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2.png" ContentType="image/png"/>
  <Override PartName="/ppt/media/image59.png" ContentType="image/png"/>
  <Override PartName="/ppt/media/image58.png" ContentType="image/png"/>
  <Override PartName="/ppt/media/image60.png" ContentType="image/png"/>
  <Override PartName="/ppt/media/image56.jpeg" ContentType="image/jpeg"/>
  <Override PartName="/ppt/media/image61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7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46.png" ContentType="image/png"/>
  <Override PartName="/ppt/media/image21.jpeg" ContentType="image/jpeg"/>
  <Override PartName="/ppt/media/image20.png" ContentType="image/png"/>
  <Override PartName="/ppt/media/image18.jpeg" ContentType="image/jpeg"/>
  <Override PartName="/ppt/media/image16.png" ContentType="image/png"/>
  <Override PartName="/ppt/media/image17.png" ContentType="image/png"/>
  <Override PartName="/ppt/media/image14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jpeg" ContentType="image/jpe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19.png" ContentType="image/png"/>
  <Override PartName="/ppt/media/image57.png" ContentType="image/png"/>
  <Override PartName="/ppt/media/image5.jpeg" ContentType="image/jpe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34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Fate clic per modificare il formato delle note</a:t>
            </a:r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551C324-479E-4F4F-922E-EA2F11394411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886200" y="868680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1DD1607-4D2B-40AB-804F-414D1350F2EA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9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8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B3E45E1-60C4-43E4-91E8-CD4ADA7B58B8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6B01260-9597-413E-A8E1-D06E562B7BE5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2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703B81D-912D-46A3-8409-72ECDC1D0858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4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D222164-4ED0-4D2C-8F2C-D500AEE132FB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0A83151-09B4-4E78-86D7-7989040F18A4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8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011462A-7986-486B-A825-6276752D7BFC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886200" y="868680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056C81E-3FF7-4A13-B8C5-16D77C91444E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960" cy="4111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</a:rPr>
              <a:t>Il web è la piu grande e sotto utilizzata sorgente informativa pubblicamente accessibile. Qui …</a:t>
            </a: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1200">
                <a:latin typeface="Times New Roman"/>
              </a:rPr>
              <a:t>L</a:t>
            </a:r>
            <a:r>
              <a:rPr lang="it-IT" sz="1200" baseline="-25000">
                <a:latin typeface="Times New Roman"/>
              </a:rPr>
              <a:t>T</a:t>
            </a:r>
            <a:r>
              <a:rPr lang="it-IT" sz="1200">
                <a:latin typeface="Times New Roman"/>
              </a:rPr>
              <a:t> / T</a:t>
            </a:r>
            <a:r>
              <a:rPr lang="it-IT" sz="1200" baseline="-25000">
                <a:latin typeface="Times New Roman"/>
              </a:rPr>
              <a:t>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0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51808AD-4D74-4E1D-ABCC-A7258DA7EF42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1200">
                <a:latin typeface="Times New Roman"/>
              </a:rPr>
              <a:t>L</a:t>
            </a:r>
            <a:r>
              <a:rPr lang="it-IT" sz="1200" baseline="-25000">
                <a:latin typeface="Times New Roman"/>
              </a:rPr>
              <a:t>T</a:t>
            </a:r>
            <a:r>
              <a:rPr lang="it-IT" sz="1200">
                <a:latin typeface="Times New Roman"/>
              </a:rPr>
              <a:t> / T</a:t>
            </a:r>
            <a:r>
              <a:rPr lang="it-IT" sz="1200" baseline="-25000">
                <a:latin typeface="Times New Roman"/>
              </a:rPr>
              <a:t>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F072275-28D9-41C0-80BC-6854B2532409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</a:rPr>
              <a:t>approssimazione ottimale delle performance di depta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4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2235ECA-773E-411F-B168-F8CDCD2AA55A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5327961-D528-4023-8600-3F7E94D46EE9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886200" y="868680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B5C4B2F-01A7-48E5-AF1D-37B6867B09FF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960" cy="4111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Ad esempio il sito web BBC rappresenta l’elenco delle news utilizzando una sequenza di semplici tag di tipo div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EB991C5-4A23-4353-8E19-72D38D596147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886200" y="868680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AAE2D98-D86F-4D38-B26B-42FF3EBF01F5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960" cy="4111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886200" y="868680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C00EEED-B95B-4740-917E-15330723CF19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960" cy="4111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E2D4C8D-EE00-4822-A765-A782183CF195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Punto 2 dire che nella fase di clustering è possibile che vengano raggruppati blocchi simili non appartenenti alla stessa web list 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2034E9B-ACD4-45E6-9040-81117E75FCFD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jpe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53200"/>
            <a:ext cx="9140760" cy="6015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1" name="Picture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760" cy="1079280"/>
          </a:xfrm>
          <a:prstGeom prst="rect">
            <a:avLst/>
          </a:prstGeom>
          <a:ln>
            <a:noFill/>
          </a:ln>
        </p:spPr>
      </p:pic>
      <p:pic>
        <p:nvPicPr>
          <p:cNvPr id="2" name="Picture 3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44880" y="44280"/>
            <a:ext cx="1487520" cy="9921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6659640" y="195120"/>
            <a:ext cx="248112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4" name="Picture 3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000" y="260280"/>
            <a:ext cx="939600" cy="463320"/>
          </a:xfrm>
          <a:prstGeom prst="rect">
            <a:avLst/>
          </a:prstGeom>
          <a:ln>
            <a:noFill/>
          </a:ln>
        </p:spPr>
      </p:pic>
      <p:pic>
        <p:nvPicPr>
          <p:cNvPr id="5" name="Picture 106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0760" cy="107928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0" y="6248520"/>
            <a:ext cx="9140760" cy="6015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7" name="Picture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44880" y="44280"/>
            <a:ext cx="1487520" cy="99216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2575080" y="3017880"/>
            <a:ext cx="199368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9" name="CustomShape 5"/>
          <p:cNvSpPr/>
          <p:nvPr/>
        </p:nvSpPr>
        <p:spPr>
          <a:xfrm>
            <a:off x="6659640" y="195120"/>
            <a:ext cx="248112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10" name="Picture 106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96000" y="260280"/>
            <a:ext cx="939600" cy="463320"/>
          </a:xfrm>
          <a:prstGeom prst="rect">
            <a:avLst/>
          </a:prstGeom>
          <a:ln>
            <a:noFill/>
          </a:ln>
        </p:spPr>
      </p:pic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253200"/>
            <a:ext cx="9140760" cy="6015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48" name="Picture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760" cy="1079280"/>
          </a:xfrm>
          <a:prstGeom prst="rect">
            <a:avLst/>
          </a:prstGeom>
          <a:ln>
            <a:noFill/>
          </a:ln>
        </p:spPr>
      </p:pic>
      <p:pic>
        <p:nvPicPr>
          <p:cNvPr id="49" name="Picture 3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44880" y="44280"/>
            <a:ext cx="1487520" cy="9921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6659640" y="195120"/>
            <a:ext cx="248112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51" name="Picture 3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000" y="260280"/>
            <a:ext cx="939600" cy="463320"/>
          </a:xfrm>
          <a:prstGeom prst="rect">
            <a:avLst/>
          </a:prstGeom>
          <a:ln>
            <a:noFill/>
          </a:ln>
        </p:spPr>
      </p:pic>
      <p:pic>
        <p:nvPicPr>
          <p:cNvPr id="52" name="Picture 106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0760" cy="107928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0" y="6248520"/>
            <a:ext cx="9140760" cy="6015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54" name="Picture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44880" y="44280"/>
            <a:ext cx="1487520" cy="992160"/>
          </a:xfrm>
          <a:prstGeom prst="rect">
            <a:avLst/>
          </a:prstGeom>
          <a:ln>
            <a:noFill/>
          </a:ln>
        </p:spPr>
      </p:pic>
      <p:sp>
        <p:nvSpPr>
          <p:cNvPr id="55" name="CustomShape 4"/>
          <p:cNvSpPr/>
          <p:nvPr/>
        </p:nvSpPr>
        <p:spPr>
          <a:xfrm>
            <a:off x="2575080" y="3017880"/>
            <a:ext cx="199368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CustomShape 5"/>
          <p:cNvSpPr/>
          <p:nvPr/>
        </p:nvSpPr>
        <p:spPr>
          <a:xfrm>
            <a:off x="6659640" y="195120"/>
            <a:ext cx="248112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57" name="Picture 106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96000" y="260280"/>
            <a:ext cx="939600" cy="463320"/>
          </a:xfrm>
          <a:prstGeom prst="rect">
            <a:avLst/>
          </a:prstGeom>
          <a:ln>
            <a:noFill/>
          </a:ln>
        </p:spPr>
      </p:pic>
      <p:sp>
        <p:nvSpPr>
          <p:cNvPr id="5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6253200"/>
            <a:ext cx="9140760" cy="6015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95" name="Picture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760" cy="1079280"/>
          </a:xfrm>
          <a:prstGeom prst="rect">
            <a:avLst/>
          </a:prstGeom>
          <a:ln>
            <a:noFill/>
          </a:ln>
        </p:spPr>
      </p:pic>
      <p:pic>
        <p:nvPicPr>
          <p:cNvPr id="96" name="Picture 3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44880" y="44280"/>
            <a:ext cx="1487520" cy="9921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6659640" y="195120"/>
            <a:ext cx="248112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98" name="Picture 3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000" y="260280"/>
            <a:ext cx="939600" cy="463320"/>
          </a:xfrm>
          <a:prstGeom prst="rect">
            <a:avLst/>
          </a:prstGeom>
          <a:ln>
            <a:noFill/>
          </a:ln>
        </p:spPr>
      </p:pic>
      <p:pic>
        <p:nvPicPr>
          <p:cNvPr id="99" name="Picture 106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0760" cy="10792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0" y="6248520"/>
            <a:ext cx="9140760" cy="6015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101" name="Picture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44880" y="44280"/>
            <a:ext cx="1487520" cy="99216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2575080" y="3017880"/>
            <a:ext cx="199368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5"/>
          <p:cNvSpPr/>
          <p:nvPr/>
        </p:nvSpPr>
        <p:spPr>
          <a:xfrm>
            <a:off x="6659640" y="195120"/>
            <a:ext cx="248112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104" name="Picture 106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96000" y="260280"/>
            <a:ext cx="939600" cy="463320"/>
          </a:xfrm>
          <a:prstGeom prst="rect">
            <a:avLst/>
          </a:prstGeom>
          <a:ln>
            <a:noFill/>
          </a:ln>
        </p:spPr>
      </p:pic>
      <p:sp>
        <p:nvSpPr>
          <p:cNvPr id="10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jpe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7640" y="6417360"/>
            <a:ext cx="190188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24 Marzo 2016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8505720" y="6405120"/>
            <a:ext cx="608760" cy="25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3F407E2-1BD5-4C3A-A7D7-546A591E0431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288000" y="1340640"/>
            <a:ext cx="8712000" cy="130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400">
                <a:solidFill>
                  <a:srgbClr val="0d0d0d"/>
                </a:solidFill>
                <a:latin typeface="Roboto"/>
                <a:ea typeface="DejaVu Sans"/>
              </a:rPr>
              <a:t>Url2Vec: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Clustering di pagine in un grafo Web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216000" y="3096000"/>
            <a:ext cx="864000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it-IT" sz="2300">
                <a:solidFill>
                  <a:srgbClr val="545454"/>
                </a:solidFill>
                <a:latin typeface="Roboto"/>
                <a:ea typeface="ＭＳ Ｐゴシック"/>
              </a:rPr>
              <a:t>Tesi sperimentale in Programmazione II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2300">
                <a:solidFill>
                  <a:srgbClr val="545454"/>
                </a:solidFill>
                <a:latin typeface="Roboto"/>
                <a:ea typeface="ＭＳ Ｐゴシック"/>
              </a:rPr>
              <a:t>Informatica e Tecnologie per la Produzione del Software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3672000" y="5589360"/>
            <a:ext cx="547128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Laureando: </a:t>
            </a:r>
            <a:r>
              <a:rPr i="1" lang="it-IT" sz="2400">
                <a:solidFill>
                  <a:srgbClr val="3f3f3f"/>
                </a:solidFill>
                <a:latin typeface="Roboto"/>
                <a:ea typeface="ＭＳ Ｐゴシック"/>
              </a:rPr>
              <a:t>Christopher Piemonte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251640" y="4365000"/>
            <a:ext cx="7739640" cy="8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Relatore:  </a:t>
            </a:r>
            <a:r>
              <a:rPr lang="it-IT" sz="2400">
                <a:solidFill>
                  <a:srgbClr val="3f3f3f"/>
                </a:solidFill>
                <a:latin typeface="Roboto"/>
                <a:ea typeface="ＭＳ Ｐゴシック"/>
              </a:rPr>
              <a:t>Prof. Michelangelo</a:t>
            </a:r>
            <a:r>
              <a:rPr i="1" lang="it-IT" sz="2400">
                <a:solidFill>
                  <a:srgbClr val="3f3f3f"/>
                </a:solidFill>
                <a:latin typeface="Roboto"/>
                <a:ea typeface="ＭＳ Ｐゴシック"/>
              </a:rPr>
              <a:t> Ceci</a:t>
            </a:r>
            <a:endParaRPr/>
          </a:p>
          <a:p>
            <a:pPr>
              <a:lnSpc>
                <a:spcPct val="15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Correlatore: </a:t>
            </a:r>
            <a:r>
              <a:rPr lang="it-IT" sz="2400">
                <a:solidFill>
                  <a:srgbClr val="3f3f3f"/>
                </a:solidFill>
                <a:latin typeface="Roboto"/>
                <a:ea typeface="ＭＳ Ｐゴシック"/>
              </a:rPr>
              <a:t>Dott.ssa</a:t>
            </a:r>
            <a:r>
              <a:rPr i="1" lang="it-IT" sz="2400">
                <a:solidFill>
                  <a:srgbClr val="3f3f3f"/>
                </a:solidFill>
                <a:latin typeface="Roboto"/>
                <a:ea typeface="ＭＳ Ｐゴシック"/>
              </a:rPr>
              <a:t> Fabiana Lanotte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1052640"/>
            <a:ext cx="914076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00000"/>
                </a:solidFill>
                <a:latin typeface="Roboto"/>
                <a:ea typeface="DejaVu Sans"/>
              </a:rPr>
              <a:t>Generazione delle sequenze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179640" y="1916640"/>
            <a:ext cx="8784360" cy="176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Gli hyperlink all'interno di un sito codificano informazioni riguardanti i contenuti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Partendo da un nodo nel grafo, si segue ricorsivamente un hyperlink casuale fino ad un limite prefissato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Vengono generate sequenze di URL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221E9D5-E31D-44D7-A13E-3C1C3CC2DFE8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sp>
        <p:nvSpPr>
          <p:cNvPr id="252" name="CustomShape 5"/>
          <p:cNvSpPr/>
          <p:nvPr/>
        </p:nvSpPr>
        <p:spPr>
          <a:xfrm>
            <a:off x="144000" y="4464000"/>
            <a:ext cx="8856000" cy="158400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  <a:tailEnd len="med" type="triangle" w="med"/>
          </a:ln>
        </p:spPr>
      </p:sp>
      <p:sp>
        <p:nvSpPr>
          <p:cNvPr id="253" name="TextShape 6"/>
          <p:cNvSpPr txBox="1"/>
          <p:nvPr/>
        </p:nvSpPr>
        <p:spPr>
          <a:xfrm>
            <a:off x="216000" y="5040000"/>
            <a:ext cx="8928000" cy="348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>
                <a:solidFill>
                  <a:srgbClr val="006699"/>
                </a:solidFill>
                <a:latin typeface="Ubuntu"/>
              </a:rPr>
              <a:t>http://home.com/about</a:t>
            </a:r>
            <a:r>
              <a:rPr lang="it-IT">
                <a:latin typeface="Ubuntu"/>
              </a:rPr>
              <a:t>  --  </a:t>
            </a:r>
            <a:r>
              <a:rPr lang="it-IT">
                <a:solidFill>
                  <a:srgbClr val="006699"/>
                </a:solidFill>
                <a:latin typeface="Ubuntu"/>
              </a:rPr>
              <a:t>http://home.com/about/awards</a:t>
            </a:r>
            <a:r>
              <a:rPr lang="it-IT">
                <a:solidFill>
                  <a:srgbClr val="006699"/>
                </a:solidFill>
                <a:latin typeface="Ubuntu"/>
              </a:rPr>
              <a:t> </a:t>
            </a:r>
            <a:r>
              <a:rPr lang="it-IT">
                <a:latin typeface="Ubuntu"/>
              </a:rPr>
              <a:t> --  </a:t>
            </a:r>
            <a:r>
              <a:rPr lang="it-IT">
                <a:solidFill>
                  <a:srgbClr val="006699"/>
                </a:solidFill>
                <a:latin typeface="Ubuntu"/>
              </a:rPr>
              <a:t>http://home.com/</a:t>
            </a:r>
            <a:r>
              <a:rPr lang="it-IT">
                <a:latin typeface="Ubuntu"/>
              </a:rPr>
              <a:t>  . . </a:t>
            </a:r>
            <a:endParaRPr/>
          </a:p>
        </p:txBody>
      </p:sp>
      <p:sp>
        <p:nvSpPr>
          <p:cNvPr id="254" name="TextShape 7"/>
          <p:cNvSpPr txBox="1"/>
          <p:nvPr/>
        </p:nvSpPr>
        <p:spPr>
          <a:xfrm>
            <a:off x="216000" y="5483880"/>
            <a:ext cx="8640000" cy="348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>
                <a:solidFill>
                  <a:srgbClr val="006699"/>
                </a:solidFill>
                <a:latin typeface="Ubuntu"/>
              </a:rPr>
              <a:t>http://home.com/students</a:t>
            </a:r>
            <a:r>
              <a:rPr lang="it-IT">
                <a:latin typeface="Ubuntu"/>
              </a:rPr>
              <a:t>  --  </a:t>
            </a:r>
            <a:r>
              <a:rPr lang="it-IT">
                <a:solidFill>
                  <a:srgbClr val="006699"/>
                </a:solidFill>
                <a:latin typeface="Ubuntu"/>
              </a:rPr>
              <a:t>http://home.com/students/undergraduates</a:t>
            </a:r>
            <a:r>
              <a:rPr lang="it-IT">
                <a:latin typeface="Ubuntu"/>
              </a:rPr>
              <a:t>  . . .</a:t>
            </a:r>
            <a:endParaRPr/>
          </a:p>
        </p:txBody>
      </p:sp>
      <p:sp>
        <p:nvSpPr>
          <p:cNvPr id="255" name="TextShape 8"/>
          <p:cNvSpPr txBox="1"/>
          <p:nvPr/>
        </p:nvSpPr>
        <p:spPr>
          <a:xfrm>
            <a:off x="216000" y="4608000"/>
            <a:ext cx="8640000" cy="348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>
                <a:solidFill>
                  <a:srgbClr val="006699"/>
                </a:solidFill>
                <a:latin typeface="Ubuntu"/>
              </a:rPr>
              <a:t>http://home.com</a:t>
            </a:r>
            <a:r>
              <a:rPr lang="it-IT">
                <a:latin typeface="Ubuntu"/>
              </a:rPr>
              <a:t>  --  </a:t>
            </a:r>
            <a:r>
              <a:rPr lang="it-IT">
                <a:solidFill>
                  <a:srgbClr val="006699"/>
                </a:solidFill>
                <a:latin typeface="Ubuntu"/>
              </a:rPr>
              <a:t>http://home.com/courses</a:t>
            </a:r>
            <a:r>
              <a:rPr lang="it-IT">
                <a:latin typeface="Ubuntu"/>
              </a:rPr>
              <a:t>  --  </a:t>
            </a:r>
            <a:r>
              <a:rPr lang="it-IT">
                <a:solidFill>
                  <a:srgbClr val="006699"/>
                </a:solidFill>
                <a:latin typeface="Ubuntu"/>
              </a:rPr>
              <a:t>http://home.com/courses/ml </a:t>
            </a:r>
            <a:r>
              <a:rPr lang="it-IT">
                <a:solidFill>
                  <a:srgbClr val="000000"/>
                </a:solidFill>
                <a:latin typeface="Ubuntu"/>
              </a:rPr>
              <a:t>. . 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1088640"/>
            <a:ext cx="914076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Clustering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288000" y="1872000"/>
            <a:ext cx="8639640" cy="28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Le sequenze di URL vengono analizzate tramite algoritmi di Word Embedding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Ad ogni URL viene associato un vettore multidimensionale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endParaRPr/>
          </a:p>
          <a:p>
            <a:pPr algn="ctr">
              <a:lnSpc>
                <a:spcPct val="100000"/>
              </a:lnSpc>
            </a:pP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W : url → R </a:t>
            </a:r>
            <a:r>
              <a:rPr i="1" lang="it-IT" sz="2400">
                <a:solidFill>
                  <a:srgbClr val="0d0d0d"/>
                </a:solidFill>
                <a:latin typeface="Roboto"/>
                <a:ea typeface="DejaVu Sans"/>
              </a:rPr>
              <a:t>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6392261-BF7A-4A80-A25D-4B8DD3BA11E2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1052640"/>
            <a:ext cx="914076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Clustering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35640" y="2074680"/>
            <a:ext cx="914328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TF-IDF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7B9925A-097D-4784-8356-52DFF2483ACA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1008360"/>
            <a:ext cx="914076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Clustering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5640" y="2074680"/>
            <a:ext cx="9143280" cy="79092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C4057F5-803A-4343-9201-A7D8CC5C90EE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67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sp>
        <p:nvSpPr>
          <p:cNvPr id="268" name="CustomShape 5"/>
          <p:cNvSpPr/>
          <p:nvPr/>
        </p:nvSpPr>
        <p:spPr>
          <a:xfrm>
            <a:off x="504000" y="2016000"/>
            <a:ext cx="8228520" cy="32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it-IT" sz="3200">
                <a:latin typeface="Roboto"/>
              </a:rPr>
              <a:t>Combinazione dei vettori in maniera personalizzabile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0" y="1088640"/>
            <a:ext cx="914328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Valutazione clustering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8EB339A-7AD4-43F8-AE50-46B227A1BF07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7640" y="1772640"/>
            <a:ext cx="8640360" cy="349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800">
                <a:latin typeface="Roboto"/>
                <a:ea typeface="DejaVu Sans"/>
              </a:rPr>
              <a:t>La valutazione delle performance di un algoritmo di clustering non riguarda il numero di errori nelle precision e recall.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it-IT" sz="2800">
                <a:latin typeface="Roboto"/>
                <a:ea typeface="DejaVu Sans"/>
              </a:rPr>
              <a:t>Creare la ground truth denota arbitrarietà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2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1052640"/>
            <a:ext cx="914328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Metriche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251640" y="1845000"/>
            <a:ext cx="8568360" cy="207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Omogeneità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600">
                <a:solidFill>
                  <a:srgbClr val="000000"/>
                </a:solidFill>
                <a:latin typeface="Roboto"/>
                <a:ea typeface="DejaVu Sans"/>
              </a:rPr>
              <a:t>Completezza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600">
                <a:solidFill>
                  <a:srgbClr val="000000"/>
                </a:solidFill>
                <a:latin typeface="Roboto"/>
                <a:ea typeface="DejaVu Sans"/>
              </a:rPr>
              <a:t>V-Measure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600">
                <a:solidFill>
                  <a:srgbClr val="000000"/>
                </a:solidFill>
                <a:latin typeface="Roboto"/>
                <a:ea typeface="DejaVu Sans"/>
              </a:rPr>
              <a:t>Adjusted random Index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600">
                <a:solidFill>
                  <a:srgbClr val="000000"/>
                </a:solidFill>
                <a:latin typeface="Roboto"/>
                <a:ea typeface="DejaVu Sans"/>
              </a:rPr>
              <a:t>Silhouette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D308392-0260-4C98-89BB-D3C87756040B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76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1124640"/>
            <a:ext cx="914076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186480" y="2117880"/>
            <a:ext cx="8928360" cy="264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È stata effettuata analizzando dataset provenienti da siti di dipartimenti di informatica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cs.illinois.edu: tot nodi tot hyperlink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cs.stanford.edu: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eecs.mit.edu: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cs.princeton.edu: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cs.ox.ac.uk:</a:t>
            </a: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91645CF-1DA1-4E93-9F7B-FBE4972A5A94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80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1124640"/>
            <a:ext cx="914076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Times New Roman"/>
                <a:ea typeface="DejaVu Sans"/>
              </a:rPr>
              <a:t>Sperimentazione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216000" y="1874160"/>
            <a:ext cx="8712360" cy="89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Configurazioni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234B5C0-2C56-4C93-B631-38AD559CC22D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sp>
        <p:nvSpPr>
          <p:cNvPr id="285" name="CustomShape 5"/>
          <p:cNvSpPr/>
          <p:nvPr/>
        </p:nvSpPr>
        <p:spPr>
          <a:xfrm>
            <a:off x="3024000" y="2484000"/>
            <a:ext cx="2952000" cy="432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Ubuntu"/>
              </a:rPr>
              <a:t>http://site.com</a:t>
            </a:r>
            <a:endParaRPr/>
          </a:p>
        </p:txBody>
      </p:sp>
      <p:sp>
        <p:nvSpPr>
          <p:cNvPr id="286" name="CustomShape 6"/>
          <p:cNvSpPr/>
          <p:nvPr/>
        </p:nvSpPr>
        <p:spPr>
          <a:xfrm>
            <a:off x="1152000" y="3204000"/>
            <a:ext cx="1728000" cy="360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Roboto"/>
              </a:rPr>
              <a:t>No constraint</a:t>
            </a:r>
            <a:endParaRPr/>
          </a:p>
        </p:txBody>
      </p:sp>
      <p:sp>
        <p:nvSpPr>
          <p:cNvPr id="287" name="CustomShape 7"/>
          <p:cNvSpPr/>
          <p:nvPr/>
        </p:nvSpPr>
        <p:spPr>
          <a:xfrm>
            <a:off x="6048000" y="3204000"/>
            <a:ext cx="1728000" cy="360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Arial"/>
              </a:rPr>
              <a:t>List constraint</a:t>
            </a:r>
            <a:endParaRPr/>
          </a:p>
        </p:txBody>
      </p:sp>
      <p:sp>
        <p:nvSpPr>
          <p:cNvPr id="288" name="CustomShape 8"/>
          <p:cNvSpPr/>
          <p:nvPr/>
        </p:nvSpPr>
        <p:spPr>
          <a:xfrm>
            <a:off x="360000" y="4032000"/>
            <a:ext cx="720000" cy="576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Roboto"/>
              </a:rPr>
              <a:t>G</a:t>
            </a:r>
            <a:endParaRPr/>
          </a:p>
        </p:txBody>
      </p:sp>
      <p:sp>
        <p:nvSpPr>
          <p:cNvPr id="289" name="CustomShape 9"/>
          <p:cNvSpPr/>
          <p:nvPr/>
        </p:nvSpPr>
        <p:spPr>
          <a:xfrm>
            <a:off x="1296000" y="4032000"/>
            <a:ext cx="720000" cy="576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Roboto"/>
              </a:rPr>
              <a:t>E</a:t>
            </a:r>
            <a:endParaRPr/>
          </a:p>
        </p:txBody>
      </p:sp>
      <p:sp>
        <p:nvSpPr>
          <p:cNvPr id="290" name="CustomShape 10"/>
          <p:cNvSpPr/>
          <p:nvPr/>
        </p:nvSpPr>
        <p:spPr>
          <a:xfrm>
            <a:off x="3096000" y="4032000"/>
            <a:ext cx="720000" cy="576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Roboto"/>
              </a:rPr>
              <a:t>ET</a:t>
            </a:r>
            <a:endParaRPr/>
          </a:p>
        </p:txBody>
      </p:sp>
      <p:sp>
        <p:nvSpPr>
          <p:cNvPr id="291" name="CustomShape 11"/>
          <p:cNvSpPr/>
          <p:nvPr/>
        </p:nvSpPr>
        <p:spPr>
          <a:xfrm>
            <a:off x="2232000" y="4032000"/>
            <a:ext cx="720000" cy="576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Roboto"/>
              </a:rPr>
              <a:t>T</a:t>
            </a:r>
            <a:endParaRPr/>
          </a:p>
        </p:txBody>
      </p:sp>
      <p:sp>
        <p:nvSpPr>
          <p:cNvPr id="292" name="CustomShape 12"/>
          <p:cNvSpPr/>
          <p:nvPr/>
        </p:nvSpPr>
        <p:spPr>
          <a:xfrm>
            <a:off x="3096000" y="4752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</p:sp>
      <p:sp>
        <p:nvSpPr>
          <p:cNvPr id="293" name="CustomShape 13"/>
          <p:cNvSpPr/>
          <p:nvPr/>
        </p:nvSpPr>
        <p:spPr>
          <a:xfrm>
            <a:off x="3096000" y="5616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</p:sp>
      <p:sp>
        <p:nvSpPr>
          <p:cNvPr id="294" name="CustomShape 14"/>
          <p:cNvSpPr/>
          <p:nvPr/>
        </p:nvSpPr>
        <p:spPr>
          <a:xfrm>
            <a:off x="3096000" y="5184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</p:sp>
      <p:sp>
        <p:nvSpPr>
          <p:cNvPr id="295" name="CustomShape 15"/>
          <p:cNvSpPr/>
          <p:nvPr/>
        </p:nvSpPr>
        <p:spPr>
          <a:xfrm>
            <a:off x="2232000" y="4752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296" name="CustomShape 16"/>
          <p:cNvSpPr/>
          <p:nvPr/>
        </p:nvSpPr>
        <p:spPr>
          <a:xfrm>
            <a:off x="2232000" y="5616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297" name="CustomShape 17"/>
          <p:cNvSpPr/>
          <p:nvPr/>
        </p:nvSpPr>
        <p:spPr>
          <a:xfrm>
            <a:off x="2232000" y="5184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298" name="CustomShape 18"/>
          <p:cNvSpPr/>
          <p:nvPr/>
        </p:nvSpPr>
        <p:spPr>
          <a:xfrm>
            <a:off x="1296000" y="4752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299" name="CustomShape 19"/>
          <p:cNvSpPr/>
          <p:nvPr/>
        </p:nvSpPr>
        <p:spPr>
          <a:xfrm>
            <a:off x="1296000" y="5616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00" name="CustomShape 20"/>
          <p:cNvSpPr/>
          <p:nvPr/>
        </p:nvSpPr>
        <p:spPr>
          <a:xfrm>
            <a:off x="1296000" y="5184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01" name="CustomShape 21"/>
          <p:cNvSpPr/>
          <p:nvPr/>
        </p:nvSpPr>
        <p:spPr>
          <a:xfrm>
            <a:off x="360000" y="4752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700">
                <a:latin typeface="Roboto"/>
              </a:rPr>
              <a:t>WT</a:t>
            </a:r>
            <a:endParaRPr/>
          </a:p>
        </p:txBody>
      </p:sp>
      <p:sp>
        <p:nvSpPr>
          <p:cNvPr id="302" name="CustomShape 22"/>
          <p:cNvSpPr/>
          <p:nvPr/>
        </p:nvSpPr>
        <p:spPr>
          <a:xfrm>
            <a:off x="360000" y="5184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700">
                <a:latin typeface="Roboto"/>
              </a:rPr>
              <a:t>FG</a:t>
            </a:r>
            <a:endParaRPr/>
          </a:p>
        </p:txBody>
      </p:sp>
      <p:sp>
        <p:nvSpPr>
          <p:cNvPr id="303" name="CustomShape 23"/>
          <p:cNvSpPr/>
          <p:nvPr/>
        </p:nvSpPr>
        <p:spPr>
          <a:xfrm>
            <a:off x="3096360" y="475236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04" name="CustomShape 24"/>
          <p:cNvSpPr/>
          <p:nvPr/>
        </p:nvSpPr>
        <p:spPr>
          <a:xfrm>
            <a:off x="3096360" y="561636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05" name="CustomShape 25"/>
          <p:cNvSpPr/>
          <p:nvPr/>
        </p:nvSpPr>
        <p:spPr>
          <a:xfrm>
            <a:off x="3096360" y="518436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06" name="CustomShape 26"/>
          <p:cNvSpPr/>
          <p:nvPr/>
        </p:nvSpPr>
        <p:spPr>
          <a:xfrm>
            <a:off x="5255640" y="4031640"/>
            <a:ext cx="720000" cy="576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Roboto"/>
              </a:rPr>
              <a:t>G</a:t>
            </a:r>
            <a:endParaRPr/>
          </a:p>
        </p:txBody>
      </p:sp>
      <p:sp>
        <p:nvSpPr>
          <p:cNvPr id="307" name="CustomShape 27"/>
          <p:cNvSpPr/>
          <p:nvPr/>
        </p:nvSpPr>
        <p:spPr>
          <a:xfrm>
            <a:off x="6191640" y="4031640"/>
            <a:ext cx="720000" cy="576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Roboto"/>
              </a:rPr>
              <a:t>E</a:t>
            </a:r>
            <a:endParaRPr/>
          </a:p>
        </p:txBody>
      </p:sp>
      <p:sp>
        <p:nvSpPr>
          <p:cNvPr id="308" name="CustomShape 28"/>
          <p:cNvSpPr/>
          <p:nvPr/>
        </p:nvSpPr>
        <p:spPr>
          <a:xfrm>
            <a:off x="7991640" y="4031640"/>
            <a:ext cx="720000" cy="576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Roboto"/>
              </a:rPr>
              <a:t>ET</a:t>
            </a:r>
            <a:endParaRPr/>
          </a:p>
        </p:txBody>
      </p:sp>
      <p:sp>
        <p:nvSpPr>
          <p:cNvPr id="309" name="CustomShape 29"/>
          <p:cNvSpPr/>
          <p:nvPr/>
        </p:nvSpPr>
        <p:spPr>
          <a:xfrm>
            <a:off x="7127640" y="4031640"/>
            <a:ext cx="720000" cy="576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>
                <a:latin typeface="Roboto"/>
              </a:rPr>
              <a:t>T</a:t>
            </a:r>
            <a:endParaRPr/>
          </a:p>
        </p:txBody>
      </p:sp>
      <p:sp>
        <p:nvSpPr>
          <p:cNvPr id="310" name="CustomShape 30"/>
          <p:cNvSpPr/>
          <p:nvPr/>
        </p:nvSpPr>
        <p:spPr>
          <a:xfrm>
            <a:off x="7127640" y="475164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11" name="CustomShape 31"/>
          <p:cNvSpPr/>
          <p:nvPr/>
        </p:nvSpPr>
        <p:spPr>
          <a:xfrm>
            <a:off x="7127640" y="561564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12" name="CustomShape 32"/>
          <p:cNvSpPr/>
          <p:nvPr/>
        </p:nvSpPr>
        <p:spPr>
          <a:xfrm>
            <a:off x="7127640" y="518364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13" name="CustomShape 33"/>
          <p:cNvSpPr/>
          <p:nvPr/>
        </p:nvSpPr>
        <p:spPr>
          <a:xfrm>
            <a:off x="6191640" y="475164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14" name="CustomShape 34"/>
          <p:cNvSpPr/>
          <p:nvPr/>
        </p:nvSpPr>
        <p:spPr>
          <a:xfrm>
            <a:off x="6191640" y="561564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15" name="CustomShape 35"/>
          <p:cNvSpPr/>
          <p:nvPr/>
        </p:nvSpPr>
        <p:spPr>
          <a:xfrm>
            <a:off x="6191640" y="518364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16" name="CustomShape 36"/>
          <p:cNvSpPr/>
          <p:nvPr/>
        </p:nvSpPr>
        <p:spPr>
          <a:xfrm>
            <a:off x="5255640" y="475164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700">
                <a:latin typeface="Roboto"/>
              </a:rPr>
              <a:t>WT</a:t>
            </a:r>
            <a:endParaRPr/>
          </a:p>
        </p:txBody>
      </p:sp>
      <p:sp>
        <p:nvSpPr>
          <p:cNvPr id="317" name="CustomShape 37"/>
          <p:cNvSpPr/>
          <p:nvPr/>
        </p:nvSpPr>
        <p:spPr>
          <a:xfrm>
            <a:off x="5255640" y="518364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700">
                <a:latin typeface="Roboto"/>
              </a:rPr>
              <a:t>FG</a:t>
            </a:r>
            <a:endParaRPr/>
          </a:p>
        </p:txBody>
      </p:sp>
      <p:sp>
        <p:nvSpPr>
          <p:cNvPr id="318" name="CustomShape 38"/>
          <p:cNvSpPr/>
          <p:nvPr/>
        </p:nvSpPr>
        <p:spPr>
          <a:xfrm>
            <a:off x="7992000" y="4752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19" name="CustomShape 39"/>
          <p:cNvSpPr/>
          <p:nvPr/>
        </p:nvSpPr>
        <p:spPr>
          <a:xfrm>
            <a:off x="7992000" y="5616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20" name="CustomShape 40"/>
          <p:cNvSpPr/>
          <p:nvPr/>
        </p:nvSpPr>
        <p:spPr>
          <a:xfrm>
            <a:off x="7992000" y="5184000"/>
            <a:ext cx="720000" cy="2880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21" name="Line 41"/>
          <p:cNvSpPr/>
          <p:nvPr/>
        </p:nvSpPr>
        <p:spPr>
          <a:xfrm flipH="1">
            <a:off x="2448000" y="2952000"/>
            <a:ext cx="1224000" cy="14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22" name="Line 42"/>
          <p:cNvSpPr/>
          <p:nvPr/>
        </p:nvSpPr>
        <p:spPr>
          <a:xfrm>
            <a:off x="5256000" y="2952000"/>
            <a:ext cx="1512000" cy="14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23" name="Line 43"/>
          <p:cNvSpPr/>
          <p:nvPr/>
        </p:nvSpPr>
        <p:spPr>
          <a:xfrm flipH="1">
            <a:off x="1656000" y="3600000"/>
            <a:ext cx="7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24" name="Line 44"/>
          <p:cNvSpPr/>
          <p:nvPr/>
        </p:nvSpPr>
        <p:spPr>
          <a:xfrm>
            <a:off x="2160000" y="3600000"/>
            <a:ext cx="288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25" name="Line 45"/>
          <p:cNvSpPr/>
          <p:nvPr/>
        </p:nvSpPr>
        <p:spPr>
          <a:xfrm>
            <a:off x="2664000" y="3600000"/>
            <a:ext cx="79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26" name="Line 46"/>
          <p:cNvSpPr/>
          <p:nvPr/>
        </p:nvSpPr>
        <p:spPr>
          <a:xfrm flipH="1">
            <a:off x="792000" y="3600000"/>
            <a:ext cx="576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27" name="Line 47"/>
          <p:cNvSpPr/>
          <p:nvPr/>
        </p:nvSpPr>
        <p:spPr>
          <a:xfrm flipH="1">
            <a:off x="6624000" y="3600000"/>
            <a:ext cx="7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28" name="Line 48"/>
          <p:cNvSpPr/>
          <p:nvPr/>
        </p:nvSpPr>
        <p:spPr>
          <a:xfrm>
            <a:off x="7128000" y="3600000"/>
            <a:ext cx="288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29" name="Line 49"/>
          <p:cNvSpPr/>
          <p:nvPr/>
        </p:nvSpPr>
        <p:spPr>
          <a:xfrm>
            <a:off x="7632000" y="3600000"/>
            <a:ext cx="79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30" name="Line 50"/>
          <p:cNvSpPr/>
          <p:nvPr/>
        </p:nvSpPr>
        <p:spPr>
          <a:xfrm flipH="1">
            <a:off x="5760000" y="3600000"/>
            <a:ext cx="576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0" y="1124640"/>
            <a:ext cx="914076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</a:t>
            </a:r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35640" y="2074680"/>
            <a:ext cx="9143280" cy="33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7B9D3F4-B32E-45D7-9BE6-D08D18298A5E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34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sp>
        <p:nvSpPr>
          <p:cNvPr id="335" name="CustomShape 5"/>
          <p:cNvSpPr/>
          <p:nvPr/>
        </p:nvSpPr>
        <p:spPr>
          <a:xfrm>
            <a:off x="0" y="5949360"/>
            <a:ext cx="8891640" cy="27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200" baseline="30000">
                <a:solidFill>
                  <a:srgbClr val="0d0d0d"/>
                </a:solidFill>
                <a:latin typeface="Times New Roman"/>
                <a:ea typeface="DejaVu Sans"/>
              </a:rPr>
              <a:t>1</a:t>
            </a:r>
            <a:r>
              <a:rPr lang="it-IT" sz="1200">
                <a:solidFill>
                  <a:srgbClr val="0d0d0d"/>
                </a:solidFill>
                <a:latin typeface="Times New Roman"/>
                <a:ea typeface="DejaVu Sans"/>
              </a:rPr>
              <a:t>Yanhong Zhai, Bing Liu: Web data extraction based on partial tree alignment, www 2005.</a:t>
            </a:r>
            <a:endParaRPr/>
          </a:p>
        </p:txBody>
      </p:sp>
      <p:sp>
        <p:nvSpPr>
          <p:cNvPr id="336" name="Line 6"/>
          <p:cNvSpPr/>
          <p:nvPr/>
        </p:nvSpPr>
        <p:spPr>
          <a:xfrm>
            <a:off x="0" y="5949000"/>
            <a:ext cx="4788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0" y="1052640"/>
            <a:ext cx="914328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Sperimentazione: risultati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38" name="CustomShape 2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BCCF387-82D3-4258-9669-8648FE6BA48E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39" name="CustomShape 3"/>
          <p:cNvSpPr/>
          <p:nvPr/>
        </p:nvSpPr>
        <p:spPr>
          <a:xfrm>
            <a:off x="107640" y="1772640"/>
            <a:ext cx="8640360" cy="228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Times New Roman"/>
                <a:ea typeface="DejaVu Sans"/>
              </a:rPr>
              <a:t>Tabelle</a:t>
            </a:r>
            <a:endParaRPr/>
          </a:p>
        </p:txBody>
      </p:sp>
      <p:sp>
        <p:nvSpPr>
          <p:cNvPr id="340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286000"/>
            <a:ext cx="7769160" cy="113976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2"/>
          <p:cNvSpPr/>
          <p:nvPr/>
        </p:nvSpPr>
        <p:spPr>
          <a:xfrm>
            <a:off x="0" y="1052640"/>
            <a:ext cx="9140760" cy="69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Il grafo Web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242439A-02EF-42D7-AB1F-E39E2CF640CC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467640" y="1700640"/>
            <a:ext cx="8568360" cy="82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Una grande quantità di dati strutturati è rappresentata in varie forme: liste web, tabelle web e Deep Web database</a:t>
            </a:r>
            <a:r>
              <a:rPr b="1" lang="it-IT" sz="2400">
                <a:solidFill>
                  <a:srgbClr val="0d0d0d"/>
                </a:solidFill>
                <a:latin typeface="Roboto"/>
                <a:ea typeface="DejaVu Sans"/>
              </a:rPr>
              <a:t>.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88000" y="3888000"/>
            <a:ext cx="3186360" cy="21196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13280" y="3672000"/>
            <a:ext cx="3186360" cy="21196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81280" y="2808000"/>
            <a:ext cx="3186360" cy="21196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800" y="3225240"/>
            <a:ext cx="3940200" cy="28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0" y="1124640"/>
            <a:ext cx="914328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Sperimentazione: risultati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322049A-2990-4861-9178-43D7519FC298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43" name="CustomShape 3"/>
          <p:cNvSpPr/>
          <p:nvPr/>
        </p:nvSpPr>
        <p:spPr>
          <a:xfrm>
            <a:off x="107640" y="1772640"/>
            <a:ext cx="8884800" cy="52542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pic>
        <p:nvPicPr>
          <p:cNvPr id="345" name="Picture 2" descr=""/>
          <p:cNvPicPr/>
          <p:nvPr/>
        </p:nvPicPr>
        <p:blipFill>
          <a:blip r:embed="rId1"/>
          <a:srcRect l="0" t="0" r="0" b="-285786"/>
          <a:stretch>
            <a:fillRect/>
          </a:stretch>
        </p:blipFill>
        <p:spPr>
          <a:xfrm>
            <a:off x="5983200" y="4365000"/>
            <a:ext cx="3143160" cy="187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0" y="1052640"/>
            <a:ext cx="914328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Times New Roman"/>
                <a:ea typeface="DejaVu Sans"/>
              </a:rPr>
              <a:t>Sperimentazione: risultati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6330C8D-353F-42A5-A19B-9CE82148C945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48" name="CustomShape 3"/>
          <p:cNvSpPr/>
          <p:nvPr/>
        </p:nvSpPr>
        <p:spPr>
          <a:xfrm>
            <a:off x="107640" y="1772640"/>
            <a:ext cx="8884800" cy="473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Times New Roman"/>
                <a:ea typeface="DejaVu Sans"/>
              </a:rPr>
              <a:t>3.3 </a:t>
            </a:r>
            <a:r>
              <a:rPr i="1" lang="it-IT" sz="2800">
                <a:solidFill>
                  <a:srgbClr val="000000"/>
                </a:solidFill>
                <a:latin typeface="Times New Roman"/>
                <a:ea typeface="DejaVu Sans"/>
              </a:rPr>
              <a:t>Seed growing </a:t>
            </a:r>
            <a:r>
              <a:rPr lang="it-IT" sz="280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Dato in input l’albero seme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 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e l’insieme L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, l’algoritmo progressivamente allinea tutti i DOM Tree in L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attraverso la crescita progressiva di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Per ogni T ϵ L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T 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e per ogni nodo 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ϵ T per cui non esiste un match con l’albero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il nodo 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è inserito in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se: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&lt;n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,…n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, …,n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&gt; sono nodi </a:t>
            </a:r>
            <a:endParaRPr/>
          </a:p>
          <a:p>
            <a:pPr>
              <a:lnSpc>
                <a:spcPct val="100000"/>
              </a:lnSpc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fratelli consecutivi, 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è l’ultimo </a:t>
            </a:r>
            <a:endParaRPr/>
          </a:p>
          <a:p>
            <a:pPr>
              <a:lnSpc>
                <a:spcPct val="100000"/>
              </a:lnSpc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figlio sinistro di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i 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ed esiste </a:t>
            </a:r>
            <a:endParaRPr/>
          </a:p>
          <a:p>
            <a:pPr>
              <a:lnSpc>
                <a:spcPct val="100000"/>
              </a:lnSpc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un match tra 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k-1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e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endParaRPr/>
          </a:p>
        </p:txBody>
      </p:sp>
      <p:sp>
        <p:nvSpPr>
          <p:cNvPr id="349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pic>
        <p:nvPicPr>
          <p:cNvPr id="350" name="Picture 2" descr=""/>
          <p:cNvPicPr/>
          <p:nvPr/>
        </p:nvPicPr>
        <p:blipFill>
          <a:blip r:embed="rId1"/>
          <a:srcRect l="1114905" t="3647492" r="-1114905" b="3391237"/>
          <a:stretch>
            <a:fillRect/>
          </a:stretch>
        </p:blipFill>
        <p:spPr>
          <a:xfrm>
            <a:off x="5983200" y="4365000"/>
            <a:ext cx="3143160" cy="187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1052640"/>
            <a:ext cx="914328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it-IT" sz="3600">
                <a:solidFill>
                  <a:srgbClr val="000000"/>
                </a:solidFill>
                <a:latin typeface="Times New Roman"/>
                <a:ea typeface="DejaVu Sans"/>
              </a:rPr>
              <a:t>Risultati Sperimentali</a:t>
            </a:r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A1391FF-EF08-41F7-938C-5395476EA87A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53" name="CustomShape 3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pic>
        <p:nvPicPr>
          <p:cNvPr id="35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845000"/>
            <a:ext cx="8064000" cy="2026080"/>
          </a:xfrm>
          <a:prstGeom prst="rect">
            <a:avLst/>
          </a:prstGeom>
          <a:ln w="9360">
            <a:noFill/>
          </a:ln>
        </p:spPr>
      </p:pic>
      <p:sp>
        <p:nvSpPr>
          <p:cNvPr id="355" name="CustomShape 4"/>
          <p:cNvSpPr/>
          <p:nvPr/>
        </p:nvSpPr>
        <p:spPr>
          <a:xfrm>
            <a:off x="179640" y="4077000"/>
            <a:ext cx="3887640" cy="19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2000">
                <a:solidFill>
                  <a:srgbClr val="000000"/>
                </a:solidFill>
                <a:latin typeface="Arial"/>
                <a:ea typeface="DejaVu Sans"/>
              </a:rPr>
              <a:t>Data Record Extractor</a:t>
            </a:r>
            <a:endParaRPr/>
          </a:p>
          <a:p>
            <a:pPr>
              <a:lnSpc>
                <a:spcPct val="100000"/>
              </a:lnSpc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Valore Medio calcolato sull’intero dataset 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Precision= 99%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Recall= 100%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F-measure= 100%</a:t>
            </a:r>
            <a:endParaRPr/>
          </a:p>
        </p:txBody>
      </p:sp>
      <p:sp>
        <p:nvSpPr>
          <p:cNvPr id="356" name="CustomShape 5"/>
          <p:cNvSpPr/>
          <p:nvPr/>
        </p:nvSpPr>
        <p:spPr>
          <a:xfrm>
            <a:off x="4356000" y="4077000"/>
            <a:ext cx="4031640" cy="19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2000">
                <a:solidFill>
                  <a:srgbClr val="000000"/>
                </a:solidFill>
                <a:latin typeface="Arial"/>
                <a:ea typeface="DejaVu Sans"/>
              </a:rPr>
              <a:t>Depta</a:t>
            </a:r>
            <a:endParaRPr/>
          </a:p>
          <a:p>
            <a:pPr>
              <a:lnSpc>
                <a:spcPct val="100000"/>
              </a:lnSpc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Valore Medio calcolato sull’ intero dataset 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Precision= 91%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Recall= 96%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F-measure= 95%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0" y="1052640"/>
            <a:ext cx="914328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it-IT" sz="3600">
                <a:solidFill>
                  <a:srgbClr val="000000"/>
                </a:solidFill>
                <a:latin typeface="Times New Roman"/>
                <a:ea typeface="DejaVu Sans"/>
              </a:rPr>
              <a:t>Conclusioni e Sviluppi Futuri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2CE5439-492B-41B1-A609-C61630CB3806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07640" y="1772640"/>
            <a:ext cx="8640360" cy="505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2800">
                <a:solidFill>
                  <a:srgbClr val="000000"/>
                </a:solidFill>
                <a:latin typeface="Times New Roman"/>
                <a:ea typeface="DejaVu Sans"/>
              </a:rPr>
              <a:t>Conclusioni :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it-IT" sz="2400">
                <a:solidFill>
                  <a:srgbClr val="000000"/>
                </a:solidFill>
                <a:latin typeface="Times New Roman"/>
                <a:ea typeface="DejaVu Sans"/>
              </a:rPr>
              <a:t>La soluzione proposta affronta e risolve in modo accurato l’estrazione e l’allineamento di dati strutturati provenienti da siti web eterogenei (</a:t>
            </a:r>
            <a:r>
              <a:rPr i="1" lang="it-IT" sz="2400">
                <a:solidFill>
                  <a:srgbClr val="000000"/>
                </a:solidFill>
                <a:latin typeface="Times New Roman"/>
                <a:ea typeface="DejaVu Sans"/>
              </a:rPr>
              <a:t>indipendendenza dal dominio</a:t>
            </a:r>
            <a:r>
              <a:rPr lang="it-IT" sz="2400">
                <a:solidFill>
                  <a:srgbClr val="000000"/>
                </a:solidFill>
                <a:latin typeface="Times New Roman"/>
                <a:ea typeface="DejaVu Sans"/>
              </a:rPr>
              <a:t>) 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it-IT" sz="2400">
                <a:solidFill>
                  <a:srgbClr val="000000"/>
                </a:solidFill>
                <a:latin typeface="Times New Roman"/>
                <a:ea typeface="DejaVu Sans"/>
              </a:rPr>
              <a:t>Migliori risultati rispetto a Depta in termini di precisione e richiamo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Times New Roman"/>
                <a:ea typeface="DejaVu Sans"/>
              </a:rPr>
              <a:t>Sviluppi futuri: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it-IT" sz="2400">
                <a:solidFill>
                  <a:srgbClr val="000000"/>
                </a:solidFill>
                <a:latin typeface="Times New Roman"/>
                <a:ea typeface="DejaVu Sans"/>
              </a:rPr>
              <a:t>Utilizzo del dom path completo nella rappresentazione dei DOM Tree, per migliorare ulteriormente le performance dell’algoritmo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it-IT" sz="24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2400">
                <a:solidFill>
                  <a:srgbClr val="000000"/>
                </a:solidFill>
                <a:latin typeface="Times New Roman"/>
                <a:ea typeface="DejaVu Sans"/>
              </a:rPr>
              <a:t>Confronto della soluzione proposta con modelli probabilistici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it-IT" sz="26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052640"/>
            <a:ext cx="914076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Obiettivo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6F1E7F9-2BC2-49BB-A1EC-D4DE29446D26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539640" y="1659600"/>
            <a:ext cx="7992000" cy="194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3000">
                <a:solidFill>
                  <a:srgbClr val="0d0d0d"/>
                </a:solidFill>
                <a:latin typeface="Roboto"/>
                <a:ea typeface="DejaVu Sans"/>
              </a:rPr>
              <a:t>Raggruppare pagine web in cluster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d0d0d"/>
                </a:solidFill>
                <a:latin typeface="Roboto"/>
                <a:ea typeface="DejaVu Sans"/>
              </a:rPr>
              <a:t>Indicizzazione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d0d0d"/>
                </a:solidFill>
                <a:latin typeface="Roboto"/>
                <a:ea typeface="DejaVu Sans"/>
              </a:rPr>
              <a:t>Reperimento informazione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52360" y="3672000"/>
            <a:ext cx="686520" cy="4568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60" y="5544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6920" y="4464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78920" y="5688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26920" y="3528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8360" y="3600720"/>
            <a:ext cx="648000" cy="4312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663280" y="4752000"/>
            <a:ext cx="649080" cy="43200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584360" y="4536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2553840" y="5519160"/>
            <a:ext cx="686520" cy="456840"/>
          </a:xfrm>
          <a:prstGeom prst="rect">
            <a:avLst/>
          </a:prstGeom>
          <a:ln>
            <a:noFill/>
          </a:ln>
        </p:spPr>
      </p:pic>
      <p:sp>
        <p:nvSpPr>
          <p:cNvPr id="174" name="Line 5"/>
          <p:cNvSpPr/>
          <p:nvPr/>
        </p:nvSpPr>
        <p:spPr>
          <a:xfrm flipV="1">
            <a:off x="576360" y="4968000"/>
            <a:ext cx="0" cy="50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5" name="Line 6"/>
          <p:cNvSpPr/>
          <p:nvPr/>
        </p:nvSpPr>
        <p:spPr>
          <a:xfrm flipV="1">
            <a:off x="504360" y="4104000"/>
            <a:ext cx="21600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6" name="Line 7"/>
          <p:cNvSpPr/>
          <p:nvPr/>
        </p:nvSpPr>
        <p:spPr>
          <a:xfrm flipH="1">
            <a:off x="720360" y="4104000"/>
            <a:ext cx="28800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7" name="Line 8"/>
          <p:cNvSpPr/>
          <p:nvPr/>
        </p:nvSpPr>
        <p:spPr>
          <a:xfrm>
            <a:off x="792360" y="4968000"/>
            <a:ext cx="576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8" name="Line 9"/>
          <p:cNvSpPr/>
          <p:nvPr/>
        </p:nvSpPr>
        <p:spPr>
          <a:xfrm flipV="1">
            <a:off x="1584360" y="5040000"/>
            <a:ext cx="216000" cy="576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9" name="Line 10"/>
          <p:cNvSpPr/>
          <p:nvPr/>
        </p:nvSpPr>
        <p:spPr>
          <a:xfrm flipH="1">
            <a:off x="1944360" y="4032000"/>
            <a:ext cx="72000" cy="43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0" name="Line 11"/>
          <p:cNvSpPr/>
          <p:nvPr/>
        </p:nvSpPr>
        <p:spPr>
          <a:xfrm>
            <a:off x="1368360" y="3816000"/>
            <a:ext cx="288000" cy="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1" name="Line 12"/>
          <p:cNvSpPr/>
          <p:nvPr/>
        </p:nvSpPr>
        <p:spPr>
          <a:xfrm>
            <a:off x="1008360" y="4752000"/>
            <a:ext cx="504000" cy="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2" name="Line 13"/>
          <p:cNvSpPr/>
          <p:nvPr/>
        </p:nvSpPr>
        <p:spPr>
          <a:xfrm flipH="1">
            <a:off x="1008360" y="3960000"/>
            <a:ext cx="792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3" name="Line 14"/>
          <p:cNvSpPr/>
          <p:nvPr/>
        </p:nvSpPr>
        <p:spPr>
          <a:xfrm flipV="1">
            <a:off x="1800360" y="5832000"/>
            <a:ext cx="720000" cy="7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4" name="Line 15"/>
          <p:cNvSpPr/>
          <p:nvPr/>
        </p:nvSpPr>
        <p:spPr>
          <a:xfrm>
            <a:off x="2016360" y="5040000"/>
            <a:ext cx="504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5" name="Line 16"/>
          <p:cNvSpPr/>
          <p:nvPr/>
        </p:nvSpPr>
        <p:spPr>
          <a:xfrm>
            <a:off x="3024360" y="5184000"/>
            <a:ext cx="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6" name="Line 17"/>
          <p:cNvSpPr/>
          <p:nvPr/>
        </p:nvSpPr>
        <p:spPr>
          <a:xfrm flipV="1">
            <a:off x="2808360" y="5184000"/>
            <a:ext cx="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7" name="Line 18"/>
          <p:cNvSpPr/>
          <p:nvPr/>
        </p:nvSpPr>
        <p:spPr>
          <a:xfrm flipH="1">
            <a:off x="2304360" y="3960000"/>
            <a:ext cx="576000" cy="79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8" name="Line 19"/>
          <p:cNvSpPr/>
          <p:nvPr/>
        </p:nvSpPr>
        <p:spPr>
          <a:xfrm flipV="1">
            <a:off x="2880360" y="4176000"/>
            <a:ext cx="216000" cy="50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9" name="Line 20"/>
          <p:cNvSpPr/>
          <p:nvPr/>
        </p:nvSpPr>
        <p:spPr>
          <a:xfrm flipH="1">
            <a:off x="3096360" y="4176000"/>
            <a:ext cx="144000" cy="50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0" name="Line 21"/>
          <p:cNvSpPr/>
          <p:nvPr/>
        </p:nvSpPr>
        <p:spPr>
          <a:xfrm flipH="1">
            <a:off x="2448360" y="3816000"/>
            <a:ext cx="432000" cy="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1" name="Line 22"/>
          <p:cNvSpPr/>
          <p:nvPr/>
        </p:nvSpPr>
        <p:spPr>
          <a:xfrm flipH="1">
            <a:off x="864360" y="4896000"/>
            <a:ext cx="648000" cy="79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2" name="Line 23"/>
          <p:cNvSpPr/>
          <p:nvPr/>
        </p:nvSpPr>
        <p:spPr>
          <a:xfrm flipH="1" flipV="1">
            <a:off x="1368360" y="3888000"/>
            <a:ext cx="360000" cy="576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3" name="Line 24"/>
          <p:cNvSpPr/>
          <p:nvPr/>
        </p:nvSpPr>
        <p:spPr>
          <a:xfrm flipV="1">
            <a:off x="1800360" y="5040000"/>
            <a:ext cx="792000" cy="72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4" name="Line 25"/>
          <p:cNvSpPr/>
          <p:nvPr/>
        </p:nvSpPr>
        <p:spPr>
          <a:xfrm flipH="1" flipV="1">
            <a:off x="2088360" y="4032000"/>
            <a:ext cx="720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pic>
        <p:nvPicPr>
          <p:cNvPr id="195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8028000" y="4513680"/>
            <a:ext cx="648000" cy="43128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236360" y="4511160"/>
            <a:ext cx="623880" cy="4150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7200360" y="3600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8025480" y="5400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8062920" y="3600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6480360" y="5400000"/>
            <a:ext cx="649080" cy="4320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7255800" y="5411160"/>
            <a:ext cx="632520" cy="4208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6408360" y="4500000"/>
            <a:ext cx="648000" cy="43128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6408360" y="3600000"/>
            <a:ext cx="649440" cy="432000"/>
          </a:xfrm>
          <a:prstGeom prst="rect">
            <a:avLst/>
          </a:prstGeom>
          <a:ln>
            <a:noFill/>
          </a:ln>
        </p:spPr>
      </p:pic>
      <p:sp>
        <p:nvSpPr>
          <p:cNvPr id="204" name="CustomShape 26"/>
          <p:cNvSpPr/>
          <p:nvPr/>
        </p:nvSpPr>
        <p:spPr>
          <a:xfrm rot="10800000">
            <a:off x="3744360" y="4751640"/>
            <a:ext cx="1944000" cy="50400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006699"/>
          </a:solidFill>
          <a:ln>
            <a:solidFill>
              <a:srgbClr val="ffffff"/>
            </a:solidFill>
            <a:tailEnd len="med" type="triangle" w="med"/>
          </a:ln>
        </p:spPr>
      </p:sp>
      <p:sp>
        <p:nvSpPr>
          <p:cNvPr id="205" name="CustomShape 27"/>
          <p:cNvSpPr/>
          <p:nvPr/>
        </p:nvSpPr>
        <p:spPr>
          <a:xfrm>
            <a:off x="6264360" y="3456000"/>
            <a:ext cx="2592000" cy="720000"/>
          </a:xfrm>
          <a:prstGeom prst="rect">
            <a:avLst/>
          </a:prstGeom>
          <a:noFill/>
          <a:ln>
            <a:solidFill>
              <a:srgbClr val="cc0000"/>
            </a:solidFill>
            <a:tailEnd len="med" type="triangle" w="med"/>
          </a:ln>
        </p:spPr>
      </p:sp>
      <p:sp>
        <p:nvSpPr>
          <p:cNvPr id="206" name="CustomShape 28"/>
          <p:cNvSpPr/>
          <p:nvPr/>
        </p:nvSpPr>
        <p:spPr>
          <a:xfrm>
            <a:off x="6264360" y="4356000"/>
            <a:ext cx="2592000" cy="720000"/>
          </a:xfrm>
          <a:prstGeom prst="rect">
            <a:avLst/>
          </a:prstGeom>
          <a:noFill/>
          <a:ln>
            <a:solidFill>
              <a:srgbClr val="ffff00"/>
            </a:solidFill>
            <a:tailEnd len="med" type="triangle" w="med"/>
          </a:ln>
        </p:spPr>
      </p:sp>
      <p:sp>
        <p:nvSpPr>
          <p:cNvPr id="207" name="CustomShape 29"/>
          <p:cNvSpPr/>
          <p:nvPr/>
        </p:nvSpPr>
        <p:spPr>
          <a:xfrm>
            <a:off x="6253920" y="5272920"/>
            <a:ext cx="2592000" cy="720000"/>
          </a:xfrm>
          <a:prstGeom prst="rect">
            <a:avLst/>
          </a:prstGeom>
          <a:noFill/>
          <a:ln>
            <a:solidFill>
              <a:srgbClr val="66cc00"/>
            </a:solidFill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1152000"/>
            <a:ext cx="9140760" cy="59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Stato attuale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23640" y="1728000"/>
            <a:ext cx="8568360" cy="442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3000">
                <a:solidFill>
                  <a:srgbClr val="000000"/>
                </a:solidFill>
                <a:latin typeface="Roboto"/>
                <a:ea typeface="DejaVu Sans"/>
              </a:rPr>
              <a:t>Il clustering può avvenire considerando diversi fattori: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800">
                <a:solidFill>
                  <a:srgbClr val="000000"/>
                </a:solidFill>
                <a:latin typeface="Roboto"/>
                <a:ea typeface="DejaVu Sans"/>
              </a:rPr>
              <a:t>Il contenuto testuale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3000">
                <a:solidFill>
                  <a:srgbClr val="000000"/>
                </a:solidFill>
                <a:latin typeface="Roboto"/>
                <a:ea typeface="DejaVu Sans"/>
              </a:rPr>
              <a:t>Web log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3000">
                <a:solidFill>
                  <a:srgbClr val="000000"/>
                </a:solidFill>
                <a:latin typeface="Roboto"/>
                <a:ea typeface="DejaVu Sans"/>
              </a:rPr>
              <a:t>Hyperlink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3000">
                <a:solidFill>
                  <a:srgbClr val="000000"/>
                </a:solidFill>
                <a:latin typeface="Roboto"/>
                <a:ea typeface="DejaVu Sans"/>
              </a:rPr>
              <a:t>Codice 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E5C1552-1427-4258-A1D0-556E6DB414A7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1124640"/>
            <a:ext cx="9140760" cy="69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Problemi di come è adesso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96360" y="2088000"/>
            <a:ext cx="7739280" cy="177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Assunzioni di indipendenza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Diverse rappresentazioni per gli utenti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NP-completa e considera solo le relazioni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HTML non è standard 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BCDBED8-93B5-4824-91BB-73F382F311AE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052640"/>
            <a:ext cx="914076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Soluzione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A0AC347-1CC9-42D1-80AA-3F82F1D853E3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539640" y="1659600"/>
            <a:ext cx="8280360" cy="167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>
                <a:solidFill>
                  <a:srgbClr val="0d0d0d"/>
                </a:solidFill>
                <a:latin typeface="Roboto"/>
                <a:ea typeface="DejaVu Sans"/>
              </a:rPr>
              <a:t>Combinare informazioni testuali e la componente connessa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>
                <a:solidFill>
                  <a:srgbClr val="0d0d0d"/>
                </a:solidFill>
                <a:latin typeface="Roboto"/>
                <a:ea typeface="DejaVu Sans"/>
              </a:rPr>
              <a:t>Rappresentazioni vettoriali tramite Random Walk</a:t>
            </a:r>
            <a:endParaRPr/>
          </a:p>
        </p:txBody>
      </p:sp>
      <p:pic>
        <p:nvPicPr>
          <p:cNvPr id="2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27640" y="4513680"/>
            <a:ext cx="648000" cy="43128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36000" y="4511160"/>
            <a:ext cx="623880" cy="4150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000" y="3600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025120" y="5400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062560" y="3600000"/>
            <a:ext cx="649440" cy="43200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80000" y="5400000"/>
            <a:ext cx="649080" cy="43200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255440" y="5411160"/>
            <a:ext cx="632520" cy="42084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408000" y="4500000"/>
            <a:ext cx="648000" cy="43128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6408000" y="3600000"/>
            <a:ext cx="649440" cy="432000"/>
          </a:xfrm>
          <a:prstGeom prst="rect">
            <a:avLst/>
          </a:prstGeom>
          <a:ln>
            <a:noFill/>
          </a:ln>
        </p:spPr>
      </p:pic>
      <p:sp>
        <p:nvSpPr>
          <p:cNvPr id="229" name="CustomShape 5"/>
          <p:cNvSpPr/>
          <p:nvPr/>
        </p:nvSpPr>
        <p:spPr>
          <a:xfrm>
            <a:off x="6264000" y="3456000"/>
            <a:ext cx="2592000" cy="720000"/>
          </a:xfrm>
          <a:prstGeom prst="rect">
            <a:avLst/>
          </a:prstGeom>
          <a:noFill/>
          <a:ln>
            <a:solidFill>
              <a:srgbClr val="cc0000"/>
            </a:solidFill>
            <a:tailEnd len="med" type="triangle" w="med"/>
          </a:ln>
        </p:spPr>
      </p:sp>
      <p:sp>
        <p:nvSpPr>
          <p:cNvPr id="230" name="CustomShape 6"/>
          <p:cNvSpPr/>
          <p:nvPr/>
        </p:nvSpPr>
        <p:spPr>
          <a:xfrm>
            <a:off x="6264000" y="4356000"/>
            <a:ext cx="2592000" cy="720000"/>
          </a:xfrm>
          <a:prstGeom prst="rect">
            <a:avLst/>
          </a:prstGeom>
          <a:noFill/>
          <a:ln>
            <a:solidFill>
              <a:srgbClr val="ffff00"/>
            </a:solidFill>
            <a:tailEnd len="med" type="triangle" w="med"/>
          </a:ln>
        </p:spPr>
      </p:sp>
      <p:sp>
        <p:nvSpPr>
          <p:cNvPr id="231" name="CustomShape 7"/>
          <p:cNvSpPr/>
          <p:nvPr/>
        </p:nvSpPr>
        <p:spPr>
          <a:xfrm>
            <a:off x="6253560" y="5272920"/>
            <a:ext cx="2592000" cy="720000"/>
          </a:xfrm>
          <a:prstGeom prst="rect">
            <a:avLst/>
          </a:prstGeom>
          <a:noFill/>
          <a:ln>
            <a:solidFill>
              <a:srgbClr val="66cc00"/>
            </a:solidFill>
            <a:tailEnd len="med" type="triangle" w="med"/>
          </a:ln>
        </p:spPr>
      </p:sp>
      <p:pic>
        <p:nvPicPr>
          <p:cNvPr id="232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576000" y="3528000"/>
            <a:ext cx="5580000" cy="26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1160640"/>
            <a:ext cx="914076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Tre parti dell'algoritmo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1B9AD9C-FF0A-4287-8ED1-0DD7C333C805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539640" y="2340000"/>
            <a:ext cx="7992000" cy="15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d0d0d"/>
                </a:solidFill>
                <a:latin typeface="Roboto"/>
                <a:ea typeface="DejaVu Sans"/>
              </a:rPr>
              <a:t>Crawler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d0d0d"/>
                </a:solidFill>
                <a:latin typeface="Roboto"/>
                <a:ea typeface="DejaVu Sans"/>
              </a:rPr>
              <a:t>Generazione sequenze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Roboto"/>
                <a:ea typeface="DejaVu Sans"/>
              </a:rPr>
              <a:t>Clustering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1196640"/>
            <a:ext cx="914076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Crawling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360000" y="1944000"/>
            <a:ext cx="8449920" cy="47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Normalizzazione URL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BFS con max depth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Etica di crawling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Contenuto testuale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URL tradotti in codici</a:t>
            </a:r>
            <a:endParaRPr/>
          </a:p>
          <a:p>
            <a:pPr>
              <a:lnSpc>
                <a:spcPct val="15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 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56BD1CB-F532-421B-AA88-544EBA372A05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pic>
        <p:nvPicPr>
          <p:cNvPr id="241" name="" descr=""/>
          <p:cNvPicPr/>
          <p:nvPr/>
        </p:nvPicPr>
        <p:blipFill>
          <a:blip r:embed="rId1"/>
          <a:srcRect l="0" t="0" r="0" b="265425"/>
          <a:stretch>
            <a:fillRect/>
          </a:stretch>
        </p:blipFill>
        <p:spPr>
          <a:xfrm>
            <a:off x="4608000" y="4428000"/>
            <a:ext cx="4126680" cy="175680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rcRect l="17781" t="264356" r="1452464" b="528052"/>
          <a:stretch>
            <a:fillRect/>
          </a:stretch>
        </p:blipFill>
        <p:spPr>
          <a:xfrm>
            <a:off x="5598360" y="2088000"/>
            <a:ext cx="2476080" cy="202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1124640"/>
            <a:ext cx="914076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Crawling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107640" y="1767960"/>
            <a:ext cx="8676360" cy="283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Con o senza vincolo liste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Molti siti web raggruppano i contenuti semanticamente simili in collezioni aventi una struttura e una presentazione uniforme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Come in un Database queste collezioni rappresentano viste di tabelle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8506080" y="6513120"/>
            <a:ext cx="6087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4531667-CB4D-4973-9BC7-D3D5B23BDCF6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107640" y="6453360"/>
            <a:ext cx="475164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Estrazione automatica di tabelle da pagine Web</a:t>
            </a:r>
            <a:endParaRPr/>
          </a:p>
        </p:txBody>
      </p:sp>
      <p:pic>
        <p:nvPicPr>
          <p:cNvPr id="247" name="Immagin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0000" y="4452120"/>
            <a:ext cx="4427280" cy="173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