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8"/>
  </p:notesMasterIdLst>
  <p:sldIdLst>
    <p:sldId id="256" r:id="rId3"/>
    <p:sldId id="285" r:id="rId4"/>
    <p:sldId id="286" r:id="rId5"/>
    <p:sldId id="257" r:id="rId6"/>
    <p:sldId id="258" r:id="rId7"/>
    <p:sldId id="259" r:id="rId8"/>
    <p:sldId id="260" r:id="rId9"/>
    <p:sldId id="261" r:id="rId10"/>
    <p:sldId id="262" r:id="rId11"/>
    <p:sldId id="263" r:id="rId12"/>
    <p:sldId id="280" r:id="rId13"/>
    <p:sldId id="266" r:id="rId14"/>
    <p:sldId id="267" r:id="rId15"/>
    <p:sldId id="268" r:id="rId16"/>
    <p:sldId id="288" r:id="rId17"/>
    <p:sldId id="269" r:id="rId18"/>
    <p:sldId id="270" r:id="rId19"/>
    <p:sldId id="273" r:id="rId20"/>
    <p:sldId id="274" r:id="rId21"/>
    <p:sldId id="275" r:id="rId22"/>
    <p:sldId id="276" r:id="rId23"/>
    <p:sldId id="277" r:id="rId24"/>
    <p:sldId id="278" r:id="rId25"/>
    <p:sldId id="279" r:id="rId26"/>
    <p:sldId id="287" r:id="rId2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PlaceHolder 1"/>
          <p:cNvSpPr>
            <a:spLocks noGrp="1"/>
          </p:cNvSpPr>
          <p:nvPr>
            <p:ph type="body"/>
          </p:nvPr>
        </p:nvSpPr>
        <p:spPr>
          <a:xfrm>
            <a:off x="756000" y="5078520"/>
            <a:ext cx="6047640" cy="4811040"/>
          </a:xfrm>
          <a:prstGeom prst="rect">
            <a:avLst/>
          </a:prstGeom>
        </p:spPr>
        <p:txBody>
          <a:bodyPr lIns="0" tIns="0" rIns="0" bIns="0"/>
          <a:lstStyle/>
          <a:p>
            <a:r>
              <a:rPr lang="it-IT" sz="2000">
                <a:latin typeface="Arial"/>
              </a:rPr>
              <a:t>Fate clic per modificare il formato delle note</a:t>
            </a:r>
            <a:endParaRPr/>
          </a:p>
        </p:txBody>
      </p:sp>
      <p:sp>
        <p:nvSpPr>
          <p:cNvPr id="142" name="PlaceHolder 2"/>
          <p:cNvSpPr>
            <a:spLocks noGrp="1"/>
          </p:cNvSpPr>
          <p:nvPr>
            <p:ph type="hdr"/>
          </p:nvPr>
        </p:nvSpPr>
        <p:spPr>
          <a:xfrm>
            <a:off x="0" y="0"/>
            <a:ext cx="3280680" cy="534240"/>
          </a:xfrm>
          <a:prstGeom prst="rect">
            <a:avLst/>
          </a:prstGeom>
        </p:spPr>
        <p:txBody>
          <a:bodyPr lIns="0" tIns="0" rIns="0" bIns="0"/>
          <a:lstStyle/>
          <a:p>
            <a:r>
              <a:rPr lang="it-IT" sz="1400">
                <a:latin typeface="Times New Roman"/>
              </a:rPr>
              <a:t>&lt;intestazione&gt;</a:t>
            </a:r>
            <a:endParaRPr/>
          </a:p>
        </p:txBody>
      </p:sp>
      <p:sp>
        <p:nvSpPr>
          <p:cNvPr id="143" name="PlaceHolder 3"/>
          <p:cNvSpPr>
            <a:spLocks noGrp="1"/>
          </p:cNvSpPr>
          <p:nvPr>
            <p:ph type="dt"/>
          </p:nvPr>
        </p:nvSpPr>
        <p:spPr>
          <a:xfrm>
            <a:off x="4278960" y="0"/>
            <a:ext cx="3280680" cy="534240"/>
          </a:xfrm>
          <a:prstGeom prst="rect">
            <a:avLst/>
          </a:prstGeom>
        </p:spPr>
        <p:txBody>
          <a:bodyPr lIns="0" tIns="0" rIns="0" bIns="0"/>
          <a:lstStyle/>
          <a:p>
            <a:pPr algn="r"/>
            <a:r>
              <a:rPr lang="it-IT" sz="1400">
                <a:latin typeface="Times New Roman"/>
              </a:rPr>
              <a:t>&lt;data/ora&gt;</a:t>
            </a:r>
            <a:endParaRPr/>
          </a:p>
        </p:txBody>
      </p:sp>
      <p:sp>
        <p:nvSpPr>
          <p:cNvPr id="144" name="PlaceHolder 4"/>
          <p:cNvSpPr>
            <a:spLocks noGrp="1"/>
          </p:cNvSpPr>
          <p:nvPr>
            <p:ph type="ftr"/>
          </p:nvPr>
        </p:nvSpPr>
        <p:spPr>
          <a:xfrm>
            <a:off x="0" y="10157400"/>
            <a:ext cx="3280680" cy="534240"/>
          </a:xfrm>
          <a:prstGeom prst="rect">
            <a:avLst/>
          </a:prstGeom>
        </p:spPr>
        <p:txBody>
          <a:bodyPr lIns="0" tIns="0" rIns="0" bIns="0" anchor="b"/>
          <a:lstStyle/>
          <a:p>
            <a:r>
              <a:rPr lang="it-IT" sz="1400">
                <a:latin typeface="Times New Roman"/>
              </a:rPr>
              <a:t>&lt;piè di pagina&gt;</a:t>
            </a:r>
            <a:endParaRPr/>
          </a:p>
        </p:txBody>
      </p:sp>
      <p:sp>
        <p:nvSpPr>
          <p:cNvPr id="145" name="PlaceHolder 5"/>
          <p:cNvSpPr>
            <a:spLocks noGrp="1"/>
          </p:cNvSpPr>
          <p:nvPr>
            <p:ph type="sldNum"/>
          </p:nvPr>
        </p:nvSpPr>
        <p:spPr>
          <a:xfrm>
            <a:off x="4278960" y="10157400"/>
            <a:ext cx="3280680" cy="534240"/>
          </a:xfrm>
          <a:prstGeom prst="rect">
            <a:avLst/>
          </a:prstGeom>
        </p:spPr>
        <p:txBody>
          <a:bodyPr lIns="0" tIns="0" rIns="0" bIns="0" anchor="b"/>
          <a:lstStyle/>
          <a:p>
            <a:pPr algn="r"/>
            <a:fld id="{EA321E4F-F52A-4A13-AE65-0B42938DE9B7}" type="slidenum">
              <a:rPr lang="it-IT" sz="1400">
                <a:latin typeface="Times New Roman"/>
              </a:rPr>
              <a:t>‹N›</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ustomShape 1"/>
          <p:cNvSpPr/>
          <p:nvPr/>
        </p:nvSpPr>
        <p:spPr>
          <a:xfrm>
            <a:off x="3886200" y="8686800"/>
            <a:ext cx="2966760" cy="452160"/>
          </a:xfrm>
          <a:prstGeom prst="rect">
            <a:avLst/>
          </a:prstGeom>
          <a:noFill/>
          <a:ln>
            <a:noFill/>
          </a:ln>
        </p:spPr>
        <p:txBody>
          <a:bodyPr lIns="90000" tIns="45000" rIns="90000" bIns="45000" anchor="b"/>
          <a:lstStyle/>
          <a:p>
            <a:pPr>
              <a:lnSpc>
                <a:spcPct val="100000"/>
              </a:lnSpc>
            </a:pPr>
            <a:fld id="{DD1AEA79-5A4A-4C94-8036-11AD31A24B36}" type="slidenum">
              <a:rPr lang="it-IT" sz="1200">
                <a:solidFill>
                  <a:srgbClr val="000000"/>
                </a:solidFill>
                <a:latin typeface="Arial"/>
                <a:ea typeface="ＭＳ Ｐゴシック"/>
              </a:rPr>
              <a:t>1</a:t>
            </a:fld>
            <a:endParaRPr/>
          </a:p>
        </p:txBody>
      </p:sp>
      <p:sp>
        <p:nvSpPr>
          <p:cNvPr id="380" name="PlaceHolder 2"/>
          <p:cNvSpPr>
            <a:spLocks noGrp="1"/>
          </p:cNvSpPr>
          <p:nvPr>
            <p:ph type="body"/>
          </p:nvPr>
        </p:nvSpPr>
        <p:spPr>
          <a:xfrm>
            <a:off x="914400" y="4343400"/>
            <a:ext cx="5024160" cy="4109760"/>
          </a:xfrm>
          <a:prstGeom prst="rect">
            <a:avLst/>
          </a:prstGeom>
        </p:spPr>
        <p:txBody>
          <a:bodyPr lIns="0" tIns="0" rIns="0" bIns="0"/>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PlaceHolder 1"/>
          <p:cNvSpPr>
            <a:spLocks noGrp="1"/>
          </p:cNvSpPr>
          <p:nvPr>
            <p:ph type="body"/>
          </p:nvPr>
        </p:nvSpPr>
        <p:spPr>
          <a:xfrm>
            <a:off x="777240" y="4777560"/>
            <a:ext cx="6215040" cy="4523400"/>
          </a:xfrm>
          <a:prstGeom prst="rect">
            <a:avLst/>
          </a:prstGeom>
        </p:spPr>
        <p:txBody>
          <a:bodyPr lIns="0" tIns="0" rIns="0" bIns="0"/>
          <a:lstStyle/>
          <a:p>
            <a:endParaRPr/>
          </a:p>
        </p:txBody>
      </p:sp>
      <p:sp>
        <p:nvSpPr>
          <p:cNvPr id="392" name="CustomShape 2"/>
          <p:cNvSpPr/>
          <p:nvPr/>
        </p:nvSpPr>
        <p:spPr>
          <a:xfrm>
            <a:off x="4399200" y="9555480"/>
            <a:ext cx="3370320" cy="500040"/>
          </a:xfrm>
          <a:prstGeom prst="rect">
            <a:avLst/>
          </a:prstGeom>
          <a:noFill/>
          <a:ln>
            <a:noFill/>
          </a:ln>
        </p:spPr>
        <p:txBody>
          <a:bodyPr lIns="0" tIns="0" rIns="0" bIns="0" anchor="b"/>
          <a:lstStyle/>
          <a:p>
            <a:pPr algn="r">
              <a:lnSpc>
                <a:spcPct val="100000"/>
              </a:lnSpc>
            </a:pPr>
            <a:fld id="{566E4734-2D80-42F3-968D-757CEA3A64C1}" type="slidenum">
              <a:rPr lang="it-IT">
                <a:solidFill>
                  <a:srgbClr val="000000"/>
                </a:solidFill>
                <a:latin typeface="+mn-lt"/>
                <a:ea typeface="+mn-ea"/>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PlaceHolder 1"/>
          <p:cNvSpPr>
            <a:spLocks noGrp="1"/>
          </p:cNvSpPr>
          <p:nvPr>
            <p:ph type="body"/>
          </p:nvPr>
        </p:nvSpPr>
        <p:spPr>
          <a:xfrm>
            <a:off x="777240" y="4777560"/>
            <a:ext cx="6215040" cy="4523400"/>
          </a:xfrm>
          <a:prstGeom prst="rect">
            <a:avLst/>
          </a:prstGeom>
        </p:spPr>
        <p:txBody>
          <a:bodyPr lIns="0" tIns="0" rIns="0" bIns="0"/>
          <a:lstStyle/>
          <a:p>
            <a:endParaRPr/>
          </a:p>
        </p:txBody>
      </p:sp>
      <p:sp>
        <p:nvSpPr>
          <p:cNvPr id="392" name="CustomShape 2"/>
          <p:cNvSpPr/>
          <p:nvPr/>
        </p:nvSpPr>
        <p:spPr>
          <a:xfrm>
            <a:off x="4399200" y="9555480"/>
            <a:ext cx="3370320" cy="500040"/>
          </a:xfrm>
          <a:prstGeom prst="rect">
            <a:avLst/>
          </a:prstGeom>
          <a:noFill/>
          <a:ln>
            <a:noFill/>
          </a:ln>
        </p:spPr>
        <p:txBody>
          <a:bodyPr lIns="0" tIns="0" rIns="0" bIns="0" anchor="b"/>
          <a:lstStyle/>
          <a:p>
            <a:pPr algn="r">
              <a:lnSpc>
                <a:spcPct val="100000"/>
              </a:lnSpc>
            </a:pPr>
            <a:fld id="{566E4734-2D80-42F3-968D-757CEA3A64C1}" type="slidenum">
              <a:rPr lang="it-IT">
                <a:solidFill>
                  <a:srgbClr val="000000"/>
                </a:solidFill>
                <a:latin typeface="+mn-lt"/>
                <a:ea typeface="+mn-ea"/>
              </a:rPr>
              <a:t>11</a:t>
            </a:fld>
            <a:endParaRPr/>
          </a:p>
        </p:txBody>
      </p:sp>
    </p:spTree>
    <p:extLst>
      <p:ext uri="{BB962C8B-B14F-4D97-AF65-F5344CB8AC3E}">
        <p14:creationId xmlns:p14="http://schemas.microsoft.com/office/powerpoint/2010/main" val="3032017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p:cNvSpPr>
          <p:nvPr>
            <p:ph type="body"/>
          </p:nvPr>
        </p:nvSpPr>
        <p:spPr>
          <a:xfrm>
            <a:off x="777240" y="4777560"/>
            <a:ext cx="6215040" cy="4523400"/>
          </a:xfrm>
          <a:prstGeom prst="rect">
            <a:avLst/>
          </a:prstGeom>
        </p:spPr>
        <p:txBody>
          <a:bodyPr lIns="0" tIns="0" rIns="0" bIns="0"/>
          <a:lstStyle/>
          <a:p>
            <a:endParaRPr/>
          </a:p>
        </p:txBody>
      </p:sp>
      <p:sp>
        <p:nvSpPr>
          <p:cNvPr id="396" name="CustomShape 2"/>
          <p:cNvSpPr/>
          <p:nvPr/>
        </p:nvSpPr>
        <p:spPr>
          <a:xfrm>
            <a:off x="4399200" y="9555480"/>
            <a:ext cx="3370320" cy="500040"/>
          </a:xfrm>
          <a:prstGeom prst="rect">
            <a:avLst/>
          </a:prstGeom>
          <a:noFill/>
          <a:ln>
            <a:noFill/>
          </a:ln>
        </p:spPr>
        <p:txBody>
          <a:bodyPr lIns="0" tIns="0" rIns="0" bIns="0" anchor="b"/>
          <a:lstStyle/>
          <a:p>
            <a:pPr algn="r">
              <a:lnSpc>
                <a:spcPct val="100000"/>
              </a:lnSpc>
            </a:pPr>
            <a:fld id="{3A56ED6F-C1BA-4326-BB91-44A27DF9FD85}" type="slidenum">
              <a:rPr lang="it-IT">
                <a:solidFill>
                  <a:srgbClr val="000000"/>
                </a:solidFill>
                <a:latin typeface="+mn-lt"/>
                <a:ea typeface="+mn-ea"/>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idx="10"/>
          </p:nvPr>
        </p:nvSpPr>
        <p:spPr/>
        <p:txBody>
          <a:bodyPr/>
          <a:lstStyle/>
          <a:p>
            <a:pPr algn="r"/>
            <a:fld id="{EA321E4F-F52A-4A13-AE65-0B42938DE9B7}" type="slidenum">
              <a:rPr lang="it-IT" sz="1400">
                <a:latin typeface="Times New Roman"/>
              </a:rPr>
              <a:t>14</a:t>
            </a:fld>
            <a:endParaRPr lang="it-IT"/>
          </a:p>
        </p:txBody>
      </p:sp>
    </p:spTree>
    <p:extLst>
      <p:ext uri="{BB962C8B-B14F-4D97-AF65-F5344CB8AC3E}">
        <p14:creationId xmlns:p14="http://schemas.microsoft.com/office/powerpoint/2010/main" val="3120461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idx="10"/>
          </p:nvPr>
        </p:nvSpPr>
        <p:spPr/>
        <p:txBody>
          <a:bodyPr/>
          <a:lstStyle/>
          <a:p>
            <a:pPr algn="r"/>
            <a:fld id="{EA321E4F-F52A-4A13-AE65-0B42938DE9B7}" type="slidenum">
              <a:rPr lang="it-IT" sz="1400">
                <a:latin typeface="Times New Roman"/>
              </a:rPr>
              <a:t>15</a:t>
            </a:fld>
            <a:endParaRPr lang="it-IT"/>
          </a:p>
        </p:txBody>
      </p:sp>
    </p:spTree>
    <p:extLst>
      <p:ext uri="{BB962C8B-B14F-4D97-AF65-F5344CB8AC3E}">
        <p14:creationId xmlns:p14="http://schemas.microsoft.com/office/powerpoint/2010/main" val="121525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idx="10"/>
          </p:nvPr>
        </p:nvSpPr>
        <p:spPr/>
        <p:txBody>
          <a:bodyPr/>
          <a:lstStyle/>
          <a:p>
            <a:pPr algn="r"/>
            <a:fld id="{EA321E4F-F52A-4A13-AE65-0B42938DE9B7}" type="slidenum">
              <a:rPr lang="it-IT" sz="1400">
                <a:latin typeface="Times New Roman"/>
              </a:rPr>
              <a:t>16</a:t>
            </a:fld>
            <a:endParaRPr lang="it-IT"/>
          </a:p>
        </p:txBody>
      </p:sp>
    </p:spTree>
    <p:extLst>
      <p:ext uri="{BB962C8B-B14F-4D97-AF65-F5344CB8AC3E}">
        <p14:creationId xmlns:p14="http://schemas.microsoft.com/office/powerpoint/2010/main" val="1149116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777240" y="4777560"/>
            <a:ext cx="6215040" cy="4523400"/>
          </a:xfrm>
          <a:prstGeom prst="rect">
            <a:avLst/>
          </a:prstGeom>
        </p:spPr>
        <p:txBody>
          <a:bodyPr lIns="0" tIns="0" rIns="0" bIns="0"/>
          <a:lstStyle/>
          <a:p>
            <a:endParaRPr/>
          </a:p>
        </p:txBody>
      </p:sp>
      <p:sp>
        <p:nvSpPr>
          <p:cNvPr id="402" name="CustomShape 2"/>
          <p:cNvSpPr/>
          <p:nvPr/>
        </p:nvSpPr>
        <p:spPr>
          <a:xfrm>
            <a:off x="4399200" y="9555480"/>
            <a:ext cx="3370320" cy="500040"/>
          </a:xfrm>
          <a:prstGeom prst="rect">
            <a:avLst/>
          </a:prstGeom>
          <a:noFill/>
          <a:ln>
            <a:noFill/>
          </a:ln>
        </p:spPr>
        <p:txBody>
          <a:bodyPr lIns="0" tIns="0" rIns="0" bIns="0" anchor="b"/>
          <a:lstStyle/>
          <a:p>
            <a:pPr algn="r">
              <a:lnSpc>
                <a:spcPct val="100000"/>
              </a:lnSpc>
            </a:pPr>
            <a:fld id="{F00A1D7B-B149-4D32-8E5F-8C79CE5F4697}" type="slidenum">
              <a:rPr lang="it-IT">
                <a:solidFill>
                  <a:srgbClr val="000000"/>
                </a:solidFill>
                <a:latin typeface="+mn-lt"/>
                <a:ea typeface="+mn-ea"/>
              </a:rPr>
              <a:t>19</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PlaceHolder 1"/>
          <p:cNvSpPr>
            <a:spLocks noGrp="1"/>
          </p:cNvSpPr>
          <p:nvPr>
            <p:ph type="body"/>
          </p:nvPr>
        </p:nvSpPr>
        <p:spPr>
          <a:xfrm>
            <a:off x="777240" y="4777560"/>
            <a:ext cx="6215040" cy="4523400"/>
          </a:xfrm>
          <a:prstGeom prst="rect">
            <a:avLst/>
          </a:prstGeom>
        </p:spPr>
        <p:txBody>
          <a:bodyPr lIns="0" tIns="0" rIns="0" bIns="0"/>
          <a:lstStyle/>
          <a:p>
            <a:endParaRPr/>
          </a:p>
        </p:txBody>
      </p:sp>
      <p:sp>
        <p:nvSpPr>
          <p:cNvPr id="404" name="CustomShape 2"/>
          <p:cNvSpPr/>
          <p:nvPr/>
        </p:nvSpPr>
        <p:spPr>
          <a:xfrm>
            <a:off x="4399200" y="9555480"/>
            <a:ext cx="3370320" cy="500040"/>
          </a:xfrm>
          <a:prstGeom prst="rect">
            <a:avLst/>
          </a:prstGeom>
          <a:noFill/>
          <a:ln>
            <a:noFill/>
          </a:ln>
        </p:spPr>
        <p:txBody>
          <a:bodyPr lIns="0" tIns="0" rIns="0" bIns="0" anchor="b"/>
          <a:lstStyle/>
          <a:p>
            <a:pPr algn="r">
              <a:lnSpc>
                <a:spcPct val="100000"/>
              </a:lnSpc>
            </a:pPr>
            <a:fld id="{B187867A-E414-4BE4-8A7F-1A19D7DC5A77}" type="slidenum">
              <a:rPr lang="it-IT">
                <a:solidFill>
                  <a:srgbClr val="000000"/>
                </a:solidFill>
                <a:latin typeface="+mn-lt"/>
                <a:ea typeface="+mn-ea"/>
              </a:rPr>
              <a:t>20</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PlaceHolder 1"/>
          <p:cNvSpPr>
            <a:spLocks noGrp="1"/>
          </p:cNvSpPr>
          <p:nvPr>
            <p:ph type="body"/>
          </p:nvPr>
        </p:nvSpPr>
        <p:spPr>
          <a:xfrm>
            <a:off x="777240" y="4777560"/>
            <a:ext cx="6215040" cy="4523400"/>
          </a:xfrm>
          <a:prstGeom prst="rect">
            <a:avLst/>
          </a:prstGeom>
        </p:spPr>
        <p:txBody>
          <a:bodyPr lIns="0" tIns="0" rIns="0" bIns="0"/>
          <a:lstStyle/>
          <a:p>
            <a:endParaRPr/>
          </a:p>
        </p:txBody>
      </p:sp>
      <p:sp>
        <p:nvSpPr>
          <p:cNvPr id="406" name="CustomShape 2"/>
          <p:cNvSpPr/>
          <p:nvPr/>
        </p:nvSpPr>
        <p:spPr>
          <a:xfrm>
            <a:off x="4399200" y="9555480"/>
            <a:ext cx="3370320" cy="500040"/>
          </a:xfrm>
          <a:prstGeom prst="rect">
            <a:avLst/>
          </a:prstGeom>
          <a:noFill/>
          <a:ln>
            <a:noFill/>
          </a:ln>
        </p:spPr>
        <p:txBody>
          <a:bodyPr lIns="0" tIns="0" rIns="0" bIns="0" anchor="b"/>
          <a:lstStyle/>
          <a:p>
            <a:pPr algn="r">
              <a:lnSpc>
                <a:spcPct val="100000"/>
              </a:lnSpc>
            </a:pPr>
            <a:fld id="{6F31856C-50AE-41F8-9339-E6B3AEF8865E}" type="slidenum">
              <a:rPr lang="it-IT">
                <a:solidFill>
                  <a:srgbClr val="000000"/>
                </a:solidFill>
                <a:latin typeface="+mn-lt"/>
                <a:ea typeface="+mn-ea"/>
              </a:rPr>
              <a:t>22</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PlaceHolder 1"/>
          <p:cNvSpPr>
            <a:spLocks noGrp="1"/>
          </p:cNvSpPr>
          <p:nvPr>
            <p:ph type="body"/>
          </p:nvPr>
        </p:nvSpPr>
        <p:spPr>
          <a:xfrm>
            <a:off x="777240" y="4777560"/>
            <a:ext cx="6215040" cy="4523400"/>
          </a:xfrm>
          <a:prstGeom prst="rect">
            <a:avLst/>
          </a:prstGeom>
        </p:spPr>
        <p:txBody>
          <a:bodyPr lIns="0" tIns="0" rIns="0" bIns="0"/>
          <a:lstStyle/>
          <a:p>
            <a:endParaRPr/>
          </a:p>
        </p:txBody>
      </p:sp>
      <p:sp>
        <p:nvSpPr>
          <p:cNvPr id="408" name="CustomShape 2"/>
          <p:cNvSpPr/>
          <p:nvPr/>
        </p:nvSpPr>
        <p:spPr>
          <a:xfrm>
            <a:off x="4399200" y="9555480"/>
            <a:ext cx="3370320" cy="500040"/>
          </a:xfrm>
          <a:prstGeom prst="rect">
            <a:avLst/>
          </a:prstGeom>
          <a:noFill/>
          <a:ln>
            <a:noFill/>
          </a:ln>
        </p:spPr>
        <p:txBody>
          <a:bodyPr lIns="0" tIns="0" rIns="0" bIns="0" anchor="b"/>
          <a:lstStyle/>
          <a:p>
            <a:pPr algn="r">
              <a:lnSpc>
                <a:spcPct val="100000"/>
              </a:lnSpc>
            </a:pPr>
            <a:fld id="{6A5B4120-0E0E-4A9C-9EE4-A62B16AC873F}" type="slidenum">
              <a:rPr lang="it-IT">
                <a:solidFill>
                  <a:srgbClr val="000000"/>
                </a:solidFill>
                <a:latin typeface="+mn-lt"/>
                <a:ea typeface="+mn-ea"/>
              </a:rPr>
              <a:t>24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3886200" y="8686800"/>
            <a:ext cx="2966760" cy="452160"/>
          </a:xfrm>
          <a:prstGeom prst="rect">
            <a:avLst/>
          </a:prstGeom>
          <a:noFill/>
          <a:ln>
            <a:noFill/>
          </a:ln>
        </p:spPr>
        <p:txBody>
          <a:bodyPr lIns="90000" tIns="45000" rIns="90000" bIns="45000" anchor="b"/>
          <a:lstStyle/>
          <a:p>
            <a:pPr>
              <a:lnSpc>
                <a:spcPct val="100000"/>
              </a:lnSpc>
            </a:pPr>
            <a:fld id="{A3020B1D-C0C7-4D02-B224-46E78A229AED}" type="slidenum">
              <a:rPr lang="it-IT" sz="1200">
                <a:solidFill>
                  <a:srgbClr val="000000"/>
                </a:solidFill>
                <a:latin typeface="Arial"/>
                <a:ea typeface="ＭＳ Ｐゴシック"/>
              </a:rPr>
              <a:t>2</a:t>
            </a:fld>
            <a:endParaRPr/>
          </a:p>
        </p:txBody>
      </p:sp>
      <p:sp>
        <p:nvSpPr>
          <p:cNvPr id="384" name="PlaceHolder 2"/>
          <p:cNvSpPr>
            <a:spLocks noGrp="1"/>
          </p:cNvSpPr>
          <p:nvPr>
            <p:ph type="body"/>
          </p:nvPr>
        </p:nvSpPr>
        <p:spPr>
          <a:xfrm>
            <a:off x="914400" y="4343400"/>
            <a:ext cx="5024160" cy="4109760"/>
          </a:xfrm>
          <a:prstGeom prst="rect">
            <a:avLst/>
          </a:prstGeom>
        </p:spPr>
        <p:txBody>
          <a:bodyPr lIns="0" tIns="0" rIns="0" bIns="0"/>
          <a:lstStyle/>
          <a:p>
            <a:pPr>
              <a:lnSpc>
                <a:spcPct val="100000"/>
              </a:lnSpc>
            </a:pPr>
            <a:r>
              <a:rPr lang="it-IT" sz="2000">
                <a:latin typeface="Arial"/>
                <a:ea typeface="ＭＳ Ｐゴシック"/>
              </a:rPr>
              <a:t>Esistono link che permettono di visualizzare altri record. Perché i record sono divisi su più pagine. Liste multi pagina o inter-pagina</a:t>
            </a:r>
            <a:endParaRPr/>
          </a:p>
        </p:txBody>
      </p:sp>
    </p:spTree>
    <p:extLst>
      <p:ext uri="{BB962C8B-B14F-4D97-AF65-F5344CB8AC3E}">
        <p14:creationId xmlns:p14="http://schemas.microsoft.com/office/powerpoint/2010/main" val="298241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idx="10"/>
          </p:nvPr>
        </p:nvSpPr>
        <p:spPr/>
        <p:txBody>
          <a:bodyPr/>
          <a:lstStyle/>
          <a:p>
            <a:pPr algn="r"/>
            <a:fld id="{EA321E4F-F52A-4A13-AE65-0B42938DE9B7}" type="slidenum">
              <a:rPr lang="it-IT" sz="1400">
                <a:latin typeface="Times New Roman"/>
              </a:rPr>
              <a:t>25</a:t>
            </a:fld>
            <a:endParaRPr lang="it-IT"/>
          </a:p>
        </p:txBody>
      </p:sp>
    </p:spTree>
    <p:extLst>
      <p:ext uri="{BB962C8B-B14F-4D97-AF65-F5344CB8AC3E}">
        <p14:creationId xmlns:p14="http://schemas.microsoft.com/office/powerpoint/2010/main" val="2586975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3886200" y="8686800"/>
            <a:ext cx="2966760" cy="452160"/>
          </a:xfrm>
          <a:prstGeom prst="rect">
            <a:avLst/>
          </a:prstGeom>
          <a:noFill/>
          <a:ln>
            <a:noFill/>
          </a:ln>
        </p:spPr>
        <p:txBody>
          <a:bodyPr lIns="90000" tIns="45000" rIns="90000" bIns="45000" anchor="b"/>
          <a:lstStyle/>
          <a:p>
            <a:pPr>
              <a:lnSpc>
                <a:spcPct val="100000"/>
              </a:lnSpc>
            </a:pPr>
            <a:fld id="{A3020B1D-C0C7-4D02-B224-46E78A229AED}" type="slidenum">
              <a:rPr lang="it-IT" sz="1200">
                <a:solidFill>
                  <a:srgbClr val="000000"/>
                </a:solidFill>
                <a:latin typeface="Arial"/>
                <a:ea typeface="ＭＳ Ｐゴシック"/>
              </a:rPr>
              <a:t>3</a:t>
            </a:fld>
            <a:endParaRPr/>
          </a:p>
        </p:txBody>
      </p:sp>
      <p:sp>
        <p:nvSpPr>
          <p:cNvPr id="384" name="PlaceHolder 2"/>
          <p:cNvSpPr>
            <a:spLocks noGrp="1"/>
          </p:cNvSpPr>
          <p:nvPr>
            <p:ph type="body"/>
          </p:nvPr>
        </p:nvSpPr>
        <p:spPr>
          <a:xfrm>
            <a:off x="914400" y="4343400"/>
            <a:ext cx="5024160" cy="4109760"/>
          </a:xfrm>
          <a:prstGeom prst="rect">
            <a:avLst/>
          </a:prstGeom>
        </p:spPr>
        <p:txBody>
          <a:bodyPr lIns="0" tIns="0" rIns="0" bIns="0"/>
          <a:lstStyle/>
          <a:p>
            <a:pPr>
              <a:lnSpc>
                <a:spcPct val="100000"/>
              </a:lnSpc>
            </a:pPr>
            <a:r>
              <a:rPr lang="it-IT" sz="2000">
                <a:latin typeface="Arial"/>
                <a:ea typeface="ＭＳ Ｐゴシック"/>
              </a:rPr>
              <a:t>Esistono link che permettono di visualizzare altri record. Perché i record sono divisi su più pagine. Liste multi pagina o inter-pagina</a:t>
            </a:r>
            <a:endParaRPr/>
          </a:p>
        </p:txBody>
      </p:sp>
    </p:spTree>
    <p:extLst>
      <p:ext uri="{BB962C8B-B14F-4D97-AF65-F5344CB8AC3E}">
        <p14:creationId xmlns:p14="http://schemas.microsoft.com/office/powerpoint/2010/main" val="517304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CustomShape 1"/>
          <p:cNvSpPr/>
          <p:nvPr/>
        </p:nvSpPr>
        <p:spPr>
          <a:xfrm>
            <a:off x="3886200" y="8686800"/>
            <a:ext cx="2966760" cy="452160"/>
          </a:xfrm>
          <a:prstGeom prst="rect">
            <a:avLst/>
          </a:prstGeom>
          <a:noFill/>
          <a:ln>
            <a:noFill/>
          </a:ln>
        </p:spPr>
        <p:txBody>
          <a:bodyPr lIns="90000" tIns="45000" rIns="90000" bIns="45000" anchor="b"/>
          <a:lstStyle/>
          <a:p>
            <a:pPr>
              <a:lnSpc>
                <a:spcPct val="100000"/>
              </a:lnSpc>
            </a:pPr>
            <a:fld id="{9C49784A-857E-4BC6-8401-6F8F10B1CB34}" type="slidenum">
              <a:rPr lang="it-IT" sz="1200">
                <a:solidFill>
                  <a:srgbClr val="000000"/>
                </a:solidFill>
                <a:latin typeface="Arial"/>
                <a:ea typeface="ＭＳ Ｐゴシック"/>
              </a:rPr>
              <a:t>4</a:t>
            </a:fld>
            <a:endParaRPr/>
          </a:p>
        </p:txBody>
      </p:sp>
      <p:sp>
        <p:nvSpPr>
          <p:cNvPr id="382" name="PlaceHolder 2"/>
          <p:cNvSpPr>
            <a:spLocks noGrp="1"/>
          </p:cNvSpPr>
          <p:nvPr>
            <p:ph type="body"/>
          </p:nvPr>
        </p:nvSpPr>
        <p:spPr>
          <a:xfrm>
            <a:off x="914400" y="4343400"/>
            <a:ext cx="5024160" cy="4109760"/>
          </a:xfrm>
          <a:prstGeom prst="rect">
            <a:avLst/>
          </a:prstGeom>
        </p:spPr>
        <p:txBody>
          <a:bodyPr lIns="0" tIns="0" rIns="0" bIns="0"/>
          <a:lstStyle/>
          <a:p>
            <a:pPr>
              <a:lnSpc>
                <a:spcPct val="100000"/>
              </a:lnSpc>
            </a:pPr>
            <a:r>
              <a:rPr lang="it-IT" sz="2000">
                <a:latin typeface="Arial"/>
              </a:rPr>
              <a:t>Il web è la piu grande e sotto utilizzata sorgente informativa pubblicamente accessibile. Qui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3886200" y="8686800"/>
            <a:ext cx="2966760" cy="452160"/>
          </a:xfrm>
          <a:prstGeom prst="rect">
            <a:avLst/>
          </a:prstGeom>
          <a:noFill/>
          <a:ln>
            <a:noFill/>
          </a:ln>
        </p:spPr>
        <p:txBody>
          <a:bodyPr lIns="90000" tIns="45000" rIns="90000" bIns="45000" anchor="b"/>
          <a:lstStyle/>
          <a:p>
            <a:pPr>
              <a:lnSpc>
                <a:spcPct val="100000"/>
              </a:lnSpc>
            </a:pPr>
            <a:fld id="{A3020B1D-C0C7-4D02-B224-46E78A229AED}" type="slidenum">
              <a:rPr lang="it-IT" sz="1200">
                <a:solidFill>
                  <a:srgbClr val="000000"/>
                </a:solidFill>
                <a:latin typeface="Arial"/>
                <a:ea typeface="ＭＳ Ｐゴシック"/>
              </a:rPr>
              <a:t>5</a:t>
            </a:fld>
            <a:endParaRPr/>
          </a:p>
        </p:txBody>
      </p:sp>
      <p:sp>
        <p:nvSpPr>
          <p:cNvPr id="384" name="PlaceHolder 2"/>
          <p:cNvSpPr>
            <a:spLocks noGrp="1"/>
          </p:cNvSpPr>
          <p:nvPr>
            <p:ph type="body"/>
          </p:nvPr>
        </p:nvSpPr>
        <p:spPr>
          <a:xfrm>
            <a:off x="914400" y="4343400"/>
            <a:ext cx="5024160" cy="4109760"/>
          </a:xfrm>
          <a:prstGeom prst="rect">
            <a:avLst/>
          </a:prstGeom>
        </p:spPr>
        <p:txBody>
          <a:bodyPr lIns="0" tIns="0" rIns="0" bIns="0"/>
          <a:lstStyle/>
          <a:p>
            <a:pPr>
              <a:lnSpc>
                <a:spcPct val="100000"/>
              </a:lnSpc>
            </a:pPr>
            <a:r>
              <a:rPr lang="it-IT" sz="2000">
                <a:latin typeface="Arial"/>
                <a:ea typeface="ＭＳ Ｐゴシック"/>
              </a:rPr>
              <a:t>Esistono link che permettono di visualizzare altri record. Perché i record sono divisi su più pagine. Liste multi pagina o inter-pagina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idx="10"/>
          </p:nvPr>
        </p:nvSpPr>
        <p:spPr/>
        <p:txBody>
          <a:bodyPr/>
          <a:lstStyle/>
          <a:p>
            <a:pPr algn="r"/>
            <a:fld id="{EA321E4F-F52A-4A13-AE65-0B42938DE9B7}" type="slidenum">
              <a:rPr lang="it-IT" sz="1400">
                <a:latin typeface="Times New Roman"/>
              </a:rPr>
              <a:t>6</a:t>
            </a:fld>
            <a:endParaRPr lang="it-IT"/>
          </a:p>
        </p:txBody>
      </p:sp>
    </p:spTree>
    <p:extLst>
      <p:ext uri="{BB962C8B-B14F-4D97-AF65-F5344CB8AC3E}">
        <p14:creationId xmlns:p14="http://schemas.microsoft.com/office/powerpoint/2010/main" val="1068222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body"/>
          </p:nvPr>
        </p:nvSpPr>
        <p:spPr>
          <a:xfrm>
            <a:off x="777240" y="4777560"/>
            <a:ext cx="6215040" cy="4523400"/>
          </a:xfrm>
          <a:prstGeom prst="rect">
            <a:avLst/>
          </a:prstGeom>
        </p:spPr>
        <p:txBody>
          <a:bodyPr lIns="0" tIns="0" rIns="0" bIns="0"/>
          <a:lstStyle/>
          <a:p>
            <a:r>
              <a:rPr lang="it-IT" sz="2000">
                <a:latin typeface="Arial"/>
              </a:rPr>
              <a:t>Ad esempio il sito web BBC rappresenta l’elenco delle news utilizzando una sequenza di semplici tag di tipo div</a:t>
            </a:r>
            <a:endParaRPr/>
          </a:p>
        </p:txBody>
      </p:sp>
      <p:sp>
        <p:nvSpPr>
          <p:cNvPr id="386" name="CustomShape 2"/>
          <p:cNvSpPr/>
          <p:nvPr/>
        </p:nvSpPr>
        <p:spPr>
          <a:xfrm>
            <a:off x="4399200" y="9555480"/>
            <a:ext cx="3370320" cy="500040"/>
          </a:xfrm>
          <a:prstGeom prst="rect">
            <a:avLst/>
          </a:prstGeom>
          <a:noFill/>
          <a:ln>
            <a:noFill/>
          </a:ln>
        </p:spPr>
        <p:txBody>
          <a:bodyPr lIns="0" tIns="0" rIns="0" bIns="0" anchor="b"/>
          <a:lstStyle/>
          <a:p>
            <a:pPr algn="r">
              <a:lnSpc>
                <a:spcPct val="100000"/>
              </a:lnSpc>
            </a:pPr>
            <a:fld id="{676EE774-AB07-40D3-AC22-8AA4FD59D3CF}" type="slidenum">
              <a:rPr lang="it-IT">
                <a:solidFill>
                  <a:srgbClr val="000000"/>
                </a:solidFill>
                <a:latin typeface="+mn-lt"/>
                <a:ea typeface="+mn-ea"/>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3886200" y="8686800"/>
            <a:ext cx="2966760" cy="452160"/>
          </a:xfrm>
          <a:prstGeom prst="rect">
            <a:avLst/>
          </a:prstGeom>
          <a:noFill/>
          <a:ln>
            <a:noFill/>
          </a:ln>
        </p:spPr>
        <p:txBody>
          <a:bodyPr lIns="90000" tIns="45000" rIns="90000" bIns="45000" anchor="b"/>
          <a:lstStyle/>
          <a:p>
            <a:pPr>
              <a:lnSpc>
                <a:spcPct val="100000"/>
              </a:lnSpc>
            </a:pPr>
            <a:fld id="{8D71C7DA-4F80-48C7-825C-2AA2FAFEFB19}" type="slidenum">
              <a:rPr lang="it-IT" sz="1200">
                <a:solidFill>
                  <a:srgbClr val="000000"/>
                </a:solidFill>
                <a:latin typeface="Arial"/>
                <a:ea typeface="ＭＳ Ｐゴシック"/>
              </a:rPr>
              <a:t>8</a:t>
            </a:fld>
            <a:endParaRPr/>
          </a:p>
        </p:txBody>
      </p:sp>
      <p:sp>
        <p:nvSpPr>
          <p:cNvPr id="388" name="PlaceHolder 2"/>
          <p:cNvSpPr>
            <a:spLocks noGrp="1"/>
          </p:cNvSpPr>
          <p:nvPr>
            <p:ph type="body"/>
          </p:nvPr>
        </p:nvSpPr>
        <p:spPr>
          <a:xfrm>
            <a:off x="914400" y="4343400"/>
            <a:ext cx="5024160" cy="4109760"/>
          </a:xfrm>
          <a:prstGeom prst="rect">
            <a:avLst/>
          </a:prstGeom>
        </p:spPr>
        <p:txBody>
          <a:bodyPr lIns="0" tIns="0" rIns="0" bIns="0"/>
          <a:lstStyle/>
          <a:p>
            <a:pPr>
              <a:lnSpc>
                <a:spcPct val="100000"/>
              </a:lnSpc>
            </a:pPr>
            <a:r>
              <a:rPr lang="it-IT" sz="2000">
                <a:latin typeface="Arial"/>
                <a:ea typeface="ＭＳ Ｐゴシック"/>
              </a:rPr>
              <a:t>Esistono link che permettono di visualizzare altri record. Perché i record sono divisi su più pagine. Liste multi pagina o inter-pagina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3886200" y="8686800"/>
            <a:ext cx="2966760" cy="452160"/>
          </a:xfrm>
          <a:prstGeom prst="rect">
            <a:avLst/>
          </a:prstGeom>
          <a:noFill/>
          <a:ln>
            <a:noFill/>
          </a:ln>
        </p:spPr>
        <p:txBody>
          <a:bodyPr lIns="90000" tIns="45000" rIns="90000" bIns="45000" anchor="b"/>
          <a:lstStyle/>
          <a:p>
            <a:pPr>
              <a:lnSpc>
                <a:spcPct val="100000"/>
              </a:lnSpc>
            </a:pPr>
            <a:fld id="{20B04A3B-0AB2-4B78-B4B9-6DBC796DF076}" type="slidenum">
              <a:rPr lang="it-IT" sz="1200">
                <a:solidFill>
                  <a:srgbClr val="000000"/>
                </a:solidFill>
                <a:latin typeface="Arial"/>
                <a:ea typeface="ＭＳ Ｐゴシック"/>
              </a:rPr>
              <a:t>9</a:t>
            </a:fld>
            <a:endParaRPr/>
          </a:p>
        </p:txBody>
      </p:sp>
      <p:sp>
        <p:nvSpPr>
          <p:cNvPr id="390" name="PlaceHolder 2"/>
          <p:cNvSpPr>
            <a:spLocks noGrp="1"/>
          </p:cNvSpPr>
          <p:nvPr>
            <p:ph type="body"/>
          </p:nvPr>
        </p:nvSpPr>
        <p:spPr>
          <a:xfrm>
            <a:off x="914400" y="4343400"/>
            <a:ext cx="5024160" cy="4109760"/>
          </a:xfrm>
          <a:prstGeom prst="rect">
            <a:avLst/>
          </a:prstGeom>
        </p:spPr>
        <p:txBody>
          <a:bodyPr lIns="0" tIns="0" rIns="0" bIns="0"/>
          <a:lstStyle/>
          <a:p>
            <a:pPr>
              <a:lnSpc>
                <a:spcPct val="100000"/>
              </a:lnSpc>
            </a:pPr>
            <a:r>
              <a:rPr lang="it-IT" sz="2000">
                <a:latin typeface="Arial"/>
                <a:ea typeface="ＭＳ Ｐゴシック"/>
              </a:rPr>
              <a:t>Esistono link che permettono di visualizzare altri record. Perché i record sono divisi su più pagine. Liste multi pagina o inter-pagina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36"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0"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41"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44"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45" name="Immagine 44"/>
          <p:cNvPicPr/>
          <p:nvPr/>
        </p:nvPicPr>
        <p:blipFill>
          <a:blip r:embed="rId2"/>
          <a:stretch>
            <a:fillRect/>
          </a:stretch>
        </p:blipFill>
        <p:spPr>
          <a:xfrm>
            <a:off x="2079000" y="1604520"/>
            <a:ext cx="4984920" cy="3977280"/>
          </a:xfrm>
          <a:prstGeom prst="rect">
            <a:avLst/>
          </a:prstGeom>
          <a:ln>
            <a:noFill/>
          </a:ln>
        </p:spPr>
      </p:pic>
      <p:pic>
        <p:nvPicPr>
          <p:cNvPr id="46" name="Immagine 45"/>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1"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6"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1"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72"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4"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4"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7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6"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0"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2"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83"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7"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88"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91"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92" name="Immagine 91"/>
          <p:cNvPicPr/>
          <p:nvPr/>
        </p:nvPicPr>
        <p:blipFill>
          <a:blip r:embed="rId2"/>
          <a:stretch>
            <a:fillRect/>
          </a:stretch>
        </p:blipFill>
        <p:spPr>
          <a:xfrm>
            <a:off x="2079000" y="1604520"/>
            <a:ext cx="4984920" cy="3977280"/>
          </a:xfrm>
          <a:prstGeom prst="rect">
            <a:avLst/>
          </a:prstGeom>
          <a:ln>
            <a:noFill/>
          </a:ln>
        </p:spPr>
      </p:pic>
      <p:pic>
        <p:nvPicPr>
          <p:cNvPr id="93" name="Immagine 92"/>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9"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4"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5"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3"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CustomShape 1"/>
          <p:cNvSpPr/>
          <p:nvPr/>
        </p:nvSpPr>
        <p:spPr>
          <a:xfrm>
            <a:off x="0" y="6253200"/>
            <a:ext cx="9138960" cy="599760"/>
          </a:xfrm>
          <a:prstGeom prst="rect">
            <a:avLst/>
          </a:prstGeom>
          <a:solidFill>
            <a:srgbClr val="006699"/>
          </a:solidFill>
          <a:ln>
            <a:noFill/>
          </a:ln>
        </p:spPr>
      </p:sp>
      <p:pic>
        <p:nvPicPr>
          <p:cNvPr id="14" name="Picture 34"/>
          <p:cNvPicPr/>
          <p:nvPr/>
        </p:nvPicPr>
        <p:blipFill>
          <a:blip r:embed="rId14"/>
          <a:stretch>
            <a:fillRect/>
          </a:stretch>
        </p:blipFill>
        <p:spPr>
          <a:xfrm>
            <a:off x="0" y="0"/>
            <a:ext cx="9138960" cy="1077480"/>
          </a:xfrm>
          <a:prstGeom prst="rect">
            <a:avLst/>
          </a:prstGeom>
          <a:ln>
            <a:noFill/>
          </a:ln>
        </p:spPr>
      </p:pic>
      <p:pic>
        <p:nvPicPr>
          <p:cNvPr id="2" name="Picture 35"/>
          <p:cNvPicPr/>
          <p:nvPr/>
        </p:nvPicPr>
        <p:blipFill>
          <a:blip r:embed="rId15"/>
          <a:stretch>
            <a:fillRect/>
          </a:stretch>
        </p:blipFill>
        <p:spPr>
          <a:xfrm>
            <a:off x="3944880" y="44280"/>
            <a:ext cx="1485720" cy="990360"/>
          </a:xfrm>
          <a:prstGeom prst="rect">
            <a:avLst/>
          </a:prstGeom>
          <a:ln>
            <a:noFill/>
          </a:ln>
        </p:spPr>
      </p:pic>
      <p:sp>
        <p:nvSpPr>
          <p:cNvPr id="3" name="CustomShape 2"/>
          <p:cNvSpPr/>
          <p:nvPr/>
        </p:nvSpPr>
        <p:spPr>
          <a:xfrm>
            <a:off x="6659640" y="195120"/>
            <a:ext cx="2479320" cy="634320"/>
          </a:xfrm>
          <a:prstGeom prst="rect">
            <a:avLst/>
          </a:prstGeom>
          <a:noFill/>
          <a:ln>
            <a:noFill/>
          </a:ln>
        </p:spPr>
        <p:txBody>
          <a:bodyPr lIns="90000" tIns="45000" rIns="90000" bIns="45000"/>
          <a:lstStyle/>
          <a:p>
            <a:pPr>
              <a:lnSpc>
                <a:spcPct val="100000"/>
              </a:lnSpc>
            </a:pPr>
            <a:r>
              <a:rPr lang="it-IT" b="1">
                <a:solidFill>
                  <a:srgbClr val="FFFFFF"/>
                </a:solidFill>
                <a:latin typeface="Trajan-Regular"/>
                <a:ea typeface="ＭＳ Ｐゴシック"/>
              </a:rPr>
              <a:t>Dipartimento DI INFORMATICA</a:t>
            </a:r>
            <a:endParaRPr/>
          </a:p>
        </p:txBody>
      </p:sp>
      <p:pic>
        <p:nvPicPr>
          <p:cNvPr id="4" name="Picture 37"/>
          <p:cNvPicPr/>
          <p:nvPr/>
        </p:nvPicPr>
        <p:blipFill>
          <a:blip r:embed="rId16"/>
          <a:stretch>
            <a:fillRect/>
          </a:stretch>
        </p:blipFill>
        <p:spPr>
          <a:xfrm>
            <a:off x="5796000" y="260280"/>
            <a:ext cx="937800" cy="461520"/>
          </a:xfrm>
          <a:prstGeom prst="rect">
            <a:avLst/>
          </a:prstGeom>
          <a:ln>
            <a:noFill/>
          </a:ln>
        </p:spPr>
      </p:pic>
      <p:pic>
        <p:nvPicPr>
          <p:cNvPr id="5" name="Picture 1062"/>
          <p:cNvPicPr/>
          <p:nvPr/>
        </p:nvPicPr>
        <p:blipFill>
          <a:blip r:embed="rId14"/>
          <a:stretch>
            <a:fillRect/>
          </a:stretch>
        </p:blipFill>
        <p:spPr>
          <a:xfrm>
            <a:off x="0" y="0"/>
            <a:ext cx="9138960" cy="1077480"/>
          </a:xfrm>
          <a:prstGeom prst="rect">
            <a:avLst/>
          </a:prstGeom>
          <a:ln>
            <a:noFill/>
          </a:ln>
        </p:spPr>
      </p:pic>
      <p:sp>
        <p:nvSpPr>
          <p:cNvPr id="6" name="CustomShape 3"/>
          <p:cNvSpPr/>
          <p:nvPr/>
        </p:nvSpPr>
        <p:spPr>
          <a:xfrm>
            <a:off x="0" y="6248520"/>
            <a:ext cx="9138960" cy="599760"/>
          </a:xfrm>
          <a:prstGeom prst="rect">
            <a:avLst/>
          </a:prstGeom>
          <a:solidFill>
            <a:srgbClr val="006699"/>
          </a:solidFill>
          <a:ln>
            <a:noFill/>
          </a:ln>
        </p:spPr>
      </p:sp>
      <p:pic>
        <p:nvPicPr>
          <p:cNvPr id="7" name="Picture 22"/>
          <p:cNvPicPr/>
          <p:nvPr/>
        </p:nvPicPr>
        <p:blipFill>
          <a:blip r:embed="rId15"/>
          <a:stretch>
            <a:fillRect/>
          </a:stretch>
        </p:blipFill>
        <p:spPr>
          <a:xfrm>
            <a:off x="3944880" y="44280"/>
            <a:ext cx="1485720" cy="990360"/>
          </a:xfrm>
          <a:prstGeom prst="rect">
            <a:avLst/>
          </a:prstGeom>
          <a:ln>
            <a:noFill/>
          </a:ln>
        </p:spPr>
      </p:pic>
      <p:sp>
        <p:nvSpPr>
          <p:cNvPr id="8" name="CustomShape 4"/>
          <p:cNvSpPr/>
          <p:nvPr/>
        </p:nvSpPr>
        <p:spPr>
          <a:xfrm>
            <a:off x="2575080" y="3017880"/>
            <a:ext cx="1991880" cy="360"/>
          </a:xfrm>
          <a:prstGeom prst="rect">
            <a:avLst/>
          </a:prstGeom>
          <a:noFill/>
          <a:ln>
            <a:noFill/>
          </a:ln>
        </p:spPr>
      </p:sp>
      <p:sp>
        <p:nvSpPr>
          <p:cNvPr id="9" name="CustomShape 5"/>
          <p:cNvSpPr/>
          <p:nvPr/>
        </p:nvSpPr>
        <p:spPr>
          <a:xfrm>
            <a:off x="6659640" y="195120"/>
            <a:ext cx="2479320" cy="634320"/>
          </a:xfrm>
          <a:prstGeom prst="rect">
            <a:avLst/>
          </a:prstGeom>
          <a:noFill/>
          <a:ln>
            <a:noFill/>
          </a:ln>
        </p:spPr>
        <p:txBody>
          <a:bodyPr lIns="90000" tIns="45000" rIns="90000" bIns="45000"/>
          <a:lstStyle/>
          <a:p>
            <a:pPr>
              <a:lnSpc>
                <a:spcPct val="100000"/>
              </a:lnSpc>
            </a:pPr>
            <a:r>
              <a:rPr lang="it-IT" b="1">
                <a:solidFill>
                  <a:srgbClr val="FFFFFF"/>
                </a:solidFill>
                <a:latin typeface="Trajan-Regular"/>
                <a:ea typeface="ＭＳ Ｐゴシック"/>
              </a:rPr>
              <a:t>Dipartimento DI INFORMATICA</a:t>
            </a:r>
            <a:endParaRPr/>
          </a:p>
        </p:txBody>
      </p:sp>
      <p:pic>
        <p:nvPicPr>
          <p:cNvPr id="10" name="Picture 1065"/>
          <p:cNvPicPr/>
          <p:nvPr/>
        </p:nvPicPr>
        <p:blipFill>
          <a:blip r:embed="rId16"/>
          <a:stretch>
            <a:fillRect/>
          </a:stretch>
        </p:blipFill>
        <p:spPr>
          <a:xfrm>
            <a:off x="5796000" y="260280"/>
            <a:ext cx="937800" cy="461520"/>
          </a:xfrm>
          <a:prstGeom prst="rect">
            <a:avLst/>
          </a:prstGeom>
          <a:ln>
            <a:noFill/>
          </a:ln>
        </p:spPr>
      </p:pic>
      <p:sp>
        <p:nvSpPr>
          <p:cNvPr id="11" name="PlaceHolder 6"/>
          <p:cNvSpPr>
            <a:spLocks noGrp="1"/>
          </p:cNvSpPr>
          <p:nvPr>
            <p:ph type="title"/>
          </p:nvPr>
        </p:nvSpPr>
        <p:spPr>
          <a:xfrm>
            <a:off x="457200" y="273600"/>
            <a:ext cx="8229240" cy="1144800"/>
          </a:xfrm>
          <a:prstGeom prst="rect">
            <a:avLst/>
          </a:prstGeom>
        </p:spPr>
        <p:txBody>
          <a:bodyPr lIns="0" tIns="0" rIns="0" bIns="0" anchor="ctr"/>
          <a:lstStyle/>
          <a:p>
            <a:pPr algn="ctr"/>
            <a:r>
              <a:rPr lang="it-IT" sz="4400">
                <a:latin typeface="Arial"/>
              </a:rPr>
              <a:t>Fate clic per modificare il formato del testo del titolo</a:t>
            </a:r>
            <a:endParaRPr/>
          </a:p>
        </p:txBody>
      </p:sp>
      <p:sp>
        <p:nvSpPr>
          <p:cNvPr id="12" name="PlaceHolder 7"/>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it-IT" sz="3200">
                <a:latin typeface="Arial"/>
              </a:rPr>
              <a:t>Fate clic per modificare il formato del testo della struttura</a:t>
            </a:r>
            <a:endParaRPr/>
          </a:p>
          <a:p>
            <a:pPr lvl="1">
              <a:buSzPct val="75000"/>
              <a:buFont typeface="StarSymbol"/>
              <a:buChar char=""/>
            </a:pPr>
            <a:r>
              <a:rPr lang="it-IT" sz="2800">
                <a:latin typeface="Arial"/>
              </a:rPr>
              <a:t>Secondo livello struttura</a:t>
            </a:r>
            <a:endParaRPr/>
          </a:p>
          <a:p>
            <a:pPr lvl="2">
              <a:buSzPct val="45000"/>
              <a:buFont typeface="StarSymbol"/>
              <a:buChar char=""/>
            </a:pPr>
            <a:r>
              <a:rPr lang="it-IT" sz="2400">
                <a:latin typeface="Arial"/>
              </a:rPr>
              <a:t>Terzo livello struttura</a:t>
            </a:r>
            <a:endParaRPr/>
          </a:p>
          <a:p>
            <a:pPr lvl="3">
              <a:buSzPct val="75000"/>
              <a:buFont typeface="StarSymbol"/>
              <a:buChar char=""/>
            </a:pPr>
            <a:r>
              <a:rPr lang="it-IT" sz="2000">
                <a:latin typeface="Arial"/>
              </a:rPr>
              <a:t>Quarto livello struttura</a:t>
            </a:r>
            <a:endParaRPr/>
          </a:p>
          <a:p>
            <a:pPr lvl="4">
              <a:buSzPct val="45000"/>
              <a:buFont typeface="StarSymbol"/>
              <a:buChar char=""/>
            </a:pPr>
            <a:r>
              <a:rPr lang="it-IT" sz="2000">
                <a:latin typeface="Arial"/>
              </a:rPr>
              <a:t>Quinto livello struttura</a:t>
            </a:r>
            <a:endParaRPr/>
          </a:p>
          <a:p>
            <a:pPr lvl="5">
              <a:buSzPct val="45000"/>
              <a:buFont typeface="StarSymbol"/>
              <a:buChar char=""/>
            </a:pPr>
            <a:r>
              <a:rPr lang="it-IT" sz="2000">
                <a:latin typeface="Arial"/>
              </a:rPr>
              <a:t>Sesto livello struttura</a:t>
            </a:r>
            <a:endParaRPr/>
          </a:p>
          <a:p>
            <a:pPr lvl="6">
              <a:buSzPct val="45000"/>
              <a:buFont typeface="StarSymbol"/>
              <a:buChar char=""/>
            </a:pPr>
            <a:r>
              <a:rPr lang="it-IT" sz="2000">
                <a:latin typeface="Arial"/>
              </a:rPr>
              <a:t>Settimo livello struttura</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CustomShape 1"/>
          <p:cNvSpPr/>
          <p:nvPr/>
        </p:nvSpPr>
        <p:spPr>
          <a:xfrm>
            <a:off x="0" y="6253200"/>
            <a:ext cx="9138960" cy="599760"/>
          </a:xfrm>
          <a:prstGeom prst="rect">
            <a:avLst/>
          </a:prstGeom>
          <a:solidFill>
            <a:srgbClr val="006699"/>
          </a:solidFill>
          <a:ln>
            <a:noFill/>
          </a:ln>
        </p:spPr>
      </p:sp>
      <p:pic>
        <p:nvPicPr>
          <p:cNvPr id="48" name="Picture 34"/>
          <p:cNvPicPr/>
          <p:nvPr/>
        </p:nvPicPr>
        <p:blipFill>
          <a:blip r:embed="rId14"/>
          <a:stretch>
            <a:fillRect/>
          </a:stretch>
        </p:blipFill>
        <p:spPr>
          <a:xfrm>
            <a:off x="0" y="0"/>
            <a:ext cx="9138960" cy="1077480"/>
          </a:xfrm>
          <a:prstGeom prst="rect">
            <a:avLst/>
          </a:prstGeom>
          <a:ln>
            <a:noFill/>
          </a:ln>
        </p:spPr>
      </p:pic>
      <p:pic>
        <p:nvPicPr>
          <p:cNvPr id="49" name="Picture 35"/>
          <p:cNvPicPr/>
          <p:nvPr/>
        </p:nvPicPr>
        <p:blipFill>
          <a:blip r:embed="rId15"/>
          <a:stretch>
            <a:fillRect/>
          </a:stretch>
        </p:blipFill>
        <p:spPr>
          <a:xfrm>
            <a:off x="3944880" y="44280"/>
            <a:ext cx="1485720" cy="990360"/>
          </a:xfrm>
          <a:prstGeom prst="rect">
            <a:avLst/>
          </a:prstGeom>
          <a:ln>
            <a:noFill/>
          </a:ln>
        </p:spPr>
      </p:pic>
      <p:sp>
        <p:nvSpPr>
          <p:cNvPr id="50" name="CustomShape 2"/>
          <p:cNvSpPr/>
          <p:nvPr/>
        </p:nvSpPr>
        <p:spPr>
          <a:xfrm>
            <a:off x="6659640" y="195120"/>
            <a:ext cx="2479320" cy="634320"/>
          </a:xfrm>
          <a:prstGeom prst="rect">
            <a:avLst/>
          </a:prstGeom>
          <a:noFill/>
          <a:ln>
            <a:noFill/>
          </a:ln>
        </p:spPr>
        <p:txBody>
          <a:bodyPr lIns="90000" tIns="45000" rIns="90000" bIns="45000"/>
          <a:lstStyle/>
          <a:p>
            <a:pPr>
              <a:lnSpc>
                <a:spcPct val="100000"/>
              </a:lnSpc>
            </a:pPr>
            <a:r>
              <a:rPr lang="it-IT" b="1">
                <a:solidFill>
                  <a:srgbClr val="FFFFFF"/>
                </a:solidFill>
                <a:latin typeface="Trajan-Regular"/>
                <a:ea typeface="ＭＳ Ｐゴシック"/>
              </a:rPr>
              <a:t>Dipartimento DI INFORMATICA</a:t>
            </a:r>
            <a:endParaRPr/>
          </a:p>
        </p:txBody>
      </p:sp>
      <p:pic>
        <p:nvPicPr>
          <p:cNvPr id="51" name="Picture 37"/>
          <p:cNvPicPr/>
          <p:nvPr/>
        </p:nvPicPr>
        <p:blipFill>
          <a:blip r:embed="rId16"/>
          <a:stretch>
            <a:fillRect/>
          </a:stretch>
        </p:blipFill>
        <p:spPr>
          <a:xfrm>
            <a:off x="5796000" y="260280"/>
            <a:ext cx="937800" cy="461520"/>
          </a:xfrm>
          <a:prstGeom prst="rect">
            <a:avLst/>
          </a:prstGeom>
          <a:ln>
            <a:noFill/>
          </a:ln>
        </p:spPr>
      </p:pic>
      <p:pic>
        <p:nvPicPr>
          <p:cNvPr id="52" name="Picture 1062"/>
          <p:cNvPicPr/>
          <p:nvPr/>
        </p:nvPicPr>
        <p:blipFill>
          <a:blip r:embed="rId14"/>
          <a:stretch>
            <a:fillRect/>
          </a:stretch>
        </p:blipFill>
        <p:spPr>
          <a:xfrm>
            <a:off x="0" y="0"/>
            <a:ext cx="9138960" cy="1077480"/>
          </a:xfrm>
          <a:prstGeom prst="rect">
            <a:avLst/>
          </a:prstGeom>
          <a:ln>
            <a:noFill/>
          </a:ln>
        </p:spPr>
      </p:pic>
      <p:sp>
        <p:nvSpPr>
          <p:cNvPr id="53" name="CustomShape 3"/>
          <p:cNvSpPr/>
          <p:nvPr/>
        </p:nvSpPr>
        <p:spPr>
          <a:xfrm>
            <a:off x="0" y="6248520"/>
            <a:ext cx="9138960" cy="599760"/>
          </a:xfrm>
          <a:prstGeom prst="rect">
            <a:avLst/>
          </a:prstGeom>
          <a:solidFill>
            <a:srgbClr val="006699"/>
          </a:solidFill>
          <a:ln>
            <a:noFill/>
          </a:ln>
        </p:spPr>
      </p:sp>
      <p:pic>
        <p:nvPicPr>
          <p:cNvPr id="54" name="Picture 22"/>
          <p:cNvPicPr/>
          <p:nvPr/>
        </p:nvPicPr>
        <p:blipFill>
          <a:blip r:embed="rId15"/>
          <a:stretch>
            <a:fillRect/>
          </a:stretch>
        </p:blipFill>
        <p:spPr>
          <a:xfrm>
            <a:off x="3944880" y="44280"/>
            <a:ext cx="1485720" cy="990360"/>
          </a:xfrm>
          <a:prstGeom prst="rect">
            <a:avLst/>
          </a:prstGeom>
          <a:ln>
            <a:noFill/>
          </a:ln>
        </p:spPr>
      </p:pic>
      <p:sp>
        <p:nvSpPr>
          <p:cNvPr id="55" name="CustomShape 4"/>
          <p:cNvSpPr/>
          <p:nvPr/>
        </p:nvSpPr>
        <p:spPr>
          <a:xfrm>
            <a:off x="2575080" y="3017880"/>
            <a:ext cx="1991880" cy="360"/>
          </a:xfrm>
          <a:prstGeom prst="rect">
            <a:avLst/>
          </a:prstGeom>
          <a:noFill/>
          <a:ln>
            <a:noFill/>
          </a:ln>
        </p:spPr>
      </p:sp>
      <p:sp>
        <p:nvSpPr>
          <p:cNvPr id="56" name="CustomShape 5"/>
          <p:cNvSpPr/>
          <p:nvPr/>
        </p:nvSpPr>
        <p:spPr>
          <a:xfrm>
            <a:off x="6659640" y="195120"/>
            <a:ext cx="2479320" cy="634320"/>
          </a:xfrm>
          <a:prstGeom prst="rect">
            <a:avLst/>
          </a:prstGeom>
          <a:noFill/>
          <a:ln>
            <a:noFill/>
          </a:ln>
        </p:spPr>
        <p:txBody>
          <a:bodyPr lIns="90000" tIns="45000" rIns="90000" bIns="45000"/>
          <a:lstStyle/>
          <a:p>
            <a:pPr>
              <a:lnSpc>
                <a:spcPct val="100000"/>
              </a:lnSpc>
            </a:pPr>
            <a:r>
              <a:rPr lang="it-IT" b="1">
                <a:solidFill>
                  <a:srgbClr val="FFFFFF"/>
                </a:solidFill>
                <a:latin typeface="Trajan-Regular"/>
                <a:ea typeface="ＭＳ Ｐゴシック"/>
              </a:rPr>
              <a:t>Dipartimento DI INFORMATICA</a:t>
            </a:r>
            <a:endParaRPr/>
          </a:p>
        </p:txBody>
      </p:sp>
      <p:pic>
        <p:nvPicPr>
          <p:cNvPr id="57" name="Picture 1065"/>
          <p:cNvPicPr/>
          <p:nvPr/>
        </p:nvPicPr>
        <p:blipFill>
          <a:blip r:embed="rId16"/>
          <a:stretch>
            <a:fillRect/>
          </a:stretch>
        </p:blipFill>
        <p:spPr>
          <a:xfrm>
            <a:off x="5796000" y="260280"/>
            <a:ext cx="937800" cy="461520"/>
          </a:xfrm>
          <a:prstGeom prst="rect">
            <a:avLst/>
          </a:prstGeom>
          <a:ln>
            <a:noFill/>
          </a:ln>
        </p:spPr>
      </p:pic>
      <p:sp>
        <p:nvSpPr>
          <p:cNvPr id="58" name="PlaceHolder 6"/>
          <p:cNvSpPr>
            <a:spLocks noGrp="1"/>
          </p:cNvSpPr>
          <p:nvPr>
            <p:ph type="title"/>
          </p:nvPr>
        </p:nvSpPr>
        <p:spPr>
          <a:xfrm>
            <a:off x="457200" y="273600"/>
            <a:ext cx="8229240" cy="1144800"/>
          </a:xfrm>
          <a:prstGeom prst="rect">
            <a:avLst/>
          </a:prstGeom>
        </p:spPr>
        <p:txBody>
          <a:bodyPr lIns="0" tIns="0" rIns="0" bIns="0" anchor="ctr"/>
          <a:lstStyle/>
          <a:p>
            <a:pPr algn="ctr"/>
            <a:r>
              <a:rPr lang="it-IT" sz="4400">
                <a:latin typeface="Arial"/>
              </a:rPr>
              <a:t>Fate clic per modificare il formato del testo del titolo</a:t>
            </a:r>
            <a:endParaRPr/>
          </a:p>
        </p:txBody>
      </p:sp>
      <p:sp>
        <p:nvSpPr>
          <p:cNvPr id="59" name="PlaceHolder 7"/>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it-IT" sz="3200">
                <a:latin typeface="Arial"/>
              </a:rPr>
              <a:t>Fate clic per modificare il formato del testo della struttura</a:t>
            </a:r>
            <a:endParaRPr/>
          </a:p>
          <a:p>
            <a:pPr lvl="1">
              <a:buSzPct val="75000"/>
              <a:buFont typeface="StarSymbol"/>
              <a:buChar char=""/>
            </a:pPr>
            <a:r>
              <a:rPr lang="it-IT" sz="2800">
                <a:latin typeface="Arial"/>
              </a:rPr>
              <a:t>Secondo livello struttura</a:t>
            </a:r>
            <a:endParaRPr/>
          </a:p>
          <a:p>
            <a:pPr lvl="2">
              <a:buSzPct val="45000"/>
              <a:buFont typeface="StarSymbol"/>
              <a:buChar char=""/>
            </a:pPr>
            <a:r>
              <a:rPr lang="it-IT" sz="2400">
                <a:latin typeface="Arial"/>
              </a:rPr>
              <a:t>Terzo livello struttura</a:t>
            </a:r>
            <a:endParaRPr/>
          </a:p>
          <a:p>
            <a:pPr lvl="3">
              <a:buSzPct val="75000"/>
              <a:buFont typeface="StarSymbol"/>
              <a:buChar char=""/>
            </a:pPr>
            <a:r>
              <a:rPr lang="it-IT" sz="2000">
                <a:latin typeface="Arial"/>
              </a:rPr>
              <a:t>Quarto livello struttura</a:t>
            </a:r>
            <a:endParaRPr/>
          </a:p>
          <a:p>
            <a:pPr lvl="4">
              <a:buSzPct val="45000"/>
              <a:buFont typeface="StarSymbol"/>
              <a:buChar char=""/>
            </a:pPr>
            <a:r>
              <a:rPr lang="it-IT" sz="2000">
                <a:latin typeface="Arial"/>
              </a:rPr>
              <a:t>Quinto livello struttura</a:t>
            </a:r>
            <a:endParaRPr/>
          </a:p>
          <a:p>
            <a:pPr lvl="5">
              <a:buSzPct val="45000"/>
              <a:buFont typeface="StarSymbol"/>
              <a:buChar char=""/>
            </a:pPr>
            <a:r>
              <a:rPr lang="it-IT" sz="2000">
                <a:latin typeface="Arial"/>
              </a:rPr>
              <a:t>Sesto livello struttura</a:t>
            </a:r>
            <a:endParaRPr/>
          </a:p>
          <a:p>
            <a:pPr lvl="6">
              <a:buSzPct val="45000"/>
              <a:buFont typeface="StarSymbol"/>
              <a:buChar char=""/>
            </a:pPr>
            <a:r>
              <a:rPr lang="it-IT" sz="2000">
                <a:latin typeface="Arial"/>
              </a:rPr>
              <a:t>Settimo livello struttura</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107640" y="6417360"/>
            <a:ext cx="1900080" cy="22356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24 Marzo 2016</a:t>
            </a:r>
            <a:endParaRPr/>
          </a:p>
        </p:txBody>
      </p:sp>
      <p:sp>
        <p:nvSpPr>
          <p:cNvPr id="147" name="CustomShape 2"/>
          <p:cNvSpPr/>
          <p:nvPr/>
        </p:nvSpPr>
        <p:spPr>
          <a:xfrm>
            <a:off x="8505720" y="6405120"/>
            <a:ext cx="606960" cy="253080"/>
          </a:xfrm>
          <a:prstGeom prst="rect">
            <a:avLst/>
          </a:prstGeom>
          <a:noFill/>
          <a:ln>
            <a:noFill/>
          </a:ln>
        </p:spPr>
        <p:txBody>
          <a:bodyPr lIns="90000" tIns="45000" rIns="90000" bIns="45000"/>
          <a:lstStyle/>
          <a:p>
            <a:pPr>
              <a:lnSpc>
                <a:spcPct val="100000"/>
              </a:lnSpc>
            </a:pPr>
            <a:fld id="{798FEA7F-B333-4D28-B535-1CE4F3A0C630}" type="slidenum">
              <a:rPr lang="it-IT" sz="1400">
                <a:solidFill>
                  <a:srgbClr val="FFFFFF"/>
                </a:solidFill>
                <a:latin typeface="Arial"/>
                <a:ea typeface="ＭＳ Ｐゴシック"/>
              </a:rPr>
              <a:t>1</a:t>
            </a:fld>
            <a:endParaRPr/>
          </a:p>
        </p:txBody>
      </p:sp>
      <p:sp>
        <p:nvSpPr>
          <p:cNvPr id="148" name="CustomShape 3"/>
          <p:cNvSpPr/>
          <p:nvPr/>
        </p:nvSpPr>
        <p:spPr>
          <a:xfrm>
            <a:off x="288000" y="1340640"/>
            <a:ext cx="8710200" cy="1304640"/>
          </a:xfrm>
          <a:prstGeom prst="rect">
            <a:avLst/>
          </a:prstGeom>
          <a:noFill/>
          <a:ln>
            <a:noFill/>
          </a:ln>
        </p:spPr>
        <p:txBody>
          <a:bodyPr lIns="90000" tIns="45000" rIns="90000" bIns="45000" anchor="t"/>
          <a:lstStyle/>
          <a:p>
            <a:pPr algn="ctr">
              <a:lnSpc>
                <a:spcPct val="100000"/>
              </a:lnSpc>
            </a:pPr>
            <a:r>
              <a:rPr lang="it-IT" sz="3400" b="1" dirty="0">
                <a:solidFill>
                  <a:srgbClr val="0D0D0D"/>
                </a:solidFill>
                <a:latin typeface="Roboto"/>
                <a:ea typeface="DejaVu Sans"/>
              </a:rPr>
              <a:t>Url2Vec:</a:t>
            </a:r>
            <a:endParaRPr dirty="0"/>
          </a:p>
          <a:p>
            <a:pPr algn="ctr">
              <a:lnSpc>
                <a:spcPct val="100000"/>
              </a:lnSpc>
            </a:pPr>
            <a:r>
              <a:rPr lang="it-IT" sz="3200" b="1" dirty="0">
                <a:solidFill>
                  <a:srgbClr val="0D0D0D"/>
                </a:solidFill>
                <a:latin typeface="Roboto"/>
                <a:ea typeface="DejaVu Sans"/>
              </a:rPr>
              <a:t>Clustering di pagine in un grafo Web</a:t>
            </a:r>
            <a:endParaRPr dirty="0"/>
          </a:p>
          <a:p>
            <a:pPr algn="ctr">
              <a:lnSpc>
                <a:spcPct val="100000"/>
              </a:lnSpc>
            </a:pPr>
            <a:endParaRPr dirty="0"/>
          </a:p>
        </p:txBody>
      </p:sp>
      <p:sp>
        <p:nvSpPr>
          <p:cNvPr id="149" name="CustomShape 4"/>
          <p:cNvSpPr/>
          <p:nvPr/>
        </p:nvSpPr>
        <p:spPr>
          <a:xfrm>
            <a:off x="216000" y="3096000"/>
            <a:ext cx="8638200" cy="862200"/>
          </a:xfrm>
          <a:prstGeom prst="rect">
            <a:avLst/>
          </a:prstGeom>
          <a:noFill/>
          <a:ln>
            <a:noFill/>
          </a:ln>
        </p:spPr>
        <p:txBody>
          <a:bodyPr lIns="90000" tIns="45000" rIns="90000" bIns="45000"/>
          <a:lstStyle/>
          <a:p>
            <a:pPr algn="ctr">
              <a:lnSpc>
                <a:spcPct val="100000"/>
              </a:lnSpc>
            </a:pPr>
            <a:r>
              <a:rPr lang="it-IT" sz="2300">
                <a:solidFill>
                  <a:srgbClr val="545454"/>
                </a:solidFill>
                <a:latin typeface="Roboto"/>
                <a:ea typeface="ＭＳ Ｐゴシック"/>
              </a:rPr>
              <a:t>Tesi sperimentale in Programmazione II</a:t>
            </a:r>
            <a:endParaRPr/>
          </a:p>
          <a:p>
            <a:pPr algn="ctr">
              <a:lnSpc>
                <a:spcPct val="100000"/>
              </a:lnSpc>
            </a:pPr>
            <a:r>
              <a:rPr lang="it-IT" sz="2300">
                <a:solidFill>
                  <a:srgbClr val="545454"/>
                </a:solidFill>
                <a:latin typeface="Roboto"/>
                <a:ea typeface="ＭＳ Ｐゴシック"/>
              </a:rPr>
              <a:t>Informatica e Tecnologie per la Produzione del Software</a:t>
            </a:r>
            <a:endParaRPr/>
          </a:p>
        </p:txBody>
      </p:sp>
      <p:sp>
        <p:nvSpPr>
          <p:cNvPr id="150" name="CustomShape 5"/>
          <p:cNvSpPr/>
          <p:nvPr/>
        </p:nvSpPr>
        <p:spPr>
          <a:xfrm>
            <a:off x="3672000" y="5589360"/>
            <a:ext cx="5469480" cy="456480"/>
          </a:xfrm>
          <a:prstGeom prst="rect">
            <a:avLst/>
          </a:prstGeom>
          <a:noFill/>
          <a:ln>
            <a:noFill/>
          </a:ln>
        </p:spPr>
        <p:txBody>
          <a:bodyPr lIns="90000" tIns="45000" rIns="90000" bIns="45000"/>
          <a:lstStyle/>
          <a:p>
            <a:pPr>
              <a:lnSpc>
                <a:spcPct val="100000"/>
              </a:lnSpc>
            </a:pPr>
            <a:r>
              <a:rPr lang="it-IT" sz="2400">
                <a:solidFill>
                  <a:srgbClr val="808080"/>
                </a:solidFill>
                <a:latin typeface="Roboto"/>
                <a:ea typeface="ＭＳ Ｐゴシック"/>
              </a:rPr>
              <a:t>Laureando: </a:t>
            </a:r>
            <a:r>
              <a:rPr lang="it-IT" sz="2400" i="1">
                <a:solidFill>
                  <a:srgbClr val="3F3F3F"/>
                </a:solidFill>
                <a:latin typeface="Roboto"/>
                <a:ea typeface="ＭＳ Ｐゴシック"/>
              </a:rPr>
              <a:t>Christopher Piemonte</a:t>
            </a:r>
            <a:endParaRPr/>
          </a:p>
        </p:txBody>
      </p:sp>
      <p:sp>
        <p:nvSpPr>
          <p:cNvPr id="151" name="CustomShape 6"/>
          <p:cNvSpPr/>
          <p:nvPr/>
        </p:nvSpPr>
        <p:spPr>
          <a:xfrm>
            <a:off x="251640" y="4365000"/>
            <a:ext cx="7737840" cy="817200"/>
          </a:xfrm>
          <a:prstGeom prst="rect">
            <a:avLst/>
          </a:prstGeom>
          <a:noFill/>
          <a:ln>
            <a:noFill/>
          </a:ln>
        </p:spPr>
        <p:txBody>
          <a:bodyPr lIns="90000" tIns="45000" rIns="90000" bIns="45000"/>
          <a:lstStyle/>
          <a:p>
            <a:pPr>
              <a:lnSpc>
                <a:spcPct val="150000"/>
              </a:lnSpc>
            </a:pPr>
            <a:r>
              <a:rPr lang="it-IT" sz="2400">
                <a:solidFill>
                  <a:srgbClr val="808080"/>
                </a:solidFill>
                <a:latin typeface="Roboto"/>
                <a:ea typeface="ＭＳ Ｐゴシック"/>
              </a:rPr>
              <a:t>Relatore:  </a:t>
            </a:r>
            <a:r>
              <a:rPr lang="it-IT" sz="2400">
                <a:solidFill>
                  <a:srgbClr val="3F3F3F"/>
                </a:solidFill>
                <a:latin typeface="Roboto"/>
                <a:ea typeface="ＭＳ Ｐゴシック"/>
              </a:rPr>
              <a:t>Prof. Michelangelo</a:t>
            </a:r>
            <a:r>
              <a:rPr lang="it-IT" sz="2400" i="1">
                <a:solidFill>
                  <a:srgbClr val="3F3F3F"/>
                </a:solidFill>
                <a:latin typeface="Roboto"/>
                <a:ea typeface="ＭＳ Ｐゴシック"/>
              </a:rPr>
              <a:t> Ceci</a:t>
            </a:r>
            <a:endParaRPr/>
          </a:p>
          <a:p>
            <a:pPr>
              <a:lnSpc>
                <a:spcPct val="150000"/>
              </a:lnSpc>
            </a:pPr>
            <a:r>
              <a:rPr lang="it-IT" sz="2400">
                <a:solidFill>
                  <a:srgbClr val="808080"/>
                </a:solidFill>
                <a:latin typeface="Roboto"/>
                <a:ea typeface="ＭＳ Ｐゴシック"/>
              </a:rPr>
              <a:t>Correlatore: </a:t>
            </a:r>
            <a:r>
              <a:rPr lang="it-IT" sz="2400">
                <a:solidFill>
                  <a:srgbClr val="3F3F3F"/>
                </a:solidFill>
                <a:latin typeface="Roboto"/>
                <a:ea typeface="ＭＳ Ｐゴシック"/>
              </a:rPr>
              <a:t>Dott.ssa</a:t>
            </a:r>
            <a:r>
              <a:rPr lang="it-IT" sz="2400" i="1">
                <a:solidFill>
                  <a:srgbClr val="3F3F3F"/>
                </a:solidFill>
                <a:latin typeface="Roboto"/>
                <a:ea typeface="ＭＳ Ｐゴシック"/>
              </a:rPr>
              <a:t> Pasqua Fabiana Lanotte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0" y="1196640"/>
            <a:ext cx="9138960" cy="1137960"/>
          </a:xfrm>
          <a:prstGeom prst="rect">
            <a:avLst/>
          </a:prstGeom>
          <a:noFill/>
          <a:ln>
            <a:noFill/>
          </a:ln>
        </p:spPr>
        <p:txBody>
          <a:bodyPr lIns="90000" tIns="45000" rIns="90000" bIns="45000"/>
          <a:lstStyle/>
          <a:p>
            <a:pPr algn="ctr">
              <a:lnSpc>
                <a:spcPct val="100000"/>
              </a:lnSpc>
            </a:pPr>
            <a:r>
              <a:rPr lang="it-IT" sz="3600" b="1">
                <a:solidFill>
                  <a:srgbClr val="0D0D0D"/>
                </a:solidFill>
                <a:latin typeface="Roboto"/>
                <a:ea typeface="DejaVu Sans"/>
              </a:rPr>
              <a:t>1. Web Graph Discovery</a:t>
            </a:r>
            <a:endParaRPr/>
          </a:p>
        </p:txBody>
      </p:sp>
      <p:sp>
        <p:nvSpPr>
          <p:cNvPr id="238" name="CustomShape 3"/>
          <p:cNvSpPr/>
          <p:nvPr/>
        </p:nvSpPr>
        <p:spPr>
          <a:xfrm>
            <a:off x="8506080" y="6405120"/>
            <a:ext cx="606960" cy="223560"/>
          </a:xfrm>
          <a:prstGeom prst="rect">
            <a:avLst/>
          </a:prstGeom>
          <a:noFill/>
          <a:ln>
            <a:noFill/>
          </a:ln>
        </p:spPr>
        <p:txBody>
          <a:bodyPr lIns="90000" tIns="45000" rIns="90000" bIns="45000"/>
          <a:lstStyle/>
          <a:p>
            <a:pPr>
              <a:lnSpc>
                <a:spcPct val="100000"/>
              </a:lnSpc>
            </a:pPr>
            <a:fld id="{5FB4CA31-88AB-4EB3-9FBA-5564606C69B3}" type="slidenum">
              <a:rPr lang="it-IT" sz="1400">
                <a:solidFill>
                  <a:srgbClr val="FFFFFF"/>
                </a:solidFill>
                <a:latin typeface="Arial"/>
                <a:ea typeface="ＭＳ Ｐゴシック"/>
              </a:rPr>
              <a:t>10</a:t>
            </a:fld>
            <a:endParaRPr/>
          </a:p>
        </p:txBody>
      </p:sp>
      <p:sp>
        <p:nvSpPr>
          <p:cNvPr id="239" name="CustomShape 4"/>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pic>
        <p:nvPicPr>
          <p:cNvPr id="240" name="Immagine 239"/>
          <p:cNvPicPr/>
          <p:nvPr/>
        </p:nvPicPr>
        <p:blipFill>
          <a:blip r:embed="rId3"/>
          <a:stretch>
            <a:fillRect/>
          </a:stretch>
        </p:blipFill>
        <p:spPr>
          <a:xfrm>
            <a:off x="6186574" y="2168406"/>
            <a:ext cx="2799377" cy="3588882"/>
          </a:xfrm>
          <a:prstGeom prst="rect">
            <a:avLst/>
          </a:prstGeom>
          <a:ln>
            <a:noFill/>
          </a:ln>
        </p:spPr>
      </p:pic>
      <p:sp>
        <p:nvSpPr>
          <p:cNvPr id="2" name="Sottotitolo 1"/>
          <p:cNvSpPr>
            <a:spLocks noGrp="1"/>
          </p:cNvSpPr>
          <p:nvPr>
            <p:ph type="subTitle"/>
          </p:nvPr>
        </p:nvSpPr>
        <p:spPr>
          <a:xfrm>
            <a:off x="457200" y="1930400"/>
            <a:ext cx="5670071" cy="3651250"/>
          </a:xfrm>
        </p:spPr>
        <p:txBody>
          <a:bodyPr/>
          <a:lstStyle/>
          <a:p>
            <a:pPr marL="0" indent="0">
              <a:buNone/>
            </a:pPr>
            <a:r>
              <a:rPr lang="it-IT" dirty="0">
                <a:solidFill>
                  <a:srgbClr val="0D0D0D"/>
                </a:solidFill>
                <a:latin typeface="Arial" charset="0"/>
              </a:rPr>
              <a:t>Data l'homepage di un sito web, estrarre il grafo web   </a:t>
            </a:r>
          </a:p>
          <a:p>
            <a:pPr marL="0" indent="0">
              <a:buNone/>
            </a:pPr>
            <a:r>
              <a:rPr lang="it-IT" dirty="0">
                <a:solidFill>
                  <a:srgbClr val="0D0D0D"/>
                </a:solidFill>
                <a:latin typeface="Arial" charset="0"/>
              </a:rPr>
              <a:t>Tipologie di grafi web: </a:t>
            </a:r>
          </a:p>
          <a:p>
            <a:r>
              <a:rPr lang="it-IT" dirty="0" err="1">
                <a:solidFill>
                  <a:srgbClr val="0D0D0D"/>
                </a:solidFill>
                <a:latin typeface="Arial" charset="0"/>
              </a:rPr>
              <a:t>Crawling</a:t>
            </a:r>
            <a:r>
              <a:rPr lang="it-IT" dirty="0">
                <a:solidFill>
                  <a:srgbClr val="0D0D0D"/>
                </a:solidFill>
                <a:latin typeface="Arial" charset="0"/>
              </a:rPr>
              <a:t> con vincolo sui dati strutturati </a:t>
            </a:r>
          </a:p>
          <a:p>
            <a:r>
              <a:rPr lang="it-IT" dirty="0" err="1">
                <a:solidFill>
                  <a:srgbClr val="0D0D0D"/>
                </a:solidFill>
                <a:latin typeface="Arial" charset="0"/>
              </a:rPr>
              <a:t>Crawling</a:t>
            </a:r>
            <a:r>
              <a:rPr lang="it-IT" dirty="0">
                <a:solidFill>
                  <a:srgbClr val="0D0D0D"/>
                </a:solidFill>
                <a:latin typeface="Arial" charset="0"/>
              </a:rPr>
              <a:t> senza vincolo sui dati strutturati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0" y="1196640"/>
            <a:ext cx="9138960" cy="1137960"/>
          </a:xfrm>
          <a:prstGeom prst="rect">
            <a:avLst/>
          </a:prstGeom>
          <a:noFill/>
          <a:ln>
            <a:noFill/>
          </a:ln>
        </p:spPr>
        <p:txBody>
          <a:bodyPr lIns="90000" tIns="45000" rIns="90000" bIns="45000" anchor="t"/>
          <a:lstStyle/>
          <a:p>
            <a:pPr algn="ctr">
              <a:lnSpc>
                <a:spcPct val="100000"/>
              </a:lnSpc>
            </a:pPr>
            <a:r>
              <a:rPr lang="it-IT" sz="3600" b="1" dirty="0" err="1">
                <a:solidFill>
                  <a:srgbClr val="0D0D0D"/>
                </a:solidFill>
                <a:latin typeface="Roboto" charset="0"/>
                <a:ea typeface="DejaVu Sans"/>
              </a:rPr>
              <a:t>Crawling</a:t>
            </a:r>
            <a:r>
              <a:rPr lang="it-IT" sz="3600" b="1" dirty="0">
                <a:solidFill>
                  <a:srgbClr val="0D0D0D"/>
                </a:solidFill>
                <a:latin typeface="Roboto" charset="0"/>
                <a:ea typeface="DejaVu Sans"/>
              </a:rPr>
              <a:t> con vincolo sui dati strutturati</a:t>
            </a:r>
            <a:endParaRPr dirty="0">
              <a:latin typeface="Roboto" charset="0"/>
            </a:endParaRPr>
          </a:p>
        </p:txBody>
      </p:sp>
      <p:sp>
        <p:nvSpPr>
          <p:cNvPr id="238" name="CustomShape 3"/>
          <p:cNvSpPr/>
          <p:nvPr/>
        </p:nvSpPr>
        <p:spPr>
          <a:xfrm>
            <a:off x="8506080" y="6405120"/>
            <a:ext cx="606960" cy="223560"/>
          </a:xfrm>
          <a:prstGeom prst="rect">
            <a:avLst/>
          </a:prstGeom>
          <a:noFill/>
          <a:ln>
            <a:noFill/>
          </a:ln>
        </p:spPr>
        <p:txBody>
          <a:bodyPr lIns="90000" tIns="45000" rIns="90000" bIns="45000"/>
          <a:lstStyle/>
          <a:p>
            <a:pPr>
              <a:lnSpc>
                <a:spcPct val="100000"/>
              </a:lnSpc>
            </a:pPr>
            <a:fld id="{5FB4CA31-88AB-4EB3-9FBA-5564606C69B3}" type="slidenum">
              <a:rPr lang="it-IT" sz="1400">
                <a:solidFill>
                  <a:srgbClr val="FFFFFF"/>
                </a:solidFill>
                <a:latin typeface="Arial"/>
                <a:ea typeface="ＭＳ Ｐゴシック"/>
              </a:rPr>
              <a:t>11</a:t>
            </a:fld>
            <a:endParaRPr/>
          </a:p>
        </p:txBody>
      </p:sp>
      <p:sp>
        <p:nvSpPr>
          <p:cNvPr id="239" name="CustomShape 4"/>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pic>
        <p:nvPicPr>
          <p:cNvPr id="240" name="Immagine 239"/>
          <p:cNvPicPr/>
          <p:nvPr/>
        </p:nvPicPr>
        <p:blipFill>
          <a:blip r:embed="rId3"/>
          <a:stretch>
            <a:fillRect/>
          </a:stretch>
        </p:blipFill>
        <p:spPr>
          <a:xfrm>
            <a:off x="6186574" y="2168406"/>
            <a:ext cx="2799377" cy="3588882"/>
          </a:xfrm>
          <a:prstGeom prst="rect">
            <a:avLst/>
          </a:prstGeom>
          <a:ln>
            <a:noFill/>
          </a:ln>
        </p:spPr>
      </p:pic>
      <p:sp>
        <p:nvSpPr>
          <p:cNvPr id="2" name="Sottotitolo 1"/>
          <p:cNvSpPr>
            <a:spLocks noGrp="1"/>
          </p:cNvSpPr>
          <p:nvPr>
            <p:ph type="subTitle"/>
          </p:nvPr>
        </p:nvSpPr>
        <p:spPr>
          <a:xfrm>
            <a:off x="457200" y="2160603"/>
            <a:ext cx="5626100" cy="3705210"/>
          </a:xfrm>
        </p:spPr>
        <p:txBody>
          <a:bodyPr/>
          <a:lstStyle/>
          <a:p>
            <a:pPr marL="0" indent="0">
              <a:buNone/>
            </a:pPr>
            <a:r>
              <a:rPr lang="it-IT" dirty="0">
                <a:solidFill>
                  <a:srgbClr val="000000"/>
                </a:solidFill>
                <a:latin typeface="Arial" charset="0"/>
              </a:rPr>
              <a:t>I dati strutturati possono presentarsi come collezioni di link provenienti da sorgenti di dati strutturati (liste web). Il grafo Web viene generato espandendo i nodi mediante: </a:t>
            </a:r>
          </a:p>
          <a:p>
            <a:pPr marL="514350" indent="-514350">
              <a:buFont typeface="+mj-lt"/>
              <a:buAutoNum type="arabicPeriod"/>
            </a:pPr>
            <a:r>
              <a:rPr lang="it-IT" dirty="0">
                <a:solidFill>
                  <a:srgbClr val="000000"/>
                </a:solidFill>
                <a:latin typeface="Arial" charset="0"/>
              </a:rPr>
              <a:t>Estrazione delle liste web</a:t>
            </a:r>
          </a:p>
          <a:p>
            <a:pPr marL="514350" indent="-514350">
              <a:buFont typeface="+mj-lt"/>
              <a:buAutoNum type="arabicPeriod"/>
            </a:pPr>
            <a:r>
              <a:rPr lang="it-IT" dirty="0">
                <a:solidFill>
                  <a:srgbClr val="000000"/>
                </a:solidFill>
                <a:latin typeface="Arial" charset="0"/>
              </a:rPr>
              <a:t>Selezione di un </a:t>
            </a:r>
            <a:r>
              <a:rPr lang="it-IT" dirty="0" err="1">
                <a:solidFill>
                  <a:srgbClr val="000000"/>
                </a:solidFill>
                <a:latin typeface="Arial" charset="0"/>
              </a:rPr>
              <a:t>url</a:t>
            </a:r>
            <a:r>
              <a:rPr lang="it-IT" dirty="0">
                <a:solidFill>
                  <a:srgbClr val="000000"/>
                </a:solidFill>
                <a:latin typeface="Arial" charset="0"/>
              </a:rPr>
              <a:t> dalle liste estratte </a:t>
            </a:r>
          </a:p>
          <a:p>
            <a:pPr marL="514350" indent="-514350">
              <a:buFont typeface="+mj-lt"/>
              <a:buAutoNum type="arabicPeriod"/>
            </a:pPr>
            <a:endParaRPr lang="it-IT" dirty="0">
              <a:solidFill>
                <a:srgbClr val="000000"/>
              </a:solidFill>
              <a:latin typeface="Arial" charset="0"/>
            </a:endParaRPr>
          </a:p>
        </p:txBody>
      </p:sp>
      <p:cxnSp>
        <p:nvCxnSpPr>
          <p:cNvPr id="4" name="Connettore 2 3"/>
          <p:cNvCxnSpPr/>
          <p:nvPr/>
        </p:nvCxnSpPr>
        <p:spPr>
          <a:xfrm flipH="1">
            <a:off x="6358742" y="2456269"/>
            <a:ext cx="963904" cy="433903"/>
          </a:xfrm>
          <a:prstGeom prst="straightConnector1">
            <a:avLst/>
          </a:prstGeom>
          <a:ln w="5715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 name="Connettore 2 4"/>
          <p:cNvCxnSpPr/>
          <p:nvPr/>
        </p:nvCxnSpPr>
        <p:spPr>
          <a:xfrm flipH="1">
            <a:off x="7448736" y="2453020"/>
            <a:ext cx="24753" cy="455744"/>
          </a:xfrm>
          <a:prstGeom prst="straightConnector1">
            <a:avLst/>
          </a:prstGeom>
          <a:ln w="5715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 name="Connettore 2 5"/>
          <p:cNvCxnSpPr/>
          <p:nvPr/>
        </p:nvCxnSpPr>
        <p:spPr>
          <a:xfrm>
            <a:off x="6379387" y="3196617"/>
            <a:ext cx="18929" cy="433903"/>
          </a:xfrm>
          <a:prstGeom prst="straightConnector1">
            <a:avLst/>
          </a:prstGeom>
          <a:ln w="5715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 name="Connettore 2 6"/>
          <p:cNvCxnSpPr/>
          <p:nvPr/>
        </p:nvCxnSpPr>
        <p:spPr>
          <a:xfrm flipH="1">
            <a:off x="7124468" y="3172028"/>
            <a:ext cx="346930" cy="985356"/>
          </a:xfrm>
          <a:prstGeom prst="straightConnector1">
            <a:avLst/>
          </a:prstGeom>
          <a:ln w="5715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8" name="Connettore 2 7"/>
          <p:cNvCxnSpPr/>
          <p:nvPr/>
        </p:nvCxnSpPr>
        <p:spPr>
          <a:xfrm>
            <a:off x="6542451" y="3868187"/>
            <a:ext cx="499426" cy="324699"/>
          </a:xfrm>
          <a:prstGeom prst="straightConnector1">
            <a:avLst/>
          </a:prstGeom>
          <a:ln w="5715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9" name="Connettore 2 8"/>
          <p:cNvCxnSpPr/>
          <p:nvPr/>
        </p:nvCxnSpPr>
        <p:spPr>
          <a:xfrm flipH="1">
            <a:off x="6769351" y="4366678"/>
            <a:ext cx="243160" cy="368381"/>
          </a:xfrm>
          <a:prstGeom prst="straightConnector1">
            <a:avLst/>
          </a:prstGeom>
          <a:ln w="5715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0" name="Ovale 9"/>
          <p:cNvSpPr/>
          <p:nvPr/>
        </p:nvSpPr>
        <p:spPr>
          <a:xfrm>
            <a:off x="7283629" y="2160842"/>
            <a:ext cx="347228" cy="34881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1" name="Ovale 10"/>
          <p:cNvSpPr/>
          <p:nvPr/>
        </p:nvSpPr>
        <p:spPr>
          <a:xfrm>
            <a:off x="6193656" y="2856002"/>
            <a:ext cx="364307" cy="36748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p:cNvSpPr/>
          <p:nvPr/>
        </p:nvSpPr>
        <p:spPr>
          <a:xfrm>
            <a:off x="6193018" y="3557677"/>
            <a:ext cx="347612" cy="3460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p:cNvSpPr/>
          <p:nvPr/>
        </p:nvSpPr>
        <p:spPr>
          <a:xfrm>
            <a:off x="7280275" y="2868613"/>
            <a:ext cx="349250" cy="30531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p:cNvSpPr/>
          <p:nvPr/>
        </p:nvSpPr>
        <p:spPr>
          <a:xfrm>
            <a:off x="6969923" y="4101069"/>
            <a:ext cx="324700" cy="3247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vale 14"/>
          <p:cNvSpPr/>
          <p:nvPr/>
        </p:nvSpPr>
        <p:spPr>
          <a:xfrm>
            <a:off x="6635363" y="4714703"/>
            <a:ext cx="322560" cy="3190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521918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0" y="1196640"/>
            <a:ext cx="9138960" cy="1137960"/>
          </a:xfrm>
          <a:prstGeom prst="rect">
            <a:avLst/>
          </a:prstGeom>
          <a:noFill/>
          <a:ln>
            <a:noFill/>
          </a:ln>
        </p:spPr>
        <p:txBody>
          <a:bodyPr lIns="90000" tIns="45000" rIns="90000" bIns="45000"/>
          <a:lstStyle/>
          <a:p>
            <a:pPr algn="ctr">
              <a:lnSpc>
                <a:spcPct val="100000"/>
              </a:lnSpc>
            </a:pPr>
            <a:r>
              <a:rPr lang="it-IT" sz="3200" b="1">
                <a:solidFill>
                  <a:srgbClr val="0D0D0D"/>
                </a:solidFill>
                <a:latin typeface="Roboto"/>
                <a:ea typeface="DejaVu Sans"/>
              </a:rPr>
              <a:t>Problemi affrontati per il crawling</a:t>
            </a:r>
            <a:endParaRPr/>
          </a:p>
        </p:txBody>
      </p:sp>
      <p:sp>
        <p:nvSpPr>
          <p:cNvPr id="252" name="CustomShape 3"/>
          <p:cNvSpPr/>
          <p:nvPr/>
        </p:nvSpPr>
        <p:spPr>
          <a:xfrm>
            <a:off x="8506080" y="6405120"/>
            <a:ext cx="606960" cy="223560"/>
          </a:xfrm>
          <a:prstGeom prst="rect">
            <a:avLst/>
          </a:prstGeom>
          <a:noFill/>
          <a:ln>
            <a:noFill/>
          </a:ln>
        </p:spPr>
        <p:txBody>
          <a:bodyPr lIns="90000" tIns="45000" rIns="90000" bIns="45000"/>
          <a:lstStyle/>
          <a:p>
            <a:pPr>
              <a:lnSpc>
                <a:spcPct val="100000"/>
              </a:lnSpc>
            </a:pPr>
            <a:fld id="{507EEA4B-0552-40D4-9F31-55B9AEFEDA10}" type="slidenum">
              <a:rPr lang="it-IT" sz="1400">
                <a:solidFill>
                  <a:srgbClr val="FFFFFF"/>
                </a:solidFill>
                <a:latin typeface="Arial"/>
                <a:ea typeface="ＭＳ Ｐゴシック"/>
              </a:rPr>
              <a:t>12</a:t>
            </a:fld>
            <a:endParaRPr/>
          </a:p>
        </p:txBody>
      </p:sp>
      <p:sp>
        <p:nvSpPr>
          <p:cNvPr id="253" name="CustomShape 4"/>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sp>
        <p:nvSpPr>
          <p:cNvPr id="2" name="Sottotitolo 1"/>
          <p:cNvSpPr>
            <a:spLocks noGrp="1"/>
          </p:cNvSpPr>
          <p:nvPr>
            <p:ph type="subTitle"/>
          </p:nvPr>
        </p:nvSpPr>
        <p:spPr>
          <a:xfrm>
            <a:off x="457200" y="2012950"/>
            <a:ext cx="8229600" cy="3766014"/>
          </a:xfrm>
        </p:spPr>
        <p:txBody>
          <a:bodyPr/>
          <a:lstStyle/>
          <a:p>
            <a:r>
              <a:rPr lang="it-IT" sz="2400" dirty="0">
                <a:solidFill>
                  <a:srgbClr val="0D0D0D"/>
                </a:solidFill>
                <a:latin typeface="Arial" charset="0"/>
              </a:rPr>
              <a:t>BFS con </a:t>
            </a:r>
            <a:r>
              <a:rPr lang="it-IT" sz="2400" dirty="0" err="1">
                <a:solidFill>
                  <a:srgbClr val="0D0D0D"/>
                </a:solidFill>
                <a:latin typeface="Arial" charset="0"/>
              </a:rPr>
              <a:t>max</a:t>
            </a:r>
            <a:r>
              <a:rPr lang="it-IT" sz="2400" dirty="0">
                <a:solidFill>
                  <a:srgbClr val="0D0D0D"/>
                </a:solidFill>
                <a:latin typeface="Arial" charset="0"/>
              </a:rPr>
              <a:t> </a:t>
            </a:r>
            <a:r>
              <a:rPr lang="it-IT" sz="2400" dirty="0" err="1">
                <a:solidFill>
                  <a:srgbClr val="0D0D0D"/>
                </a:solidFill>
                <a:latin typeface="Arial" charset="0"/>
              </a:rPr>
              <a:t>depth</a:t>
            </a:r>
            <a:r>
              <a:rPr lang="it-IT" sz="2400" dirty="0">
                <a:solidFill>
                  <a:srgbClr val="0D0D0D"/>
                </a:solidFill>
                <a:latin typeface="Arial" charset="0"/>
              </a:rPr>
              <a:t> </a:t>
            </a:r>
          </a:p>
          <a:p>
            <a:r>
              <a:rPr lang="it-IT" sz="2400" dirty="0">
                <a:solidFill>
                  <a:srgbClr val="0D0D0D"/>
                </a:solidFill>
                <a:latin typeface="Arial" charset="0"/>
              </a:rPr>
              <a:t>Etica di </a:t>
            </a:r>
            <a:r>
              <a:rPr lang="it-IT" sz="2400" dirty="0" err="1">
                <a:solidFill>
                  <a:srgbClr val="0D0D0D"/>
                </a:solidFill>
                <a:latin typeface="Arial" charset="0"/>
              </a:rPr>
              <a:t>crawling</a:t>
            </a:r>
            <a:r>
              <a:rPr lang="it-IT" sz="2400" dirty="0">
                <a:solidFill>
                  <a:srgbClr val="0D0D0D"/>
                </a:solidFill>
                <a:latin typeface="Arial" charset="0"/>
              </a:rPr>
              <a:t> </a:t>
            </a:r>
            <a:r>
              <a:rPr lang="it-IT" sz="2000" dirty="0">
                <a:solidFill>
                  <a:srgbClr val="0D0D0D"/>
                </a:solidFill>
                <a:latin typeface="Arial" charset="0"/>
              </a:rPr>
              <a:t>(tempi di attesa richieste http, robot.txt)</a:t>
            </a:r>
            <a:r>
              <a:rPr lang="it-IT" sz="2400" dirty="0">
                <a:solidFill>
                  <a:srgbClr val="0D0D0D"/>
                </a:solidFill>
                <a:latin typeface="Arial" charset="0"/>
              </a:rPr>
              <a:t> </a:t>
            </a:r>
          </a:p>
          <a:p>
            <a:r>
              <a:rPr lang="it-IT" sz="2400" dirty="0">
                <a:solidFill>
                  <a:srgbClr val="0D0D0D"/>
                </a:solidFill>
                <a:latin typeface="Arial" charset="0"/>
              </a:rPr>
              <a:t>Contenuto testuale</a:t>
            </a:r>
            <a:r>
              <a:rPr lang="it-IT" sz="2000" dirty="0">
                <a:solidFill>
                  <a:srgbClr val="0D0D0D"/>
                </a:solidFill>
                <a:latin typeface="Arial" charset="0"/>
              </a:rPr>
              <a:t> (contenuto </a:t>
            </a:r>
            <a:r>
              <a:rPr lang="it-IT" sz="2000" dirty="0" err="1">
                <a:solidFill>
                  <a:srgbClr val="0D0D0D"/>
                </a:solidFill>
                <a:latin typeface="Arial" charset="0"/>
              </a:rPr>
              <a:t>visible</a:t>
            </a:r>
            <a:r>
              <a:rPr lang="it-IT" sz="2000" dirty="0">
                <a:solidFill>
                  <a:srgbClr val="0D0D0D"/>
                </a:solidFill>
                <a:latin typeface="Arial" charset="0"/>
              </a:rPr>
              <a:t>, non visibile, </a:t>
            </a:r>
            <a:r>
              <a:rPr lang="it-IT" sz="2000" dirty="0" err="1">
                <a:solidFill>
                  <a:srgbClr val="0D0D0D"/>
                </a:solidFill>
                <a:latin typeface="Arial" charset="0"/>
              </a:rPr>
              <a:t>etc</a:t>
            </a:r>
            <a:r>
              <a:rPr lang="it-IT" sz="2000" dirty="0">
                <a:solidFill>
                  <a:srgbClr val="0D0D0D"/>
                </a:solidFill>
                <a:latin typeface="Arial" charset="0"/>
              </a:rPr>
              <a:t>)</a:t>
            </a:r>
            <a:r>
              <a:rPr lang="it-IT" sz="2400" dirty="0">
                <a:solidFill>
                  <a:srgbClr val="0D0D0D"/>
                </a:solidFill>
                <a:latin typeface="Arial" charset="0"/>
              </a:rPr>
              <a:t> </a:t>
            </a:r>
          </a:p>
          <a:p>
            <a:r>
              <a:rPr lang="it-IT" sz="2400" dirty="0">
                <a:solidFill>
                  <a:srgbClr val="0D0D0D"/>
                </a:solidFill>
                <a:latin typeface="Arial" charset="0"/>
              </a:rPr>
              <a:t>Estrazione delle proprietà visuali </a:t>
            </a:r>
            <a:r>
              <a:rPr lang="it-IT" sz="2000" dirty="0">
                <a:solidFill>
                  <a:srgbClr val="0D0D0D"/>
                </a:solidFill>
                <a:latin typeface="Arial" charset="0"/>
              </a:rPr>
              <a:t>(attraverso </a:t>
            </a:r>
            <a:r>
              <a:rPr lang="it-IT" sz="2000" dirty="0" err="1">
                <a:solidFill>
                  <a:srgbClr val="0D0D0D"/>
                </a:solidFill>
                <a:latin typeface="Arial" charset="0"/>
              </a:rPr>
              <a:t>rendering</a:t>
            </a:r>
            <a:r>
              <a:rPr lang="it-IT" sz="2000" dirty="0">
                <a:solidFill>
                  <a:srgbClr val="0D0D0D"/>
                </a:solidFill>
                <a:latin typeface="Arial" charset="0"/>
              </a:rPr>
              <a:t>)</a:t>
            </a:r>
            <a:r>
              <a:rPr lang="it-IT" sz="2400" dirty="0">
                <a:solidFill>
                  <a:srgbClr val="0D0D0D"/>
                </a:solidFill>
                <a:latin typeface="Arial" charset="0"/>
              </a:rPr>
              <a:t> </a:t>
            </a:r>
          </a:p>
          <a:p>
            <a:r>
              <a:rPr lang="it-IT" sz="2400" dirty="0">
                <a:solidFill>
                  <a:srgbClr val="0D0D0D"/>
                </a:solidFill>
                <a:latin typeface="Arial" charset="0"/>
              </a:rPr>
              <a:t>Normalizzazione URL </a:t>
            </a:r>
            <a:r>
              <a:rPr lang="it-IT" sz="2000" dirty="0">
                <a:solidFill>
                  <a:srgbClr val="0D0D0D"/>
                </a:solidFill>
                <a:latin typeface="Arial" charset="0"/>
              </a:rPr>
              <a:t>(es. </a:t>
            </a:r>
            <a:r>
              <a:rPr lang="it-IT" sz="2000" dirty="0" err="1">
                <a:solidFill>
                  <a:srgbClr val="0D0D0D"/>
                </a:solidFill>
                <a:latin typeface="Arial" charset="0"/>
              </a:rPr>
              <a:t>redirect</a:t>
            </a:r>
            <a:r>
              <a:rPr lang="it-IT" sz="2000" dirty="0">
                <a:solidFill>
                  <a:srgbClr val="0D0D0D"/>
                </a:solidFill>
                <a:latin typeface="Arial" charset="0"/>
              </a:rPr>
              <a:t>, </a:t>
            </a:r>
            <a:r>
              <a:rPr lang="it-IT" sz="2000" dirty="0" err="1">
                <a:solidFill>
                  <a:srgbClr val="0D0D0D"/>
                </a:solidFill>
                <a:latin typeface="Arial" charset="0"/>
              </a:rPr>
              <a:t>url</a:t>
            </a:r>
            <a:r>
              <a:rPr lang="it-IT" sz="2000" dirty="0">
                <a:solidFill>
                  <a:srgbClr val="0D0D0D"/>
                </a:solidFill>
                <a:latin typeface="Arial" charset="0"/>
              </a:rPr>
              <a:t> differenti associati alla stessa pagina HTML, </a:t>
            </a:r>
            <a:r>
              <a:rPr lang="it-IT" sz="2000" dirty="0" err="1">
                <a:solidFill>
                  <a:srgbClr val="0D0D0D"/>
                </a:solidFill>
                <a:latin typeface="Arial" charset="0"/>
              </a:rPr>
              <a:t>url</a:t>
            </a:r>
            <a:r>
              <a:rPr lang="it-IT" sz="2000" dirty="0">
                <a:solidFill>
                  <a:srgbClr val="0D0D0D"/>
                </a:solidFill>
                <a:latin typeface="Arial" charset="0"/>
              </a:rPr>
              <a:t> relativi, etc. )</a:t>
            </a:r>
            <a:r>
              <a:rPr lang="it-IT" sz="2400" dirty="0">
                <a:solidFill>
                  <a:srgbClr val="0D0D0D"/>
                </a:solidFill>
                <a:latin typeface="Arial" charset="0"/>
              </a:rPr>
              <a:t> </a:t>
            </a:r>
          </a:p>
          <a:p>
            <a:r>
              <a:rPr lang="it-IT" sz="2400" dirty="0">
                <a:solidFill>
                  <a:srgbClr val="0D0D0D"/>
                </a:solidFill>
                <a:latin typeface="Arial" charset="0"/>
              </a:rPr>
              <a:t>Meccanismi di </a:t>
            </a:r>
            <a:r>
              <a:rPr lang="it-IT" sz="2400" dirty="0" err="1">
                <a:solidFill>
                  <a:srgbClr val="0D0D0D"/>
                </a:solidFill>
                <a:latin typeface="Arial" charset="0"/>
              </a:rPr>
              <a:t>caching</a:t>
            </a:r>
            <a:r>
              <a:rPr lang="it-IT" sz="2400" dirty="0">
                <a:solidFill>
                  <a:srgbClr val="0D0D0D"/>
                </a:solidFill>
                <a:latin typeface="Arial" charset="0"/>
              </a:rPr>
              <a:t> </a:t>
            </a:r>
            <a:r>
              <a:rPr lang="it-IT" sz="2000" dirty="0">
                <a:solidFill>
                  <a:srgbClr val="0D0D0D"/>
                </a:solidFill>
                <a:latin typeface="Arial" charset="0"/>
              </a:rPr>
              <a:t>(e.g. </a:t>
            </a:r>
            <a:r>
              <a:rPr lang="it-IT" sz="2000" dirty="0" err="1">
                <a:solidFill>
                  <a:srgbClr val="0D0D0D"/>
                </a:solidFill>
                <a:latin typeface="Arial" charset="0"/>
              </a:rPr>
              <a:t>Redis</a:t>
            </a:r>
            <a:r>
              <a:rPr lang="it-IT" sz="2000" dirty="0">
                <a:solidFill>
                  <a:srgbClr val="0D0D0D"/>
                </a:solidFill>
                <a:latin typeface="Arial" charset="0"/>
              </a:rPr>
              <a:t>, </a:t>
            </a:r>
            <a:r>
              <a:rPr lang="it-IT" sz="2000" dirty="0" err="1">
                <a:solidFill>
                  <a:srgbClr val="0D0D0D"/>
                </a:solidFill>
                <a:latin typeface="Arial" charset="0"/>
              </a:rPr>
              <a:t>MapDB</a:t>
            </a:r>
            <a:r>
              <a:rPr lang="it-IT" sz="2000" dirty="0">
                <a:solidFill>
                  <a:srgbClr val="0D0D0D"/>
                </a:solidFill>
                <a:latin typeface="Arial" charset="0"/>
              </a:rPr>
              <a:t>, etc.)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504000" y="871200"/>
            <a:ext cx="8229240" cy="1144800"/>
          </a:xfrm>
          <a:prstGeom prst="rect">
            <a:avLst/>
          </a:prstGeom>
        </p:spPr>
        <p:txBody>
          <a:bodyPr lIns="0" tIns="0" rIns="0" bIns="0" anchor="ctr"/>
          <a:lstStyle/>
          <a:p>
            <a:pPr algn="ctr"/>
            <a:r>
              <a:rPr lang="it-IT" sz="3200" b="1" dirty="0">
                <a:latin typeface="Roboto"/>
              </a:rPr>
              <a:t>2. Web Page </a:t>
            </a:r>
            <a:r>
              <a:rPr lang="it-IT" sz="3200" b="1" dirty="0" err="1">
                <a:latin typeface="Roboto"/>
              </a:rPr>
              <a:t>Embedding</a:t>
            </a:r>
            <a:endParaRPr dirty="0"/>
          </a:p>
        </p:txBody>
      </p:sp>
      <p:sp>
        <p:nvSpPr>
          <p:cNvPr id="2" name="Rettangolo 1"/>
          <p:cNvSpPr/>
          <p:nvPr/>
        </p:nvSpPr>
        <p:spPr>
          <a:xfrm>
            <a:off x="355578" y="4022725"/>
            <a:ext cx="8396310" cy="1306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5" name="TextShape 2"/>
          <p:cNvSpPr txBox="1"/>
          <p:nvPr/>
        </p:nvSpPr>
        <p:spPr>
          <a:xfrm>
            <a:off x="360363" y="2347044"/>
            <a:ext cx="8421687" cy="4064015"/>
          </a:xfrm>
          <a:prstGeom prst="rect">
            <a:avLst/>
          </a:prstGeom>
        </p:spPr>
        <p:txBody>
          <a:bodyPr lIns="90000" tIns="45000" rIns="90000" bIns="45000" anchor="t"/>
          <a:lstStyle/>
          <a:p>
            <a:r>
              <a:rPr lang="it-IT" sz="2400" dirty="0">
                <a:solidFill>
                  <a:srgbClr val="0D0D0D"/>
                </a:solidFill>
                <a:latin typeface="Roboto"/>
                <a:ea typeface="DejaVu Sans"/>
              </a:rPr>
              <a:t>È una funzione che associa ad ogni URL un vettore multidimensionale</a:t>
            </a:r>
            <a:endParaRPr lang="it-IT" dirty="0"/>
          </a:p>
          <a:p>
            <a:pPr>
              <a:lnSpc>
                <a:spcPct val="100000"/>
              </a:lnSpc>
            </a:pPr>
            <a:endParaRPr dirty="0"/>
          </a:p>
          <a:p>
            <a:pPr>
              <a:lnSpc>
                <a:spcPct val="100000"/>
              </a:lnSpc>
            </a:pPr>
            <a:endParaRPr lang="it-IT" dirty="0"/>
          </a:p>
          <a:p>
            <a:pPr>
              <a:lnSpc>
                <a:spcPct val="100000"/>
              </a:lnSpc>
            </a:pPr>
            <a:endParaRPr lang="it-IT" dirty="0"/>
          </a:p>
          <a:p>
            <a:pPr>
              <a:lnSpc>
                <a:spcPct val="100000"/>
              </a:lnSpc>
            </a:pPr>
            <a:endParaRPr lang="it-IT" dirty="0"/>
          </a:p>
          <a:p>
            <a:pPr algn="ctr"/>
            <a:r>
              <a:rPr lang="it-IT" sz="2400" i="1" dirty="0">
                <a:solidFill>
                  <a:srgbClr val="0D0D0D"/>
                </a:solidFill>
                <a:latin typeface="Asana Math"/>
                <a:ea typeface="DejaVu Sans"/>
              </a:rPr>
              <a:t>W : </a:t>
            </a:r>
            <a:r>
              <a:rPr lang="it-IT" sz="2400" i="1" dirty="0" err="1">
                <a:solidFill>
                  <a:srgbClr val="0D0D0D"/>
                </a:solidFill>
                <a:latin typeface="Asana Math"/>
                <a:ea typeface="DejaVu Sans"/>
              </a:rPr>
              <a:t>url</a:t>
            </a:r>
            <a:r>
              <a:rPr lang="it-IT" sz="2400" i="1" dirty="0">
                <a:solidFill>
                  <a:srgbClr val="0D0D0D"/>
                </a:solidFill>
                <a:latin typeface="Asana Math"/>
                <a:ea typeface="DejaVu Sans"/>
              </a:rPr>
              <a:t> → R </a:t>
            </a:r>
            <a:r>
              <a:rPr lang="it-IT" sz="2400" i="1" baseline="33000" dirty="0">
                <a:solidFill>
                  <a:srgbClr val="0D0D0D"/>
                </a:solidFill>
                <a:latin typeface="Asana Math"/>
                <a:ea typeface="DejaVu Sans"/>
              </a:rPr>
              <a:t>n</a:t>
            </a:r>
            <a:r>
              <a:rPr lang="it-IT" sz="2400" i="1" dirty="0">
                <a:solidFill>
                  <a:srgbClr val="0D0D0D"/>
                </a:solidFill>
                <a:latin typeface="Asana Math"/>
                <a:ea typeface="DejaVu Sans"/>
              </a:rPr>
              <a:t> </a:t>
            </a:r>
            <a:endParaRPr dirty="0"/>
          </a:p>
          <a:p>
            <a:pPr algn="ctr">
              <a:lnSpc>
                <a:spcPct val="100000"/>
              </a:lnSpc>
            </a:pPr>
            <a:r>
              <a:rPr lang="it-IT" sz="2400" i="1" dirty="0">
                <a:solidFill>
                  <a:srgbClr val="0D0D0D"/>
                </a:solidFill>
                <a:latin typeface="Asana Math"/>
                <a:ea typeface="DejaVu Sans"/>
              </a:rPr>
              <a:t>W ( “</a:t>
            </a:r>
            <a:r>
              <a:rPr lang="it-IT" sz="2100" dirty="0">
                <a:solidFill>
                  <a:srgbClr val="0D0D0D"/>
                </a:solidFill>
                <a:latin typeface="Ubunu"/>
                <a:ea typeface="DejaVu Sans"/>
              </a:rPr>
              <a:t>http://site.com/</a:t>
            </a:r>
            <a:r>
              <a:rPr lang="it-IT" sz="2400" i="1" dirty="0">
                <a:solidFill>
                  <a:srgbClr val="0D0D0D"/>
                </a:solidFill>
                <a:latin typeface="Asana Math"/>
                <a:ea typeface="DejaVu Sans"/>
              </a:rPr>
              <a:t>” ) = ( </a:t>
            </a:r>
            <a:r>
              <a:rPr lang="it-IT" sz="2400" dirty="0">
                <a:solidFill>
                  <a:srgbClr val="0D0D0D"/>
                </a:solidFill>
                <a:latin typeface="Asana Math"/>
                <a:ea typeface="DejaVu Sans"/>
              </a:rPr>
              <a:t>0.2,  −0.4,  0.7,  . . . </a:t>
            </a:r>
            <a:r>
              <a:rPr lang="it-IT" sz="2400" i="1" dirty="0">
                <a:solidFill>
                  <a:srgbClr val="0D0D0D"/>
                </a:solidFill>
                <a:latin typeface="Asana Math"/>
                <a:ea typeface="DejaVu Sans"/>
              </a:rPr>
              <a:t>)</a:t>
            </a:r>
            <a:endParaRPr dirty="0"/>
          </a:p>
          <a:p>
            <a:pPr algn="ct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482600" y="4948238"/>
            <a:ext cx="8198974"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6" name="TextShape 1"/>
          <p:cNvSpPr txBox="1"/>
          <p:nvPr/>
        </p:nvSpPr>
        <p:spPr>
          <a:xfrm>
            <a:off x="482760" y="864000"/>
            <a:ext cx="8229240" cy="1144800"/>
          </a:xfrm>
          <a:prstGeom prst="rect">
            <a:avLst/>
          </a:prstGeom>
        </p:spPr>
        <p:txBody>
          <a:bodyPr lIns="0" tIns="0" rIns="0" bIns="0" anchor="ctr"/>
          <a:lstStyle/>
          <a:p>
            <a:pPr algn="ctr"/>
            <a:r>
              <a:rPr lang="it-IT" sz="3200" b="1">
                <a:latin typeface="Roboto"/>
              </a:rPr>
              <a:t>2. Web Page Embedding</a:t>
            </a:r>
            <a:endParaRPr/>
          </a:p>
        </p:txBody>
      </p:sp>
      <p:sp>
        <p:nvSpPr>
          <p:cNvPr id="257" name="TextShape 2"/>
          <p:cNvSpPr txBox="1"/>
          <p:nvPr/>
        </p:nvSpPr>
        <p:spPr>
          <a:xfrm>
            <a:off x="-26640" y="1643040"/>
            <a:ext cx="8234640" cy="3612960"/>
          </a:xfrm>
          <a:prstGeom prst="rect">
            <a:avLst/>
          </a:prstGeom>
        </p:spPr>
        <p:txBody>
          <a:bodyPr lIns="90000" tIns="45000" rIns="90000" bIns="45000"/>
          <a:lstStyle/>
          <a:p>
            <a:pPr>
              <a:lnSpc>
                <a:spcPct val="100000"/>
              </a:lnSpc>
            </a:pPr>
            <a:endParaRPr/>
          </a:p>
          <a:p>
            <a:pPr>
              <a:lnSpc>
                <a:spcPct val="100000"/>
              </a:lnSpc>
            </a:pPr>
            <a:endParaRPr/>
          </a:p>
          <a:p>
            <a:pPr algn="ctr">
              <a:lnSpc>
                <a:spcPct val="100000"/>
              </a:lnSpc>
            </a:pPr>
            <a:endParaRPr/>
          </a:p>
        </p:txBody>
      </p:sp>
      <p:sp>
        <p:nvSpPr>
          <p:cNvPr id="258" name="TextShape 3"/>
          <p:cNvSpPr txBox="1"/>
          <p:nvPr/>
        </p:nvSpPr>
        <p:spPr>
          <a:xfrm>
            <a:off x="457200" y="1828620"/>
            <a:ext cx="8229600" cy="3894472"/>
          </a:xfrm>
          <a:prstGeom prst="rect">
            <a:avLst/>
          </a:prstGeom>
        </p:spPr>
        <p:txBody>
          <a:bodyPr lIns="0" tIns="0" rIns="0" bIns="0" anchor="t"/>
          <a:lstStyle/>
          <a:p>
            <a:pPr>
              <a:buSzPct val="45000"/>
            </a:pPr>
            <a:r>
              <a:rPr lang="it-IT" sz="2400" dirty="0">
                <a:latin typeface="Roboto"/>
              </a:rPr>
              <a:t>Attraverso informazioni testuali:</a:t>
            </a:r>
          </a:p>
          <a:p>
            <a:pPr lvl="1">
              <a:buSzPct val="45000"/>
            </a:pPr>
            <a:r>
              <a:rPr lang="it-IT" sz="2400" b="1" dirty="0">
                <a:latin typeface="Roboto"/>
              </a:rPr>
              <a:t>2.1</a:t>
            </a:r>
            <a:r>
              <a:rPr lang="it-IT" sz="2400" dirty="0">
                <a:latin typeface="Roboto"/>
              </a:rPr>
              <a:t> TF-IDF</a:t>
            </a:r>
            <a:endParaRPr lang="it-IT" sz="2400" dirty="0"/>
          </a:p>
          <a:p>
            <a:endParaRPr dirty="0"/>
          </a:p>
          <a:p>
            <a:r>
              <a:rPr lang="it-IT" sz="2400" dirty="0">
                <a:latin typeface="Roboto"/>
              </a:rPr>
              <a:t>Attraverso informazioni strutturate:</a:t>
            </a:r>
            <a:endParaRPr sz="2400" dirty="0"/>
          </a:p>
          <a:p>
            <a:pPr lvl="1">
              <a:buSzPct val="45000"/>
            </a:pPr>
            <a:r>
              <a:rPr lang="it-IT" sz="2400" b="1" dirty="0">
                <a:latin typeface="Roboto"/>
              </a:rPr>
              <a:t>2.2</a:t>
            </a:r>
            <a:r>
              <a:rPr lang="it-IT" sz="2400" dirty="0">
                <a:latin typeface="Roboto"/>
              </a:rPr>
              <a:t> Generazione di sequenze di URL attraverso l'uso dei Random </a:t>
            </a:r>
            <a:r>
              <a:rPr lang="it-IT" sz="2400" dirty="0" err="1">
                <a:latin typeface="Roboto"/>
              </a:rPr>
              <a:t>Walk</a:t>
            </a:r>
            <a:endParaRPr sz="2400" dirty="0"/>
          </a:p>
          <a:p>
            <a:pPr lvl="1">
              <a:buSzPct val="45000"/>
            </a:pPr>
            <a:r>
              <a:rPr lang="it-IT" sz="2400" b="1" dirty="0">
                <a:latin typeface="Roboto"/>
              </a:rPr>
              <a:t>2.3</a:t>
            </a:r>
            <a:r>
              <a:rPr lang="it-IT" sz="2400" dirty="0">
                <a:latin typeface="Roboto"/>
              </a:rPr>
              <a:t> Applicazione di algoritmi di Word </a:t>
            </a:r>
            <a:r>
              <a:rPr lang="it-IT" sz="2400" dirty="0" err="1">
                <a:latin typeface="Roboto"/>
              </a:rPr>
              <a:t>Embedding</a:t>
            </a:r>
            <a:r>
              <a:rPr lang="it-IT" sz="2400" dirty="0">
                <a:latin typeface="Roboto"/>
              </a:rPr>
              <a:t> (e.g. Word2Vec)</a:t>
            </a:r>
            <a:endParaRPr sz="2400" dirty="0"/>
          </a:p>
          <a:p>
            <a:endParaRPr lang="it-IT" dirty="0"/>
          </a:p>
          <a:p>
            <a:pPr algn="ctr"/>
            <a:endParaRPr lang="it-IT" dirty="0"/>
          </a:p>
          <a:p>
            <a:pPr algn="ctr">
              <a:buSzPct val="45000"/>
            </a:pPr>
            <a:r>
              <a:rPr lang="it-IT" sz="2400" i="1" dirty="0">
                <a:latin typeface="Asana Math"/>
              </a:rPr>
              <a:t>W: R </a:t>
            </a:r>
            <a:r>
              <a:rPr lang="it-IT" sz="2400" i="1" baseline="33000" dirty="0">
                <a:latin typeface="Asana Math"/>
              </a:rPr>
              <a:t>m</a:t>
            </a:r>
            <a:r>
              <a:rPr lang="it-IT" sz="2400" i="1" dirty="0">
                <a:latin typeface="Asana Math"/>
              </a:rPr>
              <a:t> x  R </a:t>
            </a:r>
            <a:r>
              <a:rPr lang="it-IT" sz="2400" i="1" baseline="33000" dirty="0">
                <a:latin typeface="Asana Math"/>
              </a:rPr>
              <a:t>n</a:t>
            </a:r>
            <a:r>
              <a:rPr lang="it-IT" sz="2400" i="1" dirty="0">
                <a:latin typeface="Asana Math"/>
              </a:rPr>
              <a:t> → R </a:t>
            </a:r>
            <a:r>
              <a:rPr lang="it-IT" sz="2400" i="1" baseline="33000" dirty="0">
                <a:latin typeface="Asana Math"/>
              </a:rPr>
              <a:t>k</a:t>
            </a:r>
            <a:r>
              <a:rPr lang="it-IT" sz="2400" i="1" dirty="0">
                <a:latin typeface="Asana Math"/>
              </a:rPr>
              <a:t> ,  k = m + 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482760" y="864000"/>
            <a:ext cx="8229240" cy="1144800"/>
          </a:xfrm>
          <a:prstGeom prst="rect">
            <a:avLst/>
          </a:prstGeom>
        </p:spPr>
        <p:txBody>
          <a:bodyPr lIns="0" tIns="0" rIns="0" bIns="0" anchor="ctr"/>
          <a:lstStyle/>
          <a:p>
            <a:pPr algn="ctr"/>
            <a:r>
              <a:rPr lang="it-IT" sz="3200" b="1" dirty="0">
                <a:latin typeface="Roboto"/>
              </a:rPr>
              <a:t>2.1 TF-IDF</a:t>
            </a:r>
            <a:endParaRPr dirty="0"/>
          </a:p>
        </p:txBody>
      </p:sp>
      <p:sp>
        <p:nvSpPr>
          <p:cNvPr id="258" name="TextShape 3"/>
          <p:cNvSpPr txBox="1"/>
          <p:nvPr/>
        </p:nvSpPr>
        <p:spPr>
          <a:xfrm>
            <a:off x="392113" y="1640756"/>
            <a:ext cx="8294687" cy="4410143"/>
          </a:xfrm>
          <a:prstGeom prst="rect">
            <a:avLst/>
          </a:prstGeom>
        </p:spPr>
        <p:txBody>
          <a:bodyPr lIns="0" tIns="0" rIns="0" bIns="0" anchor="t"/>
          <a:lstStyle/>
          <a:p>
            <a:pPr marL="342900" indent="-342900">
              <a:buSzPct val="45000"/>
              <a:buFont typeface="Arial" panose="020B0604020202020204" pitchFamily="34" charset="0"/>
              <a:buChar char="•"/>
            </a:pPr>
            <a:r>
              <a:rPr lang="it-IT" sz="2400" dirty="0">
                <a:latin typeface="Roboto" charset="0"/>
              </a:rPr>
              <a:t>Contando la frequenza di occorrenza dei termini all'interno del documento costruendo la matrice </a:t>
            </a:r>
            <a:r>
              <a:rPr lang="it-IT" sz="2400" i="1" dirty="0">
                <a:latin typeface="Roboto" charset="0"/>
              </a:rPr>
              <a:t>documenti-termini</a:t>
            </a:r>
            <a:r>
              <a:rPr lang="it-IT" sz="2400" dirty="0">
                <a:latin typeface="Roboto" charset="0"/>
              </a:rPr>
              <a:t>:</a:t>
            </a:r>
          </a:p>
          <a:p>
            <a:pPr marL="285750" indent="-285750">
              <a:buSzPct val="45000"/>
              <a:buFont typeface="Arial" panose="020B0604020202020204" pitchFamily="34" charset="0"/>
              <a:buChar char="•"/>
            </a:pPr>
            <a:endParaRPr lang="it-IT" sz="2400" dirty="0">
              <a:latin typeface="Roboto" charset="0"/>
            </a:endParaRPr>
          </a:p>
          <a:p>
            <a:pPr marL="285750" indent="-285750">
              <a:buSzPct val="45000"/>
              <a:buFont typeface="Arial" panose="020B0604020202020204" pitchFamily="34" charset="0"/>
              <a:buChar char="•"/>
            </a:pPr>
            <a:endParaRPr lang="it-IT" sz="2400" dirty="0">
              <a:latin typeface="Roboto" charset="0"/>
            </a:endParaRPr>
          </a:p>
          <a:p>
            <a:pPr>
              <a:buSzPct val="45000"/>
            </a:pPr>
            <a:r>
              <a:rPr lang="it-IT" sz="1600" dirty="0">
                <a:solidFill>
                  <a:srgbClr val="252525"/>
                </a:solidFill>
                <a:latin typeface="Roboto" charset="0"/>
              </a:rPr>
              <a:t>dove </a:t>
            </a:r>
            <a:r>
              <a:rPr lang="it-IT" sz="1600" b="1" dirty="0" err="1">
                <a:solidFill>
                  <a:srgbClr val="252525"/>
                </a:solidFill>
                <a:latin typeface="Roboto" charset="0"/>
              </a:rPr>
              <a:t>n</a:t>
            </a:r>
            <a:r>
              <a:rPr lang="it-IT" sz="1100" b="1" dirty="0" err="1">
                <a:solidFill>
                  <a:srgbClr val="252525"/>
                </a:solidFill>
                <a:latin typeface="Roboto" charset="0"/>
              </a:rPr>
              <a:t>ij</a:t>
            </a:r>
            <a:r>
              <a:rPr lang="it-IT" sz="1600" dirty="0">
                <a:solidFill>
                  <a:srgbClr val="252525"/>
                </a:solidFill>
                <a:latin typeface="Roboto" charset="0"/>
              </a:rPr>
              <a:t> è il numero di occorrenze del termine</a:t>
            </a:r>
            <a:r>
              <a:rPr lang="it-IT" sz="1600" b="1" dirty="0">
                <a:solidFill>
                  <a:srgbClr val="252525"/>
                </a:solidFill>
                <a:latin typeface="Roboto" charset="0"/>
              </a:rPr>
              <a:t> t</a:t>
            </a:r>
            <a:r>
              <a:rPr lang="it-IT" sz="1100" b="1" dirty="0">
                <a:solidFill>
                  <a:srgbClr val="252525"/>
                </a:solidFill>
                <a:latin typeface="Roboto" charset="0"/>
              </a:rPr>
              <a:t>i</a:t>
            </a:r>
            <a:r>
              <a:rPr lang="it-IT" sz="1600" b="1" dirty="0">
                <a:solidFill>
                  <a:srgbClr val="252525"/>
                </a:solidFill>
                <a:latin typeface="Roboto" charset="0"/>
              </a:rPr>
              <a:t> </a:t>
            </a:r>
            <a:r>
              <a:rPr lang="it-IT" sz="1600" dirty="0">
                <a:solidFill>
                  <a:srgbClr val="252525"/>
                </a:solidFill>
                <a:latin typeface="Roboto" charset="0"/>
              </a:rPr>
              <a:t>nel documento </a:t>
            </a:r>
            <a:r>
              <a:rPr lang="it-IT" sz="1600" b="1" dirty="0">
                <a:solidFill>
                  <a:srgbClr val="252525"/>
                </a:solidFill>
                <a:latin typeface="Roboto" charset="0"/>
              </a:rPr>
              <a:t>d</a:t>
            </a:r>
            <a:r>
              <a:rPr lang="it-IT" sz="1100" b="1" dirty="0">
                <a:solidFill>
                  <a:srgbClr val="252525"/>
                </a:solidFill>
                <a:latin typeface="Roboto" charset="0"/>
              </a:rPr>
              <a:t>j</a:t>
            </a:r>
            <a:r>
              <a:rPr lang="it-IT" sz="1600" dirty="0">
                <a:solidFill>
                  <a:srgbClr val="252525"/>
                </a:solidFill>
                <a:latin typeface="Roboto" charset="0"/>
              </a:rPr>
              <a:t>, mentre il denominatore è il numero di termini nel documento</a:t>
            </a:r>
            <a:r>
              <a:rPr lang="it-IT" sz="1600" b="1" dirty="0">
                <a:solidFill>
                  <a:srgbClr val="252525"/>
                </a:solidFill>
                <a:latin typeface="Roboto" charset="0"/>
              </a:rPr>
              <a:t> d</a:t>
            </a:r>
            <a:r>
              <a:rPr lang="it-IT" sz="1100" b="1" dirty="0">
                <a:solidFill>
                  <a:srgbClr val="252525"/>
                </a:solidFill>
                <a:latin typeface="Roboto" charset="0"/>
              </a:rPr>
              <a:t>j</a:t>
            </a:r>
            <a:r>
              <a:rPr lang="it-IT" sz="1600" dirty="0">
                <a:solidFill>
                  <a:srgbClr val="252525"/>
                </a:solidFill>
                <a:latin typeface="Roboto" charset="0"/>
              </a:rPr>
              <a:t>.</a:t>
            </a:r>
          </a:p>
          <a:p>
            <a:pPr>
              <a:buSzPct val="45000"/>
            </a:pPr>
            <a:endParaRPr lang="it-IT" sz="1600" dirty="0">
              <a:solidFill>
                <a:srgbClr val="252525"/>
              </a:solidFill>
              <a:latin typeface="Roboto" charset="0"/>
            </a:endParaRPr>
          </a:p>
          <a:p>
            <a:pPr marL="342900" indent="-342900">
              <a:buSzPct val="45000"/>
              <a:buFont typeface="Arial" panose="020B0604020202020204" pitchFamily="34" charset="0"/>
              <a:buChar char="•"/>
            </a:pPr>
            <a:r>
              <a:rPr lang="it-IT" sz="2400" dirty="0">
                <a:solidFill>
                  <a:srgbClr val="252525"/>
                </a:solidFill>
                <a:latin typeface="Roboto" charset="0"/>
              </a:rPr>
              <a:t>Pesare l'importanza dei termini che compaiono nel documento, ma che in generale sono poco frequenti</a:t>
            </a:r>
          </a:p>
          <a:p>
            <a:pPr>
              <a:buSzPct val="45000"/>
            </a:pPr>
            <a:endParaRPr lang="it-IT" sz="2400" dirty="0">
              <a:solidFill>
                <a:srgbClr val="252525"/>
              </a:solidFill>
              <a:latin typeface="Roboto" charset="0"/>
            </a:endParaRPr>
          </a:p>
          <a:p>
            <a:pPr>
              <a:buSzPct val="45000"/>
            </a:pPr>
            <a:endParaRPr lang="it-IT" sz="1600" dirty="0">
              <a:solidFill>
                <a:srgbClr val="252525"/>
              </a:solidFill>
              <a:latin typeface="Roboto" charset="0"/>
            </a:endParaRPr>
          </a:p>
          <a:p>
            <a:pPr>
              <a:buSzPct val="45000"/>
            </a:pPr>
            <a:endParaRPr lang="it-IT" sz="1600" dirty="0">
              <a:solidFill>
                <a:srgbClr val="252525"/>
              </a:solidFill>
              <a:latin typeface="Roboto" charset="0"/>
            </a:endParaRPr>
          </a:p>
          <a:p>
            <a:pPr>
              <a:buSzPct val="45000"/>
            </a:pPr>
            <a:r>
              <a:rPr lang="it-IT" sz="1600" dirty="0">
                <a:solidFill>
                  <a:srgbClr val="252525"/>
                </a:solidFill>
                <a:latin typeface="Roboto" charset="0"/>
              </a:rPr>
              <a:t>Dove |</a:t>
            </a:r>
            <a:r>
              <a:rPr lang="it-IT" sz="1600" b="1" dirty="0">
                <a:solidFill>
                  <a:srgbClr val="252525"/>
                </a:solidFill>
                <a:latin typeface="Roboto" charset="0"/>
              </a:rPr>
              <a:t>D| </a:t>
            </a:r>
            <a:r>
              <a:rPr lang="it-IT" sz="1600" dirty="0">
                <a:solidFill>
                  <a:srgbClr val="252525"/>
                </a:solidFill>
                <a:latin typeface="Roboto" charset="0"/>
              </a:rPr>
              <a:t>è il numero di documenti nella collezione, mentre il denominatore è il numero di documenti che contengono il termine </a:t>
            </a:r>
            <a:r>
              <a:rPr lang="it-IT" sz="1600" b="1" dirty="0">
                <a:solidFill>
                  <a:srgbClr val="252525"/>
                </a:solidFill>
                <a:latin typeface="Roboto" charset="0"/>
              </a:rPr>
              <a:t>t</a:t>
            </a:r>
            <a:r>
              <a:rPr lang="it-IT" sz="1100" b="1" dirty="0">
                <a:solidFill>
                  <a:srgbClr val="252525"/>
                </a:solidFill>
                <a:latin typeface="Roboto" charset="0"/>
              </a:rPr>
              <a:t>i</a:t>
            </a:r>
            <a:r>
              <a:rPr lang="it-IT" sz="1100" dirty="0">
                <a:solidFill>
                  <a:srgbClr val="252525"/>
                </a:solidFill>
                <a:latin typeface="Roboto" charset="0"/>
              </a:rPr>
              <a:t>.</a:t>
            </a:r>
          </a:p>
        </p:txBody>
      </p:sp>
      <p:pic>
        <p:nvPicPr>
          <p:cNvPr id="2" name="Immagine 1" descr="tf.png"/>
          <p:cNvPicPr>
            <a:picLocks noChangeAspect="1"/>
          </p:cNvPicPr>
          <p:nvPr/>
        </p:nvPicPr>
        <p:blipFill>
          <a:blip r:embed="rId3"/>
          <a:stretch>
            <a:fillRect/>
          </a:stretch>
        </p:blipFill>
        <p:spPr>
          <a:xfrm>
            <a:off x="3893000" y="2408770"/>
            <a:ext cx="1290099" cy="652289"/>
          </a:xfrm>
          <a:prstGeom prst="rect">
            <a:avLst/>
          </a:prstGeom>
        </p:spPr>
      </p:pic>
      <p:pic>
        <p:nvPicPr>
          <p:cNvPr id="3" name="Immagine 2" descr="idf.png"/>
          <p:cNvPicPr>
            <a:picLocks noChangeAspect="1"/>
          </p:cNvPicPr>
          <p:nvPr/>
        </p:nvPicPr>
        <p:blipFill>
          <a:blip r:embed="rId4"/>
          <a:stretch>
            <a:fillRect/>
          </a:stretch>
        </p:blipFill>
        <p:spPr>
          <a:xfrm>
            <a:off x="3458873" y="4623340"/>
            <a:ext cx="2277509" cy="572241"/>
          </a:xfrm>
          <a:prstGeom prst="rect">
            <a:avLst/>
          </a:prstGeom>
        </p:spPr>
      </p:pic>
    </p:spTree>
    <p:extLst>
      <p:ext uri="{BB962C8B-B14F-4D97-AF65-F5344CB8AC3E}">
        <p14:creationId xmlns:p14="http://schemas.microsoft.com/office/powerpoint/2010/main" val="12527515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0" y="1052640"/>
            <a:ext cx="9138960" cy="717480"/>
          </a:xfrm>
          <a:prstGeom prst="rect">
            <a:avLst/>
          </a:prstGeom>
          <a:noFill/>
          <a:ln>
            <a:noFill/>
          </a:ln>
        </p:spPr>
        <p:txBody>
          <a:bodyPr lIns="90000" tIns="45000" rIns="90000" bIns="45000" anchor="t"/>
          <a:lstStyle/>
          <a:p>
            <a:pPr algn="ctr">
              <a:lnSpc>
                <a:spcPct val="100000"/>
              </a:lnSpc>
            </a:pPr>
            <a:r>
              <a:rPr lang="it-IT" sz="3600" b="1" dirty="0">
                <a:solidFill>
                  <a:srgbClr val="000000"/>
                </a:solidFill>
                <a:latin typeface="Roboto"/>
                <a:ea typeface="DejaVu Sans"/>
              </a:rPr>
              <a:t>2.2 Generazione delle sequenze</a:t>
            </a:r>
            <a:endParaRPr dirty="0"/>
          </a:p>
        </p:txBody>
      </p:sp>
      <p:sp>
        <p:nvSpPr>
          <p:cNvPr id="260" name="CustomShape 2"/>
          <p:cNvSpPr/>
          <p:nvPr/>
        </p:nvSpPr>
        <p:spPr>
          <a:xfrm>
            <a:off x="179388" y="1916113"/>
            <a:ext cx="8782050" cy="1420676"/>
          </a:xfrm>
          <a:prstGeom prst="rect">
            <a:avLst/>
          </a:prstGeom>
          <a:noFill/>
          <a:ln>
            <a:noFill/>
          </a:ln>
        </p:spPr>
        <p:txBody>
          <a:bodyPr lIns="90000" tIns="45000" rIns="90000" bIns="45000" anchor="t"/>
          <a:lstStyle/>
          <a:p>
            <a:pPr>
              <a:buSzPct val="45000"/>
            </a:pPr>
            <a:r>
              <a:rPr lang="it-IT" sz="2200" dirty="0">
                <a:solidFill>
                  <a:srgbClr val="000000"/>
                </a:solidFill>
                <a:latin typeface="Roboto" charset="0"/>
                <a:ea typeface="DejaVu Sans"/>
              </a:rPr>
              <a:t>Vengono generate sequenze di URL partendo da un nodo nel grafo e seguendo ricorsivamente un hyperlink casuale fino ad un limite prefissato.</a:t>
            </a:r>
          </a:p>
          <a:p>
            <a:pPr>
              <a:buSzPct val="45000"/>
            </a:pPr>
            <a:endParaRPr lang="it-IT" sz="2200" dirty="0">
              <a:solidFill>
                <a:srgbClr val="000000"/>
              </a:solidFill>
              <a:latin typeface="Roboto" charset="0"/>
              <a:ea typeface="DejaVu Sans"/>
            </a:endParaRPr>
          </a:p>
          <a:p>
            <a:pPr>
              <a:buSzPct val="45000"/>
            </a:pPr>
            <a:endParaRPr lang="it-IT" sz="2200" dirty="0">
              <a:solidFill>
                <a:srgbClr val="000000"/>
              </a:solidFill>
              <a:latin typeface="Roboto"/>
              <a:ea typeface="DejaVu Sans"/>
            </a:endParaRPr>
          </a:p>
        </p:txBody>
      </p:sp>
      <p:sp>
        <p:nvSpPr>
          <p:cNvPr id="261" name="CustomShape 3"/>
          <p:cNvSpPr/>
          <p:nvPr/>
        </p:nvSpPr>
        <p:spPr>
          <a:xfrm>
            <a:off x="8506080" y="6405120"/>
            <a:ext cx="606960" cy="223560"/>
          </a:xfrm>
          <a:prstGeom prst="rect">
            <a:avLst/>
          </a:prstGeom>
          <a:noFill/>
          <a:ln>
            <a:noFill/>
          </a:ln>
        </p:spPr>
        <p:txBody>
          <a:bodyPr lIns="90000" tIns="45000" rIns="90000" bIns="45000"/>
          <a:lstStyle/>
          <a:p>
            <a:pPr>
              <a:lnSpc>
                <a:spcPct val="100000"/>
              </a:lnSpc>
            </a:pPr>
            <a:fld id="{0AF59BBC-0BE8-488A-AF23-32E912E39D03}" type="slidenum">
              <a:rPr lang="it-IT" sz="1400">
                <a:solidFill>
                  <a:srgbClr val="FFFFFF"/>
                </a:solidFill>
                <a:latin typeface="Arial"/>
                <a:ea typeface="ＭＳ Ｐゴシック"/>
              </a:rPr>
              <a:t>16</a:t>
            </a:fld>
            <a:endParaRPr/>
          </a:p>
        </p:txBody>
      </p:sp>
      <p:sp>
        <p:nvSpPr>
          <p:cNvPr id="262" name="CustomShape 4"/>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sp>
        <p:nvSpPr>
          <p:cNvPr id="263" name="CustomShape 5"/>
          <p:cNvSpPr/>
          <p:nvPr/>
        </p:nvSpPr>
        <p:spPr>
          <a:xfrm>
            <a:off x="144463" y="5071097"/>
            <a:ext cx="8853487" cy="975691"/>
          </a:xfrm>
          <a:prstGeom prst="rect">
            <a:avLst/>
          </a:prstGeom>
          <a:solidFill>
            <a:srgbClr val="EEEEEE"/>
          </a:solidFill>
          <a:ln>
            <a:solidFill>
              <a:srgbClr val="FFFFFF"/>
            </a:solidFill>
            <a:tailEnd type="triangle" w="med" len="med"/>
          </a:ln>
        </p:spPr>
      </p:sp>
      <p:sp>
        <p:nvSpPr>
          <p:cNvPr id="264" name="CustomShape 6"/>
          <p:cNvSpPr/>
          <p:nvPr/>
        </p:nvSpPr>
        <p:spPr>
          <a:xfrm>
            <a:off x="281380" y="5171254"/>
            <a:ext cx="8926200" cy="346320"/>
          </a:xfrm>
          <a:prstGeom prst="rect">
            <a:avLst/>
          </a:prstGeom>
          <a:noFill/>
          <a:ln>
            <a:noFill/>
          </a:ln>
        </p:spPr>
        <p:txBody>
          <a:bodyPr lIns="90000" tIns="45000" rIns="90000" bIns="45000" anchor="t"/>
          <a:lstStyle/>
          <a:p>
            <a:r>
              <a:rPr lang="it-IT" dirty="0">
                <a:solidFill>
                  <a:srgbClr val="006699"/>
                </a:solidFill>
                <a:latin typeface="Ubuntu"/>
              </a:rPr>
              <a:t>http://home.com/about  --  http://home.com/about/awards  --  http://home.com/  . . </a:t>
            </a:r>
            <a:endParaRPr dirty="0"/>
          </a:p>
        </p:txBody>
      </p:sp>
      <p:sp>
        <p:nvSpPr>
          <p:cNvPr id="266" name="CustomShape 8"/>
          <p:cNvSpPr/>
          <p:nvPr/>
        </p:nvSpPr>
        <p:spPr>
          <a:xfrm>
            <a:off x="281380" y="5559927"/>
            <a:ext cx="8638200" cy="346320"/>
          </a:xfrm>
          <a:prstGeom prst="rect">
            <a:avLst/>
          </a:prstGeom>
          <a:noFill/>
          <a:ln>
            <a:noFill/>
          </a:ln>
        </p:spPr>
        <p:txBody>
          <a:bodyPr lIns="90000" tIns="45000" rIns="90000" bIns="45000" anchor="t"/>
          <a:lstStyle/>
          <a:p>
            <a:r>
              <a:rPr lang="it-IT" dirty="0">
                <a:solidFill>
                  <a:srgbClr val="006699"/>
                </a:solidFill>
                <a:latin typeface="Ubuntu"/>
              </a:rPr>
              <a:t>http://home.com  --  http://home.com/courses  --  http://home.com/courses/ml </a:t>
            </a:r>
            <a:r>
              <a:rPr lang="it-IT" dirty="0">
                <a:solidFill>
                  <a:srgbClr val="000000"/>
                </a:solidFill>
                <a:latin typeface="Ubuntu"/>
              </a:rPr>
              <a:t>. . .</a:t>
            </a:r>
            <a:endParaRPr dirty="0"/>
          </a:p>
        </p:txBody>
      </p:sp>
      <p:sp>
        <p:nvSpPr>
          <p:cNvPr id="2" name="Ovale 1"/>
          <p:cNvSpPr/>
          <p:nvPr/>
        </p:nvSpPr>
        <p:spPr>
          <a:xfrm>
            <a:off x="1622380" y="3385726"/>
            <a:ext cx="388922" cy="3952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Ovale 3"/>
          <p:cNvSpPr/>
          <p:nvPr/>
        </p:nvSpPr>
        <p:spPr>
          <a:xfrm>
            <a:off x="3134265" y="3267585"/>
            <a:ext cx="340227" cy="340227"/>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p:cNvSpPr/>
          <p:nvPr/>
        </p:nvSpPr>
        <p:spPr>
          <a:xfrm>
            <a:off x="2965869" y="4244017"/>
            <a:ext cx="356657" cy="32385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p:cNvSpPr/>
          <p:nvPr/>
        </p:nvSpPr>
        <p:spPr>
          <a:xfrm>
            <a:off x="7415646" y="3684661"/>
            <a:ext cx="331241" cy="32330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p:cNvSpPr/>
          <p:nvPr/>
        </p:nvSpPr>
        <p:spPr>
          <a:xfrm>
            <a:off x="5053641" y="4219584"/>
            <a:ext cx="340227" cy="340227"/>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e 8"/>
          <p:cNvSpPr/>
          <p:nvPr/>
        </p:nvSpPr>
        <p:spPr>
          <a:xfrm>
            <a:off x="920436" y="4107350"/>
            <a:ext cx="372524" cy="37411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p:cNvSpPr/>
          <p:nvPr/>
        </p:nvSpPr>
        <p:spPr>
          <a:xfrm>
            <a:off x="4701007" y="3296279"/>
            <a:ext cx="317485" cy="3254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 name="Connettore 2 10"/>
          <p:cNvCxnSpPr/>
          <p:nvPr/>
        </p:nvCxnSpPr>
        <p:spPr>
          <a:xfrm flipH="1">
            <a:off x="1324728" y="3821322"/>
            <a:ext cx="250475" cy="241727"/>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2" name="Connettore 2 11"/>
          <p:cNvCxnSpPr/>
          <p:nvPr/>
        </p:nvCxnSpPr>
        <p:spPr>
          <a:xfrm>
            <a:off x="2091223" y="3800446"/>
            <a:ext cx="750334" cy="487826"/>
          </a:xfrm>
          <a:prstGeom prst="straightConnector1">
            <a:avLst/>
          </a:prstGeom>
          <a:ln>
            <a:solidFill>
              <a:schemeClr val="accent2">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3" name="Connettore 2 12"/>
          <p:cNvCxnSpPr/>
          <p:nvPr/>
        </p:nvCxnSpPr>
        <p:spPr>
          <a:xfrm flipV="1">
            <a:off x="2177660" y="3548076"/>
            <a:ext cx="848774" cy="53595"/>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4" name="Connettore 2 13"/>
          <p:cNvCxnSpPr/>
          <p:nvPr/>
        </p:nvCxnSpPr>
        <p:spPr>
          <a:xfrm flipV="1">
            <a:off x="3440209" y="3609327"/>
            <a:ext cx="1193313" cy="693456"/>
          </a:xfrm>
          <a:prstGeom prst="straightConnector1">
            <a:avLst/>
          </a:prstGeom>
          <a:ln>
            <a:solidFill>
              <a:schemeClr val="accent2">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5" name="Connettore 2 14"/>
          <p:cNvCxnSpPr/>
          <p:nvPr/>
        </p:nvCxnSpPr>
        <p:spPr>
          <a:xfrm>
            <a:off x="4917178" y="3685776"/>
            <a:ext cx="192506" cy="422200"/>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6" name="Connettore 2 15"/>
          <p:cNvCxnSpPr/>
          <p:nvPr/>
        </p:nvCxnSpPr>
        <p:spPr>
          <a:xfrm>
            <a:off x="5155133" y="3441362"/>
            <a:ext cx="2128495" cy="356573"/>
          </a:xfrm>
          <a:prstGeom prst="straightConnector1">
            <a:avLst/>
          </a:prstGeom>
          <a:ln>
            <a:solidFill>
              <a:schemeClr val="accent2">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7" name="CasellaDiTesto 16"/>
          <p:cNvSpPr txBox="1"/>
          <p:nvPr/>
        </p:nvSpPr>
        <p:spPr>
          <a:xfrm>
            <a:off x="1053637" y="3618451"/>
            <a:ext cx="643401" cy="276999"/>
          </a:xfrm>
          <a:prstGeom prst="rect">
            <a:avLst/>
          </a:prstGeom>
        </p:spPr>
        <p:txBody>
          <a:bodyPr rtlCol="0">
            <a:spAutoFit/>
          </a:bodyPr>
          <a:lstStyle/>
          <a:p>
            <a:pPr algn="ctr"/>
            <a:r>
              <a:rPr lang="it-IT" sz="1200" dirty="0"/>
              <a:t>1/3</a:t>
            </a:r>
          </a:p>
        </p:txBody>
      </p:sp>
      <p:sp>
        <p:nvSpPr>
          <p:cNvPr id="18" name="CasellaDiTesto 17"/>
          <p:cNvSpPr txBox="1"/>
          <p:nvPr/>
        </p:nvSpPr>
        <p:spPr>
          <a:xfrm flipH="1">
            <a:off x="2256562" y="3296340"/>
            <a:ext cx="669925" cy="276999"/>
          </a:xfrm>
          <a:prstGeom prst="rect">
            <a:avLst/>
          </a:prstGeom>
        </p:spPr>
        <p:txBody>
          <a:bodyPr rtlCol="0">
            <a:spAutoFit/>
          </a:bodyPr>
          <a:lstStyle/>
          <a:p>
            <a:r>
              <a:rPr lang="it-IT" sz="1200" dirty="0">
                <a:latin typeface="Roboto"/>
              </a:rPr>
              <a:t>1/3</a:t>
            </a:r>
            <a:endParaRPr lang="it-IT" sz="1200" dirty="0"/>
          </a:p>
        </p:txBody>
      </p:sp>
      <p:sp>
        <p:nvSpPr>
          <p:cNvPr id="19" name="CasellaDiTesto 18"/>
          <p:cNvSpPr txBox="1"/>
          <p:nvPr/>
        </p:nvSpPr>
        <p:spPr>
          <a:xfrm>
            <a:off x="1670883" y="3893899"/>
            <a:ext cx="757238" cy="276999"/>
          </a:xfrm>
          <a:prstGeom prst="rect">
            <a:avLst/>
          </a:prstGeom>
        </p:spPr>
        <p:txBody>
          <a:bodyPr rtlCol="0">
            <a:spAutoFit/>
          </a:bodyPr>
          <a:lstStyle/>
          <a:p>
            <a:pPr algn="ctr"/>
            <a:r>
              <a:rPr lang="it-IT" sz="1200" dirty="0"/>
              <a:t>1/3</a:t>
            </a:r>
          </a:p>
        </p:txBody>
      </p:sp>
      <p:sp>
        <p:nvSpPr>
          <p:cNvPr id="20" name="CasellaDiTesto 19"/>
          <p:cNvSpPr txBox="1"/>
          <p:nvPr/>
        </p:nvSpPr>
        <p:spPr>
          <a:xfrm>
            <a:off x="3464944" y="3757314"/>
            <a:ext cx="774700" cy="276999"/>
          </a:xfrm>
          <a:prstGeom prst="rect">
            <a:avLst/>
          </a:prstGeom>
        </p:spPr>
        <p:txBody>
          <a:bodyPr rtlCol="0" anchor="t">
            <a:spAutoFit/>
          </a:bodyPr>
          <a:lstStyle/>
          <a:p>
            <a:pPr algn="ctr"/>
            <a:r>
              <a:rPr lang="it-IT" sz="1200" dirty="0"/>
              <a:t>1/2</a:t>
            </a:r>
          </a:p>
        </p:txBody>
      </p:sp>
      <p:cxnSp>
        <p:nvCxnSpPr>
          <p:cNvPr id="21" name="Connettore 2 20"/>
          <p:cNvCxnSpPr/>
          <p:nvPr/>
        </p:nvCxnSpPr>
        <p:spPr>
          <a:xfrm flipV="1">
            <a:off x="3452352" y="4461967"/>
            <a:ext cx="1488634" cy="20781"/>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 name="CasellaDiTesto 2"/>
          <p:cNvSpPr txBox="1"/>
          <p:nvPr/>
        </p:nvSpPr>
        <p:spPr>
          <a:xfrm>
            <a:off x="4905163" y="3325094"/>
            <a:ext cx="2743200" cy="276999"/>
          </a:xfrm>
          <a:prstGeom prst="rect">
            <a:avLst/>
          </a:prstGeom>
        </p:spPr>
        <p:txBody>
          <a:bodyPr rtlCol="0">
            <a:spAutoFit/>
          </a:bodyPr>
          <a:lstStyle/>
          <a:p>
            <a:pPr algn="ctr"/>
            <a:r>
              <a:rPr lang="it-IT" sz="1200" dirty="0">
                <a:latin typeface="Arial" charset="0"/>
              </a:rPr>
              <a:t>1/2</a:t>
            </a:r>
          </a:p>
        </p:txBody>
      </p:sp>
      <p:sp>
        <p:nvSpPr>
          <p:cNvPr id="5" name="CasellaDiTesto 4"/>
          <p:cNvSpPr txBox="1"/>
          <p:nvPr/>
        </p:nvSpPr>
        <p:spPr>
          <a:xfrm>
            <a:off x="2932298" y="4186426"/>
            <a:ext cx="2743200" cy="276999"/>
          </a:xfrm>
          <a:prstGeom prst="rect">
            <a:avLst/>
          </a:prstGeom>
        </p:spPr>
        <p:txBody>
          <a:bodyPr rtlCol="0">
            <a:spAutoFit/>
          </a:bodyPr>
          <a:lstStyle/>
          <a:p>
            <a:pPr algn="ctr"/>
            <a:r>
              <a:rPr lang="it-IT" sz="1200" dirty="0">
                <a:latin typeface="Arial" charset="0"/>
              </a:rPr>
              <a:t>1/2</a:t>
            </a:r>
          </a:p>
        </p:txBody>
      </p:sp>
      <p:sp>
        <p:nvSpPr>
          <p:cNvPr id="22" name="CasellaDiTesto 21"/>
          <p:cNvSpPr txBox="1"/>
          <p:nvPr/>
        </p:nvSpPr>
        <p:spPr>
          <a:xfrm>
            <a:off x="3838747" y="3681214"/>
            <a:ext cx="2743200" cy="276999"/>
          </a:xfrm>
          <a:prstGeom prst="rect">
            <a:avLst/>
          </a:prstGeom>
        </p:spPr>
        <p:txBody>
          <a:bodyPr rtlCol="0">
            <a:spAutoFit/>
          </a:bodyPr>
          <a:lstStyle/>
          <a:p>
            <a:pPr algn="ctr"/>
            <a:r>
              <a:rPr lang="it-IT" sz="1200" dirty="0">
                <a:latin typeface="Arial" charset="0"/>
              </a:rPr>
              <a:t>1/2</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648000" y="1224000"/>
            <a:ext cx="7790400" cy="622800"/>
          </a:xfrm>
          <a:prstGeom prst="rect">
            <a:avLst/>
          </a:prstGeom>
          <a:noFill/>
          <a:ln>
            <a:noFill/>
          </a:ln>
        </p:spPr>
        <p:txBody>
          <a:bodyPr lIns="90000" tIns="45000" rIns="90000" bIns="45000" anchor="t"/>
          <a:lstStyle/>
          <a:p>
            <a:pPr algn="ctr">
              <a:lnSpc>
                <a:spcPct val="100000"/>
              </a:lnSpc>
            </a:pPr>
            <a:r>
              <a:rPr lang="it-IT" sz="3600" b="1" dirty="0">
                <a:solidFill>
                  <a:srgbClr val="000000"/>
                </a:solidFill>
                <a:latin typeface="Roboto" charset="0"/>
                <a:ea typeface="DejaVu Sans"/>
              </a:rPr>
              <a:t>2.2 </a:t>
            </a:r>
            <a:r>
              <a:rPr lang="it-IT" sz="3600" b="1" dirty="0">
                <a:solidFill>
                  <a:srgbClr val="000000"/>
                </a:solidFill>
                <a:latin typeface="Roboto"/>
                <a:ea typeface="DejaVu Sans"/>
              </a:rPr>
              <a:t>Generazione delle sequenze</a:t>
            </a:r>
            <a:endParaRPr dirty="0"/>
          </a:p>
        </p:txBody>
      </p:sp>
      <p:sp>
        <p:nvSpPr>
          <p:cNvPr id="268" name="Line 2"/>
          <p:cNvSpPr/>
          <p:nvPr/>
        </p:nvSpPr>
        <p:spPr>
          <a:xfrm>
            <a:off x="0" y="0"/>
            <a:ext cx="360" cy="360"/>
          </a:xfrm>
          <a:prstGeom prst="line">
            <a:avLst/>
          </a:prstGeom>
          <a:ln>
            <a:solidFill>
              <a:srgbClr val="3465A4"/>
            </a:solidFill>
          </a:ln>
        </p:spPr>
      </p:sp>
      <p:sp>
        <p:nvSpPr>
          <p:cNvPr id="269" name="Line 3"/>
          <p:cNvSpPr/>
          <p:nvPr/>
        </p:nvSpPr>
        <p:spPr>
          <a:xfrm flipH="1" flipV="1">
            <a:off x="4320000" y="3096000"/>
            <a:ext cx="504000" cy="360000"/>
          </a:xfrm>
          <a:prstGeom prst="line">
            <a:avLst/>
          </a:prstGeom>
          <a:ln w="57240">
            <a:solidFill>
              <a:srgbClr val="CC0000"/>
            </a:solidFill>
            <a:round/>
          </a:ln>
        </p:spPr>
      </p:sp>
      <p:sp>
        <p:nvSpPr>
          <p:cNvPr id="270" name="Line 4"/>
          <p:cNvSpPr/>
          <p:nvPr/>
        </p:nvSpPr>
        <p:spPr>
          <a:xfrm>
            <a:off x="4320000" y="2880000"/>
            <a:ext cx="0" cy="216000"/>
          </a:xfrm>
          <a:prstGeom prst="line">
            <a:avLst/>
          </a:prstGeom>
          <a:ln w="57240">
            <a:solidFill>
              <a:srgbClr val="CC0000"/>
            </a:solidFill>
            <a:round/>
          </a:ln>
        </p:spPr>
      </p:sp>
      <p:sp>
        <p:nvSpPr>
          <p:cNvPr id="271" name="Line 5"/>
          <p:cNvSpPr/>
          <p:nvPr/>
        </p:nvSpPr>
        <p:spPr>
          <a:xfrm>
            <a:off x="4104000" y="2808000"/>
            <a:ext cx="216000" cy="72000"/>
          </a:xfrm>
          <a:prstGeom prst="line">
            <a:avLst/>
          </a:prstGeom>
          <a:ln w="57240">
            <a:solidFill>
              <a:srgbClr val="CC0000"/>
            </a:solidFill>
            <a:round/>
          </a:ln>
        </p:spPr>
      </p:sp>
      <p:sp>
        <p:nvSpPr>
          <p:cNvPr id="272" name="Line 6"/>
          <p:cNvSpPr/>
          <p:nvPr/>
        </p:nvSpPr>
        <p:spPr>
          <a:xfrm flipH="1">
            <a:off x="4032000" y="2808000"/>
            <a:ext cx="72000" cy="288000"/>
          </a:xfrm>
          <a:prstGeom prst="line">
            <a:avLst/>
          </a:prstGeom>
          <a:ln w="57240">
            <a:solidFill>
              <a:srgbClr val="CC0000"/>
            </a:solidFill>
            <a:round/>
          </a:ln>
        </p:spPr>
      </p:sp>
      <p:sp>
        <p:nvSpPr>
          <p:cNvPr id="273" name="Line 7"/>
          <p:cNvSpPr/>
          <p:nvPr/>
        </p:nvSpPr>
        <p:spPr>
          <a:xfrm>
            <a:off x="3960000" y="2736000"/>
            <a:ext cx="72000" cy="360000"/>
          </a:xfrm>
          <a:prstGeom prst="line">
            <a:avLst/>
          </a:prstGeom>
          <a:ln w="57240">
            <a:solidFill>
              <a:srgbClr val="CC0000"/>
            </a:solidFill>
            <a:round/>
          </a:ln>
        </p:spPr>
      </p:sp>
      <p:sp>
        <p:nvSpPr>
          <p:cNvPr id="274" name="Line 8"/>
          <p:cNvSpPr/>
          <p:nvPr/>
        </p:nvSpPr>
        <p:spPr>
          <a:xfrm flipH="1">
            <a:off x="3960000" y="2664000"/>
            <a:ext cx="72000" cy="72000"/>
          </a:xfrm>
          <a:prstGeom prst="line">
            <a:avLst/>
          </a:prstGeom>
          <a:ln w="57240">
            <a:solidFill>
              <a:srgbClr val="CC0000"/>
            </a:solidFill>
            <a:round/>
          </a:ln>
        </p:spPr>
      </p:sp>
      <p:pic>
        <p:nvPicPr>
          <p:cNvPr id="275" name="Immagine 274"/>
          <p:cNvPicPr/>
          <p:nvPr/>
        </p:nvPicPr>
        <p:blipFill>
          <a:blip r:embed="rId2"/>
          <a:stretch>
            <a:fillRect/>
          </a:stretch>
        </p:blipFill>
        <p:spPr>
          <a:xfrm>
            <a:off x="1748880" y="2016000"/>
            <a:ext cx="5377680" cy="3950640"/>
          </a:xfrm>
          <a:prstGeom prst="rect">
            <a:avLst/>
          </a:prstGeom>
          <a:ln>
            <a:noFill/>
          </a:ln>
        </p:spPr>
      </p:pic>
      <p:sp>
        <p:nvSpPr>
          <p:cNvPr id="276" name="Line 9"/>
          <p:cNvSpPr/>
          <p:nvPr/>
        </p:nvSpPr>
        <p:spPr>
          <a:xfrm flipH="1" flipV="1">
            <a:off x="4320000" y="3096000"/>
            <a:ext cx="504000" cy="360000"/>
          </a:xfrm>
          <a:prstGeom prst="line">
            <a:avLst/>
          </a:prstGeom>
          <a:ln w="76320">
            <a:solidFill>
              <a:srgbClr val="CC0000"/>
            </a:solidFill>
            <a:round/>
          </a:ln>
        </p:spPr>
      </p:sp>
      <p:sp>
        <p:nvSpPr>
          <p:cNvPr id="277" name="Line 10"/>
          <p:cNvSpPr/>
          <p:nvPr/>
        </p:nvSpPr>
        <p:spPr>
          <a:xfrm>
            <a:off x="4320000" y="2880000"/>
            <a:ext cx="0" cy="216000"/>
          </a:xfrm>
          <a:prstGeom prst="line">
            <a:avLst/>
          </a:prstGeom>
          <a:ln w="76320">
            <a:solidFill>
              <a:srgbClr val="CC0000"/>
            </a:solidFill>
            <a:round/>
          </a:ln>
        </p:spPr>
      </p:sp>
      <p:sp>
        <p:nvSpPr>
          <p:cNvPr id="278" name="Line 11"/>
          <p:cNvSpPr/>
          <p:nvPr/>
        </p:nvSpPr>
        <p:spPr>
          <a:xfrm>
            <a:off x="4104000" y="2808000"/>
            <a:ext cx="216000" cy="72000"/>
          </a:xfrm>
          <a:prstGeom prst="line">
            <a:avLst/>
          </a:prstGeom>
          <a:ln w="76320">
            <a:solidFill>
              <a:srgbClr val="CC0000"/>
            </a:solidFill>
            <a:round/>
          </a:ln>
        </p:spPr>
      </p:sp>
      <p:sp>
        <p:nvSpPr>
          <p:cNvPr id="279" name="Line 12"/>
          <p:cNvSpPr/>
          <p:nvPr/>
        </p:nvSpPr>
        <p:spPr>
          <a:xfrm flipH="1">
            <a:off x="4032000" y="2808000"/>
            <a:ext cx="72000" cy="288000"/>
          </a:xfrm>
          <a:prstGeom prst="line">
            <a:avLst/>
          </a:prstGeom>
          <a:ln w="76320">
            <a:solidFill>
              <a:srgbClr val="CC0000"/>
            </a:solidFill>
            <a:round/>
          </a:ln>
        </p:spPr>
      </p:sp>
      <p:sp>
        <p:nvSpPr>
          <p:cNvPr id="280" name="Line 13"/>
          <p:cNvSpPr/>
          <p:nvPr/>
        </p:nvSpPr>
        <p:spPr>
          <a:xfrm>
            <a:off x="3960000" y="2736000"/>
            <a:ext cx="72000" cy="360000"/>
          </a:xfrm>
          <a:prstGeom prst="line">
            <a:avLst/>
          </a:prstGeom>
          <a:ln w="76320">
            <a:solidFill>
              <a:srgbClr val="CC0000"/>
            </a:solidFill>
            <a:round/>
          </a:ln>
        </p:spPr>
      </p:sp>
      <p:sp>
        <p:nvSpPr>
          <p:cNvPr id="281" name="Line 14"/>
          <p:cNvSpPr/>
          <p:nvPr/>
        </p:nvSpPr>
        <p:spPr>
          <a:xfrm flipH="1">
            <a:off x="3960000" y="2664000"/>
            <a:ext cx="72000" cy="72000"/>
          </a:xfrm>
          <a:prstGeom prst="line">
            <a:avLst/>
          </a:prstGeom>
          <a:ln w="76320">
            <a:solidFill>
              <a:srgbClr val="CC0000"/>
            </a:solidFill>
            <a:round/>
          </a:ln>
        </p:spPr>
      </p:sp>
      <p:sp>
        <p:nvSpPr>
          <p:cNvPr id="282" name="CustomShape 15"/>
          <p:cNvSpPr/>
          <p:nvPr/>
        </p:nvSpPr>
        <p:spPr>
          <a:xfrm>
            <a:off x="8520840" y="6406920"/>
            <a:ext cx="606960" cy="223560"/>
          </a:xfrm>
          <a:prstGeom prst="rect">
            <a:avLst/>
          </a:prstGeom>
          <a:noFill/>
          <a:ln>
            <a:noFill/>
          </a:ln>
        </p:spPr>
        <p:txBody>
          <a:bodyPr lIns="90000" tIns="45000" rIns="90000" bIns="45000"/>
          <a:lstStyle/>
          <a:p>
            <a:pPr>
              <a:lnSpc>
                <a:spcPct val="100000"/>
              </a:lnSpc>
            </a:pPr>
            <a:fld id="{E3E15A0F-8B6A-4A3B-8256-E7B832D5D0A6}" type="slidenum">
              <a:rPr lang="it-IT" sz="1400">
                <a:solidFill>
                  <a:srgbClr val="FFFFFF"/>
                </a:solidFill>
                <a:latin typeface="Arial"/>
                <a:ea typeface="ＭＳ Ｐゴシック"/>
              </a:rPr>
              <a:t>17</a:t>
            </a:fld>
            <a:endParaRPr/>
          </a:p>
        </p:txBody>
      </p:sp>
      <p:sp>
        <p:nvSpPr>
          <p:cNvPr id="283" name="CustomShape 16"/>
          <p:cNvSpPr/>
          <p:nvPr/>
        </p:nvSpPr>
        <p:spPr>
          <a:xfrm>
            <a:off x="128160" y="639288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457200" y="1152000"/>
            <a:ext cx="8229240" cy="1144800"/>
          </a:xfrm>
          <a:prstGeom prst="rect">
            <a:avLst/>
          </a:prstGeom>
        </p:spPr>
        <p:txBody>
          <a:bodyPr lIns="0" tIns="0" rIns="0" bIns="0" anchor="ctr"/>
          <a:lstStyle/>
          <a:p>
            <a:pPr algn="ctr"/>
            <a:r>
              <a:rPr lang="it-IT" sz="3600" b="1" dirty="0">
                <a:latin typeface="Roboto"/>
              </a:rPr>
              <a:t>3. Clustering</a:t>
            </a:r>
            <a:endParaRPr dirty="0"/>
          </a:p>
        </p:txBody>
      </p:sp>
      <p:sp>
        <p:nvSpPr>
          <p:cNvPr id="307" name="TextShape 2"/>
          <p:cNvSpPr txBox="1"/>
          <p:nvPr/>
        </p:nvSpPr>
        <p:spPr>
          <a:xfrm>
            <a:off x="457200" y="2232000"/>
            <a:ext cx="8229240" cy="3349800"/>
          </a:xfrm>
          <a:prstGeom prst="rect">
            <a:avLst/>
          </a:prstGeom>
        </p:spPr>
        <p:txBody>
          <a:bodyPr lIns="0" tIns="0" rIns="0" bIns="0" anchor="t"/>
          <a:lstStyle/>
          <a:p>
            <a:pPr>
              <a:buSzPct val="45000"/>
            </a:pPr>
            <a:r>
              <a:rPr lang="it-IT" sz="2400" u="sng" dirty="0" err="1">
                <a:latin typeface="Roboto" charset="0"/>
              </a:rPr>
              <a:t>Def</a:t>
            </a:r>
            <a:r>
              <a:rPr lang="it-IT" sz="2400" dirty="0">
                <a:latin typeface="Roboto" charset="0"/>
              </a:rPr>
              <a:t>: Il </a:t>
            </a:r>
            <a:r>
              <a:rPr lang="it-IT" sz="2400" dirty="0" err="1">
                <a:latin typeface="Roboto" charset="0"/>
              </a:rPr>
              <a:t>clustering</a:t>
            </a:r>
            <a:r>
              <a:rPr lang="it-IT" sz="2400" dirty="0">
                <a:latin typeface="Roboto" charset="0"/>
              </a:rPr>
              <a:t> è il compito di dividere in gruppi un insieme di dati secondo una data funzione di similarità, in modo che oggetti dello stesso gruppo siano più simili tra di loro che ad oggetti in altri gruppi.</a:t>
            </a:r>
          </a:p>
          <a:p>
            <a:pPr>
              <a:buSzPct val="45000"/>
            </a:pPr>
            <a:endParaRPr lang="it-IT" sz="2400" dirty="0">
              <a:latin typeface="Roboto" charset="0"/>
            </a:endParaRPr>
          </a:p>
          <a:p>
            <a:pPr>
              <a:buSzPct val="45000"/>
            </a:pPr>
            <a:r>
              <a:rPr lang="it-IT" sz="2400">
                <a:latin typeface="Roboto" charset="0"/>
              </a:rPr>
              <a:t>Sono stati utilizzati i seguenti algoritmi: </a:t>
            </a:r>
          </a:p>
          <a:p>
            <a:pPr marL="342900" indent="-342900">
              <a:buSzPct val="45000"/>
              <a:buFont typeface="Arial" panose="020B0604020202020204" pitchFamily="34" charset="0"/>
              <a:buChar char="•"/>
            </a:pPr>
            <a:r>
              <a:rPr lang="it-IT" sz="2400" dirty="0">
                <a:latin typeface="Arial" charset="0"/>
              </a:rPr>
              <a:t>K-</a:t>
            </a:r>
            <a:r>
              <a:rPr lang="it-IT" sz="2400" dirty="0" err="1">
                <a:latin typeface="Arial" charset="0"/>
              </a:rPr>
              <a:t>means</a:t>
            </a:r>
            <a:r>
              <a:rPr lang="it-IT" sz="2400" dirty="0">
                <a:latin typeface="Arial" charset="0"/>
              </a:rPr>
              <a:t> (</a:t>
            </a:r>
            <a:r>
              <a:rPr lang="it-IT" sz="2400" dirty="0" err="1">
                <a:solidFill>
                  <a:srgbClr val="333333"/>
                </a:solidFill>
                <a:latin typeface="Consolas" charset="0"/>
              </a:rPr>
              <a:t>n_clusters</a:t>
            </a:r>
            <a:r>
              <a:rPr lang="it-IT" sz="2400" dirty="0">
                <a:latin typeface="Arial" charset="0"/>
              </a:rPr>
              <a:t>) </a:t>
            </a:r>
          </a:p>
          <a:p>
            <a:pPr marL="342900" indent="-342900">
              <a:buSzPct val="45000"/>
              <a:buFont typeface="Arial" panose="020B0604020202020204" pitchFamily="34" charset="0"/>
              <a:buChar char="•"/>
            </a:pPr>
            <a:r>
              <a:rPr lang="it-IT" sz="2400" dirty="0">
                <a:latin typeface="Arial" charset="0"/>
              </a:rPr>
              <a:t>DBSCAN (</a:t>
            </a:r>
            <a:r>
              <a:rPr lang="it-IT" sz="2400" dirty="0" err="1">
                <a:solidFill>
                  <a:srgbClr val="333333"/>
                </a:solidFill>
                <a:latin typeface="Consolas" charset="0"/>
              </a:rPr>
              <a:t>eps</a:t>
            </a:r>
            <a:r>
              <a:rPr lang="it-IT" sz="2400" dirty="0">
                <a:solidFill>
                  <a:srgbClr val="333333"/>
                </a:solidFill>
                <a:latin typeface="Consolas" charset="0"/>
              </a:rPr>
              <a:t>, </a:t>
            </a:r>
            <a:r>
              <a:rPr lang="it-IT" sz="2400" dirty="0" err="1">
                <a:solidFill>
                  <a:srgbClr val="333333"/>
                </a:solidFill>
                <a:latin typeface="Consolas" charset="0"/>
              </a:rPr>
              <a:t>min_samples</a:t>
            </a:r>
            <a:r>
              <a:rPr lang="it-IT" sz="2400" dirty="0">
                <a:latin typeface="Arial" charset="0"/>
              </a:rPr>
              <a:t>) </a:t>
            </a:r>
          </a:p>
          <a:p>
            <a:pPr marL="342900" indent="-342900">
              <a:buSzPct val="45000"/>
              <a:buFont typeface="Arial" panose="020B0604020202020204" pitchFamily="34" charset="0"/>
              <a:buChar char="•"/>
            </a:pPr>
            <a:r>
              <a:rPr lang="it-IT" sz="2400" dirty="0">
                <a:latin typeface="Arial" charset="0"/>
              </a:rPr>
              <a:t>HDBSCAN (</a:t>
            </a:r>
            <a:r>
              <a:rPr lang="it-IT" sz="2400" dirty="0" err="1">
                <a:solidFill>
                  <a:srgbClr val="333333"/>
                </a:solidFill>
                <a:latin typeface="Consolas" charset="0"/>
              </a:rPr>
              <a:t>min_cluster_size</a:t>
            </a:r>
            <a:r>
              <a:rPr lang="it-IT" sz="2400" dirty="0">
                <a:latin typeface="Arial" charset="0"/>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0" y="1124640"/>
            <a:ext cx="9138960" cy="717480"/>
          </a:xfrm>
          <a:prstGeom prst="rect">
            <a:avLst/>
          </a:prstGeom>
          <a:noFill/>
          <a:ln>
            <a:noFill/>
          </a:ln>
        </p:spPr>
        <p:txBody>
          <a:bodyPr lIns="90000" tIns="45000" rIns="90000" bIns="45000"/>
          <a:lstStyle/>
          <a:p>
            <a:pPr algn="ctr">
              <a:lnSpc>
                <a:spcPct val="100000"/>
              </a:lnSpc>
            </a:pPr>
            <a:r>
              <a:rPr lang="it-IT" sz="3600" b="1">
                <a:solidFill>
                  <a:srgbClr val="0D0D0D"/>
                </a:solidFill>
                <a:latin typeface="Roboto"/>
                <a:ea typeface="DejaVu Sans"/>
              </a:rPr>
              <a:t>Sperimentazione</a:t>
            </a:r>
            <a:endParaRPr/>
          </a:p>
        </p:txBody>
      </p:sp>
      <p:sp>
        <p:nvSpPr>
          <p:cNvPr id="309" name="CustomShape 2"/>
          <p:cNvSpPr/>
          <p:nvPr/>
        </p:nvSpPr>
        <p:spPr>
          <a:xfrm>
            <a:off x="186480" y="1872000"/>
            <a:ext cx="8926560" cy="4104000"/>
          </a:xfrm>
          <a:prstGeom prst="rect">
            <a:avLst/>
          </a:prstGeom>
          <a:noFill/>
          <a:ln>
            <a:noFill/>
          </a:ln>
        </p:spPr>
        <p:txBody>
          <a:bodyPr lIns="90000" tIns="45000" rIns="90000" bIns="45000" anchor="t"/>
          <a:lstStyle/>
          <a:p>
            <a:pPr>
              <a:lnSpc>
                <a:spcPct val="100000"/>
              </a:lnSpc>
            </a:pPr>
            <a:r>
              <a:rPr lang="it-IT" sz="2300" u="sng" dirty="0">
                <a:solidFill>
                  <a:srgbClr val="0D0D0D"/>
                </a:solidFill>
                <a:latin typeface="Roboto"/>
                <a:ea typeface="DejaVu Sans"/>
              </a:rPr>
              <a:t>Obiettivo</a:t>
            </a:r>
            <a:r>
              <a:rPr lang="it-IT" sz="2300" dirty="0">
                <a:solidFill>
                  <a:srgbClr val="0D0D0D"/>
                </a:solidFill>
                <a:latin typeface="Roboto"/>
                <a:ea typeface="DejaVu Sans"/>
              </a:rPr>
              <a:t>: Verificare un eventuale miglioramento delle performance degli algoritmi di </a:t>
            </a:r>
            <a:r>
              <a:rPr lang="it-IT" sz="2300" dirty="0" err="1">
                <a:solidFill>
                  <a:srgbClr val="0D0D0D"/>
                </a:solidFill>
                <a:latin typeface="Roboto"/>
                <a:ea typeface="DejaVu Sans"/>
              </a:rPr>
              <a:t>clustering</a:t>
            </a:r>
            <a:r>
              <a:rPr lang="it-IT" sz="2300" dirty="0">
                <a:solidFill>
                  <a:srgbClr val="0D0D0D"/>
                </a:solidFill>
                <a:latin typeface="Roboto"/>
                <a:ea typeface="DejaVu Sans"/>
              </a:rPr>
              <a:t>, attraverso la combinazione di informazioni testuali e strutturate </a:t>
            </a:r>
            <a:r>
              <a:rPr lang="it-IT" sz="2000" dirty="0">
                <a:solidFill>
                  <a:srgbClr val="0D0D0D"/>
                </a:solidFill>
                <a:latin typeface="Roboto"/>
                <a:ea typeface="DejaVu Sans"/>
              </a:rPr>
              <a:t>(attraverso liste web e/o analisi degli Hyperlink),</a:t>
            </a:r>
            <a:r>
              <a:rPr lang="it-IT" sz="2300" dirty="0">
                <a:solidFill>
                  <a:srgbClr val="0D0D0D"/>
                </a:solidFill>
                <a:latin typeface="Roboto"/>
                <a:ea typeface="DejaVu Sans"/>
              </a:rPr>
              <a:t> rispetto alle metodologie classiche.</a:t>
            </a:r>
            <a:endParaRPr sz="2300" dirty="0"/>
          </a:p>
          <a:p>
            <a:pPr>
              <a:lnSpc>
                <a:spcPct val="100000"/>
              </a:lnSpc>
            </a:pPr>
            <a:endParaRPr dirty="0"/>
          </a:p>
          <a:p>
            <a:pPr>
              <a:lnSpc>
                <a:spcPct val="100000"/>
              </a:lnSpc>
            </a:pPr>
            <a:endParaRPr dirty="0"/>
          </a:p>
        </p:txBody>
      </p:sp>
      <p:sp>
        <p:nvSpPr>
          <p:cNvPr id="310" name="CustomShape 3"/>
          <p:cNvSpPr/>
          <p:nvPr/>
        </p:nvSpPr>
        <p:spPr>
          <a:xfrm>
            <a:off x="8506080" y="6405120"/>
            <a:ext cx="606960" cy="223560"/>
          </a:xfrm>
          <a:prstGeom prst="rect">
            <a:avLst/>
          </a:prstGeom>
          <a:noFill/>
          <a:ln>
            <a:noFill/>
          </a:ln>
        </p:spPr>
        <p:txBody>
          <a:bodyPr lIns="90000" tIns="45000" rIns="90000" bIns="45000"/>
          <a:lstStyle/>
          <a:p>
            <a:pPr>
              <a:lnSpc>
                <a:spcPct val="100000"/>
              </a:lnSpc>
            </a:pPr>
            <a:fld id="{4DBD4A6E-79ED-4325-91D8-9D976E9B9C3F}" type="slidenum">
              <a:rPr lang="it-IT" sz="1400">
                <a:solidFill>
                  <a:srgbClr val="FFFFFF"/>
                </a:solidFill>
                <a:latin typeface="Arial"/>
                <a:ea typeface="ＭＳ Ｐゴシック"/>
              </a:rPr>
              <a:t>19</a:t>
            </a:fld>
            <a:endParaRPr/>
          </a:p>
        </p:txBody>
      </p:sp>
      <p:sp>
        <p:nvSpPr>
          <p:cNvPr id="311" name="CustomShape 4"/>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graphicFrame>
        <p:nvGraphicFramePr>
          <p:cNvPr id="2" name="Tabella 1"/>
          <p:cNvGraphicFramePr/>
          <p:nvPr>
            <p:extLst>
              <p:ext uri="{D42A27DB-BD31-4B8C-83A1-F6EECF244321}">
                <p14:modId xmlns:p14="http://schemas.microsoft.com/office/powerpoint/2010/main" val="1941991107"/>
              </p:ext>
            </p:extLst>
          </p:nvPr>
        </p:nvGraphicFramePr>
        <p:xfrm>
          <a:off x="244415" y="3493698"/>
          <a:ext cx="8416863" cy="2508715"/>
        </p:xfrm>
        <a:graphic>
          <a:graphicData uri="http://schemas.openxmlformats.org/drawingml/2006/table">
            <a:tbl>
              <a:tblPr firstRow="1" bandRow="1">
                <a:tableStyleId>{5C22544A-7EE6-4342-B048-85BDC9FD1C3A}</a:tableStyleId>
              </a:tblPr>
              <a:tblGrid>
                <a:gridCol w="2805621">
                  <a:extLst>
                    <a:ext uri="{9D8B030D-6E8A-4147-A177-3AD203B41FA5}">
                      <a16:colId xmlns:a16="http://schemas.microsoft.com/office/drawing/2014/main" val="926476275"/>
                    </a:ext>
                  </a:extLst>
                </a:gridCol>
                <a:gridCol w="2805621">
                  <a:extLst>
                    <a:ext uri="{9D8B030D-6E8A-4147-A177-3AD203B41FA5}">
                      <a16:colId xmlns:a16="http://schemas.microsoft.com/office/drawing/2014/main" val="693348248"/>
                    </a:ext>
                  </a:extLst>
                </a:gridCol>
                <a:gridCol w="2805621">
                  <a:extLst>
                    <a:ext uri="{9D8B030D-6E8A-4147-A177-3AD203B41FA5}">
                      <a16:colId xmlns:a16="http://schemas.microsoft.com/office/drawing/2014/main" val="2766496125"/>
                    </a:ext>
                  </a:extLst>
                </a:gridCol>
              </a:tblGrid>
              <a:tr h="447985">
                <a:tc>
                  <a:txBody>
                    <a:bodyPr/>
                    <a:lstStyle/>
                    <a:p>
                      <a:r>
                        <a:rPr lang="it-IT" dirty="0" err="1"/>
                        <a:t>Dataset</a:t>
                      </a:r>
                      <a:endParaRPr lang="it-IT" dirty="0"/>
                    </a:p>
                  </a:txBody>
                  <a:tcPr/>
                </a:tc>
                <a:tc>
                  <a:txBody>
                    <a:bodyPr/>
                    <a:lstStyle/>
                    <a:p>
                      <a:r>
                        <a:rPr lang="it-IT" dirty="0"/>
                        <a:t>n. pagine</a:t>
                      </a:r>
                    </a:p>
                  </a:txBody>
                  <a:tcPr/>
                </a:tc>
                <a:tc>
                  <a:txBody>
                    <a:bodyPr/>
                    <a:lstStyle/>
                    <a:p>
                      <a:r>
                        <a:rPr lang="it-IT" dirty="0"/>
                        <a:t>n. hyperlink</a:t>
                      </a:r>
                    </a:p>
                  </a:txBody>
                  <a:tcPr/>
                </a:tc>
                <a:extLst>
                  <a:ext uri="{0D108BD9-81ED-4DB2-BD59-A6C34878D82A}">
                    <a16:rowId xmlns:a16="http://schemas.microsoft.com/office/drawing/2014/main" val="3366350816"/>
                  </a:ext>
                </a:extLst>
              </a:tr>
              <a:tr h="412146">
                <a:tc>
                  <a:txBody>
                    <a:bodyPr/>
                    <a:lstStyle/>
                    <a:p>
                      <a:r>
                        <a:rPr lang="it-IT" dirty="0"/>
                        <a:t>cs.illinois.</a:t>
                      </a:r>
                      <a:r>
                        <a:rPr lang="it-IT" dirty="0" err="1"/>
                        <a:t>edu</a:t>
                      </a:r>
                      <a:endParaRPr lang="it-IT" dirty="0"/>
                    </a:p>
                  </a:txBody>
                  <a:tcPr/>
                </a:tc>
                <a:tc>
                  <a:txBody>
                    <a:bodyPr/>
                    <a:lstStyle/>
                    <a:p>
                      <a:r>
                        <a:rPr lang="it-IT" dirty="0"/>
                        <a:t>728</a:t>
                      </a:r>
                    </a:p>
                  </a:txBody>
                  <a:tcPr/>
                </a:tc>
                <a:tc>
                  <a:txBody>
                    <a:bodyPr/>
                    <a:lstStyle/>
                    <a:p>
                      <a:r>
                        <a:rPr lang="it-IT" dirty="0"/>
                        <a:t>16993</a:t>
                      </a:r>
                    </a:p>
                  </a:txBody>
                  <a:tcPr/>
                </a:tc>
                <a:extLst>
                  <a:ext uri="{0D108BD9-81ED-4DB2-BD59-A6C34878D82A}">
                    <a16:rowId xmlns:a16="http://schemas.microsoft.com/office/drawing/2014/main" val="2084307458"/>
                  </a:ext>
                </a:extLst>
              </a:tr>
              <a:tr h="412146">
                <a:tc>
                  <a:txBody>
                    <a:bodyPr/>
                    <a:lstStyle/>
                    <a:p>
                      <a:r>
                        <a:rPr lang="it-IT" dirty="0"/>
                        <a:t>cs.stanford.</a:t>
                      </a:r>
                      <a:r>
                        <a:rPr lang="it-IT" dirty="0" err="1"/>
                        <a:t>edu</a:t>
                      </a:r>
                      <a:endParaRPr lang="it-IT" dirty="0"/>
                    </a:p>
                  </a:txBody>
                  <a:tcPr/>
                </a:tc>
                <a:tc>
                  <a:txBody>
                    <a:bodyPr/>
                    <a:lstStyle/>
                    <a:p>
                      <a:r>
                        <a:rPr lang="it-IT" dirty="0"/>
                        <a:t>1458</a:t>
                      </a:r>
                    </a:p>
                  </a:txBody>
                  <a:tcPr/>
                </a:tc>
                <a:tc>
                  <a:txBody>
                    <a:bodyPr/>
                    <a:lstStyle/>
                    <a:p>
                      <a:r>
                        <a:rPr lang="it-IT" dirty="0"/>
                        <a:t>99686</a:t>
                      </a:r>
                    </a:p>
                  </a:txBody>
                  <a:tcPr/>
                </a:tc>
                <a:extLst>
                  <a:ext uri="{0D108BD9-81ED-4DB2-BD59-A6C34878D82A}">
                    <a16:rowId xmlns:a16="http://schemas.microsoft.com/office/drawing/2014/main" val="1488620788"/>
                  </a:ext>
                </a:extLst>
              </a:tr>
              <a:tr h="412146">
                <a:tc>
                  <a:txBody>
                    <a:bodyPr/>
                    <a:lstStyle/>
                    <a:p>
                      <a:r>
                        <a:rPr lang="it-IT" dirty="0"/>
                        <a:t>eecs.mit.</a:t>
                      </a:r>
                      <a:r>
                        <a:rPr lang="it-IT" dirty="0" err="1"/>
                        <a:t>edu</a:t>
                      </a:r>
                      <a:endParaRPr lang="it-IT" dirty="0"/>
                    </a:p>
                  </a:txBody>
                  <a:tcPr/>
                </a:tc>
                <a:tc>
                  <a:txBody>
                    <a:bodyPr/>
                    <a:lstStyle/>
                    <a:p>
                      <a:r>
                        <a:rPr lang="it-IT" dirty="0"/>
                        <a:t>1745</a:t>
                      </a:r>
                    </a:p>
                  </a:txBody>
                  <a:tcPr/>
                </a:tc>
                <a:tc>
                  <a:txBody>
                    <a:bodyPr/>
                    <a:lstStyle/>
                    <a:p>
                      <a:r>
                        <a:rPr lang="it-IT" dirty="0"/>
                        <a:t>63937</a:t>
                      </a:r>
                    </a:p>
                  </a:txBody>
                  <a:tcPr/>
                </a:tc>
                <a:extLst>
                  <a:ext uri="{0D108BD9-81ED-4DB2-BD59-A6C34878D82A}">
                    <a16:rowId xmlns:a16="http://schemas.microsoft.com/office/drawing/2014/main" val="3753317528"/>
                  </a:ext>
                </a:extLst>
              </a:tr>
              <a:tr h="412146">
                <a:tc>
                  <a:txBody>
                    <a:bodyPr/>
                    <a:lstStyle/>
                    <a:p>
                      <a:r>
                        <a:rPr lang="it-IT" dirty="0"/>
                        <a:t>cs.princeton.</a:t>
                      </a:r>
                      <a:r>
                        <a:rPr lang="it-IT" dirty="0" err="1"/>
                        <a:t>edu</a:t>
                      </a:r>
                      <a:endParaRPr lang="it-IT" dirty="0"/>
                    </a:p>
                  </a:txBody>
                  <a:tcPr/>
                </a:tc>
                <a:tc>
                  <a:txBody>
                    <a:bodyPr/>
                    <a:lstStyle/>
                    <a:p>
                      <a:r>
                        <a:rPr lang="it-IT" dirty="0"/>
                        <a:t>16378</a:t>
                      </a:r>
                    </a:p>
                  </a:txBody>
                  <a:tcPr/>
                </a:tc>
                <a:tc>
                  <a:txBody>
                    <a:bodyPr/>
                    <a:lstStyle/>
                    <a:p>
                      <a:r>
                        <a:rPr lang="it-IT" dirty="0"/>
                        <a:t>206985</a:t>
                      </a:r>
                    </a:p>
                  </a:txBody>
                  <a:tcPr/>
                </a:tc>
                <a:extLst>
                  <a:ext uri="{0D108BD9-81ED-4DB2-BD59-A6C34878D82A}">
                    <a16:rowId xmlns:a16="http://schemas.microsoft.com/office/drawing/2014/main" val="3738802335"/>
                  </a:ext>
                </a:extLst>
              </a:tr>
              <a:tr h="412146">
                <a:tc>
                  <a:txBody>
                    <a:bodyPr/>
                    <a:lstStyle/>
                    <a:p>
                      <a:r>
                        <a:rPr lang="it-IT" dirty="0"/>
                        <a:t>cs.ox.ac.uk</a:t>
                      </a:r>
                    </a:p>
                  </a:txBody>
                  <a:tcPr/>
                </a:tc>
                <a:tc>
                  <a:txBody>
                    <a:bodyPr/>
                    <a:lstStyle/>
                    <a:p>
                      <a:r>
                        <a:rPr lang="it-IT" dirty="0"/>
                        <a:t>4183</a:t>
                      </a:r>
                    </a:p>
                  </a:txBody>
                  <a:tcPr/>
                </a:tc>
                <a:tc>
                  <a:txBody>
                    <a:bodyPr/>
                    <a:lstStyle/>
                    <a:p>
                      <a:r>
                        <a:rPr lang="it-IT" dirty="0"/>
                        <a:t>27954</a:t>
                      </a:r>
                    </a:p>
                  </a:txBody>
                  <a:tcPr/>
                </a:tc>
                <a:extLst>
                  <a:ext uri="{0D108BD9-81ED-4DB2-BD59-A6C34878D82A}">
                    <a16:rowId xmlns:a16="http://schemas.microsoft.com/office/drawing/2014/main" val="2747323181"/>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0" y="1052640"/>
            <a:ext cx="9138960" cy="1137960"/>
          </a:xfrm>
          <a:prstGeom prst="rect">
            <a:avLst/>
          </a:prstGeom>
          <a:noFill/>
          <a:ln>
            <a:noFill/>
          </a:ln>
        </p:spPr>
        <p:txBody>
          <a:bodyPr lIns="90000" tIns="45000" rIns="90000" bIns="45000" anchor="t"/>
          <a:lstStyle/>
          <a:p>
            <a:pPr algn="ctr"/>
            <a:r>
              <a:rPr lang="it-IT" sz="3600" b="1" dirty="0">
                <a:solidFill>
                  <a:srgbClr val="0D0D0D"/>
                </a:solidFill>
                <a:latin typeface="Arial" charset="0"/>
                <a:ea typeface="DejaVu Sans"/>
              </a:rPr>
              <a:t>Il Web: da una rete omogenea . . . </a:t>
            </a:r>
            <a:endParaRPr lang="it-IT" dirty="0">
              <a:latin typeface="Arial" charset="0"/>
            </a:endParaRPr>
          </a:p>
        </p:txBody>
      </p:sp>
      <p:sp>
        <p:nvSpPr>
          <p:cNvPr id="162" name="CustomShape 2"/>
          <p:cNvSpPr/>
          <p:nvPr/>
        </p:nvSpPr>
        <p:spPr>
          <a:xfrm>
            <a:off x="8506080" y="6405120"/>
            <a:ext cx="606960" cy="223560"/>
          </a:xfrm>
          <a:prstGeom prst="rect">
            <a:avLst/>
          </a:prstGeom>
          <a:noFill/>
          <a:ln>
            <a:noFill/>
          </a:ln>
        </p:spPr>
        <p:txBody>
          <a:bodyPr lIns="90000" tIns="45000" rIns="90000" bIns="45000"/>
          <a:lstStyle/>
          <a:p>
            <a:pPr>
              <a:lnSpc>
                <a:spcPct val="100000"/>
              </a:lnSpc>
            </a:pPr>
            <a:fld id="{1DB3D709-490F-4502-9416-493C6C8F55ED}" type="slidenum">
              <a:rPr lang="it-IT" sz="1400">
                <a:solidFill>
                  <a:srgbClr val="FFFFFF"/>
                </a:solidFill>
                <a:latin typeface="Arial"/>
                <a:ea typeface="ＭＳ Ｐゴシック"/>
              </a:rPr>
              <a:t>2</a:t>
            </a:fld>
            <a:endParaRPr/>
          </a:p>
        </p:txBody>
      </p:sp>
      <p:sp>
        <p:nvSpPr>
          <p:cNvPr id="163" name="CustomShape 3"/>
          <p:cNvSpPr/>
          <p:nvPr/>
        </p:nvSpPr>
        <p:spPr>
          <a:xfrm>
            <a:off x="539750" y="1860221"/>
            <a:ext cx="7989888" cy="1041417"/>
          </a:xfrm>
          <a:prstGeom prst="rect">
            <a:avLst/>
          </a:prstGeom>
          <a:noFill/>
          <a:ln>
            <a:noFill/>
          </a:ln>
        </p:spPr>
        <p:txBody>
          <a:bodyPr lIns="90000" tIns="45000" rIns="90000" bIns="45000" anchor="t"/>
          <a:lstStyle/>
          <a:p>
            <a:r>
              <a:rPr lang="it-IT" sz="2400" dirty="0">
                <a:solidFill>
                  <a:srgbClr val="0D0D0D"/>
                </a:solidFill>
                <a:latin typeface="Arial" charset="0"/>
              </a:rPr>
              <a:t>Molti strumenti di Web </a:t>
            </a:r>
            <a:r>
              <a:rPr lang="it-IT" sz="2400" dirty="0" err="1">
                <a:solidFill>
                  <a:srgbClr val="0D0D0D"/>
                </a:solidFill>
                <a:latin typeface="Arial" charset="0"/>
              </a:rPr>
              <a:t>Mining</a:t>
            </a:r>
            <a:r>
              <a:rPr lang="it-IT" sz="2400" dirty="0">
                <a:solidFill>
                  <a:srgbClr val="0D0D0D"/>
                </a:solidFill>
                <a:latin typeface="Arial" charset="0"/>
              </a:rPr>
              <a:t> si basano sull'assunzione che il Web contiene pagine ed hyperlink dello stesso tipo formando una rete informativa omogenea.</a:t>
            </a:r>
            <a:r>
              <a:rPr lang="it-IT" sz="2400" dirty="0">
                <a:solidFill>
                  <a:srgbClr val="000000"/>
                </a:solidFill>
                <a:latin typeface="Arial" charset="0"/>
              </a:rPr>
              <a:t> </a:t>
            </a:r>
          </a:p>
        </p:txBody>
      </p:sp>
      <p:sp>
        <p:nvSpPr>
          <p:cNvPr id="164" name="CustomShape 4"/>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sp>
        <p:nvSpPr>
          <p:cNvPr id="174" name="Line 5"/>
          <p:cNvSpPr/>
          <p:nvPr/>
        </p:nvSpPr>
        <p:spPr>
          <a:xfrm flipV="1">
            <a:off x="3063643" y="4867359"/>
            <a:ext cx="0" cy="504000"/>
          </a:xfrm>
          <a:prstGeom prst="line">
            <a:avLst/>
          </a:prstGeom>
          <a:ln>
            <a:solidFill>
              <a:srgbClr val="CC0000"/>
            </a:solidFill>
            <a:tailEnd type="triangle" w="med" len="med"/>
          </a:ln>
        </p:spPr>
      </p:sp>
      <p:sp>
        <p:nvSpPr>
          <p:cNvPr id="175" name="Line 6"/>
          <p:cNvSpPr/>
          <p:nvPr/>
        </p:nvSpPr>
        <p:spPr>
          <a:xfrm flipV="1">
            <a:off x="2991643" y="4003359"/>
            <a:ext cx="216000" cy="288000"/>
          </a:xfrm>
          <a:prstGeom prst="line">
            <a:avLst/>
          </a:prstGeom>
          <a:ln>
            <a:solidFill>
              <a:srgbClr val="CC0000"/>
            </a:solidFill>
            <a:tailEnd type="triangle" w="med" len="med"/>
          </a:ln>
        </p:spPr>
      </p:sp>
      <p:sp>
        <p:nvSpPr>
          <p:cNvPr id="176" name="Line 7"/>
          <p:cNvSpPr/>
          <p:nvPr/>
        </p:nvSpPr>
        <p:spPr>
          <a:xfrm flipH="1">
            <a:off x="3207643" y="4003359"/>
            <a:ext cx="288000" cy="288000"/>
          </a:xfrm>
          <a:prstGeom prst="line">
            <a:avLst/>
          </a:prstGeom>
          <a:ln>
            <a:solidFill>
              <a:srgbClr val="CC0000"/>
            </a:solidFill>
            <a:tailEnd type="triangle" w="med" len="med"/>
          </a:ln>
        </p:spPr>
      </p:sp>
      <p:sp>
        <p:nvSpPr>
          <p:cNvPr id="177" name="Line 8"/>
          <p:cNvSpPr/>
          <p:nvPr/>
        </p:nvSpPr>
        <p:spPr>
          <a:xfrm>
            <a:off x="3279643" y="4867359"/>
            <a:ext cx="576000" cy="648000"/>
          </a:xfrm>
          <a:prstGeom prst="line">
            <a:avLst/>
          </a:prstGeom>
          <a:ln>
            <a:solidFill>
              <a:srgbClr val="CC0000"/>
            </a:solidFill>
            <a:tailEnd type="triangle" w="med" len="med"/>
          </a:ln>
        </p:spPr>
      </p:sp>
      <p:sp>
        <p:nvSpPr>
          <p:cNvPr id="178" name="Line 9"/>
          <p:cNvSpPr/>
          <p:nvPr/>
        </p:nvSpPr>
        <p:spPr>
          <a:xfrm flipV="1">
            <a:off x="4071643" y="4939358"/>
            <a:ext cx="216000" cy="576000"/>
          </a:xfrm>
          <a:prstGeom prst="line">
            <a:avLst/>
          </a:prstGeom>
          <a:ln>
            <a:solidFill>
              <a:srgbClr val="CC0000"/>
            </a:solidFill>
            <a:tailEnd type="triangle" w="med" len="med"/>
          </a:ln>
        </p:spPr>
      </p:sp>
      <p:sp>
        <p:nvSpPr>
          <p:cNvPr id="179" name="Line 10"/>
          <p:cNvSpPr/>
          <p:nvPr/>
        </p:nvSpPr>
        <p:spPr>
          <a:xfrm flipH="1">
            <a:off x="4431643" y="3931358"/>
            <a:ext cx="72000" cy="432000"/>
          </a:xfrm>
          <a:prstGeom prst="line">
            <a:avLst/>
          </a:prstGeom>
          <a:ln>
            <a:solidFill>
              <a:srgbClr val="CC0000"/>
            </a:solidFill>
            <a:tailEnd type="triangle" w="med" len="med"/>
          </a:ln>
        </p:spPr>
      </p:sp>
      <p:sp>
        <p:nvSpPr>
          <p:cNvPr id="180" name="Line 11"/>
          <p:cNvSpPr/>
          <p:nvPr/>
        </p:nvSpPr>
        <p:spPr>
          <a:xfrm>
            <a:off x="3855643" y="3715358"/>
            <a:ext cx="288000" cy="0"/>
          </a:xfrm>
          <a:prstGeom prst="line">
            <a:avLst/>
          </a:prstGeom>
          <a:ln>
            <a:solidFill>
              <a:srgbClr val="CC0000"/>
            </a:solidFill>
            <a:tailEnd type="triangle" w="med" len="med"/>
          </a:ln>
        </p:spPr>
      </p:sp>
      <p:sp>
        <p:nvSpPr>
          <p:cNvPr id="181" name="Line 12"/>
          <p:cNvSpPr/>
          <p:nvPr/>
        </p:nvSpPr>
        <p:spPr>
          <a:xfrm>
            <a:off x="3495643" y="4651359"/>
            <a:ext cx="504000" cy="0"/>
          </a:xfrm>
          <a:prstGeom prst="line">
            <a:avLst/>
          </a:prstGeom>
          <a:ln>
            <a:solidFill>
              <a:srgbClr val="CC0000"/>
            </a:solidFill>
            <a:tailEnd type="triangle" w="med" len="med"/>
          </a:ln>
        </p:spPr>
      </p:sp>
      <p:sp>
        <p:nvSpPr>
          <p:cNvPr id="182" name="Line 13"/>
          <p:cNvSpPr/>
          <p:nvPr/>
        </p:nvSpPr>
        <p:spPr>
          <a:xfrm flipH="1">
            <a:off x="3495643" y="3859358"/>
            <a:ext cx="792000" cy="648000"/>
          </a:xfrm>
          <a:prstGeom prst="line">
            <a:avLst/>
          </a:prstGeom>
          <a:ln>
            <a:solidFill>
              <a:srgbClr val="CC0000"/>
            </a:solidFill>
            <a:tailEnd type="triangle" w="med" len="med"/>
          </a:ln>
        </p:spPr>
      </p:sp>
      <p:sp>
        <p:nvSpPr>
          <p:cNvPr id="183" name="Line 14"/>
          <p:cNvSpPr/>
          <p:nvPr/>
        </p:nvSpPr>
        <p:spPr>
          <a:xfrm flipV="1">
            <a:off x="4287643" y="5731359"/>
            <a:ext cx="720000" cy="72000"/>
          </a:xfrm>
          <a:prstGeom prst="line">
            <a:avLst/>
          </a:prstGeom>
          <a:ln>
            <a:solidFill>
              <a:srgbClr val="CC0000"/>
            </a:solidFill>
            <a:tailEnd type="triangle" w="med" len="med"/>
          </a:ln>
        </p:spPr>
      </p:sp>
      <p:sp>
        <p:nvSpPr>
          <p:cNvPr id="184" name="Line 15"/>
          <p:cNvSpPr/>
          <p:nvPr/>
        </p:nvSpPr>
        <p:spPr>
          <a:xfrm>
            <a:off x="4503643" y="4939358"/>
            <a:ext cx="504000" cy="648000"/>
          </a:xfrm>
          <a:prstGeom prst="line">
            <a:avLst/>
          </a:prstGeom>
          <a:ln>
            <a:solidFill>
              <a:srgbClr val="CC0000"/>
            </a:solidFill>
            <a:tailEnd type="triangle" w="med" len="med"/>
          </a:ln>
        </p:spPr>
      </p:sp>
      <p:sp>
        <p:nvSpPr>
          <p:cNvPr id="185" name="Line 16"/>
          <p:cNvSpPr/>
          <p:nvPr/>
        </p:nvSpPr>
        <p:spPr>
          <a:xfrm>
            <a:off x="5511643" y="5083359"/>
            <a:ext cx="0" cy="288000"/>
          </a:xfrm>
          <a:prstGeom prst="line">
            <a:avLst/>
          </a:prstGeom>
          <a:ln>
            <a:solidFill>
              <a:srgbClr val="CC0000"/>
            </a:solidFill>
            <a:tailEnd type="triangle" w="med" len="med"/>
          </a:ln>
        </p:spPr>
      </p:sp>
      <p:sp>
        <p:nvSpPr>
          <p:cNvPr id="186" name="Line 17"/>
          <p:cNvSpPr/>
          <p:nvPr/>
        </p:nvSpPr>
        <p:spPr>
          <a:xfrm flipV="1">
            <a:off x="5295643" y="5083359"/>
            <a:ext cx="0" cy="288000"/>
          </a:xfrm>
          <a:prstGeom prst="line">
            <a:avLst/>
          </a:prstGeom>
          <a:ln>
            <a:solidFill>
              <a:srgbClr val="CC0000"/>
            </a:solidFill>
            <a:tailEnd type="triangle" w="med" len="med"/>
          </a:ln>
        </p:spPr>
      </p:sp>
      <p:sp>
        <p:nvSpPr>
          <p:cNvPr id="187" name="Line 18"/>
          <p:cNvSpPr/>
          <p:nvPr/>
        </p:nvSpPr>
        <p:spPr>
          <a:xfrm flipH="1">
            <a:off x="4791643" y="3859358"/>
            <a:ext cx="576000" cy="792000"/>
          </a:xfrm>
          <a:prstGeom prst="line">
            <a:avLst/>
          </a:prstGeom>
          <a:ln>
            <a:solidFill>
              <a:srgbClr val="CC0000"/>
            </a:solidFill>
            <a:tailEnd type="triangle" w="med" len="med"/>
          </a:ln>
        </p:spPr>
      </p:sp>
      <p:sp>
        <p:nvSpPr>
          <p:cNvPr id="188" name="Line 19"/>
          <p:cNvSpPr/>
          <p:nvPr/>
        </p:nvSpPr>
        <p:spPr>
          <a:xfrm flipV="1">
            <a:off x="5367643" y="4075358"/>
            <a:ext cx="216000" cy="504000"/>
          </a:xfrm>
          <a:prstGeom prst="line">
            <a:avLst/>
          </a:prstGeom>
          <a:ln>
            <a:solidFill>
              <a:srgbClr val="CC0000"/>
            </a:solidFill>
            <a:tailEnd type="triangle" w="med" len="med"/>
          </a:ln>
        </p:spPr>
      </p:sp>
      <p:sp>
        <p:nvSpPr>
          <p:cNvPr id="189" name="Line 20"/>
          <p:cNvSpPr/>
          <p:nvPr/>
        </p:nvSpPr>
        <p:spPr>
          <a:xfrm flipH="1">
            <a:off x="5583643" y="4148949"/>
            <a:ext cx="144000" cy="504000"/>
          </a:xfrm>
          <a:prstGeom prst="line">
            <a:avLst/>
          </a:prstGeom>
          <a:ln>
            <a:solidFill>
              <a:srgbClr val="CC0000"/>
            </a:solidFill>
            <a:tailEnd type="triangle" w="med" len="med"/>
          </a:ln>
        </p:spPr>
      </p:sp>
      <p:sp>
        <p:nvSpPr>
          <p:cNvPr id="190" name="Line 21"/>
          <p:cNvSpPr/>
          <p:nvPr/>
        </p:nvSpPr>
        <p:spPr>
          <a:xfrm flipH="1">
            <a:off x="4935643" y="3715358"/>
            <a:ext cx="432000" cy="0"/>
          </a:xfrm>
          <a:prstGeom prst="line">
            <a:avLst/>
          </a:prstGeom>
          <a:ln>
            <a:solidFill>
              <a:srgbClr val="CC0000"/>
            </a:solidFill>
            <a:tailEnd type="triangle" w="med" len="med"/>
          </a:ln>
        </p:spPr>
      </p:sp>
      <p:sp>
        <p:nvSpPr>
          <p:cNvPr id="191" name="Line 22"/>
          <p:cNvSpPr/>
          <p:nvPr/>
        </p:nvSpPr>
        <p:spPr>
          <a:xfrm flipH="1">
            <a:off x="3351643" y="4795358"/>
            <a:ext cx="648000" cy="792000"/>
          </a:xfrm>
          <a:prstGeom prst="line">
            <a:avLst/>
          </a:prstGeom>
          <a:ln>
            <a:solidFill>
              <a:srgbClr val="CC0000"/>
            </a:solidFill>
            <a:tailEnd type="triangle" w="med" len="med"/>
          </a:ln>
        </p:spPr>
      </p:sp>
      <p:sp>
        <p:nvSpPr>
          <p:cNvPr id="192" name="Line 23"/>
          <p:cNvSpPr/>
          <p:nvPr/>
        </p:nvSpPr>
        <p:spPr>
          <a:xfrm flipH="1" flipV="1">
            <a:off x="3855643" y="3787359"/>
            <a:ext cx="360000" cy="576000"/>
          </a:xfrm>
          <a:prstGeom prst="line">
            <a:avLst/>
          </a:prstGeom>
          <a:ln>
            <a:solidFill>
              <a:srgbClr val="CC0000"/>
            </a:solidFill>
            <a:tailEnd type="triangle" w="med" len="med"/>
          </a:ln>
        </p:spPr>
      </p:sp>
      <p:sp>
        <p:nvSpPr>
          <p:cNvPr id="193" name="Line 24"/>
          <p:cNvSpPr/>
          <p:nvPr/>
        </p:nvSpPr>
        <p:spPr>
          <a:xfrm flipV="1">
            <a:off x="4287643" y="4939358"/>
            <a:ext cx="792000" cy="720000"/>
          </a:xfrm>
          <a:prstGeom prst="line">
            <a:avLst/>
          </a:prstGeom>
          <a:ln>
            <a:solidFill>
              <a:srgbClr val="CC0000"/>
            </a:solidFill>
            <a:tailEnd type="triangle" w="med" len="med"/>
          </a:ln>
        </p:spPr>
      </p:sp>
      <p:sp>
        <p:nvSpPr>
          <p:cNvPr id="194" name="Line 25"/>
          <p:cNvSpPr/>
          <p:nvPr/>
        </p:nvSpPr>
        <p:spPr>
          <a:xfrm flipH="1" flipV="1">
            <a:off x="4575643" y="3931358"/>
            <a:ext cx="720000" cy="648000"/>
          </a:xfrm>
          <a:prstGeom prst="line">
            <a:avLst/>
          </a:prstGeom>
          <a:ln>
            <a:solidFill>
              <a:srgbClr val="CC0000"/>
            </a:solidFill>
            <a:tailEnd type="triangle" w="med" len="med"/>
          </a:ln>
        </p:spPr>
      </p:sp>
      <p:pic>
        <p:nvPicPr>
          <p:cNvPr id="2" name="Immagine 1" descr="website2.png"/>
          <p:cNvPicPr>
            <a:picLocks noChangeAspect="1"/>
          </p:cNvPicPr>
          <p:nvPr/>
        </p:nvPicPr>
        <p:blipFill>
          <a:blip r:embed="rId3"/>
          <a:stretch>
            <a:fillRect/>
          </a:stretch>
        </p:blipFill>
        <p:spPr>
          <a:xfrm>
            <a:off x="2805077" y="4306642"/>
            <a:ext cx="547586" cy="561555"/>
          </a:xfrm>
          <a:prstGeom prst="rect">
            <a:avLst/>
          </a:prstGeom>
        </p:spPr>
      </p:pic>
      <p:pic>
        <p:nvPicPr>
          <p:cNvPr id="3" name="Immagine 2" descr="website2.png"/>
          <p:cNvPicPr>
            <a:picLocks noChangeAspect="1"/>
          </p:cNvPicPr>
          <p:nvPr/>
        </p:nvPicPr>
        <p:blipFill>
          <a:blip r:embed="rId3"/>
          <a:stretch>
            <a:fillRect/>
          </a:stretch>
        </p:blipFill>
        <p:spPr>
          <a:xfrm>
            <a:off x="3225914" y="3305175"/>
            <a:ext cx="609651" cy="600939"/>
          </a:xfrm>
          <a:prstGeom prst="rect">
            <a:avLst/>
          </a:prstGeom>
        </p:spPr>
      </p:pic>
      <p:pic>
        <p:nvPicPr>
          <p:cNvPr id="4" name="Immagine 3" descr="website2.png"/>
          <p:cNvPicPr>
            <a:picLocks noChangeAspect="1"/>
          </p:cNvPicPr>
          <p:nvPr/>
        </p:nvPicPr>
        <p:blipFill>
          <a:blip r:embed="rId3"/>
          <a:stretch>
            <a:fillRect/>
          </a:stretch>
        </p:blipFill>
        <p:spPr>
          <a:xfrm>
            <a:off x="4234731" y="3244970"/>
            <a:ext cx="602381" cy="602381"/>
          </a:xfrm>
          <a:prstGeom prst="rect">
            <a:avLst/>
          </a:prstGeom>
        </p:spPr>
      </p:pic>
      <p:pic>
        <p:nvPicPr>
          <p:cNvPr id="5" name="Immagine 4" descr="website2.png"/>
          <p:cNvPicPr>
            <a:picLocks noChangeAspect="1"/>
          </p:cNvPicPr>
          <p:nvPr/>
        </p:nvPicPr>
        <p:blipFill>
          <a:blip r:embed="rId3"/>
          <a:stretch>
            <a:fillRect/>
          </a:stretch>
        </p:blipFill>
        <p:spPr>
          <a:xfrm>
            <a:off x="5514522" y="3529529"/>
            <a:ext cx="568660" cy="566336"/>
          </a:xfrm>
          <a:prstGeom prst="rect">
            <a:avLst/>
          </a:prstGeom>
        </p:spPr>
      </p:pic>
      <p:pic>
        <p:nvPicPr>
          <p:cNvPr id="6" name="Immagine 5" descr="website2.png"/>
          <p:cNvPicPr>
            <a:picLocks noChangeAspect="1"/>
          </p:cNvPicPr>
          <p:nvPr/>
        </p:nvPicPr>
        <p:blipFill>
          <a:blip r:embed="rId3"/>
          <a:stretch>
            <a:fillRect/>
          </a:stretch>
        </p:blipFill>
        <p:spPr>
          <a:xfrm>
            <a:off x="5187041" y="4579472"/>
            <a:ext cx="484294" cy="472732"/>
          </a:xfrm>
          <a:prstGeom prst="rect">
            <a:avLst/>
          </a:prstGeom>
        </p:spPr>
      </p:pic>
      <p:pic>
        <p:nvPicPr>
          <p:cNvPr id="7" name="Immagine 6" descr="website2.png"/>
          <p:cNvPicPr>
            <a:picLocks noChangeAspect="1"/>
          </p:cNvPicPr>
          <p:nvPr/>
        </p:nvPicPr>
        <p:blipFill>
          <a:blip r:embed="rId3"/>
          <a:stretch>
            <a:fillRect/>
          </a:stretch>
        </p:blipFill>
        <p:spPr>
          <a:xfrm>
            <a:off x="4173729" y="4374497"/>
            <a:ext cx="539265" cy="537678"/>
          </a:xfrm>
          <a:prstGeom prst="rect">
            <a:avLst/>
          </a:prstGeom>
        </p:spPr>
      </p:pic>
      <p:pic>
        <p:nvPicPr>
          <p:cNvPr id="8" name="Immagine 7" descr="website2.png"/>
          <p:cNvPicPr>
            <a:picLocks noChangeAspect="1"/>
          </p:cNvPicPr>
          <p:nvPr/>
        </p:nvPicPr>
        <p:blipFill>
          <a:blip r:embed="rId3"/>
          <a:stretch>
            <a:fillRect/>
          </a:stretch>
        </p:blipFill>
        <p:spPr>
          <a:xfrm>
            <a:off x="3739304" y="5609692"/>
            <a:ext cx="527719" cy="516413"/>
          </a:xfrm>
          <a:prstGeom prst="rect">
            <a:avLst/>
          </a:prstGeom>
        </p:spPr>
      </p:pic>
      <p:pic>
        <p:nvPicPr>
          <p:cNvPr id="9" name="Immagine 8" descr="website2.png"/>
          <p:cNvPicPr>
            <a:picLocks noChangeAspect="1"/>
          </p:cNvPicPr>
          <p:nvPr/>
        </p:nvPicPr>
        <p:blipFill>
          <a:blip r:embed="rId3"/>
          <a:stretch>
            <a:fillRect/>
          </a:stretch>
        </p:blipFill>
        <p:spPr>
          <a:xfrm>
            <a:off x="2790700" y="5474191"/>
            <a:ext cx="484294" cy="472732"/>
          </a:xfrm>
          <a:prstGeom prst="rect">
            <a:avLst/>
          </a:prstGeom>
        </p:spPr>
      </p:pic>
      <p:pic>
        <p:nvPicPr>
          <p:cNvPr id="10" name="Immagine 9" descr="website2.png"/>
          <p:cNvPicPr>
            <a:picLocks noChangeAspect="1"/>
          </p:cNvPicPr>
          <p:nvPr/>
        </p:nvPicPr>
        <p:blipFill>
          <a:blip r:embed="rId3"/>
          <a:stretch>
            <a:fillRect/>
          </a:stretch>
        </p:blipFill>
        <p:spPr>
          <a:xfrm>
            <a:off x="5126754" y="5409667"/>
            <a:ext cx="494572" cy="494572"/>
          </a:xfrm>
          <a:prstGeom prst="rect">
            <a:avLst/>
          </a:prstGeom>
        </p:spPr>
      </p:pic>
      <p:pic>
        <p:nvPicPr>
          <p:cNvPr id="11" name="Immagine 10" descr="website2.png"/>
          <p:cNvPicPr>
            <a:picLocks noChangeAspect="1"/>
          </p:cNvPicPr>
          <p:nvPr/>
        </p:nvPicPr>
        <p:blipFill>
          <a:blip r:embed="rId3"/>
          <a:stretch>
            <a:fillRect/>
          </a:stretch>
        </p:blipFill>
        <p:spPr>
          <a:xfrm>
            <a:off x="1419649" y="4483855"/>
            <a:ext cx="538254" cy="538254"/>
          </a:xfrm>
          <a:prstGeom prst="rect">
            <a:avLst/>
          </a:prstGeom>
        </p:spPr>
      </p:pic>
      <p:pic>
        <p:nvPicPr>
          <p:cNvPr id="12" name="Immagine 11" descr="website2.png"/>
          <p:cNvPicPr>
            <a:picLocks noChangeAspect="1"/>
          </p:cNvPicPr>
          <p:nvPr/>
        </p:nvPicPr>
        <p:blipFill>
          <a:blip r:embed="rId3"/>
          <a:stretch>
            <a:fillRect/>
          </a:stretch>
        </p:blipFill>
        <p:spPr>
          <a:xfrm>
            <a:off x="6399596" y="4949592"/>
            <a:ext cx="462246" cy="455407"/>
          </a:xfrm>
          <a:prstGeom prst="rect">
            <a:avLst/>
          </a:prstGeom>
        </p:spPr>
      </p:pic>
      <p:pic>
        <p:nvPicPr>
          <p:cNvPr id="13" name="Immagine 12" descr="website2.png"/>
          <p:cNvPicPr>
            <a:picLocks noChangeAspect="1"/>
          </p:cNvPicPr>
          <p:nvPr/>
        </p:nvPicPr>
        <p:blipFill>
          <a:blip r:embed="rId3"/>
          <a:stretch>
            <a:fillRect/>
          </a:stretch>
        </p:blipFill>
        <p:spPr>
          <a:xfrm>
            <a:off x="6519682" y="3646370"/>
            <a:ext cx="506007" cy="494572"/>
          </a:xfrm>
          <a:prstGeom prst="rect">
            <a:avLst/>
          </a:prstGeom>
        </p:spPr>
      </p:pic>
      <p:cxnSp>
        <p:nvCxnSpPr>
          <p:cNvPr id="14" name="Connettore 2 13"/>
          <p:cNvCxnSpPr/>
          <p:nvPr/>
        </p:nvCxnSpPr>
        <p:spPr>
          <a:xfrm>
            <a:off x="1977528" y="5021304"/>
            <a:ext cx="695993" cy="608630"/>
          </a:xfrm>
          <a:prstGeom prst="straightConnector1">
            <a:avLst/>
          </a:prstGeom>
          <a:ln>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5" name="Connettore 2 14"/>
          <p:cNvCxnSpPr/>
          <p:nvPr/>
        </p:nvCxnSpPr>
        <p:spPr>
          <a:xfrm flipV="1">
            <a:off x="2060059" y="4508025"/>
            <a:ext cx="652311" cy="68434"/>
          </a:xfrm>
          <a:prstGeom prst="straightConnector1">
            <a:avLst/>
          </a:prstGeom>
          <a:ln>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6" name="Connettore 2 15"/>
          <p:cNvCxnSpPr/>
          <p:nvPr/>
        </p:nvCxnSpPr>
        <p:spPr>
          <a:xfrm>
            <a:off x="6009451" y="4109090"/>
            <a:ext cx="368381" cy="783356"/>
          </a:xfrm>
          <a:prstGeom prst="straightConnector1">
            <a:avLst/>
          </a:prstGeom>
          <a:ln>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7" name="Connettore 2 16"/>
          <p:cNvCxnSpPr/>
          <p:nvPr/>
        </p:nvCxnSpPr>
        <p:spPr>
          <a:xfrm>
            <a:off x="5743470" y="4942403"/>
            <a:ext cx="521267" cy="128133"/>
          </a:xfrm>
          <a:prstGeom prst="straightConnector1">
            <a:avLst/>
          </a:prstGeom>
          <a:ln>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8" name="Connettore 2 17"/>
          <p:cNvCxnSpPr/>
          <p:nvPr/>
        </p:nvCxnSpPr>
        <p:spPr>
          <a:xfrm flipV="1">
            <a:off x="6680465" y="4212298"/>
            <a:ext cx="18929" cy="658135"/>
          </a:xfrm>
          <a:prstGeom prst="straightConnector1">
            <a:avLst/>
          </a:prstGeom>
          <a:ln>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9" name="Connettore 2 18"/>
          <p:cNvCxnSpPr/>
          <p:nvPr/>
        </p:nvCxnSpPr>
        <p:spPr>
          <a:xfrm flipH="1">
            <a:off x="5764895" y="5415598"/>
            <a:ext cx="548931" cy="215496"/>
          </a:xfrm>
          <a:prstGeom prst="straightConnector1">
            <a:avLst/>
          </a:prstGeom>
          <a:ln>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0" name="Connettore 2 19"/>
          <p:cNvCxnSpPr/>
          <p:nvPr/>
        </p:nvCxnSpPr>
        <p:spPr>
          <a:xfrm flipH="1">
            <a:off x="1910321" y="3694132"/>
            <a:ext cx="1204154" cy="783356"/>
          </a:xfrm>
          <a:prstGeom prst="straightConnector1">
            <a:avLst/>
          </a:prstGeom>
          <a:ln>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2931329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0" y="1124640"/>
            <a:ext cx="9138960" cy="717480"/>
          </a:xfrm>
          <a:prstGeom prst="rect">
            <a:avLst/>
          </a:prstGeom>
          <a:noFill/>
          <a:ln>
            <a:noFill/>
          </a:ln>
        </p:spPr>
        <p:txBody>
          <a:bodyPr lIns="90000" tIns="45000" rIns="90000" bIns="45000" anchor="t"/>
          <a:lstStyle/>
          <a:p>
            <a:pPr algn="ctr">
              <a:lnSpc>
                <a:spcPct val="100000"/>
              </a:lnSpc>
            </a:pPr>
            <a:r>
              <a:rPr lang="it-IT" sz="3600" b="1" dirty="0">
                <a:solidFill>
                  <a:srgbClr val="0D0D0D"/>
                </a:solidFill>
                <a:latin typeface="Roboto"/>
                <a:ea typeface="DejaVu Sans"/>
              </a:rPr>
              <a:t>Sperimentazione</a:t>
            </a:r>
            <a:endParaRPr dirty="0"/>
          </a:p>
        </p:txBody>
      </p:sp>
      <p:sp>
        <p:nvSpPr>
          <p:cNvPr id="313" name="CustomShape 2"/>
          <p:cNvSpPr/>
          <p:nvPr/>
        </p:nvSpPr>
        <p:spPr>
          <a:xfrm>
            <a:off x="185738" y="1902065"/>
            <a:ext cx="8926512" cy="659914"/>
          </a:xfrm>
          <a:prstGeom prst="rect">
            <a:avLst/>
          </a:prstGeom>
          <a:noFill/>
          <a:ln>
            <a:noFill/>
          </a:ln>
        </p:spPr>
        <p:txBody>
          <a:bodyPr lIns="90000" tIns="45000" rIns="90000" bIns="45000" anchor="t"/>
          <a:lstStyle/>
          <a:p>
            <a:pPr>
              <a:lnSpc>
                <a:spcPct val="100000"/>
              </a:lnSpc>
              <a:buSzPct val="45000"/>
            </a:pPr>
            <a:r>
              <a:rPr lang="it-IT" sz="2400" dirty="0">
                <a:solidFill>
                  <a:srgbClr val="0D0D0D"/>
                </a:solidFill>
                <a:latin typeface="Roboto"/>
                <a:ea typeface="DejaVu Sans"/>
              </a:rPr>
              <a:t>Sono state confrontate le performance di algoritmi basati su:</a:t>
            </a:r>
          </a:p>
          <a:p>
            <a:r>
              <a:rPr lang="it-IT" sz="2400">
                <a:solidFill>
                  <a:srgbClr val="0D0D0D"/>
                </a:solidFill>
                <a:latin typeface="Roboto"/>
                <a:ea typeface="DejaVu Sans"/>
              </a:rPr>
              <a:t>	</a:t>
            </a:r>
            <a:endParaRPr dirty="0"/>
          </a:p>
        </p:txBody>
      </p:sp>
      <p:sp>
        <p:nvSpPr>
          <p:cNvPr id="314" name="CustomShape 3"/>
          <p:cNvSpPr/>
          <p:nvPr/>
        </p:nvSpPr>
        <p:spPr>
          <a:xfrm>
            <a:off x="8506080" y="6405120"/>
            <a:ext cx="606960" cy="223560"/>
          </a:xfrm>
          <a:prstGeom prst="rect">
            <a:avLst/>
          </a:prstGeom>
          <a:noFill/>
          <a:ln>
            <a:noFill/>
          </a:ln>
        </p:spPr>
        <p:txBody>
          <a:bodyPr lIns="90000" tIns="45000" rIns="90000" bIns="45000"/>
          <a:lstStyle/>
          <a:p>
            <a:pPr>
              <a:lnSpc>
                <a:spcPct val="100000"/>
              </a:lnSpc>
            </a:pPr>
            <a:fld id="{AD1EED30-B611-497B-A728-1B4921795DA1}" type="slidenum">
              <a:rPr lang="it-IT" sz="1400">
                <a:solidFill>
                  <a:srgbClr val="FFFFFF"/>
                </a:solidFill>
                <a:latin typeface="Arial"/>
                <a:ea typeface="ＭＳ Ｐゴシック"/>
              </a:rPr>
              <a:t>20</a:t>
            </a:fld>
            <a:endParaRPr/>
          </a:p>
        </p:txBody>
      </p:sp>
      <p:sp>
        <p:nvSpPr>
          <p:cNvPr id="315" name="CustomShape 4"/>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sp>
        <p:nvSpPr>
          <p:cNvPr id="2" name="CasellaDiTesto 1"/>
          <p:cNvSpPr txBox="1"/>
          <p:nvPr/>
        </p:nvSpPr>
        <p:spPr>
          <a:xfrm>
            <a:off x="180975" y="2455563"/>
            <a:ext cx="4548188" cy="1569660"/>
          </a:xfrm>
          <a:prstGeom prst="rect">
            <a:avLst/>
          </a:prstGeom>
        </p:spPr>
        <p:txBody>
          <a:bodyPr rtlCol="0">
            <a:spAutoFit/>
          </a:bodyPr>
          <a:lstStyle/>
          <a:p>
            <a:r>
              <a:rPr lang="it-IT" sz="2400" dirty="0"/>
              <a:t>Rappresentazioni vettoriali</a:t>
            </a:r>
          </a:p>
          <a:p>
            <a:pPr marL="285750" indent="-285750">
              <a:buFont typeface="Arial" panose="020B0604020202020204" pitchFamily="34" charset="0"/>
              <a:buChar char="•"/>
            </a:pPr>
            <a:r>
              <a:rPr lang="it-IT" sz="2400" dirty="0"/>
              <a:t>K-</a:t>
            </a:r>
            <a:r>
              <a:rPr lang="it-IT" sz="2400" dirty="0" err="1"/>
              <a:t>Means</a:t>
            </a:r>
            <a:endParaRPr lang="it-IT" sz="2400" dirty="0"/>
          </a:p>
          <a:p>
            <a:pPr marL="285750" indent="-285750">
              <a:buFont typeface="Arial" panose="020B0604020202020204" pitchFamily="34" charset="0"/>
              <a:buChar char="•"/>
            </a:pPr>
            <a:r>
              <a:rPr lang="it-IT" sz="2400" dirty="0"/>
              <a:t>DBSCAN</a:t>
            </a:r>
          </a:p>
          <a:p>
            <a:pPr marL="285750" indent="-285750">
              <a:buFont typeface="Arial" panose="020B0604020202020204" pitchFamily="34" charset="0"/>
              <a:buChar char="•"/>
            </a:pPr>
            <a:r>
              <a:rPr lang="it-IT" sz="2400" dirty="0"/>
              <a:t>HDBSCAN</a:t>
            </a:r>
          </a:p>
        </p:txBody>
      </p:sp>
      <p:sp>
        <p:nvSpPr>
          <p:cNvPr id="3" name="CasellaDiTesto 2"/>
          <p:cNvSpPr txBox="1"/>
          <p:nvPr/>
        </p:nvSpPr>
        <p:spPr>
          <a:xfrm>
            <a:off x="4724220" y="2455563"/>
            <a:ext cx="4038600" cy="1200329"/>
          </a:xfrm>
          <a:prstGeom prst="rect">
            <a:avLst/>
          </a:prstGeom>
        </p:spPr>
        <p:txBody>
          <a:bodyPr rtlCol="0">
            <a:spAutoFit/>
          </a:bodyPr>
          <a:lstStyle/>
          <a:p>
            <a:r>
              <a:rPr lang="it-IT" sz="2400" dirty="0"/>
              <a:t>Analisi del grafo</a:t>
            </a:r>
          </a:p>
          <a:p>
            <a:pPr marL="285750" indent="-285750">
              <a:buFont typeface="Arial" panose="020B0604020202020204" pitchFamily="34" charset="0"/>
              <a:buChar char="•"/>
            </a:pPr>
            <a:r>
              <a:rPr lang="it-IT" sz="2400" dirty="0" err="1"/>
              <a:t>WalkTrap</a:t>
            </a:r>
            <a:endParaRPr lang="it-IT" sz="2400" dirty="0"/>
          </a:p>
          <a:p>
            <a:pPr marL="285750" indent="-285750">
              <a:buFont typeface="Arial" panose="020B0604020202020204" pitchFamily="34" charset="0"/>
              <a:buChar char="•"/>
            </a:pPr>
            <a:r>
              <a:rPr lang="it-IT" sz="2400" dirty="0" err="1"/>
              <a:t>Fastgreedy</a:t>
            </a:r>
            <a:endParaRPr lang="it-IT" sz="2400" dirty="0"/>
          </a:p>
        </p:txBody>
      </p:sp>
      <p:pic>
        <p:nvPicPr>
          <p:cNvPr id="5" name="Immagine 4" descr="modularity.png"/>
          <p:cNvPicPr>
            <a:picLocks noChangeAspect="1"/>
          </p:cNvPicPr>
          <p:nvPr/>
        </p:nvPicPr>
        <p:blipFill>
          <a:blip r:embed="rId3"/>
          <a:stretch>
            <a:fillRect/>
          </a:stretch>
        </p:blipFill>
        <p:spPr>
          <a:xfrm>
            <a:off x="5264908" y="3908446"/>
            <a:ext cx="3238296" cy="2285682"/>
          </a:xfrm>
          <a:prstGeom prst="rect">
            <a:avLst/>
          </a:prstGeom>
        </p:spPr>
      </p:pic>
      <p:pic>
        <p:nvPicPr>
          <p:cNvPr id="6" name="Immagine 5" descr="xclara-clusters-colour.png"/>
          <p:cNvPicPr>
            <a:picLocks noChangeAspect="1"/>
          </p:cNvPicPr>
          <p:nvPr/>
        </p:nvPicPr>
        <p:blipFill>
          <a:blip r:embed="rId4"/>
          <a:stretch>
            <a:fillRect/>
          </a:stretch>
        </p:blipFill>
        <p:spPr>
          <a:xfrm>
            <a:off x="296863" y="4133813"/>
            <a:ext cx="3792612" cy="189392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0" y="1052640"/>
            <a:ext cx="9141480" cy="717480"/>
          </a:xfrm>
          <a:prstGeom prst="rect">
            <a:avLst/>
          </a:prstGeom>
          <a:noFill/>
          <a:ln>
            <a:noFill/>
          </a:ln>
        </p:spPr>
        <p:txBody>
          <a:bodyPr lIns="90000" tIns="45000" rIns="90000" bIns="45000"/>
          <a:lstStyle/>
          <a:p>
            <a:pPr algn="ctr">
              <a:lnSpc>
                <a:spcPct val="100000"/>
              </a:lnSpc>
            </a:pPr>
            <a:r>
              <a:rPr lang="it-IT" sz="3600" b="1">
                <a:solidFill>
                  <a:srgbClr val="0D0D0D"/>
                </a:solidFill>
                <a:latin typeface="Roboto"/>
                <a:ea typeface="DejaVu Sans"/>
              </a:rPr>
              <a:t>Metriche</a:t>
            </a:r>
            <a:endParaRPr/>
          </a:p>
        </p:txBody>
      </p:sp>
      <p:sp>
        <p:nvSpPr>
          <p:cNvPr id="317" name="CustomShape 2"/>
          <p:cNvSpPr/>
          <p:nvPr/>
        </p:nvSpPr>
        <p:spPr>
          <a:xfrm>
            <a:off x="252413" y="1797612"/>
            <a:ext cx="8566150" cy="4465076"/>
          </a:xfrm>
          <a:prstGeom prst="rect">
            <a:avLst/>
          </a:prstGeom>
          <a:noFill/>
          <a:ln>
            <a:noFill/>
          </a:ln>
        </p:spPr>
        <p:txBody>
          <a:bodyPr lIns="90000" tIns="45000" rIns="90000" bIns="45000" anchor="t"/>
          <a:lstStyle/>
          <a:p>
            <a:pPr>
              <a:lnSpc>
                <a:spcPct val="100000"/>
              </a:lnSpc>
              <a:buSzPct val="45000"/>
            </a:pPr>
            <a:r>
              <a:rPr lang="it-IT" sz="2000" b="1" dirty="0">
                <a:solidFill>
                  <a:srgbClr val="000000"/>
                </a:solidFill>
                <a:latin typeface="Roboto"/>
                <a:ea typeface="DejaVu Sans"/>
              </a:rPr>
              <a:t>Omogeneità</a:t>
            </a:r>
            <a:endParaRPr sz="2000" dirty="0"/>
          </a:p>
          <a:p>
            <a:pPr marL="800100" lvl="1" indent="-342900">
              <a:lnSpc>
                <a:spcPct val="100000"/>
              </a:lnSpc>
              <a:buSzPct val="45000"/>
              <a:buFont typeface="Arial" panose="020B0604020202020204" pitchFamily="34" charset="0"/>
              <a:buChar char="•"/>
            </a:pPr>
            <a:r>
              <a:rPr lang="it-IT" sz="2000" dirty="0">
                <a:solidFill>
                  <a:srgbClr val="000000"/>
                </a:solidFill>
                <a:latin typeface="Roboto"/>
                <a:ea typeface="DejaVu Sans"/>
              </a:rPr>
              <a:t>I cluster restituiti contengono solo vettori di una classe</a:t>
            </a:r>
          </a:p>
          <a:p>
            <a:pPr>
              <a:buSzPct val="45000"/>
            </a:pPr>
            <a:r>
              <a:rPr lang="it-IT" sz="2000" b="1" dirty="0">
                <a:solidFill>
                  <a:srgbClr val="000000"/>
                </a:solidFill>
                <a:latin typeface="Roboto"/>
                <a:ea typeface="DejaVu Sans"/>
              </a:rPr>
              <a:t>Completezza</a:t>
            </a:r>
            <a:endParaRPr sz="2000" dirty="0"/>
          </a:p>
          <a:p>
            <a:pPr marL="800100" lvl="1" indent="-342900">
              <a:lnSpc>
                <a:spcPct val="100000"/>
              </a:lnSpc>
              <a:buSzPct val="45000"/>
              <a:buFont typeface="Arial" panose="020B0604020202020204" pitchFamily="34" charset="0"/>
              <a:buChar char="•"/>
            </a:pPr>
            <a:r>
              <a:rPr lang="it-IT" sz="2000" dirty="0">
                <a:solidFill>
                  <a:srgbClr val="000000"/>
                </a:solidFill>
                <a:latin typeface="Roboto"/>
                <a:ea typeface="DejaVu Sans"/>
              </a:rPr>
              <a:t>Tutti i membri di una classe sono assegnati ad un cluster</a:t>
            </a:r>
          </a:p>
          <a:p>
            <a:pPr>
              <a:buSzPct val="45000"/>
            </a:pPr>
            <a:r>
              <a:rPr lang="it-IT" sz="2000" b="1" dirty="0">
                <a:solidFill>
                  <a:srgbClr val="000000"/>
                </a:solidFill>
                <a:latin typeface="Roboto"/>
                <a:ea typeface="DejaVu Sans"/>
              </a:rPr>
              <a:t>V-</a:t>
            </a:r>
            <a:r>
              <a:rPr lang="it-IT" sz="2000" b="1" dirty="0" err="1">
                <a:solidFill>
                  <a:srgbClr val="000000"/>
                </a:solidFill>
                <a:latin typeface="Roboto"/>
                <a:ea typeface="DejaVu Sans"/>
              </a:rPr>
              <a:t>Measure</a:t>
            </a:r>
            <a:endParaRPr sz="2000" dirty="0"/>
          </a:p>
          <a:p>
            <a:pPr marL="800100" lvl="1" indent="-342900">
              <a:lnSpc>
                <a:spcPct val="100000"/>
              </a:lnSpc>
              <a:buSzPct val="45000"/>
              <a:buFont typeface="Arial" panose="020B0604020202020204" pitchFamily="34" charset="0"/>
              <a:buChar char="•"/>
            </a:pPr>
            <a:r>
              <a:rPr lang="it-IT" sz="2000" dirty="0">
                <a:solidFill>
                  <a:srgbClr val="000000"/>
                </a:solidFill>
                <a:latin typeface="Roboto"/>
                <a:ea typeface="DejaVu Sans"/>
              </a:rPr>
              <a:t>Media armonica tra </a:t>
            </a:r>
            <a:r>
              <a:rPr lang="it-IT" sz="2000" i="1" dirty="0">
                <a:solidFill>
                  <a:srgbClr val="000000"/>
                </a:solidFill>
                <a:latin typeface="Roboto"/>
                <a:ea typeface="DejaVu Sans"/>
              </a:rPr>
              <a:t>omogeneità</a:t>
            </a:r>
            <a:r>
              <a:rPr lang="it-IT" sz="2000" dirty="0">
                <a:solidFill>
                  <a:srgbClr val="000000"/>
                </a:solidFill>
                <a:latin typeface="Roboto"/>
                <a:ea typeface="DejaVu Sans"/>
              </a:rPr>
              <a:t> e </a:t>
            </a:r>
            <a:r>
              <a:rPr lang="it-IT" sz="2000" i="1" dirty="0">
                <a:solidFill>
                  <a:srgbClr val="000000"/>
                </a:solidFill>
                <a:latin typeface="Roboto"/>
                <a:ea typeface="DejaVu Sans"/>
              </a:rPr>
              <a:t>completezza</a:t>
            </a:r>
          </a:p>
          <a:p>
            <a:pPr>
              <a:buSzPct val="45000"/>
            </a:pPr>
            <a:r>
              <a:rPr lang="it-IT" sz="2000" b="1" dirty="0" err="1">
                <a:solidFill>
                  <a:srgbClr val="000000"/>
                </a:solidFill>
                <a:latin typeface="Roboto"/>
                <a:ea typeface="DejaVu Sans"/>
              </a:rPr>
              <a:t>Adjusted</a:t>
            </a:r>
            <a:r>
              <a:rPr lang="it-IT" sz="2000" b="1" dirty="0">
                <a:solidFill>
                  <a:srgbClr val="000000"/>
                </a:solidFill>
                <a:latin typeface="Roboto"/>
                <a:ea typeface="DejaVu Sans"/>
              </a:rPr>
              <a:t> Rand Index</a:t>
            </a:r>
            <a:endParaRPr sz="2000" dirty="0"/>
          </a:p>
          <a:p>
            <a:pPr marL="800100" lvl="1" indent="-342900">
              <a:lnSpc>
                <a:spcPct val="100000"/>
              </a:lnSpc>
              <a:buSzPct val="45000"/>
              <a:buFont typeface="Arial" panose="020B0604020202020204" pitchFamily="34" charset="0"/>
              <a:buChar char="•"/>
            </a:pPr>
            <a:r>
              <a:rPr lang="it-IT" sz="2000" dirty="0">
                <a:solidFill>
                  <a:srgbClr val="000000"/>
                </a:solidFill>
                <a:latin typeface="Roboto"/>
                <a:ea typeface="DejaVu Sans"/>
              </a:rPr>
              <a:t>Percentuale di coppie concordanti nei due assegnamenti (chance </a:t>
            </a:r>
            <a:r>
              <a:rPr lang="it-IT" sz="2000" dirty="0" err="1">
                <a:solidFill>
                  <a:srgbClr val="000000"/>
                </a:solidFill>
                <a:latin typeface="Roboto"/>
                <a:ea typeface="DejaVu Sans"/>
              </a:rPr>
              <a:t>norm</a:t>
            </a:r>
            <a:r>
              <a:rPr lang="it-IT" sz="2000" dirty="0">
                <a:solidFill>
                  <a:srgbClr val="000000"/>
                </a:solidFill>
                <a:latin typeface="Roboto"/>
                <a:ea typeface="DejaVu Sans"/>
              </a:rPr>
              <a:t>.)</a:t>
            </a:r>
          </a:p>
          <a:p>
            <a:pPr>
              <a:buSzPct val="45000"/>
            </a:pPr>
            <a:r>
              <a:rPr lang="it-IT" sz="2000" b="1" dirty="0" err="1">
                <a:solidFill>
                  <a:srgbClr val="000000"/>
                </a:solidFill>
                <a:latin typeface="Roboto"/>
                <a:ea typeface="DejaVu Sans"/>
              </a:rPr>
              <a:t>Mutual</a:t>
            </a:r>
            <a:r>
              <a:rPr lang="it-IT" sz="2000" b="1" dirty="0">
                <a:solidFill>
                  <a:srgbClr val="000000"/>
                </a:solidFill>
                <a:latin typeface="Roboto"/>
                <a:ea typeface="DejaVu Sans"/>
              </a:rPr>
              <a:t> Information</a:t>
            </a:r>
            <a:endParaRPr sz="2000" dirty="0"/>
          </a:p>
          <a:p>
            <a:pPr marL="800100" lvl="1" indent="-342900">
              <a:lnSpc>
                <a:spcPct val="100000"/>
              </a:lnSpc>
              <a:buSzPct val="45000"/>
              <a:buFont typeface="Arial" panose="020B0604020202020204" pitchFamily="34" charset="0"/>
              <a:buChar char="•"/>
            </a:pPr>
            <a:r>
              <a:rPr lang="it-IT" sz="2000" dirty="0">
                <a:solidFill>
                  <a:srgbClr val="000000"/>
                </a:solidFill>
                <a:latin typeface="Roboto"/>
                <a:ea typeface="DejaVu Sans"/>
              </a:rPr>
              <a:t> Intesa come distanza tra i due assegnamenti</a:t>
            </a:r>
          </a:p>
          <a:p>
            <a:pPr>
              <a:buSzPct val="45000"/>
            </a:pPr>
            <a:r>
              <a:rPr lang="it-IT" sz="2000" b="1" dirty="0">
                <a:solidFill>
                  <a:srgbClr val="000000"/>
                </a:solidFill>
                <a:latin typeface="Roboto"/>
                <a:ea typeface="DejaVu Sans"/>
              </a:rPr>
              <a:t>Silhouette</a:t>
            </a:r>
            <a:endParaRPr sz="2000" dirty="0"/>
          </a:p>
          <a:p>
            <a:pPr marL="800100" lvl="1" indent="-342900">
              <a:lnSpc>
                <a:spcPct val="100000"/>
              </a:lnSpc>
              <a:buSzPct val="45000"/>
              <a:buFont typeface="Arial" panose="020B0604020202020204" pitchFamily="34" charset="0"/>
              <a:buChar char="•"/>
            </a:pPr>
            <a:r>
              <a:rPr lang="it-IT" sz="2000" dirty="0">
                <a:solidFill>
                  <a:srgbClr val="000000"/>
                </a:solidFill>
                <a:latin typeface="Roboto"/>
                <a:ea typeface="DejaVu Sans"/>
              </a:rPr>
              <a:t>Quanto sono definiti i cluster trovati</a:t>
            </a:r>
          </a:p>
        </p:txBody>
      </p:sp>
      <p:sp>
        <p:nvSpPr>
          <p:cNvPr id="318" name="CustomShape 3"/>
          <p:cNvSpPr/>
          <p:nvPr/>
        </p:nvSpPr>
        <p:spPr>
          <a:xfrm>
            <a:off x="8506080" y="6405120"/>
            <a:ext cx="606960" cy="223560"/>
          </a:xfrm>
          <a:prstGeom prst="rect">
            <a:avLst/>
          </a:prstGeom>
          <a:noFill/>
          <a:ln>
            <a:noFill/>
          </a:ln>
        </p:spPr>
        <p:txBody>
          <a:bodyPr lIns="90000" tIns="45000" rIns="90000" bIns="45000"/>
          <a:lstStyle/>
          <a:p>
            <a:pPr>
              <a:lnSpc>
                <a:spcPct val="100000"/>
              </a:lnSpc>
            </a:pPr>
            <a:fld id="{23F589D3-EC1C-46A7-A874-F2495212DCE2}" type="slidenum">
              <a:rPr lang="it-IT" sz="1400">
                <a:solidFill>
                  <a:srgbClr val="FFFFFF"/>
                </a:solidFill>
                <a:latin typeface="Arial"/>
                <a:ea typeface="ＭＳ Ｐゴシック"/>
              </a:rPr>
              <a:t>21</a:t>
            </a:fld>
            <a:endParaRPr/>
          </a:p>
        </p:txBody>
      </p:sp>
      <p:sp>
        <p:nvSpPr>
          <p:cNvPr id="319" name="CustomShape 4"/>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0" y="1124640"/>
            <a:ext cx="9138960" cy="717480"/>
          </a:xfrm>
          <a:prstGeom prst="rect">
            <a:avLst/>
          </a:prstGeom>
          <a:noFill/>
          <a:ln>
            <a:noFill/>
          </a:ln>
        </p:spPr>
        <p:txBody>
          <a:bodyPr lIns="90000" tIns="45000" rIns="90000" bIns="45000"/>
          <a:lstStyle/>
          <a:p>
            <a:pPr algn="ctr">
              <a:lnSpc>
                <a:spcPct val="100000"/>
              </a:lnSpc>
            </a:pPr>
            <a:r>
              <a:rPr lang="it-IT" sz="3600" b="1">
                <a:solidFill>
                  <a:srgbClr val="0D0D0D"/>
                </a:solidFill>
                <a:latin typeface="RobotoTimes New Roman"/>
                <a:ea typeface="DejaVu Sans"/>
              </a:rPr>
              <a:t>Sperimentazione</a:t>
            </a:r>
            <a:endParaRPr/>
          </a:p>
        </p:txBody>
      </p:sp>
      <p:sp>
        <p:nvSpPr>
          <p:cNvPr id="321" name="CustomShape 2"/>
          <p:cNvSpPr/>
          <p:nvPr/>
        </p:nvSpPr>
        <p:spPr>
          <a:xfrm>
            <a:off x="216000" y="1874160"/>
            <a:ext cx="8710560" cy="896040"/>
          </a:xfrm>
          <a:prstGeom prst="rect">
            <a:avLst/>
          </a:prstGeom>
          <a:noFill/>
          <a:ln>
            <a:noFill/>
          </a:ln>
        </p:spPr>
      </p:sp>
      <p:sp>
        <p:nvSpPr>
          <p:cNvPr id="322" name="CustomShape 3"/>
          <p:cNvSpPr/>
          <p:nvPr/>
        </p:nvSpPr>
        <p:spPr>
          <a:xfrm>
            <a:off x="8506080" y="6405120"/>
            <a:ext cx="606960" cy="223560"/>
          </a:xfrm>
          <a:prstGeom prst="rect">
            <a:avLst/>
          </a:prstGeom>
          <a:noFill/>
          <a:ln>
            <a:noFill/>
          </a:ln>
        </p:spPr>
        <p:txBody>
          <a:bodyPr lIns="90000" tIns="45000" rIns="90000" bIns="45000"/>
          <a:lstStyle/>
          <a:p>
            <a:pPr>
              <a:lnSpc>
                <a:spcPct val="100000"/>
              </a:lnSpc>
            </a:pPr>
            <a:fld id="{B29F3117-57A3-4ED4-A132-68794FF1BD81}" type="slidenum">
              <a:rPr lang="it-IT" sz="1400">
                <a:solidFill>
                  <a:srgbClr val="FFFFFF"/>
                </a:solidFill>
                <a:latin typeface="Arial"/>
                <a:ea typeface="ＭＳ Ｐゴシック"/>
              </a:rPr>
              <a:t>22</a:t>
            </a:fld>
            <a:endParaRPr/>
          </a:p>
        </p:txBody>
      </p:sp>
      <p:sp>
        <p:nvSpPr>
          <p:cNvPr id="323" name="CustomShape 4"/>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sp>
        <p:nvSpPr>
          <p:cNvPr id="324" name="CustomShape 5"/>
          <p:cNvSpPr/>
          <p:nvPr/>
        </p:nvSpPr>
        <p:spPr>
          <a:xfrm>
            <a:off x="3024000" y="2376000"/>
            <a:ext cx="2950200" cy="430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a:latin typeface="Ubuntu"/>
              </a:rPr>
              <a:t>http://site.com</a:t>
            </a:r>
            <a:endParaRPr/>
          </a:p>
        </p:txBody>
      </p:sp>
      <p:sp>
        <p:nvSpPr>
          <p:cNvPr id="325" name="CustomShape 6"/>
          <p:cNvSpPr/>
          <p:nvPr/>
        </p:nvSpPr>
        <p:spPr>
          <a:xfrm>
            <a:off x="1152000" y="3096000"/>
            <a:ext cx="1726200" cy="358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a:latin typeface="Roboto"/>
              </a:rPr>
              <a:t>No constraint</a:t>
            </a:r>
            <a:endParaRPr/>
          </a:p>
        </p:txBody>
      </p:sp>
      <p:sp>
        <p:nvSpPr>
          <p:cNvPr id="326" name="CustomShape 7"/>
          <p:cNvSpPr/>
          <p:nvPr/>
        </p:nvSpPr>
        <p:spPr>
          <a:xfrm>
            <a:off x="6048000" y="3096000"/>
            <a:ext cx="1726200" cy="358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a:latin typeface="Arial"/>
              </a:rPr>
              <a:t>List constraint</a:t>
            </a:r>
            <a:endParaRPr/>
          </a:p>
        </p:txBody>
      </p:sp>
      <p:sp>
        <p:nvSpPr>
          <p:cNvPr id="327" name="CustomShape 8"/>
          <p:cNvSpPr/>
          <p:nvPr/>
        </p:nvSpPr>
        <p:spPr>
          <a:xfrm>
            <a:off x="360000" y="3924000"/>
            <a:ext cx="718200" cy="574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a:latin typeface="Roboto"/>
              </a:rPr>
              <a:t>G</a:t>
            </a:r>
            <a:endParaRPr/>
          </a:p>
        </p:txBody>
      </p:sp>
      <p:sp>
        <p:nvSpPr>
          <p:cNvPr id="328" name="CustomShape 9"/>
          <p:cNvSpPr/>
          <p:nvPr/>
        </p:nvSpPr>
        <p:spPr>
          <a:xfrm>
            <a:off x="1296000" y="3924000"/>
            <a:ext cx="718200" cy="574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a:latin typeface="Roboto"/>
              </a:rPr>
              <a:t>E</a:t>
            </a:r>
            <a:endParaRPr/>
          </a:p>
        </p:txBody>
      </p:sp>
      <p:sp>
        <p:nvSpPr>
          <p:cNvPr id="329" name="CustomShape 10"/>
          <p:cNvSpPr/>
          <p:nvPr/>
        </p:nvSpPr>
        <p:spPr>
          <a:xfrm>
            <a:off x="3096000" y="3924000"/>
            <a:ext cx="718200" cy="574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a:latin typeface="Roboto"/>
              </a:rPr>
              <a:t>ET</a:t>
            </a:r>
            <a:endParaRPr/>
          </a:p>
        </p:txBody>
      </p:sp>
      <p:sp>
        <p:nvSpPr>
          <p:cNvPr id="330" name="CustomShape 11"/>
          <p:cNvSpPr/>
          <p:nvPr/>
        </p:nvSpPr>
        <p:spPr>
          <a:xfrm>
            <a:off x="2232000" y="3924000"/>
            <a:ext cx="718200" cy="574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a:latin typeface="Roboto"/>
              </a:rPr>
              <a:t>T</a:t>
            </a:r>
            <a:endParaRPr/>
          </a:p>
        </p:txBody>
      </p:sp>
      <p:sp>
        <p:nvSpPr>
          <p:cNvPr id="331" name="CustomShape 12"/>
          <p:cNvSpPr/>
          <p:nvPr/>
        </p:nvSpPr>
        <p:spPr>
          <a:xfrm>
            <a:off x="3096000" y="4644000"/>
            <a:ext cx="718200" cy="286200"/>
          </a:xfrm>
          <a:prstGeom prst="roundRect">
            <a:avLst>
              <a:gd name="adj" fmla="val 3600"/>
            </a:avLst>
          </a:prstGeom>
          <a:solidFill>
            <a:srgbClr val="FFFFFF"/>
          </a:solidFill>
          <a:ln>
            <a:solidFill>
              <a:srgbClr val="999999"/>
            </a:solidFill>
            <a:tailEnd type="triangle" w="med" len="med"/>
          </a:ln>
        </p:spPr>
      </p:sp>
      <p:sp>
        <p:nvSpPr>
          <p:cNvPr id="332" name="CustomShape 13"/>
          <p:cNvSpPr/>
          <p:nvPr/>
        </p:nvSpPr>
        <p:spPr>
          <a:xfrm>
            <a:off x="3096000" y="5508000"/>
            <a:ext cx="718200" cy="286200"/>
          </a:xfrm>
          <a:prstGeom prst="roundRect">
            <a:avLst>
              <a:gd name="adj" fmla="val 3600"/>
            </a:avLst>
          </a:prstGeom>
          <a:solidFill>
            <a:srgbClr val="FFFFFF"/>
          </a:solidFill>
          <a:ln>
            <a:solidFill>
              <a:srgbClr val="999999"/>
            </a:solidFill>
            <a:tailEnd type="triangle" w="med" len="med"/>
          </a:ln>
        </p:spPr>
      </p:sp>
      <p:sp>
        <p:nvSpPr>
          <p:cNvPr id="333" name="CustomShape 14"/>
          <p:cNvSpPr/>
          <p:nvPr/>
        </p:nvSpPr>
        <p:spPr>
          <a:xfrm>
            <a:off x="3096000" y="5076000"/>
            <a:ext cx="718200" cy="286200"/>
          </a:xfrm>
          <a:prstGeom prst="roundRect">
            <a:avLst>
              <a:gd name="adj" fmla="val 3600"/>
            </a:avLst>
          </a:prstGeom>
          <a:solidFill>
            <a:srgbClr val="FFFFFF"/>
          </a:solidFill>
          <a:ln>
            <a:solidFill>
              <a:srgbClr val="999999"/>
            </a:solidFill>
            <a:tailEnd type="triangle" w="med" len="med"/>
          </a:ln>
        </p:spPr>
      </p:sp>
      <p:sp>
        <p:nvSpPr>
          <p:cNvPr id="334" name="CustomShape 15"/>
          <p:cNvSpPr/>
          <p:nvPr/>
        </p:nvSpPr>
        <p:spPr>
          <a:xfrm>
            <a:off x="2232000" y="464400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500">
                <a:latin typeface="Roboto"/>
              </a:rPr>
              <a:t>dbscan</a:t>
            </a:r>
            <a:endParaRPr/>
          </a:p>
        </p:txBody>
      </p:sp>
      <p:sp>
        <p:nvSpPr>
          <p:cNvPr id="335" name="CustomShape 16"/>
          <p:cNvSpPr/>
          <p:nvPr/>
        </p:nvSpPr>
        <p:spPr>
          <a:xfrm>
            <a:off x="2232000" y="550800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400">
                <a:latin typeface="Arial"/>
              </a:rPr>
              <a:t>kmeans</a:t>
            </a:r>
            <a:endParaRPr/>
          </a:p>
        </p:txBody>
      </p:sp>
      <p:sp>
        <p:nvSpPr>
          <p:cNvPr id="336" name="CustomShape 17"/>
          <p:cNvSpPr/>
          <p:nvPr/>
        </p:nvSpPr>
        <p:spPr>
          <a:xfrm>
            <a:off x="2232000" y="507600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400">
                <a:latin typeface="Roboto"/>
              </a:rPr>
              <a:t>hdbscan</a:t>
            </a:r>
            <a:endParaRPr/>
          </a:p>
        </p:txBody>
      </p:sp>
      <p:sp>
        <p:nvSpPr>
          <p:cNvPr id="337" name="CustomShape 18"/>
          <p:cNvSpPr/>
          <p:nvPr/>
        </p:nvSpPr>
        <p:spPr>
          <a:xfrm>
            <a:off x="1296000" y="464400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500">
                <a:latin typeface="Roboto"/>
              </a:rPr>
              <a:t>dbscan</a:t>
            </a:r>
            <a:endParaRPr/>
          </a:p>
        </p:txBody>
      </p:sp>
      <p:sp>
        <p:nvSpPr>
          <p:cNvPr id="338" name="CustomShape 19"/>
          <p:cNvSpPr/>
          <p:nvPr/>
        </p:nvSpPr>
        <p:spPr>
          <a:xfrm>
            <a:off x="1296000" y="550800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400">
                <a:latin typeface="Arial"/>
              </a:rPr>
              <a:t>kmeans</a:t>
            </a:r>
            <a:endParaRPr/>
          </a:p>
        </p:txBody>
      </p:sp>
      <p:sp>
        <p:nvSpPr>
          <p:cNvPr id="339" name="CustomShape 20"/>
          <p:cNvSpPr/>
          <p:nvPr/>
        </p:nvSpPr>
        <p:spPr>
          <a:xfrm>
            <a:off x="1296000" y="507600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400">
                <a:latin typeface="Roboto"/>
              </a:rPr>
              <a:t>hdbscan</a:t>
            </a:r>
            <a:endParaRPr/>
          </a:p>
        </p:txBody>
      </p:sp>
      <p:sp>
        <p:nvSpPr>
          <p:cNvPr id="340" name="CustomShape 21"/>
          <p:cNvSpPr/>
          <p:nvPr/>
        </p:nvSpPr>
        <p:spPr>
          <a:xfrm>
            <a:off x="360000" y="464400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700">
                <a:latin typeface="Roboto"/>
              </a:rPr>
              <a:t>WT</a:t>
            </a:r>
            <a:endParaRPr/>
          </a:p>
        </p:txBody>
      </p:sp>
      <p:sp>
        <p:nvSpPr>
          <p:cNvPr id="341" name="CustomShape 22"/>
          <p:cNvSpPr/>
          <p:nvPr/>
        </p:nvSpPr>
        <p:spPr>
          <a:xfrm>
            <a:off x="360000" y="507600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700">
                <a:latin typeface="Roboto"/>
              </a:rPr>
              <a:t>FG</a:t>
            </a:r>
            <a:endParaRPr/>
          </a:p>
        </p:txBody>
      </p:sp>
      <p:sp>
        <p:nvSpPr>
          <p:cNvPr id="342" name="CustomShape 23"/>
          <p:cNvSpPr/>
          <p:nvPr/>
        </p:nvSpPr>
        <p:spPr>
          <a:xfrm>
            <a:off x="3096360" y="464436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500">
                <a:latin typeface="Roboto"/>
              </a:rPr>
              <a:t>dbscan</a:t>
            </a:r>
            <a:endParaRPr/>
          </a:p>
        </p:txBody>
      </p:sp>
      <p:sp>
        <p:nvSpPr>
          <p:cNvPr id="343" name="CustomShape 24"/>
          <p:cNvSpPr/>
          <p:nvPr/>
        </p:nvSpPr>
        <p:spPr>
          <a:xfrm>
            <a:off x="3096360" y="550836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400">
                <a:latin typeface="Arial"/>
              </a:rPr>
              <a:t>kmeans</a:t>
            </a:r>
            <a:endParaRPr/>
          </a:p>
        </p:txBody>
      </p:sp>
      <p:sp>
        <p:nvSpPr>
          <p:cNvPr id="344" name="CustomShape 25"/>
          <p:cNvSpPr/>
          <p:nvPr/>
        </p:nvSpPr>
        <p:spPr>
          <a:xfrm>
            <a:off x="3096360" y="507636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400">
                <a:latin typeface="Roboto"/>
              </a:rPr>
              <a:t>hdbscan</a:t>
            </a:r>
            <a:endParaRPr/>
          </a:p>
        </p:txBody>
      </p:sp>
      <p:sp>
        <p:nvSpPr>
          <p:cNvPr id="345" name="CustomShape 26"/>
          <p:cNvSpPr/>
          <p:nvPr/>
        </p:nvSpPr>
        <p:spPr>
          <a:xfrm>
            <a:off x="5255640" y="3923640"/>
            <a:ext cx="718200" cy="574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a:latin typeface="Roboto"/>
              </a:rPr>
              <a:t>G</a:t>
            </a:r>
            <a:endParaRPr/>
          </a:p>
        </p:txBody>
      </p:sp>
      <p:sp>
        <p:nvSpPr>
          <p:cNvPr id="346" name="CustomShape 27"/>
          <p:cNvSpPr/>
          <p:nvPr/>
        </p:nvSpPr>
        <p:spPr>
          <a:xfrm>
            <a:off x="6191640" y="3923640"/>
            <a:ext cx="718200" cy="574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a:latin typeface="Roboto"/>
              </a:rPr>
              <a:t>E</a:t>
            </a:r>
            <a:endParaRPr/>
          </a:p>
        </p:txBody>
      </p:sp>
      <p:sp>
        <p:nvSpPr>
          <p:cNvPr id="347" name="CustomShape 28"/>
          <p:cNvSpPr/>
          <p:nvPr/>
        </p:nvSpPr>
        <p:spPr>
          <a:xfrm>
            <a:off x="7991640" y="3923640"/>
            <a:ext cx="718200" cy="574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a:latin typeface="Roboto"/>
              </a:rPr>
              <a:t>ET</a:t>
            </a:r>
            <a:endParaRPr/>
          </a:p>
        </p:txBody>
      </p:sp>
      <p:sp>
        <p:nvSpPr>
          <p:cNvPr id="348" name="CustomShape 29"/>
          <p:cNvSpPr/>
          <p:nvPr/>
        </p:nvSpPr>
        <p:spPr>
          <a:xfrm>
            <a:off x="7127640" y="3923640"/>
            <a:ext cx="718200" cy="574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a:latin typeface="Roboto"/>
              </a:rPr>
              <a:t>T</a:t>
            </a:r>
            <a:endParaRPr/>
          </a:p>
        </p:txBody>
      </p:sp>
      <p:sp>
        <p:nvSpPr>
          <p:cNvPr id="349" name="CustomShape 30"/>
          <p:cNvSpPr/>
          <p:nvPr/>
        </p:nvSpPr>
        <p:spPr>
          <a:xfrm>
            <a:off x="7127640" y="464364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500">
                <a:latin typeface="Roboto"/>
              </a:rPr>
              <a:t>dbscan</a:t>
            </a:r>
            <a:endParaRPr/>
          </a:p>
        </p:txBody>
      </p:sp>
      <p:sp>
        <p:nvSpPr>
          <p:cNvPr id="350" name="CustomShape 31"/>
          <p:cNvSpPr/>
          <p:nvPr/>
        </p:nvSpPr>
        <p:spPr>
          <a:xfrm>
            <a:off x="7127640" y="550764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400">
                <a:latin typeface="Arial"/>
              </a:rPr>
              <a:t>kmeans</a:t>
            </a:r>
            <a:endParaRPr/>
          </a:p>
        </p:txBody>
      </p:sp>
      <p:sp>
        <p:nvSpPr>
          <p:cNvPr id="351" name="CustomShape 32"/>
          <p:cNvSpPr/>
          <p:nvPr/>
        </p:nvSpPr>
        <p:spPr>
          <a:xfrm>
            <a:off x="7127640" y="507564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400">
                <a:latin typeface="Roboto"/>
              </a:rPr>
              <a:t>hdbscan</a:t>
            </a:r>
            <a:endParaRPr/>
          </a:p>
        </p:txBody>
      </p:sp>
      <p:sp>
        <p:nvSpPr>
          <p:cNvPr id="352" name="CustomShape 33"/>
          <p:cNvSpPr/>
          <p:nvPr/>
        </p:nvSpPr>
        <p:spPr>
          <a:xfrm>
            <a:off x="6191640" y="464364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500">
                <a:latin typeface="Roboto"/>
              </a:rPr>
              <a:t>dbscan</a:t>
            </a:r>
            <a:endParaRPr/>
          </a:p>
        </p:txBody>
      </p:sp>
      <p:sp>
        <p:nvSpPr>
          <p:cNvPr id="353" name="CustomShape 34"/>
          <p:cNvSpPr/>
          <p:nvPr/>
        </p:nvSpPr>
        <p:spPr>
          <a:xfrm>
            <a:off x="6191640" y="550764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400">
                <a:latin typeface="Arial"/>
              </a:rPr>
              <a:t>kmeans</a:t>
            </a:r>
            <a:endParaRPr/>
          </a:p>
        </p:txBody>
      </p:sp>
      <p:sp>
        <p:nvSpPr>
          <p:cNvPr id="354" name="CustomShape 35"/>
          <p:cNvSpPr/>
          <p:nvPr/>
        </p:nvSpPr>
        <p:spPr>
          <a:xfrm>
            <a:off x="6191640" y="507564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400">
                <a:latin typeface="Roboto"/>
              </a:rPr>
              <a:t>hdbscan</a:t>
            </a:r>
            <a:endParaRPr/>
          </a:p>
        </p:txBody>
      </p:sp>
      <p:sp>
        <p:nvSpPr>
          <p:cNvPr id="355" name="CustomShape 36"/>
          <p:cNvSpPr/>
          <p:nvPr/>
        </p:nvSpPr>
        <p:spPr>
          <a:xfrm>
            <a:off x="5255640" y="464364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700">
                <a:latin typeface="Roboto"/>
              </a:rPr>
              <a:t>WT</a:t>
            </a:r>
            <a:endParaRPr/>
          </a:p>
        </p:txBody>
      </p:sp>
      <p:sp>
        <p:nvSpPr>
          <p:cNvPr id="356" name="CustomShape 37"/>
          <p:cNvSpPr/>
          <p:nvPr/>
        </p:nvSpPr>
        <p:spPr>
          <a:xfrm>
            <a:off x="5255640" y="507564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700">
                <a:latin typeface="Roboto"/>
              </a:rPr>
              <a:t>FG</a:t>
            </a:r>
            <a:endParaRPr/>
          </a:p>
        </p:txBody>
      </p:sp>
      <p:sp>
        <p:nvSpPr>
          <p:cNvPr id="357" name="CustomShape 38"/>
          <p:cNvSpPr/>
          <p:nvPr/>
        </p:nvSpPr>
        <p:spPr>
          <a:xfrm>
            <a:off x="7992000" y="464400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500">
                <a:latin typeface="Roboto"/>
              </a:rPr>
              <a:t>dbscan</a:t>
            </a:r>
            <a:endParaRPr/>
          </a:p>
        </p:txBody>
      </p:sp>
      <p:sp>
        <p:nvSpPr>
          <p:cNvPr id="358" name="CustomShape 39"/>
          <p:cNvSpPr/>
          <p:nvPr/>
        </p:nvSpPr>
        <p:spPr>
          <a:xfrm>
            <a:off x="7992000" y="550800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400">
                <a:latin typeface="Arial"/>
              </a:rPr>
              <a:t>kmeans</a:t>
            </a:r>
            <a:endParaRPr/>
          </a:p>
        </p:txBody>
      </p:sp>
      <p:sp>
        <p:nvSpPr>
          <p:cNvPr id="359" name="CustomShape 40"/>
          <p:cNvSpPr/>
          <p:nvPr/>
        </p:nvSpPr>
        <p:spPr>
          <a:xfrm>
            <a:off x="7992000" y="5076000"/>
            <a:ext cx="718200" cy="286200"/>
          </a:xfrm>
          <a:prstGeom prst="roundRect">
            <a:avLst>
              <a:gd name="adj" fmla="val 3600"/>
            </a:avLst>
          </a:prstGeom>
          <a:solidFill>
            <a:srgbClr val="FFFFFF"/>
          </a:solidFill>
          <a:ln>
            <a:solidFill>
              <a:srgbClr val="999999"/>
            </a:solidFill>
            <a:tailEnd type="triangle" w="med" len="med"/>
          </a:ln>
        </p:spPr>
        <p:txBody>
          <a:bodyPr wrap="none" lIns="90000" tIns="45000" rIns="90000" bIns="45000" anchor="ctr"/>
          <a:lstStyle/>
          <a:p>
            <a:pPr algn="ctr">
              <a:lnSpc>
                <a:spcPct val="100000"/>
              </a:lnSpc>
            </a:pPr>
            <a:r>
              <a:rPr lang="it-IT" sz="1400">
                <a:latin typeface="Roboto"/>
              </a:rPr>
              <a:t>hdbscan</a:t>
            </a:r>
            <a:endParaRPr/>
          </a:p>
        </p:txBody>
      </p:sp>
      <p:sp>
        <p:nvSpPr>
          <p:cNvPr id="360" name="Line 41"/>
          <p:cNvSpPr/>
          <p:nvPr/>
        </p:nvSpPr>
        <p:spPr>
          <a:xfrm flipH="1">
            <a:off x="2448000" y="2844000"/>
            <a:ext cx="1224000" cy="144000"/>
          </a:xfrm>
          <a:prstGeom prst="line">
            <a:avLst/>
          </a:prstGeom>
          <a:ln>
            <a:solidFill>
              <a:srgbClr val="CC0000"/>
            </a:solidFill>
            <a:tailEnd type="triangle" w="med" len="med"/>
          </a:ln>
        </p:spPr>
      </p:sp>
      <p:sp>
        <p:nvSpPr>
          <p:cNvPr id="361" name="Line 42"/>
          <p:cNvSpPr/>
          <p:nvPr/>
        </p:nvSpPr>
        <p:spPr>
          <a:xfrm>
            <a:off x="5256000" y="2844000"/>
            <a:ext cx="1512000" cy="144000"/>
          </a:xfrm>
          <a:prstGeom prst="line">
            <a:avLst/>
          </a:prstGeom>
          <a:ln>
            <a:solidFill>
              <a:srgbClr val="CC0000"/>
            </a:solidFill>
            <a:tailEnd type="triangle" w="med" len="med"/>
          </a:ln>
        </p:spPr>
      </p:sp>
      <p:sp>
        <p:nvSpPr>
          <p:cNvPr id="362" name="Line 43"/>
          <p:cNvSpPr/>
          <p:nvPr/>
        </p:nvSpPr>
        <p:spPr>
          <a:xfrm flipH="1">
            <a:off x="1656000" y="3492000"/>
            <a:ext cx="72000" cy="360000"/>
          </a:xfrm>
          <a:prstGeom prst="line">
            <a:avLst/>
          </a:prstGeom>
          <a:ln>
            <a:solidFill>
              <a:srgbClr val="CC0000"/>
            </a:solidFill>
            <a:tailEnd type="triangle" w="med" len="med"/>
          </a:ln>
        </p:spPr>
      </p:sp>
      <p:sp>
        <p:nvSpPr>
          <p:cNvPr id="363" name="Line 44"/>
          <p:cNvSpPr/>
          <p:nvPr/>
        </p:nvSpPr>
        <p:spPr>
          <a:xfrm>
            <a:off x="2160000" y="3492000"/>
            <a:ext cx="288000" cy="360000"/>
          </a:xfrm>
          <a:prstGeom prst="line">
            <a:avLst/>
          </a:prstGeom>
          <a:ln>
            <a:solidFill>
              <a:srgbClr val="CC0000"/>
            </a:solidFill>
            <a:tailEnd type="triangle" w="med" len="med"/>
          </a:ln>
        </p:spPr>
      </p:sp>
      <p:sp>
        <p:nvSpPr>
          <p:cNvPr id="364" name="Line 45"/>
          <p:cNvSpPr/>
          <p:nvPr/>
        </p:nvSpPr>
        <p:spPr>
          <a:xfrm>
            <a:off x="2664000" y="3492000"/>
            <a:ext cx="792000" cy="360000"/>
          </a:xfrm>
          <a:prstGeom prst="line">
            <a:avLst/>
          </a:prstGeom>
          <a:ln>
            <a:solidFill>
              <a:srgbClr val="CC0000"/>
            </a:solidFill>
            <a:tailEnd type="triangle" w="med" len="med"/>
          </a:ln>
        </p:spPr>
      </p:sp>
      <p:sp>
        <p:nvSpPr>
          <p:cNvPr id="365" name="Line 46"/>
          <p:cNvSpPr/>
          <p:nvPr/>
        </p:nvSpPr>
        <p:spPr>
          <a:xfrm flipH="1">
            <a:off x="792000" y="3492000"/>
            <a:ext cx="576000" cy="360000"/>
          </a:xfrm>
          <a:prstGeom prst="line">
            <a:avLst/>
          </a:prstGeom>
          <a:ln>
            <a:solidFill>
              <a:srgbClr val="CC0000"/>
            </a:solidFill>
            <a:tailEnd type="triangle" w="med" len="med"/>
          </a:ln>
        </p:spPr>
      </p:sp>
      <p:sp>
        <p:nvSpPr>
          <p:cNvPr id="366" name="Line 47"/>
          <p:cNvSpPr/>
          <p:nvPr/>
        </p:nvSpPr>
        <p:spPr>
          <a:xfrm flipH="1">
            <a:off x="6624000" y="3492000"/>
            <a:ext cx="72000" cy="360000"/>
          </a:xfrm>
          <a:prstGeom prst="line">
            <a:avLst/>
          </a:prstGeom>
          <a:ln>
            <a:solidFill>
              <a:srgbClr val="CC0000"/>
            </a:solidFill>
            <a:tailEnd type="triangle" w="med" len="med"/>
          </a:ln>
        </p:spPr>
      </p:sp>
      <p:sp>
        <p:nvSpPr>
          <p:cNvPr id="367" name="Line 48"/>
          <p:cNvSpPr/>
          <p:nvPr/>
        </p:nvSpPr>
        <p:spPr>
          <a:xfrm>
            <a:off x="7128000" y="3492000"/>
            <a:ext cx="288000" cy="360000"/>
          </a:xfrm>
          <a:prstGeom prst="line">
            <a:avLst/>
          </a:prstGeom>
          <a:ln>
            <a:solidFill>
              <a:srgbClr val="CC0000"/>
            </a:solidFill>
            <a:tailEnd type="triangle" w="med" len="med"/>
          </a:ln>
        </p:spPr>
      </p:sp>
      <p:sp>
        <p:nvSpPr>
          <p:cNvPr id="368" name="Line 49"/>
          <p:cNvSpPr/>
          <p:nvPr/>
        </p:nvSpPr>
        <p:spPr>
          <a:xfrm>
            <a:off x="7632000" y="3492000"/>
            <a:ext cx="792000" cy="360000"/>
          </a:xfrm>
          <a:prstGeom prst="line">
            <a:avLst/>
          </a:prstGeom>
          <a:ln>
            <a:solidFill>
              <a:srgbClr val="CC0000"/>
            </a:solidFill>
            <a:tailEnd type="triangle" w="med" len="med"/>
          </a:ln>
        </p:spPr>
      </p:sp>
      <p:sp>
        <p:nvSpPr>
          <p:cNvPr id="369" name="Line 50"/>
          <p:cNvSpPr/>
          <p:nvPr/>
        </p:nvSpPr>
        <p:spPr>
          <a:xfrm flipH="1">
            <a:off x="5760000" y="3492000"/>
            <a:ext cx="576000" cy="360000"/>
          </a:xfrm>
          <a:prstGeom prst="line">
            <a:avLst/>
          </a:prstGeom>
          <a:ln>
            <a:solidFill>
              <a:srgbClr val="CC0000"/>
            </a:solidFill>
            <a:tailEnd type="triangle"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CustomShape 1"/>
          <p:cNvSpPr/>
          <p:nvPr/>
        </p:nvSpPr>
        <p:spPr>
          <a:xfrm>
            <a:off x="0" y="1052640"/>
            <a:ext cx="9141480" cy="717480"/>
          </a:xfrm>
          <a:prstGeom prst="rect">
            <a:avLst/>
          </a:prstGeom>
          <a:noFill/>
          <a:ln>
            <a:noFill/>
          </a:ln>
        </p:spPr>
        <p:txBody>
          <a:bodyPr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371" name="CustomShape 2"/>
          <p:cNvSpPr/>
          <p:nvPr/>
        </p:nvSpPr>
        <p:spPr>
          <a:xfrm>
            <a:off x="8506080" y="6405120"/>
            <a:ext cx="606960" cy="223560"/>
          </a:xfrm>
          <a:prstGeom prst="rect">
            <a:avLst/>
          </a:prstGeom>
          <a:noFill/>
          <a:ln>
            <a:noFill/>
          </a:ln>
        </p:spPr>
        <p:txBody>
          <a:bodyPr lIns="90000" tIns="45000" rIns="90000" bIns="45000"/>
          <a:lstStyle/>
          <a:p>
            <a:pPr>
              <a:lnSpc>
                <a:spcPct val="100000"/>
              </a:lnSpc>
            </a:pPr>
            <a:fld id="{ECF6A448-79BB-4313-8DDB-7922BCB5F0F6}" type="slidenum">
              <a:rPr lang="it-IT" sz="1400">
                <a:solidFill>
                  <a:srgbClr val="FFFFFF"/>
                </a:solidFill>
                <a:latin typeface="Arial"/>
                <a:ea typeface="ＭＳ Ｐゴシック"/>
              </a:rPr>
              <a:t>23</a:t>
            </a:fld>
            <a:endParaRPr/>
          </a:p>
        </p:txBody>
      </p:sp>
      <p:sp>
        <p:nvSpPr>
          <p:cNvPr id="372" name="CustomShape 3"/>
          <p:cNvSpPr/>
          <p:nvPr/>
        </p:nvSpPr>
        <p:spPr>
          <a:xfrm>
            <a:off x="107640" y="1772640"/>
            <a:ext cx="8638560" cy="2282040"/>
          </a:xfrm>
          <a:prstGeom prst="rect">
            <a:avLst/>
          </a:prstGeom>
          <a:noFill/>
          <a:ln>
            <a:noFill/>
          </a:ln>
        </p:spPr>
      </p:sp>
      <p:sp>
        <p:nvSpPr>
          <p:cNvPr id="373" name="CustomShape 4"/>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graphicFrame>
        <p:nvGraphicFramePr>
          <p:cNvPr id="374" name="Table 5"/>
          <p:cNvGraphicFramePr/>
          <p:nvPr>
            <p:extLst>
              <p:ext uri="{D42A27DB-BD31-4B8C-83A1-F6EECF244321}">
                <p14:modId xmlns:p14="http://schemas.microsoft.com/office/powerpoint/2010/main" val="233387513"/>
              </p:ext>
            </p:extLst>
          </p:nvPr>
        </p:nvGraphicFramePr>
        <p:xfrm>
          <a:off x="280800" y="1126891"/>
          <a:ext cx="8567640" cy="4966320"/>
        </p:xfrm>
        <a:graphic>
          <a:graphicData uri="http://schemas.openxmlformats.org/drawingml/2006/table">
            <a:tbl>
              <a:tblPr/>
              <a:tblGrid>
                <a:gridCol w="1690920">
                  <a:extLst>
                    <a:ext uri="{9D8B030D-6E8A-4147-A177-3AD203B41FA5}">
                      <a16:colId xmlns:a16="http://schemas.microsoft.com/office/drawing/2014/main" val="20000"/>
                    </a:ext>
                  </a:extLst>
                </a:gridCol>
                <a:gridCol w="919800">
                  <a:extLst>
                    <a:ext uri="{9D8B030D-6E8A-4147-A177-3AD203B41FA5}">
                      <a16:colId xmlns:a16="http://schemas.microsoft.com/office/drawing/2014/main" val="20001"/>
                    </a:ext>
                  </a:extLst>
                </a:gridCol>
                <a:gridCol w="1060200">
                  <a:extLst>
                    <a:ext uri="{9D8B030D-6E8A-4147-A177-3AD203B41FA5}">
                      <a16:colId xmlns:a16="http://schemas.microsoft.com/office/drawing/2014/main" val="20002"/>
                    </a:ext>
                  </a:extLst>
                </a:gridCol>
                <a:gridCol w="1223640">
                  <a:extLst>
                    <a:ext uri="{9D8B030D-6E8A-4147-A177-3AD203B41FA5}">
                      <a16:colId xmlns:a16="http://schemas.microsoft.com/office/drawing/2014/main" val="20003"/>
                    </a:ext>
                  </a:extLst>
                </a:gridCol>
                <a:gridCol w="1223640">
                  <a:extLst>
                    <a:ext uri="{9D8B030D-6E8A-4147-A177-3AD203B41FA5}">
                      <a16:colId xmlns:a16="http://schemas.microsoft.com/office/drawing/2014/main" val="20004"/>
                    </a:ext>
                  </a:extLst>
                </a:gridCol>
                <a:gridCol w="1223640">
                  <a:extLst>
                    <a:ext uri="{9D8B030D-6E8A-4147-A177-3AD203B41FA5}">
                      <a16:colId xmlns:a16="http://schemas.microsoft.com/office/drawing/2014/main" val="20005"/>
                    </a:ext>
                  </a:extLst>
                </a:gridCol>
                <a:gridCol w="1225800">
                  <a:extLst>
                    <a:ext uri="{9D8B030D-6E8A-4147-A177-3AD203B41FA5}">
                      <a16:colId xmlns:a16="http://schemas.microsoft.com/office/drawing/2014/main" val="20006"/>
                    </a:ext>
                  </a:extLst>
                </a:gridCol>
              </a:tblGrid>
              <a:tr h="272520">
                <a:tc>
                  <a:txBody>
                    <a:bodyPr/>
                    <a:lstStyle/>
                    <a:p>
                      <a:r>
                        <a:rPr lang="it-IT" sz="1300" b="1" dirty="0">
                          <a:latin typeface="Roboto"/>
                        </a:rPr>
                        <a:t>Illinois</a:t>
                      </a:r>
                      <a:endParaRPr dirty="0"/>
                    </a:p>
                  </a:txBody>
                  <a:tcPr/>
                </a:tc>
                <a:tc>
                  <a:txBody>
                    <a:bodyPr/>
                    <a:lstStyle/>
                    <a:p>
                      <a:r>
                        <a:rPr lang="it-IT" sz="1300" b="1" dirty="0" err="1">
                          <a:latin typeface="Roboto"/>
                        </a:rPr>
                        <a:t>Hom</a:t>
                      </a:r>
                      <a:endParaRPr dirty="0"/>
                    </a:p>
                  </a:txBody>
                  <a:tcPr/>
                </a:tc>
                <a:tc>
                  <a:txBody>
                    <a:bodyPr/>
                    <a:lstStyle/>
                    <a:p>
                      <a:r>
                        <a:rPr lang="it-IT" sz="1300" b="1" dirty="0" err="1">
                          <a:latin typeface="Roboto"/>
                        </a:rPr>
                        <a:t>Com</a:t>
                      </a:r>
                      <a:endParaRPr dirty="0"/>
                    </a:p>
                  </a:txBody>
                  <a:tcPr/>
                </a:tc>
                <a:tc>
                  <a:txBody>
                    <a:bodyPr/>
                    <a:lstStyle/>
                    <a:p>
                      <a:r>
                        <a:rPr lang="it-IT" sz="1300" b="1" dirty="0">
                          <a:latin typeface="Roboto"/>
                        </a:rPr>
                        <a:t>V-M</a:t>
                      </a:r>
                      <a:endParaRPr dirty="0"/>
                    </a:p>
                  </a:txBody>
                  <a:tcPr/>
                </a:tc>
                <a:tc>
                  <a:txBody>
                    <a:bodyPr/>
                    <a:lstStyle/>
                    <a:p>
                      <a:r>
                        <a:rPr lang="it-IT" sz="1300" b="1" dirty="0">
                          <a:latin typeface="Roboto"/>
                        </a:rPr>
                        <a:t>ARI</a:t>
                      </a:r>
                      <a:endParaRPr dirty="0"/>
                    </a:p>
                  </a:txBody>
                  <a:tcPr/>
                </a:tc>
                <a:tc>
                  <a:txBody>
                    <a:bodyPr/>
                    <a:lstStyle/>
                    <a:p>
                      <a:r>
                        <a:rPr lang="it-IT" sz="1300" b="1" dirty="0">
                          <a:latin typeface="Roboto"/>
                        </a:rPr>
                        <a:t>MI</a:t>
                      </a:r>
                      <a:endParaRPr dirty="0"/>
                    </a:p>
                  </a:txBody>
                  <a:tcPr/>
                </a:tc>
                <a:tc>
                  <a:txBody>
                    <a:bodyPr/>
                    <a:lstStyle/>
                    <a:p>
                      <a:r>
                        <a:rPr lang="it-IT" sz="1300" b="1" dirty="0" err="1">
                          <a:latin typeface="Roboto"/>
                        </a:rPr>
                        <a:t>Silh</a:t>
                      </a:r>
                      <a:endParaRPr dirty="0"/>
                    </a:p>
                  </a:txBody>
                  <a:tcPr/>
                </a:tc>
                <a:extLst>
                  <a:ext uri="{0D108BD9-81ED-4DB2-BD59-A6C34878D82A}">
                    <a16:rowId xmlns:a16="http://schemas.microsoft.com/office/drawing/2014/main" val="10000"/>
                  </a:ext>
                </a:extLst>
              </a:tr>
              <a:tr h="287640">
                <a:tc>
                  <a:txBody>
                    <a:bodyPr/>
                    <a:lstStyle/>
                    <a:p>
                      <a:r>
                        <a:rPr lang="it-IT" sz="1200" b="1" dirty="0">
                          <a:latin typeface="Roboto"/>
                        </a:rPr>
                        <a:t>G-</a:t>
                      </a:r>
                      <a:r>
                        <a:rPr lang="it-IT" sz="1200" b="1" dirty="0" err="1">
                          <a:latin typeface="Roboto"/>
                        </a:rPr>
                        <a:t>nc</a:t>
                      </a:r>
                      <a:r>
                        <a:rPr lang="it-IT" sz="1200" b="1" dirty="0">
                          <a:latin typeface="Roboto"/>
                        </a:rPr>
                        <a:t> WT   </a:t>
                      </a:r>
                      <a:endParaRPr dirty="0"/>
                    </a:p>
                  </a:txBody>
                  <a:tcPr>
                    <a:solidFill>
                      <a:schemeClr val="accent6">
                        <a:lumMod val="60000"/>
                        <a:lumOff val="40000"/>
                      </a:schemeClr>
                    </a:solidFill>
                  </a:tcPr>
                </a:tc>
                <a:tc>
                  <a:txBody>
                    <a:bodyPr/>
                    <a:lstStyle/>
                    <a:p>
                      <a:pPr algn="ctr"/>
                      <a:r>
                        <a:rPr lang="it-IT" sz="1200" dirty="0">
                          <a:latin typeface="Roboto"/>
                        </a:rPr>
                        <a:t>0.6471</a:t>
                      </a:r>
                      <a:endParaRPr dirty="0"/>
                    </a:p>
                  </a:txBody>
                  <a:tcPr>
                    <a:solidFill>
                      <a:schemeClr val="accent6">
                        <a:lumMod val="60000"/>
                        <a:lumOff val="40000"/>
                      </a:schemeClr>
                    </a:solidFill>
                  </a:tcPr>
                </a:tc>
                <a:tc>
                  <a:txBody>
                    <a:bodyPr/>
                    <a:lstStyle/>
                    <a:p>
                      <a:pPr algn="ctr"/>
                      <a:r>
                        <a:rPr lang="it-IT" sz="1200" dirty="0">
                          <a:latin typeface="Roboto"/>
                        </a:rPr>
                        <a:t>0.6585</a:t>
                      </a:r>
                      <a:endParaRPr dirty="0"/>
                    </a:p>
                  </a:txBody>
                  <a:tcPr>
                    <a:solidFill>
                      <a:schemeClr val="accent6">
                        <a:lumMod val="60000"/>
                        <a:lumOff val="40000"/>
                      </a:schemeClr>
                    </a:solidFill>
                  </a:tcPr>
                </a:tc>
                <a:tc>
                  <a:txBody>
                    <a:bodyPr/>
                    <a:lstStyle/>
                    <a:p>
                      <a:pPr algn="ctr"/>
                      <a:r>
                        <a:rPr lang="it-IT" sz="1200" dirty="0">
                          <a:latin typeface="Roboto"/>
                        </a:rPr>
                        <a:t>0.6527</a:t>
                      </a:r>
                      <a:endParaRPr dirty="0"/>
                    </a:p>
                  </a:txBody>
                  <a:tcPr>
                    <a:solidFill>
                      <a:schemeClr val="accent6">
                        <a:lumMod val="60000"/>
                        <a:lumOff val="40000"/>
                      </a:schemeClr>
                    </a:solidFill>
                  </a:tcPr>
                </a:tc>
                <a:tc>
                  <a:txBody>
                    <a:bodyPr/>
                    <a:lstStyle/>
                    <a:p>
                      <a:pPr algn="ctr"/>
                      <a:r>
                        <a:rPr lang="it-IT" sz="1200" dirty="0">
                          <a:latin typeface="Roboto"/>
                        </a:rPr>
                        <a:t>0.4363</a:t>
                      </a:r>
                      <a:endParaRPr dirty="0"/>
                    </a:p>
                  </a:txBody>
                  <a:tcPr>
                    <a:solidFill>
                      <a:schemeClr val="accent6">
                        <a:lumMod val="60000"/>
                        <a:lumOff val="40000"/>
                      </a:schemeClr>
                    </a:solidFill>
                  </a:tcPr>
                </a:tc>
                <a:tc>
                  <a:txBody>
                    <a:bodyPr/>
                    <a:lstStyle/>
                    <a:p>
                      <a:pPr algn="ctr"/>
                      <a:r>
                        <a:rPr lang="it-IT" sz="1200" dirty="0">
                          <a:latin typeface="Roboto"/>
                        </a:rPr>
                        <a:t>0.6281</a:t>
                      </a:r>
                      <a:endParaRPr dirty="0"/>
                    </a:p>
                  </a:txBody>
                  <a:tcPr>
                    <a:solidFill>
                      <a:schemeClr val="accent6">
                        <a:lumMod val="60000"/>
                        <a:lumOff val="40000"/>
                      </a:schemeClr>
                    </a:solidFill>
                  </a:tcPr>
                </a:tc>
                <a:tc>
                  <a:txBody>
                    <a:bodyPr/>
                    <a:lstStyle/>
                    <a:p>
                      <a:pPr algn="ctr"/>
                      <a:r>
                        <a:rPr lang="it-IT" sz="1200" dirty="0">
                          <a:latin typeface="Roboto"/>
                        </a:rPr>
                        <a:t>//</a:t>
                      </a:r>
                      <a:endParaRPr dirty="0"/>
                    </a:p>
                  </a:txBody>
                  <a:tcPr>
                    <a:solidFill>
                      <a:schemeClr val="accent6">
                        <a:lumMod val="60000"/>
                        <a:lumOff val="40000"/>
                      </a:schemeClr>
                    </a:solidFill>
                  </a:tcPr>
                </a:tc>
                <a:extLst>
                  <a:ext uri="{0D108BD9-81ED-4DB2-BD59-A6C34878D82A}">
                    <a16:rowId xmlns:a16="http://schemas.microsoft.com/office/drawing/2014/main" val="10001"/>
                  </a:ext>
                </a:extLst>
              </a:tr>
              <a:tr h="272520">
                <a:tc>
                  <a:txBody>
                    <a:bodyPr/>
                    <a:lstStyle/>
                    <a:p>
                      <a:r>
                        <a:rPr lang="it-IT" sz="1200" b="1" dirty="0">
                          <a:latin typeface="Roboto"/>
                        </a:rPr>
                        <a:t>G-</a:t>
                      </a:r>
                      <a:r>
                        <a:rPr lang="it-IT" sz="1200" b="1" dirty="0" err="1">
                          <a:latin typeface="Roboto"/>
                        </a:rPr>
                        <a:t>nc</a:t>
                      </a:r>
                      <a:r>
                        <a:rPr lang="it-IT" sz="1200" b="1" dirty="0">
                          <a:latin typeface="Roboto"/>
                        </a:rPr>
                        <a:t> FG   </a:t>
                      </a:r>
                      <a:endParaRPr dirty="0"/>
                    </a:p>
                  </a:txBody>
                  <a:tcPr>
                    <a:solidFill>
                      <a:schemeClr val="accent6">
                        <a:lumMod val="60000"/>
                        <a:lumOff val="40000"/>
                      </a:schemeClr>
                    </a:solidFill>
                  </a:tcPr>
                </a:tc>
                <a:tc>
                  <a:txBody>
                    <a:bodyPr/>
                    <a:lstStyle/>
                    <a:p>
                      <a:pPr algn="ctr"/>
                      <a:r>
                        <a:rPr lang="it-IT" sz="1200" dirty="0">
                          <a:latin typeface="Roboto"/>
                        </a:rPr>
                        <a:t>0.5518</a:t>
                      </a:r>
                      <a:endParaRPr dirty="0"/>
                    </a:p>
                  </a:txBody>
                  <a:tcPr>
                    <a:solidFill>
                      <a:schemeClr val="accent6">
                        <a:lumMod val="60000"/>
                        <a:lumOff val="40000"/>
                      </a:schemeClr>
                    </a:solidFill>
                  </a:tcPr>
                </a:tc>
                <a:tc>
                  <a:txBody>
                    <a:bodyPr/>
                    <a:lstStyle/>
                    <a:p>
                      <a:pPr algn="ctr"/>
                      <a:r>
                        <a:rPr lang="it-IT" sz="1200" b="1" u="sng" dirty="0">
                          <a:latin typeface="Roboto"/>
                        </a:rPr>
                        <a:t>0.8563</a:t>
                      </a:r>
                      <a:endParaRPr u="sng" dirty="0"/>
                    </a:p>
                  </a:txBody>
                  <a:tcPr>
                    <a:solidFill>
                      <a:schemeClr val="accent6">
                        <a:lumMod val="60000"/>
                        <a:lumOff val="40000"/>
                      </a:schemeClr>
                    </a:solidFill>
                  </a:tcPr>
                </a:tc>
                <a:tc>
                  <a:txBody>
                    <a:bodyPr/>
                    <a:lstStyle/>
                    <a:p>
                      <a:pPr algn="ctr"/>
                      <a:r>
                        <a:rPr lang="it-IT" sz="1200" dirty="0">
                          <a:latin typeface="Roboto"/>
                        </a:rPr>
                        <a:t>0.6711</a:t>
                      </a:r>
                      <a:endParaRPr dirty="0"/>
                    </a:p>
                  </a:txBody>
                  <a:tcPr>
                    <a:solidFill>
                      <a:schemeClr val="accent6">
                        <a:lumMod val="60000"/>
                        <a:lumOff val="40000"/>
                      </a:schemeClr>
                    </a:solidFill>
                  </a:tcPr>
                </a:tc>
                <a:tc>
                  <a:txBody>
                    <a:bodyPr/>
                    <a:lstStyle/>
                    <a:p>
                      <a:pPr algn="ctr"/>
                      <a:r>
                        <a:rPr lang="it-IT" sz="1200" dirty="0">
                          <a:latin typeface="Roboto"/>
                        </a:rPr>
                        <a:t>0.5764</a:t>
                      </a:r>
                      <a:endParaRPr dirty="0"/>
                    </a:p>
                  </a:txBody>
                  <a:tcPr>
                    <a:solidFill>
                      <a:schemeClr val="accent6">
                        <a:lumMod val="60000"/>
                        <a:lumOff val="40000"/>
                      </a:schemeClr>
                    </a:solidFill>
                  </a:tcPr>
                </a:tc>
                <a:tc>
                  <a:txBody>
                    <a:bodyPr/>
                    <a:lstStyle/>
                    <a:p>
                      <a:pPr algn="ctr"/>
                      <a:r>
                        <a:rPr lang="it-IT" sz="1200" dirty="0">
                          <a:latin typeface="Roboto"/>
                        </a:rPr>
                        <a:t>0.5354</a:t>
                      </a:r>
                      <a:endParaRPr dirty="0"/>
                    </a:p>
                  </a:txBody>
                  <a:tcPr>
                    <a:solidFill>
                      <a:schemeClr val="accent6">
                        <a:lumMod val="60000"/>
                        <a:lumOff val="40000"/>
                      </a:schemeClr>
                    </a:solidFill>
                  </a:tcPr>
                </a:tc>
                <a:tc>
                  <a:txBody>
                    <a:bodyPr/>
                    <a:lstStyle/>
                    <a:p>
                      <a:pPr algn="ctr"/>
                      <a:r>
                        <a:rPr lang="it-IT" sz="1200" dirty="0">
                          <a:latin typeface="Roboto"/>
                        </a:rPr>
                        <a:t>//</a:t>
                      </a:r>
                      <a:endParaRPr dirty="0"/>
                    </a:p>
                  </a:txBody>
                  <a:tcPr>
                    <a:solidFill>
                      <a:schemeClr val="accent6">
                        <a:lumMod val="60000"/>
                        <a:lumOff val="40000"/>
                      </a:schemeClr>
                    </a:solidFill>
                  </a:tcPr>
                </a:tc>
                <a:extLst>
                  <a:ext uri="{0D108BD9-81ED-4DB2-BD59-A6C34878D82A}">
                    <a16:rowId xmlns:a16="http://schemas.microsoft.com/office/drawing/2014/main" val="10002"/>
                  </a:ext>
                </a:extLst>
              </a:tr>
              <a:tr h="272520">
                <a:tc>
                  <a:txBody>
                    <a:bodyPr/>
                    <a:lstStyle/>
                    <a:p>
                      <a:r>
                        <a:rPr lang="it-IT" sz="1200" b="1" dirty="0">
                          <a:latin typeface="Roboto"/>
                        </a:rPr>
                        <a:t>G-</a:t>
                      </a:r>
                      <a:r>
                        <a:rPr lang="it-IT" sz="1200" b="1" dirty="0" err="1">
                          <a:latin typeface="Roboto"/>
                        </a:rPr>
                        <a:t>lc</a:t>
                      </a:r>
                      <a:r>
                        <a:rPr lang="it-IT" sz="1200" b="1" dirty="0">
                          <a:latin typeface="Roboto"/>
                        </a:rPr>
                        <a:t> WT    </a:t>
                      </a:r>
                      <a:endParaRPr dirty="0"/>
                    </a:p>
                  </a:txBody>
                  <a:tcPr>
                    <a:solidFill>
                      <a:schemeClr val="accent6">
                        <a:lumMod val="40000"/>
                        <a:lumOff val="60000"/>
                      </a:schemeClr>
                    </a:solidFill>
                  </a:tcPr>
                </a:tc>
                <a:tc>
                  <a:txBody>
                    <a:bodyPr/>
                    <a:lstStyle/>
                    <a:p>
                      <a:pPr algn="ctr"/>
                      <a:r>
                        <a:rPr lang="it-IT" sz="1200" dirty="0">
                          <a:latin typeface="Roboto"/>
                        </a:rPr>
                        <a:t>0.5093</a:t>
                      </a:r>
                      <a:endParaRPr dirty="0"/>
                    </a:p>
                  </a:txBody>
                  <a:tcPr>
                    <a:solidFill>
                      <a:schemeClr val="accent6">
                        <a:lumMod val="40000"/>
                        <a:lumOff val="60000"/>
                      </a:schemeClr>
                    </a:solidFill>
                  </a:tcPr>
                </a:tc>
                <a:tc>
                  <a:txBody>
                    <a:bodyPr/>
                    <a:lstStyle/>
                    <a:p>
                      <a:pPr algn="ctr"/>
                      <a:r>
                        <a:rPr lang="it-IT" sz="1200" dirty="0">
                          <a:latin typeface="Roboto"/>
                        </a:rPr>
                        <a:t>0.4892</a:t>
                      </a:r>
                      <a:endParaRPr dirty="0"/>
                    </a:p>
                  </a:txBody>
                  <a:tcPr>
                    <a:solidFill>
                      <a:schemeClr val="accent6">
                        <a:lumMod val="40000"/>
                        <a:lumOff val="60000"/>
                      </a:schemeClr>
                    </a:solidFill>
                  </a:tcPr>
                </a:tc>
                <a:tc>
                  <a:txBody>
                    <a:bodyPr/>
                    <a:lstStyle/>
                    <a:p>
                      <a:pPr algn="ctr"/>
                      <a:r>
                        <a:rPr lang="it-IT" sz="1200" dirty="0">
                          <a:latin typeface="Roboto"/>
                        </a:rPr>
                        <a:t>0.4991</a:t>
                      </a:r>
                      <a:endParaRPr dirty="0"/>
                    </a:p>
                  </a:txBody>
                  <a:tcPr>
                    <a:solidFill>
                      <a:schemeClr val="accent6">
                        <a:lumMod val="40000"/>
                        <a:lumOff val="60000"/>
                      </a:schemeClr>
                    </a:solidFill>
                  </a:tcPr>
                </a:tc>
                <a:tc>
                  <a:txBody>
                    <a:bodyPr/>
                    <a:lstStyle/>
                    <a:p>
                      <a:pPr algn="ctr"/>
                      <a:r>
                        <a:rPr lang="it-IT" sz="1200" dirty="0">
                          <a:latin typeface="Roboto"/>
                        </a:rPr>
                        <a:t>0.2762</a:t>
                      </a:r>
                      <a:endParaRPr dirty="0"/>
                    </a:p>
                  </a:txBody>
                  <a:tcPr>
                    <a:solidFill>
                      <a:schemeClr val="accent6">
                        <a:lumMod val="40000"/>
                        <a:lumOff val="60000"/>
                      </a:schemeClr>
                    </a:solidFill>
                  </a:tcPr>
                </a:tc>
                <a:tc>
                  <a:txBody>
                    <a:bodyPr/>
                    <a:lstStyle/>
                    <a:p>
                      <a:pPr algn="ctr"/>
                      <a:r>
                        <a:rPr lang="it-IT" sz="1200" dirty="0">
                          <a:latin typeface="Roboto"/>
                        </a:rPr>
                        <a:t>0.4722</a:t>
                      </a:r>
                      <a:endParaRPr dirty="0"/>
                    </a:p>
                  </a:txBody>
                  <a:tcPr>
                    <a:solidFill>
                      <a:schemeClr val="accent6">
                        <a:lumMod val="40000"/>
                        <a:lumOff val="60000"/>
                      </a:schemeClr>
                    </a:solidFill>
                  </a:tcPr>
                </a:tc>
                <a:tc>
                  <a:txBody>
                    <a:bodyPr/>
                    <a:lstStyle/>
                    <a:p>
                      <a:pPr algn="ctr"/>
                      <a:r>
                        <a:rPr lang="it-IT" sz="1200" dirty="0">
                          <a:latin typeface="Roboto"/>
                        </a:rPr>
                        <a:t>//</a:t>
                      </a:r>
                      <a:endParaRPr dirty="0"/>
                    </a:p>
                  </a:txBody>
                  <a:tcPr>
                    <a:solidFill>
                      <a:schemeClr val="accent6">
                        <a:lumMod val="40000"/>
                        <a:lumOff val="60000"/>
                      </a:schemeClr>
                    </a:solidFill>
                  </a:tcPr>
                </a:tc>
                <a:extLst>
                  <a:ext uri="{0D108BD9-81ED-4DB2-BD59-A6C34878D82A}">
                    <a16:rowId xmlns:a16="http://schemas.microsoft.com/office/drawing/2014/main" val="10003"/>
                  </a:ext>
                </a:extLst>
              </a:tr>
              <a:tr h="272520">
                <a:tc>
                  <a:txBody>
                    <a:bodyPr/>
                    <a:lstStyle/>
                    <a:p>
                      <a:r>
                        <a:rPr lang="it-IT" sz="1200" b="1" dirty="0">
                          <a:latin typeface="Roboto"/>
                        </a:rPr>
                        <a:t>G-</a:t>
                      </a:r>
                      <a:r>
                        <a:rPr lang="it-IT" sz="1200" b="1" dirty="0" err="1">
                          <a:latin typeface="Roboto"/>
                        </a:rPr>
                        <a:t>lc</a:t>
                      </a:r>
                      <a:r>
                        <a:rPr lang="it-IT" sz="1200" b="1" dirty="0">
                          <a:latin typeface="Roboto"/>
                        </a:rPr>
                        <a:t> FG     </a:t>
                      </a:r>
                      <a:endParaRPr dirty="0"/>
                    </a:p>
                  </a:txBody>
                  <a:tcPr>
                    <a:solidFill>
                      <a:schemeClr val="accent6">
                        <a:lumMod val="40000"/>
                        <a:lumOff val="60000"/>
                      </a:schemeClr>
                    </a:solidFill>
                  </a:tcPr>
                </a:tc>
                <a:tc>
                  <a:txBody>
                    <a:bodyPr/>
                    <a:lstStyle/>
                    <a:p>
                      <a:pPr algn="ctr"/>
                      <a:r>
                        <a:rPr lang="it-IT" sz="1200" dirty="0">
                          <a:latin typeface="Roboto"/>
                        </a:rPr>
                        <a:t>0.5522</a:t>
                      </a:r>
                      <a:endParaRPr dirty="0"/>
                    </a:p>
                  </a:txBody>
                  <a:tcPr>
                    <a:solidFill>
                      <a:schemeClr val="accent6">
                        <a:lumMod val="40000"/>
                        <a:lumOff val="60000"/>
                      </a:schemeClr>
                    </a:solidFill>
                  </a:tcPr>
                </a:tc>
                <a:tc>
                  <a:txBody>
                    <a:bodyPr/>
                    <a:lstStyle/>
                    <a:p>
                      <a:pPr algn="ctr"/>
                      <a:r>
                        <a:rPr lang="it-IT" sz="1200" dirty="0">
                          <a:latin typeface="Roboto"/>
                        </a:rPr>
                        <a:t>0.6035</a:t>
                      </a:r>
                      <a:endParaRPr dirty="0"/>
                    </a:p>
                  </a:txBody>
                  <a:tcPr>
                    <a:solidFill>
                      <a:schemeClr val="accent6">
                        <a:lumMod val="40000"/>
                        <a:lumOff val="60000"/>
                      </a:schemeClr>
                    </a:solidFill>
                  </a:tcPr>
                </a:tc>
                <a:tc>
                  <a:txBody>
                    <a:bodyPr/>
                    <a:lstStyle/>
                    <a:p>
                      <a:pPr algn="ctr"/>
                      <a:r>
                        <a:rPr lang="it-IT" sz="1200" dirty="0">
                          <a:latin typeface="Roboto"/>
                        </a:rPr>
                        <a:t>0.5767</a:t>
                      </a:r>
                      <a:endParaRPr dirty="0"/>
                    </a:p>
                  </a:txBody>
                  <a:tcPr>
                    <a:solidFill>
                      <a:schemeClr val="accent6">
                        <a:lumMod val="40000"/>
                        <a:lumOff val="60000"/>
                      </a:schemeClr>
                    </a:solidFill>
                  </a:tcPr>
                </a:tc>
                <a:tc>
                  <a:txBody>
                    <a:bodyPr/>
                    <a:lstStyle/>
                    <a:p>
                      <a:pPr algn="ctr"/>
                      <a:r>
                        <a:rPr lang="it-IT" sz="1200" dirty="0">
                          <a:latin typeface="Roboto"/>
                        </a:rPr>
                        <a:t>0.3656</a:t>
                      </a:r>
                      <a:endParaRPr dirty="0"/>
                    </a:p>
                  </a:txBody>
                  <a:tcPr>
                    <a:solidFill>
                      <a:schemeClr val="accent6">
                        <a:lumMod val="40000"/>
                        <a:lumOff val="60000"/>
                      </a:schemeClr>
                    </a:solidFill>
                  </a:tcPr>
                </a:tc>
                <a:tc>
                  <a:txBody>
                    <a:bodyPr/>
                    <a:lstStyle/>
                    <a:p>
                      <a:pPr algn="ctr"/>
                      <a:r>
                        <a:rPr lang="it-IT" sz="1200" dirty="0">
                          <a:latin typeface="Roboto"/>
                        </a:rPr>
                        <a:t>0.5382</a:t>
                      </a:r>
                      <a:endParaRPr dirty="0"/>
                    </a:p>
                  </a:txBody>
                  <a:tcPr>
                    <a:solidFill>
                      <a:schemeClr val="accent6">
                        <a:lumMod val="40000"/>
                        <a:lumOff val="60000"/>
                      </a:schemeClr>
                    </a:solidFill>
                  </a:tcPr>
                </a:tc>
                <a:tc>
                  <a:txBody>
                    <a:bodyPr/>
                    <a:lstStyle/>
                    <a:p>
                      <a:pPr algn="ctr"/>
                      <a:r>
                        <a:rPr lang="it-IT" sz="1200" dirty="0">
                          <a:latin typeface="Roboto"/>
                        </a:rPr>
                        <a:t>//</a:t>
                      </a:r>
                      <a:endParaRPr dirty="0"/>
                    </a:p>
                  </a:txBody>
                  <a:tcPr>
                    <a:solidFill>
                      <a:schemeClr val="accent6">
                        <a:lumMod val="40000"/>
                        <a:lumOff val="60000"/>
                      </a:schemeClr>
                    </a:solidFill>
                  </a:tcPr>
                </a:tc>
                <a:extLst>
                  <a:ext uri="{0D108BD9-81ED-4DB2-BD59-A6C34878D82A}">
                    <a16:rowId xmlns:a16="http://schemas.microsoft.com/office/drawing/2014/main" val="10004"/>
                  </a:ext>
                </a:extLst>
              </a:tr>
              <a:tr h="272520">
                <a:tc>
                  <a:txBody>
                    <a:bodyPr/>
                    <a:lstStyle/>
                    <a:p>
                      <a:r>
                        <a:rPr lang="it-IT" sz="1200" b="1" dirty="0">
                          <a:latin typeface="Roboto"/>
                        </a:rPr>
                        <a:t>E-</a:t>
                      </a:r>
                      <a:r>
                        <a:rPr lang="it-IT" sz="1200" b="1" dirty="0" err="1">
                          <a:latin typeface="Roboto"/>
                        </a:rPr>
                        <a:t>nc</a:t>
                      </a:r>
                      <a:r>
                        <a:rPr lang="it-IT" sz="1200" b="1" dirty="0">
                          <a:latin typeface="Roboto"/>
                        </a:rPr>
                        <a:t> </a:t>
                      </a:r>
                      <a:r>
                        <a:rPr lang="it-IT" sz="1200" b="1" dirty="0" err="1">
                          <a:latin typeface="Roboto"/>
                        </a:rPr>
                        <a:t>dbscan</a:t>
                      </a:r>
                      <a:r>
                        <a:rPr lang="it-IT" sz="1200" b="1" dirty="0">
                          <a:latin typeface="Roboto"/>
                        </a:rPr>
                        <a:t>     </a:t>
                      </a:r>
                      <a:endParaRPr dirty="0"/>
                    </a:p>
                  </a:txBody>
                  <a:tcPr>
                    <a:solidFill>
                      <a:schemeClr val="accent3">
                        <a:lumMod val="60000"/>
                        <a:lumOff val="40000"/>
                      </a:schemeClr>
                    </a:solidFill>
                  </a:tcPr>
                </a:tc>
                <a:tc>
                  <a:txBody>
                    <a:bodyPr/>
                    <a:lstStyle/>
                    <a:p>
                      <a:pPr algn="ctr"/>
                      <a:r>
                        <a:rPr lang="it-IT" sz="1200" dirty="0">
                          <a:latin typeface="Roboto"/>
                        </a:rPr>
                        <a:t>0.5553</a:t>
                      </a:r>
                      <a:endParaRPr dirty="0"/>
                    </a:p>
                  </a:txBody>
                  <a:tcPr>
                    <a:solidFill>
                      <a:schemeClr val="accent3">
                        <a:lumMod val="60000"/>
                        <a:lumOff val="40000"/>
                      </a:schemeClr>
                    </a:solidFill>
                  </a:tcPr>
                </a:tc>
                <a:tc>
                  <a:txBody>
                    <a:bodyPr/>
                    <a:lstStyle/>
                    <a:p>
                      <a:pPr algn="ctr"/>
                      <a:r>
                        <a:rPr lang="it-IT" sz="1200" dirty="0">
                          <a:latin typeface="Roboto"/>
                        </a:rPr>
                        <a:t>0.6579</a:t>
                      </a:r>
                      <a:endParaRPr dirty="0"/>
                    </a:p>
                  </a:txBody>
                  <a:tcPr>
                    <a:solidFill>
                      <a:schemeClr val="accent3">
                        <a:lumMod val="60000"/>
                        <a:lumOff val="40000"/>
                      </a:schemeClr>
                    </a:solidFill>
                  </a:tcPr>
                </a:tc>
                <a:tc>
                  <a:txBody>
                    <a:bodyPr/>
                    <a:lstStyle/>
                    <a:p>
                      <a:pPr algn="ctr"/>
                      <a:r>
                        <a:rPr lang="it-IT" sz="1200" dirty="0">
                          <a:latin typeface="Roboto"/>
                        </a:rPr>
                        <a:t>0.6023</a:t>
                      </a:r>
                      <a:endParaRPr dirty="0"/>
                    </a:p>
                  </a:txBody>
                  <a:tcPr>
                    <a:solidFill>
                      <a:schemeClr val="accent3">
                        <a:lumMod val="60000"/>
                        <a:lumOff val="40000"/>
                      </a:schemeClr>
                    </a:solidFill>
                  </a:tcPr>
                </a:tc>
                <a:tc>
                  <a:txBody>
                    <a:bodyPr/>
                    <a:lstStyle/>
                    <a:p>
                      <a:pPr algn="ctr"/>
                      <a:r>
                        <a:rPr lang="it-IT" sz="1200" dirty="0">
                          <a:latin typeface="Roboto"/>
                        </a:rPr>
                        <a:t>0.4487</a:t>
                      </a:r>
                      <a:endParaRPr dirty="0"/>
                    </a:p>
                  </a:txBody>
                  <a:tcPr>
                    <a:solidFill>
                      <a:schemeClr val="accent3">
                        <a:lumMod val="60000"/>
                        <a:lumOff val="40000"/>
                      </a:schemeClr>
                    </a:solidFill>
                  </a:tcPr>
                </a:tc>
                <a:tc>
                  <a:txBody>
                    <a:bodyPr/>
                    <a:lstStyle/>
                    <a:p>
                      <a:pPr algn="ctr"/>
                      <a:r>
                        <a:rPr lang="it-IT" sz="1200" dirty="0">
                          <a:latin typeface="Roboto"/>
                        </a:rPr>
                        <a:t>0.5234</a:t>
                      </a:r>
                      <a:endParaRPr dirty="0"/>
                    </a:p>
                  </a:txBody>
                  <a:tcPr>
                    <a:solidFill>
                      <a:schemeClr val="accent3">
                        <a:lumMod val="60000"/>
                        <a:lumOff val="40000"/>
                      </a:schemeClr>
                    </a:solidFill>
                  </a:tcPr>
                </a:tc>
                <a:tc>
                  <a:txBody>
                    <a:bodyPr/>
                    <a:lstStyle/>
                    <a:p>
                      <a:pPr algn="ctr"/>
                      <a:r>
                        <a:rPr lang="it-IT" sz="1200" dirty="0">
                          <a:latin typeface="Roboto"/>
                        </a:rPr>
                        <a:t>0.2588</a:t>
                      </a:r>
                      <a:endParaRPr dirty="0"/>
                    </a:p>
                  </a:txBody>
                  <a:tcPr>
                    <a:solidFill>
                      <a:schemeClr val="accent3">
                        <a:lumMod val="60000"/>
                        <a:lumOff val="40000"/>
                      </a:schemeClr>
                    </a:solidFill>
                  </a:tcPr>
                </a:tc>
                <a:extLst>
                  <a:ext uri="{0D108BD9-81ED-4DB2-BD59-A6C34878D82A}">
                    <a16:rowId xmlns:a16="http://schemas.microsoft.com/office/drawing/2014/main" val="10005"/>
                  </a:ext>
                </a:extLst>
              </a:tr>
              <a:tr h="272520">
                <a:tc>
                  <a:txBody>
                    <a:bodyPr/>
                    <a:lstStyle/>
                    <a:p>
                      <a:r>
                        <a:rPr lang="it-IT" sz="1200" b="1" dirty="0">
                          <a:latin typeface="Roboto"/>
                        </a:rPr>
                        <a:t>E-</a:t>
                      </a:r>
                      <a:r>
                        <a:rPr lang="it-IT" sz="1200" b="1" dirty="0" err="1">
                          <a:latin typeface="Roboto"/>
                        </a:rPr>
                        <a:t>nc</a:t>
                      </a:r>
                      <a:r>
                        <a:rPr lang="it-IT" sz="1200" b="1" dirty="0">
                          <a:latin typeface="Roboto"/>
                        </a:rPr>
                        <a:t> </a:t>
                      </a:r>
                      <a:r>
                        <a:rPr lang="it-IT" sz="1200" b="1" dirty="0" err="1">
                          <a:latin typeface="Roboto"/>
                        </a:rPr>
                        <a:t>hdbscan</a:t>
                      </a:r>
                      <a:r>
                        <a:rPr lang="it-IT" sz="1200" b="1" dirty="0">
                          <a:latin typeface="Roboto"/>
                        </a:rPr>
                        <a:t>     </a:t>
                      </a:r>
                      <a:endParaRPr dirty="0"/>
                    </a:p>
                  </a:txBody>
                  <a:tcPr>
                    <a:solidFill>
                      <a:schemeClr val="accent3">
                        <a:lumMod val="60000"/>
                        <a:lumOff val="40000"/>
                      </a:schemeClr>
                    </a:solidFill>
                  </a:tcPr>
                </a:tc>
                <a:tc>
                  <a:txBody>
                    <a:bodyPr/>
                    <a:lstStyle/>
                    <a:p>
                      <a:pPr algn="ctr"/>
                      <a:r>
                        <a:rPr lang="it-IT" sz="1200" dirty="0">
                          <a:latin typeface="Roboto"/>
                        </a:rPr>
                        <a:t>0.5759</a:t>
                      </a:r>
                      <a:endParaRPr dirty="0"/>
                    </a:p>
                  </a:txBody>
                  <a:tcPr>
                    <a:solidFill>
                      <a:schemeClr val="accent3">
                        <a:lumMod val="60000"/>
                        <a:lumOff val="40000"/>
                      </a:schemeClr>
                    </a:solidFill>
                  </a:tcPr>
                </a:tc>
                <a:tc>
                  <a:txBody>
                    <a:bodyPr/>
                    <a:lstStyle/>
                    <a:p>
                      <a:pPr algn="ctr"/>
                      <a:r>
                        <a:rPr lang="it-IT" sz="1200" dirty="0">
                          <a:latin typeface="Roboto"/>
                        </a:rPr>
                        <a:t>0.6720</a:t>
                      </a:r>
                      <a:endParaRPr dirty="0"/>
                    </a:p>
                  </a:txBody>
                  <a:tcPr>
                    <a:solidFill>
                      <a:schemeClr val="accent3">
                        <a:lumMod val="60000"/>
                        <a:lumOff val="40000"/>
                      </a:schemeClr>
                    </a:solidFill>
                  </a:tcPr>
                </a:tc>
                <a:tc>
                  <a:txBody>
                    <a:bodyPr/>
                    <a:lstStyle/>
                    <a:p>
                      <a:pPr algn="ctr"/>
                      <a:r>
                        <a:rPr lang="it-IT" sz="1200" dirty="0">
                          <a:latin typeface="Roboto"/>
                        </a:rPr>
                        <a:t>0.6203</a:t>
                      </a:r>
                      <a:endParaRPr dirty="0"/>
                    </a:p>
                  </a:txBody>
                  <a:tcPr>
                    <a:solidFill>
                      <a:schemeClr val="accent3">
                        <a:lumMod val="60000"/>
                        <a:lumOff val="40000"/>
                      </a:schemeClr>
                    </a:solidFill>
                  </a:tcPr>
                </a:tc>
                <a:tc>
                  <a:txBody>
                    <a:bodyPr/>
                    <a:lstStyle/>
                    <a:p>
                      <a:pPr algn="ctr"/>
                      <a:r>
                        <a:rPr lang="it-IT" sz="1200" dirty="0">
                          <a:latin typeface="Roboto"/>
                        </a:rPr>
                        <a:t>0.5282</a:t>
                      </a:r>
                      <a:endParaRPr dirty="0"/>
                    </a:p>
                  </a:txBody>
                  <a:tcPr>
                    <a:solidFill>
                      <a:schemeClr val="accent3">
                        <a:lumMod val="60000"/>
                        <a:lumOff val="40000"/>
                      </a:schemeClr>
                    </a:solidFill>
                  </a:tcPr>
                </a:tc>
                <a:tc>
                  <a:txBody>
                    <a:bodyPr/>
                    <a:lstStyle/>
                    <a:p>
                      <a:pPr algn="ctr"/>
                      <a:r>
                        <a:rPr lang="it-IT" sz="1200" dirty="0">
                          <a:latin typeface="Roboto"/>
                        </a:rPr>
                        <a:t>0.5525</a:t>
                      </a:r>
                      <a:endParaRPr dirty="0"/>
                    </a:p>
                  </a:txBody>
                  <a:tcPr>
                    <a:solidFill>
                      <a:schemeClr val="accent3">
                        <a:lumMod val="60000"/>
                        <a:lumOff val="40000"/>
                      </a:schemeClr>
                    </a:solidFill>
                  </a:tcPr>
                </a:tc>
                <a:tc>
                  <a:txBody>
                    <a:bodyPr/>
                    <a:lstStyle/>
                    <a:p>
                      <a:pPr algn="ctr"/>
                      <a:r>
                        <a:rPr lang="it-IT" sz="1200" dirty="0">
                          <a:latin typeface="Roboto"/>
                        </a:rPr>
                        <a:t>0.2573</a:t>
                      </a:r>
                      <a:endParaRPr dirty="0"/>
                    </a:p>
                  </a:txBody>
                  <a:tcPr>
                    <a:solidFill>
                      <a:schemeClr val="accent3">
                        <a:lumMod val="60000"/>
                        <a:lumOff val="40000"/>
                      </a:schemeClr>
                    </a:solidFill>
                  </a:tcPr>
                </a:tc>
                <a:extLst>
                  <a:ext uri="{0D108BD9-81ED-4DB2-BD59-A6C34878D82A}">
                    <a16:rowId xmlns:a16="http://schemas.microsoft.com/office/drawing/2014/main" val="10006"/>
                  </a:ext>
                </a:extLst>
              </a:tr>
              <a:tr h="248760">
                <a:tc>
                  <a:txBody>
                    <a:bodyPr/>
                    <a:lstStyle/>
                    <a:p>
                      <a:r>
                        <a:rPr lang="it-IT" sz="1200" b="1" dirty="0">
                          <a:latin typeface="Roboto"/>
                        </a:rPr>
                        <a:t>E-</a:t>
                      </a:r>
                      <a:r>
                        <a:rPr lang="it-IT" sz="1200" b="1" dirty="0" err="1">
                          <a:latin typeface="Roboto"/>
                        </a:rPr>
                        <a:t>nc</a:t>
                      </a:r>
                      <a:r>
                        <a:rPr lang="it-IT" sz="1200" b="1" dirty="0">
                          <a:latin typeface="Roboto"/>
                        </a:rPr>
                        <a:t> </a:t>
                      </a:r>
                      <a:r>
                        <a:rPr lang="it-IT" sz="1200" b="1" dirty="0" err="1">
                          <a:latin typeface="Roboto"/>
                        </a:rPr>
                        <a:t>Kmeans</a:t>
                      </a:r>
                      <a:r>
                        <a:rPr lang="it-IT" sz="1200" b="1" dirty="0">
                          <a:latin typeface="Roboto"/>
                        </a:rPr>
                        <a:t>     </a:t>
                      </a:r>
                      <a:endParaRPr dirty="0"/>
                    </a:p>
                  </a:txBody>
                  <a:tcPr>
                    <a:solidFill>
                      <a:schemeClr val="accent3">
                        <a:lumMod val="60000"/>
                        <a:lumOff val="40000"/>
                      </a:schemeClr>
                    </a:solidFill>
                  </a:tcPr>
                </a:tc>
                <a:tc>
                  <a:txBody>
                    <a:bodyPr/>
                    <a:lstStyle/>
                    <a:p>
                      <a:pPr algn="ctr"/>
                      <a:r>
                        <a:rPr lang="it-IT" sz="1200" dirty="0">
                          <a:latin typeface="Roboto"/>
                        </a:rPr>
                        <a:t>0.8238</a:t>
                      </a:r>
                      <a:endParaRPr dirty="0"/>
                    </a:p>
                  </a:txBody>
                  <a:tcPr>
                    <a:solidFill>
                      <a:schemeClr val="accent3">
                        <a:lumMod val="60000"/>
                        <a:lumOff val="40000"/>
                      </a:schemeClr>
                    </a:solidFill>
                  </a:tcPr>
                </a:tc>
                <a:tc>
                  <a:txBody>
                    <a:bodyPr/>
                    <a:lstStyle/>
                    <a:p>
                      <a:pPr algn="ctr"/>
                      <a:r>
                        <a:rPr lang="it-IT" sz="1200" dirty="0">
                          <a:latin typeface="Roboto"/>
                        </a:rPr>
                        <a:t>0.7575</a:t>
                      </a:r>
                      <a:endParaRPr dirty="0"/>
                    </a:p>
                  </a:txBody>
                  <a:tcPr>
                    <a:solidFill>
                      <a:schemeClr val="accent3">
                        <a:lumMod val="60000"/>
                        <a:lumOff val="40000"/>
                      </a:schemeClr>
                    </a:solidFill>
                  </a:tcPr>
                </a:tc>
                <a:tc>
                  <a:txBody>
                    <a:bodyPr/>
                    <a:lstStyle/>
                    <a:p>
                      <a:pPr algn="ctr"/>
                      <a:r>
                        <a:rPr lang="it-IT" sz="1200" dirty="0">
                          <a:latin typeface="Roboto"/>
                        </a:rPr>
                        <a:t>0.7892</a:t>
                      </a:r>
                      <a:endParaRPr dirty="0"/>
                    </a:p>
                  </a:txBody>
                  <a:tcPr>
                    <a:solidFill>
                      <a:schemeClr val="accent3">
                        <a:lumMod val="60000"/>
                        <a:lumOff val="40000"/>
                      </a:schemeClr>
                    </a:solidFill>
                  </a:tcPr>
                </a:tc>
                <a:tc>
                  <a:txBody>
                    <a:bodyPr/>
                    <a:lstStyle/>
                    <a:p>
                      <a:pPr algn="ctr"/>
                      <a:r>
                        <a:rPr lang="it-IT" sz="1200" dirty="0">
                          <a:latin typeface="Roboto"/>
                        </a:rPr>
                        <a:t>0.7883</a:t>
                      </a:r>
                      <a:endParaRPr dirty="0"/>
                    </a:p>
                  </a:txBody>
                  <a:tcPr>
                    <a:solidFill>
                      <a:schemeClr val="accent3">
                        <a:lumMod val="60000"/>
                        <a:lumOff val="40000"/>
                      </a:schemeClr>
                    </a:solidFill>
                  </a:tcPr>
                </a:tc>
                <a:tc>
                  <a:txBody>
                    <a:bodyPr/>
                    <a:lstStyle/>
                    <a:p>
                      <a:pPr algn="ctr"/>
                      <a:r>
                        <a:rPr lang="it-IT" sz="1200" dirty="0">
                          <a:latin typeface="Roboto"/>
                        </a:rPr>
                        <a:t>0.7423</a:t>
                      </a:r>
                      <a:endParaRPr dirty="0"/>
                    </a:p>
                  </a:txBody>
                  <a:tcPr>
                    <a:solidFill>
                      <a:schemeClr val="accent3">
                        <a:lumMod val="60000"/>
                        <a:lumOff val="40000"/>
                      </a:schemeClr>
                    </a:solidFill>
                  </a:tcPr>
                </a:tc>
                <a:tc>
                  <a:txBody>
                    <a:bodyPr/>
                    <a:lstStyle/>
                    <a:p>
                      <a:pPr algn="ctr"/>
                      <a:r>
                        <a:rPr lang="it-IT" sz="1200" dirty="0">
                          <a:latin typeface="Roboto"/>
                        </a:rPr>
                        <a:t>0.3131</a:t>
                      </a:r>
                      <a:endParaRPr dirty="0"/>
                    </a:p>
                  </a:txBody>
                  <a:tcPr>
                    <a:solidFill>
                      <a:schemeClr val="accent3">
                        <a:lumMod val="60000"/>
                        <a:lumOff val="40000"/>
                      </a:schemeClr>
                    </a:solidFill>
                  </a:tcPr>
                </a:tc>
                <a:extLst>
                  <a:ext uri="{0D108BD9-81ED-4DB2-BD59-A6C34878D82A}">
                    <a16:rowId xmlns:a16="http://schemas.microsoft.com/office/drawing/2014/main" val="10007"/>
                  </a:ext>
                </a:extLst>
              </a:tr>
              <a:tr h="272520">
                <a:tc>
                  <a:txBody>
                    <a:bodyPr/>
                    <a:lstStyle/>
                    <a:p>
                      <a:r>
                        <a:rPr lang="it-IT" sz="1200" b="1" dirty="0">
                          <a:latin typeface="Roboto"/>
                        </a:rPr>
                        <a:t>E-</a:t>
                      </a:r>
                      <a:r>
                        <a:rPr lang="it-IT" sz="1200" b="1" dirty="0" err="1">
                          <a:latin typeface="Roboto"/>
                        </a:rPr>
                        <a:t>lc</a:t>
                      </a:r>
                      <a:r>
                        <a:rPr lang="it-IT" sz="1200" b="1" dirty="0">
                          <a:latin typeface="Roboto"/>
                        </a:rPr>
                        <a:t> </a:t>
                      </a:r>
                      <a:r>
                        <a:rPr lang="it-IT" sz="1200" b="1" dirty="0" err="1">
                          <a:latin typeface="Roboto"/>
                        </a:rPr>
                        <a:t>dbscan</a:t>
                      </a:r>
                      <a:r>
                        <a:rPr lang="it-IT" sz="1200" b="1" dirty="0">
                          <a:latin typeface="Roboto"/>
                        </a:rPr>
                        <a:t>     </a:t>
                      </a:r>
                      <a:endParaRPr dirty="0"/>
                    </a:p>
                  </a:txBody>
                  <a:tcPr>
                    <a:solidFill>
                      <a:schemeClr val="accent3">
                        <a:lumMod val="40000"/>
                        <a:lumOff val="60000"/>
                      </a:schemeClr>
                    </a:solidFill>
                  </a:tcPr>
                </a:tc>
                <a:tc>
                  <a:txBody>
                    <a:bodyPr/>
                    <a:lstStyle/>
                    <a:p>
                      <a:pPr algn="ctr"/>
                      <a:r>
                        <a:rPr lang="it-IT" sz="1200" dirty="0">
                          <a:latin typeface="Roboto"/>
                        </a:rPr>
                        <a:t>0.4163</a:t>
                      </a:r>
                      <a:endParaRPr dirty="0"/>
                    </a:p>
                  </a:txBody>
                  <a:tcPr>
                    <a:solidFill>
                      <a:schemeClr val="accent3">
                        <a:lumMod val="40000"/>
                        <a:lumOff val="60000"/>
                      </a:schemeClr>
                    </a:solidFill>
                  </a:tcPr>
                </a:tc>
                <a:tc>
                  <a:txBody>
                    <a:bodyPr/>
                    <a:lstStyle/>
                    <a:p>
                      <a:pPr algn="ctr"/>
                      <a:r>
                        <a:rPr lang="it-IT" sz="1200" dirty="0">
                          <a:latin typeface="Roboto"/>
                        </a:rPr>
                        <a:t>0.5922</a:t>
                      </a:r>
                      <a:endParaRPr dirty="0"/>
                    </a:p>
                  </a:txBody>
                  <a:tcPr>
                    <a:solidFill>
                      <a:schemeClr val="accent3">
                        <a:lumMod val="40000"/>
                        <a:lumOff val="60000"/>
                      </a:schemeClr>
                    </a:solidFill>
                  </a:tcPr>
                </a:tc>
                <a:tc>
                  <a:txBody>
                    <a:bodyPr/>
                    <a:lstStyle/>
                    <a:p>
                      <a:pPr algn="ctr"/>
                      <a:r>
                        <a:rPr lang="it-IT" sz="1200" dirty="0">
                          <a:latin typeface="Roboto"/>
                        </a:rPr>
                        <a:t>0.4889</a:t>
                      </a:r>
                      <a:endParaRPr dirty="0"/>
                    </a:p>
                  </a:txBody>
                  <a:tcPr>
                    <a:solidFill>
                      <a:schemeClr val="accent3">
                        <a:lumMod val="40000"/>
                        <a:lumOff val="60000"/>
                      </a:schemeClr>
                    </a:solidFill>
                  </a:tcPr>
                </a:tc>
                <a:tc>
                  <a:txBody>
                    <a:bodyPr/>
                    <a:lstStyle/>
                    <a:p>
                      <a:pPr algn="ctr"/>
                      <a:r>
                        <a:rPr lang="it-IT" sz="1200" dirty="0">
                          <a:latin typeface="Roboto"/>
                        </a:rPr>
                        <a:t>0.2250</a:t>
                      </a:r>
                      <a:endParaRPr dirty="0"/>
                    </a:p>
                  </a:txBody>
                  <a:tcPr>
                    <a:solidFill>
                      <a:schemeClr val="accent3">
                        <a:lumMod val="40000"/>
                        <a:lumOff val="60000"/>
                      </a:schemeClr>
                    </a:solidFill>
                  </a:tcPr>
                </a:tc>
                <a:tc>
                  <a:txBody>
                    <a:bodyPr/>
                    <a:lstStyle/>
                    <a:p>
                      <a:pPr algn="ctr"/>
                      <a:r>
                        <a:rPr lang="it-IT" sz="1200" dirty="0">
                          <a:latin typeface="Roboto"/>
                        </a:rPr>
                        <a:t>0.3935</a:t>
                      </a:r>
                      <a:endParaRPr dirty="0"/>
                    </a:p>
                  </a:txBody>
                  <a:tcPr>
                    <a:solidFill>
                      <a:schemeClr val="accent3">
                        <a:lumMod val="40000"/>
                        <a:lumOff val="60000"/>
                      </a:schemeClr>
                    </a:solidFill>
                  </a:tcPr>
                </a:tc>
                <a:tc>
                  <a:txBody>
                    <a:bodyPr/>
                    <a:lstStyle/>
                    <a:p>
                      <a:pPr algn="ctr"/>
                      <a:r>
                        <a:rPr lang="it-IT" sz="1200" dirty="0">
                          <a:latin typeface="Roboto"/>
                        </a:rPr>
                        <a:t>0.1320</a:t>
                      </a:r>
                      <a:endParaRPr dirty="0"/>
                    </a:p>
                  </a:txBody>
                  <a:tcPr>
                    <a:solidFill>
                      <a:schemeClr val="accent3">
                        <a:lumMod val="40000"/>
                        <a:lumOff val="60000"/>
                      </a:schemeClr>
                    </a:solidFill>
                  </a:tcPr>
                </a:tc>
                <a:extLst>
                  <a:ext uri="{0D108BD9-81ED-4DB2-BD59-A6C34878D82A}">
                    <a16:rowId xmlns:a16="http://schemas.microsoft.com/office/drawing/2014/main" val="10008"/>
                  </a:ext>
                </a:extLst>
              </a:tr>
              <a:tr h="272520">
                <a:tc>
                  <a:txBody>
                    <a:bodyPr/>
                    <a:lstStyle/>
                    <a:p>
                      <a:r>
                        <a:rPr lang="it-IT" sz="1200" b="1" dirty="0">
                          <a:latin typeface="Roboto"/>
                        </a:rPr>
                        <a:t>E-</a:t>
                      </a:r>
                      <a:r>
                        <a:rPr lang="it-IT" sz="1200" b="1" dirty="0" err="1">
                          <a:latin typeface="Roboto"/>
                        </a:rPr>
                        <a:t>lc</a:t>
                      </a:r>
                      <a:r>
                        <a:rPr lang="it-IT" sz="1200" b="1" dirty="0">
                          <a:latin typeface="Roboto"/>
                        </a:rPr>
                        <a:t> </a:t>
                      </a:r>
                      <a:r>
                        <a:rPr lang="it-IT" sz="1200" b="1" dirty="0" err="1">
                          <a:latin typeface="Roboto"/>
                        </a:rPr>
                        <a:t>hdbscan</a:t>
                      </a:r>
                      <a:r>
                        <a:rPr lang="it-IT" sz="1200" b="1" dirty="0">
                          <a:latin typeface="Roboto"/>
                        </a:rPr>
                        <a:t>      </a:t>
                      </a:r>
                      <a:endParaRPr dirty="0"/>
                    </a:p>
                  </a:txBody>
                  <a:tcPr>
                    <a:solidFill>
                      <a:schemeClr val="accent3">
                        <a:lumMod val="40000"/>
                        <a:lumOff val="60000"/>
                      </a:schemeClr>
                    </a:solidFill>
                  </a:tcPr>
                </a:tc>
                <a:tc>
                  <a:txBody>
                    <a:bodyPr/>
                    <a:lstStyle/>
                    <a:p>
                      <a:pPr algn="ctr"/>
                      <a:r>
                        <a:rPr lang="it-IT" sz="1200" dirty="0">
                          <a:latin typeface="Roboto"/>
                        </a:rPr>
                        <a:t>0.4760</a:t>
                      </a:r>
                      <a:endParaRPr dirty="0"/>
                    </a:p>
                  </a:txBody>
                  <a:tcPr>
                    <a:solidFill>
                      <a:schemeClr val="accent3">
                        <a:lumMod val="40000"/>
                        <a:lumOff val="60000"/>
                      </a:schemeClr>
                    </a:solidFill>
                  </a:tcPr>
                </a:tc>
                <a:tc>
                  <a:txBody>
                    <a:bodyPr/>
                    <a:lstStyle/>
                    <a:p>
                      <a:pPr algn="ctr"/>
                      <a:r>
                        <a:rPr lang="it-IT" sz="1200" dirty="0">
                          <a:latin typeface="Roboto"/>
                        </a:rPr>
                        <a:t>0.5067</a:t>
                      </a:r>
                      <a:endParaRPr dirty="0"/>
                    </a:p>
                  </a:txBody>
                  <a:tcPr>
                    <a:solidFill>
                      <a:schemeClr val="accent3">
                        <a:lumMod val="40000"/>
                        <a:lumOff val="60000"/>
                      </a:schemeClr>
                    </a:solidFill>
                  </a:tcPr>
                </a:tc>
                <a:tc>
                  <a:txBody>
                    <a:bodyPr/>
                    <a:lstStyle/>
                    <a:p>
                      <a:pPr algn="ctr"/>
                      <a:r>
                        <a:rPr lang="it-IT" sz="1200" dirty="0">
                          <a:latin typeface="Roboto"/>
                        </a:rPr>
                        <a:t>0.4908</a:t>
                      </a:r>
                      <a:endParaRPr dirty="0"/>
                    </a:p>
                  </a:txBody>
                  <a:tcPr>
                    <a:solidFill>
                      <a:schemeClr val="accent3">
                        <a:lumMod val="40000"/>
                        <a:lumOff val="60000"/>
                      </a:schemeClr>
                    </a:solidFill>
                  </a:tcPr>
                </a:tc>
                <a:tc>
                  <a:txBody>
                    <a:bodyPr/>
                    <a:lstStyle/>
                    <a:p>
                      <a:pPr algn="ctr"/>
                      <a:r>
                        <a:rPr lang="it-IT" sz="1200" dirty="0">
                          <a:latin typeface="Roboto"/>
                        </a:rPr>
                        <a:t>0.2275</a:t>
                      </a:r>
                      <a:endParaRPr dirty="0"/>
                    </a:p>
                  </a:txBody>
                  <a:tcPr>
                    <a:solidFill>
                      <a:schemeClr val="accent3">
                        <a:lumMod val="40000"/>
                        <a:lumOff val="60000"/>
                      </a:schemeClr>
                    </a:solidFill>
                  </a:tcPr>
                </a:tc>
                <a:tc>
                  <a:txBody>
                    <a:bodyPr/>
                    <a:lstStyle/>
                    <a:p>
                      <a:pPr algn="ctr"/>
                      <a:r>
                        <a:rPr lang="it-IT" sz="1200" dirty="0">
                          <a:latin typeface="Roboto"/>
                        </a:rPr>
                        <a:t>0.4515</a:t>
                      </a:r>
                      <a:endParaRPr dirty="0"/>
                    </a:p>
                  </a:txBody>
                  <a:tcPr>
                    <a:solidFill>
                      <a:schemeClr val="accent3">
                        <a:lumMod val="40000"/>
                        <a:lumOff val="60000"/>
                      </a:schemeClr>
                    </a:solidFill>
                  </a:tcPr>
                </a:tc>
                <a:tc>
                  <a:txBody>
                    <a:bodyPr/>
                    <a:lstStyle/>
                    <a:p>
                      <a:pPr algn="ctr"/>
                      <a:r>
                        <a:rPr lang="it-IT" sz="1200" dirty="0">
                          <a:latin typeface="Roboto"/>
                        </a:rPr>
                        <a:t>0.1054</a:t>
                      </a:r>
                      <a:endParaRPr dirty="0"/>
                    </a:p>
                  </a:txBody>
                  <a:tcPr>
                    <a:solidFill>
                      <a:schemeClr val="accent3">
                        <a:lumMod val="40000"/>
                        <a:lumOff val="60000"/>
                      </a:schemeClr>
                    </a:solidFill>
                  </a:tcPr>
                </a:tc>
                <a:extLst>
                  <a:ext uri="{0D108BD9-81ED-4DB2-BD59-A6C34878D82A}">
                    <a16:rowId xmlns:a16="http://schemas.microsoft.com/office/drawing/2014/main" val="10009"/>
                  </a:ext>
                </a:extLst>
              </a:tr>
              <a:tr h="272520">
                <a:tc>
                  <a:txBody>
                    <a:bodyPr/>
                    <a:lstStyle/>
                    <a:p>
                      <a:r>
                        <a:rPr lang="it-IT" sz="1200" b="1" dirty="0">
                          <a:latin typeface="Roboto"/>
                        </a:rPr>
                        <a:t>E-</a:t>
                      </a:r>
                      <a:r>
                        <a:rPr lang="it-IT" sz="1200" b="1" dirty="0" err="1">
                          <a:latin typeface="Roboto"/>
                        </a:rPr>
                        <a:t>lc</a:t>
                      </a:r>
                      <a:r>
                        <a:rPr lang="it-IT" sz="1200" b="1" dirty="0">
                          <a:latin typeface="Roboto"/>
                        </a:rPr>
                        <a:t> </a:t>
                      </a:r>
                      <a:r>
                        <a:rPr lang="it-IT" sz="1200" b="1" dirty="0" err="1">
                          <a:latin typeface="Roboto"/>
                        </a:rPr>
                        <a:t>Kmeans</a:t>
                      </a:r>
                      <a:r>
                        <a:rPr lang="it-IT" sz="1200" b="1" dirty="0">
                          <a:latin typeface="Roboto"/>
                        </a:rPr>
                        <a:t>    </a:t>
                      </a:r>
                      <a:endParaRPr dirty="0"/>
                    </a:p>
                  </a:txBody>
                  <a:tcPr>
                    <a:solidFill>
                      <a:schemeClr val="accent3">
                        <a:lumMod val="40000"/>
                        <a:lumOff val="60000"/>
                      </a:schemeClr>
                    </a:solidFill>
                  </a:tcPr>
                </a:tc>
                <a:tc>
                  <a:txBody>
                    <a:bodyPr/>
                    <a:lstStyle/>
                    <a:p>
                      <a:pPr algn="ctr"/>
                      <a:r>
                        <a:rPr lang="it-IT" sz="1200" dirty="0">
                          <a:latin typeface="Roboto"/>
                        </a:rPr>
                        <a:t>0.8095</a:t>
                      </a:r>
                      <a:endParaRPr dirty="0"/>
                    </a:p>
                  </a:txBody>
                  <a:tcPr>
                    <a:solidFill>
                      <a:schemeClr val="accent3">
                        <a:lumMod val="40000"/>
                        <a:lumOff val="60000"/>
                      </a:schemeClr>
                    </a:solidFill>
                  </a:tcPr>
                </a:tc>
                <a:tc>
                  <a:txBody>
                    <a:bodyPr/>
                    <a:lstStyle/>
                    <a:p>
                      <a:pPr algn="ctr"/>
                      <a:r>
                        <a:rPr lang="it-IT" sz="1200" dirty="0">
                          <a:latin typeface="Roboto"/>
                        </a:rPr>
                        <a:t>0.6593</a:t>
                      </a:r>
                      <a:endParaRPr dirty="0"/>
                    </a:p>
                  </a:txBody>
                  <a:tcPr>
                    <a:solidFill>
                      <a:schemeClr val="accent3">
                        <a:lumMod val="40000"/>
                        <a:lumOff val="60000"/>
                      </a:schemeClr>
                    </a:solidFill>
                  </a:tcPr>
                </a:tc>
                <a:tc>
                  <a:txBody>
                    <a:bodyPr/>
                    <a:lstStyle/>
                    <a:p>
                      <a:pPr algn="ctr"/>
                      <a:r>
                        <a:rPr lang="it-IT" sz="1200" dirty="0">
                          <a:latin typeface="Roboto"/>
                        </a:rPr>
                        <a:t>0.7267</a:t>
                      </a:r>
                      <a:endParaRPr dirty="0"/>
                    </a:p>
                  </a:txBody>
                  <a:tcPr>
                    <a:solidFill>
                      <a:schemeClr val="accent3">
                        <a:lumMod val="40000"/>
                        <a:lumOff val="60000"/>
                      </a:schemeClr>
                    </a:solidFill>
                  </a:tcPr>
                </a:tc>
                <a:tc>
                  <a:txBody>
                    <a:bodyPr/>
                    <a:lstStyle/>
                    <a:p>
                      <a:pPr algn="ctr"/>
                      <a:r>
                        <a:rPr lang="it-IT" sz="1200" dirty="0">
                          <a:latin typeface="Roboto"/>
                        </a:rPr>
                        <a:t>0.6189</a:t>
                      </a:r>
                      <a:endParaRPr dirty="0"/>
                    </a:p>
                  </a:txBody>
                  <a:tcPr>
                    <a:solidFill>
                      <a:schemeClr val="accent3">
                        <a:lumMod val="40000"/>
                        <a:lumOff val="60000"/>
                      </a:schemeClr>
                    </a:solidFill>
                  </a:tcPr>
                </a:tc>
                <a:tc>
                  <a:txBody>
                    <a:bodyPr/>
                    <a:lstStyle/>
                    <a:p>
                      <a:pPr algn="ctr"/>
                      <a:r>
                        <a:rPr lang="it-IT" sz="1200" dirty="0">
                          <a:latin typeface="Roboto"/>
                        </a:rPr>
                        <a:t>0.6473</a:t>
                      </a:r>
                      <a:endParaRPr dirty="0"/>
                    </a:p>
                  </a:txBody>
                  <a:tcPr>
                    <a:solidFill>
                      <a:schemeClr val="accent3">
                        <a:lumMod val="40000"/>
                        <a:lumOff val="60000"/>
                      </a:schemeClr>
                    </a:solidFill>
                  </a:tcPr>
                </a:tc>
                <a:tc>
                  <a:txBody>
                    <a:bodyPr/>
                    <a:lstStyle/>
                    <a:p>
                      <a:pPr algn="ctr"/>
                      <a:r>
                        <a:rPr lang="it-IT" sz="1200" dirty="0">
                          <a:latin typeface="Roboto"/>
                        </a:rPr>
                        <a:t>0.2281</a:t>
                      </a:r>
                      <a:endParaRPr dirty="0"/>
                    </a:p>
                  </a:txBody>
                  <a:tcPr>
                    <a:solidFill>
                      <a:schemeClr val="accent3">
                        <a:lumMod val="40000"/>
                        <a:lumOff val="60000"/>
                      </a:schemeClr>
                    </a:solidFill>
                  </a:tcPr>
                </a:tc>
                <a:extLst>
                  <a:ext uri="{0D108BD9-81ED-4DB2-BD59-A6C34878D82A}">
                    <a16:rowId xmlns:a16="http://schemas.microsoft.com/office/drawing/2014/main" val="10010"/>
                  </a:ext>
                </a:extLst>
              </a:tr>
              <a:tr h="272520">
                <a:tc>
                  <a:txBody>
                    <a:bodyPr/>
                    <a:lstStyle/>
                    <a:p>
                      <a:r>
                        <a:rPr lang="it-IT" sz="1200" b="1" dirty="0">
                          <a:latin typeface="Roboto"/>
                        </a:rPr>
                        <a:t>T </a:t>
                      </a:r>
                      <a:r>
                        <a:rPr lang="it-IT" sz="1200" b="1" dirty="0" err="1">
                          <a:latin typeface="Roboto"/>
                        </a:rPr>
                        <a:t>dbscan</a:t>
                      </a:r>
                      <a:r>
                        <a:rPr lang="it-IT" sz="1200" b="1" dirty="0">
                          <a:latin typeface="Roboto"/>
                        </a:rPr>
                        <a:t>      </a:t>
                      </a:r>
                      <a:endParaRPr dirty="0"/>
                    </a:p>
                  </a:txBody>
                  <a:tcPr>
                    <a:solidFill>
                      <a:schemeClr val="accent2">
                        <a:lumMod val="60000"/>
                        <a:lumOff val="40000"/>
                      </a:schemeClr>
                    </a:solidFill>
                  </a:tcPr>
                </a:tc>
                <a:tc>
                  <a:txBody>
                    <a:bodyPr/>
                    <a:lstStyle/>
                    <a:p>
                      <a:pPr algn="ctr"/>
                      <a:r>
                        <a:rPr lang="it-IT" sz="1200" dirty="0">
                          <a:latin typeface="Roboto"/>
                        </a:rPr>
                        <a:t>0.5601</a:t>
                      </a:r>
                      <a:endParaRPr dirty="0"/>
                    </a:p>
                  </a:txBody>
                  <a:tcPr>
                    <a:solidFill>
                      <a:schemeClr val="accent2">
                        <a:lumMod val="60000"/>
                        <a:lumOff val="40000"/>
                      </a:schemeClr>
                    </a:solidFill>
                  </a:tcPr>
                </a:tc>
                <a:tc>
                  <a:txBody>
                    <a:bodyPr/>
                    <a:lstStyle/>
                    <a:p>
                      <a:pPr algn="ctr"/>
                      <a:r>
                        <a:rPr lang="it-IT" sz="1200" dirty="0">
                          <a:latin typeface="Roboto"/>
                        </a:rPr>
                        <a:t>0.5962</a:t>
                      </a:r>
                      <a:endParaRPr dirty="0"/>
                    </a:p>
                  </a:txBody>
                  <a:tcPr>
                    <a:solidFill>
                      <a:schemeClr val="accent2">
                        <a:lumMod val="60000"/>
                        <a:lumOff val="40000"/>
                      </a:schemeClr>
                    </a:solidFill>
                  </a:tcPr>
                </a:tc>
                <a:tc>
                  <a:txBody>
                    <a:bodyPr/>
                    <a:lstStyle/>
                    <a:p>
                      <a:pPr algn="ctr"/>
                      <a:r>
                        <a:rPr lang="it-IT" sz="1200" dirty="0">
                          <a:latin typeface="Roboto"/>
                        </a:rPr>
                        <a:t>0.5776</a:t>
                      </a:r>
                      <a:endParaRPr dirty="0"/>
                    </a:p>
                  </a:txBody>
                  <a:tcPr>
                    <a:solidFill>
                      <a:schemeClr val="accent2">
                        <a:lumMod val="60000"/>
                        <a:lumOff val="40000"/>
                      </a:schemeClr>
                    </a:solidFill>
                  </a:tcPr>
                </a:tc>
                <a:tc>
                  <a:txBody>
                    <a:bodyPr/>
                    <a:lstStyle/>
                    <a:p>
                      <a:pPr algn="ctr"/>
                      <a:r>
                        <a:rPr lang="it-IT" sz="1200" dirty="0">
                          <a:latin typeface="Roboto"/>
                        </a:rPr>
                        <a:t>0.4078</a:t>
                      </a:r>
                      <a:endParaRPr dirty="0"/>
                    </a:p>
                  </a:txBody>
                  <a:tcPr>
                    <a:solidFill>
                      <a:schemeClr val="accent2">
                        <a:lumMod val="60000"/>
                        <a:lumOff val="40000"/>
                      </a:schemeClr>
                    </a:solidFill>
                  </a:tcPr>
                </a:tc>
                <a:tc>
                  <a:txBody>
                    <a:bodyPr/>
                    <a:lstStyle/>
                    <a:p>
                      <a:pPr algn="ctr"/>
                      <a:r>
                        <a:rPr lang="it-IT" sz="1200" dirty="0">
                          <a:latin typeface="Roboto"/>
                        </a:rPr>
                        <a:t>0.5346</a:t>
                      </a:r>
                      <a:endParaRPr dirty="0"/>
                    </a:p>
                  </a:txBody>
                  <a:tcPr>
                    <a:solidFill>
                      <a:schemeClr val="accent2">
                        <a:lumMod val="60000"/>
                        <a:lumOff val="40000"/>
                      </a:schemeClr>
                    </a:solidFill>
                  </a:tcPr>
                </a:tc>
                <a:tc>
                  <a:txBody>
                    <a:bodyPr/>
                    <a:lstStyle/>
                    <a:p>
                      <a:pPr algn="ctr"/>
                      <a:r>
                        <a:rPr lang="it-IT" sz="1200" dirty="0">
                          <a:latin typeface="Roboto"/>
                        </a:rPr>
                        <a:t>0.1242</a:t>
                      </a:r>
                      <a:endParaRPr dirty="0"/>
                    </a:p>
                  </a:txBody>
                  <a:tcPr>
                    <a:solidFill>
                      <a:schemeClr val="accent2">
                        <a:lumMod val="60000"/>
                        <a:lumOff val="40000"/>
                      </a:schemeClr>
                    </a:solidFill>
                  </a:tcPr>
                </a:tc>
                <a:extLst>
                  <a:ext uri="{0D108BD9-81ED-4DB2-BD59-A6C34878D82A}">
                    <a16:rowId xmlns:a16="http://schemas.microsoft.com/office/drawing/2014/main" val="10011"/>
                  </a:ext>
                </a:extLst>
              </a:tr>
              <a:tr h="272520">
                <a:tc>
                  <a:txBody>
                    <a:bodyPr/>
                    <a:lstStyle/>
                    <a:p>
                      <a:r>
                        <a:rPr lang="it-IT" sz="1200" b="1" dirty="0">
                          <a:latin typeface="Roboto"/>
                        </a:rPr>
                        <a:t>T </a:t>
                      </a:r>
                      <a:r>
                        <a:rPr lang="it-IT" sz="1200" b="1" dirty="0" err="1">
                          <a:latin typeface="Roboto"/>
                        </a:rPr>
                        <a:t>hdbscan</a:t>
                      </a:r>
                      <a:r>
                        <a:rPr lang="it-IT" sz="1200" b="1" dirty="0">
                          <a:latin typeface="Roboto"/>
                        </a:rPr>
                        <a:t>      </a:t>
                      </a:r>
                      <a:endParaRPr dirty="0"/>
                    </a:p>
                  </a:txBody>
                  <a:tcPr>
                    <a:solidFill>
                      <a:schemeClr val="accent2">
                        <a:lumMod val="60000"/>
                        <a:lumOff val="40000"/>
                      </a:schemeClr>
                    </a:solidFill>
                  </a:tcPr>
                </a:tc>
                <a:tc>
                  <a:txBody>
                    <a:bodyPr/>
                    <a:lstStyle/>
                    <a:p>
                      <a:pPr algn="ctr"/>
                      <a:r>
                        <a:rPr lang="it-IT" sz="1200" dirty="0">
                          <a:latin typeface="Roboto"/>
                        </a:rPr>
                        <a:t>0.5152</a:t>
                      </a:r>
                      <a:endParaRPr dirty="0"/>
                    </a:p>
                  </a:txBody>
                  <a:tcPr>
                    <a:solidFill>
                      <a:schemeClr val="accent2">
                        <a:lumMod val="60000"/>
                        <a:lumOff val="40000"/>
                      </a:schemeClr>
                    </a:solidFill>
                  </a:tcPr>
                </a:tc>
                <a:tc>
                  <a:txBody>
                    <a:bodyPr/>
                    <a:lstStyle/>
                    <a:p>
                      <a:pPr algn="ctr"/>
                      <a:r>
                        <a:rPr lang="it-IT" sz="1200" dirty="0">
                          <a:latin typeface="Roboto"/>
                        </a:rPr>
                        <a:t>0.6029</a:t>
                      </a:r>
                      <a:endParaRPr dirty="0"/>
                    </a:p>
                  </a:txBody>
                  <a:tcPr>
                    <a:solidFill>
                      <a:schemeClr val="accent2">
                        <a:lumMod val="60000"/>
                        <a:lumOff val="40000"/>
                      </a:schemeClr>
                    </a:solidFill>
                  </a:tcPr>
                </a:tc>
                <a:tc>
                  <a:txBody>
                    <a:bodyPr/>
                    <a:lstStyle/>
                    <a:p>
                      <a:pPr algn="ctr"/>
                      <a:r>
                        <a:rPr lang="it-IT" sz="1200" dirty="0">
                          <a:latin typeface="Roboto"/>
                        </a:rPr>
                        <a:t>0.5556</a:t>
                      </a:r>
                      <a:endParaRPr dirty="0"/>
                    </a:p>
                  </a:txBody>
                  <a:tcPr>
                    <a:solidFill>
                      <a:schemeClr val="accent2">
                        <a:lumMod val="60000"/>
                        <a:lumOff val="40000"/>
                      </a:schemeClr>
                    </a:solidFill>
                  </a:tcPr>
                </a:tc>
                <a:tc>
                  <a:txBody>
                    <a:bodyPr/>
                    <a:lstStyle/>
                    <a:p>
                      <a:pPr algn="ctr"/>
                      <a:r>
                        <a:rPr lang="it-IT" sz="1200" dirty="0">
                          <a:latin typeface="Roboto"/>
                        </a:rPr>
                        <a:t>0.3862</a:t>
                      </a:r>
                      <a:endParaRPr dirty="0"/>
                    </a:p>
                  </a:txBody>
                  <a:tcPr>
                    <a:solidFill>
                      <a:schemeClr val="accent2">
                        <a:lumMod val="60000"/>
                        <a:lumOff val="40000"/>
                      </a:schemeClr>
                    </a:solidFill>
                  </a:tcPr>
                </a:tc>
                <a:tc>
                  <a:txBody>
                    <a:bodyPr/>
                    <a:lstStyle/>
                    <a:p>
                      <a:pPr algn="ctr"/>
                      <a:r>
                        <a:rPr lang="it-IT" sz="1200" dirty="0">
                          <a:latin typeface="Roboto"/>
                        </a:rPr>
                        <a:t>0.4858</a:t>
                      </a:r>
                      <a:endParaRPr dirty="0"/>
                    </a:p>
                  </a:txBody>
                  <a:tcPr>
                    <a:solidFill>
                      <a:schemeClr val="accent2">
                        <a:lumMod val="60000"/>
                        <a:lumOff val="40000"/>
                      </a:schemeClr>
                    </a:solidFill>
                  </a:tcPr>
                </a:tc>
                <a:tc>
                  <a:txBody>
                    <a:bodyPr/>
                    <a:lstStyle/>
                    <a:p>
                      <a:pPr algn="ctr"/>
                      <a:r>
                        <a:rPr lang="it-IT" sz="1200" dirty="0">
                          <a:latin typeface="Roboto"/>
                        </a:rPr>
                        <a:t>0.0881</a:t>
                      </a:r>
                      <a:endParaRPr dirty="0"/>
                    </a:p>
                  </a:txBody>
                  <a:tcPr>
                    <a:solidFill>
                      <a:schemeClr val="accent2">
                        <a:lumMod val="60000"/>
                        <a:lumOff val="40000"/>
                      </a:schemeClr>
                    </a:solidFill>
                  </a:tcPr>
                </a:tc>
                <a:extLst>
                  <a:ext uri="{0D108BD9-81ED-4DB2-BD59-A6C34878D82A}">
                    <a16:rowId xmlns:a16="http://schemas.microsoft.com/office/drawing/2014/main" val="10012"/>
                  </a:ext>
                </a:extLst>
              </a:tr>
              <a:tr h="272520">
                <a:tc>
                  <a:txBody>
                    <a:bodyPr/>
                    <a:lstStyle/>
                    <a:p>
                      <a:r>
                        <a:rPr lang="it-IT" sz="1200" b="1" dirty="0">
                          <a:latin typeface="Roboto"/>
                        </a:rPr>
                        <a:t>T </a:t>
                      </a:r>
                      <a:r>
                        <a:rPr lang="it-IT" sz="1200" b="1" dirty="0" err="1">
                          <a:latin typeface="Roboto"/>
                        </a:rPr>
                        <a:t>Kmeans</a:t>
                      </a:r>
                      <a:r>
                        <a:rPr lang="it-IT" sz="1200" b="1" dirty="0">
                          <a:latin typeface="Roboto"/>
                        </a:rPr>
                        <a:t>      </a:t>
                      </a:r>
                      <a:endParaRPr dirty="0"/>
                    </a:p>
                  </a:txBody>
                  <a:tcPr>
                    <a:solidFill>
                      <a:schemeClr val="accent2">
                        <a:lumMod val="60000"/>
                        <a:lumOff val="40000"/>
                      </a:schemeClr>
                    </a:solidFill>
                  </a:tcPr>
                </a:tc>
                <a:tc>
                  <a:txBody>
                    <a:bodyPr/>
                    <a:lstStyle/>
                    <a:p>
                      <a:pPr algn="ctr"/>
                      <a:r>
                        <a:rPr lang="it-IT" sz="1200" dirty="0">
                          <a:latin typeface="Roboto"/>
                        </a:rPr>
                        <a:t>0.7619</a:t>
                      </a:r>
                      <a:endParaRPr dirty="0"/>
                    </a:p>
                  </a:txBody>
                  <a:tcPr>
                    <a:solidFill>
                      <a:schemeClr val="accent2">
                        <a:lumMod val="60000"/>
                        <a:lumOff val="40000"/>
                      </a:schemeClr>
                    </a:solidFill>
                  </a:tcPr>
                </a:tc>
                <a:tc>
                  <a:txBody>
                    <a:bodyPr/>
                    <a:lstStyle/>
                    <a:p>
                      <a:pPr algn="ctr"/>
                      <a:r>
                        <a:rPr lang="it-IT" sz="1200" dirty="0">
                          <a:latin typeface="Roboto"/>
                        </a:rPr>
                        <a:t>0.5814</a:t>
                      </a:r>
                      <a:endParaRPr dirty="0"/>
                    </a:p>
                  </a:txBody>
                  <a:tcPr>
                    <a:solidFill>
                      <a:schemeClr val="accent2">
                        <a:lumMod val="60000"/>
                        <a:lumOff val="40000"/>
                      </a:schemeClr>
                    </a:solidFill>
                  </a:tcPr>
                </a:tc>
                <a:tc>
                  <a:txBody>
                    <a:bodyPr/>
                    <a:lstStyle/>
                    <a:p>
                      <a:pPr algn="ctr"/>
                      <a:r>
                        <a:rPr lang="it-IT" sz="1200" dirty="0">
                          <a:latin typeface="Roboto"/>
                        </a:rPr>
                        <a:t>0.6596</a:t>
                      </a:r>
                      <a:endParaRPr dirty="0"/>
                    </a:p>
                  </a:txBody>
                  <a:tcPr>
                    <a:solidFill>
                      <a:schemeClr val="accent2">
                        <a:lumMod val="60000"/>
                        <a:lumOff val="40000"/>
                      </a:schemeClr>
                    </a:solidFill>
                  </a:tcPr>
                </a:tc>
                <a:tc>
                  <a:txBody>
                    <a:bodyPr/>
                    <a:lstStyle/>
                    <a:p>
                      <a:pPr algn="ctr"/>
                      <a:r>
                        <a:rPr lang="it-IT" sz="1200" dirty="0">
                          <a:latin typeface="Roboto"/>
                        </a:rPr>
                        <a:t>0.3184</a:t>
                      </a:r>
                      <a:endParaRPr dirty="0"/>
                    </a:p>
                  </a:txBody>
                  <a:tcPr>
                    <a:solidFill>
                      <a:schemeClr val="accent2">
                        <a:lumMod val="60000"/>
                        <a:lumOff val="40000"/>
                      </a:schemeClr>
                    </a:solidFill>
                  </a:tcPr>
                </a:tc>
                <a:tc>
                  <a:txBody>
                    <a:bodyPr/>
                    <a:lstStyle/>
                    <a:p>
                      <a:pPr algn="ctr"/>
                      <a:r>
                        <a:rPr lang="it-IT" sz="1200" dirty="0">
                          <a:latin typeface="Roboto"/>
                        </a:rPr>
                        <a:t>0.5586</a:t>
                      </a:r>
                      <a:endParaRPr dirty="0"/>
                    </a:p>
                  </a:txBody>
                  <a:tcPr>
                    <a:solidFill>
                      <a:schemeClr val="accent2">
                        <a:lumMod val="60000"/>
                        <a:lumOff val="40000"/>
                      </a:schemeClr>
                    </a:solidFill>
                  </a:tcPr>
                </a:tc>
                <a:tc>
                  <a:txBody>
                    <a:bodyPr/>
                    <a:lstStyle/>
                    <a:p>
                      <a:pPr algn="ctr"/>
                      <a:r>
                        <a:rPr lang="it-IT" sz="1200" dirty="0">
                          <a:latin typeface="Roboto"/>
                        </a:rPr>
                        <a:t>0.1767</a:t>
                      </a:r>
                      <a:endParaRPr dirty="0"/>
                    </a:p>
                  </a:txBody>
                  <a:tcPr>
                    <a:solidFill>
                      <a:schemeClr val="accent2">
                        <a:lumMod val="60000"/>
                        <a:lumOff val="40000"/>
                      </a:schemeClr>
                    </a:solidFill>
                  </a:tcPr>
                </a:tc>
                <a:extLst>
                  <a:ext uri="{0D108BD9-81ED-4DB2-BD59-A6C34878D82A}">
                    <a16:rowId xmlns:a16="http://schemas.microsoft.com/office/drawing/2014/main" val="10013"/>
                  </a:ext>
                </a:extLst>
              </a:tr>
              <a:tr h="272520">
                <a:tc>
                  <a:txBody>
                    <a:bodyPr/>
                    <a:lstStyle/>
                    <a:p>
                      <a:r>
                        <a:rPr lang="it-IT" sz="1200" b="1" dirty="0">
                          <a:solidFill>
                            <a:srgbClr val="000000"/>
                          </a:solidFill>
                          <a:latin typeface="Roboto"/>
                        </a:rPr>
                        <a:t>ET-</a:t>
                      </a:r>
                      <a:r>
                        <a:rPr lang="it-IT" sz="1200" b="1" dirty="0" err="1">
                          <a:solidFill>
                            <a:srgbClr val="000000"/>
                          </a:solidFill>
                          <a:latin typeface="Roboto"/>
                        </a:rPr>
                        <a:t>nc</a:t>
                      </a:r>
                      <a:r>
                        <a:rPr lang="it-IT" sz="1200" b="1" dirty="0">
                          <a:solidFill>
                            <a:srgbClr val="000000"/>
                          </a:solidFill>
                          <a:latin typeface="Roboto"/>
                        </a:rPr>
                        <a:t> </a:t>
                      </a:r>
                      <a:r>
                        <a:rPr lang="it-IT" sz="1200" b="1" dirty="0" err="1">
                          <a:solidFill>
                            <a:srgbClr val="000000"/>
                          </a:solidFill>
                          <a:latin typeface="Roboto"/>
                        </a:rPr>
                        <a:t>hdbscan</a:t>
                      </a:r>
                      <a:r>
                        <a:rPr lang="it-IT" sz="1200" b="1" dirty="0">
                          <a:solidFill>
                            <a:srgbClr val="000000"/>
                          </a:solidFill>
                          <a:latin typeface="Roboto"/>
                        </a:rPr>
                        <a:t>      </a:t>
                      </a:r>
                      <a:endParaRPr dirty="0">
                        <a:solidFill>
                          <a:srgbClr val="000000"/>
                        </a:solidFill>
                      </a:endParaRPr>
                    </a:p>
                  </a:txBody>
                  <a:tcPr>
                    <a:solidFill>
                      <a:schemeClr val="accent5">
                        <a:lumMod val="60000"/>
                        <a:lumOff val="40000"/>
                      </a:schemeClr>
                    </a:solidFill>
                  </a:tcPr>
                </a:tc>
                <a:tc>
                  <a:txBody>
                    <a:bodyPr/>
                    <a:lstStyle/>
                    <a:p>
                      <a:pPr algn="ctr"/>
                      <a:r>
                        <a:rPr lang="it-IT" sz="1200" dirty="0">
                          <a:solidFill>
                            <a:srgbClr val="000000"/>
                          </a:solidFill>
                          <a:latin typeface="Roboto"/>
                        </a:rPr>
                        <a:t>0.7327</a:t>
                      </a:r>
                      <a:endParaRPr dirty="0">
                        <a:solidFill>
                          <a:srgbClr val="000000"/>
                        </a:solidFill>
                      </a:endParaRPr>
                    </a:p>
                  </a:txBody>
                  <a:tcPr>
                    <a:solidFill>
                      <a:schemeClr val="accent5">
                        <a:lumMod val="60000"/>
                        <a:lumOff val="40000"/>
                      </a:schemeClr>
                    </a:solidFill>
                  </a:tcPr>
                </a:tc>
                <a:tc>
                  <a:txBody>
                    <a:bodyPr/>
                    <a:lstStyle/>
                    <a:p>
                      <a:pPr algn="ctr"/>
                      <a:r>
                        <a:rPr lang="it-IT" sz="1200" dirty="0">
                          <a:solidFill>
                            <a:srgbClr val="000000"/>
                          </a:solidFill>
                          <a:latin typeface="Roboto"/>
                        </a:rPr>
                        <a:t>0.7534</a:t>
                      </a:r>
                      <a:endParaRPr dirty="0">
                        <a:solidFill>
                          <a:srgbClr val="000000"/>
                        </a:solidFill>
                      </a:endParaRPr>
                    </a:p>
                  </a:txBody>
                  <a:tcPr>
                    <a:solidFill>
                      <a:schemeClr val="accent5">
                        <a:lumMod val="60000"/>
                        <a:lumOff val="40000"/>
                      </a:schemeClr>
                    </a:solidFill>
                  </a:tcPr>
                </a:tc>
                <a:tc>
                  <a:txBody>
                    <a:bodyPr/>
                    <a:lstStyle/>
                    <a:p>
                      <a:pPr algn="ctr"/>
                      <a:r>
                        <a:rPr lang="it-IT" sz="1200" dirty="0">
                          <a:solidFill>
                            <a:srgbClr val="000000"/>
                          </a:solidFill>
                          <a:latin typeface="Roboto"/>
                        </a:rPr>
                        <a:t>0.7429</a:t>
                      </a:r>
                      <a:endParaRPr dirty="0">
                        <a:solidFill>
                          <a:srgbClr val="000000"/>
                        </a:solidFill>
                      </a:endParaRPr>
                    </a:p>
                  </a:txBody>
                  <a:tcPr>
                    <a:solidFill>
                      <a:schemeClr val="accent5">
                        <a:lumMod val="60000"/>
                        <a:lumOff val="40000"/>
                      </a:schemeClr>
                    </a:solidFill>
                  </a:tcPr>
                </a:tc>
                <a:tc>
                  <a:txBody>
                    <a:bodyPr/>
                    <a:lstStyle/>
                    <a:p>
                      <a:pPr algn="ctr"/>
                      <a:r>
                        <a:rPr lang="it-IT" sz="1200" dirty="0">
                          <a:solidFill>
                            <a:srgbClr val="000000"/>
                          </a:solidFill>
                          <a:latin typeface="Roboto"/>
                        </a:rPr>
                        <a:t>0.7204</a:t>
                      </a:r>
                      <a:endParaRPr dirty="0">
                        <a:solidFill>
                          <a:srgbClr val="000000"/>
                        </a:solidFill>
                      </a:endParaRPr>
                    </a:p>
                  </a:txBody>
                  <a:tcPr>
                    <a:solidFill>
                      <a:schemeClr val="accent5">
                        <a:lumMod val="60000"/>
                        <a:lumOff val="40000"/>
                      </a:schemeClr>
                    </a:solidFill>
                  </a:tcPr>
                </a:tc>
                <a:tc>
                  <a:txBody>
                    <a:bodyPr/>
                    <a:lstStyle/>
                    <a:p>
                      <a:pPr algn="ctr"/>
                      <a:r>
                        <a:rPr lang="it-IT" sz="1200" dirty="0">
                          <a:solidFill>
                            <a:srgbClr val="000000"/>
                          </a:solidFill>
                          <a:latin typeface="Roboto"/>
                        </a:rPr>
                        <a:t>0.7186</a:t>
                      </a:r>
                      <a:endParaRPr dirty="0">
                        <a:solidFill>
                          <a:srgbClr val="000000"/>
                        </a:solidFill>
                      </a:endParaRPr>
                    </a:p>
                  </a:txBody>
                  <a:tcPr>
                    <a:solidFill>
                      <a:schemeClr val="accent5">
                        <a:lumMod val="60000"/>
                        <a:lumOff val="40000"/>
                      </a:schemeClr>
                    </a:solidFill>
                  </a:tcPr>
                </a:tc>
                <a:tc>
                  <a:txBody>
                    <a:bodyPr/>
                    <a:lstStyle/>
                    <a:p>
                      <a:pPr algn="ctr"/>
                      <a:r>
                        <a:rPr lang="it-IT" sz="1200" dirty="0">
                          <a:solidFill>
                            <a:srgbClr val="000000"/>
                          </a:solidFill>
                          <a:latin typeface="Roboto"/>
                        </a:rPr>
                        <a:t>0.2070</a:t>
                      </a:r>
                      <a:endParaRPr dirty="0">
                        <a:solidFill>
                          <a:srgbClr val="000000"/>
                        </a:solidFill>
                      </a:endParaRPr>
                    </a:p>
                  </a:txBody>
                  <a:tcPr>
                    <a:solidFill>
                      <a:schemeClr val="accent5">
                        <a:lumMod val="60000"/>
                        <a:lumOff val="40000"/>
                      </a:schemeClr>
                    </a:solidFill>
                  </a:tcPr>
                </a:tc>
                <a:extLst>
                  <a:ext uri="{0D108BD9-81ED-4DB2-BD59-A6C34878D82A}">
                    <a16:rowId xmlns:a16="http://schemas.microsoft.com/office/drawing/2014/main" val="10014"/>
                  </a:ext>
                </a:extLst>
              </a:tr>
              <a:tr h="272520">
                <a:tc>
                  <a:txBody>
                    <a:bodyPr/>
                    <a:lstStyle/>
                    <a:p>
                      <a:r>
                        <a:rPr lang="it-IT" sz="1200" b="1" dirty="0">
                          <a:solidFill>
                            <a:srgbClr val="000000"/>
                          </a:solidFill>
                          <a:latin typeface="Roboto"/>
                        </a:rPr>
                        <a:t>ET-</a:t>
                      </a:r>
                      <a:r>
                        <a:rPr lang="it-IT" sz="1200" b="1" dirty="0" err="1">
                          <a:solidFill>
                            <a:srgbClr val="000000"/>
                          </a:solidFill>
                          <a:latin typeface="Roboto"/>
                        </a:rPr>
                        <a:t>nc</a:t>
                      </a:r>
                      <a:r>
                        <a:rPr lang="it-IT" sz="1200" b="1" dirty="0">
                          <a:solidFill>
                            <a:srgbClr val="000000"/>
                          </a:solidFill>
                          <a:latin typeface="Roboto"/>
                        </a:rPr>
                        <a:t> </a:t>
                      </a:r>
                      <a:r>
                        <a:rPr lang="it-IT" sz="1200" b="1" dirty="0" err="1">
                          <a:solidFill>
                            <a:srgbClr val="000000"/>
                          </a:solidFill>
                          <a:latin typeface="Roboto"/>
                        </a:rPr>
                        <a:t>Kmeans</a:t>
                      </a:r>
                      <a:r>
                        <a:rPr lang="it-IT" sz="1200" b="1" dirty="0">
                          <a:solidFill>
                            <a:srgbClr val="000000"/>
                          </a:solidFill>
                          <a:latin typeface="Roboto"/>
                        </a:rPr>
                        <a:t>   </a:t>
                      </a:r>
                      <a:endParaRPr dirty="0">
                        <a:solidFill>
                          <a:srgbClr val="000000"/>
                        </a:solidFill>
                      </a:endParaRPr>
                    </a:p>
                  </a:txBody>
                  <a:tcPr>
                    <a:solidFill>
                      <a:schemeClr val="accent5">
                        <a:lumMod val="60000"/>
                        <a:lumOff val="40000"/>
                      </a:schemeClr>
                    </a:solidFill>
                  </a:tcPr>
                </a:tc>
                <a:tc>
                  <a:txBody>
                    <a:bodyPr/>
                    <a:lstStyle/>
                    <a:p>
                      <a:pPr algn="ctr"/>
                      <a:r>
                        <a:rPr lang="it-IT" sz="1200" b="1" u="sng" dirty="0">
                          <a:solidFill>
                            <a:srgbClr val="000000"/>
                          </a:solidFill>
                          <a:latin typeface="Roboto"/>
                        </a:rPr>
                        <a:t>0.8812</a:t>
                      </a:r>
                      <a:endParaRPr u="sng" dirty="0">
                        <a:solidFill>
                          <a:srgbClr val="000000"/>
                        </a:solidFill>
                      </a:endParaRPr>
                    </a:p>
                  </a:txBody>
                  <a:tcPr>
                    <a:solidFill>
                      <a:schemeClr val="accent5">
                        <a:lumMod val="60000"/>
                        <a:lumOff val="40000"/>
                      </a:schemeClr>
                    </a:solidFill>
                  </a:tcPr>
                </a:tc>
                <a:tc>
                  <a:txBody>
                    <a:bodyPr/>
                    <a:lstStyle/>
                    <a:p>
                      <a:pPr algn="ctr"/>
                      <a:r>
                        <a:rPr lang="it-IT" sz="1200" dirty="0">
                          <a:solidFill>
                            <a:srgbClr val="000000"/>
                          </a:solidFill>
                          <a:latin typeface="Roboto"/>
                        </a:rPr>
                        <a:t>0.8069</a:t>
                      </a:r>
                      <a:endParaRPr dirty="0">
                        <a:solidFill>
                          <a:srgbClr val="000000"/>
                        </a:solidFill>
                      </a:endParaRPr>
                    </a:p>
                  </a:txBody>
                  <a:tcPr>
                    <a:solidFill>
                      <a:schemeClr val="accent5">
                        <a:lumMod val="60000"/>
                        <a:lumOff val="40000"/>
                      </a:schemeClr>
                    </a:solidFill>
                  </a:tcPr>
                </a:tc>
                <a:tc>
                  <a:txBody>
                    <a:bodyPr/>
                    <a:lstStyle/>
                    <a:p>
                      <a:pPr algn="ctr"/>
                      <a:r>
                        <a:rPr lang="it-IT" sz="1200" b="1" u="sng" dirty="0">
                          <a:solidFill>
                            <a:srgbClr val="000000"/>
                          </a:solidFill>
                          <a:latin typeface="Roboto"/>
                        </a:rPr>
                        <a:t>0.8424</a:t>
                      </a:r>
                      <a:endParaRPr u="sng" dirty="0">
                        <a:solidFill>
                          <a:srgbClr val="000000"/>
                        </a:solidFill>
                      </a:endParaRPr>
                    </a:p>
                  </a:txBody>
                  <a:tcPr>
                    <a:solidFill>
                      <a:schemeClr val="accent5">
                        <a:lumMod val="60000"/>
                        <a:lumOff val="40000"/>
                      </a:schemeClr>
                    </a:solidFill>
                  </a:tcPr>
                </a:tc>
                <a:tc>
                  <a:txBody>
                    <a:bodyPr/>
                    <a:lstStyle/>
                    <a:p>
                      <a:pPr algn="ctr"/>
                      <a:r>
                        <a:rPr lang="it-IT" sz="1200" b="1" u="sng" dirty="0">
                          <a:solidFill>
                            <a:srgbClr val="000000"/>
                          </a:solidFill>
                          <a:latin typeface="Roboto"/>
                        </a:rPr>
                        <a:t>0.8299</a:t>
                      </a:r>
                      <a:endParaRPr u="sng" dirty="0">
                        <a:solidFill>
                          <a:srgbClr val="000000"/>
                        </a:solidFill>
                      </a:endParaRPr>
                    </a:p>
                  </a:txBody>
                  <a:tcPr>
                    <a:solidFill>
                      <a:schemeClr val="accent5">
                        <a:lumMod val="60000"/>
                        <a:lumOff val="40000"/>
                      </a:schemeClr>
                    </a:solidFill>
                  </a:tcPr>
                </a:tc>
                <a:tc>
                  <a:txBody>
                    <a:bodyPr/>
                    <a:lstStyle/>
                    <a:p>
                      <a:pPr algn="ctr"/>
                      <a:r>
                        <a:rPr lang="it-IT" sz="1200" b="1" u="sng" dirty="0">
                          <a:solidFill>
                            <a:srgbClr val="000000"/>
                          </a:solidFill>
                          <a:latin typeface="Roboto"/>
                        </a:rPr>
                        <a:t>0.7949</a:t>
                      </a:r>
                      <a:endParaRPr u="sng" dirty="0">
                        <a:solidFill>
                          <a:srgbClr val="000000"/>
                        </a:solidFill>
                      </a:endParaRPr>
                    </a:p>
                  </a:txBody>
                  <a:tcPr>
                    <a:solidFill>
                      <a:schemeClr val="accent5">
                        <a:lumMod val="60000"/>
                        <a:lumOff val="40000"/>
                      </a:schemeClr>
                    </a:solidFill>
                  </a:tcPr>
                </a:tc>
                <a:tc>
                  <a:txBody>
                    <a:bodyPr/>
                    <a:lstStyle/>
                    <a:p>
                      <a:pPr algn="ctr"/>
                      <a:r>
                        <a:rPr lang="it-IT" sz="1200" b="1" u="sng" dirty="0">
                          <a:solidFill>
                            <a:srgbClr val="000000"/>
                          </a:solidFill>
                          <a:latin typeface="Roboto"/>
                        </a:rPr>
                        <a:t>0.3198</a:t>
                      </a:r>
                      <a:endParaRPr u="sng" dirty="0">
                        <a:solidFill>
                          <a:srgbClr val="000000"/>
                        </a:solidFill>
                      </a:endParaRPr>
                    </a:p>
                  </a:txBody>
                  <a:tcPr>
                    <a:solidFill>
                      <a:schemeClr val="accent5">
                        <a:lumMod val="60000"/>
                        <a:lumOff val="40000"/>
                      </a:schemeClr>
                    </a:solidFill>
                  </a:tcPr>
                </a:tc>
                <a:extLst>
                  <a:ext uri="{0D108BD9-81ED-4DB2-BD59-A6C34878D82A}">
                    <a16:rowId xmlns:a16="http://schemas.microsoft.com/office/drawing/2014/main" val="10015"/>
                  </a:ext>
                </a:extLst>
              </a:tr>
              <a:tr h="272520">
                <a:tc>
                  <a:txBody>
                    <a:bodyPr/>
                    <a:lstStyle/>
                    <a:p>
                      <a:r>
                        <a:rPr lang="it-IT" sz="1200" b="1" dirty="0">
                          <a:solidFill>
                            <a:srgbClr val="000000"/>
                          </a:solidFill>
                          <a:latin typeface="Roboto"/>
                        </a:rPr>
                        <a:t>ET-</a:t>
                      </a:r>
                      <a:r>
                        <a:rPr lang="it-IT" sz="1200" b="1" dirty="0" err="1">
                          <a:solidFill>
                            <a:srgbClr val="000000"/>
                          </a:solidFill>
                          <a:latin typeface="Roboto"/>
                        </a:rPr>
                        <a:t>lc</a:t>
                      </a:r>
                      <a:r>
                        <a:rPr lang="it-IT" sz="1200" b="1" dirty="0">
                          <a:solidFill>
                            <a:srgbClr val="000000"/>
                          </a:solidFill>
                          <a:latin typeface="Roboto"/>
                        </a:rPr>
                        <a:t> </a:t>
                      </a:r>
                      <a:r>
                        <a:rPr lang="it-IT" sz="1200" b="1" dirty="0" err="1">
                          <a:solidFill>
                            <a:srgbClr val="000000"/>
                          </a:solidFill>
                          <a:latin typeface="Roboto"/>
                        </a:rPr>
                        <a:t>hdbscan</a:t>
                      </a:r>
                      <a:r>
                        <a:rPr lang="it-IT" sz="1200" b="1" dirty="0">
                          <a:solidFill>
                            <a:srgbClr val="000000"/>
                          </a:solidFill>
                          <a:latin typeface="Roboto"/>
                        </a:rPr>
                        <a:t>      </a:t>
                      </a:r>
                      <a:endParaRPr dirty="0">
                        <a:solidFill>
                          <a:srgbClr val="000000"/>
                        </a:solidFill>
                      </a:endParaRPr>
                    </a:p>
                  </a:txBody>
                  <a:tcPr>
                    <a:solidFill>
                      <a:schemeClr val="accent5">
                        <a:lumMod val="40000"/>
                        <a:lumOff val="60000"/>
                      </a:schemeClr>
                    </a:solidFill>
                  </a:tcPr>
                </a:tc>
                <a:tc>
                  <a:txBody>
                    <a:bodyPr/>
                    <a:lstStyle/>
                    <a:p>
                      <a:pPr algn="ctr"/>
                      <a:r>
                        <a:rPr lang="it-IT" sz="1200" dirty="0">
                          <a:solidFill>
                            <a:srgbClr val="000000"/>
                          </a:solidFill>
                          <a:latin typeface="Roboto"/>
                        </a:rPr>
                        <a:t>0.6541</a:t>
                      </a:r>
                      <a:endParaRPr dirty="0">
                        <a:solidFill>
                          <a:srgbClr val="000000"/>
                        </a:solidFill>
                      </a:endParaRPr>
                    </a:p>
                  </a:txBody>
                  <a:tcPr>
                    <a:solidFill>
                      <a:schemeClr val="accent5">
                        <a:lumMod val="40000"/>
                        <a:lumOff val="60000"/>
                      </a:schemeClr>
                    </a:solidFill>
                  </a:tcPr>
                </a:tc>
                <a:tc>
                  <a:txBody>
                    <a:bodyPr/>
                    <a:lstStyle/>
                    <a:p>
                      <a:pPr algn="ctr"/>
                      <a:r>
                        <a:rPr lang="it-IT" sz="1200" dirty="0">
                          <a:solidFill>
                            <a:srgbClr val="000000"/>
                          </a:solidFill>
                          <a:latin typeface="Roboto"/>
                        </a:rPr>
                        <a:t>0.6129</a:t>
                      </a:r>
                      <a:endParaRPr dirty="0">
                        <a:solidFill>
                          <a:srgbClr val="000000"/>
                        </a:solidFill>
                      </a:endParaRPr>
                    </a:p>
                  </a:txBody>
                  <a:tcPr>
                    <a:solidFill>
                      <a:schemeClr val="accent5">
                        <a:lumMod val="40000"/>
                        <a:lumOff val="60000"/>
                      </a:schemeClr>
                    </a:solidFill>
                  </a:tcPr>
                </a:tc>
                <a:tc>
                  <a:txBody>
                    <a:bodyPr/>
                    <a:lstStyle/>
                    <a:p>
                      <a:pPr algn="ctr"/>
                      <a:r>
                        <a:rPr lang="it-IT" sz="1200" dirty="0">
                          <a:solidFill>
                            <a:srgbClr val="000000"/>
                          </a:solidFill>
                          <a:latin typeface="Roboto"/>
                        </a:rPr>
                        <a:t>0.6328</a:t>
                      </a:r>
                      <a:endParaRPr dirty="0">
                        <a:solidFill>
                          <a:srgbClr val="000000"/>
                        </a:solidFill>
                      </a:endParaRPr>
                    </a:p>
                  </a:txBody>
                  <a:tcPr>
                    <a:solidFill>
                      <a:schemeClr val="accent5">
                        <a:lumMod val="40000"/>
                        <a:lumOff val="60000"/>
                      </a:schemeClr>
                    </a:solidFill>
                  </a:tcPr>
                </a:tc>
                <a:tc>
                  <a:txBody>
                    <a:bodyPr/>
                    <a:lstStyle/>
                    <a:p>
                      <a:pPr algn="ctr"/>
                      <a:r>
                        <a:rPr lang="it-IT" sz="1200" dirty="0">
                          <a:solidFill>
                            <a:srgbClr val="000000"/>
                          </a:solidFill>
                          <a:latin typeface="Roboto"/>
                        </a:rPr>
                        <a:t>0.3249</a:t>
                      </a:r>
                      <a:endParaRPr dirty="0">
                        <a:solidFill>
                          <a:srgbClr val="000000"/>
                        </a:solidFill>
                      </a:endParaRPr>
                    </a:p>
                  </a:txBody>
                  <a:tcPr>
                    <a:solidFill>
                      <a:schemeClr val="accent5">
                        <a:lumMod val="40000"/>
                        <a:lumOff val="60000"/>
                      </a:schemeClr>
                    </a:solidFill>
                  </a:tcPr>
                </a:tc>
                <a:tc>
                  <a:txBody>
                    <a:bodyPr/>
                    <a:lstStyle/>
                    <a:p>
                      <a:pPr algn="ctr"/>
                      <a:r>
                        <a:rPr lang="it-IT" sz="1200" dirty="0">
                          <a:solidFill>
                            <a:srgbClr val="000000"/>
                          </a:solidFill>
                          <a:latin typeface="Roboto"/>
                        </a:rPr>
                        <a:t>0.5992</a:t>
                      </a:r>
                      <a:endParaRPr dirty="0">
                        <a:solidFill>
                          <a:srgbClr val="000000"/>
                        </a:solidFill>
                      </a:endParaRPr>
                    </a:p>
                  </a:txBody>
                  <a:tcPr>
                    <a:solidFill>
                      <a:schemeClr val="accent5">
                        <a:lumMod val="40000"/>
                        <a:lumOff val="60000"/>
                      </a:schemeClr>
                    </a:solidFill>
                  </a:tcPr>
                </a:tc>
                <a:tc>
                  <a:txBody>
                    <a:bodyPr/>
                    <a:lstStyle/>
                    <a:p>
                      <a:pPr algn="ctr"/>
                      <a:r>
                        <a:rPr lang="it-IT" sz="1200" dirty="0">
                          <a:solidFill>
                            <a:srgbClr val="000000"/>
                          </a:solidFill>
                          <a:latin typeface="Roboto"/>
                        </a:rPr>
                        <a:t>0.1203</a:t>
                      </a:r>
                      <a:endParaRPr dirty="0">
                        <a:solidFill>
                          <a:srgbClr val="000000"/>
                        </a:solidFill>
                      </a:endParaRPr>
                    </a:p>
                  </a:txBody>
                  <a:tcPr>
                    <a:solidFill>
                      <a:schemeClr val="accent5">
                        <a:lumMod val="40000"/>
                        <a:lumOff val="60000"/>
                      </a:schemeClr>
                    </a:solidFill>
                  </a:tcPr>
                </a:tc>
                <a:extLst>
                  <a:ext uri="{0D108BD9-81ED-4DB2-BD59-A6C34878D82A}">
                    <a16:rowId xmlns:a16="http://schemas.microsoft.com/office/drawing/2014/main" val="10016"/>
                  </a:ext>
                </a:extLst>
              </a:tr>
              <a:tr h="272520">
                <a:tc>
                  <a:txBody>
                    <a:bodyPr/>
                    <a:lstStyle/>
                    <a:p>
                      <a:r>
                        <a:rPr lang="it-IT" sz="1200" b="1" dirty="0">
                          <a:solidFill>
                            <a:srgbClr val="000000"/>
                          </a:solidFill>
                          <a:latin typeface="Roboto"/>
                        </a:rPr>
                        <a:t>ET-</a:t>
                      </a:r>
                      <a:r>
                        <a:rPr lang="it-IT" sz="1200" b="1" dirty="0" err="1">
                          <a:solidFill>
                            <a:srgbClr val="000000"/>
                          </a:solidFill>
                          <a:latin typeface="Roboto"/>
                        </a:rPr>
                        <a:t>lc</a:t>
                      </a:r>
                      <a:r>
                        <a:rPr lang="it-IT" sz="1200" b="1" dirty="0">
                          <a:solidFill>
                            <a:srgbClr val="000000"/>
                          </a:solidFill>
                          <a:latin typeface="Roboto"/>
                        </a:rPr>
                        <a:t> </a:t>
                      </a:r>
                      <a:r>
                        <a:rPr lang="it-IT" sz="1200" b="1" dirty="0" err="1">
                          <a:solidFill>
                            <a:srgbClr val="000000"/>
                          </a:solidFill>
                          <a:latin typeface="Roboto"/>
                        </a:rPr>
                        <a:t>Kmeans</a:t>
                      </a:r>
                      <a:r>
                        <a:rPr lang="it-IT" sz="1200" b="1" dirty="0">
                          <a:solidFill>
                            <a:srgbClr val="000000"/>
                          </a:solidFill>
                          <a:latin typeface="Roboto"/>
                        </a:rPr>
                        <a:t>     </a:t>
                      </a:r>
                      <a:endParaRPr dirty="0">
                        <a:solidFill>
                          <a:srgbClr val="000000"/>
                        </a:solidFill>
                      </a:endParaRPr>
                    </a:p>
                  </a:txBody>
                  <a:tcPr>
                    <a:solidFill>
                      <a:schemeClr val="accent5">
                        <a:lumMod val="40000"/>
                        <a:lumOff val="60000"/>
                      </a:schemeClr>
                    </a:solidFill>
                  </a:tcPr>
                </a:tc>
                <a:tc>
                  <a:txBody>
                    <a:bodyPr/>
                    <a:lstStyle/>
                    <a:p>
                      <a:pPr algn="ctr"/>
                      <a:r>
                        <a:rPr lang="it-IT" sz="1200" dirty="0">
                          <a:solidFill>
                            <a:srgbClr val="000000"/>
                          </a:solidFill>
                          <a:latin typeface="Roboto"/>
                        </a:rPr>
                        <a:t>0.8548</a:t>
                      </a:r>
                      <a:endParaRPr dirty="0">
                        <a:solidFill>
                          <a:srgbClr val="000000"/>
                        </a:solidFill>
                      </a:endParaRPr>
                    </a:p>
                  </a:txBody>
                  <a:tcPr>
                    <a:solidFill>
                      <a:schemeClr val="accent5">
                        <a:lumMod val="40000"/>
                        <a:lumOff val="60000"/>
                      </a:schemeClr>
                    </a:solidFill>
                  </a:tcPr>
                </a:tc>
                <a:tc>
                  <a:txBody>
                    <a:bodyPr/>
                    <a:lstStyle/>
                    <a:p>
                      <a:pPr algn="ctr"/>
                      <a:r>
                        <a:rPr lang="it-IT" sz="1200" dirty="0">
                          <a:solidFill>
                            <a:srgbClr val="000000"/>
                          </a:solidFill>
                          <a:latin typeface="Roboto"/>
                        </a:rPr>
                        <a:t>0.6885</a:t>
                      </a:r>
                      <a:endParaRPr dirty="0">
                        <a:solidFill>
                          <a:srgbClr val="000000"/>
                        </a:solidFill>
                      </a:endParaRPr>
                    </a:p>
                  </a:txBody>
                  <a:tcPr>
                    <a:solidFill>
                      <a:schemeClr val="accent5">
                        <a:lumMod val="40000"/>
                        <a:lumOff val="60000"/>
                      </a:schemeClr>
                    </a:solidFill>
                  </a:tcPr>
                </a:tc>
                <a:tc>
                  <a:txBody>
                    <a:bodyPr/>
                    <a:lstStyle/>
                    <a:p>
                      <a:pPr algn="ctr"/>
                      <a:r>
                        <a:rPr lang="it-IT" sz="1200" dirty="0">
                          <a:solidFill>
                            <a:srgbClr val="000000"/>
                          </a:solidFill>
                          <a:latin typeface="Roboto"/>
                        </a:rPr>
                        <a:t>0.7627</a:t>
                      </a:r>
                      <a:endParaRPr dirty="0">
                        <a:solidFill>
                          <a:srgbClr val="000000"/>
                        </a:solidFill>
                      </a:endParaRPr>
                    </a:p>
                  </a:txBody>
                  <a:tcPr>
                    <a:solidFill>
                      <a:schemeClr val="accent5">
                        <a:lumMod val="40000"/>
                        <a:lumOff val="60000"/>
                      </a:schemeClr>
                    </a:solidFill>
                  </a:tcPr>
                </a:tc>
                <a:tc>
                  <a:txBody>
                    <a:bodyPr/>
                    <a:lstStyle/>
                    <a:p>
                      <a:pPr algn="ctr"/>
                      <a:r>
                        <a:rPr lang="it-IT" sz="1200" dirty="0">
                          <a:solidFill>
                            <a:srgbClr val="000000"/>
                          </a:solidFill>
                          <a:latin typeface="Roboto"/>
                        </a:rPr>
                        <a:t>0.6488</a:t>
                      </a:r>
                      <a:endParaRPr dirty="0">
                        <a:solidFill>
                          <a:srgbClr val="000000"/>
                        </a:solidFill>
                      </a:endParaRPr>
                    </a:p>
                  </a:txBody>
                  <a:tcPr>
                    <a:solidFill>
                      <a:schemeClr val="accent5">
                        <a:lumMod val="40000"/>
                        <a:lumOff val="60000"/>
                      </a:schemeClr>
                    </a:solidFill>
                  </a:tcPr>
                </a:tc>
                <a:tc>
                  <a:txBody>
                    <a:bodyPr/>
                    <a:lstStyle/>
                    <a:p>
                      <a:pPr algn="ctr"/>
                      <a:r>
                        <a:rPr lang="it-IT" sz="1200" dirty="0">
                          <a:solidFill>
                            <a:srgbClr val="000000"/>
                          </a:solidFill>
                          <a:latin typeface="Roboto"/>
                        </a:rPr>
                        <a:t>0.6773</a:t>
                      </a:r>
                      <a:endParaRPr dirty="0">
                        <a:solidFill>
                          <a:srgbClr val="000000"/>
                        </a:solidFill>
                      </a:endParaRPr>
                    </a:p>
                  </a:txBody>
                  <a:tcPr>
                    <a:solidFill>
                      <a:schemeClr val="accent5">
                        <a:lumMod val="40000"/>
                        <a:lumOff val="60000"/>
                      </a:schemeClr>
                    </a:solidFill>
                  </a:tcPr>
                </a:tc>
                <a:tc>
                  <a:txBody>
                    <a:bodyPr/>
                    <a:lstStyle/>
                    <a:p>
                      <a:pPr algn="ctr"/>
                      <a:r>
                        <a:rPr lang="it-IT" sz="1200" dirty="0">
                          <a:solidFill>
                            <a:srgbClr val="000000"/>
                          </a:solidFill>
                          <a:latin typeface="Roboto"/>
                        </a:rPr>
                        <a:t>0.2573</a:t>
                      </a:r>
                      <a:endParaRPr dirty="0">
                        <a:solidFill>
                          <a:srgbClr val="000000"/>
                        </a:solidFill>
                      </a:endParaRPr>
                    </a:p>
                  </a:txBody>
                  <a:tcPr>
                    <a:solidFill>
                      <a:schemeClr val="accent5">
                        <a:lumMod val="40000"/>
                        <a:lumOff val="60000"/>
                      </a:schemeClr>
                    </a:solidFill>
                  </a:tcPr>
                </a:tc>
                <a:extLst>
                  <a:ext uri="{0D108BD9-81ED-4DB2-BD59-A6C34878D82A}">
                    <a16:rowId xmlns:a16="http://schemas.microsoft.com/office/drawing/2014/main" val="10017"/>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0" y="1052640"/>
            <a:ext cx="9141480" cy="717480"/>
          </a:xfrm>
          <a:prstGeom prst="rect">
            <a:avLst/>
          </a:prstGeom>
          <a:noFill/>
          <a:ln>
            <a:noFill/>
          </a:ln>
        </p:spPr>
        <p:txBody>
          <a:bodyPr lIns="90000" tIns="45000" rIns="90000" bIns="45000"/>
          <a:lstStyle/>
          <a:p>
            <a:pPr algn="ctr">
              <a:lnSpc>
                <a:spcPct val="100000"/>
              </a:lnSpc>
            </a:pPr>
            <a:r>
              <a:rPr lang="it-IT" sz="3600" b="1">
                <a:solidFill>
                  <a:srgbClr val="000000"/>
                </a:solidFill>
                <a:latin typeface="Roboto"/>
                <a:ea typeface="DejaVu Sans"/>
              </a:rPr>
              <a:t>Conclusioni e Sviluppi Futuri</a:t>
            </a:r>
            <a:endParaRPr/>
          </a:p>
        </p:txBody>
      </p:sp>
      <p:sp>
        <p:nvSpPr>
          <p:cNvPr id="376" name="CustomShape 2"/>
          <p:cNvSpPr/>
          <p:nvPr/>
        </p:nvSpPr>
        <p:spPr>
          <a:xfrm>
            <a:off x="8506080" y="6405120"/>
            <a:ext cx="606960" cy="223560"/>
          </a:xfrm>
          <a:prstGeom prst="rect">
            <a:avLst/>
          </a:prstGeom>
          <a:noFill/>
          <a:ln>
            <a:noFill/>
          </a:ln>
        </p:spPr>
        <p:txBody>
          <a:bodyPr lIns="90000" tIns="45000" rIns="90000" bIns="45000"/>
          <a:lstStyle/>
          <a:p>
            <a:pPr>
              <a:lnSpc>
                <a:spcPct val="100000"/>
              </a:lnSpc>
            </a:pPr>
            <a:fld id="{CF7AED17-6031-4408-B7A5-C5AB094FF3FB}" type="slidenum">
              <a:rPr lang="it-IT" sz="1400">
                <a:solidFill>
                  <a:srgbClr val="FFFFFF"/>
                </a:solidFill>
                <a:latin typeface="Arial"/>
                <a:ea typeface="ＭＳ Ｐゴシック"/>
              </a:rPr>
              <a:t>24</a:t>
            </a:fld>
            <a:endParaRPr/>
          </a:p>
        </p:txBody>
      </p:sp>
      <p:sp>
        <p:nvSpPr>
          <p:cNvPr id="377" name="CustomShape 3"/>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sp>
        <p:nvSpPr>
          <p:cNvPr id="378" name="CustomShape 4"/>
          <p:cNvSpPr/>
          <p:nvPr/>
        </p:nvSpPr>
        <p:spPr>
          <a:xfrm>
            <a:off x="107640" y="1772640"/>
            <a:ext cx="8638560" cy="5055840"/>
          </a:xfrm>
          <a:prstGeom prst="rect">
            <a:avLst/>
          </a:prstGeom>
          <a:noFill/>
          <a:ln>
            <a:noFill/>
          </a:ln>
        </p:spPr>
        <p:txBody>
          <a:bodyPr lIns="90000" tIns="45000" rIns="90000" bIns="45000" anchor="t"/>
          <a:lstStyle/>
          <a:p>
            <a:pPr>
              <a:lnSpc>
                <a:spcPct val="100000"/>
              </a:lnSpc>
            </a:pPr>
            <a:r>
              <a:rPr lang="it-IT" sz="2400" dirty="0">
                <a:solidFill>
                  <a:srgbClr val="000000"/>
                </a:solidFill>
                <a:latin typeface="Roboto"/>
                <a:ea typeface="DejaVu Sans"/>
              </a:rPr>
              <a:t> Conclusioni :</a:t>
            </a:r>
          </a:p>
          <a:p>
            <a:pPr marL="800100" lvl="1" indent="-342900">
              <a:buFont typeface="Arial" panose="020B0604020202020204" pitchFamily="34" charset="0"/>
              <a:buChar char="•"/>
            </a:pPr>
            <a:r>
              <a:rPr lang="it-IT" sz="2400" dirty="0">
                <a:solidFill>
                  <a:srgbClr val="000000"/>
                </a:solidFill>
                <a:latin typeface="Roboto" charset="0"/>
                <a:ea typeface="DejaVu Sans"/>
              </a:rPr>
              <a:t>Si sono riscontrati miglioramenti significativi unendo le informazioni testuali con le informazioni strutturali</a:t>
            </a:r>
          </a:p>
          <a:p>
            <a:pPr marL="742950" lvl="1" indent="-285750">
              <a:buFont typeface="Arial" panose="020B0604020202020204" pitchFamily="34" charset="0"/>
              <a:buChar char="•"/>
            </a:pPr>
            <a:r>
              <a:rPr lang="it-IT" sz="2400" dirty="0">
                <a:latin typeface="Roboto" charset="0"/>
              </a:rPr>
              <a:t>L'utilizzo delle liste non hanno contribuito a migliorare le performance</a:t>
            </a:r>
          </a:p>
          <a:p>
            <a:pPr lvl="1"/>
            <a:endParaRPr lang="it-IT" dirty="0"/>
          </a:p>
          <a:p>
            <a:r>
              <a:rPr lang="it-IT" sz="2400" dirty="0">
                <a:solidFill>
                  <a:srgbClr val="000000"/>
                </a:solidFill>
                <a:latin typeface="Roboto"/>
                <a:ea typeface="DejaVu Sans"/>
              </a:rPr>
              <a:t>Sviluppi futuri:</a:t>
            </a:r>
          </a:p>
          <a:p>
            <a:pPr marL="742950" lvl="1" indent="-285750">
              <a:buFont typeface="Arial" panose="020B0604020202020204" pitchFamily="34" charset="0"/>
              <a:buChar char="•"/>
            </a:pPr>
            <a:r>
              <a:rPr lang="it-IT" sz="2400" dirty="0">
                <a:latin typeface="Roboto"/>
              </a:rPr>
              <a:t>Identificare la metodologia appropriata in base al contesto</a:t>
            </a:r>
          </a:p>
          <a:p>
            <a:pPr marL="742950" lvl="1" indent="-285750">
              <a:buSzPct val="45000"/>
              <a:buFont typeface="Arial" panose="020B0604020202020204" pitchFamily="34" charset="0"/>
              <a:buChar char="•"/>
            </a:pPr>
            <a:r>
              <a:rPr lang="it-IT" sz="2400" dirty="0">
                <a:latin typeface="Roboto"/>
              </a:rPr>
              <a:t>Utilizzare altri algoritmi di </a:t>
            </a:r>
            <a:r>
              <a:rPr lang="it-IT" sz="2400" dirty="0" err="1">
                <a:latin typeface="Roboto"/>
              </a:rPr>
              <a:t>embedding</a:t>
            </a:r>
            <a:r>
              <a:rPr lang="it-IT" sz="2400" dirty="0">
                <a:latin typeface="Roboto"/>
              </a:rPr>
              <a:t> (</a:t>
            </a:r>
            <a:r>
              <a:rPr lang="it-IT" sz="2400" dirty="0" err="1">
                <a:latin typeface="Roboto"/>
              </a:rPr>
              <a:t>GloVe</a:t>
            </a:r>
            <a:r>
              <a:rPr lang="it-IT" sz="2400" dirty="0">
                <a:latin typeface="Roboto"/>
              </a:rPr>
              <a:t>)</a:t>
            </a:r>
          </a:p>
          <a:p>
            <a:pPr marL="742950" lvl="1" indent="-285750">
              <a:buSzPct val="45000"/>
              <a:buFont typeface="Arial" panose="020B0604020202020204" pitchFamily="34" charset="0"/>
              <a:buChar char="•"/>
            </a:pPr>
            <a:r>
              <a:rPr lang="it-IT" sz="2400" dirty="0">
                <a:latin typeface="Roboto"/>
              </a:rPr>
              <a:t>Continuare la sperimentazione</a:t>
            </a:r>
          </a:p>
          <a:p>
            <a:pPr lvl="1">
              <a:buSzPct val="45000"/>
            </a:pPr>
            <a:endParaRPr lang="it-IT" dirty="0"/>
          </a:p>
          <a:p>
            <a:pPr>
              <a:buSzPct val="45000"/>
            </a:pPr>
            <a:endParaRPr lang="it-IT"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terminal.png"/>
          <p:cNvPicPr>
            <a:picLocks noChangeAspect="1"/>
          </p:cNvPicPr>
          <p:nvPr/>
        </p:nvPicPr>
        <p:blipFill>
          <a:blip r:embed="rId3"/>
          <a:stretch>
            <a:fillRect/>
          </a:stretch>
        </p:blipFill>
        <p:spPr>
          <a:xfrm>
            <a:off x="164534" y="243554"/>
            <a:ext cx="8880039" cy="6679504"/>
          </a:xfrm>
          <a:prstGeom prst="rect">
            <a:avLst/>
          </a:prstGeom>
        </p:spPr>
      </p:pic>
    </p:spTree>
    <p:extLst>
      <p:ext uri="{BB962C8B-B14F-4D97-AF65-F5344CB8AC3E}">
        <p14:creationId xmlns:p14="http://schemas.microsoft.com/office/powerpoint/2010/main" val="105354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0" y="1062393"/>
            <a:ext cx="9139238" cy="984584"/>
          </a:xfrm>
          <a:prstGeom prst="rect">
            <a:avLst/>
          </a:prstGeom>
          <a:noFill/>
          <a:ln>
            <a:noFill/>
          </a:ln>
        </p:spPr>
        <p:txBody>
          <a:bodyPr lIns="90000" tIns="45000" rIns="90000" bIns="45000" anchor="t"/>
          <a:lstStyle/>
          <a:p>
            <a:pPr algn="ctr"/>
            <a:r>
              <a:rPr lang="it-IT" sz="3600" b="1" dirty="0">
                <a:solidFill>
                  <a:srgbClr val="0D0D0D"/>
                </a:solidFill>
                <a:latin typeface="Arial" charset="0"/>
                <a:ea typeface="DejaVu Sans"/>
              </a:rPr>
              <a:t>. . . ad una rete eterogenea </a:t>
            </a:r>
            <a:endParaRPr lang="it-IT" dirty="0">
              <a:latin typeface="Arial" charset="0"/>
            </a:endParaRPr>
          </a:p>
        </p:txBody>
      </p:sp>
      <p:sp>
        <p:nvSpPr>
          <p:cNvPr id="162" name="CustomShape 2"/>
          <p:cNvSpPr/>
          <p:nvPr/>
        </p:nvSpPr>
        <p:spPr>
          <a:xfrm>
            <a:off x="8506080" y="6405120"/>
            <a:ext cx="606960" cy="223560"/>
          </a:xfrm>
          <a:prstGeom prst="rect">
            <a:avLst/>
          </a:prstGeom>
          <a:noFill/>
          <a:ln>
            <a:noFill/>
          </a:ln>
        </p:spPr>
        <p:txBody>
          <a:bodyPr lIns="90000" tIns="45000" rIns="90000" bIns="45000"/>
          <a:lstStyle/>
          <a:p>
            <a:pPr>
              <a:lnSpc>
                <a:spcPct val="100000"/>
              </a:lnSpc>
            </a:pPr>
            <a:fld id="{1DB3D709-490F-4502-9416-493C6C8F55ED}" type="slidenum">
              <a:rPr lang="it-IT" sz="1400">
                <a:solidFill>
                  <a:srgbClr val="FFFFFF"/>
                </a:solidFill>
                <a:latin typeface="Arial"/>
                <a:ea typeface="ＭＳ Ｐゴシック"/>
              </a:rPr>
              <a:t>3</a:t>
            </a:fld>
            <a:endParaRPr/>
          </a:p>
        </p:txBody>
      </p:sp>
      <p:sp>
        <p:nvSpPr>
          <p:cNvPr id="164" name="CustomShape 4"/>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sp>
        <p:nvSpPr>
          <p:cNvPr id="174" name="Line 5"/>
          <p:cNvSpPr/>
          <p:nvPr/>
        </p:nvSpPr>
        <p:spPr>
          <a:xfrm flipV="1">
            <a:off x="3063643" y="4867359"/>
            <a:ext cx="0" cy="504000"/>
          </a:xfrm>
          <a:prstGeom prst="line">
            <a:avLst/>
          </a:prstGeom>
          <a:ln>
            <a:solidFill>
              <a:srgbClr val="CC0000"/>
            </a:solidFill>
            <a:tailEnd type="triangle" w="med" len="med"/>
          </a:ln>
        </p:spPr>
      </p:sp>
      <p:sp>
        <p:nvSpPr>
          <p:cNvPr id="175" name="Line 6"/>
          <p:cNvSpPr/>
          <p:nvPr/>
        </p:nvSpPr>
        <p:spPr>
          <a:xfrm flipV="1">
            <a:off x="2991643" y="4003359"/>
            <a:ext cx="216000" cy="288000"/>
          </a:xfrm>
          <a:prstGeom prst="line">
            <a:avLst/>
          </a:prstGeom>
          <a:ln>
            <a:solidFill>
              <a:srgbClr val="CC0000"/>
            </a:solidFill>
            <a:tailEnd type="triangle" w="med" len="med"/>
          </a:ln>
        </p:spPr>
      </p:sp>
      <p:sp>
        <p:nvSpPr>
          <p:cNvPr id="176" name="Line 7"/>
          <p:cNvSpPr/>
          <p:nvPr/>
        </p:nvSpPr>
        <p:spPr>
          <a:xfrm flipH="1">
            <a:off x="3207643" y="4003359"/>
            <a:ext cx="288000" cy="288000"/>
          </a:xfrm>
          <a:prstGeom prst="line">
            <a:avLst/>
          </a:prstGeom>
          <a:ln>
            <a:solidFill>
              <a:srgbClr val="002060"/>
            </a:solidFill>
            <a:tailEnd type="triangle" w="med" len="med"/>
          </a:ln>
        </p:spPr>
      </p:sp>
      <p:sp>
        <p:nvSpPr>
          <p:cNvPr id="177" name="Line 8"/>
          <p:cNvSpPr/>
          <p:nvPr/>
        </p:nvSpPr>
        <p:spPr>
          <a:xfrm>
            <a:off x="3279643" y="4867359"/>
            <a:ext cx="576000" cy="648000"/>
          </a:xfrm>
          <a:prstGeom prst="line">
            <a:avLst/>
          </a:prstGeom>
          <a:ln>
            <a:solidFill>
              <a:srgbClr val="CC0000"/>
            </a:solidFill>
            <a:tailEnd type="triangle" w="med" len="med"/>
          </a:ln>
        </p:spPr>
      </p:sp>
      <p:sp>
        <p:nvSpPr>
          <p:cNvPr id="178" name="Line 9"/>
          <p:cNvSpPr/>
          <p:nvPr/>
        </p:nvSpPr>
        <p:spPr>
          <a:xfrm flipV="1">
            <a:off x="4071643" y="4939358"/>
            <a:ext cx="216000" cy="576000"/>
          </a:xfrm>
          <a:prstGeom prst="line">
            <a:avLst/>
          </a:prstGeom>
          <a:ln>
            <a:solidFill>
              <a:srgbClr val="002060"/>
            </a:solidFill>
            <a:tailEnd type="triangle" w="med" len="med"/>
          </a:ln>
        </p:spPr>
      </p:sp>
      <p:sp>
        <p:nvSpPr>
          <p:cNvPr id="179" name="Line 10"/>
          <p:cNvSpPr/>
          <p:nvPr/>
        </p:nvSpPr>
        <p:spPr>
          <a:xfrm flipH="1">
            <a:off x="4431643" y="3931358"/>
            <a:ext cx="72000" cy="432000"/>
          </a:xfrm>
          <a:prstGeom prst="line">
            <a:avLst/>
          </a:prstGeom>
          <a:ln>
            <a:solidFill>
              <a:srgbClr val="CC0000"/>
            </a:solidFill>
            <a:tailEnd type="triangle" w="med" len="med"/>
          </a:ln>
        </p:spPr>
      </p:sp>
      <p:sp>
        <p:nvSpPr>
          <p:cNvPr id="180" name="Line 11"/>
          <p:cNvSpPr/>
          <p:nvPr/>
        </p:nvSpPr>
        <p:spPr>
          <a:xfrm>
            <a:off x="3855643" y="3715358"/>
            <a:ext cx="288000" cy="0"/>
          </a:xfrm>
          <a:prstGeom prst="line">
            <a:avLst/>
          </a:prstGeom>
          <a:ln>
            <a:solidFill>
              <a:srgbClr val="CC0000"/>
            </a:solidFill>
            <a:tailEnd type="triangle" w="med" len="med"/>
          </a:ln>
        </p:spPr>
      </p:sp>
      <p:sp>
        <p:nvSpPr>
          <p:cNvPr id="181" name="Line 12"/>
          <p:cNvSpPr/>
          <p:nvPr/>
        </p:nvSpPr>
        <p:spPr>
          <a:xfrm>
            <a:off x="3495643" y="4651359"/>
            <a:ext cx="504000" cy="0"/>
          </a:xfrm>
          <a:prstGeom prst="line">
            <a:avLst/>
          </a:prstGeom>
          <a:ln>
            <a:solidFill>
              <a:srgbClr val="00B050"/>
            </a:solidFill>
            <a:tailEnd type="triangle" w="med" len="med"/>
          </a:ln>
        </p:spPr>
      </p:sp>
      <p:sp>
        <p:nvSpPr>
          <p:cNvPr id="182" name="Line 13"/>
          <p:cNvSpPr/>
          <p:nvPr/>
        </p:nvSpPr>
        <p:spPr>
          <a:xfrm flipH="1">
            <a:off x="3495643" y="3859358"/>
            <a:ext cx="792000" cy="648000"/>
          </a:xfrm>
          <a:prstGeom prst="line">
            <a:avLst/>
          </a:prstGeom>
          <a:ln>
            <a:solidFill>
              <a:srgbClr val="CC0000"/>
            </a:solidFill>
            <a:tailEnd type="triangle" w="med" len="med"/>
          </a:ln>
        </p:spPr>
      </p:sp>
      <p:sp>
        <p:nvSpPr>
          <p:cNvPr id="183" name="Line 14"/>
          <p:cNvSpPr/>
          <p:nvPr/>
        </p:nvSpPr>
        <p:spPr>
          <a:xfrm flipV="1">
            <a:off x="4287643" y="5731359"/>
            <a:ext cx="720000" cy="72000"/>
          </a:xfrm>
          <a:prstGeom prst="line">
            <a:avLst/>
          </a:prstGeom>
          <a:ln>
            <a:solidFill>
              <a:srgbClr val="CC0000"/>
            </a:solidFill>
            <a:tailEnd type="triangle" w="med" len="med"/>
          </a:ln>
        </p:spPr>
      </p:sp>
      <p:sp>
        <p:nvSpPr>
          <p:cNvPr id="184" name="Line 15"/>
          <p:cNvSpPr/>
          <p:nvPr/>
        </p:nvSpPr>
        <p:spPr>
          <a:xfrm>
            <a:off x="4503643" y="4939358"/>
            <a:ext cx="504000" cy="648000"/>
          </a:xfrm>
          <a:prstGeom prst="line">
            <a:avLst/>
          </a:prstGeom>
          <a:ln>
            <a:solidFill>
              <a:srgbClr val="CC0000"/>
            </a:solidFill>
            <a:tailEnd type="triangle" w="med" len="med"/>
          </a:ln>
        </p:spPr>
      </p:sp>
      <p:sp>
        <p:nvSpPr>
          <p:cNvPr id="185" name="Line 16"/>
          <p:cNvSpPr/>
          <p:nvPr/>
        </p:nvSpPr>
        <p:spPr>
          <a:xfrm>
            <a:off x="5511643" y="5083359"/>
            <a:ext cx="0" cy="288000"/>
          </a:xfrm>
          <a:prstGeom prst="line">
            <a:avLst/>
          </a:prstGeom>
          <a:ln>
            <a:solidFill>
              <a:srgbClr val="CC0000"/>
            </a:solidFill>
            <a:tailEnd type="triangle" w="med" len="med"/>
          </a:ln>
        </p:spPr>
      </p:sp>
      <p:sp>
        <p:nvSpPr>
          <p:cNvPr id="186" name="Line 17"/>
          <p:cNvSpPr/>
          <p:nvPr/>
        </p:nvSpPr>
        <p:spPr>
          <a:xfrm flipV="1">
            <a:off x="5295643" y="5083359"/>
            <a:ext cx="0" cy="288000"/>
          </a:xfrm>
          <a:prstGeom prst="line">
            <a:avLst/>
          </a:prstGeom>
          <a:ln>
            <a:solidFill>
              <a:srgbClr val="CC0000"/>
            </a:solidFill>
            <a:tailEnd type="triangle" w="med" len="med"/>
          </a:ln>
        </p:spPr>
      </p:sp>
      <p:sp>
        <p:nvSpPr>
          <p:cNvPr id="187" name="Line 18"/>
          <p:cNvSpPr/>
          <p:nvPr/>
        </p:nvSpPr>
        <p:spPr>
          <a:xfrm flipH="1">
            <a:off x="4791643" y="3859358"/>
            <a:ext cx="576000" cy="792000"/>
          </a:xfrm>
          <a:prstGeom prst="line">
            <a:avLst/>
          </a:prstGeom>
          <a:ln>
            <a:solidFill>
              <a:srgbClr val="CC0000"/>
            </a:solidFill>
            <a:tailEnd type="triangle" w="med" len="med"/>
          </a:ln>
        </p:spPr>
      </p:sp>
      <p:sp>
        <p:nvSpPr>
          <p:cNvPr id="188" name="Line 19"/>
          <p:cNvSpPr/>
          <p:nvPr/>
        </p:nvSpPr>
        <p:spPr>
          <a:xfrm flipV="1">
            <a:off x="5367643" y="4075358"/>
            <a:ext cx="216000" cy="504000"/>
          </a:xfrm>
          <a:prstGeom prst="line">
            <a:avLst/>
          </a:prstGeom>
          <a:ln>
            <a:solidFill>
              <a:srgbClr val="CC0000"/>
            </a:solidFill>
            <a:tailEnd type="triangle" w="med" len="med"/>
          </a:ln>
        </p:spPr>
      </p:sp>
      <p:sp>
        <p:nvSpPr>
          <p:cNvPr id="189" name="Line 20"/>
          <p:cNvSpPr/>
          <p:nvPr/>
        </p:nvSpPr>
        <p:spPr>
          <a:xfrm flipH="1">
            <a:off x="5583643" y="4148949"/>
            <a:ext cx="144000" cy="504000"/>
          </a:xfrm>
          <a:prstGeom prst="line">
            <a:avLst/>
          </a:prstGeom>
          <a:ln>
            <a:solidFill>
              <a:srgbClr val="CC0000"/>
            </a:solidFill>
            <a:tailEnd type="triangle" w="med" len="med"/>
          </a:ln>
        </p:spPr>
      </p:sp>
      <p:sp>
        <p:nvSpPr>
          <p:cNvPr id="190" name="Line 21"/>
          <p:cNvSpPr/>
          <p:nvPr/>
        </p:nvSpPr>
        <p:spPr>
          <a:xfrm flipH="1">
            <a:off x="4935643" y="3715358"/>
            <a:ext cx="432000" cy="0"/>
          </a:xfrm>
          <a:prstGeom prst="line">
            <a:avLst/>
          </a:prstGeom>
          <a:ln>
            <a:solidFill>
              <a:srgbClr val="CC0000"/>
            </a:solidFill>
            <a:tailEnd type="triangle" w="med" len="med"/>
          </a:ln>
        </p:spPr>
      </p:sp>
      <p:sp>
        <p:nvSpPr>
          <p:cNvPr id="191" name="Line 22"/>
          <p:cNvSpPr/>
          <p:nvPr/>
        </p:nvSpPr>
        <p:spPr>
          <a:xfrm flipH="1">
            <a:off x="3351643" y="4795358"/>
            <a:ext cx="648000" cy="792000"/>
          </a:xfrm>
          <a:prstGeom prst="line">
            <a:avLst/>
          </a:prstGeom>
          <a:ln>
            <a:solidFill>
              <a:srgbClr val="92D050"/>
            </a:solidFill>
            <a:tailEnd type="triangle" w="med" len="med"/>
          </a:ln>
        </p:spPr>
      </p:sp>
      <p:sp>
        <p:nvSpPr>
          <p:cNvPr id="192" name="Line 23"/>
          <p:cNvSpPr/>
          <p:nvPr/>
        </p:nvSpPr>
        <p:spPr>
          <a:xfrm flipH="1" flipV="1">
            <a:off x="3855643" y="3787359"/>
            <a:ext cx="360000" cy="576000"/>
          </a:xfrm>
          <a:prstGeom prst="line">
            <a:avLst/>
          </a:prstGeom>
          <a:ln>
            <a:solidFill>
              <a:srgbClr val="FFC000"/>
            </a:solidFill>
            <a:tailEnd type="triangle" w="med" len="med"/>
          </a:ln>
        </p:spPr>
      </p:sp>
      <p:sp>
        <p:nvSpPr>
          <p:cNvPr id="193" name="Line 24"/>
          <p:cNvSpPr/>
          <p:nvPr/>
        </p:nvSpPr>
        <p:spPr>
          <a:xfrm flipV="1">
            <a:off x="4287643" y="4939358"/>
            <a:ext cx="792000" cy="720000"/>
          </a:xfrm>
          <a:prstGeom prst="line">
            <a:avLst/>
          </a:prstGeom>
          <a:ln>
            <a:solidFill>
              <a:srgbClr val="002060"/>
            </a:solidFill>
            <a:tailEnd type="triangle" w="med" len="med"/>
          </a:ln>
        </p:spPr>
      </p:sp>
      <p:sp>
        <p:nvSpPr>
          <p:cNvPr id="194" name="Line 25"/>
          <p:cNvSpPr/>
          <p:nvPr/>
        </p:nvSpPr>
        <p:spPr>
          <a:xfrm flipH="1" flipV="1">
            <a:off x="4575643" y="3931358"/>
            <a:ext cx="720000" cy="648000"/>
          </a:xfrm>
          <a:prstGeom prst="line">
            <a:avLst/>
          </a:prstGeom>
          <a:ln>
            <a:solidFill>
              <a:srgbClr val="0070C0"/>
            </a:solidFill>
            <a:tailEnd type="triangle" w="med" len="med"/>
          </a:ln>
        </p:spPr>
      </p:sp>
      <p:pic>
        <p:nvPicPr>
          <p:cNvPr id="4" name="Immagine 3" descr="website2.png"/>
          <p:cNvPicPr>
            <a:picLocks noChangeAspect="1"/>
          </p:cNvPicPr>
          <p:nvPr/>
        </p:nvPicPr>
        <p:blipFill>
          <a:blip r:embed="rId3"/>
          <a:stretch>
            <a:fillRect/>
          </a:stretch>
        </p:blipFill>
        <p:spPr>
          <a:xfrm>
            <a:off x="4234731" y="3244970"/>
            <a:ext cx="602381" cy="602381"/>
          </a:xfrm>
          <a:prstGeom prst="rect">
            <a:avLst/>
          </a:prstGeom>
        </p:spPr>
      </p:pic>
      <p:pic>
        <p:nvPicPr>
          <p:cNvPr id="5" name="Immagine 4" descr="website2.png"/>
          <p:cNvPicPr>
            <a:picLocks noChangeAspect="1"/>
          </p:cNvPicPr>
          <p:nvPr/>
        </p:nvPicPr>
        <p:blipFill>
          <a:blip r:embed="rId3"/>
          <a:stretch>
            <a:fillRect/>
          </a:stretch>
        </p:blipFill>
        <p:spPr>
          <a:xfrm>
            <a:off x="5514522" y="3529529"/>
            <a:ext cx="568660" cy="566336"/>
          </a:xfrm>
          <a:prstGeom prst="rect">
            <a:avLst/>
          </a:prstGeom>
        </p:spPr>
      </p:pic>
      <p:pic>
        <p:nvPicPr>
          <p:cNvPr id="8" name="Immagine 7" descr="website2.png"/>
          <p:cNvPicPr>
            <a:picLocks noChangeAspect="1"/>
          </p:cNvPicPr>
          <p:nvPr/>
        </p:nvPicPr>
        <p:blipFill>
          <a:blip r:embed="rId3"/>
          <a:stretch>
            <a:fillRect/>
          </a:stretch>
        </p:blipFill>
        <p:spPr>
          <a:xfrm>
            <a:off x="3739304" y="5609692"/>
            <a:ext cx="527719" cy="516413"/>
          </a:xfrm>
          <a:prstGeom prst="rect">
            <a:avLst/>
          </a:prstGeom>
        </p:spPr>
      </p:pic>
      <p:pic>
        <p:nvPicPr>
          <p:cNvPr id="11" name="Immagine 10" descr="website2.png"/>
          <p:cNvPicPr>
            <a:picLocks noChangeAspect="1"/>
          </p:cNvPicPr>
          <p:nvPr/>
        </p:nvPicPr>
        <p:blipFill>
          <a:blip r:embed="rId3"/>
          <a:stretch>
            <a:fillRect/>
          </a:stretch>
        </p:blipFill>
        <p:spPr>
          <a:xfrm>
            <a:off x="1419649" y="4483855"/>
            <a:ext cx="538254" cy="538254"/>
          </a:xfrm>
          <a:prstGeom prst="rect">
            <a:avLst/>
          </a:prstGeom>
        </p:spPr>
      </p:pic>
      <p:pic>
        <p:nvPicPr>
          <p:cNvPr id="12" name="Immagine 11" descr="website2.png"/>
          <p:cNvPicPr>
            <a:picLocks noChangeAspect="1"/>
          </p:cNvPicPr>
          <p:nvPr/>
        </p:nvPicPr>
        <p:blipFill>
          <a:blip r:embed="rId3"/>
          <a:stretch>
            <a:fillRect/>
          </a:stretch>
        </p:blipFill>
        <p:spPr>
          <a:xfrm>
            <a:off x="6399596" y="4949592"/>
            <a:ext cx="462246" cy="455407"/>
          </a:xfrm>
          <a:prstGeom prst="rect">
            <a:avLst/>
          </a:prstGeom>
        </p:spPr>
      </p:pic>
      <p:cxnSp>
        <p:nvCxnSpPr>
          <p:cNvPr id="14" name="Connettore 2 13"/>
          <p:cNvCxnSpPr/>
          <p:nvPr/>
        </p:nvCxnSpPr>
        <p:spPr>
          <a:xfrm>
            <a:off x="1977528" y="5021304"/>
            <a:ext cx="695993" cy="608630"/>
          </a:xfrm>
          <a:prstGeom prst="straightConnector1">
            <a:avLst/>
          </a:prstGeom>
          <a:ln>
            <a:solidFill>
              <a:srgbClr val="00B05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5" name="Connettore 2 14"/>
          <p:cNvCxnSpPr/>
          <p:nvPr/>
        </p:nvCxnSpPr>
        <p:spPr>
          <a:xfrm flipV="1">
            <a:off x="2060059" y="4508025"/>
            <a:ext cx="652311" cy="68434"/>
          </a:xfrm>
          <a:prstGeom prst="straightConnector1">
            <a:avLst/>
          </a:prstGeom>
          <a:ln>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6" name="Connettore 2 15"/>
          <p:cNvCxnSpPr/>
          <p:nvPr/>
        </p:nvCxnSpPr>
        <p:spPr>
          <a:xfrm>
            <a:off x="6009451" y="4109090"/>
            <a:ext cx="368381" cy="783356"/>
          </a:xfrm>
          <a:prstGeom prst="straightConnector1">
            <a:avLst/>
          </a:prstGeom>
          <a:ln>
            <a:solidFill>
              <a:srgbClr val="00B05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7" name="Connettore 2 16"/>
          <p:cNvCxnSpPr/>
          <p:nvPr/>
        </p:nvCxnSpPr>
        <p:spPr>
          <a:xfrm>
            <a:off x="5743470" y="4942403"/>
            <a:ext cx="521267" cy="128133"/>
          </a:xfrm>
          <a:prstGeom prst="straightConnector1">
            <a:avLst/>
          </a:prstGeom>
          <a:ln>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8" name="Connettore 2 17"/>
          <p:cNvCxnSpPr/>
          <p:nvPr/>
        </p:nvCxnSpPr>
        <p:spPr>
          <a:xfrm flipV="1">
            <a:off x="6680465" y="4212298"/>
            <a:ext cx="18929" cy="658135"/>
          </a:xfrm>
          <a:prstGeom prst="straightConnector1">
            <a:avLst/>
          </a:prstGeom>
          <a:ln>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9" name="Connettore 2 18"/>
          <p:cNvCxnSpPr/>
          <p:nvPr/>
        </p:nvCxnSpPr>
        <p:spPr>
          <a:xfrm flipH="1">
            <a:off x="5764895" y="5415598"/>
            <a:ext cx="548931" cy="215496"/>
          </a:xfrm>
          <a:prstGeom prst="straightConnector1">
            <a:avLst/>
          </a:prstGeom>
          <a:ln>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0" name="Connettore 2 19"/>
          <p:cNvCxnSpPr/>
          <p:nvPr/>
        </p:nvCxnSpPr>
        <p:spPr>
          <a:xfrm flipH="1">
            <a:off x="1910321" y="3694132"/>
            <a:ext cx="1204154" cy="783356"/>
          </a:xfrm>
          <a:prstGeom prst="straightConnector1">
            <a:avLst/>
          </a:prstGeom>
          <a:ln>
            <a:solidFill>
              <a:srgbClr val="0070C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pic>
        <p:nvPicPr>
          <p:cNvPr id="21" name="Immagine 20" descr="website.png"/>
          <p:cNvPicPr>
            <a:picLocks noChangeAspect="1"/>
          </p:cNvPicPr>
          <p:nvPr/>
        </p:nvPicPr>
        <p:blipFill>
          <a:blip r:embed="rId4"/>
          <a:stretch>
            <a:fillRect/>
          </a:stretch>
        </p:blipFill>
        <p:spPr>
          <a:xfrm>
            <a:off x="4179473" y="4387357"/>
            <a:ext cx="501984" cy="490872"/>
          </a:xfrm>
          <a:prstGeom prst="rect">
            <a:avLst/>
          </a:prstGeom>
        </p:spPr>
      </p:pic>
      <p:pic>
        <p:nvPicPr>
          <p:cNvPr id="22" name="Immagine 21" descr="website3.png"/>
          <p:cNvPicPr>
            <a:picLocks noChangeAspect="1"/>
          </p:cNvPicPr>
          <p:nvPr/>
        </p:nvPicPr>
        <p:blipFill>
          <a:blip r:embed="rId5"/>
          <a:stretch>
            <a:fillRect/>
          </a:stretch>
        </p:blipFill>
        <p:spPr>
          <a:xfrm>
            <a:off x="2807176" y="5467003"/>
            <a:ext cx="494572" cy="494572"/>
          </a:xfrm>
          <a:prstGeom prst="rect">
            <a:avLst/>
          </a:prstGeom>
        </p:spPr>
      </p:pic>
      <p:pic>
        <p:nvPicPr>
          <p:cNvPr id="23" name="Immagine 22" descr="website4.png"/>
          <p:cNvPicPr>
            <a:picLocks noChangeAspect="1"/>
          </p:cNvPicPr>
          <p:nvPr/>
        </p:nvPicPr>
        <p:blipFill>
          <a:blip r:embed="rId6"/>
          <a:stretch>
            <a:fillRect/>
          </a:stretch>
        </p:blipFill>
        <p:spPr>
          <a:xfrm>
            <a:off x="5208450" y="4583542"/>
            <a:ext cx="471761" cy="471761"/>
          </a:xfrm>
          <a:prstGeom prst="rect">
            <a:avLst/>
          </a:prstGeom>
        </p:spPr>
      </p:pic>
      <p:pic>
        <p:nvPicPr>
          <p:cNvPr id="24" name="Immagine 23" descr="website3.png"/>
          <p:cNvPicPr>
            <a:picLocks noChangeAspect="1"/>
          </p:cNvPicPr>
          <p:nvPr/>
        </p:nvPicPr>
        <p:blipFill>
          <a:blip r:embed="rId5"/>
          <a:stretch>
            <a:fillRect/>
          </a:stretch>
        </p:blipFill>
        <p:spPr>
          <a:xfrm>
            <a:off x="3208096" y="3302831"/>
            <a:ext cx="588676" cy="582511"/>
          </a:xfrm>
          <a:prstGeom prst="rect">
            <a:avLst/>
          </a:prstGeom>
        </p:spPr>
      </p:pic>
      <p:pic>
        <p:nvPicPr>
          <p:cNvPr id="25" name="Immagine 24" descr="website4.png"/>
          <p:cNvPicPr>
            <a:picLocks noChangeAspect="1"/>
          </p:cNvPicPr>
          <p:nvPr/>
        </p:nvPicPr>
        <p:blipFill>
          <a:blip r:embed="rId6"/>
          <a:stretch>
            <a:fillRect/>
          </a:stretch>
        </p:blipFill>
        <p:spPr>
          <a:xfrm>
            <a:off x="2819454" y="4303184"/>
            <a:ext cx="527819" cy="516211"/>
          </a:xfrm>
          <a:prstGeom prst="rect">
            <a:avLst/>
          </a:prstGeom>
        </p:spPr>
      </p:pic>
      <p:pic>
        <p:nvPicPr>
          <p:cNvPr id="26" name="Immagine 25" descr="website.png"/>
          <p:cNvPicPr>
            <a:picLocks noChangeAspect="1"/>
          </p:cNvPicPr>
          <p:nvPr/>
        </p:nvPicPr>
        <p:blipFill>
          <a:blip r:embed="rId4"/>
          <a:stretch>
            <a:fillRect/>
          </a:stretch>
        </p:blipFill>
        <p:spPr>
          <a:xfrm>
            <a:off x="5208450" y="5467003"/>
            <a:ext cx="501721" cy="491903"/>
          </a:xfrm>
          <a:prstGeom prst="rect">
            <a:avLst/>
          </a:prstGeom>
        </p:spPr>
      </p:pic>
      <p:pic>
        <p:nvPicPr>
          <p:cNvPr id="27" name="Immagine 26" descr="website3.png"/>
          <p:cNvPicPr>
            <a:picLocks noChangeAspect="1"/>
          </p:cNvPicPr>
          <p:nvPr/>
        </p:nvPicPr>
        <p:blipFill>
          <a:blip r:embed="rId5"/>
          <a:stretch>
            <a:fillRect/>
          </a:stretch>
        </p:blipFill>
        <p:spPr>
          <a:xfrm>
            <a:off x="6507920" y="3619133"/>
            <a:ext cx="516413" cy="516413"/>
          </a:xfrm>
          <a:prstGeom prst="rect">
            <a:avLst/>
          </a:prstGeom>
        </p:spPr>
      </p:pic>
      <p:sp>
        <p:nvSpPr>
          <p:cNvPr id="28" name="CasellaDiTesto 27"/>
          <p:cNvSpPr txBox="1"/>
          <p:nvPr/>
        </p:nvSpPr>
        <p:spPr>
          <a:xfrm>
            <a:off x="447675" y="1806575"/>
            <a:ext cx="8466623" cy="1200150"/>
          </a:xfrm>
          <a:prstGeom prst="rect">
            <a:avLst/>
          </a:prstGeom>
        </p:spPr>
        <p:txBody>
          <a:bodyPr rtlCol="0">
            <a:spAutoFit/>
          </a:bodyPr>
          <a:lstStyle/>
          <a:p>
            <a:r>
              <a:rPr lang="it-IT" sz="2400" dirty="0"/>
              <a:t>In realtà il Web contiene diversi tipi di oggetti che interagiscono tra loro attraverso vari tipi di relazioni. Formando una rete informativa eterogenea</a:t>
            </a:r>
          </a:p>
        </p:txBody>
      </p:sp>
    </p:spTree>
    <p:extLst>
      <p:ext uri="{BB962C8B-B14F-4D97-AF65-F5344CB8AC3E}">
        <p14:creationId xmlns:p14="http://schemas.microsoft.com/office/powerpoint/2010/main" val="41229656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685800" y="2286000"/>
            <a:ext cx="7767360" cy="1137960"/>
          </a:xfrm>
          <a:prstGeom prst="rect">
            <a:avLst/>
          </a:prstGeom>
          <a:noFill/>
          <a:ln>
            <a:noFill/>
          </a:ln>
        </p:spPr>
      </p:sp>
      <p:sp>
        <p:nvSpPr>
          <p:cNvPr id="153" name="CustomShape 2"/>
          <p:cNvSpPr/>
          <p:nvPr/>
        </p:nvSpPr>
        <p:spPr>
          <a:xfrm>
            <a:off x="0" y="1052640"/>
            <a:ext cx="9138960" cy="695160"/>
          </a:xfrm>
          <a:prstGeom prst="rect">
            <a:avLst/>
          </a:prstGeom>
          <a:noFill/>
          <a:ln>
            <a:noFill/>
          </a:ln>
        </p:spPr>
        <p:txBody>
          <a:bodyPr lIns="90000" tIns="45000" rIns="90000" bIns="45000"/>
          <a:lstStyle/>
          <a:p>
            <a:pPr algn="ctr">
              <a:lnSpc>
                <a:spcPct val="100000"/>
              </a:lnSpc>
            </a:pPr>
            <a:r>
              <a:rPr lang="it-IT" sz="3600" b="1">
                <a:solidFill>
                  <a:srgbClr val="0D0D0D"/>
                </a:solidFill>
                <a:latin typeface="Roboto"/>
                <a:ea typeface="DejaVu Sans"/>
              </a:rPr>
              <a:t>Il grafo Web</a:t>
            </a:r>
            <a:endParaRPr/>
          </a:p>
        </p:txBody>
      </p:sp>
      <p:sp>
        <p:nvSpPr>
          <p:cNvPr id="154" name="CustomShape 3"/>
          <p:cNvSpPr/>
          <p:nvPr/>
        </p:nvSpPr>
        <p:spPr>
          <a:xfrm>
            <a:off x="8506080" y="6405120"/>
            <a:ext cx="606960" cy="223560"/>
          </a:xfrm>
          <a:prstGeom prst="rect">
            <a:avLst/>
          </a:prstGeom>
          <a:noFill/>
          <a:ln>
            <a:noFill/>
          </a:ln>
        </p:spPr>
        <p:txBody>
          <a:bodyPr lIns="90000" tIns="45000" rIns="90000" bIns="45000"/>
          <a:lstStyle/>
          <a:p>
            <a:pPr>
              <a:lnSpc>
                <a:spcPct val="100000"/>
              </a:lnSpc>
            </a:pPr>
            <a:fld id="{F5DC9A5B-CDD8-41FE-B7BC-1C5A11176094}" type="slidenum">
              <a:rPr lang="it-IT" sz="1400">
                <a:solidFill>
                  <a:srgbClr val="FFFFFF"/>
                </a:solidFill>
                <a:latin typeface="Arial"/>
                <a:ea typeface="ＭＳ Ｐゴシック"/>
              </a:rPr>
              <a:t>4</a:t>
            </a:fld>
            <a:endParaRPr/>
          </a:p>
        </p:txBody>
      </p:sp>
      <p:sp>
        <p:nvSpPr>
          <p:cNvPr id="155" name="CustomShape 4"/>
          <p:cNvSpPr/>
          <p:nvPr/>
        </p:nvSpPr>
        <p:spPr>
          <a:xfrm>
            <a:off x="468313" y="1700213"/>
            <a:ext cx="8566150" cy="1116057"/>
          </a:xfrm>
          <a:prstGeom prst="rect">
            <a:avLst/>
          </a:prstGeom>
          <a:noFill/>
          <a:ln>
            <a:noFill/>
          </a:ln>
        </p:spPr>
        <p:txBody>
          <a:bodyPr lIns="90000" tIns="45000" rIns="90000" bIns="45000" anchor="t"/>
          <a:lstStyle/>
          <a:p>
            <a:pPr>
              <a:lnSpc>
                <a:spcPct val="100000"/>
              </a:lnSpc>
            </a:pPr>
            <a:r>
              <a:rPr lang="it-IT" sz="2400" dirty="0">
                <a:solidFill>
                  <a:srgbClr val="0D0D0D"/>
                </a:solidFill>
                <a:latin typeface="Roboto"/>
                <a:ea typeface="DejaVu Sans"/>
              </a:rPr>
              <a:t>Un sito web può essere rappresentato come un grafo </a:t>
            </a:r>
          </a:p>
          <a:p>
            <a:pPr>
              <a:lnSpc>
                <a:spcPct val="100000"/>
              </a:lnSpc>
            </a:pPr>
            <a:r>
              <a:rPr lang="it-IT" sz="2400" i="1" dirty="0">
                <a:solidFill>
                  <a:srgbClr val="0D0D0D"/>
                </a:solidFill>
                <a:latin typeface="Asana Math"/>
                <a:ea typeface="DejaVu Sans"/>
              </a:rPr>
              <a:t>G = ( V , E )</a:t>
            </a:r>
            <a:r>
              <a:rPr lang="it-IT" sz="2400" dirty="0">
                <a:solidFill>
                  <a:srgbClr val="0D0D0D"/>
                </a:solidFill>
                <a:latin typeface="Asana Math"/>
                <a:ea typeface="DejaVu Sans"/>
              </a:rPr>
              <a:t> </a:t>
            </a:r>
            <a:r>
              <a:rPr lang="it-IT" sz="2400" dirty="0">
                <a:solidFill>
                  <a:srgbClr val="0D0D0D"/>
                </a:solidFill>
                <a:latin typeface="Roboto"/>
                <a:ea typeface="DejaVu Sans"/>
              </a:rPr>
              <a:t>, dove </a:t>
            </a:r>
            <a:r>
              <a:rPr lang="it-IT" sz="2400" i="1" dirty="0">
                <a:solidFill>
                  <a:srgbClr val="0D0D0D"/>
                </a:solidFill>
                <a:latin typeface="Asana Math"/>
                <a:ea typeface="DejaVu Sans"/>
              </a:rPr>
              <a:t>V</a:t>
            </a:r>
            <a:r>
              <a:rPr lang="it-IT" sz="2400" dirty="0">
                <a:solidFill>
                  <a:srgbClr val="0D0D0D"/>
                </a:solidFill>
                <a:latin typeface="Roboto"/>
                <a:ea typeface="DejaVu Sans"/>
              </a:rPr>
              <a:t>  è l'insieme delle pagine ed </a:t>
            </a:r>
            <a:r>
              <a:rPr lang="it-IT" sz="2400" i="1" dirty="0">
                <a:solidFill>
                  <a:srgbClr val="0D0D0D"/>
                </a:solidFill>
                <a:latin typeface="Asana Math"/>
                <a:ea typeface="DejaVu Sans"/>
              </a:rPr>
              <a:t>E</a:t>
            </a:r>
            <a:r>
              <a:rPr lang="it-IT" sz="2400" dirty="0">
                <a:solidFill>
                  <a:srgbClr val="0D0D0D"/>
                </a:solidFill>
                <a:latin typeface="Roboto"/>
                <a:ea typeface="DejaVu Sans"/>
              </a:rPr>
              <a:t> è l'insieme degli hyperlink.</a:t>
            </a:r>
            <a:endParaRPr dirty="0"/>
          </a:p>
        </p:txBody>
      </p:sp>
      <p:sp>
        <p:nvSpPr>
          <p:cNvPr id="156" name="CustomShape 5"/>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pic>
        <p:nvPicPr>
          <p:cNvPr id="157" name="Immagine 156"/>
          <p:cNvPicPr/>
          <p:nvPr/>
        </p:nvPicPr>
        <p:blipFill>
          <a:blip r:embed="rId3"/>
          <a:stretch>
            <a:fillRect/>
          </a:stretch>
        </p:blipFill>
        <p:spPr>
          <a:xfrm>
            <a:off x="5688000" y="3888000"/>
            <a:ext cx="3184560" cy="2117880"/>
          </a:xfrm>
          <a:prstGeom prst="rect">
            <a:avLst/>
          </a:prstGeom>
          <a:ln>
            <a:noFill/>
          </a:ln>
        </p:spPr>
      </p:pic>
      <p:pic>
        <p:nvPicPr>
          <p:cNvPr id="158" name="Immagine 157"/>
          <p:cNvPicPr/>
          <p:nvPr/>
        </p:nvPicPr>
        <p:blipFill>
          <a:blip r:embed="rId4"/>
          <a:stretch>
            <a:fillRect/>
          </a:stretch>
        </p:blipFill>
        <p:spPr>
          <a:xfrm>
            <a:off x="4013280" y="3672000"/>
            <a:ext cx="3184560" cy="2117880"/>
          </a:xfrm>
          <a:prstGeom prst="rect">
            <a:avLst/>
          </a:prstGeom>
          <a:ln>
            <a:noFill/>
          </a:ln>
        </p:spPr>
      </p:pic>
      <p:pic>
        <p:nvPicPr>
          <p:cNvPr id="159" name="Immagine 158"/>
          <p:cNvPicPr/>
          <p:nvPr/>
        </p:nvPicPr>
        <p:blipFill>
          <a:blip r:embed="rId5"/>
          <a:stretch>
            <a:fillRect/>
          </a:stretch>
        </p:blipFill>
        <p:spPr>
          <a:xfrm>
            <a:off x="5381280" y="2808000"/>
            <a:ext cx="3184560" cy="2117880"/>
          </a:xfrm>
          <a:prstGeom prst="rect">
            <a:avLst/>
          </a:prstGeom>
          <a:ln>
            <a:noFill/>
          </a:ln>
        </p:spPr>
      </p:pic>
      <p:pic>
        <p:nvPicPr>
          <p:cNvPr id="160" name="Immagine 159"/>
          <p:cNvPicPr/>
          <p:nvPr/>
        </p:nvPicPr>
        <p:blipFill>
          <a:blip r:embed="rId6"/>
          <a:stretch>
            <a:fillRect/>
          </a:stretch>
        </p:blipFill>
        <p:spPr>
          <a:xfrm>
            <a:off x="19800" y="3225240"/>
            <a:ext cx="3938400" cy="2892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0" y="1052640"/>
            <a:ext cx="9138960" cy="1137960"/>
          </a:xfrm>
          <a:prstGeom prst="rect">
            <a:avLst/>
          </a:prstGeom>
          <a:noFill/>
          <a:ln>
            <a:noFill/>
          </a:ln>
        </p:spPr>
        <p:txBody>
          <a:bodyPr lIns="90000" tIns="45000" rIns="90000" bIns="45000"/>
          <a:lstStyle/>
          <a:p>
            <a:pPr algn="ctr">
              <a:lnSpc>
                <a:spcPct val="100000"/>
              </a:lnSpc>
            </a:pPr>
            <a:r>
              <a:rPr lang="it-IT" sz="3600" b="1">
                <a:solidFill>
                  <a:srgbClr val="0D0D0D"/>
                </a:solidFill>
                <a:latin typeface="Roboto"/>
                <a:ea typeface="DejaVu Sans"/>
              </a:rPr>
              <a:t>Obiettivo</a:t>
            </a:r>
            <a:endParaRPr/>
          </a:p>
          <a:p>
            <a:pPr algn="ctr">
              <a:lnSpc>
                <a:spcPct val="100000"/>
              </a:lnSpc>
            </a:pPr>
            <a:endParaRPr/>
          </a:p>
        </p:txBody>
      </p:sp>
      <p:sp>
        <p:nvSpPr>
          <p:cNvPr id="162" name="CustomShape 2"/>
          <p:cNvSpPr/>
          <p:nvPr/>
        </p:nvSpPr>
        <p:spPr>
          <a:xfrm>
            <a:off x="8506080" y="6405120"/>
            <a:ext cx="606960" cy="223560"/>
          </a:xfrm>
          <a:prstGeom prst="rect">
            <a:avLst/>
          </a:prstGeom>
          <a:noFill/>
          <a:ln>
            <a:noFill/>
          </a:ln>
        </p:spPr>
        <p:txBody>
          <a:bodyPr lIns="90000" tIns="45000" rIns="90000" bIns="45000"/>
          <a:lstStyle/>
          <a:p>
            <a:pPr>
              <a:lnSpc>
                <a:spcPct val="100000"/>
              </a:lnSpc>
            </a:pPr>
            <a:fld id="{1DB3D709-490F-4502-9416-493C6C8F55ED}" type="slidenum">
              <a:rPr lang="it-IT" sz="1400">
                <a:solidFill>
                  <a:srgbClr val="FFFFFF"/>
                </a:solidFill>
                <a:latin typeface="Arial"/>
                <a:ea typeface="ＭＳ Ｐゴシック"/>
              </a:rPr>
              <a:t>5</a:t>
            </a:fld>
            <a:endParaRPr/>
          </a:p>
        </p:txBody>
      </p:sp>
      <p:sp>
        <p:nvSpPr>
          <p:cNvPr id="163" name="CustomShape 3"/>
          <p:cNvSpPr/>
          <p:nvPr/>
        </p:nvSpPr>
        <p:spPr>
          <a:xfrm>
            <a:off x="539640" y="1659600"/>
            <a:ext cx="7990200" cy="1938600"/>
          </a:xfrm>
          <a:prstGeom prst="rect">
            <a:avLst/>
          </a:prstGeom>
          <a:noFill/>
          <a:ln>
            <a:noFill/>
          </a:ln>
        </p:spPr>
        <p:txBody>
          <a:bodyPr lIns="90000" tIns="45000" rIns="90000" bIns="45000" anchor="t"/>
          <a:lstStyle/>
          <a:p>
            <a:pPr>
              <a:lnSpc>
                <a:spcPct val="100000"/>
              </a:lnSpc>
            </a:pPr>
            <a:r>
              <a:rPr lang="it-IT" sz="2300" dirty="0">
                <a:solidFill>
                  <a:srgbClr val="0D0D0D"/>
                </a:solidFill>
                <a:latin typeface="Roboto"/>
                <a:ea typeface="DejaVu Sans"/>
              </a:rPr>
              <a:t>Raggruppare pagine web in cluster utilizzando dati strutturati</a:t>
            </a:r>
            <a:endParaRPr dirty="0"/>
          </a:p>
          <a:p>
            <a:pPr marL="342900" indent="-342900">
              <a:lnSpc>
                <a:spcPct val="100000"/>
              </a:lnSpc>
              <a:buFont typeface="Arial" panose="020B0604020202020204" pitchFamily="34" charset="0"/>
              <a:buChar char="•"/>
            </a:pPr>
            <a:r>
              <a:rPr lang="it-IT" sz="2300" dirty="0">
                <a:solidFill>
                  <a:srgbClr val="0D0D0D"/>
                </a:solidFill>
                <a:latin typeface="Roboto"/>
                <a:ea typeface="DejaVu Sans"/>
              </a:rPr>
              <a:t>Reperimento informazione</a:t>
            </a:r>
            <a:endParaRPr dirty="0"/>
          </a:p>
          <a:p>
            <a:pPr marL="342900" indent="-342900">
              <a:lnSpc>
                <a:spcPct val="100000"/>
              </a:lnSpc>
              <a:buFont typeface="Arial" panose="020B0604020202020204" pitchFamily="34" charset="0"/>
              <a:buChar char="•"/>
            </a:pPr>
            <a:r>
              <a:rPr lang="it-IT" sz="2300" dirty="0">
                <a:solidFill>
                  <a:srgbClr val="0D0D0D"/>
                </a:solidFill>
                <a:latin typeface="Roboto"/>
                <a:ea typeface="DejaVu Sans"/>
              </a:rPr>
              <a:t>Individuare pagine web dello stesso tipo</a:t>
            </a:r>
            <a:endParaRPr dirty="0"/>
          </a:p>
        </p:txBody>
      </p:sp>
      <p:sp>
        <p:nvSpPr>
          <p:cNvPr id="164" name="CustomShape 4"/>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pic>
        <p:nvPicPr>
          <p:cNvPr id="165" name="Immagine 164"/>
          <p:cNvPicPr/>
          <p:nvPr/>
        </p:nvPicPr>
        <p:blipFill>
          <a:blip r:embed="rId3"/>
          <a:stretch>
            <a:fillRect/>
          </a:stretch>
        </p:blipFill>
        <p:spPr>
          <a:xfrm>
            <a:off x="3124888" y="3628868"/>
            <a:ext cx="684720" cy="455040"/>
          </a:xfrm>
          <a:prstGeom prst="rect">
            <a:avLst/>
          </a:prstGeom>
          <a:ln>
            <a:noFill/>
          </a:ln>
        </p:spPr>
      </p:pic>
      <p:pic>
        <p:nvPicPr>
          <p:cNvPr id="166" name="Immagine 165"/>
          <p:cNvPicPr/>
          <p:nvPr/>
        </p:nvPicPr>
        <p:blipFill>
          <a:blip r:embed="rId4"/>
          <a:stretch>
            <a:fillRect/>
          </a:stretch>
        </p:blipFill>
        <p:spPr>
          <a:xfrm>
            <a:off x="316888" y="5500868"/>
            <a:ext cx="647640" cy="430200"/>
          </a:xfrm>
          <a:prstGeom prst="rect">
            <a:avLst/>
          </a:prstGeom>
          <a:ln>
            <a:noFill/>
          </a:ln>
        </p:spPr>
      </p:pic>
      <p:pic>
        <p:nvPicPr>
          <p:cNvPr id="167" name="Immagine 166"/>
          <p:cNvPicPr/>
          <p:nvPr/>
        </p:nvPicPr>
        <p:blipFill>
          <a:blip r:embed="rId5"/>
          <a:stretch>
            <a:fillRect/>
          </a:stretch>
        </p:blipFill>
        <p:spPr>
          <a:xfrm>
            <a:off x="459448" y="4420868"/>
            <a:ext cx="647640" cy="430200"/>
          </a:xfrm>
          <a:prstGeom prst="rect">
            <a:avLst/>
          </a:prstGeom>
          <a:ln>
            <a:noFill/>
          </a:ln>
        </p:spPr>
      </p:pic>
      <p:pic>
        <p:nvPicPr>
          <p:cNvPr id="168" name="Immagine 167"/>
          <p:cNvPicPr/>
          <p:nvPr/>
        </p:nvPicPr>
        <p:blipFill>
          <a:blip r:embed="rId6"/>
          <a:stretch>
            <a:fillRect/>
          </a:stretch>
        </p:blipFill>
        <p:spPr>
          <a:xfrm>
            <a:off x="1251448" y="5644868"/>
            <a:ext cx="647640" cy="430200"/>
          </a:xfrm>
          <a:prstGeom prst="rect">
            <a:avLst/>
          </a:prstGeom>
          <a:ln>
            <a:noFill/>
          </a:ln>
        </p:spPr>
      </p:pic>
      <p:pic>
        <p:nvPicPr>
          <p:cNvPr id="169" name="Immagine 168"/>
          <p:cNvPicPr/>
          <p:nvPr/>
        </p:nvPicPr>
        <p:blipFill>
          <a:blip r:embed="rId7"/>
          <a:stretch>
            <a:fillRect/>
          </a:stretch>
        </p:blipFill>
        <p:spPr>
          <a:xfrm>
            <a:off x="1899448" y="3484868"/>
            <a:ext cx="647640" cy="430200"/>
          </a:xfrm>
          <a:prstGeom prst="rect">
            <a:avLst/>
          </a:prstGeom>
          <a:ln>
            <a:noFill/>
          </a:ln>
        </p:spPr>
      </p:pic>
      <p:pic>
        <p:nvPicPr>
          <p:cNvPr id="170" name="Immagine 169"/>
          <p:cNvPicPr/>
          <p:nvPr/>
        </p:nvPicPr>
        <p:blipFill>
          <a:blip r:embed="rId8"/>
          <a:stretch>
            <a:fillRect/>
          </a:stretch>
        </p:blipFill>
        <p:spPr>
          <a:xfrm>
            <a:off x="820888" y="3557588"/>
            <a:ext cx="646200" cy="429480"/>
          </a:xfrm>
          <a:prstGeom prst="rect">
            <a:avLst/>
          </a:prstGeom>
          <a:ln>
            <a:noFill/>
          </a:ln>
        </p:spPr>
      </p:pic>
      <p:pic>
        <p:nvPicPr>
          <p:cNvPr id="171" name="Immagine 170"/>
          <p:cNvPicPr/>
          <p:nvPr/>
        </p:nvPicPr>
        <p:blipFill>
          <a:blip r:embed="rId9"/>
          <a:stretch>
            <a:fillRect/>
          </a:stretch>
        </p:blipFill>
        <p:spPr>
          <a:xfrm>
            <a:off x="2835808" y="4708868"/>
            <a:ext cx="647280" cy="430200"/>
          </a:xfrm>
          <a:prstGeom prst="rect">
            <a:avLst/>
          </a:prstGeom>
          <a:ln>
            <a:noFill/>
          </a:ln>
        </p:spPr>
      </p:pic>
      <p:pic>
        <p:nvPicPr>
          <p:cNvPr id="172" name="Immagine 171"/>
          <p:cNvPicPr/>
          <p:nvPr/>
        </p:nvPicPr>
        <p:blipFill>
          <a:blip r:embed="rId10"/>
          <a:stretch>
            <a:fillRect/>
          </a:stretch>
        </p:blipFill>
        <p:spPr>
          <a:xfrm>
            <a:off x="1756888" y="4492868"/>
            <a:ext cx="647640" cy="430200"/>
          </a:xfrm>
          <a:prstGeom prst="rect">
            <a:avLst/>
          </a:prstGeom>
          <a:ln>
            <a:noFill/>
          </a:ln>
        </p:spPr>
      </p:pic>
      <p:pic>
        <p:nvPicPr>
          <p:cNvPr id="173" name="Immagine 172"/>
          <p:cNvPicPr/>
          <p:nvPr/>
        </p:nvPicPr>
        <p:blipFill>
          <a:blip r:embed="rId11"/>
          <a:stretch>
            <a:fillRect/>
          </a:stretch>
        </p:blipFill>
        <p:spPr>
          <a:xfrm>
            <a:off x="2726368" y="5476028"/>
            <a:ext cx="684720" cy="455040"/>
          </a:xfrm>
          <a:prstGeom prst="rect">
            <a:avLst/>
          </a:prstGeom>
          <a:ln>
            <a:noFill/>
          </a:ln>
        </p:spPr>
      </p:pic>
      <p:sp>
        <p:nvSpPr>
          <p:cNvPr id="174" name="Line 5"/>
          <p:cNvSpPr/>
          <p:nvPr/>
        </p:nvSpPr>
        <p:spPr>
          <a:xfrm flipV="1">
            <a:off x="748888" y="4924868"/>
            <a:ext cx="0" cy="504000"/>
          </a:xfrm>
          <a:prstGeom prst="line">
            <a:avLst/>
          </a:prstGeom>
          <a:ln>
            <a:solidFill>
              <a:srgbClr val="CC0000"/>
            </a:solidFill>
            <a:tailEnd type="triangle" w="med" len="med"/>
          </a:ln>
        </p:spPr>
      </p:sp>
      <p:sp>
        <p:nvSpPr>
          <p:cNvPr id="175" name="Line 6"/>
          <p:cNvSpPr/>
          <p:nvPr/>
        </p:nvSpPr>
        <p:spPr>
          <a:xfrm flipV="1">
            <a:off x="676888" y="4060868"/>
            <a:ext cx="216000" cy="288000"/>
          </a:xfrm>
          <a:prstGeom prst="line">
            <a:avLst/>
          </a:prstGeom>
          <a:ln>
            <a:solidFill>
              <a:srgbClr val="CC0000"/>
            </a:solidFill>
            <a:tailEnd type="triangle" w="med" len="med"/>
          </a:ln>
        </p:spPr>
      </p:sp>
      <p:sp>
        <p:nvSpPr>
          <p:cNvPr id="176" name="Line 7"/>
          <p:cNvSpPr/>
          <p:nvPr/>
        </p:nvSpPr>
        <p:spPr>
          <a:xfrm flipH="1">
            <a:off x="892888" y="4060868"/>
            <a:ext cx="288000" cy="288000"/>
          </a:xfrm>
          <a:prstGeom prst="line">
            <a:avLst/>
          </a:prstGeom>
          <a:ln>
            <a:solidFill>
              <a:srgbClr val="CC0000"/>
            </a:solidFill>
            <a:tailEnd type="triangle" w="med" len="med"/>
          </a:ln>
        </p:spPr>
      </p:sp>
      <p:sp>
        <p:nvSpPr>
          <p:cNvPr id="177" name="Line 8"/>
          <p:cNvSpPr/>
          <p:nvPr/>
        </p:nvSpPr>
        <p:spPr>
          <a:xfrm>
            <a:off x="964888" y="4924868"/>
            <a:ext cx="576000" cy="648000"/>
          </a:xfrm>
          <a:prstGeom prst="line">
            <a:avLst/>
          </a:prstGeom>
          <a:ln>
            <a:solidFill>
              <a:srgbClr val="CC0000"/>
            </a:solidFill>
            <a:tailEnd type="triangle" w="med" len="med"/>
          </a:ln>
        </p:spPr>
      </p:sp>
      <p:sp>
        <p:nvSpPr>
          <p:cNvPr id="178" name="Line 9"/>
          <p:cNvSpPr/>
          <p:nvPr/>
        </p:nvSpPr>
        <p:spPr>
          <a:xfrm flipV="1">
            <a:off x="1756888" y="4996868"/>
            <a:ext cx="216000" cy="576000"/>
          </a:xfrm>
          <a:prstGeom prst="line">
            <a:avLst/>
          </a:prstGeom>
          <a:ln>
            <a:solidFill>
              <a:srgbClr val="CC0000"/>
            </a:solidFill>
            <a:tailEnd type="triangle" w="med" len="med"/>
          </a:ln>
        </p:spPr>
      </p:sp>
      <p:sp>
        <p:nvSpPr>
          <p:cNvPr id="179" name="Line 10"/>
          <p:cNvSpPr/>
          <p:nvPr/>
        </p:nvSpPr>
        <p:spPr>
          <a:xfrm flipH="1">
            <a:off x="2116888" y="3988868"/>
            <a:ext cx="72000" cy="432000"/>
          </a:xfrm>
          <a:prstGeom prst="line">
            <a:avLst/>
          </a:prstGeom>
          <a:ln>
            <a:solidFill>
              <a:srgbClr val="CC0000"/>
            </a:solidFill>
            <a:tailEnd type="triangle" w="med" len="med"/>
          </a:ln>
        </p:spPr>
      </p:sp>
      <p:sp>
        <p:nvSpPr>
          <p:cNvPr id="180" name="Line 11"/>
          <p:cNvSpPr/>
          <p:nvPr/>
        </p:nvSpPr>
        <p:spPr>
          <a:xfrm>
            <a:off x="1540888" y="3772868"/>
            <a:ext cx="288000" cy="0"/>
          </a:xfrm>
          <a:prstGeom prst="line">
            <a:avLst/>
          </a:prstGeom>
          <a:ln>
            <a:solidFill>
              <a:srgbClr val="CC0000"/>
            </a:solidFill>
            <a:tailEnd type="triangle" w="med" len="med"/>
          </a:ln>
        </p:spPr>
      </p:sp>
      <p:sp>
        <p:nvSpPr>
          <p:cNvPr id="181" name="Line 12"/>
          <p:cNvSpPr/>
          <p:nvPr/>
        </p:nvSpPr>
        <p:spPr>
          <a:xfrm>
            <a:off x="1180888" y="4708868"/>
            <a:ext cx="504000" cy="0"/>
          </a:xfrm>
          <a:prstGeom prst="line">
            <a:avLst/>
          </a:prstGeom>
          <a:ln>
            <a:solidFill>
              <a:srgbClr val="CC0000"/>
            </a:solidFill>
            <a:tailEnd type="triangle" w="med" len="med"/>
          </a:ln>
        </p:spPr>
      </p:sp>
      <p:sp>
        <p:nvSpPr>
          <p:cNvPr id="182" name="Line 13"/>
          <p:cNvSpPr/>
          <p:nvPr/>
        </p:nvSpPr>
        <p:spPr>
          <a:xfrm flipH="1">
            <a:off x="1180888" y="3916868"/>
            <a:ext cx="792000" cy="648000"/>
          </a:xfrm>
          <a:prstGeom prst="line">
            <a:avLst/>
          </a:prstGeom>
          <a:ln>
            <a:solidFill>
              <a:srgbClr val="CC0000"/>
            </a:solidFill>
            <a:tailEnd type="triangle" w="med" len="med"/>
          </a:ln>
        </p:spPr>
      </p:sp>
      <p:sp>
        <p:nvSpPr>
          <p:cNvPr id="183" name="Line 14"/>
          <p:cNvSpPr/>
          <p:nvPr/>
        </p:nvSpPr>
        <p:spPr>
          <a:xfrm flipV="1">
            <a:off x="1972888" y="5788868"/>
            <a:ext cx="720000" cy="72000"/>
          </a:xfrm>
          <a:prstGeom prst="line">
            <a:avLst/>
          </a:prstGeom>
          <a:ln>
            <a:solidFill>
              <a:srgbClr val="CC0000"/>
            </a:solidFill>
            <a:tailEnd type="triangle" w="med" len="med"/>
          </a:ln>
        </p:spPr>
      </p:sp>
      <p:sp>
        <p:nvSpPr>
          <p:cNvPr id="184" name="Line 15"/>
          <p:cNvSpPr/>
          <p:nvPr/>
        </p:nvSpPr>
        <p:spPr>
          <a:xfrm>
            <a:off x="2188888" y="4996868"/>
            <a:ext cx="504000" cy="648000"/>
          </a:xfrm>
          <a:prstGeom prst="line">
            <a:avLst/>
          </a:prstGeom>
          <a:ln>
            <a:solidFill>
              <a:srgbClr val="CC0000"/>
            </a:solidFill>
            <a:tailEnd type="triangle" w="med" len="med"/>
          </a:ln>
        </p:spPr>
      </p:sp>
      <p:sp>
        <p:nvSpPr>
          <p:cNvPr id="185" name="Line 16"/>
          <p:cNvSpPr/>
          <p:nvPr/>
        </p:nvSpPr>
        <p:spPr>
          <a:xfrm>
            <a:off x="3196888" y="5140868"/>
            <a:ext cx="0" cy="288000"/>
          </a:xfrm>
          <a:prstGeom prst="line">
            <a:avLst/>
          </a:prstGeom>
          <a:ln>
            <a:solidFill>
              <a:srgbClr val="CC0000"/>
            </a:solidFill>
            <a:tailEnd type="triangle" w="med" len="med"/>
          </a:ln>
        </p:spPr>
      </p:sp>
      <p:sp>
        <p:nvSpPr>
          <p:cNvPr id="186" name="Line 17"/>
          <p:cNvSpPr/>
          <p:nvPr/>
        </p:nvSpPr>
        <p:spPr>
          <a:xfrm flipV="1">
            <a:off x="2980888" y="5140868"/>
            <a:ext cx="0" cy="288000"/>
          </a:xfrm>
          <a:prstGeom prst="line">
            <a:avLst/>
          </a:prstGeom>
          <a:ln>
            <a:solidFill>
              <a:srgbClr val="CC0000"/>
            </a:solidFill>
            <a:tailEnd type="triangle" w="med" len="med"/>
          </a:ln>
        </p:spPr>
      </p:sp>
      <p:sp>
        <p:nvSpPr>
          <p:cNvPr id="187" name="Line 18"/>
          <p:cNvSpPr/>
          <p:nvPr/>
        </p:nvSpPr>
        <p:spPr>
          <a:xfrm flipH="1">
            <a:off x="2476888" y="3916868"/>
            <a:ext cx="576000" cy="792000"/>
          </a:xfrm>
          <a:prstGeom prst="line">
            <a:avLst/>
          </a:prstGeom>
          <a:ln>
            <a:solidFill>
              <a:srgbClr val="CC0000"/>
            </a:solidFill>
            <a:tailEnd type="triangle" w="med" len="med"/>
          </a:ln>
        </p:spPr>
      </p:sp>
      <p:sp>
        <p:nvSpPr>
          <p:cNvPr id="188" name="Line 19"/>
          <p:cNvSpPr/>
          <p:nvPr/>
        </p:nvSpPr>
        <p:spPr>
          <a:xfrm flipV="1">
            <a:off x="3052888" y="4132868"/>
            <a:ext cx="216000" cy="504000"/>
          </a:xfrm>
          <a:prstGeom prst="line">
            <a:avLst/>
          </a:prstGeom>
          <a:ln>
            <a:solidFill>
              <a:srgbClr val="CC0000"/>
            </a:solidFill>
            <a:tailEnd type="triangle" w="med" len="med"/>
          </a:ln>
        </p:spPr>
      </p:sp>
      <p:sp>
        <p:nvSpPr>
          <p:cNvPr id="189" name="Line 20"/>
          <p:cNvSpPr/>
          <p:nvPr/>
        </p:nvSpPr>
        <p:spPr>
          <a:xfrm flipH="1">
            <a:off x="3268888" y="4132868"/>
            <a:ext cx="144000" cy="504000"/>
          </a:xfrm>
          <a:prstGeom prst="line">
            <a:avLst/>
          </a:prstGeom>
          <a:ln>
            <a:solidFill>
              <a:srgbClr val="CC0000"/>
            </a:solidFill>
            <a:tailEnd type="triangle" w="med" len="med"/>
          </a:ln>
        </p:spPr>
      </p:sp>
      <p:sp>
        <p:nvSpPr>
          <p:cNvPr id="190" name="Line 21"/>
          <p:cNvSpPr/>
          <p:nvPr/>
        </p:nvSpPr>
        <p:spPr>
          <a:xfrm flipH="1">
            <a:off x="2620888" y="3772868"/>
            <a:ext cx="432000" cy="0"/>
          </a:xfrm>
          <a:prstGeom prst="line">
            <a:avLst/>
          </a:prstGeom>
          <a:ln>
            <a:solidFill>
              <a:srgbClr val="CC0000"/>
            </a:solidFill>
            <a:tailEnd type="triangle" w="med" len="med"/>
          </a:ln>
        </p:spPr>
      </p:sp>
      <p:sp>
        <p:nvSpPr>
          <p:cNvPr id="191" name="Line 22"/>
          <p:cNvSpPr/>
          <p:nvPr/>
        </p:nvSpPr>
        <p:spPr>
          <a:xfrm flipH="1">
            <a:off x="1036888" y="4852868"/>
            <a:ext cx="648000" cy="792000"/>
          </a:xfrm>
          <a:prstGeom prst="line">
            <a:avLst/>
          </a:prstGeom>
          <a:ln>
            <a:solidFill>
              <a:srgbClr val="CC0000"/>
            </a:solidFill>
            <a:tailEnd type="triangle" w="med" len="med"/>
          </a:ln>
        </p:spPr>
      </p:sp>
      <p:sp>
        <p:nvSpPr>
          <p:cNvPr id="192" name="Line 23"/>
          <p:cNvSpPr/>
          <p:nvPr/>
        </p:nvSpPr>
        <p:spPr>
          <a:xfrm flipH="1" flipV="1">
            <a:off x="1540888" y="3844868"/>
            <a:ext cx="360000" cy="576000"/>
          </a:xfrm>
          <a:prstGeom prst="line">
            <a:avLst/>
          </a:prstGeom>
          <a:ln>
            <a:solidFill>
              <a:srgbClr val="CC0000"/>
            </a:solidFill>
            <a:tailEnd type="triangle" w="med" len="med"/>
          </a:ln>
        </p:spPr>
      </p:sp>
      <p:sp>
        <p:nvSpPr>
          <p:cNvPr id="193" name="Line 24"/>
          <p:cNvSpPr/>
          <p:nvPr/>
        </p:nvSpPr>
        <p:spPr>
          <a:xfrm flipV="1">
            <a:off x="1972888" y="4996868"/>
            <a:ext cx="792000" cy="720000"/>
          </a:xfrm>
          <a:prstGeom prst="line">
            <a:avLst/>
          </a:prstGeom>
          <a:ln>
            <a:solidFill>
              <a:srgbClr val="CC0000"/>
            </a:solidFill>
            <a:tailEnd type="triangle" w="med" len="med"/>
          </a:ln>
        </p:spPr>
      </p:sp>
      <p:sp>
        <p:nvSpPr>
          <p:cNvPr id="194" name="Line 25"/>
          <p:cNvSpPr/>
          <p:nvPr/>
        </p:nvSpPr>
        <p:spPr>
          <a:xfrm flipH="1" flipV="1">
            <a:off x="2260888" y="3988868"/>
            <a:ext cx="720000" cy="648000"/>
          </a:xfrm>
          <a:prstGeom prst="line">
            <a:avLst/>
          </a:prstGeom>
          <a:ln>
            <a:solidFill>
              <a:srgbClr val="CC0000"/>
            </a:solidFill>
            <a:tailEnd type="triangle" w="med" len="med"/>
          </a:ln>
        </p:spPr>
      </p:sp>
      <p:pic>
        <p:nvPicPr>
          <p:cNvPr id="195" name="Immagine 194"/>
          <p:cNvPicPr/>
          <p:nvPr/>
        </p:nvPicPr>
        <p:blipFill>
          <a:blip r:embed="rId3"/>
          <a:stretch>
            <a:fillRect/>
          </a:stretch>
        </p:blipFill>
        <p:spPr>
          <a:xfrm>
            <a:off x="8028000" y="4513680"/>
            <a:ext cx="646200" cy="429480"/>
          </a:xfrm>
          <a:prstGeom prst="rect">
            <a:avLst/>
          </a:prstGeom>
          <a:ln>
            <a:noFill/>
          </a:ln>
        </p:spPr>
      </p:pic>
      <p:pic>
        <p:nvPicPr>
          <p:cNvPr id="196" name="Immagine 195"/>
          <p:cNvPicPr/>
          <p:nvPr/>
        </p:nvPicPr>
        <p:blipFill>
          <a:blip r:embed="rId9"/>
          <a:stretch>
            <a:fillRect/>
          </a:stretch>
        </p:blipFill>
        <p:spPr>
          <a:xfrm>
            <a:off x="7236360" y="4511160"/>
            <a:ext cx="622080" cy="413280"/>
          </a:xfrm>
          <a:prstGeom prst="rect">
            <a:avLst/>
          </a:prstGeom>
          <a:ln>
            <a:noFill/>
          </a:ln>
        </p:spPr>
      </p:pic>
      <p:pic>
        <p:nvPicPr>
          <p:cNvPr id="197" name="Immagine 196"/>
          <p:cNvPicPr/>
          <p:nvPr/>
        </p:nvPicPr>
        <p:blipFill>
          <a:blip r:embed="rId10"/>
          <a:stretch>
            <a:fillRect/>
          </a:stretch>
        </p:blipFill>
        <p:spPr>
          <a:xfrm>
            <a:off x="7200360" y="3600000"/>
            <a:ext cx="647640" cy="430200"/>
          </a:xfrm>
          <a:prstGeom prst="rect">
            <a:avLst/>
          </a:prstGeom>
          <a:ln>
            <a:noFill/>
          </a:ln>
        </p:spPr>
      </p:pic>
      <p:pic>
        <p:nvPicPr>
          <p:cNvPr id="198" name="Immagine 197"/>
          <p:cNvPicPr/>
          <p:nvPr/>
        </p:nvPicPr>
        <p:blipFill>
          <a:blip r:embed="rId4"/>
          <a:stretch>
            <a:fillRect/>
          </a:stretch>
        </p:blipFill>
        <p:spPr>
          <a:xfrm>
            <a:off x="8025480" y="5400000"/>
            <a:ext cx="647640" cy="430200"/>
          </a:xfrm>
          <a:prstGeom prst="rect">
            <a:avLst/>
          </a:prstGeom>
          <a:ln>
            <a:noFill/>
          </a:ln>
        </p:spPr>
      </p:pic>
      <p:pic>
        <p:nvPicPr>
          <p:cNvPr id="199" name="Immagine 198"/>
          <p:cNvPicPr/>
          <p:nvPr/>
        </p:nvPicPr>
        <p:blipFill>
          <a:blip r:embed="rId6"/>
          <a:stretch>
            <a:fillRect/>
          </a:stretch>
        </p:blipFill>
        <p:spPr>
          <a:xfrm>
            <a:off x="8062920" y="3600000"/>
            <a:ext cx="647640" cy="430200"/>
          </a:xfrm>
          <a:prstGeom prst="rect">
            <a:avLst/>
          </a:prstGeom>
          <a:ln>
            <a:noFill/>
          </a:ln>
        </p:spPr>
      </p:pic>
      <p:pic>
        <p:nvPicPr>
          <p:cNvPr id="200" name="Immagine 199"/>
          <p:cNvPicPr/>
          <p:nvPr/>
        </p:nvPicPr>
        <p:blipFill>
          <a:blip r:embed="rId11"/>
          <a:stretch>
            <a:fillRect/>
          </a:stretch>
        </p:blipFill>
        <p:spPr>
          <a:xfrm>
            <a:off x="6480360" y="5400000"/>
            <a:ext cx="647280" cy="430200"/>
          </a:xfrm>
          <a:prstGeom prst="rect">
            <a:avLst/>
          </a:prstGeom>
          <a:ln>
            <a:noFill/>
          </a:ln>
        </p:spPr>
      </p:pic>
      <p:pic>
        <p:nvPicPr>
          <p:cNvPr id="201" name="Immagine 200"/>
          <p:cNvPicPr/>
          <p:nvPr/>
        </p:nvPicPr>
        <p:blipFill>
          <a:blip r:embed="rId11"/>
          <a:stretch>
            <a:fillRect/>
          </a:stretch>
        </p:blipFill>
        <p:spPr>
          <a:xfrm>
            <a:off x="7255800" y="5411160"/>
            <a:ext cx="630720" cy="419040"/>
          </a:xfrm>
          <a:prstGeom prst="rect">
            <a:avLst/>
          </a:prstGeom>
          <a:ln>
            <a:noFill/>
          </a:ln>
        </p:spPr>
      </p:pic>
      <p:pic>
        <p:nvPicPr>
          <p:cNvPr id="202" name="Immagine 201"/>
          <p:cNvPicPr/>
          <p:nvPr/>
        </p:nvPicPr>
        <p:blipFill>
          <a:blip r:embed="rId9"/>
          <a:stretch>
            <a:fillRect/>
          </a:stretch>
        </p:blipFill>
        <p:spPr>
          <a:xfrm>
            <a:off x="6408360" y="4500000"/>
            <a:ext cx="646200" cy="429480"/>
          </a:xfrm>
          <a:prstGeom prst="rect">
            <a:avLst/>
          </a:prstGeom>
          <a:ln>
            <a:noFill/>
          </a:ln>
        </p:spPr>
      </p:pic>
      <p:pic>
        <p:nvPicPr>
          <p:cNvPr id="203" name="Immagine 202"/>
          <p:cNvPicPr/>
          <p:nvPr/>
        </p:nvPicPr>
        <p:blipFill>
          <a:blip r:embed="rId10"/>
          <a:stretch>
            <a:fillRect/>
          </a:stretch>
        </p:blipFill>
        <p:spPr>
          <a:xfrm>
            <a:off x="6408360" y="3600000"/>
            <a:ext cx="647640" cy="430200"/>
          </a:xfrm>
          <a:prstGeom prst="rect">
            <a:avLst/>
          </a:prstGeom>
          <a:ln>
            <a:noFill/>
          </a:ln>
        </p:spPr>
      </p:pic>
      <p:sp>
        <p:nvSpPr>
          <p:cNvPr id="204" name="CustomShape 26"/>
          <p:cNvSpPr/>
          <p:nvPr/>
        </p:nvSpPr>
        <p:spPr>
          <a:xfrm>
            <a:off x="6264360" y="3456000"/>
            <a:ext cx="2590200" cy="718200"/>
          </a:xfrm>
          <a:prstGeom prst="rect">
            <a:avLst/>
          </a:prstGeom>
          <a:noFill/>
          <a:ln>
            <a:solidFill>
              <a:srgbClr val="CC0000"/>
            </a:solidFill>
            <a:tailEnd type="triangle" w="med" len="med"/>
          </a:ln>
        </p:spPr>
      </p:sp>
      <p:sp>
        <p:nvSpPr>
          <p:cNvPr id="205" name="CustomShape 27"/>
          <p:cNvSpPr/>
          <p:nvPr/>
        </p:nvSpPr>
        <p:spPr>
          <a:xfrm>
            <a:off x="6264360" y="4356000"/>
            <a:ext cx="2590200" cy="718200"/>
          </a:xfrm>
          <a:prstGeom prst="rect">
            <a:avLst/>
          </a:prstGeom>
          <a:noFill/>
          <a:ln>
            <a:solidFill>
              <a:srgbClr val="FFFF00"/>
            </a:solidFill>
            <a:tailEnd type="triangle" w="med" len="med"/>
          </a:ln>
        </p:spPr>
      </p:sp>
      <p:sp>
        <p:nvSpPr>
          <p:cNvPr id="206" name="CustomShape 28"/>
          <p:cNvSpPr/>
          <p:nvPr/>
        </p:nvSpPr>
        <p:spPr>
          <a:xfrm>
            <a:off x="6253920" y="5272920"/>
            <a:ext cx="2590200" cy="718200"/>
          </a:xfrm>
          <a:prstGeom prst="rect">
            <a:avLst/>
          </a:prstGeom>
          <a:noFill/>
          <a:ln>
            <a:solidFill>
              <a:srgbClr val="66CC00"/>
            </a:solidFill>
            <a:tailEnd type="triangle" w="med" len="med"/>
          </a:ln>
        </p:spPr>
      </p:sp>
      <p:sp>
        <p:nvSpPr>
          <p:cNvPr id="207" name="Line 29"/>
          <p:cNvSpPr/>
          <p:nvPr/>
        </p:nvSpPr>
        <p:spPr>
          <a:xfrm>
            <a:off x="3960000" y="4680000"/>
            <a:ext cx="1944000" cy="0"/>
          </a:xfrm>
          <a:prstGeom prst="line">
            <a:avLst/>
          </a:prstGeom>
          <a:ln w="10080">
            <a:solidFill>
              <a:srgbClr val="003366"/>
            </a:solidFill>
            <a:round/>
            <a:tailEnd type="triangle"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0" y="1152000"/>
            <a:ext cx="9138960" cy="595800"/>
          </a:xfrm>
          <a:prstGeom prst="rect">
            <a:avLst/>
          </a:prstGeom>
          <a:noFill/>
          <a:ln>
            <a:noFill/>
          </a:ln>
        </p:spPr>
        <p:txBody>
          <a:bodyPr lIns="90000" tIns="45000" rIns="90000" bIns="45000"/>
          <a:lstStyle/>
          <a:p>
            <a:pPr algn="ctr">
              <a:lnSpc>
                <a:spcPct val="100000"/>
              </a:lnSpc>
            </a:pPr>
            <a:r>
              <a:rPr lang="it-IT" sz="3600" b="1">
                <a:solidFill>
                  <a:srgbClr val="0D0D0D"/>
                </a:solidFill>
                <a:latin typeface="Roboto"/>
                <a:ea typeface="DejaVu Sans"/>
              </a:rPr>
              <a:t>Stato dell'arte</a:t>
            </a:r>
            <a:endParaRPr/>
          </a:p>
        </p:txBody>
      </p:sp>
      <p:sp>
        <p:nvSpPr>
          <p:cNvPr id="210" name="CustomShape 3"/>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sp>
        <p:nvSpPr>
          <p:cNvPr id="211" name="CustomShape 4"/>
          <p:cNvSpPr/>
          <p:nvPr/>
        </p:nvSpPr>
        <p:spPr>
          <a:xfrm>
            <a:off x="8506080" y="6405120"/>
            <a:ext cx="606960" cy="223560"/>
          </a:xfrm>
          <a:prstGeom prst="rect">
            <a:avLst/>
          </a:prstGeom>
          <a:noFill/>
          <a:ln>
            <a:noFill/>
          </a:ln>
        </p:spPr>
        <p:txBody>
          <a:bodyPr lIns="90000" tIns="45000" rIns="90000" bIns="45000"/>
          <a:lstStyle/>
          <a:p>
            <a:pPr>
              <a:lnSpc>
                <a:spcPct val="100000"/>
              </a:lnSpc>
            </a:pPr>
            <a:fld id="{A28C191B-3B6C-4ABF-914A-16C613319BBA}" type="slidenum">
              <a:rPr lang="it-IT" sz="1400">
                <a:solidFill>
                  <a:srgbClr val="FFFFFF"/>
                </a:solidFill>
                <a:latin typeface="Arial"/>
                <a:ea typeface="ＭＳ Ｐゴシック"/>
              </a:rPr>
              <a:t>6</a:t>
            </a:fld>
            <a:endParaRPr/>
          </a:p>
        </p:txBody>
      </p:sp>
      <p:sp>
        <p:nvSpPr>
          <p:cNvPr id="2" name="Sottotitolo 1"/>
          <p:cNvSpPr>
            <a:spLocks noGrp="1"/>
          </p:cNvSpPr>
          <p:nvPr>
            <p:ph type="subTitle"/>
          </p:nvPr>
        </p:nvSpPr>
        <p:spPr>
          <a:xfrm>
            <a:off x="457200" y="1848093"/>
            <a:ext cx="8229600" cy="3733557"/>
          </a:xfrm>
        </p:spPr>
        <p:txBody>
          <a:bodyPr/>
          <a:lstStyle/>
          <a:p>
            <a:pPr marL="0" indent="0">
              <a:buNone/>
            </a:pPr>
            <a:r>
              <a:rPr lang="it-IT" dirty="0">
                <a:latin typeface="Arial" charset="0"/>
              </a:rPr>
              <a:t>Il </a:t>
            </a:r>
            <a:r>
              <a:rPr lang="it-IT" dirty="0" err="1">
                <a:latin typeface="Arial" charset="0"/>
              </a:rPr>
              <a:t>clustering</a:t>
            </a:r>
            <a:r>
              <a:rPr lang="it-IT" dirty="0">
                <a:latin typeface="Arial" charset="0"/>
              </a:rPr>
              <a:t> delle pagine web può avvenire considerando diversi fattori:</a:t>
            </a:r>
          </a:p>
          <a:p>
            <a:pPr marL="0" indent="0">
              <a:buNone/>
            </a:pPr>
            <a:r>
              <a:rPr lang="it-IT" i="1" dirty="0">
                <a:latin typeface="Arial" charset="0"/>
              </a:rPr>
              <a:t> </a:t>
            </a:r>
          </a:p>
          <a:p>
            <a:r>
              <a:rPr lang="it-IT" dirty="0">
                <a:latin typeface="Arial" charset="0"/>
              </a:rPr>
              <a:t>Il contenuto testuale </a:t>
            </a:r>
            <a:r>
              <a:rPr lang="it-IT" i="1" dirty="0">
                <a:latin typeface="Arial" charset="0"/>
              </a:rPr>
              <a:t>(Text </a:t>
            </a:r>
            <a:r>
              <a:rPr lang="it-IT" i="1" dirty="0" err="1">
                <a:latin typeface="Arial" charset="0"/>
              </a:rPr>
              <a:t>Mining</a:t>
            </a:r>
            <a:r>
              <a:rPr lang="it-IT" i="1" dirty="0">
                <a:latin typeface="Arial" charset="0"/>
              </a:rPr>
              <a:t>) </a:t>
            </a:r>
          </a:p>
          <a:p>
            <a:r>
              <a:rPr lang="it-IT" dirty="0">
                <a:latin typeface="Arial" charset="0"/>
              </a:rPr>
              <a:t>Web log </a:t>
            </a:r>
            <a:r>
              <a:rPr lang="it-IT" i="1" dirty="0">
                <a:latin typeface="Arial" charset="0"/>
              </a:rPr>
              <a:t>(Web </a:t>
            </a:r>
            <a:r>
              <a:rPr lang="it-IT" i="1" dirty="0" err="1">
                <a:latin typeface="Arial" charset="0"/>
              </a:rPr>
              <a:t>Usage</a:t>
            </a:r>
            <a:r>
              <a:rPr lang="it-IT" i="1" dirty="0">
                <a:latin typeface="Arial" charset="0"/>
              </a:rPr>
              <a:t> </a:t>
            </a:r>
            <a:r>
              <a:rPr lang="it-IT" i="1" dirty="0" err="1">
                <a:latin typeface="Arial" charset="0"/>
              </a:rPr>
              <a:t>Mining</a:t>
            </a:r>
            <a:r>
              <a:rPr lang="it-IT" i="1" dirty="0">
                <a:latin typeface="Arial" charset="0"/>
              </a:rPr>
              <a:t>) </a:t>
            </a:r>
          </a:p>
          <a:p>
            <a:r>
              <a:rPr lang="it-IT" dirty="0">
                <a:latin typeface="Arial" charset="0"/>
              </a:rPr>
              <a:t>Hyperlink </a:t>
            </a:r>
            <a:r>
              <a:rPr lang="it-IT" i="1" dirty="0">
                <a:latin typeface="Arial" charset="0"/>
              </a:rPr>
              <a:t>(</a:t>
            </a:r>
            <a:r>
              <a:rPr lang="it-IT" i="1" dirty="0" err="1">
                <a:latin typeface="Arial" charset="0"/>
              </a:rPr>
              <a:t>Graph</a:t>
            </a:r>
            <a:r>
              <a:rPr lang="it-IT" i="1" dirty="0">
                <a:latin typeface="Arial" charset="0"/>
              </a:rPr>
              <a:t> </a:t>
            </a:r>
            <a:r>
              <a:rPr lang="it-IT" i="1" dirty="0" err="1">
                <a:latin typeface="Arial" charset="0"/>
              </a:rPr>
              <a:t>Theory</a:t>
            </a:r>
            <a:r>
              <a:rPr lang="it-IT" i="1" dirty="0">
                <a:latin typeface="Arial" charset="0"/>
              </a:rPr>
              <a:t>) </a:t>
            </a:r>
          </a:p>
          <a:p>
            <a:r>
              <a:rPr lang="it-IT" dirty="0">
                <a:latin typeface="Arial" charset="0"/>
              </a:rPr>
              <a:t>Codice HTML</a:t>
            </a:r>
            <a:r>
              <a:rPr lang="it-IT" i="1" dirty="0">
                <a:latin typeface="Arial" charset="0"/>
              </a:rPr>
              <a:t> (Web </a:t>
            </a:r>
            <a:r>
              <a:rPr lang="it-IT" i="1" dirty="0" err="1">
                <a:latin typeface="Arial" charset="0"/>
              </a:rPr>
              <a:t>Structure</a:t>
            </a:r>
            <a:r>
              <a:rPr lang="it-IT" i="1" dirty="0">
                <a:latin typeface="Arial" charset="0"/>
              </a:rPr>
              <a:t> </a:t>
            </a:r>
            <a:r>
              <a:rPr lang="it-IT" i="1" dirty="0" err="1">
                <a:latin typeface="Arial" charset="0"/>
              </a:rPr>
              <a:t>Mining</a:t>
            </a:r>
            <a:r>
              <a:rPr lang="it-IT" dirty="0">
                <a:latin typeface="Arial" charset="0"/>
              </a:rPr>
              <a:t>)</a:t>
            </a:r>
          </a:p>
          <a:p>
            <a:endParaRPr lang="it-IT"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0" y="1124640"/>
            <a:ext cx="9138960" cy="695160"/>
          </a:xfrm>
          <a:prstGeom prst="rect">
            <a:avLst/>
          </a:prstGeom>
          <a:noFill/>
          <a:ln>
            <a:noFill/>
          </a:ln>
        </p:spPr>
        <p:txBody>
          <a:bodyPr lIns="90000" tIns="45000" rIns="90000" bIns="45000"/>
          <a:lstStyle/>
          <a:p>
            <a:pPr algn="ctr">
              <a:lnSpc>
                <a:spcPct val="100000"/>
              </a:lnSpc>
            </a:pPr>
            <a:r>
              <a:rPr lang="it-IT" sz="3600" b="1">
                <a:solidFill>
                  <a:srgbClr val="0D0D0D"/>
                </a:solidFill>
                <a:latin typeface="Roboto"/>
                <a:ea typeface="DejaVu Sans"/>
              </a:rPr>
              <a:t>Limitazioni</a:t>
            </a:r>
            <a:endParaRPr/>
          </a:p>
        </p:txBody>
      </p:sp>
      <p:sp>
        <p:nvSpPr>
          <p:cNvPr id="214" name="CustomShape 3"/>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sp>
        <p:nvSpPr>
          <p:cNvPr id="215" name="CustomShape 4"/>
          <p:cNvSpPr/>
          <p:nvPr/>
        </p:nvSpPr>
        <p:spPr>
          <a:xfrm>
            <a:off x="8506080" y="6405120"/>
            <a:ext cx="606960" cy="223560"/>
          </a:xfrm>
          <a:prstGeom prst="rect">
            <a:avLst/>
          </a:prstGeom>
          <a:noFill/>
          <a:ln>
            <a:noFill/>
          </a:ln>
        </p:spPr>
        <p:txBody>
          <a:bodyPr lIns="90000" tIns="45000" rIns="90000" bIns="45000"/>
          <a:lstStyle/>
          <a:p>
            <a:pPr>
              <a:lnSpc>
                <a:spcPct val="100000"/>
              </a:lnSpc>
            </a:pPr>
            <a:fld id="{0EDAD5BA-D39D-44EC-9AE6-D3B2A2500FC0}" type="slidenum">
              <a:rPr lang="it-IT" sz="1400">
                <a:solidFill>
                  <a:srgbClr val="FFFFFF"/>
                </a:solidFill>
                <a:latin typeface="Arial"/>
                <a:ea typeface="ＭＳ Ｐゴシック"/>
              </a:rPr>
              <a:t>7</a:t>
            </a:fld>
            <a:endParaRPr/>
          </a:p>
        </p:txBody>
      </p:sp>
      <p:sp>
        <p:nvSpPr>
          <p:cNvPr id="2" name="Sottotitolo 1"/>
          <p:cNvSpPr>
            <a:spLocks noGrp="1"/>
          </p:cNvSpPr>
          <p:nvPr>
            <p:ph type="subTitle"/>
          </p:nvPr>
        </p:nvSpPr>
        <p:spPr>
          <a:xfrm>
            <a:off x="457200" y="1913719"/>
            <a:ext cx="8229600" cy="3667931"/>
          </a:xfrm>
        </p:spPr>
        <p:txBody>
          <a:bodyPr/>
          <a:lstStyle/>
          <a:p>
            <a:r>
              <a:rPr lang="it-IT" b="1" dirty="0">
                <a:latin typeface="Arial" charset="0"/>
              </a:rPr>
              <a:t>Text </a:t>
            </a:r>
            <a:r>
              <a:rPr lang="it-IT" b="1" dirty="0" err="1">
                <a:latin typeface="Arial" charset="0"/>
              </a:rPr>
              <a:t>mining</a:t>
            </a:r>
            <a:r>
              <a:rPr lang="it-IT" b="1" dirty="0">
                <a:latin typeface="Arial" charset="0"/>
              </a:rPr>
              <a:t>: </a:t>
            </a:r>
            <a:r>
              <a:rPr lang="it-IT" dirty="0">
                <a:latin typeface="Arial" charset="0"/>
              </a:rPr>
              <a:t>Assunzioni di indipendenza</a:t>
            </a:r>
            <a:r>
              <a:rPr lang="it-IT" b="1" dirty="0">
                <a:latin typeface="Arial" charset="0"/>
              </a:rPr>
              <a:t> </a:t>
            </a:r>
          </a:p>
          <a:p>
            <a:r>
              <a:rPr lang="it-IT" b="1" dirty="0">
                <a:latin typeface="Arial" charset="0"/>
              </a:rPr>
              <a:t>Web </a:t>
            </a:r>
            <a:r>
              <a:rPr lang="it-IT" b="1" dirty="0" err="1">
                <a:latin typeface="Arial" charset="0"/>
              </a:rPr>
              <a:t>Usage</a:t>
            </a:r>
            <a:r>
              <a:rPr lang="it-IT" b="1" dirty="0">
                <a:latin typeface="Arial" charset="0"/>
              </a:rPr>
              <a:t> </a:t>
            </a:r>
            <a:r>
              <a:rPr lang="it-IT" b="1" dirty="0" err="1">
                <a:latin typeface="Arial" charset="0"/>
              </a:rPr>
              <a:t>Mining</a:t>
            </a:r>
            <a:r>
              <a:rPr lang="it-IT" b="1" dirty="0">
                <a:latin typeface="Arial" charset="0"/>
              </a:rPr>
              <a:t>: </a:t>
            </a:r>
            <a:r>
              <a:rPr lang="it-IT" dirty="0">
                <a:latin typeface="Arial" charset="0"/>
              </a:rPr>
              <a:t>Il </a:t>
            </a:r>
            <a:r>
              <a:rPr lang="it-IT" dirty="0" err="1">
                <a:latin typeface="Arial" charset="0"/>
              </a:rPr>
              <a:t>clustering</a:t>
            </a:r>
            <a:r>
              <a:rPr lang="it-IT" dirty="0">
                <a:latin typeface="Arial" charset="0"/>
              </a:rPr>
              <a:t> dipende dalla tipologia di utenti </a:t>
            </a:r>
          </a:p>
          <a:p>
            <a:r>
              <a:rPr lang="it-IT" b="1" dirty="0" err="1">
                <a:latin typeface="Arial" charset="0"/>
              </a:rPr>
              <a:t>Graph</a:t>
            </a:r>
            <a:r>
              <a:rPr lang="it-IT" b="1" dirty="0">
                <a:latin typeface="Arial" charset="0"/>
              </a:rPr>
              <a:t> </a:t>
            </a:r>
            <a:r>
              <a:rPr lang="it-IT" b="1" dirty="0" err="1">
                <a:latin typeface="Arial" charset="0"/>
              </a:rPr>
              <a:t>Theory</a:t>
            </a:r>
            <a:r>
              <a:rPr lang="it-IT" b="1" dirty="0">
                <a:latin typeface="Arial" charset="0"/>
              </a:rPr>
              <a:t>: </a:t>
            </a:r>
            <a:r>
              <a:rPr lang="it-IT" dirty="0">
                <a:latin typeface="Arial" charset="0"/>
              </a:rPr>
              <a:t>La maggior parte degli algoritmi è NP-completa e considera solo le relazioni</a:t>
            </a:r>
            <a:r>
              <a:rPr lang="it-IT" b="1" dirty="0">
                <a:latin typeface="Arial" charset="0"/>
              </a:rPr>
              <a:t> </a:t>
            </a:r>
          </a:p>
          <a:p>
            <a:r>
              <a:rPr lang="it-IT" b="1" dirty="0">
                <a:latin typeface="Arial" charset="0"/>
              </a:rPr>
              <a:t>Web </a:t>
            </a:r>
            <a:r>
              <a:rPr lang="it-IT" b="1" dirty="0" err="1">
                <a:latin typeface="Arial" charset="0"/>
              </a:rPr>
              <a:t>Structure</a:t>
            </a:r>
            <a:r>
              <a:rPr lang="it-IT" b="1" dirty="0">
                <a:latin typeface="Arial" charset="0"/>
              </a:rPr>
              <a:t> </a:t>
            </a:r>
            <a:r>
              <a:rPr lang="it-IT" b="1" dirty="0" err="1">
                <a:latin typeface="Arial" charset="0"/>
              </a:rPr>
              <a:t>Mining</a:t>
            </a:r>
            <a:r>
              <a:rPr lang="it-IT" dirty="0">
                <a:latin typeface="Arial" charset="0"/>
              </a:rPr>
              <a:t>: La qualità dei risultati dipende dalla complessità codice HTML</a:t>
            </a:r>
          </a:p>
          <a:p>
            <a:endParaRPr lang="it-IT"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0" y="1052640"/>
            <a:ext cx="9138960" cy="1137960"/>
          </a:xfrm>
          <a:prstGeom prst="rect">
            <a:avLst/>
          </a:prstGeom>
          <a:noFill/>
          <a:ln>
            <a:noFill/>
          </a:ln>
        </p:spPr>
        <p:txBody>
          <a:bodyPr lIns="90000" tIns="45000" rIns="90000" bIns="45000"/>
          <a:lstStyle/>
          <a:p>
            <a:pPr algn="ctr">
              <a:lnSpc>
                <a:spcPct val="100000"/>
              </a:lnSpc>
            </a:pPr>
            <a:r>
              <a:rPr lang="it-IT" sz="3600" b="1">
                <a:solidFill>
                  <a:srgbClr val="0D0D0D"/>
                </a:solidFill>
                <a:latin typeface="Roboto"/>
                <a:ea typeface="DejaVu Sans"/>
              </a:rPr>
              <a:t>Soluzione</a:t>
            </a:r>
            <a:endParaRPr/>
          </a:p>
          <a:p>
            <a:pPr algn="ctr">
              <a:lnSpc>
                <a:spcPct val="100000"/>
              </a:lnSpc>
            </a:pPr>
            <a:endParaRPr/>
          </a:p>
        </p:txBody>
      </p:sp>
      <p:sp>
        <p:nvSpPr>
          <p:cNvPr id="217" name="CustomShape 2"/>
          <p:cNvSpPr/>
          <p:nvPr/>
        </p:nvSpPr>
        <p:spPr>
          <a:xfrm>
            <a:off x="8506080" y="6405120"/>
            <a:ext cx="606960" cy="223560"/>
          </a:xfrm>
          <a:prstGeom prst="rect">
            <a:avLst/>
          </a:prstGeom>
          <a:noFill/>
          <a:ln>
            <a:noFill/>
          </a:ln>
        </p:spPr>
        <p:txBody>
          <a:bodyPr lIns="90000" tIns="45000" rIns="90000" bIns="45000"/>
          <a:lstStyle/>
          <a:p>
            <a:pPr>
              <a:lnSpc>
                <a:spcPct val="100000"/>
              </a:lnSpc>
            </a:pPr>
            <a:fld id="{07045F66-2D69-4EF9-AD1E-B2A950833A65}" type="slidenum">
              <a:rPr lang="it-IT" sz="1400">
                <a:solidFill>
                  <a:srgbClr val="FFFFFF"/>
                </a:solidFill>
                <a:latin typeface="Arial"/>
                <a:ea typeface="ＭＳ Ｐゴシック"/>
              </a:rPr>
              <a:t>8</a:t>
            </a:fld>
            <a:endParaRPr/>
          </a:p>
        </p:txBody>
      </p:sp>
      <p:sp>
        <p:nvSpPr>
          <p:cNvPr id="218" name="CustomShape 3"/>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sp>
        <p:nvSpPr>
          <p:cNvPr id="2" name="Sottotitolo 1"/>
          <p:cNvSpPr>
            <a:spLocks noGrp="1"/>
          </p:cNvSpPr>
          <p:nvPr>
            <p:ph type="subTitle"/>
          </p:nvPr>
        </p:nvSpPr>
        <p:spPr>
          <a:xfrm>
            <a:off x="457200" y="1831975"/>
            <a:ext cx="8229600" cy="2723160"/>
          </a:xfrm>
        </p:spPr>
        <p:txBody>
          <a:bodyPr/>
          <a:lstStyle/>
          <a:p>
            <a:pPr marL="0" indent="0">
              <a:buNone/>
            </a:pPr>
            <a:r>
              <a:rPr lang="it-IT" dirty="0">
                <a:solidFill>
                  <a:srgbClr val="0D0D0D"/>
                </a:solidFill>
                <a:latin typeface="Arial" charset="0"/>
              </a:rPr>
              <a:t>Creare un algoritmo capace di: </a:t>
            </a:r>
          </a:p>
          <a:p>
            <a:r>
              <a:rPr lang="it-IT" dirty="0">
                <a:solidFill>
                  <a:srgbClr val="0D0D0D"/>
                </a:solidFill>
                <a:latin typeface="Arial" charset="0"/>
              </a:rPr>
              <a:t>Combinare informazioni testuali e informazioni sulla struttura del grafo </a:t>
            </a:r>
          </a:p>
          <a:p>
            <a:r>
              <a:rPr lang="it-IT" dirty="0">
                <a:solidFill>
                  <a:srgbClr val="0D0D0D"/>
                </a:solidFill>
                <a:latin typeface="Arial" charset="0"/>
              </a:rPr>
              <a:t>Rappresentare le informazioni estratte in uno spazio vettoriale</a:t>
            </a:r>
          </a:p>
        </p:txBody>
      </p:sp>
      <p:pic>
        <p:nvPicPr>
          <p:cNvPr id="4" name="Immagine 3" descr="website.png"/>
          <p:cNvPicPr>
            <a:picLocks noChangeAspect="1"/>
          </p:cNvPicPr>
          <p:nvPr/>
        </p:nvPicPr>
        <p:blipFill>
          <a:blip r:embed="rId3"/>
          <a:stretch>
            <a:fillRect/>
          </a:stretch>
        </p:blipFill>
        <p:spPr>
          <a:xfrm>
            <a:off x="1617263" y="4962828"/>
            <a:ext cx="863196" cy="856725"/>
          </a:xfrm>
          <a:prstGeom prst="rect">
            <a:avLst/>
          </a:prstGeom>
        </p:spPr>
      </p:pic>
      <p:pic>
        <p:nvPicPr>
          <p:cNvPr id="5" name="Immagine 4" descr="linky.png"/>
          <p:cNvPicPr>
            <a:picLocks noChangeAspect="1"/>
          </p:cNvPicPr>
          <p:nvPr/>
        </p:nvPicPr>
        <p:blipFill>
          <a:blip r:embed="rId4"/>
          <a:stretch>
            <a:fillRect/>
          </a:stretch>
        </p:blipFill>
        <p:spPr>
          <a:xfrm>
            <a:off x="2479905" y="4668092"/>
            <a:ext cx="590308" cy="590308"/>
          </a:xfrm>
          <a:prstGeom prst="rect">
            <a:avLst/>
          </a:prstGeom>
        </p:spPr>
      </p:pic>
      <p:pic>
        <p:nvPicPr>
          <p:cNvPr id="6" name="Immagine 5" descr="linky.png"/>
          <p:cNvPicPr>
            <a:picLocks noChangeAspect="1"/>
          </p:cNvPicPr>
          <p:nvPr/>
        </p:nvPicPr>
        <p:blipFill>
          <a:blip r:embed="rId4"/>
          <a:stretch>
            <a:fillRect/>
          </a:stretch>
        </p:blipFill>
        <p:spPr>
          <a:xfrm>
            <a:off x="980024" y="4711224"/>
            <a:ext cx="556627" cy="547101"/>
          </a:xfrm>
          <a:prstGeom prst="rect">
            <a:avLst/>
          </a:prstGeom>
        </p:spPr>
      </p:pic>
      <p:pic>
        <p:nvPicPr>
          <p:cNvPr id="7" name="Immagine 6" descr="linky.png"/>
          <p:cNvPicPr>
            <a:picLocks noChangeAspect="1"/>
          </p:cNvPicPr>
          <p:nvPr/>
        </p:nvPicPr>
        <p:blipFill>
          <a:blip r:embed="rId4"/>
          <a:stretch>
            <a:fillRect/>
          </a:stretch>
        </p:blipFill>
        <p:spPr>
          <a:xfrm>
            <a:off x="2479904" y="5634812"/>
            <a:ext cx="546626" cy="535507"/>
          </a:xfrm>
          <a:prstGeom prst="rect">
            <a:avLst/>
          </a:prstGeom>
        </p:spPr>
      </p:pic>
      <p:sp>
        <p:nvSpPr>
          <p:cNvPr id="9" name="Freccia a destra 8"/>
          <p:cNvSpPr/>
          <p:nvPr/>
        </p:nvSpPr>
        <p:spPr>
          <a:xfrm>
            <a:off x="3739087" y="4984394"/>
            <a:ext cx="1261829" cy="484188"/>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5181600" y="4932363"/>
            <a:ext cx="3442620" cy="522287"/>
          </a:xfrm>
          <a:prstGeom prst="rect">
            <a:avLst/>
          </a:prstGeom>
        </p:spPr>
        <p:txBody>
          <a:bodyPr rtlCol="0">
            <a:spAutoFit/>
          </a:bodyPr>
          <a:lstStyle/>
          <a:p>
            <a:pPr algn="ctr"/>
            <a:r>
              <a:rPr lang="it-IT" sz="2800" b="1" dirty="0">
                <a:solidFill>
                  <a:srgbClr val="3F3F3F"/>
                </a:solidFill>
              </a:rPr>
              <a:t>[0.4,  1.2,  3.1,  . . .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0" y="1160463"/>
            <a:ext cx="9139238" cy="701422"/>
          </a:xfrm>
          <a:prstGeom prst="rect">
            <a:avLst/>
          </a:prstGeom>
          <a:noFill/>
          <a:ln>
            <a:noFill/>
          </a:ln>
        </p:spPr>
        <p:txBody>
          <a:bodyPr lIns="90000" tIns="45000" rIns="90000" bIns="45000" anchor="t"/>
          <a:lstStyle/>
          <a:p>
            <a:pPr algn="ctr">
              <a:lnSpc>
                <a:spcPct val="100000"/>
              </a:lnSpc>
            </a:pPr>
            <a:r>
              <a:rPr lang="it-IT" sz="3600" b="1" dirty="0">
                <a:solidFill>
                  <a:srgbClr val="0D0D0D"/>
                </a:solidFill>
                <a:latin typeface="Roboto"/>
                <a:ea typeface="DejaVu Sans"/>
              </a:rPr>
              <a:t>Metodologia</a:t>
            </a:r>
            <a:endParaRPr dirty="0"/>
          </a:p>
          <a:p>
            <a:pPr algn="ctr">
              <a:lnSpc>
                <a:spcPct val="100000"/>
              </a:lnSpc>
            </a:pPr>
            <a:endParaRPr dirty="0"/>
          </a:p>
        </p:txBody>
      </p:sp>
      <p:sp>
        <p:nvSpPr>
          <p:cNvPr id="233" name="CustomShape 2"/>
          <p:cNvSpPr/>
          <p:nvPr/>
        </p:nvSpPr>
        <p:spPr>
          <a:xfrm>
            <a:off x="8506080" y="6405120"/>
            <a:ext cx="606960" cy="223560"/>
          </a:xfrm>
          <a:prstGeom prst="rect">
            <a:avLst/>
          </a:prstGeom>
          <a:noFill/>
          <a:ln>
            <a:noFill/>
          </a:ln>
        </p:spPr>
        <p:txBody>
          <a:bodyPr lIns="90000" tIns="45000" rIns="90000" bIns="45000"/>
          <a:lstStyle/>
          <a:p>
            <a:pPr>
              <a:lnSpc>
                <a:spcPct val="100000"/>
              </a:lnSpc>
            </a:pPr>
            <a:fld id="{5A678E68-2C42-41E0-A320-2B5F2D58E499}" type="slidenum">
              <a:rPr lang="it-IT" sz="1400">
                <a:solidFill>
                  <a:srgbClr val="FFFFFF"/>
                </a:solidFill>
                <a:latin typeface="Arial"/>
                <a:ea typeface="ＭＳ Ｐゴシック"/>
              </a:rPr>
              <a:t>9</a:t>
            </a:fld>
            <a:endParaRPr/>
          </a:p>
        </p:txBody>
      </p:sp>
      <p:sp>
        <p:nvSpPr>
          <p:cNvPr id="234" name="CustomShape 3"/>
          <p:cNvSpPr/>
          <p:nvPr/>
        </p:nvSpPr>
        <p:spPr>
          <a:xfrm>
            <a:off x="107640" y="6381360"/>
            <a:ext cx="4749840" cy="402120"/>
          </a:xfrm>
          <a:prstGeom prst="rect">
            <a:avLst/>
          </a:prstGeom>
          <a:noFill/>
          <a:ln>
            <a:noFill/>
          </a:ln>
        </p:spPr>
        <p:txBody>
          <a:bodyPr lIns="90000" tIns="45000" rIns="90000" bIns="45000"/>
          <a:lstStyle/>
          <a:p>
            <a:pPr>
              <a:lnSpc>
                <a:spcPct val="100000"/>
              </a:lnSpc>
            </a:pPr>
            <a:r>
              <a:rPr lang="it-IT" sz="1400">
                <a:solidFill>
                  <a:srgbClr val="FFFFFF"/>
                </a:solidFill>
                <a:latin typeface="Arial"/>
                <a:ea typeface="ＭＳ Ｐゴシック"/>
              </a:rPr>
              <a:t>Url2Vec: Clustering di pagine in un grafo Web</a:t>
            </a:r>
            <a:endParaRPr/>
          </a:p>
        </p:txBody>
      </p:sp>
      <p:sp>
        <p:nvSpPr>
          <p:cNvPr id="235" name="CustomShape 4"/>
          <p:cNvSpPr/>
          <p:nvPr/>
        </p:nvSpPr>
        <p:spPr>
          <a:xfrm>
            <a:off x="539750" y="2012364"/>
            <a:ext cx="7989888" cy="3820111"/>
          </a:xfrm>
          <a:prstGeom prst="rect">
            <a:avLst/>
          </a:prstGeom>
          <a:noFill/>
          <a:ln>
            <a:noFill/>
          </a:ln>
        </p:spPr>
        <p:txBody>
          <a:bodyPr lIns="90000" tIns="45000" rIns="90000" bIns="45000" anchor="t"/>
          <a:lstStyle/>
          <a:p>
            <a:pPr>
              <a:lnSpc>
                <a:spcPct val="100000"/>
              </a:lnSpc>
            </a:pPr>
            <a:r>
              <a:rPr lang="it-IT" sz="2800" dirty="0">
                <a:solidFill>
                  <a:srgbClr val="0D0D0D"/>
                </a:solidFill>
                <a:latin typeface="Roboto"/>
                <a:ea typeface="DejaVu Sans"/>
              </a:rPr>
              <a:t>L'algoritmo è caratterizzato da tre fasi principali:</a:t>
            </a:r>
            <a:endParaRPr sz="2800" dirty="0"/>
          </a:p>
          <a:p>
            <a:pPr marL="457200" indent="-457200">
              <a:buFont typeface="+mj-lt"/>
              <a:buAutoNum type="arabicPeriod"/>
            </a:pPr>
            <a:r>
              <a:rPr lang="it-IT" sz="2800" b="1" dirty="0">
                <a:solidFill>
                  <a:srgbClr val="3F3F3F"/>
                </a:solidFill>
                <a:latin typeface="Roboto"/>
                <a:ea typeface="DejaVu Sans"/>
              </a:rPr>
              <a:t>Web </a:t>
            </a:r>
            <a:r>
              <a:rPr lang="it-IT" sz="2800" b="1" dirty="0" err="1">
                <a:solidFill>
                  <a:srgbClr val="3F3F3F"/>
                </a:solidFill>
                <a:latin typeface="Roboto"/>
                <a:ea typeface="DejaVu Sans"/>
              </a:rPr>
              <a:t>Graph</a:t>
            </a:r>
            <a:r>
              <a:rPr lang="it-IT" sz="2800" b="1" dirty="0">
                <a:solidFill>
                  <a:srgbClr val="3F3F3F"/>
                </a:solidFill>
                <a:latin typeface="Roboto"/>
                <a:ea typeface="DejaVu Sans"/>
              </a:rPr>
              <a:t> </a:t>
            </a:r>
            <a:r>
              <a:rPr lang="it-IT" sz="2800" b="1" dirty="0" err="1">
                <a:solidFill>
                  <a:srgbClr val="3F3F3F"/>
                </a:solidFill>
                <a:latin typeface="Roboto"/>
                <a:ea typeface="DejaVu Sans"/>
              </a:rPr>
              <a:t>discovery</a:t>
            </a:r>
            <a:endParaRPr sz="2800" b="1" dirty="0">
              <a:solidFill>
                <a:srgbClr val="3F3F3F"/>
              </a:solidFill>
            </a:endParaRPr>
          </a:p>
          <a:p>
            <a:pPr marL="457200" indent="-457200">
              <a:lnSpc>
                <a:spcPct val="100000"/>
              </a:lnSpc>
              <a:buFont typeface="+mj-lt"/>
              <a:buAutoNum type="arabicPeriod"/>
            </a:pPr>
            <a:r>
              <a:rPr lang="it-IT" sz="2800" b="1" dirty="0">
                <a:solidFill>
                  <a:srgbClr val="3F3F3F"/>
                </a:solidFill>
                <a:latin typeface="Roboto"/>
                <a:ea typeface="DejaVu Sans"/>
              </a:rPr>
              <a:t>URL </a:t>
            </a:r>
            <a:r>
              <a:rPr lang="it-IT" sz="2800" b="1" dirty="0" err="1">
                <a:solidFill>
                  <a:srgbClr val="3F3F3F"/>
                </a:solidFill>
                <a:latin typeface="Roboto"/>
                <a:ea typeface="DejaVu Sans"/>
              </a:rPr>
              <a:t>embedding</a:t>
            </a:r>
            <a:endParaRPr sz="2800" b="1" dirty="0">
              <a:solidFill>
                <a:srgbClr val="3F3F3F"/>
              </a:solidFill>
            </a:endParaRPr>
          </a:p>
          <a:p>
            <a:pPr marL="914400" lvl="1" indent="-457200">
              <a:buSzPct val="45000"/>
              <a:buFont typeface="Arial" panose="020B0604020202020204" pitchFamily="34" charset="0"/>
              <a:buChar char="•"/>
            </a:pPr>
            <a:r>
              <a:rPr lang="it-IT" sz="2800" dirty="0">
                <a:solidFill>
                  <a:srgbClr val="0D0D0D"/>
                </a:solidFill>
                <a:latin typeface="Roboto"/>
                <a:ea typeface="DejaVu Sans"/>
              </a:rPr>
              <a:t>Rappresentazione vettoriale contenuto testuale</a:t>
            </a:r>
          </a:p>
          <a:p>
            <a:pPr marL="914400" lvl="1" indent="-457200">
              <a:buSzPct val="45000"/>
              <a:buFont typeface="Arial" panose="020B0604020202020204" pitchFamily="34" charset="0"/>
              <a:buChar char="•"/>
            </a:pPr>
            <a:r>
              <a:rPr lang="it-IT" sz="2800" dirty="0">
                <a:solidFill>
                  <a:srgbClr val="0D0D0D"/>
                </a:solidFill>
                <a:latin typeface="Roboto"/>
                <a:ea typeface="DejaVu Sans"/>
              </a:rPr>
              <a:t>Rappresentazione vettoriale della struttura del grafo </a:t>
            </a:r>
          </a:p>
          <a:p>
            <a:pPr marL="457200" indent="-457200">
              <a:buSzPct val="45000"/>
              <a:buFont typeface="+mj-lt"/>
              <a:buAutoNum type="arabicPeriod"/>
            </a:pPr>
            <a:r>
              <a:rPr lang="it-IT" sz="2800" b="1" dirty="0">
                <a:solidFill>
                  <a:srgbClr val="3F3F3F"/>
                </a:solidFill>
                <a:latin typeface="Roboto"/>
                <a:ea typeface="DejaVu Sans"/>
              </a:rPr>
              <a:t>Web page </a:t>
            </a:r>
            <a:r>
              <a:rPr lang="it-IT" sz="2800" b="1" dirty="0" err="1">
                <a:solidFill>
                  <a:srgbClr val="3F3F3F"/>
                </a:solidFill>
                <a:latin typeface="Roboto"/>
                <a:ea typeface="DejaVu Sans"/>
              </a:rPr>
              <a:t>clustering</a:t>
            </a:r>
            <a:endParaRPr sz="2800" b="1" dirty="0">
              <a:solidFill>
                <a:srgbClr val="3F3F3F"/>
              </a:solidFill>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Presentazione su schermo (4:3)</PresentationFormat>
  <Slides>25</Slides>
  <Notes>20</Notes>
  <HiddenSlides>0</HiddenSlides>
  <ScaleCrop>false</ScaleCrop>
  <HeadingPairs>
    <vt:vector size="4" baseType="variant">
      <vt:variant>
        <vt:lpstr>Tema</vt:lpstr>
      </vt:variant>
      <vt:variant>
        <vt:i4>2</vt:i4>
      </vt:variant>
      <vt:variant>
        <vt:lpstr>Titoli diapositive</vt:lpstr>
      </vt:variant>
      <vt:variant>
        <vt:i4>25</vt:i4>
      </vt:variant>
    </vt:vector>
  </HeadingPairs>
  <TitlesOfParts>
    <vt:vector size="27" baseType="lpstr">
      <vt:lpstr>Office Theme</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revision>9</cp:revision>
  <dcterms:modified xsi:type="dcterms:W3CDTF">2016-03-23T02:39:27Z</dcterms:modified>
</cp:coreProperties>
</file>