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59.png" ContentType="image/png"/>
  <Override PartName="/ppt/media/image58.jpeg" ContentType="image/jpeg"/>
  <Override PartName="/ppt/media/image56.jpeg" ContentType="image/jpeg"/>
  <Override PartName="/ppt/media/image60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61.jpeg" ContentType="image/jpeg"/>
  <Override PartName="/ppt/media/image47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4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1.jpeg" ContentType="image/jpeg"/>
  <Override PartName="/ppt/media/image46.png" ContentType="image/png"/>
  <Override PartName="/ppt/media/image20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jpeg" ContentType="image/jpe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19.png" ContentType="image/png"/>
  <Override PartName="/ppt/media/image57.png" ContentType="image/png"/>
  <Override PartName="/ppt/media/image5.jpeg" ContentType="image/jpeg"/>
  <Override PartName="/ppt/media/image4.png" ContentType="image/png"/>
  <Override PartName="/ppt/media/image13.jpeg" ContentType="image/jpeg"/>
  <Override PartName="/ppt/media/image7.png" ContentType="image/png"/>
  <Override PartName="/ppt/media/image3.png" ContentType="image/png"/>
  <Override PartName="/ppt/media/image34.png" ContentType="image/pn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346E05B-66CC-4ACA-ADB0-C104CF4F360B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0D21D16-8748-4B39-A3F5-913FC6DB6C72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95C132F-E312-4B60-85B0-573F04213DAB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79EACA7-180E-4772-A35D-E05A2179DD2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0A01EE6-1721-4154-9455-C943C9BB8096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0F16FF8-67FA-4770-A8CE-A9C78DB5F8FE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56AC39D-4F2C-4E2B-8D7D-94949AFF14DD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C9B0E6-BE3C-4F57-BA38-425EFED7C86E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242B89D-E098-4158-B926-00C00905E964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</a:rPr>
              <a:t>Il web è la piu grande e sotto utilizzata sorgente informativa pubblicamente accessibile. Qui …</a:t>
            </a: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1200">
                <a:latin typeface="Times New Roman"/>
              </a:rPr>
              <a:t>L</a:t>
            </a:r>
            <a:r>
              <a:rPr lang="it-IT" sz="1200" baseline="-25000">
                <a:latin typeface="Times New Roman"/>
              </a:rPr>
              <a:t>T</a:t>
            </a:r>
            <a:r>
              <a:rPr lang="it-IT" sz="1200">
                <a:latin typeface="Times New Roman"/>
              </a:rPr>
              <a:t> / T</a:t>
            </a:r>
            <a:r>
              <a:rPr lang="it-IT" sz="1200" baseline="-25000">
                <a:latin typeface="Times New Roman"/>
              </a:rPr>
              <a:t>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0336A18-91A4-4052-851D-3C228B8C2198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1200">
                <a:latin typeface="Times New Roman"/>
              </a:rPr>
              <a:t>L</a:t>
            </a:r>
            <a:r>
              <a:rPr lang="it-IT" sz="1200" baseline="-25000">
                <a:latin typeface="Times New Roman"/>
              </a:rPr>
              <a:t>T</a:t>
            </a:r>
            <a:r>
              <a:rPr lang="it-IT" sz="1200">
                <a:latin typeface="Times New Roman"/>
              </a:rPr>
              <a:t> / T</a:t>
            </a:r>
            <a:r>
              <a:rPr lang="it-IT" sz="1200" baseline="-25000">
                <a:latin typeface="Times New Roman"/>
              </a:rPr>
              <a:t>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65B0D59-51B8-4535-A9D0-3087B4812B32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</a:rPr>
              <a:t>approssimazione ottimale delle performance di depta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9DFB1A3-BD19-4AC8-87DC-8D84A7270A18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3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CA22DBA-498A-4AF3-8E76-126EEAC988C9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2EC9255-BD41-42B7-BCF2-D09E01B3FB9C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Ad esempio il sito web BBC rappresenta l’elenco delle news utilizzando una sequenza di semplici tag di tipo div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62F62A8-1235-47D4-B6C4-92D3EC3E5B8A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634EB14-FB63-4A8F-AE5F-B59FAA652AD7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886200" y="8686800"/>
            <a:ext cx="296712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BA33B34-7F76-4D76-8F03-D6F2F3AF9CB9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520" cy="4110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7CFA030-A91E-48E8-9D8C-3D6F8C75DACA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Punto 2 dire che nella fase di clustering è possibile che vengano raggruppati blocchi simili non appartenenti alla stessa web list 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1A9FCEB-EF08-47B1-986C-774BD5745826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5320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pic>
        <p:nvPicPr>
          <p:cNvPr id="2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4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pic>
        <p:nvPicPr>
          <p:cNvPr id="5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624852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7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2575080" y="3017880"/>
            <a:ext cx="19922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CustomShape 5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25320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48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pic>
        <p:nvPicPr>
          <p:cNvPr id="49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1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pic>
        <p:nvPicPr>
          <p:cNvPr id="52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0" y="624852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54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575080" y="3017880"/>
            <a:ext cx="19922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5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7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625320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95" name="Picture 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pic>
        <p:nvPicPr>
          <p:cNvPr id="96" name="Picture 3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98" name="Picture 3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pic>
        <p:nvPicPr>
          <p:cNvPr id="99" name="Picture 106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9320" cy="10778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0" y="6248520"/>
            <a:ext cx="9139320" cy="60012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01" name="Picture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44880" y="44280"/>
            <a:ext cx="1486080" cy="9907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2575080" y="3017880"/>
            <a:ext cx="19922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5"/>
          <p:cNvSpPr/>
          <p:nvPr/>
        </p:nvSpPr>
        <p:spPr>
          <a:xfrm>
            <a:off x="6659640" y="195120"/>
            <a:ext cx="2479680" cy="63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4" name="Picture 106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96000" y="260280"/>
            <a:ext cx="938160" cy="461880"/>
          </a:xfrm>
          <a:prstGeom prst="rect">
            <a:avLst/>
          </a:prstGeom>
          <a:ln>
            <a:noFill/>
          </a:ln>
        </p:spPr>
      </p:pic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jpe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7640" y="6417360"/>
            <a:ext cx="190044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24 Marzo 2016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505720" y="6405120"/>
            <a:ext cx="607320" cy="25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26089C6-6A4D-452A-B52F-05B8B7ABB31C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88000" y="1340640"/>
            <a:ext cx="8710560" cy="13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400">
                <a:solidFill>
                  <a:srgbClr val="0d0d0d"/>
                </a:solidFill>
                <a:latin typeface="Roboto"/>
                <a:ea typeface="DejaVu Sans"/>
              </a:rPr>
              <a:t>Url2Vec: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Clustering di pagine in un grafo Web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216000" y="3096000"/>
            <a:ext cx="8638560" cy="8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Tesi sperimentale in Programmazione II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Informatica e Tecnologie per la Produzione del Software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3672000" y="5589360"/>
            <a:ext cx="54698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Laureando: 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Christopher Piemonte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251640" y="4365000"/>
            <a:ext cx="7738200" cy="81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Relatore: 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Prof. Michelangelo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Ceci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Correlatore: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Dott.ssa</a:t>
            </a:r>
            <a:r>
              <a:rPr i="1" lang="it-IT" sz="2400">
                <a:solidFill>
                  <a:srgbClr val="3f3f3f"/>
                </a:solidFill>
                <a:latin typeface="Roboto"/>
                <a:ea typeface="ＭＳ Ｐゴシック"/>
              </a:rPr>
              <a:t> Fabiana Lanotte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052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Generazione delle sequenze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79640" y="1916640"/>
            <a:ext cx="8782920" cy="17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Gli hyperlink all'interno di un sito codificano informazioni riguardanti i contenuti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Partendo da un nodo nel grafo, si segue ricorsivamente un hyperlink casuale fino ad un limite prefissato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Vengono generate sequenze di URL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76F1618-0D85-4F23-AD54-D96C175E3D52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>
            <a:off x="144000" y="4464000"/>
            <a:ext cx="8854560" cy="15825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  <a:tailEnd len="med" type="triangle" w="med"/>
          </a:ln>
        </p:spPr>
      </p:sp>
      <p:sp>
        <p:nvSpPr>
          <p:cNvPr id="253" name="CustomShape 6"/>
          <p:cNvSpPr/>
          <p:nvPr/>
        </p:nvSpPr>
        <p:spPr>
          <a:xfrm>
            <a:off x="216000" y="5040000"/>
            <a:ext cx="8926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http://home.com/about  --  http://home.com/about/awards  --  http://home.com/  . . 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216000" y="5483880"/>
            <a:ext cx="8638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http://home.com/students  --  http://home.com/students/undergraduates  . . .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216000" y="4608000"/>
            <a:ext cx="8638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it-IT">
                <a:solidFill>
                  <a:srgbClr val="006699"/>
                </a:solidFill>
                <a:latin typeface="Ubuntu"/>
              </a:rPr>
              <a:t>http://home.com  --  http://home.com/courses  --  http://home.com/courses/ml </a:t>
            </a:r>
            <a:r>
              <a:rPr lang="it-IT">
                <a:solidFill>
                  <a:srgbClr val="000000"/>
                </a:solidFill>
                <a:latin typeface="Ubuntu"/>
              </a:rPr>
              <a:t>. . 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08000" y="1224000"/>
            <a:ext cx="7430760" cy="6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Generazione delle sequenze</a:t>
            </a:r>
            <a:endParaRPr/>
          </a:p>
        </p:txBody>
      </p:sp>
      <p:sp>
        <p:nvSpPr>
          <p:cNvPr id="257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258" name="Line 3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59" name="Line 4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60" name="Line 5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61" name="Line 6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62" name="Line 7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63" name="Line 8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pic>
        <p:nvPicPr>
          <p:cNvPr id="2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8880" y="2016000"/>
            <a:ext cx="5378040" cy="3951000"/>
          </a:xfrm>
          <a:prstGeom prst="rect">
            <a:avLst/>
          </a:prstGeom>
          <a:ln>
            <a:noFill/>
          </a:ln>
        </p:spPr>
      </p:pic>
      <p:sp>
        <p:nvSpPr>
          <p:cNvPr id="265" name="Line 9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66" name="Line 10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67" name="Line 11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68" name="Line 12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69" name="Line 13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0" name="Line 14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1" name="CustomShape 15"/>
          <p:cNvSpPr/>
          <p:nvPr/>
        </p:nvSpPr>
        <p:spPr>
          <a:xfrm>
            <a:off x="8520840" y="64069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90F6ED0-52AA-474F-800E-01EFAE55514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72" name="CustomShape 16"/>
          <p:cNvSpPr/>
          <p:nvPr/>
        </p:nvSpPr>
        <p:spPr>
          <a:xfrm>
            <a:off x="128160" y="639288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1088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88000" y="1872000"/>
            <a:ext cx="8638200" cy="286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Le sequenze di URL vengono analizzate tramite algoritmi di Word Embedding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Funzione che associa ad ogni URL un vettore multidimensionale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W : url → R </a:t>
            </a:r>
            <a:r>
              <a:rPr i="1" lang="it-IT" sz="2400">
                <a:solidFill>
                  <a:srgbClr val="0d0d0d"/>
                </a:solidFill>
                <a:latin typeface="Roboto"/>
                <a:ea typeface="DejaVu Sans"/>
              </a:rPr>
              <a:t>*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W ( “</a:t>
            </a:r>
            <a:r>
              <a:rPr lang="it-IT" sz="2100">
                <a:solidFill>
                  <a:srgbClr val="0d0d0d"/>
                </a:solidFill>
                <a:latin typeface="Ubunu"/>
                <a:ea typeface="DejaVu Sans"/>
              </a:rPr>
              <a:t>http://site.com/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” ) = ( </a:t>
            </a:r>
            <a:r>
              <a:rPr lang="it-IT" sz="2400">
                <a:solidFill>
                  <a:srgbClr val="0d0d0d"/>
                </a:solidFill>
                <a:latin typeface="Asana Math"/>
                <a:ea typeface="DejaVu Sans"/>
              </a:rPr>
              <a:t>0.2,  −0.4,  0.7,  . . . </a:t>
            </a:r>
            <a:r>
              <a:rPr i="1" lang="it-IT" sz="2400">
                <a:solidFill>
                  <a:srgbClr val="0d0d0d"/>
                </a:solidFill>
                <a:latin typeface="Asana Math"/>
                <a:ea typeface="DejaVu Sans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79E45CE-10F6-4F66-B10A-D3771C04AFBF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1052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88000" y="2232000"/>
            <a:ext cx="8854920" cy="13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Viene creato il</a:t>
            </a: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 dizionario dei termini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Frequenza di occorrenza dei termini nel documento (</a:t>
            </a:r>
            <a:r>
              <a:rPr b="1" lang="it-IT" sz="2100">
                <a:solidFill>
                  <a:srgbClr val="0d0d0d"/>
                </a:solidFill>
                <a:latin typeface="Roboto"/>
                <a:ea typeface="DejaVu Sans"/>
              </a:rPr>
              <a:t>TF</a:t>
            </a: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100">
                <a:solidFill>
                  <a:srgbClr val="0d0d0d"/>
                </a:solidFill>
                <a:latin typeface="Roboto"/>
                <a:ea typeface="DejaVu Sans"/>
              </a:rPr>
              <a:t>Funzione peso inverse-d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ocument-frequency (</a:t>
            </a:r>
            <a:r>
              <a:rPr b="1" lang="it-IT" sz="2400">
                <a:solidFill>
                  <a:srgbClr val="0d0d0d"/>
                </a:solidFill>
                <a:latin typeface="Roboto"/>
                <a:ea typeface="DejaVu Sans"/>
              </a:rPr>
              <a:t>IDF</a:t>
            </a: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248200C-FC84-4FEA-91AC-8BE20C49BF69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1760" y="4303080"/>
            <a:ext cx="4637160" cy="14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100836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35640" y="2074680"/>
            <a:ext cx="9141840" cy="78948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B5D384E-F672-478A-8E2D-1B18820B1DF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86" name="CustomShape 5"/>
          <p:cNvSpPr/>
          <p:nvPr/>
        </p:nvSpPr>
        <p:spPr>
          <a:xfrm>
            <a:off x="504000" y="2016000"/>
            <a:ext cx="8227080" cy="323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it-IT" sz="3200">
                <a:latin typeface="Roboto"/>
              </a:rPr>
              <a:t>Vengono combinati i vettori generati dall'analisi dei Random Walk con quelli derivanti dall'analisi testuale</a:t>
            </a:r>
            <a:endParaRPr/>
          </a:p>
        </p:txBody>
      </p:sp>
      <p:sp>
        <p:nvSpPr>
          <p:cNvPr id="287" name="CustomShape 6"/>
          <p:cNvSpPr/>
          <p:nvPr/>
        </p:nvSpPr>
        <p:spPr>
          <a:xfrm>
            <a:off x="1764720" y="4464000"/>
            <a:ext cx="2662920" cy="790920"/>
          </a:xfrm>
          <a:prstGeom prst="rect">
            <a:avLst/>
          </a:prstGeom>
          <a:solidFill>
            <a:srgbClr val="ff6666"/>
          </a:solidFill>
          <a:ln>
            <a:solidFill>
              <a:srgbClr val="3465a4"/>
            </a:solidFill>
          </a:ln>
        </p:spPr>
      </p:sp>
      <p:sp>
        <p:nvSpPr>
          <p:cNvPr id="288" name="CustomShape 7"/>
          <p:cNvSpPr/>
          <p:nvPr/>
        </p:nvSpPr>
        <p:spPr>
          <a:xfrm>
            <a:off x="4428720" y="4464000"/>
            <a:ext cx="2662920" cy="79092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</p:sp>
      <p:sp>
        <p:nvSpPr>
          <p:cNvPr id="289" name="CustomShape 8"/>
          <p:cNvSpPr/>
          <p:nvPr/>
        </p:nvSpPr>
        <p:spPr>
          <a:xfrm>
            <a:off x="1908360" y="4536360"/>
            <a:ext cx="574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0" name="CustomShape 9"/>
          <p:cNvSpPr/>
          <p:nvPr/>
        </p:nvSpPr>
        <p:spPr>
          <a:xfrm>
            <a:off x="2484360" y="4536360"/>
            <a:ext cx="574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1" name="CustomShape 10"/>
          <p:cNvSpPr/>
          <p:nvPr/>
        </p:nvSpPr>
        <p:spPr>
          <a:xfrm>
            <a:off x="3060360" y="4536360"/>
            <a:ext cx="574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2" name="CustomShape 11"/>
          <p:cNvSpPr/>
          <p:nvPr/>
        </p:nvSpPr>
        <p:spPr>
          <a:xfrm>
            <a:off x="3636360" y="4536360"/>
            <a:ext cx="574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3" name="CustomShape 12"/>
          <p:cNvSpPr/>
          <p:nvPr/>
        </p:nvSpPr>
        <p:spPr>
          <a:xfrm>
            <a:off x="4536360" y="4536360"/>
            <a:ext cx="610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4" name="CustomShape 13"/>
          <p:cNvSpPr/>
          <p:nvPr/>
        </p:nvSpPr>
        <p:spPr>
          <a:xfrm>
            <a:off x="5148360" y="4536360"/>
            <a:ext cx="610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5" name="CustomShape 14"/>
          <p:cNvSpPr/>
          <p:nvPr/>
        </p:nvSpPr>
        <p:spPr>
          <a:xfrm>
            <a:off x="5760360" y="4536360"/>
            <a:ext cx="610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6" name="CustomShape 15"/>
          <p:cNvSpPr/>
          <p:nvPr/>
        </p:nvSpPr>
        <p:spPr>
          <a:xfrm>
            <a:off x="6372360" y="4536360"/>
            <a:ext cx="610920" cy="574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pic>
        <p:nvPicPr>
          <p:cNvPr id="2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4160" y="4536000"/>
            <a:ext cx="3560760" cy="81756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4581360"/>
            <a:ext cx="356076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1088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Valutazione clustering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CAA559-4DD0-49B4-97F5-69236768E7A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288000" y="1872000"/>
            <a:ext cx="8458560" cy="339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latin typeface="Roboto"/>
                <a:ea typeface="DejaVu Sans"/>
              </a:rPr>
              <a:t>La valutazione delle performance di un algoritmo di clustering non riguarda il numero di errori nelle precision e recall.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800">
                <a:latin typeface="Roboto"/>
                <a:ea typeface="DejaVu Sans"/>
              </a:rPr>
              <a:t>Creare la ground truth denota arbitrarietà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1052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Metriche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251640" y="1584000"/>
            <a:ext cx="8566920" cy="46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I cluster restituiti contengono solo vettori di una classe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Tutti i membri di una classe sono assegnati ad un cluster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V-Measure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Media armonica tra </a:t>
            </a:r>
            <a:r>
              <a:rPr i="1" lang="it-IT" sz="210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 e </a:t>
            </a:r>
            <a:r>
              <a:rPr i="1" lang="it-IT" sz="210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Adjusted Random Index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La similarità tra gli assegnamenti ignorando le perm.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Mutual Information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La corrispondenza tra gli assegnamenti ignorando le perm.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Silhouette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Quanto sono definiti i cluster trovati</a:t>
            </a: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E78543D-2000-4A6A-ACBC-80CDC870B7B7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06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0" y="1124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186480" y="2117880"/>
            <a:ext cx="8926920" cy="264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È stata effettuata analizzando dataset provenienti da siti di dipartimenti di informatica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cs.illinois.edu: tot nodi tot hyperlink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cs.stanford.edu: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eecs.mit.edu: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cs.princeton.edu: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 baseline="30000">
                <a:solidFill>
                  <a:srgbClr val="0d0d0d"/>
                </a:solidFill>
                <a:latin typeface="Roboto"/>
                <a:ea typeface="DejaVu Sans"/>
              </a:rPr>
              <a:t>cs.ox.ac.uk: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FBD6C98-6A83-4503-8848-06BBCE43216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10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1124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Times New Roman"/>
                <a:ea typeface="DejaVu Sans"/>
              </a:rPr>
              <a:t>Sperimentazione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216000" y="1874160"/>
            <a:ext cx="8710920" cy="89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it-IT" sz="2400">
                <a:solidFill>
                  <a:srgbClr val="000000"/>
                </a:solidFill>
                <a:latin typeface="Roboto"/>
                <a:ea typeface="DejaVu Sans"/>
              </a:rPr>
              <a:t>Configurazioni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3E1C837-2E40-455D-93BB-BBE968166F8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14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15" name="CustomShape 5"/>
          <p:cNvSpPr/>
          <p:nvPr/>
        </p:nvSpPr>
        <p:spPr>
          <a:xfrm>
            <a:off x="3024000" y="2484000"/>
            <a:ext cx="2950560" cy="430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Ubuntu"/>
              </a:rPr>
              <a:t>http://site.com</a:t>
            </a:r>
            <a:endParaRPr/>
          </a:p>
        </p:txBody>
      </p:sp>
      <p:sp>
        <p:nvSpPr>
          <p:cNvPr id="316" name="CustomShape 6"/>
          <p:cNvSpPr/>
          <p:nvPr/>
        </p:nvSpPr>
        <p:spPr>
          <a:xfrm>
            <a:off x="1152000" y="3204000"/>
            <a:ext cx="1726560" cy="358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No constraint</a:t>
            </a:r>
            <a:endParaRPr/>
          </a:p>
        </p:txBody>
      </p:sp>
      <p:sp>
        <p:nvSpPr>
          <p:cNvPr id="317" name="CustomShape 7"/>
          <p:cNvSpPr/>
          <p:nvPr/>
        </p:nvSpPr>
        <p:spPr>
          <a:xfrm>
            <a:off x="6048000" y="3204000"/>
            <a:ext cx="1726560" cy="358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Arial"/>
              </a:rPr>
              <a:t>List constraint</a:t>
            </a:r>
            <a:endParaRPr/>
          </a:p>
        </p:txBody>
      </p:sp>
      <p:sp>
        <p:nvSpPr>
          <p:cNvPr id="318" name="CustomShape 8"/>
          <p:cNvSpPr/>
          <p:nvPr/>
        </p:nvSpPr>
        <p:spPr>
          <a:xfrm>
            <a:off x="360000" y="403200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19" name="CustomShape 9"/>
          <p:cNvSpPr/>
          <p:nvPr/>
        </p:nvSpPr>
        <p:spPr>
          <a:xfrm>
            <a:off x="1296000" y="403200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20" name="CustomShape 10"/>
          <p:cNvSpPr/>
          <p:nvPr/>
        </p:nvSpPr>
        <p:spPr>
          <a:xfrm>
            <a:off x="3096000" y="403200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21" name="CustomShape 11"/>
          <p:cNvSpPr/>
          <p:nvPr/>
        </p:nvSpPr>
        <p:spPr>
          <a:xfrm>
            <a:off x="2232000" y="403200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22" name="CustomShape 12"/>
          <p:cNvSpPr/>
          <p:nvPr/>
        </p:nvSpPr>
        <p:spPr>
          <a:xfrm>
            <a:off x="3096000" y="4752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23" name="CustomShape 13"/>
          <p:cNvSpPr/>
          <p:nvPr/>
        </p:nvSpPr>
        <p:spPr>
          <a:xfrm>
            <a:off x="3096000" y="5616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24" name="CustomShape 14"/>
          <p:cNvSpPr/>
          <p:nvPr/>
        </p:nvSpPr>
        <p:spPr>
          <a:xfrm>
            <a:off x="3096000" y="5184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</p:sp>
      <p:sp>
        <p:nvSpPr>
          <p:cNvPr id="325" name="CustomShape 15"/>
          <p:cNvSpPr/>
          <p:nvPr/>
        </p:nvSpPr>
        <p:spPr>
          <a:xfrm>
            <a:off x="2232000" y="4752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26" name="CustomShape 16"/>
          <p:cNvSpPr/>
          <p:nvPr/>
        </p:nvSpPr>
        <p:spPr>
          <a:xfrm>
            <a:off x="2232000" y="5616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27" name="CustomShape 17"/>
          <p:cNvSpPr/>
          <p:nvPr/>
        </p:nvSpPr>
        <p:spPr>
          <a:xfrm>
            <a:off x="2232000" y="5184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28" name="CustomShape 18"/>
          <p:cNvSpPr/>
          <p:nvPr/>
        </p:nvSpPr>
        <p:spPr>
          <a:xfrm>
            <a:off x="1296000" y="4752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29" name="CustomShape 19"/>
          <p:cNvSpPr/>
          <p:nvPr/>
        </p:nvSpPr>
        <p:spPr>
          <a:xfrm>
            <a:off x="1296000" y="5616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0" name="CustomShape 20"/>
          <p:cNvSpPr/>
          <p:nvPr/>
        </p:nvSpPr>
        <p:spPr>
          <a:xfrm>
            <a:off x="1296000" y="5184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31" name="CustomShape 21"/>
          <p:cNvSpPr/>
          <p:nvPr/>
        </p:nvSpPr>
        <p:spPr>
          <a:xfrm>
            <a:off x="360000" y="4752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32" name="CustomShape 22"/>
          <p:cNvSpPr/>
          <p:nvPr/>
        </p:nvSpPr>
        <p:spPr>
          <a:xfrm>
            <a:off x="360000" y="5184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33" name="CustomShape 23"/>
          <p:cNvSpPr/>
          <p:nvPr/>
        </p:nvSpPr>
        <p:spPr>
          <a:xfrm>
            <a:off x="3096360" y="475236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34" name="CustomShape 24"/>
          <p:cNvSpPr/>
          <p:nvPr/>
        </p:nvSpPr>
        <p:spPr>
          <a:xfrm>
            <a:off x="3096360" y="561636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5" name="CustomShape 25"/>
          <p:cNvSpPr/>
          <p:nvPr/>
        </p:nvSpPr>
        <p:spPr>
          <a:xfrm>
            <a:off x="3096360" y="518436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36" name="CustomShape 26"/>
          <p:cNvSpPr/>
          <p:nvPr/>
        </p:nvSpPr>
        <p:spPr>
          <a:xfrm>
            <a:off x="5255640" y="403164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37" name="CustomShape 27"/>
          <p:cNvSpPr/>
          <p:nvPr/>
        </p:nvSpPr>
        <p:spPr>
          <a:xfrm>
            <a:off x="6191640" y="403164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38" name="CustomShape 28"/>
          <p:cNvSpPr/>
          <p:nvPr/>
        </p:nvSpPr>
        <p:spPr>
          <a:xfrm>
            <a:off x="7991640" y="403164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39" name="CustomShape 29"/>
          <p:cNvSpPr/>
          <p:nvPr/>
        </p:nvSpPr>
        <p:spPr>
          <a:xfrm>
            <a:off x="7127640" y="4031640"/>
            <a:ext cx="718560" cy="574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40" name="CustomShape 30"/>
          <p:cNvSpPr/>
          <p:nvPr/>
        </p:nvSpPr>
        <p:spPr>
          <a:xfrm>
            <a:off x="7127640" y="4751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41" name="CustomShape 31"/>
          <p:cNvSpPr/>
          <p:nvPr/>
        </p:nvSpPr>
        <p:spPr>
          <a:xfrm>
            <a:off x="7127640" y="5615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42" name="CustomShape 32"/>
          <p:cNvSpPr/>
          <p:nvPr/>
        </p:nvSpPr>
        <p:spPr>
          <a:xfrm>
            <a:off x="7127640" y="5183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3" name="CustomShape 33"/>
          <p:cNvSpPr/>
          <p:nvPr/>
        </p:nvSpPr>
        <p:spPr>
          <a:xfrm>
            <a:off x="6191640" y="4751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44" name="CustomShape 34"/>
          <p:cNvSpPr/>
          <p:nvPr/>
        </p:nvSpPr>
        <p:spPr>
          <a:xfrm>
            <a:off x="6191640" y="5615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45" name="CustomShape 35"/>
          <p:cNvSpPr/>
          <p:nvPr/>
        </p:nvSpPr>
        <p:spPr>
          <a:xfrm>
            <a:off x="6191640" y="5183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6" name="CustomShape 36"/>
          <p:cNvSpPr/>
          <p:nvPr/>
        </p:nvSpPr>
        <p:spPr>
          <a:xfrm>
            <a:off x="5255640" y="4751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47" name="CustomShape 37"/>
          <p:cNvSpPr/>
          <p:nvPr/>
        </p:nvSpPr>
        <p:spPr>
          <a:xfrm>
            <a:off x="5255640" y="518364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48" name="CustomShape 38"/>
          <p:cNvSpPr/>
          <p:nvPr/>
        </p:nvSpPr>
        <p:spPr>
          <a:xfrm>
            <a:off x="7992000" y="4752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49" name="CustomShape 39"/>
          <p:cNvSpPr/>
          <p:nvPr/>
        </p:nvSpPr>
        <p:spPr>
          <a:xfrm>
            <a:off x="7992000" y="5616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0" name="CustomShape 40"/>
          <p:cNvSpPr/>
          <p:nvPr/>
        </p:nvSpPr>
        <p:spPr>
          <a:xfrm>
            <a:off x="7992000" y="5184000"/>
            <a:ext cx="718560" cy="2865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len="med" type="triangle" w="med"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51" name="Line 41"/>
          <p:cNvSpPr/>
          <p:nvPr/>
        </p:nvSpPr>
        <p:spPr>
          <a:xfrm flipH="1">
            <a:off x="2448000" y="2952000"/>
            <a:ext cx="1224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2" name="Line 42"/>
          <p:cNvSpPr/>
          <p:nvPr/>
        </p:nvSpPr>
        <p:spPr>
          <a:xfrm>
            <a:off x="5256000" y="2952000"/>
            <a:ext cx="1512000" cy="14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3" name="Line 43"/>
          <p:cNvSpPr/>
          <p:nvPr/>
        </p:nvSpPr>
        <p:spPr>
          <a:xfrm flipH="1">
            <a:off x="1656000" y="3600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4" name="Line 44"/>
          <p:cNvSpPr/>
          <p:nvPr/>
        </p:nvSpPr>
        <p:spPr>
          <a:xfrm>
            <a:off x="2160000" y="3600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5" name="Line 45"/>
          <p:cNvSpPr/>
          <p:nvPr/>
        </p:nvSpPr>
        <p:spPr>
          <a:xfrm>
            <a:off x="2664000" y="3600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6" name="Line 46"/>
          <p:cNvSpPr/>
          <p:nvPr/>
        </p:nvSpPr>
        <p:spPr>
          <a:xfrm flipH="1">
            <a:off x="792000" y="3600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7" name="Line 47"/>
          <p:cNvSpPr/>
          <p:nvPr/>
        </p:nvSpPr>
        <p:spPr>
          <a:xfrm flipH="1">
            <a:off x="6624000" y="3600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8" name="Line 48"/>
          <p:cNvSpPr/>
          <p:nvPr/>
        </p:nvSpPr>
        <p:spPr>
          <a:xfrm>
            <a:off x="7128000" y="3600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59" name="Line 49"/>
          <p:cNvSpPr/>
          <p:nvPr/>
        </p:nvSpPr>
        <p:spPr>
          <a:xfrm>
            <a:off x="7632000" y="3600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360" name="Line 50"/>
          <p:cNvSpPr/>
          <p:nvPr/>
        </p:nvSpPr>
        <p:spPr>
          <a:xfrm flipH="1">
            <a:off x="5760000" y="3600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0" y="1124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35640" y="2074680"/>
            <a:ext cx="9141840" cy="337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A213C60-24B1-4085-9EC0-A32B456C5DA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286000"/>
            <a:ext cx="7767720" cy="113832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052640"/>
            <a:ext cx="9139320" cy="6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Il grafo Web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A4EEE49-B5EE-4D39-92F9-005B9C63946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67640" y="1700640"/>
            <a:ext cx="856692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Una grande quantità di dati strutturati è rappresentata in varie forme: liste web, tabelle web e Deep Web database</a:t>
            </a:r>
            <a:r>
              <a:rPr b="1" lang="it-IT" sz="2400">
                <a:solidFill>
                  <a:srgbClr val="0d0d0d"/>
                </a:solidFill>
                <a:latin typeface="Roboto"/>
                <a:ea typeface="DejaVu Sans"/>
              </a:rPr>
              <a:t>.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8000" y="3888000"/>
            <a:ext cx="3184920" cy="21182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13280" y="3672000"/>
            <a:ext cx="3184920" cy="21182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81280" y="2808000"/>
            <a:ext cx="3184920" cy="21182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0" y="3225240"/>
            <a:ext cx="3938760" cy="28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1052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5995A83-513C-4479-B271-E1D274016BD2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107640" y="1772640"/>
            <a:ext cx="8638920" cy="228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Tabelle</a:t>
            </a:r>
            <a:endParaRPr/>
          </a:p>
        </p:txBody>
      </p:sp>
      <p:sp>
        <p:nvSpPr>
          <p:cNvPr id="368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1124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31BA8B8-7B47-4091-BE64-72AC06357C3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107640" y="1772640"/>
            <a:ext cx="8883360" cy="525276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1052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Times New Roman"/>
                <a:ea typeface="DejaVu Sans"/>
              </a:rPr>
              <a:t>Sperimentazione: risultati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2229F23-9177-46C7-AD10-2926B116AFF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107640" y="1772640"/>
            <a:ext cx="8883360" cy="47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3.3 </a:t>
            </a:r>
            <a:r>
              <a:rPr i="1" lang="it-IT" sz="2800">
                <a:solidFill>
                  <a:srgbClr val="000000"/>
                </a:solidFill>
                <a:latin typeface="Times New Roman"/>
                <a:ea typeface="DejaVu Sans"/>
              </a:rPr>
              <a:t>Seed growing </a:t>
            </a:r>
            <a:r>
              <a:rPr lang="it-IT" sz="280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Dato in input l’albero seme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e l’insieme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 l’algoritmo progressivamente allinea tutti i DOM Tree in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attraverso la crescita progressiva di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Per ogni T ϵ L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T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e per ogni nodo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ϵ T per cui non esiste un match con l’albero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il nodo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è inserito in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se: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&lt;n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,…n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, …,n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&gt; sono nodi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fratelli consecutivi,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è l’ultimo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figlio sinistro di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i 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ed esiste </a:t>
            </a:r>
            <a:endParaRPr/>
          </a:p>
          <a:p>
            <a:pPr>
              <a:lnSpc>
                <a:spcPct val="100000"/>
              </a:lnSpc>
            </a:pP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un match tra n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r>
              <a:rPr lang="it-IT" sz="2700">
                <a:solidFill>
                  <a:srgbClr val="000000"/>
                </a:solidFill>
                <a:latin typeface="Times New Roman"/>
                <a:ea typeface="DejaVu Sans"/>
              </a:rPr>
              <a:t> e T</a:t>
            </a:r>
            <a:r>
              <a:rPr lang="it-IT" sz="2700" baseline="-25000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endParaRPr/>
          </a:p>
        </p:txBody>
      </p:sp>
      <p:sp>
        <p:nvSpPr>
          <p:cNvPr id="376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377" name="Picture 2" descr=""/>
          <p:cNvPicPr/>
          <p:nvPr/>
        </p:nvPicPr>
        <p:blipFill>
          <a:blip r:embed="rId1"/>
          <a:srcRect l="4828199" t="-2665879" r="-4828199" b="2465581"/>
          <a:stretch>
            <a:fillRect/>
          </a:stretch>
        </p:blipFill>
        <p:spPr>
          <a:xfrm>
            <a:off x="5983200" y="4365000"/>
            <a:ext cx="3141720" cy="1870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1052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it-IT" sz="3600">
                <a:solidFill>
                  <a:srgbClr val="000000"/>
                </a:solidFill>
                <a:latin typeface="Times New Roman"/>
                <a:ea typeface="DejaVu Sans"/>
              </a:rPr>
              <a:t>Risultati Sperimentali</a:t>
            </a:r>
            <a:endParaRPr/>
          </a:p>
        </p:txBody>
      </p:sp>
      <p:sp>
        <p:nvSpPr>
          <p:cNvPr id="379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7733145-70F5-4388-890C-09C1FFDF59C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0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845000"/>
            <a:ext cx="8062560" cy="2024640"/>
          </a:xfrm>
          <a:prstGeom prst="rect">
            <a:avLst/>
          </a:prstGeom>
          <a:ln w="9360"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179640" y="4077000"/>
            <a:ext cx="388620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2000">
                <a:solidFill>
                  <a:srgbClr val="000000"/>
                </a:solidFill>
                <a:latin typeface="Arial"/>
                <a:ea typeface="DejaVu Sans"/>
              </a:rPr>
              <a:t>Data Record Extractor</a:t>
            </a:r>
            <a:endParaRPr/>
          </a:p>
          <a:p>
            <a:pPr>
              <a:lnSpc>
                <a:spcPct val="100000"/>
              </a:lnSpc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Valore Medio calcolato sull’intero dataset 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Precision= 99%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Recall= 100%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F-measure= 100%</a:t>
            </a:r>
            <a:endParaRPr/>
          </a:p>
        </p:txBody>
      </p:sp>
      <p:sp>
        <p:nvSpPr>
          <p:cNvPr id="383" name="CustomShape 5"/>
          <p:cNvSpPr/>
          <p:nvPr/>
        </p:nvSpPr>
        <p:spPr>
          <a:xfrm>
            <a:off x="4356000" y="4077000"/>
            <a:ext cx="403020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2000">
                <a:solidFill>
                  <a:srgbClr val="000000"/>
                </a:solidFill>
                <a:latin typeface="Arial"/>
                <a:ea typeface="DejaVu Sans"/>
              </a:rPr>
              <a:t>Depta</a:t>
            </a:r>
            <a:endParaRPr/>
          </a:p>
          <a:p>
            <a:pPr>
              <a:lnSpc>
                <a:spcPct val="100000"/>
              </a:lnSpc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Valore Medio calcolato sull’ intero dataset 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Precision= 91%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Recall= 96%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Arial"/>
                <a:ea typeface="DejaVu Sans"/>
              </a:rPr>
              <a:t>F-measure= 95%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1052640"/>
            <a:ext cx="914184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00000"/>
                </a:solidFill>
                <a:latin typeface="Roboto"/>
                <a:ea typeface="DejaVu Sans"/>
              </a:rPr>
              <a:t>Conclusioni e Sviluppi Futuri</a:t>
            </a:r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EE6DC55-569C-45D1-A889-10CAC3B4C3FC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107640" y="1772640"/>
            <a:ext cx="8638920" cy="505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Conclusioni :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La soluzione proposta affronta e risolve in modo accurato l’estrazione e l’allineamento di dati strutturati provenienti da siti web eterogenei (</a:t>
            </a:r>
            <a:r>
              <a:rPr i="1" lang="it-IT" sz="2100">
                <a:solidFill>
                  <a:srgbClr val="000000"/>
                </a:solidFill>
                <a:latin typeface="Roboto"/>
                <a:ea typeface="DejaVu Sans"/>
              </a:rPr>
              <a:t>indipendendenza dal dominio</a:t>
            </a: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) 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Migliori risultati rispetto a Depta in termini di precisione e richiamo</a:t>
            </a:r>
            <a:endParaRPr/>
          </a:p>
          <a:p>
            <a:pPr>
              <a:lnSpc>
                <a:spcPct val="100000"/>
              </a:lnSpc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Sviluppi futuri: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Utilizzo del dom path completo nella rappresentazione dei DOM Tree, per migliorare ulteriormente le performance dell’algoritmo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100">
                <a:solidFill>
                  <a:srgbClr val="000000"/>
                </a:solidFill>
                <a:latin typeface="Roboto"/>
                <a:ea typeface="DejaVu Sans"/>
              </a:rPr>
              <a:t>Confronto della soluzione proposta con modelli probabilistici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52640"/>
            <a:ext cx="913932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Obiettivo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763190A-1F1F-4C9F-AB9C-DF124EC7F51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39640" y="1659600"/>
            <a:ext cx="7990560" cy="193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000">
                <a:solidFill>
                  <a:srgbClr val="0d0d0d"/>
                </a:solidFill>
                <a:latin typeface="Roboto"/>
                <a:ea typeface="DejaVu Sans"/>
              </a:rPr>
              <a:t>Raggruppare pagine web in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Indicizzazione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Reperimento informazione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360" y="3672000"/>
            <a:ext cx="685080" cy="4554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60" y="5544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6920" y="4464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8920" y="5688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26920" y="3528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360" y="3600720"/>
            <a:ext cx="646560" cy="4298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663280" y="4752000"/>
            <a:ext cx="647640" cy="4305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584360" y="4536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553840" y="5519160"/>
            <a:ext cx="685080" cy="455400"/>
          </a:xfrm>
          <a:prstGeom prst="rect">
            <a:avLst/>
          </a:prstGeom>
          <a:ln>
            <a:noFill/>
          </a:ln>
        </p:spPr>
      </p:pic>
      <p:sp>
        <p:nvSpPr>
          <p:cNvPr id="174" name="Line 5"/>
          <p:cNvSpPr/>
          <p:nvPr/>
        </p:nvSpPr>
        <p:spPr>
          <a:xfrm flipV="1">
            <a:off x="576360" y="4968000"/>
            <a:ext cx="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5" name="Line 6"/>
          <p:cNvSpPr/>
          <p:nvPr/>
        </p:nvSpPr>
        <p:spPr>
          <a:xfrm flipV="1">
            <a:off x="504360" y="4104000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6" name="Line 7"/>
          <p:cNvSpPr/>
          <p:nvPr/>
        </p:nvSpPr>
        <p:spPr>
          <a:xfrm flipH="1">
            <a:off x="720360" y="4104000"/>
            <a:ext cx="28800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7" name="Line 8"/>
          <p:cNvSpPr/>
          <p:nvPr/>
        </p:nvSpPr>
        <p:spPr>
          <a:xfrm>
            <a:off x="792360" y="4968000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8" name="Line 9"/>
          <p:cNvSpPr/>
          <p:nvPr/>
        </p:nvSpPr>
        <p:spPr>
          <a:xfrm flipV="1">
            <a:off x="1584360" y="5040000"/>
            <a:ext cx="216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79" name="Line 10"/>
          <p:cNvSpPr/>
          <p:nvPr/>
        </p:nvSpPr>
        <p:spPr>
          <a:xfrm flipH="1">
            <a:off x="1944360" y="4032000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0" name="Line 11"/>
          <p:cNvSpPr/>
          <p:nvPr/>
        </p:nvSpPr>
        <p:spPr>
          <a:xfrm>
            <a:off x="1368360" y="3816000"/>
            <a:ext cx="288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1" name="Line 12"/>
          <p:cNvSpPr/>
          <p:nvPr/>
        </p:nvSpPr>
        <p:spPr>
          <a:xfrm>
            <a:off x="1008360" y="4752000"/>
            <a:ext cx="504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2" name="Line 13"/>
          <p:cNvSpPr/>
          <p:nvPr/>
        </p:nvSpPr>
        <p:spPr>
          <a:xfrm flipH="1">
            <a:off x="1008360" y="3960000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3" name="Line 14"/>
          <p:cNvSpPr/>
          <p:nvPr/>
        </p:nvSpPr>
        <p:spPr>
          <a:xfrm flipV="1">
            <a:off x="1800360" y="5832000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4" name="Line 15"/>
          <p:cNvSpPr/>
          <p:nvPr/>
        </p:nvSpPr>
        <p:spPr>
          <a:xfrm>
            <a:off x="2016360" y="5040000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5" name="Line 16"/>
          <p:cNvSpPr/>
          <p:nvPr/>
        </p:nvSpPr>
        <p:spPr>
          <a:xfrm>
            <a:off x="3024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6" name="Line 17"/>
          <p:cNvSpPr/>
          <p:nvPr/>
        </p:nvSpPr>
        <p:spPr>
          <a:xfrm flipV="1">
            <a:off x="2808360" y="5184000"/>
            <a:ext cx="0" cy="28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7" name="Line 18"/>
          <p:cNvSpPr/>
          <p:nvPr/>
        </p:nvSpPr>
        <p:spPr>
          <a:xfrm flipH="1">
            <a:off x="2304360" y="3960000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8" name="Line 19"/>
          <p:cNvSpPr/>
          <p:nvPr/>
        </p:nvSpPr>
        <p:spPr>
          <a:xfrm flipV="1">
            <a:off x="2880360" y="4176000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89" name="Line 20"/>
          <p:cNvSpPr/>
          <p:nvPr/>
        </p:nvSpPr>
        <p:spPr>
          <a:xfrm flipH="1">
            <a:off x="3096360" y="4176000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0" name="Line 21"/>
          <p:cNvSpPr/>
          <p:nvPr/>
        </p:nvSpPr>
        <p:spPr>
          <a:xfrm flipH="1">
            <a:off x="2448360" y="3816000"/>
            <a:ext cx="432000" cy="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1" name="Line 22"/>
          <p:cNvSpPr/>
          <p:nvPr/>
        </p:nvSpPr>
        <p:spPr>
          <a:xfrm flipH="1">
            <a:off x="864360" y="4896000"/>
            <a:ext cx="648000" cy="792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2" name="Line 23"/>
          <p:cNvSpPr/>
          <p:nvPr/>
        </p:nvSpPr>
        <p:spPr>
          <a:xfrm flipH="1" flipV="1">
            <a:off x="1368360" y="3888000"/>
            <a:ext cx="360000" cy="576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3" name="Line 24"/>
          <p:cNvSpPr/>
          <p:nvPr/>
        </p:nvSpPr>
        <p:spPr>
          <a:xfrm flipV="1">
            <a:off x="1800360" y="5040000"/>
            <a:ext cx="792000" cy="720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sp>
        <p:nvSpPr>
          <p:cNvPr id="194" name="Line 25"/>
          <p:cNvSpPr/>
          <p:nvPr/>
        </p:nvSpPr>
        <p:spPr>
          <a:xfrm flipH="1" flipV="1">
            <a:off x="2088360" y="4032000"/>
            <a:ext cx="720000" cy="64800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</p:sp>
      <p:pic>
        <p:nvPicPr>
          <p:cNvPr id="19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8028000" y="4513680"/>
            <a:ext cx="646560" cy="42984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7236360" y="4511160"/>
            <a:ext cx="622440" cy="4136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200360" y="36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8025480" y="54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062920" y="36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480360" y="5400000"/>
            <a:ext cx="647640" cy="4305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7255800" y="5411160"/>
            <a:ext cx="631080" cy="4194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6408360" y="4500000"/>
            <a:ext cx="646560" cy="4298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6408360" y="3600000"/>
            <a:ext cx="648000" cy="430560"/>
          </a:xfrm>
          <a:prstGeom prst="rect">
            <a:avLst/>
          </a:prstGeom>
          <a:ln>
            <a:noFill/>
          </a:ln>
        </p:spPr>
      </p:pic>
      <p:sp>
        <p:nvSpPr>
          <p:cNvPr id="204" name="CustomShape 26"/>
          <p:cNvSpPr/>
          <p:nvPr/>
        </p:nvSpPr>
        <p:spPr>
          <a:xfrm>
            <a:off x="6264360" y="3456000"/>
            <a:ext cx="2590560" cy="71856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05" name="CustomShape 27"/>
          <p:cNvSpPr/>
          <p:nvPr/>
        </p:nvSpPr>
        <p:spPr>
          <a:xfrm>
            <a:off x="6264360" y="4356000"/>
            <a:ext cx="2590560" cy="71856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06" name="CustomShape 28"/>
          <p:cNvSpPr/>
          <p:nvPr/>
        </p:nvSpPr>
        <p:spPr>
          <a:xfrm>
            <a:off x="6253920" y="5272920"/>
            <a:ext cx="2590560" cy="71856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  <p:sp>
        <p:nvSpPr>
          <p:cNvPr id="207" name="Line 29"/>
          <p:cNvSpPr/>
          <p:nvPr/>
        </p:nvSpPr>
        <p:spPr>
          <a:xfrm>
            <a:off x="3960000" y="4680000"/>
            <a:ext cx="1944000" cy="0"/>
          </a:xfrm>
          <a:prstGeom prst="line">
            <a:avLst/>
          </a:prstGeom>
          <a:ln w="10080">
            <a:solidFill>
              <a:srgbClr val="003366"/>
            </a:solidFill>
            <a:round/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152000"/>
            <a:ext cx="9139320" cy="59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Stato attuale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23640" y="1728000"/>
            <a:ext cx="8566920" cy="44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Il clustering può avvenire considerando diversi fattori: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800">
                <a:solidFill>
                  <a:srgbClr val="000000"/>
                </a:solidFill>
                <a:latin typeface="Roboto"/>
                <a:ea typeface="DejaVu Sans"/>
              </a:rPr>
              <a:t>Il contenuto testuale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Web log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Hyperlink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3000">
                <a:solidFill>
                  <a:srgbClr val="000000"/>
                </a:solidFill>
                <a:latin typeface="Roboto"/>
                <a:ea typeface="DejaVu Sans"/>
              </a:rPr>
              <a:t>Codice 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700DF2E-258B-4483-9032-00D790AB559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124640"/>
            <a:ext cx="9139320" cy="6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Problemi di come è adesso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96360" y="2088000"/>
            <a:ext cx="7737840" cy="17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Assunzioni di indipendenza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Diverse rappresentazioni per gli utenti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NP-completa e considera solo le relazioni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200">
                <a:solidFill>
                  <a:srgbClr val="000000"/>
                </a:solidFill>
                <a:latin typeface="Roboto"/>
                <a:ea typeface="DejaVu Sans"/>
              </a:rPr>
              <a:t>HTML non è standard 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75DC9C3-D8A0-4817-9D34-D3B129BF867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052640"/>
            <a:ext cx="913932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Soluzione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B0C6449-10BA-45D6-AA2C-4F7FC0F7DDE8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539640" y="1659600"/>
            <a:ext cx="8278920" cy="167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Combinare informazioni testuali e la componente connessa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>
                <a:solidFill>
                  <a:srgbClr val="0d0d0d"/>
                </a:solidFill>
                <a:latin typeface="Roboto"/>
                <a:ea typeface="DejaVu Sans"/>
              </a:rPr>
              <a:t>Rappresentazioni vettoriali tramite Random Walk</a:t>
            </a:r>
            <a:endParaRPr/>
          </a:p>
        </p:txBody>
      </p:sp>
      <p:pic>
        <p:nvPicPr>
          <p:cNvPr id="2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7640" y="4513680"/>
            <a:ext cx="646560" cy="42984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000" y="4511160"/>
            <a:ext cx="622440" cy="4136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0" y="36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025120" y="54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062560" y="3600000"/>
            <a:ext cx="648000" cy="43056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80000" y="5400000"/>
            <a:ext cx="647640" cy="43056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255440" y="5411160"/>
            <a:ext cx="631080" cy="4194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08000" y="4500000"/>
            <a:ext cx="646560" cy="42984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408000" y="3600000"/>
            <a:ext cx="648000" cy="43056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6264000" y="3456000"/>
            <a:ext cx="2590560" cy="718560"/>
          </a:xfrm>
          <a:prstGeom prst="rect">
            <a:avLst/>
          </a:prstGeom>
          <a:noFill/>
          <a:ln>
            <a:solidFill>
              <a:srgbClr val="cc0000"/>
            </a:solidFill>
            <a:tailEnd len="med" type="triangle" w="med"/>
          </a:ln>
        </p:spPr>
      </p:sp>
      <p:sp>
        <p:nvSpPr>
          <p:cNvPr id="230" name="CustomShape 6"/>
          <p:cNvSpPr/>
          <p:nvPr/>
        </p:nvSpPr>
        <p:spPr>
          <a:xfrm>
            <a:off x="6264000" y="4356000"/>
            <a:ext cx="2590560" cy="718560"/>
          </a:xfrm>
          <a:prstGeom prst="rect">
            <a:avLst/>
          </a:prstGeom>
          <a:noFill/>
          <a:ln>
            <a:solidFill>
              <a:srgbClr val="ffff00"/>
            </a:solidFill>
            <a:tailEnd len="med" type="triangle" w="med"/>
          </a:ln>
        </p:spPr>
      </p:sp>
      <p:sp>
        <p:nvSpPr>
          <p:cNvPr id="231" name="CustomShape 7"/>
          <p:cNvSpPr/>
          <p:nvPr/>
        </p:nvSpPr>
        <p:spPr>
          <a:xfrm>
            <a:off x="6253560" y="5272920"/>
            <a:ext cx="2590560" cy="718560"/>
          </a:xfrm>
          <a:prstGeom prst="rect">
            <a:avLst/>
          </a:prstGeom>
          <a:noFill/>
          <a:ln>
            <a:solidFill>
              <a:srgbClr val="66cc00"/>
            </a:solidFill>
            <a:tailEnd len="med" type="triangle" w="med"/>
          </a:ln>
        </p:spPr>
      </p:sp>
      <p:pic>
        <p:nvPicPr>
          <p:cNvPr id="232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76000" y="3528000"/>
            <a:ext cx="5578560" cy="26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160640"/>
            <a:ext cx="913932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600">
                <a:solidFill>
                  <a:srgbClr val="0d0d0d"/>
                </a:solidFill>
                <a:latin typeface="Roboto"/>
                <a:ea typeface="DejaVu Sans"/>
              </a:rPr>
              <a:t>Tre parti dell'algoritmo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C628096-AD40-4E29-98FD-2029A261B8B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539640" y="2340000"/>
            <a:ext cx="7990560" cy="15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Crawler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d0d0d"/>
                </a:solidFill>
                <a:latin typeface="Roboto"/>
                <a:ea typeface="DejaVu Sans"/>
              </a:rPr>
              <a:t>Generazione sequenze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Roboto"/>
                <a:ea typeface="DejaVu Sans"/>
              </a:rPr>
              <a:t>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1196640"/>
            <a:ext cx="913932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Crawling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360000" y="1944000"/>
            <a:ext cx="8448480" cy="47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Normalizzazione URL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BFS con max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Etica di crawling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Contenuto testuale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URL tradotti in codici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 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38436E-F0CF-41CC-95BA-B2929ECD5B4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56000" y="1944000"/>
            <a:ext cx="2746080" cy="381492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rcRect l="645" t="15133" r="55033" b="25268"/>
          <a:stretch>
            <a:fillRect/>
          </a:stretch>
        </p:blipFill>
        <p:spPr>
          <a:xfrm>
            <a:off x="648000" y="4248000"/>
            <a:ext cx="2457360" cy="17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1124640"/>
            <a:ext cx="9139320" cy="7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t-IT" sz="3200">
                <a:solidFill>
                  <a:srgbClr val="0d0d0d"/>
                </a:solidFill>
                <a:latin typeface="ROboto"/>
                <a:ea typeface="DejaVu Sans"/>
              </a:rPr>
              <a:t>Crawling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107640" y="1767960"/>
            <a:ext cx="8674920" cy="283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Con o senza vincolo liste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Molti siti web raggruppano i contenuti semanticamente simili in collezioni aventi una struttura e una presentazione uniforme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Come in un Database queste collezioni rappresentano viste di tabelle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8506080" y="6405120"/>
            <a:ext cx="607320" cy="2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DF111D9-5905-4E8D-87C5-8D37F10B773E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107640" y="6381360"/>
            <a:ext cx="47502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47" name="Immagin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00" y="4452120"/>
            <a:ext cx="4425840" cy="17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