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0.png" ContentType="image/png"/>
  <Override PartName="/ppt/media/image59.jpeg" ContentType="image/jpeg"/>
  <Override PartName="/ppt/media/image58.png" ContentType="image/png"/>
  <Override PartName="/ppt/media/image61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46.png" ContentType="image/png"/>
  <Override PartName="/ppt/media/image21.jpeg" ContentType="image/jpeg"/>
  <Override PartName="/ppt/media/image20.png" ContentType="image/png"/>
  <Override PartName="/ppt/media/image18.jpeg" ContentType="image/jpeg"/>
  <Override PartName="/ppt/media/image16.png" ContentType="image/png"/>
  <Override PartName="/ppt/media/image17.png" ContentType="image/png"/>
  <Override PartName="/ppt/media/image14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jpeg" ContentType="image/jpe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19.png" ContentType="image/png"/>
  <Override PartName="/ppt/media/image57.png" ContentType="image/png"/>
  <Override PartName="/ppt/media/image5.jpeg" ContentType="image/jpe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34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Fate clic per modificare il formato delle note</a:t>
            </a:r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321E4F-F52A-4A13-AE65-0B42938DE9B7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D1AEA79-5A4A-4C94-8036-11AD31A24B36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A56ED6F-C1BA-4326-BB91-44A27DF9FD85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8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AEA7686-3B93-4EF5-BD4F-80BA50520DE5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0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A1C863B-0948-4F4D-86C5-7E13E0A6FEC8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00A1D7B-B149-4D32-8E5F-8C79CE5F4697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9C49784A-857E-4BC6-8401-6F8F10B1CB34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</a:rPr>
              <a:t>Il web è la piu grande e sotto utilizzata sorgente informativa pubblicamente accessibile. Qui …</a:t>
            </a: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187867A-E414-4BE4-8A7F-1A19D7DC5A77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6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F31856C-50AE-41F8-9339-E6B3AEF8865E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8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A5B4120-0E0E-4A9C-9EE4-A62B16AC873F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3020B1D-C0C7-4D02-B224-46E78A229AED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Ad esempio il sito web BBC rappresenta l’elenco delle news utilizzando una sequenza di semplici tag di tipo div</a:t>
            </a: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76EE774-AB07-40D3-AC22-8AA4FD59D3CF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D71C7DA-4F80-48C7-825C-2AA2FAFEFB19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0B04A3B-0AB2-4B78-B4B9-6DBC796DF076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66E4734-2D80-42F3-968D-757CEA3A64C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4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499F8E8-17DB-4A34-9926-F0C3C043A839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5320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1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pic>
        <p:nvPicPr>
          <p:cNvPr id="2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4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pic>
        <p:nvPicPr>
          <p:cNvPr id="5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0" y="624852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7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2575080" y="3017880"/>
            <a:ext cx="19918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CustomShape 5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10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25320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48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pic>
        <p:nvPicPr>
          <p:cNvPr id="49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1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pic>
        <p:nvPicPr>
          <p:cNvPr id="52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0" y="624852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54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2575080" y="3017880"/>
            <a:ext cx="19918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5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7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625320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95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pic>
        <p:nvPicPr>
          <p:cNvPr id="96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98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pic>
        <p:nvPicPr>
          <p:cNvPr id="99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0" y="624852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101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2575080" y="3017880"/>
            <a:ext cx="19918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5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104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sp>
        <p:nvSpPr>
          <p:cNvPr id="10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7640" y="6417360"/>
            <a:ext cx="190008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24 Marzo 2016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505720" y="6405120"/>
            <a:ext cx="606960" cy="2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98FEA7F-B333-4D28-B535-1CE4F3A0C63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288000" y="1340640"/>
            <a:ext cx="8710200" cy="130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400">
                <a:solidFill>
                  <a:srgbClr val="0d0d0d"/>
                </a:solidFill>
                <a:latin typeface="Roboto"/>
                <a:ea typeface="DejaVu Sans"/>
              </a:rPr>
              <a:t>Url2Vec: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Clustering di pagine in un grafo Web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216000" y="3096000"/>
            <a:ext cx="863820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Tesi sperimentale in Programmazione II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Informatica e Tecnologie per la Produzione del Software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3672000" y="5589360"/>
            <a:ext cx="54694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Laureando: 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Christopher Piemonte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251640" y="4365000"/>
            <a:ext cx="7737840" cy="81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Relatore: 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Prof. Michelangelo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 Ceci</a:t>
            </a:r>
            <a:endParaRPr/>
          </a:p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Correlatore: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Dott.ssa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 Pasqua Fabiana Lanotte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1080000"/>
            <a:ext cx="8229240" cy="89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it-IT" sz="3600">
                <a:latin typeface="Roboto"/>
              </a:rPr>
              <a:t>Dati strutturati e liste web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2395440"/>
            <a:ext cx="8229240" cy="3567960"/>
          </a:xfrm>
          <a:prstGeom prst="rect">
            <a:avLst/>
          </a:prstGeom>
        </p:spPr>
        <p:txBody>
          <a:bodyPr lIns="0" rIns="0" tIns="0" bIns="0"/>
          <a:p>
            <a:r>
              <a:rPr lang="it-IT" sz="2400">
                <a:latin typeface="Roboto"/>
              </a:rPr>
              <a:t>Dati strutturati nel web possono presentarsi in varie forme: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Roboto"/>
              </a:rPr>
              <a:t>Liste 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Roboto"/>
              </a:rPr>
              <a:t>Tabelle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Roboto"/>
              </a:rPr>
              <a:t>Back end database</a:t>
            </a:r>
            <a:endParaRPr/>
          </a:p>
          <a:p>
            <a:endParaRPr/>
          </a:p>
          <a:p>
            <a:r>
              <a:rPr lang="it-IT" sz="2400">
                <a:latin typeface="Roboto"/>
              </a:rPr>
              <a:t>Inoltre molti siti web (amazon, trulia) presentano queste liste in molteplici pagine web</a:t>
            </a:r>
            <a:endParaRPr/>
          </a:p>
          <a:p>
            <a:r>
              <a:rPr lang="it-IT" sz="2400">
                <a:latin typeface="Roboto"/>
              </a:rPr>
              <a:t>Similmente ad un database, le liste possono rappresentare tabelle di database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1196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Problemi affrontati per il crawling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60000" y="2016000"/>
            <a:ext cx="8448120" cy="47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BFS con max depth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Etica di crawling (tempi di attesa richieste http, robot.txt)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Contenuto testuale (contenuto visible, non visibile, etc)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Estrazione delle proprieta visuali (attraverso rendering)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Normalizzazione URL (es. redirect, url differenti associati alla stessa pagina HTML, url relativi, etc. ).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Meccanismi di caching (e.g. Redis, MapDB, etc.)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07EEA4B-0552-40D4-9F31-55B9AEFEDA1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04000" y="8712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it-IT" sz="3200">
                <a:latin typeface="Roboto"/>
              </a:rPr>
              <a:t>2. Web Page Embedding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60000" y="2232000"/>
            <a:ext cx="7848000" cy="35892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Apprendere una funzione che associa ad ogni URL un vettore multidimensionale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W : url → R </a:t>
            </a:r>
            <a:r>
              <a:rPr i="1" lang="it-IT" sz="2400" baseline="33000">
                <a:solidFill>
                  <a:srgbClr val="0d0d0d"/>
                </a:solidFill>
                <a:latin typeface="Asana Math"/>
                <a:ea typeface="DejaVu Sans"/>
              </a:rPr>
              <a:t>n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W ( “</a:t>
            </a:r>
            <a:r>
              <a:rPr lang="it-IT" sz="2100">
                <a:solidFill>
                  <a:srgbClr val="0d0d0d"/>
                </a:solidFill>
                <a:latin typeface="Ubunu"/>
                <a:ea typeface="DejaVu Sans"/>
              </a:rPr>
              <a:t>http://site.com/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” ) = ( </a:t>
            </a:r>
            <a:r>
              <a:rPr lang="it-IT" sz="2400">
                <a:solidFill>
                  <a:srgbClr val="0d0d0d"/>
                </a:solidFill>
                <a:latin typeface="Asana Math"/>
                <a:ea typeface="DejaVu Sans"/>
              </a:rPr>
              <a:t>0.2,  −0.4,  0.7,  . . . 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82760" y="8640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it-IT" sz="3200">
                <a:latin typeface="Roboto"/>
              </a:rPr>
              <a:t>2. Web Page Embedding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-26640" y="1643040"/>
            <a:ext cx="8234640" cy="3612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1944000"/>
            <a:ext cx="8229240" cy="3916800"/>
          </a:xfrm>
          <a:prstGeom prst="rect">
            <a:avLst/>
          </a:prstGeom>
        </p:spPr>
        <p:txBody>
          <a:bodyPr lIns="0" rIns="0" tIns="0" bIns="0"/>
          <a:p>
            <a:r>
              <a:rPr lang="it-IT" sz="2300">
                <a:latin typeface="Roboto"/>
              </a:rPr>
              <a:t>Attraverso informazioni testuali: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 sz="2300">
                <a:latin typeface="Roboto"/>
              </a:rPr>
              <a:t>TF-IDF</a:t>
            </a:r>
            <a:endParaRPr/>
          </a:p>
          <a:p>
            <a:endParaRPr/>
          </a:p>
          <a:p>
            <a:r>
              <a:rPr lang="it-IT" sz="2300">
                <a:latin typeface="Roboto"/>
              </a:rPr>
              <a:t>Attraverso informazioni strutturate: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 sz="2300">
                <a:latin typeface="Roboto"/>
              </a:rPr>
              <a:t>2.1 Generazione di sequenze di URL attraverso l'uso dei Random Walk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 sz="2300">
                <a:latin typeface="Roboto"/>
              </a:rPr>
              <a:t>2.2 Applicazione di algoritmi di Word Embedding (e.g. Word2Vec)</a:t>
            </a:r>
            <a:endParaRPr/>
          </a:p>
          <a:p>
            <a:endParaRPr/>
          </a:p>
          <a:p>
            <a:pPr lvl="2" algn="ctr">
              <a:buSzPct val="45000"/>
              <a:buFont typeface="StarSymbol"/>
              <a:buChar char=""/>
            </a:pPr>
            <a:r>
              <a:rPr i="1" lang="it-IT" sz="2400">
                <a:latin typeface="Asana Math"/>
              </a:rPr>
              <a:t>W: R </a:t>
            </a:r>
            <a:r>
              <a:rPr i="1" lang="it-IT" sz="2400" baseline="33000">
                <a:latin typeface="Asana Math"/>
              </a:rPr>
              <a:t>m</a:t>
            </a:r>
            <a:r>
              <a:rPr i="1" lang="it-IT" sz="2400">
                <a:latin typeface="Asana Math"/>
              </a:rPr>
              <a:t> x  R </a:t>
            </a:r>
            <a:r>
              <a:rPr i="1" lang="it-IT" sz="2400" baseline="33000">
                <a:latin typeface="Asana Math"/>
              </a:rPr>
              <a:t>n</a:t>
            </a:r>
            <a:r>
              <a:rPr i="1" lang="it-IT" sz="2400">
                <a:latin typeface="Asana Math"/>
              </a:rPr>
              <a:t> → R </a:t>
            </a:r>
            <a:r>
              <a:rPr i="1" lang="it-IT" sz="2400" baseline="33000">
                <a:latin typeface="Asana Math"/>
              </a:rPr>
              <a:t>k</a:t>
            </a:r>
            <a:r>
              <a:rPr i="1" lang="it-IT" sz="2400">
                <a:latin typeface="Asana Math"/>
              </a:rPr>
              <a:t> ,  k = m + 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1052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00000"/>
                </a:solidFill>
                <a:latin typeface="Roboto"/>
                <a:ea typeface="DejaVu Sans"/>
              </a:rPr>
              <a:t>2.2 Generazione delle sequenze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179640" y="1916640"/>
            <a:ext cx="8782560" cy="17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Gli hyperlink all'interno di un sito codificano informazioni riguardanti i contenuti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Random Walk with restart: Partendo da un nodo nel grafo, si segue ricorsivamente un hyperlink casuale fino ad un limite prefissato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Vengono generate sequenze di URL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AF59BBC-0BE8-488A-AF23-32E912E39D03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63" name="CustomShape 5"/>
          <p:cNvSpPr/>
          <p:nvPr/>
        </p:nvSpPr>
        <p:spPr>
          <a:xfrm>
            <a:off x="144000" y="4464000"/>
            <a:ext cx="8854200" cy="158220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  <a:tailEnd len="med" type="triangle" w="med"/>
          </a:ln>
        </p:spPr>
      </p:sp>
      <p:sp>
        <p:nvSpPr>
          <p:cNvPr id="264" name="CustomShape 6"/>
          <p:cNvSpPr/>
          <p:nvPr/>
        </p:nvSpPr>
        <p:spPr>
          <a:xfrm>
            <a:off x="216000" y="5040000"/>
            <a:ext cx="8926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http://home.com/about  --  http://home.com/about/awards  --  http://home.com/  . . </a:t>
            </a:r>
            <a:endParaRPr/>
          </a:p>
        </p:txBody>
      </p:sp>
      <p:sp>
        <p:nvSpPr>
          <p:cNvPr id="265" name="CustomShape 7"/>
          <p:cNvSpPr/>
          <p:nvPr/>
        </p:nvSpPr>
        <p:spPr>
          <a:xfrm>
            <a:off x="216000" y="5483880"/>
            <a:ext cx="8638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http://home.com/students  --  http://home.com/students/undergraduates  . . .</a:t>
            </a:r>
            <a:endParaRPr/>
          </a:p>
        </p:txBody>
      </p:sp>
      <p:sp>
        <p:nvSpPr>
          <p:cNvPr id="266" name="CustomShape 8"/>
          <p:cNvSpPr/>
          <p:nvPr/>
        </p:nvSpPr>
        <p:spPr>
          <a:xfrm>
            <a:off x="216000" y="4608000"/>
            <a:ext cx="8638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  --  http://home.com/courses  --  http://home.com/courses/ml </a:t>
            </a:r>
            <a:r>
              <a:rPr lang="it-IT">
                <a:solidFill>
                  <a:srgbClr val="000000"/>
                </a:solidFill>
                <a:latin typeface="Ubuntu"/>
              </a:rPr>
              <a:t>. . 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48000" y="1224000"/>
            <a:ext cx="7790400" cy="6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00000"/>
                </a:solidFill>
                <a:latin typeface="Roboto"/>
                <a:ea typeface="DejaVu Sans"/>
              </a:rPr>
              <a:t>Generazione delle sequenze</a:t>
            </a:r>
            <a:endParaRPr/>
          </a:p>
        </p:txBody>
      </p:sp>
      <p:sp>
        <p:nvSpPr>
          <p:cNvPr id="268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269" name="Line 3"/>
          <p:cNvSpPr/>
          <p:nvPr/>
        </p:nvSpPr>
        <p:spPr>
          <a:xfrm flipH="1" flipV="1">
            <a:off x="4320000" y="3096000"/>
            <a:ext cx="504000" cy="360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0" name="Line 4"/>
          <p:cNvSpPr/>
          <p:nvPr/>
        </p:nvSpPr>
        <p:spPr>
          <a:xfrm>
            <a:off x="4320000" y="2880000"/>
            <a:ext cx="0" cy="216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1" name="Line 5"/>
          <p:cNvSpPr/>
          <p:nvPr/>
        </p:nvSpPr>
        <p:spPr>
          <a:xfrm>
            <a:off x="4104000" y="2808000"/>
            <a:ext cx="216000" cy="72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2" name="Line 6"/>
          <p:cNvSpPr/>
          <p:nvPr/>
        </p:nvSpPr>
        <p:spPr>
          <a:xfrm flipH="1">
            <a:off x="4032000" y="2808000"/>
            <a:ext cx="72000" cy="288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3" name="Line 7"/>
          <p:cNvSpPr/>
          <p:nvPr/>
        </p:nvSpPr>
        <p:spPr>
          <a:xfrm>
            <a:off x="3960000" y="2736000"/>
            <a:ext cx="72000" cy="360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4" name="Line 8"/>
          <p:cNvSpPr/>
          <p:nvPr/>
        </p:nvSpPr>
        <p:spPr>
          <a:xfrm flipH="1">
            <a:off x="3960000" y="2664000"/>
            <a:ext cx="72000" cy="72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pic>
        <p:nvPicPr>
          <p:cNvPr id="2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48880" y="2016000"/>
            <a:ext cx="5377680" cy="3950640"/>
          </a:xfrm>
          <a:prstGeom prst="rect">
            <a:avLst/>
          </a:prstGeom>
          <a:ln>
            <a:noFill/>
          </a:ln>
        </p:spPr>
      </p:pic>
      <p:sp>
        <p:nvSpPr>
          <p:cNvPr id="276" name="Line 9"/>
          <p:cNvSpPr/>
          <p:nvPr/>
        </p:nvSpPr>
        <p:spPr>
          <a:xfrm flipH="1" flipV="1">
            <a:off x="4320000" y="3096000"/>
            <a:ext cx="504000" cy="360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7" name="Line 10"/>
          <p:cNvSpPr/>
          <p:nvPr/>
        </p:nvSpPr>
        <p:spPr>
          <a:xfrm>
            <a:off x="4320000" y="2880000"/>
            <a:ext cx="0" cy="216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8" name="Line 11"/>
          <p:cNvSpPr/>
          <p:nvPr/>
        </p:nvSpPr>
        <p:spPr>
          <a:xfrm>
            <a:off x="4104000" y="2808000"/>
            <a:ext cx="216000" cy="72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9" name="Line 12"/>
          <p:cNvSpPr/>
          <p:nvPr/>
        </p:nvSpPr>
        <p:spPr>
          <a:xfrm flipH="1">
            <a:off x="4032000" y="2808000"/>
            <a:ext cx="72000" cy="288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80" name="Line 13"/>
          <p:cNvSpPr/>
          <p:nvPr/>
        </p:nvSpPr>
        <p:spPr>
          <a:xfrm>
            <a:off x="3960000" y="2736000"/>
            <a:ext cx="72000" cy="360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81" name="Line 14"/>
          <p:cNvSpPr/>
          <p:nvPr/>
        </p:nvSpPr>
        <p:spPr>
          <a:xfrm flipH="1">
            <a:off x="3960000" y="2664000"/>
            <a:ext cx="72000" cy="72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82" name="CustomShape 15"/>
          <p:cNvSpPr/>
          <p:nvPr/>
        </p:nvSpPr>
        <p:spPr>
          <a:xfrm>
            <a:off x="8520840" y="64069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3E15A0F-8B6A-4A3B-8256-E7B832D5D0A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83" name="CustomShape 16"/>
          <p:cNvSpPr/>
          <p:nvPr/>
        </p:nvSpPr>
        <p:spPr>
          <a:xfrm>
            <a:off x="128160" y="639288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1052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Web Page Embedding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288000" y="2232000"/>
            <a:ext cx="8854560" cy="13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Viene creato il</a:t>
            </a: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 dizionario dei termini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Frequenza di occorrenza dei termini nel documento (</a:t>
            </a:r>
            <a:r>
              <a:rPr b="1" lang="it-IT" sz="2100">
                <a:solidFill>
                  <a:srgbClr val="0d0d0d"/>
                </a:solidFill>
                <a:latin typeface="Roboto"/>
                <a:ea typeface="DejaVu Sans"/>
              </a:rPr>
              <a:t>TF</a:t>
            </a: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Funzione peso inverse-d</a:t>
            </a: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ocument-frequency (</a:t>
            </a:r>
            <a:r>
              <a:rPr b="1" lang="it-IT" sz="2400">
                <a:solidFill>
                  <a:srgbClr val="0d0d0d"/>
                </a:solidFill>
                <a:latin typeface="Roboto"/>
                <a:ea typeface="DejaVu Sans"/>
              </a:rPr>
              <a:t>IDF</a:t>
            </a: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01CEF9D-E222-4118-9EB1-DE537A67C174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2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01760" y="4303080"/>
            <a:ext cx="4636800" cy="145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100836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Clustering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35640" y="2074680"/>
            <a:ext cx="9141480" cy="78912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7524986-C036-43DD-8D38-765E8B00BFB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92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93" name="CustomShape 5"/>
          <p:cNvSpPr/>
          <p:nvPr/>
        </p:nvSpPr>
        <p:spPr>
          <a:xfrm>
            <a:off x="504000" y="2016000"/>
            <a:ext cx="8226720" cy="323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it-IT" sz="2400">
                <a:latin typeface="Roboto"/>
              </a:rPr>
              <a:t>Vengono combinati i vettori generati dall'analisi dei Random Walk con quelli derivanti dall'analisi testuale</a:t>
            </a:r>
            <a:endParaRPr/>
          </a:p>
        </p:txBody>
      </p:sp>
      <p:sp>
        <p:nvSpPr>
          <p:cNvPr id="294" name="CustomShape 6"/>
          <p:cNvSpPr/>
          <p:nvPr/>
        </p:nvSpPr>
        <p:spPr>
          <a:xfrm>
            <a:off x="1764720" y="4464000"/>
            <a:ext cx="2662560" cy="790560"/>
          </a:xfrm>
          <a:prstGeom prst="rect">
            <a:avLst/>
          </a:prstGeom>
          <a:solidFill>
            <a:srgbClr val="ff6666"/>
          </a:solidFill>
          <a:ln>
            <a:solidFill>
              <a:srgbClr val="3465a4"/>
            </a:solidFill>
          </a:ln>
        </p:spPr>
      </p:sp>
      <p:sp>
        <p:nvSpPr>
          <p:cNvPr id="295" name="CustomShape 7"/>
          <p:cNvSpPr/>
          <p:nvPr/>
        </p:nvSpPr>
        <p:spPr>
          <a:xfrm>
            <a:off x="4428720" y="4464000"/>
            <a:ext cx="2662560" cy="79056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296" name="CustomShape 8"/>
          <p:cNvSpPr/>
          <p:nvPr/>
        </p:nvSpPr>
        <p:spPr>
          <a:xfrm>
            <a:off x="1908360" y="4536360"/>
            <a:ext cx="574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7" name="CustomShape 9"/>
          <p:cNvSpPr/>
          <p:nvPr/>
        </p:nvSpPr>
        <p:spPr>
          <a:xfrm>
            <a:off x="2484360" y="4536360"/>
            <a:ext cx="574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8" name="CustomShape 10"/>
          <p:cNvSpPr/>
          <p:nvPr/>
        </p:nvSpPr>
        <p:spPr>
          <a:xfrm>
            <a:off x="3060360" y="4536360"/>
            <a:ext cx="574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9" name="CustomShape 11"/>
          <p:cNvSpPr/>
          <p:nvPr/>
        </p:nvSpPr>
        <p:spPr>
          <a:xfrm>
            <a:off x="3636360" y="4536360"/>
            <a:ext cx="574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00" name="CustomShape 12"/>
          <p:cNvSpPr/>
          <p:nvPr/>
        </p:nvSpPr>
        <p:spPr>
          <a:xfrm>
            <a:off x="4536360" y="4536360"/>
            <a:ext cx="610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01" name="CustomShape 13"/>
          <p:cNvSpPr/>
          <p:nvPr/>
        </p:nvSpPr>
        <p:spPr>
          <a:xfrm>
            <a:off x="5148360" y="4536360"/>
            <a:ext cx="610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02" name="CustomShape 14"/>
          <p:cNvSpPr/>
          <p:nvPr/>
        </p:nvSpPr>
        <p:spPr>
          <a:xfrm>
            <a:off x="5760360" y="4536360"/>
            <a:ext cx="610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03" name="CustomShape 15"/>
          <p:cNvSpPr/>
          <p:nvPr/>
        </p:nvSpPr>
        <p:spPr>
          <a:xfrm>
            <a:off x="6372360" y="4536360"/>
            <a:ext cx="610560" cy="574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pic>
        <p:nvPicPr>
          <p:cNvPr id="3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4160" y="4536000"/>
            <a:ext cx="3560400" cy="81720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4581360"/>
            <a:ext cx="3560400" cy="81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11520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it-IT" sz="3600">
                <a:latin typeface="Roboto"/>
              </a:rPr>
              <a:t>3. Clustering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457200" y="2232000"/>
            <a:ext cx="8229240" cy="3349800"/>
          </a:xfrm>
          <a:prstGeom prst="rect">
            <a:avLst/>
          </a:prstGeom>
        </p:spPr>
        <p:txBody>
          <a:bodyPr lIns="0" rIns="0" tIns="0" bIns="0"/>
          <a:p>
            <a:r>
              <a:rPr lang="it-IT" sz="2400">
                <a:latin typeface="Roboto"/>
              </a:rPr>
              <a:t>Def: Analisi dei dati volta alla selezione e raggruppamento di elementi omogenei in un insieme di dati.</a:t>
            </a:r>
            <a:endParaRPr/>
          </a:p>
          <a:p>
            <a:endParaRPr/>
          </a:p>
          <a:p>
            <a:r>
              <a:rPr lang="it-IT" sz="2400">
                <a:latin typeface="Roboto"/>
              </a:rPr>
              <a:t>Algoritmi usati: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Roboto"/>
              </a:rPr>
              <a:t>K-means (</a:t>
            </a:r>
            <a:r>
              <a:rPr b="1" lang="it-IT" sz="2400">
                <a:latin typeface="Roboto"/>
              </a:rPr>
              <a:t>k</a:t>
            </a:r>
            <a:r>
              <a:rPr lang="it-IT" sz="2400">
                <a:latin typeface="Roboto"/>
              </a:rPr>
              <a:t>: num clustering)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Roboto"/>
              </a:rPr>
              <a:t>DBSCAN (</a:t>
            </a:r>
            <a:r>
              <a:rPr b="1" lang="it-IT" sz="2400">
                <a:latin typeface="Roboto"/>
              </a:rPr>
              <a:t>eps</a:t>
            </a:r>
            <a:r>
              <a:rPr lang="it-IT" sz="2400">
                <a:latin typeface="Roboto"/>
              </a:rPr>
              <a:t>. , </a:t>
            </a:r>
            <a:r>
              <a:rPr b="1" lang="it-IT" sz="2400">
                <a:latin typeface="Roboto"/>
              </a:rPr>
              <a:t>minDist</a:t>
            </a:r>
            <a:r>
              <a:rPr lang="it-IT" sz="2400">
                <a:latin typeface="Roboto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Roboto"/>
              </a:rPr>
              <a:t>HDBSCAN (num minimo di punti in un cluster)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1124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186480" y="1872000"/>
            <a:ext cx="892656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300">
                <a:solidFill>
                  <a:srgbClr val="0d0d0d"/>
                </a:solidFill>
                <a:latin typeface="Roboto"/>
                <a:ea typeface="DejaVu Sans"/>
              </a:rPr>
              <a:t>Obiettivo: Verificare un eventuale miglioramento </a:t>
            </a:r>
            <a:r>
              <a:rPr lang="it-IT" sz="2300">
                <a:solidFill>
                  <a:srgbClr val="0d0d0d"/>
                </a:solidFill>
                <a:latin typeface="Roboto"/>
                <a:ea typeface="DejaVu Sans"/>
              </a:rPr>
              <a:t>degli algoritmi di clustering </a:t>
            </a:r>
            <a:r>
              <a:rPr lang="it-IT" sz="2300">
                <a:solidFill>
                  <a:srgbClr val="0d0d0d"/>
                </a:solidFill>
                <a:latin typeface="Roboto"/>
                <a:ea typeface="DejaVu Sans"/>
              </a:rPr>
              <a:t>attraverso la combinazione di informazioni testuali e informazioni strutturate (attraverso liste web e/o analisi degli Hyperlink)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300">
                <a:solidFill>
                  <a:srgbClr val="0d0d0d"/>
                </a:solidFill>
                <a:latin typeface="Roboto"/>
                <a:ea typeface="DejaVu Sans"/>
              </a:rPr>
              <a:t>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cs.illinois.edu:  x pagine, y hyperlink, num cluster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cs.stanford.edu:</a:t>
            </a: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  x pagine, y hyperlink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eecs.mit.edu:</a:t>
            </a: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  x pagine, y hyperlink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cs.princeton.edu:</a:t>
            </a: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  x pagine, y hyperlink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cs.ox.ac.uk:</a:t>
            </a: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  x pagine, y hyperlink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DBD4A6E-79ED-4325-91D8-9D976E9B9C3F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11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286000"/>
            <a:ext cx="7767360" cy="11379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0" y="1052640"/>
            <a:ext cx="9138960" cy="69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Il grafo Web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5DC9A5B-CDD8-41FE-B7BC-1C5A11176094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467640" y="1700640"/>
            <a:ext cx="8566560" cy="81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Un sito web può essere rappresentato come un grafo dove 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G = ( V , E )</a:t>
            </a:r>
            <a:r>
              <a:rPr lang="it-IT" sz="2400">
                <a:solidFill>
                  <a:srgbClr val="0d0d0d"/>
                </a:solidFill>
                <a:latin typeface="Asana Math"/>
                <a:ea typeface="DejaVu Sans"/>
              </a:rPr>
              <a:t> </a:t>
            </a: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, dove 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V</a:t>
            </a: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  è l'insieme delle pagine e 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E</a:t>
            </a: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 l'insieme degli hyperlink.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00" y="3888000"/>
            <a:ext cx="3184560" cy="21178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13280" y="3672000"/>
            <a:ext cx="3184560" cy="21178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81280" y="2808000"/>
            <a:ext cx="3184560" cy="21178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800" y="3225240"/>
            <a:ext cx="3938400" cy="289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1124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186480" y="2117880"/>
            <a:ext cx="8926560" cy="264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Algoritmi basati su rappresentazioni vettoriali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K-Means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DBSCAN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HDBSCAN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Algoritmi basati su analisi dei grafo: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WalkTrap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Fastgreedy</a:t>
            </a:r>
            <a:endParaRPr/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	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D1EED30-B611-497B-A728-1B4921795DA1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15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1052640"/>
            <a:ext cx="914148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Metriche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251640" y="1584000"/>
            <a:ext cx="8566560" cy="467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100">
                <a:solidFill>
                  <a:srgbClr val="000000"/>
                </a:solidFill>
                <a:latin typeface="Roboto"/>
                <a:ea typeface="DejaVu Sans"/>
              </a:rPr>
              <a:t>Omoge</a:t>
            </a:r>
            <a:r>
              <a:rPr b="1" lang="it-IT" sz="2000">
                <a:solidFill>
                  <a:srgbClr val="000000"/>
                </a:solidFill>
                <a:latin typeface="Roboto"/>
                <a:ea typeface="DejaVu Sans"/>
              </a:rPr>
              <a:t>neità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000">
                <a:solidFill>
                  <a:srgbClr val="000000"/>
                </a:solidFill>
                <a:latin typeface="Roboto"/>
                <a:ea typeface="DejaVu Sans"/>
              </a:rPr>
              <a:t>I cluster restituiti contengono solo vettori di una classe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000">
                <a:solidFill>
                  <a:srgbClr val="000000"/>
                </a:solidFill>
                <a:latin typeface="Roboto"/>
                <a:ea typeface="DejaVu Sans"/>
              </a:rPr>
              <a:t>Completezza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000">
                <a:solidFill>
                  <a:srgbClr val="000000"/>
                </a:solidFill>
                <a:latin typeface="Roboto"/>
                <a:ea typeface="DejaVu Sans"/>
              </a:rPr>
              <a:t>Tutti i membri di una classe sono assegnati ad un cluster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000">
                <a:solidFill>
                  <a:srgbClr val="000000"/>
                </a:solidFill>
                <a:latin typeface="Roboto"/>
                <a:ea typeface="DejaVu Sans"/>
              </a:rPr>
              <a:t>V-Measure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000">
                <a:solidFill>
                  <a:srgbClr val="000000"/>
                </a:solidFill>
                <a:latin typeface="Roboto"/>
                <a:ea typeface="DejaVu Sans"/>
              </a:rPr>
              <a:t>Media armonica tra </a:t>
            </a:r>
            <a:r>
              <a:rPr i="1" lang="it-IT" sz="2000">
                <a:solidFill>
                  <a:srgbClr val="000000"/>
                </a:solidFill>
                <a:latin typeface="Roboto"/>
                <a:ea typeface="DejaVu Sans"/>
              </a:rPr>
              <a:t>omogeneità</a:t>
            </a:r>
            <a:r>
              <a:rPr lang="it-IT" sz="2000">
                <a:solidFill>
                  <a:srgbClr val="000000"/>
                </a:solidFill>
                <a:latin typeface="Roboto"/>
                <a:ea typeface="DejaVu Sans"/>
              </a:rPr>
              <a:t> e </a:t>
            </a:r>
            <a:r>
              <a:rPr i="1" lang="it-IT" sz="2000">
                <a:solidFill>
                  <a:srgbClr val="000000"/>
                </a:solidFill>
                <a:latin typeface="Roboto"/>
                <a:ea typeface="DejaVu Sans"/>
              </a:rPr>
              <a:t>completezza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000">
                <a:solidFill>
                  <a:srgbClr val="000000"/>
                </a:solidFill>
                <a:latin typeface="Roboto"/>
                <a:ea typeface="DejaVu Sans"/>
              </a:rPr>
              <a:t>Adjusted Random Index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000">
                <a:solidFill>
                  <a:srgbClr val="000000"/>
                </a:solidFill>
                <a:latin typeface="Roboto"/>
                <a:ea typeface="DejaVu Sans"/>
              </a:rPr>
              <a:t>La similarità tra gli assegnamenti ignorando le perm.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000">
                <a:solidFill>
                  <a:srgbClr val="000000"/>
                </a:solidFill>
                <a:latin typeface="Roboto"/>
                <a:ea typeface="DejaVu Sans"/>
              </a:rPr>
              <a:t>Mutual Information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000">
                <a:solidFill>
                  <a:srgbClr val="000000"/>
                </a:solidFill>
                <a:latin typeface="Roboto"/>
                <a:ea typeface="DejaVu Sans"/>
              </a:rPr>
              <a:t>La corrispondenza tra gli assegnamenti ignorando le perm.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000">
                <a:solidFill>
                  <a:srgbClr val="000000"/>
                </a:solidFill>
                <a:latin typeface="Roboto"/>
                <a:ea typeface="DejaVu Sans"/>
              </a:rPr>
              <a:t>Silhouette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000">
                <a:solidFill>
                  <a:srgbClr val="000000"/>
                </a:solidFill>
                <a:latin typeface="Roboto"/>
                <a:ea typeface="DejaVu Sans"/>
              </a:rPr>
              <a:t>Quanto sono definit</a:t>
            </a: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i i cluster trovati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3F589D3-EC1C-46A7-A874-F2495212DCE2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19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1124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Times New Roman"/>
                <a:ea typeface="DejaVu Sans"/>
              </a:rPr>
              <a:t>Sperimentazione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216000" y="1874160"/>
            <a:ext cx="8710560" cy="89604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29F3117-57A3-4ED4-A132-68794FF1BD81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3024000" y="2376000"/>
            <a:ext cx="2950200" cy="430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Ubuntu"/>
              </a:rPr>
              <a:t>http://site.com</a:t>
            </a:r>
            <a:endParaRPr/>
          </a:p>
        </p:txBody>
      </p:sp>
      <p:sp>
        <p:nvSpPr>
          <p:cNvPr id="325" name="CustomShape 6"/>
          <p:cNvSpPr/>
          <p:nvPr/>
        </p:nvSpPr>
        <p:spPr>
          <a:xfrm>
            <a:off x="1152000" y="3096000"/>
            <a:ext cx="1726200" cy="358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No constraint</a:t>
            </a:r>
            <a:endParaRPr/>
          </a:p>
        </p:txBody>
      </p:sp>
      <p:sp>
        <p:nvSpPr>
          <p:cNvPr id="326" name="CustomShape 7"/>
          <p:cNvSpPr/>
          <p:nvPr/>
        </p:nvSpPr>
        <p:spPr>
          <a:xfrm>
            <a:off x="6048000" y="3096000"/>
            <a:ext cx="1726200" cy="358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Arial"/>
              </a:rPr>
              <a:t>List constraint</a:t>
            </a:r>
            <a:endParaRPr/>
          </a:p>
        </p:txBody>
      </p:sp>
      <p:sp>
        <p:nvSpPr>
          <p:cNvPr id="327" name="CustomShape 8"/>
          <p:cNvSpPr/>
          <p:nvPr/>
        </p:nvSpPr>
        <p:spPr>
          <a:xfrm>
            <a:off x="360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328" name="CustomShape 9"/>
          <p:cNvSpPr/>
          <p:nvPr/>
        </p:nvSpPr>
        <p:spPr>
          <a:xfrm>
            <a:off x="1296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329" name="CustomShape 10"/>
          <p:cNvSpPr/>
          <p:nvPr/>
        </p:nvSpPr>
        <p:spPr>
          <a:xfrm>
            <a:off x="3096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330" name="CustomShape 11"/>
          <p:cNvSpPr/>
          <p:nvPr/>
        </p:nvSpPr>
        <p:spPr>
          <a:xfrm>
            <a:off x="2232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3096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332" name="CustomShape 13"/>
          <p:cNvSpPr/>
          <p:nvPr/>
        </p:nvSpPr>
        <p:spPr>
          <a:xfrm>
            <a:off x="3096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333" name="CustomShape 14"/>
          <p:cNvSpPr/>
          <p:nvPr/>
        </p:nvSpPr>
        <p:spPr>
          <a:xfrm>
            <a:off x="3096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334" name="CustomShape 15"/>
          <p:cNvSpPr/>
          <p:nvPr/>
        </p:nvSpPr>
        <p:spPr>
          <a:xfrm>
            <a:off x="2232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2232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2232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37" name="CustomShape 18"/>
          <p:cNvSpPr/>
          <p:nvPr/>
        </p:nvSpPr>
        <p:spPr>
          <a:xfrm>
            <a:off x="1296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38" name="CustomShape 19"/>
          <p:cNvSpPr/>
          <p:nvPr/>
        </p:nvSpPr>
        <p:spPr>
          <a:xfrm>
            <a:off x="1296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39" name="CustomShape 20"/>
          <p:cNvSpPr/>
          <p:nvPr/>
        </p:nvSpPr>
        <p:spPr>
          <a:xfrm>
            <a:off x="1296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40" name="CustomShape 21"/>
          <p:cNvSpPr/>
          <p:nvPr/>
        </p:nvSpPr>
        <p:spPr>
          <a:xfrm>
            <a:off x="360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41" name="CustomShape 22"/>
          <p:cNvSpPr/>
          <p:nvPr/>
        </p:nvSpPr>
        <p:spPr>
          <a:xfrm>
            <a:off x="360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42" name="CustomShape 23"/>
          <p:cNvSpPr/>
          <p:nvPr/>
        </p:nvSpPr>
        <p:spPr>
          <a:xfrm>
            <a:off x="3096360" y="464436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43" name="CustomShape 24"/>
          <p:cNvSpPr/>
          <p:nvPr/>
        </p:nvSpPr>
        <p:spPr>
          <a:xfrm>
            <a:off x="3096360" y="550836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44" name="CustomShape 25"/>
          <p:cNvSpPr/>
          <p:nvPr/>
        </p:nvSpPr>
        <p:spPr>
          <a:xfrm>
            <a:off x="3096360" y="507636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45" name="CustomShape 26"/>
          <p:cNvSpPr/>
          <p:nvPr/>
        </p:nvSpPr>
        <p:spPr>
          <a:xfrm>
            <a:off x="5255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346" name="CustomShape 27"/>
          <p:cNvSpPr/>
          <p:nvPr/>
        </p:nvSpPr>
        <p:spPr>
          <a:xfrm>
            <a:off x="6191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347" name="CustomShape 28"/>
          <p:cNvSpPr/>
          <p:nvPr/>
        </p:nvSpPr>
        <p:spPr>
          <a:xfrm>
            <a:off x="7991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348" name="CustomShape 29"/>
          <p:cNvSpPr/>
          <p:nvPr/>
        </p:nvSpPr>
        <p:spPr>
          <a:xfrm>
            <a:off x="7127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349" name="CustomShape 30"/>
          <p:cNvSpPr/>
          <p:nvPr/>
        </p:nvSpPr>
        <p:spPr>
          <a:xfrm>
            <a:off x="7127640" y="4643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50" name="CustomShape 31"/>
          <p:cNvSpPr/>
          <p:nvPr/>
        </p:nvSpPr>
        <p:spPr>
          <a:xfrm>
            <a:off x="7127640" y="5507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51" name="CustomShape 32"/>
          <p:cNvSpPr/>
          <p:nvPr/>
        </p:nvSpPr>
        <p:spPr>
          <a:xfrm>
            <a:off x="7127640" y="5075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52" name="CustomShape 33"/>
          <p:cNvSpPr/>
          <p:nvPr/>
        </p:nvSpPr>
        <p:spPr>
          <a:xfrm>
            <a:off x="6191640" y="4643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53" name="CustomShape 34"/>
          <p:cNvSpPr/>
          <p:nvPr/>
        </p:nvSpPr>
        <p:spPr>
          <a:xfrm>
            <a:off x="6191640" y="5507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54" name="CustomShape 35"/>
          <p:cNvSpPr/>
          <p:nvPr/>
        </p:nvSpPr>
        <p:spPr>
          <a:xfrm>
            <a:off x="6191640" y="5075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55" name="CustomShape 36"/>
          <p:cNvSpPr/>
          <p:nvPr/>
        </p:nvSpPr>
        <p:spPr>
          <a:xfrm>
            <a:off x="5255640" y="4643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56" name="CustomShape 37"/>
          <p:cNvSpPr/>
          <p:nvPr/>
        </p:nvSpPr>
        <p:spPr>
          <a:xfrm>
            <a:off x="5255640" y="5075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57" name="CustomShape 38"/>
          <p:cNvSpPr/>
          <p:nvPr/>
        </p:nvSpPr>
        <p:spPr>
          <a:xfrm>
            <a:off x="7992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58" name="CustomShape 39"/>
          <p:cNvSpPr/>
          <p:nvPr/>
        </p:nvSpPr>
        <p:spPr>
          <a:xfrm>
            <a:off x="7992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59" name="CustomShape 40"/>
          <p:cNvSpPr/>
          <p:nvPr/>
        </p:nvSpPr>
        <p:spPr>
          <a:xfrm>
            <a:off x="7992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60" name="Line 41"/>
          <p:cNvSpPr/>
          <p:nvPr/>
        </p:nvSpPr>
        <p:spPr>
          <a:xfrm flipH="1">
            <a:off x="2448000" y="2844000"/>
            <a:ext cx="1224000" cy="14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1" name="Line 42"/>
          <p:cNvSpPr/>
          <p:nvPr/>
        </p:nvSpPr>
        <p:spPr>
          <a:xfrm>
            <a:off x="5256000" y="2844000"/>
            <a:ext cx="1512000" cy="14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2" name="Line 43"/>
          <p:cNvSpPr/>
          <p:nvPr/>
        </p:nvSpPr>
        <p:spPr>
          <a:xfrm flipH="1">
            <a:off x="1656000" y="3492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3" name="Line 44"/>
          <p:cNvSpPr/>
          <p:nvPr/>
        </p:nvSpPr>
        <p:spPr>
          <a:xfrm>
            <a:off x="2160000" y="3492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4" name="Line 45"/>
          <p:cNvSpPr/>
          <p:nvPr/>
        </p:nvSpPr>
        <p:spPr>
          <a:xfrm>
            <a:off x="2664000" y="3492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5" name="Line 46"/>
          <p:cNvSpPr/>
          <p:nvPr/>
        </p:nvSpPr>
        <p:spPr>
          <a:xfrm flipH="1">
            <a:off x="792000" y="3492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6" name="Line 47"/>
          <p:cNvSpPr/>
          <p:nvPr/>
        </p:nvSpPr>
        <p:spPr>
          <a:xfrm flipH="1">
            <a:off x="6624000" y="3492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7" name="Line 48"/>
          <p:cNvSpPr/>
          <p:nvPr/>
        </p:nvSpPr>
        <p:spPr>
          <a:xfrm>
            <a:off x="7128000" y="3492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8" name="Line 49"/>
          <p:cNvSpPr/>
          <p:nvPr/>
        </p:nvSpPr>
        <p:spPr>
          <a:xfrm>
            <a:off x="7632000" y="3492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9" name="Line 50"/>
          <p:cNvSpPr/>
          <p:nvPr/>
        </p:nvSpPr>
        <p:spPr>
          <a:xfrm flipH="1">
            <a:off x="5760000" y="3492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0" y="1052640"/>
            <a:ext cx="914148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1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CF6A448-79BB-4313-8DDB-7922BCB5F0F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72" name="CustomShape 3"/>
          <p:cNvSpPr/>
          <p:nvPr/>
        </p:nvSpPr>
        <p:spPr>
          <a:xfrm>
            <a:off x="107640" y="1772640"/>
            <a:ext cx="8638560" cy="228204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graphicFrame>
        <p:nvGraphicFramePr>
          <p:cNvPr id="374" name="Table 5"/>
          <p:cNvGraphicFramePr/>
          <p:nvPr/>
        </p:nvGraphicFramePr>
        <p:xfrm>
          <a:off x="280800" y="1184400"/>
          <a:ext cx="8567280" cy="4431600"/>
        </p:xfrm>
        <a:graphic>
          <a:graphicData uri="http://schemas.openxmlformats.org/drawingml/2006/table">
            <a:tbl>
              <a:tblPr/>
              <a:tblGrid>
                <a:gridCol w="1690920"/>
                <a:gridCol w="919800"/>
                <a:gridCol w="1060200"/>
                <a:gridCol w="1223640"/>
                <a:gridCol w="1223640"/>
                <a:gridCol w="1223640"/>
                <a:gridCol w="1225800"/>
              </a:tblGrid>
              <a:tr h="272520">
                <a:tc>
                  <a:txBody>
                    <a:bodyPr lIns="90000" rIns="90000" tIns="46800" bIns="46800"/>
                    <a:p>
                      <a:r>
                        <a:rPr b="1" lang="it-IT" sz="1300">
                          <a:latin typeface="Roboto"/>
                        </a:rPr>
                        <a:t>Illinois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it-IT" sz="1300">
                          <a:latin typeface="Roboto"/>
                        </a:rPr>
                        <a:t>Hom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it-IT" sz="1300">
                          <a:latin typeface="Roboto"/>
                        </a:rPr>
                        <a:t>Com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it-IT" sz="1300">
                          <a:latin typeface="Roboto"/>
                        </a:rPr>
                        <a:t>V-M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it-IT" sz="1300">
                          <a:latin typeface="Roboto"/>
                        </a:rPr>
                        <a:t>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it-IT" sz="1300">
                          <a:latin typeface="Roboto"/>
                        </a:rPr>
                        <a:t>MI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it-IT" sz="1300">
                          <a:latin typeface="Roboto"/>
                        </a:rPr>
                        <a:t>Silh</a:t>
                      </a:r>
                      <a:endParaRPr/>
                    </a:p>
                  </a:txBody>
                  <a:tcPr/>
                </a:tc>
              </a:tr>
              <a:tr h="28764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G-nc WT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0.6471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0.6585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0.6527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0.4363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0.6281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//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G-nc FG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0.5518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it-IT" sz="1200">
                          <a:latin typeface="Roboto"/>
                        </a:rPr>
                        <a:t>0.8563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0.6711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0.5764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0.5354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//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G-lc WT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0.5093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0.4892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0.4991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0.2762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0.4722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//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G-lc FG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0.5522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0.6035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0.5767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0.3656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0.5382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//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E-nc dbscan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0.5553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0.6579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0.6023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0.4487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0.5234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0.2588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E-nc hdbscan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0.5759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0.6720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0.6203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0.5282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0.5525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0.2573</a:t>
                      </a:r>
                      <a:endParaRPr/>
                    </a:p>
                  </a:txBody>
                  <a:tcPr/>
                </a:tc>
              </a:tr>
              <a:tr h="24876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E-nc Kmeans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0.8238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0.7575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0.7892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0.7883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0.7423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0.3131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E-lc dbscan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0.4163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0.5922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0.4889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0.2250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0.3935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0.1320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E-lc hdbscan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0.4760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0.5067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0.4908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0.2275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0.4515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0.1054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E-lc Kmeans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0.8095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0.6593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0.7267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0.6189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0.6473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0.2281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T dbscan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0.5601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0.5962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0.5776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0.4078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0.5346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0.1242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T hdbscan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0.5152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0.6029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0.5556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0.3862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0.4858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0.0881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T Kmeans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0.7619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0.5814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0.6596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0.3184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0.5586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0.1767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ET-nc hdbscan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0.7327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0.7534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0.7429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0.7204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0.7186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0.2070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ET-nc Kmeans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it-IT" sz="1200">
                          <a:latin typeface="Roboto"/>
                        </a:rPr>
                        <a:t>0.8812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0.8069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it-IT" sz="1200">
                          <a:latin typeface="Roboto"/>
                        </a:rPr>
                        <a:t>0.8424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it-IT" sz="1200">
                          <a:latin typeface="Roboto"/>
                        </a:rPr>
                        <a:t>0.8299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it-IT" sz="1200">
                          <a:latin typeface="Roboto"/>
                        </a:rPr>
                        <a:t>0.7949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it-IT" sz="1200">
                          <a:latin typeface="Roboto"/>
                        </a:rPr>
                        <a:t>0.3198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ET-lc hdbscan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0.6541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0.6129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0.6328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0.3249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0.5992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0.1203</a:t>
                      </a:r>
                      <a:endParaRPr/>
                    </a:p>
                  </a:txBody>
                  <a:tcPr/>
                </a:tc>
              </a:tr>
              <a:tr h="272520">
                <a:tc>
                  <a:txBody>
                    <a:bodyPr lIns="90000" rIns="90000" tIns="46800" bIns="46800"/>
                    <a:p>
                      <a:r>
                        <a:rPr b="1" lang="it-IT" sz="1200">
                          <a:latin typeface="Roboto"/>
                        </a:rPr>
                        <a:t>ET-lc Kmeans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0.8548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0.6885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0.7627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0.6488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0.6773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it-IT" sz="1200">
                          <a:latin typeface="Roboto"/>
                        </a:rPr>
                        <a:t>0.2573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0" y="1052640"/>
            <a:ext cx="914148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00000"/>
                </a:solidFill>
                <a:latin typeface="Roboto"/>
                <a:ea typeface="DejaVu Sans"/>
              </a:rPr>
              <a:t>Conclusioni e Sviluppi Futuri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F7AED17-6031-4408-B7A5-C5AB094FF3FB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07640" y="1772640"/>
            <a:ext cx="8638560" cy="505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Conclusioni :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La soluzione proposta affronta e risolve in modo accurato l’estrazione e l’allineamento di dati strutturati provenienti da siti web eterogenei (</a:t>
            </a:r>
            <a:r>
              <a:rPr i="1" lang="it-IT" sz="2100">
                <a:solidFill>
                  <a:srgbClr val="000000"/>
                </a:solidFill>
                <a:latin typeface="Roboto"/>
                <a:ea typeface="DejaVu Sans"/>
              </a:rPr>
              <a:t>indipendendenza dal dominio</a:t>
            </a: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) 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Migliori risultati rispetto a Depta in termini di precisione e richiamo</a:t>
            </a:r>
            <a:endParaRPr/>
          </a:p>
          <a:p>
            <a:pPr>
              <a:lnSpc>
                <a:spcPct val="100000"/>
              </a:lnSpc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Sviluppi futuri: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Utilizzo del dom path completo nella rappresentazione dei DOM Tree, per migliorare ulteriormente le performance dell’algoritmo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Confronto della soluzione proposta con modelli probabilistici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052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Obiettivo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DB3D709-490F-4502-9416-493C6C8F55ED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539640" y="1659600"/>
            <a:ext cx="7990200" cy="193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300">
                <a:solidFill>
                  <a:srgbClr val="0d0d0d"/>
                </a:solidFill>
                <a:latin typeface="Roboto"/>
                <a:ea typeface="DejaVu Sans"/>
              </a:rPr>
              <a:t>Raggruppare pagine web in cluster utilizzando dati strutturati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300">
                <a:solidFill>
                  <a:srgbClr val="0d0d0d"/>
                </a:solidFill>
                <a:latin typeface="Roboto"/>
                <a:ea typeface="DejaVu Sans"/>
              </a:rPr>
              <a:t>Reperimento informazione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300">
                <a:solidFill>
                  <a:srgbClr val="0d0d0d"/>
                </a:solidFill>
                <a:latin typeface="Roboto"/>
                <a:ea typeface="DejaVu Sans"/>
              </a:rPr>
              <a:t>Individuare pagine web dello stesso tipo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360" y="3672000"/>
            <a:ext cx="684720" cy="4550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60" y="5544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6920" y="4464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78920" y="5688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26920" y="3528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8360" y="3600720"/>
            <a:ext cx="646200" cy="4294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663280" y="4752000"/>
            <a:ext cx="647280" cy="43020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584360" y="4536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2553840" y="5519160"/>
            <a:ext cx="684720" cy="455040"/>
          </a:xfrm>
          <a:prstGeom prst="rect">
            <a:avLst/>
          </a:prstGeom>
          <a:ln>
            <a:noFill/>
          </a:ln>
        </p:spPr>
      </p:pic>
      <p:sp>
        <p:nvSpPr>
          <p:cNvPr id="174" name="Line 5"/>
          <p:cNvSpPr/>
          <p:nvPr/>
        </p:nvSpPr>
        <p:spPr>
          <a:xfrm flipV="1">
            <a:off x="576360" y="4968000"/>
            <a:ext cx="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5" name="Line 6"/>
          <p:cNvSpPr/>
          <p:nvPr/>
        </p:nvSpPr>
        <p:spPr>
          <a:xfrm flipV="1">
            <a:off x="504360" y="4104000"/>
            <a:ext cx="21600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6" name="Line 7"/>
          <p:cNvSpPr/>
          <p:nvPr/>
        </p:nvSpPr>
        <p:spPr>
          <a:xfrm flipH="1">
            <a:off x="720360" y="4104000"/>
            <a:ext cx="28800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7" name="Line 8"/>
          <p:cNvSpPr/>
          <p:nvPr/>
        </p:nvSpPr>
        <p:spPr>
          <a:xfrm>
            <a:off x="792360" y="4968000"/>
            <a:ext cx="576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8" name="Line 9"/>
          <p:cNvSpPr/>
          <p:nvPr/>
        </p:nvSpPr>
        <p:spPr>
          <a:xfrm flipV="1">
            <a:off x="1584360" y="5040000"/>
            <a:ext cx="216000" cy="576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9" name="Line 10"/>
          <p:cNvSpPr/>
          <p:nvPr/>
        </p:nvSpPr>
        <p:spPr>
          <a:xfrm flipH="1">
            <a:off x="1944360" y="4032000"/>
            <a:ext cx="72000" cy="43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0" name="Line 11"/>
          <p:cNvSpPr/>
          <p:nvPr/>
        </p:nvSpPr>
        <p:spPr>
          <a:xfrm>
            <a:off x="1368360" y="3816000"/>
            <a:ext cx="288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1" name="Line 12"/>
          <p:cNvSpPr/>
          <p:nvPr/>
        </p:nvSpPr>
        <p:spPr>
          <a:xfrm>
            <a:off x="1008360" y="4752000"/>
            <a:ext cx="504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2" name="Line 13"/>
          <p:cNvSpPr/>
          <p:nvPr/>
        </p:nvSpPr>
        <p:spPr>
          <a:xfrm flipH="1">
            <a:off x="1008360" y="3960000"/>
            <a:ext cx="792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3" name="Line 14"/>
          <p:cNvSpPr/>
          <p:nvPr/>
        </p:nvSpPr>
        <p:spPr>
          <a:xfrm flipV="1">
            <a:off x="1800360" y="5832000"/>
            <a:ext cx="720000" cy="7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4" name="Line 15"/>
          <p:cNvSpPr/>
          <p:nvPr/>
        </p:nvSpPr>
        <p:spPr>
          <a:xfrm>
            <a:off x="2016360" y="5040000"/>
            <a:ext cx="504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5" name="Line 16"/>
          <p:cNvSpPr/>
          <p:nvPr/>
        </p:nvSpPr>
        <p:spPr>
          <a:xfrm>
            <a:off x="3024360" y="5184000"/>
            <a:ext cx="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6" name="Line 17"/>
          <p:cNvSpPr/>
          <p:nvPr/>
        </p:nvSpPr>
        <p:spPr>
          <a:xfrm flipV="1">
            <a:off x="2808360" y="5184000"/>
            <a:ext cx="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7" name="Line 18"/>
          <p:cNvSpPr/>
          <p:nvPr/>
        </p:nvSpPr>
        <p:spPr>
          <a:xfrm flipH="1">
            <a:off x="2304360" y="3960000"/>
            <a:ext cx="576000" cy="79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8" name="Line 19"/>
          <p:cNvSpPr/>
          <p:nvPr/>
        </p:nvSpPr>
        <p:spPr>
          <a:xfrm flipV="1">
            <a:off x="2880360" y="4176000"/>
            <a:ext cx="21600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9" name="Line 20"/>
          <p:cNvSpPr/>
          <p:nvPr/>
        </p:nvSpPr>
        <p:spPr>
          <a:xfrm flipH="1">
            <a:off x="3096360" y="4176000"/>
            <a:ext cx="14400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0" name="Line 21"/>
          <p:cNvSpPr/>
          <p:nvPr/>
        </p:nvSpPr>
        <p:spPr>
          <a:xfrm flipH="1">
            <a:off x="2448360" y="3816000"/>
            <a:ext cx="432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1" name="Line 22"/>
          <p:cNvSpPr/>
          <p:nvPr/>
        </p:nvSpPr>
        <p:spPr>
          <a:xfrm flipH="1">
            <a:off x="864360" y="4896000"/>
            <a:ext cx="648000" cy="79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2" name="Line 23"/>
          <p:cNvSpPr/>
          <p:nvPr/>
        </p:nvSpPr>
        <p:spPr>
          <a:xfrm flipH="1" flipV="1">
            <a:off x="1368360" y="3888000"/>
            <a:ext cx="360000" cy="576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3" name="Line 24"/>
          <p:cNvSpPr/>
          <p:nvPr/>
        </p:nvSpPr>
        <p:spPr>
          <a:xfrm flipV="1">
            <a:off x="1800360" y="5040000"/>
            <a:ext cx="792000" cy="72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4" name="Line 25"/>
          <p:cNvSpPr/>
          <p:nvPr/>
        </p:nvSpPr>
        <p:spPr>
          <a:xfrm flipH="1" flipV="1">
            <a:off x="2088360" y="4032000"/>
            <a:ext cx="720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pic>
        <p:nvPicPr>
          <p:cNvPr id="195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8028000" y="4513680"/>
            <a:ext cx="646200" cy="42948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236360" y="4511160"/>
            <a:ext cx="622080" cy="413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200360" y="3600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8025480" y="5400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8062920" y="3600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6480360" y="5400000"/>
            <a:ext cx="647280" cy="4302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7255800" y="5411160"/>
            <a:ext cx="630720" cy="4190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6408360" y="4500000"/>
            <a:ext cx="646200" cy="42948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6408360" y="3600000"/>
            <a:ext cx="647640" cy="430200"/>
          </a:xfrm>
          <a:prstGeom prst="rect">
            <a:avLst/>
          </a:prstGeom>
          <a:ln>
            <a:noFill/>
          </a:ln>
        </p:spPr>
      </p:pic>
      <p:sp>
        <p:nvSpPr>
          <p:cNvPr id="204" name="CustomShape 26"/>
          <p:cNvSpPr/>
          <p:nvPr/>
        </p:nvSpPr>
        <p:spPr>
          <a:xfrm>
            <a:off x="6264360" y="3456000"/>
            <a:ext cx="2590200" cy="718200"/>
          </a:xfrm>
          <a:prstGeom prst="rect">
            <a:avLst/>
          </a:prstGeom>
          <a:noFill/>
          <a:ln>
            <a:solidFill>
              <a:srgbClr val="cc0000"/>
            </a:solidFill>
            <a:tailEnd len="med" type="triangle" w="med"/>
          </a:ln>
        </p:spPr>
      </p:sp>
      <p:sp>
        <p:nvSpPr>
          <p:cNvPr id="205" name="CustomShape 27"/>
          <p:cNvSpPr/>
          <p:nvPr/>
        </p:nvSpPr>
        <p:spPr>
          <a:xfrm>
            <a:off x="6264360" y="4356000"/>
            <a:ext cx="2590200" cy="718200"/>
          </a:xfrm>
          <a:prstGeom prst="rect">
            <a:avLst/>
          </a:prstGeom>
          <a:noFill/>
          <a:ln>
            <a:solidFill>
              <a:srgbClr val="ffff00"/>
            </a:solidFill>
            <a:tailEnd len="med" type="triangle" w="med"/>
          </a:ln>
        </p:spPr>
      </p:sp>
      <p:sp>
        <p:nvSpPr>
          <p:cNvPr id="206" name="CustomShape 28"/>
          <p:cNvSpPr/>
          <p:nvPr/>
        </p:nvSpPr>
        <p:spPr>
          <a:xfrm>
            <a:off x="6253920" y="5272920"/>
            <a:ext cx="2590200" cy="718200"/>
          </a:xfrm>
          <a:prstGeom prst="rect">
            <a:avLst/>
          </a:prstGeom>
          <a:noFill/>
          <a:ln>
            <a:solidFill>
              <a:srgbClr val="66cc00"/>
            </a:solidFill>
            <a:tailEnd len="med" type="triangle" w="med"/>
          </a:ln>
        </p:spPr>
      </p:sp>
      <p:sp>
        <p:nvSpPr>
          <p:cNvPr id="207" name="Line 29"/>
          <p:cNvSpPr/>
          <p:nvPr/>
        </p:nvSpPr>
        <p:spPr>
          <a:xfrm>
            <a:off x="3960000" y="4680000"/>
            <a:ext cx="1944000" cy="0"/>
          </a:xfrm>
          <a:prstGeom prst="line">
            <a:avLst/>
          </a:prstGeom>
          <a:ln w="10080">
            <a:solidFill>
              <a:srgbClr val="003366"/>
            </a:solidFill>
            <a:round/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1152000"/>
            <a:ext cx="9138960" cy="59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Stato dell'arte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23640" y="2088000"/>
            <a:ext cx="856656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Il clustering delle pagine web può avvenire considerando diversi fattori: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Il contenuto testuale  (</a:t>
            </a:r>
            <a:r>
              <a:rPr i="1" lang="it-IT" sz="2400">
                <a:solidFill>
                  <a:srgbClr val="000000"/>
                </a:solidFill>
                <a:latin typeface="Roboto"/>
                <a:ea typeface="DejaVu Sans"/>
              </a:rPr>
              <a:t>Text Mining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Web log  (</a:t>
            </a:r>
            <a:r>
              <a:rPr i="1" lang="it-IT" sz="2400">
                <a:solidFill>
                  <a:srgbClr val="000000"/>
                </a:solidFill>
                <a:latin typeface="Roboto"/>
                <a:ea typeface="DejaVu Sans"/>
              </a:rPr>
              <a:t>Web Usage Mining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Hyperlink  (</a:t>
            </a:r>
            <a:r>
              <a:rPr i="1" lang="it-IT" sz="2400">
                <a:solidFill>
                  <a:srgbClr val="000000"/>
                </a:solidFill>
                <a:latin typeface="Roboto"/>
                <a:ea typeface="DejaVu Sans"/>
              </a:rPr>
              <a:t>Graph Theory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Codice HTML  (</a:t>
            </a:r>
            <a:r>
              <a:rPr i="1" lang="it-IT" sz="2400">
                <a:solidFill>
                  <a:srgbClr val="000000"/>
                </a:solidFill>
                <a:latin typeface="Roboto"/>
                <a:ea typeface="DejaVu Sans"/>
              </a:rPr>
              <a:t>Web Structure Mining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)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28C191B-3B6C-4ABF-914A-16C613319BB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124640"/>
            <a:ext cx="9138960" cy="69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Limitazioni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96360" y="2088000"/>
            <a:ext cx="7737480" cy="177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400">
                <a:solidFill>
                  <a:srgbClr val="000000"/>
                </a:solidFill>
                <a:latin typeface="Roboto"/>
                <a:ea typeface="DejaVu Sans"/>
              </a:rPr>
              <a:t>Text mining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: Assunzioni di indipendenza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400">
                <a:solidFill>
                  <a:srgbClr val="000000"/>
                </a:solidFill>
                <a:latin typeface="Roboto"/>
                <a:ea typeface="DejaVu Sans"/>
              </a:rPr>
              <a:t>Web Usage Mining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: Il clustering dipende dalla tipologia di utenti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400">
                <a:solidFill>
                  <a:srgbClr val="000000"/>
                </a:solidFill>
                <a:latin typeface="Roboto"/>
                <a:ea typeface="DejaVu Sans"/>
              </a:rPr>
              <a:t>Graph Theory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: La maggior parte degli algoritmi è NP-completa e considera solo le relazioni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2400">
                <a:solidFill>
                  <a:srgbClr val="000000"/>
                </a:solidFill>
                <a:latin typeface="Roboto"/>
                <a:ea typeface="DejaVu Sans"/>
              </a:rPr>
              <a:t>Web Structure Mining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: La qualità dei risultati dipende dalla complessità codice HTML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EDAD5BA-D39D-44EC-9AE6-D3B2A2500FC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052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Soluzione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7045F66-2D69-4EF9-AD1E-B2A950833A65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539640" y="1659600"/>
            <a:ext cx="8278560" cy="167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>
                <a:solidFill>
                  <a:srgbClr val="0d0d0d"/>
                </a:solidFill>
                <a:latin typeface="Roboto"/>
                <a:ea typeface="DejaVu Sans"/>
              </a:rPr>
              <a:t>Creare un algoritmo capace di: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600">
                <a:solidFill>
                  <a:srgbClr val="0d0d0d"/>
                </a:solidFill>
                <a:latin typeface="Roboto"/>
                <a:ea typeface="DejaVu Sans"/>
              </a:rPr>
              <a:t>Combinare informazioni testuali e informazioni sulla struttura del grafo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600">
                <a:solidFill>
                  <a:srgbClr val="0d0d0d"/>
                </a:solidFill>
                <a:latin typeface="Roboto"/>
                <a:ea typeface="DejaVu Sans"/>
              </a:rPr>
              <a:t>Rappresentare le informazioni estratte in uno spazio vettoriale</a:t>
            </a:r>
            <a:endParaRPr/>
          </a:p>
        </p:txBody>
      </p:sp>
      <p:pic>
        <p:nvPicPr>
          <p:cNvPr id="2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27640" y="4513680"/>
            <a:ext cx="646200" cy="42948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000" y="4511160"/>
            <a:ext cx="622080" cy="4132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0" y="3600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025120" y="5400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062560" y="360000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80000" y="5400000"/>
            <a:ext cx="647280" cy="4302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255440" y="5411160"/>
            <a:ext cx="630720" cy="41904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408000" y="4500000"/>
            <a:ext cx="646200" cy="42948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408000" y="3600000"/>
            <a:ext cx="647640" cy="430200"/>
          </a:xfrm>
          <a:prstGeom prst="rect">
            <a:avLst/>
          </a:prstGeom>
          <a:ln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6264000" y="3456000"/>
            <a:ext cx="2590200" cy="718200"/>
          </a:xfrm>
          <a:prstGeom prst="rect">
            <a:avLst/>
          </a:prstGeom>
          <a:noFill/>
          <a:ln>
            <a:solidFill>
              <a:srgbClr val="cc0000"/>
            </a:solidFill>
            <a:tailEnd len="med" type="triangle" w="med"/>
          </a:ln>
        </p:spPr>
      </p:sp>
      <p:sp>
        <p:nvSpPr>
          <p:cNvPr id="230" name="CustomShape 6"/>
          <p:cNvSpPr/>
          <p:nvPr/>
        </p:nvSpPr>
        <p:spPr>
          <a:xfrm>
            <a:off x="6264000" y="4356000"/>
            <a:ext cx="2590200" cy="718200"/>
          </a:xfrm>
          <a:prstGeom prst="rect">
            <a:avLst/>
          </a:prstGeom>
          <a:noFill/>
          <a:ln>
            <a:solidFill>
              <a:srgbClr val="ffff00"/>
            </a:solidFill>
            <a:tailEnd len="med" type="triangle" w="med"/>
          </a:ln>
        </p:spPr>
      </p:sp>
      <p:sp>
        <p:nvSpPr>
          <p:cNvPr id="231" name="CustomShape 7"/>
          <p:cNvSpPr/>
          <p:nvPr/>
        </p:nvSpPr>
        <p:spPr>
          <a:xfrm>
            <a:off x="6253560" y="5272920"/>
            <a:ext cx="2590200" cy="718200"/>
          </a:xfrm>
          <a:prstGeom prst="rect">
            <a:avLst/>
          </a:prstGeom>
          <a:noFill/>
          <a:ln>
            <a:solidFill>
              <a:srgbClr val="66cc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1160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Metodologia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A678E68-2C42-41E0-A320-2B5F2D58E499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539640" y="2340000"/>
            <a:ext cx="7990200" cy="34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L'algoritmo è caratterizzato da tre fasi principali: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1.Web Graph discovery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2.URL embedding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Rappresentazione vettoriale contenuto testuale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Rappresentazione vettoriale della struttura del grafo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3.</a:t>
            </a: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Web page 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1196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1. Web Graph Discovery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60000" y="2376000"/>
            <a:ext cx="5256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Tipologie di grafi web: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Crawling con vincolo sui dati strutturati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Crawling senza vincolo sui dati strutturati 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FB4CA31-88AB-4EB3-9FBA-5564606C69B3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2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2644200"/>
            <a:ext cx="2241720" cy="3114360"/>
          </a:xfrm>
          <a:prstGeom prst="rect">
            <a:avLst/>
          </a:prstGeom>
          <a:ln>
            <a:noFill/>
          </a:ln>
        </p:spPr>
      </p:pic>
      <p:sp>
        <p:nvSpPr>
          <p:cNvPr id="241" name="TextShape 5"/>
          <p:cNvSpPr txBox="1"/>
          <p:nvPr/>
        </p:nvSpPr>
        <p:spPr>
          <a:xfrm>
            <a:off x="288000" y="1944000"/>
            <a:ext cx="8496000" cy="792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Data l'homepage di un sito web, estrarre il grafo web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1196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Crawling con vincolo sui dati strutturati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288000" y="2376000"/>
            <a:ext cx="5256000" cy="478836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906E726-FFE5-4BF6-8AE1-6997E9C2FFEE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2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2644200"/>
            <a:ext cx="2241720" cy="3114360"/>
          </a:xfrm>
          <a:prstGeom prst="rect">
            <a:avLst/>
          </a:prstGeom>
          <a:ln>
            <a:noFill/>
          </a:ln>
        </p:spPr>
      </p:pic>
      <p:sp>
        <p:nvSpPr>
          <p:cNvPr id="247" name="TextShape 5"/>
          <p:cNvSpPr txBox="1"/>
          <p:nvPr/>
        </p:nvSpPr>
        <p:spPr>
          <a:xfrm>
            <a:off x="432000" y="2736000"/>
            <a:ext cx="4896000" cy="30240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Estrazione delle liste web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Generazione del grafo web attraverso le liste web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