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2"/>
  </p:notesMasterIdLst>
  <p:sldIdLst>
    <p:sldId id="256" r:id="rId3"/>
    <p:sldId id="285" r:id="rId4"/>
    <p:sldId id="286" r:id="rId5"/>
    <p:sldId id="257" r:id="rId6"/>
    <p:sldId id="289" r:id="rId7"/>
    <p:sldId id="258" r:id="rId8"/>
    <p:sldId id="259" r:id="rId9"/>
    <p:sldId id="260" r:id="rId10"/>
    <p:sldId id="261" r:id="rId11"/>
    <p:sldId id="262" r:id="rId12"/>
    <p:sldId id="263" r:id="rId13"/>
    <p:sldId id="280" r:id="rId14"/>
    <p:sldId id="266" r:id="rId15"/>
    <p:sldId id="267" r:id="rId16"/>
    <p:sldId id="268" r:id="rId17"/>
    <p:sldId id="288" r:id="rId18"/>
    <p:sldId id="269" r:id="rId19"/>
    <p:sldId id="270" r:id="rId20"/>
    <p:sldId id="290" r:id="rId21"/>
    <p:sldId id="292" r:id="rId22"/>
    <p:sldId id="293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7" r:id="rId3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91" autoAdjust="0"/>
    <p:restoredTop sz="84381" autoAdjust="0"/>
  </p:normalViewPr>
  <p:slideViewPr>
    <p:cSldViewPr snapToGrid="0">
      <p:cViewPr varScale="1">
        <p:scale>
          <a:sx n="63" d="100"/>
          <a:sy n="63" d="100"/>
        </p:scale>
        <p:origin x="134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it-IT" sz="2000">
                <a:latin typeface="Arial"/>
              </a:rPr>
              <a:t>Fate clic per modificare il formato delle note</a:t>
            </a:r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it-IT" sz="1400">
                <a:latin typeface="Times New Roman"/>
              </a:rPr>
              <a:t>&lt;intestazione&gt;</a:t>
            </a:r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it-IT" sz="1400">
                <a:latin typeface="Times New Roman"/>
              </a:rPr>
              <a:t>&lt;data/ora&gt;</a:t>
            </a:r>
            <a:endParaRPr/>
          </a:p>
        </p:txBody>
      </p:sp>
      <p:sp>
        <p:nvSpPr>
          <p:cNvPr id="14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it-IT" sz="1400">
                <a:latin typeface="Times New Roman"/>
              </a:rPr>
              <a:t>&lt;piè di pagina&gt;</a:t>
            </a:r>
            <a:endParaRPr/>
          </a:p>
        </p:txBody>
      </p:sp>
      <p:sp>
        <p:nvSpPr>
          <p:cNvPr id="14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A321E4F-F52A-4A13-AE65-0B42938DE9B7}" type="slidenum">
              <a:rPr lang="it-IT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460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3886200" y="8686800"/>
            <a:ext cx="2966760" cy="452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DD1AEA79-5A4A-4C94-8036-11AD31A24B36}" type="slidenum">
              <a:rPr lang="it-IT" sz="1200">
                <a:solidFill>
                  <a:srgbClr val="000000"/>
                </a:solidFill>
                <a:latin typeface="Arial"/>
                <a:ea typeface="ＭＳ Ｐゴシック"/>
              </a:rPr>
              <a:t>1</a:t>
            </a:fld>
            <a:endParaRPr/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4160" cy="410976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7033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3886200" y="8686800"/>
            <a:ext cx="2966760" cy="452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20B04A3B-0AB2-4B78-B4B9-6DBC796DF076}" type="slidenum">
              <a:rPr lang="it-IT" sz="1200">
                <a:solidFill>
                  <a:srgbClr val="000000"/>
                </a:solidFill>
                <a:latin typeface="Arial"/>
                <a:ea typeface="ＭＳ Ｐゴシック"/>
              </a:rPr>
              <a:t>10</a:t>
            </a:fld>
            <a:endParaRPr/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4160" cy="41097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it-IT" sz="2000">
                <a:latin typeface="Arial"/>
                <a:ea typeface="ＭＳ Ｐゴシック"/>
              </a:rPr>
              <a:t>Esistono link che permettono di visualizzare altri record. Perché i record sono divisi su più pagine. Liste multi pagina o inter-pagina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498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040" cy="4523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2" name="CustomShape 2"/>
          <p:cNvSpPr/>
          <p:nvPr/>
        </p:nvSpPr>
        <p:spPr>
          <a:xfrm>
            <a:off x="4399200" y="9555480"/>
            <a:ext cx="3370320" cy="500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66E4734-2D80-42F3-968D-757CEA3A64C1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44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040" cy="452340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392" name="CustomShape 2"/>
          <p:cNvSpPr/>
          <p:nvPr/>
        </p:nvSpPr>
        <p:spPr>
          <a:xfrm>
            <a:off x="4399200" y="9555480"/>
            <a:ext cx="3370320" cy="500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66E4734-2D80-42F3-968D-757CEA3A64C1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2017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040" cy="4523400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-228600">
              <a:buAutoNum type="arabicPeriod"/>
            </a:pPr>
            <a:r>
              <a:rPr lang="it-IT" dirty="0" smtClean="0"/>
              <a:t>Per garatire la terminazione del processo;</a:t>
            </a:r>
          </a:p>
          <a:p>
            <a:pPr marL="228600" indent="-228600">
              <a:buAutoNum type="arabicPeriod"/>
            </a:pPr>
            <a:r>
              <a:rPr lang="it-IT" dirty="0" smtClean="0"/>
              <a:t>Coinvolge un etica di crawling</a:t>
            </a:r>
            <a:r>
              <a:rPr lang="it-IT" baseline="0" dirty="0" smtClean="0"/>
              <a:t> in quanto.... non devono sovraccaricare di richieste il server e dovrebbero esplorare solo le pagine elencate nel robot txt</a:t>
            </a:r>
          </a:p>
          <a:p>
            <a:pPr marL="228600" indent="-228600">
              <a:buAutoNum type="arabicPeriod"/>
            </a:pPr>
            <a:r>
              <a:rPr lang="it-IT" baseline="0" dirty="0" smtClean="0"/>
              <a:t>É possibile analizzare sia il </a:t>
            </a:r>
          </a:p>
          <a:p>
            <a:pPr marL="228600" indent="-228600">
              <a:buAutoNum type="arabicPeriod"/>
            </a:pPr>
            <a:endParaRPr lang="it-IT" dirty="0" smtClean="0"/>
          </a:p>
          <a:p>
            <a:pPr marL="228600" indent="-228600">
              <a:buAutoNum type="arabicPeriod"/>
            </a:pPr>
            <a:endParaRPr dirty="0"/>
          </a:p>
        </p:txBody>
      </p:sp>
      <p:sp>
        <p:nvSpPr>
          <p:cNvPr id="396" name="CustomShape 2"/>
          <p:cNvSpPr/>
          <p:nvPr/>
        </p:nvSpPr>
        <p:spPr>
          <a:xfrm>
            <a:off x="4399200" y="9555480"/>
            <a:ext cx="3370320" cy="500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A56ED6F-C1BA-4326-BB91-44A27DF9FD85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21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A321E4F-F52A-4A13-AE65-0B42938DE9B7}" type="slidenum">
              <a:rPr lang="it-IT" sz="1400">
                <a:latin typeface="Times New Roman"/>
              </a:rPr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0461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45000"/>
            </a:pPr>
            <a:r>
              <a:rPr lang="it-IT" sz="1200" dirty="0" smtClean="0">
                <a:solidFill>
                  <a:srgbClr val="252525"/>
                </a:solidFill>
                <a:latin typeface="Roboto" charset="0"/>
              </a:rPr>
              <a:t>dove </a:t>
            </a:r>
            <a:r>
              <a:rPr lang="it-IT" sz="1200" b="1" dirty="0" smtClean="0">
                <a:solidFill>
                  <a:srgbClr val="252525"/>
                </a:solidFill>
                <a:latin typeface="Roboto" charset="0"/>
              </a:rPr>
              <a:t>n</a:t>
            </a:r>
            <a:r>
              <a:rPr lang="it-IT" sz="1000" b="1" dirty="0" smtClean="0">
                <a:solidFill>
                  <a:srgbClr val="252525"/>
                </a:solidFill>
                <a:latin typeface="Roboto" charset="0"/>
              </a:rPr>
              <a:t>ij</a:t>
            </a:r>
            <a:r>
              <a:rPr lang="it-IT" sz="1200" dirty="0" smtClean="0">
                <a:solidFill>
                  <a:srgbClr val="252525"/>
                </a:solidFill>
                <a:latin typeface="Roboto" charset="0"/>
              </a:rPr>
              <a:t> è il numero di occorrenze del termine</a:t>
            </a:r>
            <a:r>
              <a:rPr lang="it-IT" sz="1200" b="1" dirty="0" smtClean="0">
                <a:solidFill>
                  <a:srgbClr val="252525"/>
                </a:solidFill>
                <a:latin typeface="Roboto" charset="0"/>
              </a:rPr>
              <a:t> t</a:t>
            </a:r>
            <a:r>
              <a:rPr lang="it-IT" sz="1000" b="1" dirty="0" smtClean="0">
                <a:solidFill>
                  <a:srgbClr val="252525"/>
                </a:solidFill>
                <a:latin typeface="Roboto" charset="0"/>
              </a:rPr>
              <a:t>i</a:t>
            </a:r>
            <a:r>
              <a:rPr lang="it-IT" sz="1200" b="1" dirty="0" smtClean="0">
                <a:solidFill>
                  <a:srgbClr val="252525"/>
                </a:solidFill>
                <a:latin typeface="Roboto" charset="0"/>
              </a:rPr>
              <a:t> </a:t>
            </a:r>
            <a:r>
              <a:rPr lang="it-IT" sz="1200" dirty="0" smtClean="0">
                <a:solidFill>
                  <a:srgbClr val="252525"/>
                </a:solidFill>
                <a:latin typeface="Roboto" charset="0"/>
              </a:rPr>
              <a:t>nel documento </a:t>
            </a:r>
            <a:r>
              <a:rPr lang="it-IT" sz="1200" b="1" dirty="0" smtClean="0">
                <a:solidFill>
                  <a:srgbClr val="252525"/>
                </a:solidFill>
                <a:latin typeface="Roboto" charset="0"/>
              </a:rPr>
              <a:t>d</a:t>
            </a:r>
            <a:r>
              <a:rPr lang="it-IT" sz="1000" b="1" dirty="0" smtClean="0">
                <a:solidFill>
                  <a:srgbClr val="252525"/>
                </a:solidFill>
                <a:latin typeface="Roboto" charset="0"/>
              </a:rPr>
              <a:t>j</a:t>
            </a:r>
            <a:r>
              <a:rPr lang="it-IT" sz="1200" dirty="0" smtClean="0">
                <a:solidFill>
                  <a:srgbClr val="252525"/>
                </a:solidFill>
                <a:latin typeface="Roboto" charset="0"/>
              </a:rPr>
              <a:t>, mentre il denominatore è il numero di termini nel documento</a:t>
            </a:r>
            <a:r>
              <a:rPr lang="it-IT" sz="1200" b="1" dirty="0" smtClean="0">
                <a:solidFill>
                  <a:srgbClr val="252525"/>
                </a:solidFill>
                <a:latin typeface="Roboto" charset="0"/>
              </a:rPr>
              <a:t> d</a:t>
            </a:r>
            <a:r>
              <a:rPr lang="it-IT" sz="1000" b="1" dirty="0" smtClean="0">
                <a:solidFill>
                  <a:srgbClr val="252525"/>
                </a:solidFill>
                <a:latin typeface="Roboto" charset="0"/>
              </a:rPr>
              <a:t>j</a:t>
            </a:r>
            <a:r>
              <a:rPr lang="it-IT" sz="1200" dirty="0" smtClean="0">
                <a:solidFill>
                  <a:srgbClr val="252525"/>
                </a:solidFill>
                <a:latin typeface="Roboto" charset="0"/>
              </a:rPr>
              <a:t>.</a:t>
            </a:r>
          </a:p>
          <a:p>
            <a:pPr>
              <a:buSzPct val="45000"/>
            </a:pPr>
            <a:endParaRPr lang="it-IT" sz="1200" dirty="0" smtClean="0">
              <a:solidFill>
                <a:srgbClr val="252525"/>
              </a:solidFill>
              <a:latin typeface="Roboto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>
                <a:solidFill>
                  <a:srgbClr val="252525"/>
                </a:solidFill>
                <a:latin typeface="Roboto" charset="0"/>
              </a:rPr>
              <a:t>Dove |</a:t>
            </a:r>
            <a:r>
              <a:rPr lang="it-IT" sz="1200" b="1" dirty="0" smtClean="0">
                <a:solidFill>
                  <a:srgbClr val="252525"/>
                </a:solidFill>
                <a:latin typeface="Roboto" charset="0"/>
              </a:rPr>
              <a:t>D| </a:t>
            </a:r>
            <a:r>
              <a:rPr lang="it-IT" sz="1200" dirty="0" smtClean="0">
                <a:solidFill>
                  <a:srgbClr val="252525"/>
                </a:solidFill>
                <a:latin typeface="Roboto" charset="0"/>
              </a:rPr>
              <a:t>è il numero di documenti nella collezione, mentre il denominatore è il numero di documenti che contengono il termine </a:t>
            </a:r>
            <a:r>
              <a:rPr lang="it-IT" sz="1200" b="1" dirty="0" smtClean="0">
                <a:solidFill>
                  <a:srgbClr val="252525"/>
                </a:solidFill>
                <a:latin typeface="Roboto" charset="0"/>
              </a:rPr>
              <a:t>t</a:t>
            </a:r>
            <a:r>
              <a:rPr lang="it-IT" sz="1000" b="1" dirty="0" smtClean="0">
                <a:solidFill>
                  <a:srgbClr val="252525"/>
                </a:solidFill>
                <a:latin typeface="Roboto" charset="0"/>
              </a:rPr>
              <a:t>i</a:t>
            </a:r>
            <a:r>
              <a:rPr lang="it-IT" sz="1000" dirty="0" smtClean="0">
                <a:solidFill>
                  <a:srgbClr val="252525"/>
                </a:solidFill>
                <a:latin typeface="Roboto" charset="0"/>
              </a:rPr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A321E4F-F52A-4A13-AE65-0B42938DE9B7}" type="slidenum">
              <a:rPr lang="it-IT" sz="1400">
                <a:latin typeface="Times New Roman"/>
              </a:rPr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525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A321E4F-F52A-4A13-AE65-0B42938DE9B7}" type="slidenum">
              <a:rPr lang="it-IT" sz="1400">
                <a:latin typeface="Times New Roman"/>
              </a:rPr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9116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Ottimizzare </a:t>
            </a:r>
            <a:r>
              <a:rPr lang="it-IT" baseline="0" dirty="0" smtClean="0"/>
              <a:t>tetha per il quale la prob condizionata del contesto data la parola è massima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A321E4F-F52A-4A13-AE65-0B42938DE9B7}" type="slidenum">
              <a:rPr lang="it-IT" sz="1400" smtClean="0">
                <a:latin typeface="Times New Roman"/>
              </a:rPr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1587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È</a:t>
            </a:r>
            <a:r>
              <a:rPr lang="it-IT" baseline="0" dirty="0" smtClean="0"/>
              <a:t> stato osservato che attraverso la codifica delle parole con </a:t>
            </a:r>
            <a:r>
              <a:rPr lang="it-IT" dirty="0" smtClean="0"/>
              <a:t>Word2vec</a:t>
            </a:r>
            <a:r>
              <a:rPr lang="it-IT" baseline="0" dirty="0" smtClean="0"/>
              <a:t> i vettori risultanti mostravano informazioni nascoste nella loro distanza, Questo è il caso delle analogie, è stato osservato che la distanza tra uomo e donna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A321E4F-F52A-4A13-AE65-0B42938DE9B7}" type="slidenum">
              <a:rPr lang="it-IT" sz="1400" smtClean="0">
                <a:latin typeface="Times New Roman"/>
              </a:rPr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7454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Ottimizzare </a:t>
            </a:r>
            <a:r>
              <a:rPr lang="it-IT" baseline="0" dirty="0" smtClean="0"/>
              <a:t>tetha per il quale la prob condizionata del contesto data la parola è massima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A321E4F-F52A-4A13-AE65-0B42938DE9B7}" type="slidenum">
              <a:rPr lang="it-IT" sz="1400" smtClean="0">
                <a:latin typeface="Times New Roman"/>
              </a:rPr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399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3886200" y="8686800"/>
            <a:ext cx="2966760" cy="452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A3020B1D-C0C7-4D02-B224-46E78A229AED}" type="slidenum">
              <a:rPr lang="it-IT" sz="1200">
                <a:solidFill>
                  <a:srgbClr val="000000"/>
                </a:solidFill>
                <a:latin typeface="Arial"/>
                <a:ea typeface="ＭＳ Ｐゴシック"/>
              </a:rPr>
              <a:t>2</a:t>
            </a:fld>
            <a:endParaRPr/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4160" cy="41097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it-IT" sz="2000">
                <a:latin typeface="Arial"/>
                <a:ea typeface="ＭＳ Ｐゴシック"/>
              </a:rPr>
              <a:t>Esistono link che permettono di visualizzare altri record. Perché i record sono divisi su più pagine. Liste multi pagina o inter-pagina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241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040" cy="452340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>
                <a:solidFill>
                  <a:srgbClr val="0D0D0D"/>
                </a:solidFill>
                <a:latin typeface="Roboto"/>
                <a:ea typeface="+mn-ea"/>
              </a:rPr>
              <a:t>(attraverso liste web e/o analisi degli Hyperlink),</a:t>
            </a:r>
            <a:r>
              <a:rPr lang="it-IT" sz="1400" dirty="0" smtClean="0">
                <a:solidFill>
                  <a:srgbClr val="0D0D0D"/>
                </a:solidFill>
                <a:latin typeface="Roboto"/>
                <a:ea typeface="+mn-ea"/>
              </a:rPr>
              <a:t> rispetto alle metodologie classiche.</a:t>
            </a:r>
            <a:endParaRPr lang="it-IT" sz="1400" dirty="0" smtClean="0"/>
          </a:p>
          <a:p>
            <a:endParaRPr dirty="0"/>
          </a:p>
        </p:txBody>
      </p:sp>
      <p:sp>
        <p:nvSpPr>
          <p:cNvPr id="402" name="CustomShape 2"/>
          <p:cNvSpPr/>
          <p:nvPr/>
        </p:nvSpPr>
        <p:spPr>
          <a:xfrm>
            <a:off x="4399200" y="9555480"/>
            <a:ext cx="3370320" cy="500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F00A1D7B-B149-4D32-8E5F-8C79CE5F4697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5260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040" cy="4523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4" name="CustomShape 2"/>
          <p:cNvSpPr/>
          <p:nvPr/>
        </p:nvSpPr>
        <p:spPr>
          <a:xfrm>
            <a:off x="4399200" y="9555480"/>
            <a:ext cx="3370320" cy="500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B187867A-E414-4BE4-8A7F-1A19D7DC5A77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6129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040" cy="4523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6" name="CustomShape 2"/>
          <p:cNvSpPr/>
          <p:nvPr/>
        </p:nvSpPr>
        <p:spPr>
          <a:xfrm>
            <a:off x="4399200" y="9555480"/>
            <a:ext cx="3370320" cy="500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F31856C-50AE-41F8-9339-E6B3AEF8865E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74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Come si può notare nella tab,</a:t>
            </a:r>
            <a:r>
              <a:rPr lang="it-IT" baseline="0" dirty="0" smtClean="0"/>
              <a:t> i risultati migliori sono stati ottenuti che analizza 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A321E4F-F52A-4A13-AE65-0B42938DE9B7}" type="slidenum">
              <a:rPr lang="it-IT" sz="1400" smtClean="0">
                <a:latin typeface="Times New Roman"/>
              </a:rPr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9898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040" cy="45234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it-IT" dirty="0" smtClean="0"/>
              <a:t>Suggerendo</a:t>
            </a:r>
            <a:r>
              <a:rPr lang="it-IT" baseline="0" dirty="0" smtClean="0"/>
              <a:t> di proseguire lo studio in questa direzione</a:t>
            </a:r>
          </a:p>
          <a:p>
            <a:r>
              <a:rPr lang="it-IT" baseline="0" dirty="0" smtClean="0"/>
              <a:t>Come sviluppi futuri potrebbe essere possibile identificare</a:t>
            </a:r>
            <a:endParaRPr dirty="0"/>
          </a:p>
        </p:txBody>
      </p:sp>
      <p:sp>
        <p:nvSpPr>
          <p:cNvPr id="408" name="CustomShape 2"/>
          <p:cNvSpPr/>
          <p:nvPr/>
        </p:nvSpPr>
        <p:spPr>
          <a:xfrm>
            <a:off x="4399200" y="9555480"/>
            <a:ext cx="3370320" cy="500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A5B4120-0E0E-4A9C-9EE4-A62B16AC873F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0332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A321E4F-F52A-4A13-AE65-0B42938DE9B7}" type="slidenum">
              <a:rPr lang="it-IT" sz="1400">
                <a:latin typeface="Times New Roman"/>
              </a:rPr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697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3886200" y="8686800"/>
            <a:ext cx="2966760" cy="452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A3020B1D-C0C7-4D02-B224-46E78A229AED}" type="slidenum">
              <a:rPr lang="it-IT" sz="1200">
                <a:solidFill>
                  <a:srgbClr val="000000"/>
                </a:solidFill>
                <a:latin typeface="Arial"/>
                <a:ea typeface="ＭＳ Ｐゴシック"/>
              </a:rPr>
              <a:t>3</a:t>
            </a:fld>
            <a:endParaRPr/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4160" cy="41097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it-IT" sz="2000">
                <a:latin typeface="Arial"/>
                <a:ea typeface="ＭＳ Ｐゴシック"/>
              </a:rPr>
              <a:t>Esistono link che permettono di visualizzare altri record. Perché i record sono divisi su più pagine. Liste multi pagina o inter-pagina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7304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3886200" y="8686800"/>
            <a:ext cx="2966760" cy="452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9C49784A-857E-4BC6-8401-6F8F10B1CB34}" type="slidenum">
              <a:rPr lang="it-IT" sz="1200">
                <a:solidFill>
                  <a:srgbClr val="000000"/>
                </a:solidFill>
                <a:latin typeface="Arial"/>
                <a:ea typeface="ＭＳ Ｐゴシック"/>
              </a:rPr>
              <a:t>4</a:t>
            </a:fld>
            <a:endParaRPr/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4160" cy="41097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it-IT" sz="2000" dirty="0">
                <a:latin typeface="Arial"/>
              </a:rPr>
              <a:t>Il web è </a:t>
            </a:r>
            <a:r>
              <a:rPr lang="it-IT" sz="2000" dirty="0" smtClean="0">
                <a:latin typeface="Arial"/>
              </a:rPr>
              <a:t>la piu grande e sotto utilizzata sorgente informativa pubblicamente accessibile. Qui …</a:t>
            </a:r>
          </a:p>
          <a:p>
            <a:pPr>
              <a:lnSpc>
                <a:spcPct val="100000"/>
              </a:lnSpc>
            </a:pPr>
            <a:endParaRPr lang="it-IT" sz="1200" dirty="0" smtClean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it-IT" sz="1200" dirty="0" smtClean="0">
                <a:latin typeface="+mn-lt"/>
              </a:rPr>
              <a:t>Vai giù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9417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3886200" y="8686800"/>
            <a:ext cx="2966760" cy="452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9C49784A-857E-4BC6-8401-6F8F10B1CB34}" type="slidenum">
              <a:rPr lang="it-IT" sz="1200">
                <a:solidFill>
                  <a:srgbClr val="000000"/>
                </a:solidFill>
                <a:latin typeface="Arial"/>
                <a:ea typeface="ＭＳ Ｐゴシック"/>
              </a:rPr>
              <a:t>5</a:t>
            </a:fld>
            <a:endParaRPr/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4160" cy="41097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it-IT" sz="2000" dirty="0">
                <a:latin typeface="Arial"/>
              </a:rPr>
              <a:t>Il web è la piu grande e sotto utilizzata sorgente informativa pubblicamente accessibile. Qui </a:t>
            </a:r>
            <a:r>
              <a:rPr lang="it-IT" sz="2000" dirty="0" smtClean="0">
                <a:latin typeface="Arial"/>
              </a:rPr>
              <a:t>…</a:t>
            </a:r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9764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3886200" y="8686800"/>
            <a:ext cx="2966760" cy="452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A3020B1D-C0C7-4D02-B224-46E78A229AED}" type="slidenum">
              <a:rPr lang="it-IT" sz="1200">
                <a:solidFill>
                  <a:srgbClr val="000000"/>
                </a:solidFill>
                <a:latin typeface="Arial"/>
                <a:ea typeface="ＭＳ Ｐゴシック"/>
              </a:rPr>
              <a:t>6</a:t>
            </a:fld>
            <a:endParaRPr/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4160" cy="41097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it-IT" sz="2000">
                <a:latin typeface="Arial"/>
                <a:ea typeface="ＭＳ Ｐゴシック"/>
              </a:rPr>
              <a:t>Esistono link che permettono di visualizzare altri record. Perché i record sono divisi su più pagine. Liste multi pagina o inter-pagina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8099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A321E4F-F52A-4A13-AE65-0B42938DE9B7}" type="slidenum">
              <a:rPr lang="it-IT" sz="1400">
                <a:latin typeface="Times New Roman"/>
              </a:rPr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8222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040" cy="45234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it-IT" sz="2000">
                <a:latin typeface="Arial"/>
              </a:rPr>
              <a:t>Ad esempio il sito web BBC rappresenta l’elenco delle news utilizzando una sequenza di semplici tag di tipo div</a:t>
            </a:r>
            <a:endParaRPr/>
          </a:p>
        </p:txBody>
      </p:sp>
      <p:sp>
        <p:nvSpPr>
          <p:cNvPr id="386" name="CustomShape 2"/>
          <p:cNvSpPr/>
          <p:nvPr/>
        </p:nvSpPr>
        <p:spPr>
          <a:xfrm>
            <a:off x="4399200" y="9555480"/>
            <a:ext cx="3370320" cy="500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76EE774-AB07-40D3-AC22-8AA4FD59D3CF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4529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3886200" y="8686800"/>
            <a:ext cx="2966760" cy="452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8D71C7DA-4F80-48C7-825C-2AA2FAFEFB19}" type="slidenum">
              <a:rPr lang="it-IT" sz="1200">
                <a:solidFill>
                  <a:srgbClr val="000000"/>
                </a:solidFill>
                <a:latin typeface="Arial"/>
                <a:ea typeface="ＭＳ Ｐゴシック"/>
              </a:rPr>
              <a:t>9</a:t>
            </a:fld>
            <a:endParaRPr/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4160" cy="41097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it-IT" sz="2000">
                <a:latin typeface="Arial"/>
                <a:ea typeface="ＭＳ Ｐゴシック"/>
              </a:rPr>
              <a:t>Esistono link che permettono di visualizzare altri record. Perché i record sono divisi su più pagine. Liste multi pagina o inter-pagina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7946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5" name="Immagine 4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6" name="Immagine 4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92" name="Immagine 91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3" name="Immagine 92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stomShape 1"/>
          <p:cNvSpPr/>
          <p:nvPr/>
        </p:nvSpPr>
        <p:spPr>
          <a:xfrm>
            <a:off x="0" y="6253200"/>
            <a:ext cx="9138960" cy="599760"/>
          </a:xfrm>
          <a:prstGeom prst="rect">
            <a:avLst/>
          </a:prstGeom>
          <a:solidFill>
            <a:srgbClr val="006699"/>
          </a:solidFill>
          <a:ln>
            <a:noFill/>
          </a:ln>
        </p:spPr>
      </p:sp>
      <p:pic>
        <p:nvPicPr>
          <p:cNvPr id="14" name="Picture 34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38960" cy="1077480"/>
          </a:xfrm>
          <a:prstGeom prst="rect">
            <a:avLst/>
          </a:prstGeom>
          <a:ln>
            <a:noFill/>
          </a:ln>
        </p:spPr>
      </p:pic>
      <p:pic>
        <p:nvPicPr>
          <p:cNvPr id="2" name="Picture 35"/>
          <p:cNvPicPr/>
          <p:nvPr/>
        </p:nvPicPr>
        <p:blipFill>
          <a:blip r:embed="rId15"/>
          <a:stretch>
            <a:fillRect/>
          </a:stretch>
        </p:blipFill>
        <p:spPr>
          <a:xfrm>
            <a:off x="3944880" y="44280"/>
            <a:ext cx="1485720" cy="99036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6659640" y="195120"/>
            <a:ext cx="2479320" cy="63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b="1">
                <a:solidFill>
                  <a:srgbClr val="FFFFFF"/>
                </a:solidFill>
                <a:latin typeface="Trajan-Regular"/>
                <a:ea typeface="ＭＳ Ｐゴシック"/>
              </a:rPr>
              <a:t>Dipartimento DI INFORMATICA</a:t>
            </a:r>
            <a:endParaRPr/>
          </a:p>
        </p:txBody>
      </p:sp>
      <p:pic>
        <p:nvPicPr>
          <p:cNvPr id="4" name="Picture 37"/>
          <p:cNvPicPr/>
          <p:nvPr/>
        </p:nvPicPr>
        <p:blipFill>
          <a:blip r:embed="rId16"/>
          <a:stretch>
            <a:fillRect/>
          </a:stretch>
        </p:blipFill>
        <p:spPr>
          <a:xfrm>
            <a:off x="5796000" y="260280"/>
            <a:ext cx="937800" cy="461520"/>
          </a:xfrm>
          <a:prstGeom prst="rect">
            <a:avLst/>
          </a:prstGeom>
          <a:ln>
            <a:noFill/>
          </a:ln>
        </p:spPr>
      </p:pic>
      <p:pic>
        <p:nvPicPr>
          <p:cNvPr id="5" name="Picture 1062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38960" cy="1077480"/>
          </a:xfrm>
          <a:prstGeom prst="rect">
            <a:avLst/>
          </a:prstGeom>
          <a:ln>
            <a:noFill/>
          </a:ln>
        </p:spPr>
      </p:pic>
      <p:sp>
        <p:nvSpPr>
          <p:cNvPr id="6" name="CustomShape 3"/>
          <p:cNvSpPr/>
          <p:nvPr/>
        </p:nvSpPr>
        <p:spPr>
          <a:xfrm>
            <a:off x="0" y="6248520"/>
            <a:ext cx="9138960" cy="599760"/>
          </a:xfrm>
          <a:prstGeom prst="rect">
            <a:avLst/>
          </a:prstGeom>
          <a:solidFill>
            <a:srgbClr val="006699"/>
          </a:solidFill>
          <a:ln>
            <a:noFill/>
          </a:ln>
        </p:spPr>
      </p:sp>
      <p:pic>
        <p:nvPicPr>
          <p:cNvPr id="7" name="Picture 22"/>
          <p:cNvPicPr/>
          <p:nvPr/>
        </p:nvPicPr>
        <p:blipFill>
          <a:blip r:embed="rId15"/>
          <a:stretch>
            <a:fillRect/>
          </a:stretch>
        </p:blipFill>
        <p:spPr>
          <a:xfrm>
            <a:off x="3944880" y="44280"/>
            <a:ext cx="1485720" cy="990360"/>
          </a:xfrm>
          <a:prstGeom prst="rect">
            <a:avLst/>
          </a:prstGeom>
          <a:ln>
            <a:noFill/>
          </a:ln>
        </p:spPr>
      </p:pic>
      <p:sp>
        <p:nvSpPr>
          <p:cNvPr id="8" name="CustomShape 4"/>
          <p:cNvSpPr/>
          <p:nvPr/>
        </p:nvSpPr>
        <p:spPr>
          <a:xfrm>
            <a:off x="2575080" y="3017880"/>
            <a:ext cx="1991880" cy="360"/>
          </a:xfrm>
          <a:prstGeom prst="rect">
            <a:avLst/>
          </a:prstGeom>
          <a:noFill/>
          <a:ln>
            <a:noFill/>
          </a:ln>
        </p:spPr>
      </p:sp>
      <p:sp>
        <p:nvSpPr>
          <p:cNvPr id="9" name="CustomShape 5"/>
          <p:cNvSpPr/>
          <p:nvPr/>
        </p:nvSpPr>
        <p:spPr>
          <a:xfrm>
            <a:off x="6659640" y="195120"/>
            <a:ext cx="2479320" cy="63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b="1">
                <a:solidFill>
                  <a:srgbClr val="FFFFFF"/>
                </a:solidFill>
                <a:latin typeface="Trajan-Regular"/>
                <a:ea typeface="ＭＳ Ｐゴシック"/>
              </a:rPr>
              <a:t>Dipartimento DI INFORMATICA</a:t>
            </a:r>
            <a:endParaRPr/>
          </a:p>
        </p:txBody>
      </p:sp>
      <p:pic>
        <p:nvPicPr>
          <p:cNvPr id="10" name="Picture 1065"/>
          <p:cNvPicPr/>
          <p:nvPr/>
        </p:nvPicPr>
        <p:blipFill>
          <a:blip r:embed="rId16"/>
          <a:stretch>
            <a:fillRect/>
          </a:stretch>
        </p:blipFill>
        <p:spPr>
          <a:xfrm>
            <a:off x="5796000" y="260280"/>
            <a:ext cx="937800" cy="461520"/>
          </a:xfrm>
          <a:prstGeom prst="rect">
            <a:avLst/>
          </a:prstGeom>
          <a:ln>
            <a:noFill/>
          </a:ln>
        </p:spPr>
      </p:pic>
      <p:sp>
        <p:nvSpPr>
          <p:cNvPr id="11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it-IT" sz="4400">
                <a:latin typeface="Arial"/>
              </a:rPr>
              <a:t>Fate clic per modificare il formato del testo del titolo</a:t>
            </a:r>
            <a:endParaRPr/>
          </a:p>
        </p:txBody>
      </p:sp>
      <p:sp>
        <p:nvSpPr>
          <p:cNvPr id="12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it-IT" sz="3200">
                <a:latin typeface="Arial"/>
              </a:rPr>
              <a:t>Fate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 sz="2800">
                <a:latin typeface="Arial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 sz="2400">
                <a:latin typeface="Arial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 sz="2000">
                <a:latin typeface="Arial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Settimo livello struttura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253200"/>
            <a:ext cx="9138960" cy="599760"/>
          </a:xfrm>
          <a:prstGeom prst="rect">
            <a:avLst/>
          </a:prstGeom>
          <a:solidFill>
            <a:srgbClr val="006699"/>
          </a:solidFill>
          <a:ln>
            <a:noFill/>
          </a:ln>
        </p:spPr>
      </p:sp>
      <p:pic>
        <p:nvPicPr>
          <p:cNvPr id="48" name="Picture 34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38960" cy="1077480"/>
          </a:xfrm>
          <a:prstGeom prst="rect">
            <a:avLst/>
          </a:prstGeom>
          <a:ln>
            <a:noFill/>
          </a:ln>
        </p:spPr>
      </p:pic>
      <p:pic>
        <p:nvPicPr>
          <p:cNvPr id="49" name="Picture 35"/>
          <p:cNvPicPr/>
          <p:nvPr/>
        </p:nvPicPr>
        <p:blipFill>
          <a:blip r:embed="rId15"/>
          <a:stretch>
            <a:fillRect/>
          </a:stretch>
        </p:blipFill>
        <p:spPr>
          <a:xfrm>
            <a:off x="3944880" y="44280"/>
            <a:ext cx="1485720" cy="990360"/>
          </a:xfrm>
          <a:prstGeom prst="rect">
            <a:avLst/>
          </a:prstGeom>
          <a:ln>
            <a:noFill/>
          </a:ln>
        </p:spPr>
      </p:pic>
      <p:sp>
        <p:nvSpPr>
          <p:cNvPr id="50" name="CustomShape 2"/>
          <p:cNvSpPr/>
          <p:nvPr/>
        </p:nvSpPr>
        <p:spPr>
          <a:xfrm>
            <a:off x="6659640" y="195120"/>
            <a:ext cx="2479320" cy="63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b="1">
                <a:solidFill>
                  <a:srgbClr val="FFFFFF"/>
                </a:solidFill>
                <a:latin typeface="Trajan-Regular"/>
                <a:ea typeface="ＭＳ Ｐゴシック"/>
              </a:rPr>
              <a:t>Dipartimento DI INFORMATICA</a:t>
            </a:r>
            <a:endParaRPr/>
          </a:p>
        </p:txBody>
      </p:sp>
      <p:pic>
        <p:nvPicPr>
          <p:cNvPr id="51" name="Picture 37"/>
          <p:cNvPicPr/>
          <p:nvPr/>
        </p:nvPicPr>
        <p:blipFill>
          <a:blip r:embed="rId16"/>
          <a:stretch>
            <a:fillRect/>
          </a:stretch>
        </p:blipFill>
        <p:spPr>
          <a:xfrm>
            <a:off x="5796000" y="260280"/>
            <a:ext cx="937800" cy="461520"/>
          </a:xfrm>
          <a:prstGeom prst="rect">
            <a:avLst/>
          </a:prstGeom>
          <a:ln>
            <a:noFill/>
          </a:ln>
        </p:spPr>
      </p:pic>
      <p:pic>
        <p:nvPicPr>
          <p:cNvPr id="52" name="Picture 1062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38960" cy="1077480"/>
          </a:xfrm>
          <a:prstGeom prst="rect">
            <a:avLst/>
          </a:prstGeom>
          <a:ln>
            <a:noFill/>
          </a:ln>
        </p:spPr>
      </p:pic>
      <p:sp>
        <p:nvSpPr>
          <p:cNvPr id="53" name="CustomShape 3"/>
          <p:cNvSpPr/>
          <p:nvPr/>
        </p:nvSpPr>
        <p:spPr>
          <a:xfrm>
            <a:off x="0" y="6248520"/>
            <a:ext cx="9138960" cy="599760"/>
          </a:xfrm>
          <a:prstGeom prst="rect">
            <a:avLst/>
          </a:prstGeom>
          <a:solidFill>
            <a:srgbClr val="006699"/>
          </a:solidFill>
          <a:ln>
            <a:noFill/>
          </a:ln>
        </p:spPr>
      </p:sp>
      <p:pic>
        <p:nvPicPr>
          <p:cNvPr id="54" name="Picture 22"/>
          <p:cNvPicPr/>
          <p:nvPr/>
        </p:nvPicPr>
        <p:blipFill>
          <a:blip r:embed="rId15"/>
          <a:stretch>
            <a:fillRect/>
          </a:stretch>
        </p:blipFill>
        <p:spPr>
          <a:xfrm>
            <a:off x="3944880" y="44280"/>
            <a:ext cx="1485720" cy="990360"/>
          </a:xfrm>
          <a:prstGeom prst="rect">
            <a:avLst/>
          </a:prstGeom>
          <a:ln>
            <a:noFill/>
          </a:ln>
        </p:spPr>
      </p:pic>
      <p:sp>
        <p:nvSpPr>
          <p:cNvPr id="55" name="CustomShape 4"/>
          <p:cNvSpPr/>
          <p:nvPr/>
        </p:nvSpPr>
        <p:spPr>
          <a:xfrm>
            <a:off x="2575080" y="3017880"/>
            <a:ext cx="1991880" cy="36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CustomShape 5"/>
          <p:cNvSpPr/>
          <p:nvPr/>
        </p:nvSpPr>
        <p:spPr>
          <a:xfrm>
            <a:off x="6659640" y="195120"/>
            <a:ext cx="2479320" cy="63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b="1">
                <a:solidFill>
                  <a:srgbClr val="FFFFFF"/>
                </a:solidFill>
                <a:latin typeface="Trajan-Regular"/>
                <a:ea typeface="ＭＳ Ｐゴシック"/>
              </a:rPr>
              <a:t>Dipartimento DI INFORMATICA</a:t>
            </a:r>
            <a:endParaRPr/>
          </a:p>
        </p:txBody>
      </p:sp>
      <p:pic>
        <p:nvPicPr>
          <p:cNvPr id="57" name="Picture 1065"/>
          <p:cNvPicPr/>
          <p:nvPr/>
        </p:nvPicPr>
        <p:blipFill>
          <a:blip r:embed="rId16"/>
          <a:stretch>
            <a:fillRect/>
          </a:stretch>
        </p:blipFill>
        <p:spPr>
          <a:xfrm>
            <a:off x="5796000" y="260280"/>
            <a:ext cx="937800" cy="461520"/>
          </a:xfrm>
          <a:prstGeom prst="rect">
            <a:avLst/>
          </a:prstGeom>
          <a:ln>
            <a:noFill/>
          </a:ln>
        </p:spPr>
      </p:pic>
      <p:sp>
        <p:nvSpPr>
          <p:cNvPr id="58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it-IT" sz="4400">
                <a:latin typeface="Arial"/>
              </a:rPr>
              <a:t>Fate clic per modificare il formato del testo del titolo</a:t>
            </a:r>
            <a:endParaRPr/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it-IT" sz="3200">
                <a:latin typeface="Arial"/>
              </a:rPr>
              <a:t>Fate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 sz="2800">
                <a:latin typeface="Arial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 sz="2400">
                <a:latin typeface="Arial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 sz="2000">
                <a:latin typeface="Arial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Settimo livello struttura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07640" y="6417360"/>
            <a:ext cx="1900080" cy="22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24 Marzo 2016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8505720" y="6405120"/>
            <a:ext cx="606960" cy="25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98FEA7F-B333-4D28-B535-1CE4F3A0C630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1</a:t>
            </a:fld>
            <a:endParaRPr/>
          </a:p>
        </p:txBody>
      </p:sp>
      <p:sp>
        <p:nvSpPr>
          <p:cNvPr id="148" name="CustomShape 3"/>
          <p:cNvSpPr/>
          <p:nvPr/>
        </p:nvSpPr>
        <p:spPr>
          <a:xfrm>
            <a:off x="288000" y="1340640"/>
            <a:ext cx="8710200" cy="130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it-IT" sz="3400" b="1" dirty="0">
                <a:solidFill>
                  <a:srgbClr val="0D0D0D"/>
                </a:solidFill>
                <a:latin typeface="Roboto"/>
                <a:ea typeface="DejaVu Sans"/>
              </a:rPr>
              <a:t>Url2Vec: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it-IT" sz="3200" b="1" dirty="0">
                <a:solidFill>
                  <a:srgbClr val="0D0D0D"/>
                </a:solidFill>
                <a:latin typeface="Roboto"/>
                <a:ea typeface="DejaVu Sans"/>
              </a:rPr>
              <a:t>Clustering di pagine in un grafo Web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49" name="CustomShape 4"/>
          <p:cNvSpPr/>
          <p:nvPr/>
        </p:nvSpPr>
        <p:spPr>
          <a:xfrm>
            <a:off x="216000" y="3096000"/>
            <a:ext cx="8638200" cy="86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2300">
                <a:solidFill>
                  <a:srgbClr val="545454"/>
                </a:solidFill>
                <a:latin typeface="Roboto"/>
                <a:ea typeface="ＭＳ Ｐゴシック"/>
              </a:rPr>
              <a:t>Tesi sperimentale in Programmazione II</a:t>
            </a:r>
            <a:endParaRPr/>
          </a:p>
          <a:p>
            <a:pPr algn="ctr">
              <a:lnSpc>
                <a:spcPct val="100000"/>
              </a:lnSpc>
            </a:pPr>
            <a:r>
              <a:rPr lang="it-IT" sz="2300">
                <a:solidFill>
                  <a:srgbClr val="545454"/>
                </a:solidFill>
                <a:latin typeface="Roboto"/>
                <a:ea typeface="ＭＳ Ｐゴシック"/>
              </a:rPr>
              <a:t>Informatica e Tecnologie per la Produzione del Software</a:t>
            </a:r>
            <a:endParaRPr/>
          </a:p>
        </p:txBody>
      </p:sp>
      <p:sp>
        <p:nvSpPr>
          <p:cNvPr id="150" name="CustomShape 5"/>
          <p:cNvSpPr/>
          <p:nvPr/>
        </p:nvSpPr>
        <p:spPr>
          <a:xfrm>
            <a:off x="3672000" y="5589360"/>
            <a:ext cx="54694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2400">
                <a:solidFill>
                  <a:srgbClr val="808080"/>
                </a:solidFill>
                <a:latin typeface="Roboto"/>
                <a:ea typeface="ＭＳ Ｐゴシック"/>
              </a:rPr>
              <a:t>Laureando: </a:t>
            </a:r>
            <a:r>
              <a:rPr lang="it-IT" sz="2400" i="1">
                <a:solidFill>
                  <a:srgbClr val="3F3F3F"/>
                </a:solidFill>
                <a:latin typeface="Roboto"/>
                <a:ea typeface="ＭＳ Ｐゴシック"/>
              </a:rPr>
              <a:t>Christopher Piemonte</a:t>
            </a:r>
            <a:endParaRPr/>
          </a:p>
        </p:txBody>
      </p:sp>
      <p:sp>
        <p:nvSpPr>
          <p:cNvPr id="151" name="CustomShape 6"/>
          <p:cNvSpPr/>
          <p:nvPr/>
        </p:nvSpPr>
        <p:spPr>
          <a:xfrm>
            <a:off x="251640" y="4365000"/>
            <a:ext cx="7737840" cy="817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it-IT" sz="2400">
                <a:solidFill>
                  <a:srgbClr val="808080"/>
                </a:solidFill>
                <a:latin typeface="Roboto"/>
                <a:ea typeface="ＭＳ Ｐゴシック"/>
              </a:rPr>
              <a:t>Relatore:  </a:t>
            </a:r>
            <a:r>
              <a:rPr lang="it-IT" sz="2400">
                <a:solidFill>
                  <a:srgbClr val="3F3F3F"/>
                </a:solidFill>
                <a:latin typeface="Roboto"/>
                <a:ea typeface="ＭＳ Ｐゴシック"/>
              </a:rPr>
              <a:t>Prof. Michelangelo</a:t>
            </a:r>
            <a:r>
              <a:rPr lang="it-IT" sz="2400" i="1">
                <a:solidFill>
                  <a:srgbClr val="3F3F3F"/>
                </a:solidFill>
                <a:latin typeface="Roboto"/>
                <a:ea typeface="ＭＳ Ｐゴシック"/>
              </a:rPr>
              <a:t> Ceci</a:t>
            </a:r>
            <a:endParaRPr/>
          </a:p>
          <a:p>
            <a:pPr>
              <a:lnSpc>
                <a:spcPct val="150000"/>
              </a:lnSpc>
            </a:pPr>
            <a:r>
              <a:rPr lang="it-IT" sz="2400">
                <a:solidFill>
                  <a:srgbClr val="808080"/>
                </a:solidFill>
                <a:latin typeface="Roboto"/>
                <a:ea typeface="ＭＳ Ｐゴシック"/>
              </a:rPr>
              <a:t>Correlatore: </a:t>
            </a:r>
            <a:r>
              <a:rPr lang="it-IT" sz="2400">
                <a:solidFill>
                  <a:srgbClr val="3F3F3F"/>
                </a:solidFill>
                <a:latin typeface="Roboto"/>
                <a:ea typeface="ＭＳ Ｐゴシック"/>
              </a:rPr>
              <a:t>Dott.ssa</a:t>
            </a:r>
            <a:r>
              <a:rPr lang="it-IT" sz="2400" i="1">
                <a:solidFill>
                  <a:srgbClr val="3F3F3F"/>
                </a:solidFill>
                <a:latin typeface="Roboto"/>
                <a:ea typeface="ＭＳ Ｐゴシック"/>
              </a:rPr>
              <a:t> Pasqua Fabiana Lanotte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0" y="1160463"/>
            <a:ext cx="9139238" cy="70142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it-IT" sz="3600" b="1" dirty="0">
                <a:solidFill>
                  <a:srgbClr val="0D0D0D"/>
                </a:solidFill>
                <a:latin typeface="Roboto"/>
                <a:ea typeface="DejaVu Sans"/>
              </a:rPr>
              <a:t>Metodologia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233" name="CustomShape 2"/>
          <p:cNvSpPr/>
          <p:nvPr/>
        </p:nvSpPr>
        <p:spPr>
          <a:xfrm>
            <a:off x="8506080" y="64051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A678E68-2C42-41E0-A320-2B5F2D58E499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10</a:t>
            </a:fld>
            <a:endParaRPr/>
          </a:p>
        </p:txBody>
      </p:sp>
      <p:sp>
        <p:nvSpPr>
          <p:cNvPr id="234" name="CustomShape 3"/>
          <p:cNvSpPr/>
          <p:nvPr/>
        </p:nvSpPr>
        <p:spPr>
          <a:xfrm>
            <a:off x="107640" y="638136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sp>
        <p:nvSpPr>
          <p:cNvPr id="235" name="CustomShape 4"/>
          <p:cNvSpPr/>
          <p:nvPr/>
        </p:nvSpPr>
        <p:spPr>
          <a:xfrm>
            <a:off x="539750" y="1875204"/>
            <a:ext cx="7989888" cy="382011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50000"/>
              </a:lnSpc>
            </a:pPr>
            <a:r>
              <a:rPr lang="it-IT" sz="2400" dirty="0">
                <a:solidFill>
                  <a:srgbClr val="0D0D0D"/>
                </a:solidFill>
                <a:latin typeface="Roboto"/>
                <a:ea typeface="DejaVu Sans"/>
              </a:rPr>
              <a:t>L'algoritmo è caratterizzato da tre fasi principali:</a:t>
            </a:r>
            <a:endParaRPr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400" b="1" dirty="0">
                <a:solidFill>
                  <a:srgbClr val="3F3F3F"/>
                </a:solidFill>
                <a:latin typeface="Roboto"/>
                <a:ea typeface="DejaVu Sans"/>
              </a:rPr>
              <a:t>Web </a:t>
            </a:r>
            <a:r>
              <a:rPr lang="it-IT" sz="2400" b="1" dirty="0" err="1">
                <a:solidFill>
                  <a:srgbClr val="3F3F3F"/>
                </a:solidFill>
                <a:latin typeface="Roboto"/>
                <a:ea typeface="DejaVu Sans"/>
              </a:rPr>
              <a:t>Graph</a:t>
            </a:r>
            <a:r>
              <a:rPr lang="it-IT" sz="2400" b="1" dirty="0">
                <a:solidFill>
                  <a:srgbClr val="3F3F3F"/>
                </a:solidFill>
                <a:latin typeface="Roboto"/>
                <a:ea typeface="DejaVu Sans"/>
              </a:rPr>
              <a:t> </a:t>
            </a:r>
            <a:r>
              <a:rPr lang="it-IT" sz="2400" b="1" dirty="0" err="1">
                <a:solidFill>
                  <a:srgbClr val="3F3F3F"/>
                </a:solidFill>
                <a:latin typeface="Roboto"/>
                <a:ea typeface="DejaVu Sans"/>
              </a:rPr>
              <a:t>discovery</a:t>
            </a:r>
            <a:endParaRPr sz="2400" b="1" dirty="0">
              <a:solidFill>
                <a:srgbClr val="3F3F3F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400" b="1" dirty="0">
                <a:solidFill>
                  <a:srgbClr val="3F3F3F"/>
                </a:solidFill>
                <a:latin typeface="Roboto"/>
                <a:ea typeface="DejaVu Sans"/>
              </a:rPr>
              <a:t>URL </a:t>
            </a:r>
            <a:r>
              <a:rPr lang="it-IT" sz="2400" b="1" dirty="0" smtClean="0">
                <a:solidFill>
                  <a:srgbClr val="3F3F3F"/>
                </a:solidFill>
                <a:latin typeface="Roboto"/>
                <a:ea typeface="DejaVu Sans"/>
              </a:rPr>
              <a:t>embedding</a:t>
            </a:r>
            <a:endParaRPr lang="it-IT" sz="2400" b="1" dirty="0">
              <a:solidFill>
                <a:srgbClr val="3F3F3F"/>
              </a:solidFill>
            </a:endParaRPr>
          </a:p>
          <a:p>
            <a:pPr marL="914400" lvl="1" indent="-4572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D0D0D"/>
                </a:solidFill>
                <a:latin typeface="Roboto"/>
              </a:rPr>
              <a:t>Rappresentazione vettoriale </a:t>
            </a:r>
            <a:r>
              <a:rPr lang="it-IT" sz="2400" dirty="0" smtClean="0">
                <a:solidFill>
                  <a:srgbClr val="0D0D0D"/>
                </a:solidFill>
                <a:latin typeface="Roboto"/>
              </a:rPr>
              <a:t>del contenuto </a:t>
            </a:r>
            <a:r>
              <a:rPr lang="it-IT" sz="2400" dirty="0">
                <a:solidFill>
                  <a:srgbClr val="0D0D0D"/>
                </a:solidFill>
                <a:latin typeface="Roboto"/>
              </a:rPr>
              <a:t>testuale</a:t>
            </a:r>
          </a:p>
          <a:p>
            <a:pPr marL="914400" lvl="1" indent="-4572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0D0D0D"/>
                </a:solidFill>
                <a:latin typeface="Roboto"/>
              </a:rPr>
              <a:t>Rappresentazione </a:t>
            </a:r>
            <a:r>
              <a:rPr lang="it-IT" sz="2400" dirty="0">
                <a:solidFill>
                  <a:srgbClr val="0D0D0D"/>
                </a:solidFill>
                <a:latin typeface="Roboto"/>
              </a:rPr>
              <a:t>vettoriale della struttura del grafo </a:t>
            </a:r>
            <a:endParaRPr lang="it-IT" sz="2400" b="1" dirty="0">
              <a:solidFill>
                <a:srgbClr val="3F3F3F"/>
              </a:solidFill>
              <a:latin typeface="Roboto"/>
              <a:ea typeface="DejaVu Sans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400" b="1" dirty="0" smtClean="0">
                <a:solidFill>
                  <a:srgbClr val="3F3F3F"/>
                </a:solidFill>
                <a:latin typeface="Roboto"/>
                <a:ea typeface="DejaVu Sans"/>
              </a:rPr>
              <a:t>Web </a:t>
            </a:r>
            <a:r>
              <a:rPr lang="it-IT" sz="2400" b="1" dirty="0">
                <a:solidFill>
                  <a:srgbClr val="3F3F3F"/>
                </a:solidFill>
                <a:latin typeface="Roboto"/>
                <a:ea typeface="DejaVu Sans"/>
              </a:rPr>
              <a:t>page </a:t>
            </a:r>
            <a:r>
              <a:rPr lang="it-IT" sz="2800" b="1" dirty="0">
                <a:solidFill>
                  <a:srgbClr val="3F3F3F"/>
                </a:solidFill>
                <a:latin typeface="Roboto"/>
                <a:ea typeface="DejaVu Sans"/>
              </a:rPr>
              <a:t>clustering</a:t>
            </a:r>
            <a:endParaRPr sz="2800" b="1" dirty="0">
              <a:solidFill>
                <a:srgbClr val="3F3F3F"/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0" y="1196640"/>
            <a:ext cx="9138960" cy="113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3600" b="1">
                <a:solidFill>
                  <a:srgbClr val="0D0D0D"/>
                </a:solidFill>
                <a:latin typeface="Roboto"/>
                <a:ea typeface="DejaVu Sans"/>
              </a:rPr>
              <a:t>1. Web Graph Discovery</a:t>
            </a:r>
            <a:endParaRPr/>
          </a:p>
        </p:txBody>
      </p:sp>
      <p:sp>
        <p:nvSpPr>
          <p:cNvPr id="238" name="CustomShape 3"/>
          <p:cNvSpPr/>
          <p:nvPr/>
        </p:nvSpPr>
        <p:spPr>
          <a:xfrm>
            <a:off x="8506080" y="64051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FB4CA31-88AB-4EB3-9FBA-5564606C69B3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11</a:t>
            </a:fld>
            <a:endParaRPr/>
          </a:p>
        </p:txBody>
      </p:sp>
      <p:sp>
        <p:nvSpPr>
          <p:cNvPr id="239" name="CustomShape 4"/>
          <p:cNvSpPr/>
          <p:nvPr/>
        </p:nvSpPr>
        <p:spPr>
          <a:xfrm>
            <a:off x="107640" y="638136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pic>
        <p:nvPicPr>
          <p:cNvPr id="240" name="Immagine 239"/>
          <p:cNvPicPr/>
          <p:nvPr/>
        </p:nvPicPr>
        <p:blipFill>
          <a:blip r:embed="rId3"/>
          <a:stretch>
            <a:fillRect/>
          </a:stretch>
        </p:blipFill>
        <p:spPr>
          <a:xfrm>
            <a:off x="6186574" y="2168406"/>
            <a:ext cx="2799377" cy="3588882"/>
          </a:xfrm>
          <a:prstGeom prst="rect">
            <a:avLst/>
          </a:prstGeom>
          <a:ln>
            <a:noFill/>
          </a:ln>
        </p:spPr>
      </p:pic>
      <p:sp>
        <p:nvSpPr>
          <p:cNvPr id="2" name="Sottotitolo 1"/>
          <p:cNvSpPr>
            <a:spLocks noGrp="1"/>
          </p:cNvSpPr>
          <p:nvPr>
            <p:ph type="subTitle"/>
          </p:nvPr>
        </p:nvSpPr>
        <p:spPr>
          <a:xfrm>
            <a:off x="457200" y="1930400"/>
            <a:ext cx="5670071" cy="3651250"/>
          </a:xfrm>
        </p:spPr>
        <p:txBody>
          <a:bodyPr/>
          <a:lstStyle/>
          <a:p>
            <a:r>
              <a:rPr lang="it-IT" dirty="0">
                <a:solidFill>
                  <a:srgbClr val="0D0D0D"/>
                </a:solidFill>
                <a:latin typeface="Arial" charset="0"/>
              </a:rPr>
              <a:t>Data l'homepage di un sito web, estrarre il grafo web  </a:t>
            </a:r>
          </a:p>
          <a:p>
            <a:r>
              <a:rPr lang="it-IT" dirty="0" smtClean="0">
                <a:solidFill>
                  <a:srgbClr val="0D0D0D"/>
                </a:solidFill>
                <a:latin typeface="Arial" charset="0"/>
              </a:rPr>
              <a:t>Tecniche di crawling: </a:t>
            </a:r>
          </a:p>
          <a:p>
            <a:pPr lvl="1"/>
            <a:r>
              <a:rPr lang="it-IT" dirty="0" smtClean="0">
                <a:solidFill>
                  <a:srgbClr val="0D0D0D"/>
                </a:solidFill>
                <a:latin typeface="Arial" charset="0"/>
              </a:rPr>
              <a:t>Senza vincolo </a:t>
            </a:r>
            <a:r>
              <a:rPr lang="it-IT" dirty="0">
                <a:solidFill>
                  <a:srgbClr val="0D0D0D"/>
                </a:solidFill>
                <a:latin typeface="Arial" charset="0"/>
              </a:rPr>
              <a:t>sui dati strutturati  </a:t>
            </a:r>
          </a:p>
          <a:p>
            <a:pPr lvl="1"/>
            <a:r>
              <a:rPr lang="it-IT" dirty="0" smtClean="0">
                <a:solidFill>
                  <a:srgbClr val="0D0D0D"/>
                </a:solidFill>
                <a:latin typeface="Arial" charset="0"/>
              </a:rPr>
              <a:t>Con vincolo </a:t>
            </a:r>
            <a:r>
              <a:rPr lang="it-IT" dirty="0">
                <a:solidFill>
                  <a:srgbClr val="0D0D0D"/>
                </a:solidFill>
                <a:latin typeface="Arial" charset="0"/>
              </a:rPr>
              <a:t>sui dati strutturati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Immagine 239"/>
          <p:cNvPicPr/>
          <p:nvPr/>
        </p:nvPicPr>
        <p:blipFill>
          <a:blip r:embed="rId3"/>
          <a:stretch>
            <a:fillRect/>
          </a:stretch>
        </p:blipFill>
        <p:spPr>
          <a:xfrm>
            <a:off x="6186574" y="2168406"/>
            <a:ext cx="2799377" cy="3588882"/>
          </a:xfrm>
          <a:prstGeom prst="rect">
            <a:avLst/>
          </a:prstGeom>
          <a:ln>
            <a:noFill/>
          </a:ln>
        </p:spPr>
      </p:pic>
      <p:sp>
        <p:nvSpPr>
          <p:cNvPr id="18" name="Rectangle 17"/>
          <p:cNvSpPr/>
          <p:nvPr/>
        </p:nvSpPr>
        <p:spPr>
          <a:xfrm>
            <a:off x="1158240" y="4891432"/>
            <a:ext cx="5028334" cy="42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ctangle 18"/>
          <p:cNvSpPr/>
          <p:nvPr/>
        </p:nvSpPr>
        <p:spPr>
          <a:xfrm>
            <a:off x="731520" y="3676240"/>
            <a:ext cx="5378908" cy="424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ctangle 16"/>
          <p:cNvSpPr/>
          <p:nvPr/>
        </p:nvSpPr>
        <p:spPr>
          <a:xfrm>
            <a:off x="1158240" y="5640828"/>
            <a:ext cx="5028334" cy="439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6" name="CustomShape 1"/>
          <p:cNvSpPr/>
          <p:nvPr/>
        </p:nvSpPr>
        <p:spPr>
          <a:xfrm>
            <a:off x="0" y="1135680"/>
            <a:ext cx="9138960" cy="113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it-IT" sz="3600" b="1" dirty="0" err="1">
                <a:solidFill>
                  <a:srgbClr val="0D0D0D"/>
                </a:solidFill>
                <a:latin typeface="Roboto" charset="0"/>
                <a:ea typeface="DejaVu Sans"/>
              </a:rPr>
              <a:t>Crawling</a:t>
            </a:r>
            <a:r>
              <a:rPr lang="it-IT" sz="3600" b="1" dirty="0">
                <a:solidFill>
                  <a:srgbClr val="0D0D0D"/>
                </a:solidFill>
                <a:latin typeface="Roboto" charset="0"/>
                <a:ea typeface="DejaVu Sans"/>
              </a:rPr>
              <a:t> con vincolo sui dati strutturati</a:t>
            </a:r>
            <a:endParaRPr dirty="0">
              <a:latin typeface="Roboto" charset="0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8506080" y="64051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FB4CA31-88AB-4EB3-9FBA-5564606C69B3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12</a:t>
            </a:fld>
            <a:endParaRPr/>
          </a:p>
        </p:txBody>
      </p:sp>
      <p:sp>
        <p:nvSpPr>
          <p:cNvPr id="239" name="CustomShape 4"/>
          <p:cNvSpPr/>
          <p:nvPr/>
        </p:nvSpPr>
        <p:spPr>
          <a:xfrm>
            <a:off x="107640" y="638136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cxnSp>
        <p:nvCxnSpPr>
          <p:cNvPr id="4" name="Connettore 2 3"/>
          <p:cNvCxnSpPr/>
          <p:nvPr/>
        </p:nvCxnSpPr>
        <p:spPr>
          <a:xfrm flipH="1">
            <a:off x="6358742" y="2456269"/>
            <a:ext cx="963904" cy="433903"/>
          </a:xfrm>
          <a:prstGeom prst="straightConnector1">
            <a:avLst/>
          </a:prstGeom>
          <a:ln w="5715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Connettore 2 4"/>
          <p:cNvCxnSpPr/>
          <p:nvPr/>
        </p:nvCxnSpPr>
        <p:spPr>
          <a:xfrm flipH="1">
            <a:off x="7448736" y="2453020"/>
            <a:ext cx="24753" cy="455744"/>
          </a:xfrm>
          <a:prstGeom prst="straightConnector1">
            <a:avLst/>
          </a:prstGeom>
          <a:ln w="5715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nettore 2 5"/>
          <p:cNvCxnSpPr/>
          <p:nvPr/>
        </p:nvCxnSpPr>
        <p:spPr>
          <a:xfrm>
            <a:off x="6379387" y="3196617"/>
            <a:ext cx="18929" cy="433903"/>
          </a:xfrm>
          <a:prstGeom prst="straightConnector1">
            <a:avLst/>
          </a:prstGeom>
          <a:ln w="5715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ttore 2 6"/>
          <p:cNvCxnSpPr/>
          <p:nvPr/>
        </p:nvCxnSpPr>
        <p:spPr>
          <a:xfrm flipH="1">
            <a:off x="7124468" y="3172028"/>
            <a:ext cx="346930" cy="985356"/>
          </a:xfrm>
          <a:prstGeom prst="straightConnector1">
            <a:avLst/>
          </a:prstGeom>
          <a:ln w="5715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ttore 2 7"/>
          <p:cNvCxnSpPr/>
          <p:nvPr/>
        </p:nvCxnSpPr>
        <p:spPr>
          <a:xfrm>
            <a:off x="6542451" y="3868187"/>
            <a:ext cx="499426" cy="324699"/>
          </a:xfrm>
          <a:prstGeom prst="straightConnector1">
            <a:avLst/>
          </a:prstGeom>
          <a:ln w="5715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ttore 2 8"/>
          <p:cNvCxnSpPr/>
          <p:nvPr/>
        </p:nvCxnSpPr>
        <p:spPr>
          <a:xfrm flipH="1">
            <a:off x="6769351" y="4366678"/>
            <a:ext cx="243160" cy="368381"/>
          </a:xfrm>
          <a:prstGeom prst="straightConnector1">
            <a:avLst/>
          </a:prstGeom>
          <a:ln w="5715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vale 9"/>
          <p:cNvSpPr/>
          <p:nvPr/>
        </p:nvSpPr>
        <p:spPr>
          <a:xfrm>
            <a:off x="7283629" y="2160842"/>
            <a:ext cx="347228" cy="3488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sp>
        <p:nvSpPr>
          <p:cNvPr id="11" name="Ovale 10"/>
          <p:cNvSpPr/>
          <p:nvPr/>
        </p:nvSpPr>
        <p:spPr>
          <a:xfrm>
            <a:off x="6186574" y="2864098"/>
            <a:ext cx="371389" cy="34775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/>
          <p:cNvSpPr/>
          <p:nvPr/>
        </p:nvSpPr>
        <p:spPr>
          <a:xfrm>
            <a:off x="6193018" y="3557677"/>
            <a:ext cx="347612" cy="3460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7280275" y="2868613"/>
            <a:ext cx="349250" cy="30531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6969923" y="4101069"/>
            <a:ext cx="324700" cy="3247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/>
          <p:cNvSpPr/>
          <p:nvPr/>
        </p:nvSpPr>
        <p:spPr>
          <a:xfrm>
            <a:off x="6635363" y="4714703"/>
            <a:ext cx="322560" cy="3190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Sottotitolo 1"/>
              <p:cNvSpPr>
                <a:spLocks noGrp="1"/>
              </p:cNvSpPr>
              <p:nvPr>
                <p:ph type="subTitle"/>
              </p:nvPr>
            </p:nvSpPr>
            <p:spPr>
              <a:xfrm>
                <a:off x="381000" y="2133600"/>
                <a:ext cx="5895152" cy="3931920"/>
              </a:xfrm>
            </p:spPr>
            <p:txBody>
              <a:bodyPr anchor="t"/>
              <a:lstStyle/>
              <a:p>
                <a:r>
                  <a:rPr lang="it-IT" sz="2600" dirty="0" smtClean="0">
                    <a:solidFill>
                      <a:srgbClr val="000000"/>
                    </a:solidFill>
                    <a:latin typeface="Arial" charset="0"/>
                  </a:rPr>
                  <a:t>Utilizzo delle liste web per ridurre la dimensione del grafo </a:t>
                </a:r>
                <a:r>
                  <a:rPr lang="it-IT" sz="2600" i="1" dirty="0" smtClean="0">
                    <a:solidFill>
                      <a:srgbClr val="000000"/>
                    </a:solidFill>
                    <a:latin typeface="Asana Math"/>
                  </a:rPr>
                  <a:t>G (V, E)</a:t>
                </a:r>
              </a:p>
              <a:p>
                <a:r>
                  <a:rPr lang="it-IT" sz="2600" dirty="0" smtClean="0">
                    <a:solidFill>
                      <a:srgbClr val="000000"/>
                    </a:solidFill>
                    <a:latin typeface="Arial" charset="0"/>
                  </a:rPr>
                  <a:t>A </a:t>
                </a:r>
                <a:r>
                  <a:rPr lang="it-IT" sz="2600" dirty="0" smtClean="0">
                    <a:solidFill>
                      <a:srgbClr val="000000"/>
                    </a:solidFill>
                    <a:latin typeface="Arial" charset="0"/>
                  </a:rPr>
                  <a:t>partire da </a:t>
                </a:r>
                <a:r>
                  <a:rPr lang="it-IT" sz="2600" i="1" dirty="0" smtClean="0">
                    <a:solidFill>
                      <a:srgbClr val="000000"/>
                    </a:solidFill>
                    <a:latin typeface="Asana Math"/>
                  </a:rPr>
                  <a:t>G</a:t>
                </a:r>
                <a:r>
                  <a:rPr lang="it-IT" sz="2600" dirty="0" smtClean="0">
                    <a:solidFill>
                      <a:srgbClr val="000000"/>
                    </a:solidFill>
                    <a:latin typeface="Arial" charset="0"/>
                  </a:rPr>
                  <a:t> è estratto un </a:t>
                </a:r>
                <a:r>
                  <a:rPr lang="it-IT" sz="2600" dirty="0" smtClean="0">
                    <a:solidFill>
                      <a:srgbClr val="000000"/>
                    </a:solidFill>
                    <a:latin typeface="Arial" charset="0"/>
                  </a:rPr>
                  <a:t>sottografo </a:t>
                </a:r>
                <a:r>
                  <a:rPr lang="it-IT" sz="2600" i="1" dirty="0" smtClean="0">
                    <a:solidFill>
                      <a:srgbClr val="000000"/>
                    </a:solidFill>
                    <a:latin typeface="Asana Math"/>
                  </a:rPr>
                  <a:t>G</a:t>
                </a:r>
                <a:r>
                  <a:rPr lang="it-IT" sz="2600" i="1" dirty="0" smtClean="0">
                    <a:solidFill>
                      <a:srgbClr val="000000"/>
                    </a:solidFill>
                    <a:latin typeface="Asana Math"/>
                  </a:rPr>
                  <a:t>’ (V’, E’) </a:t>
                </a:r>
                <a:r>
                  <a:rPr lang="it-IT" sz="2600" dirty="0" smtClean="0">
                    <a:solidFill>
                      <a:srgbClr val="000000"/>
                    </a:solidFill>
                    <a:latin typeface="Arial" charset="0"/>
                  </a:rPr>
                  <a:t>con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it-IT" sz="2000" dirty="0" smtClean="0">
                    <a:solidFill>
                      <a:srgbClr val="000000"/>
                    </a:solidFill>
                    <a:latin typeface="Arial" charset="0"/>
                  </a:rPr>
                  <a:t> </a:t>
                </a:r>
              </a:p>
              <a:p>
                <a:pPr>
                  <a:buSzPct val="90000"/>
                </a:pPr>
                <a:r>
                  <a:rPr lang="it-IT" sz="2600" i="1" dirty="0">
                    <a:solidFill>
                      <a:srgbClr val="000000"/>
                    </a:solidFill>
                  </a:rPr>
                  <a:t>G</a:t>
                </a:r>
                <a:r>
                  <a:rPr lang="it-IT" sz="2600" i="1" dirty="0">
                    <a:solidFill>
                      <a:srgbClr val="000000"/>
                    </a:solidFill>
                    <a:latin typeface="Asana Math"/>
                  </a:rPr>
                  <a:t>’ </a:t>
                </a:r>
                <a:r>
                  <a:rPr lang="it-IT" sz="2600" dirty="0">
                    <a:solidFill>
                      <a:srgbClr val="000000"/>
                    </a:solidFill>
                    <a:latin typeface="Arial" charset="0"/>
                  </a:rPr>
                  <a:t>è generato attraverso: </a:t>
                </a:r>
              </a:p>
              <a:p>
                <a:pPr marL="971550" lvl="1" indent="-514350">
                  <a:buFont typeface="+mj-lt"/>
                  <a:buAutoNum type="romanUcPeriod"/>
                </a:pPr>
                <a:r>
                  <a:rPr lang="it-IT" sz="2300" dirty="0">
                    <a:solidFill>
                      <a:srgbClr val="000000"/>
                    </a:solidFill>
                    <a:latin typeface="Arial" charset="0"/>
                  </a:rPr>
                  <a:t>Estrazione </a:t>
                </a:r>
                <a:r>
                  <a:rPr lang="it-IT" sz="2300" dirty="0">
                    <a:solidFill>
                      <a:srgbClr val="000000"/>
                    </a:solidFill>
                    <a:latin typeface="Arial" charset="0"/>
                  </a:rPr>
                  <a:t>delle liste </a:t>
                </a:r>
                <a:r>
                  <a:rPr lang="it-IT" sz="2300" dirty="0">
                    <a:solidFill>
                      <a:srgbClr val="000000"/>
                    </a:solidFill>
                    <a:latin typeface="Arial" charset="0"/>
                  </a:rPr>
                  <a:t>web</a:t>
                </a:r>
              </a:p>
              <a:p>
                <a:pPr marL="457200" lvl="1" indent="0">
                  <a:buNone/>
                </a:pPr>
                <a:r>
                  <a:rPr lang="it-IT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pt-B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it-IT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…, </m:t>
                            </m:r>
                            <m:r>
                              <a:rPr lang="pt-B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it-IT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it-I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𝑤𝑒𝑏𝐿𝑖𝑠𝑡𝑠</m:t>
                    </m:r>
                    <m:r>
                      <a:rPr lang="it-I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it-IT" sz="2000" dirty="0">
                  <a:solidFill>
                    <a:srgbClr val="000000"/>
                  </a:solidFill>
                  <a:latin typeface="Arial" charset="0"/>
                </a:endParaRPr>
              </a:p>
              <a:p>
                <a:pPr marL="971550" lvl="1" indent="-514350">
                  <a:buFont typeface="+mj-lt"/>
                  <a:buAutoNum type="romanUcPeriod" startAt="2"/>
                </a:pPr>
                <a:r>
                  <a:rPr lang="it-IT" sz="2300" dirty="0">
                    <a:solidFill>
                      <a:srgbClr val="000000"/>
                    </a:solidFill>
                    <a:latin typeface="Arial" charset="0"/>
                  </a:rPr>
                  <a:t>Selezione </a:t>
                </a:r>
                <a:r>
                  <a:rPr lang="it-IT" sz="2300" dirty="0">
                    <a:solidFill>
                      <a:srgbClr val="000000"/>
                    </a:solidFill>
                    <a:latin typeface="Arial" charset="0"/>
                  </a:rPr>
                  <a:t>di un url dalle liste estratte</a:t>
                </a:r>
                <a:endParaRPr lang="it-IT" sz="2300" dirty="0" smtClean="0">
                  <a:solidFill>
                    <a:srgbClr val="000000"/>
                  </a:solidFill>
                  <a:latin typeface="Arial" charset="0"/>
                </a:endParaRPr>
              </a:p>
              <a:p>
                <a:pPr marL="457200" lvl="1" indent="0">
                  <a:buNone/>
                </a:pPr>
                <a:r>
                  <a:rPr lang="it-IT" sz="2000" dirty="0" smtClean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∃</m:t>
                    </m:r>
                    <m:d>
                      <m:dPr>
                        <m:ctrlP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it-IT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it-IT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it-I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⇔</m:t>
                    </m:r>
                    <m:sSub>
                      <m:sSubPr>
                        <m:ctrlPr>
                          <a:rPr lang="pt-B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pt-B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it-IT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it-IT" sz="200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>
          <p:sp>
            <p:nvSpPr>
              <p:cNvPr id="37" name="Sotto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/>
              </p:nvPr>
            </p:nvSpPr>
            <p:spPr>
              <a:xfrm>
                <a:off x="381000" y="2133600"/>
                <a:ext cx="5895152" cy="3931920"/>
              </a:xfrm>
              <a:blipFill rotWithShape="0">
                <a:blip r:embed="rId4"/>
                <a:stretch>
                  <a:fillRect l="-3206" t="-3721" r="-2689" b="-18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1918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0" y="1196640"/>
            <a:ext cx="9138960" cy="113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3200" b="1">
                <a:solidFill>
                  <a:srgbClr val="0D0D0D"/>
                </a:solidFill>
                <a:latin typeface="Roboto"/>
                <a:ea typeface="DejaVu Sans"/>
              </a:rPr>
              <a:t>Problemi affrontati per il crawling</a:t>
            </a:r>
            <a:endParaRPr/>
          </a:p>
        </p:txBody>
      </p:sp>
      <p:sp>
        <p:nvSpPr>
          <p:cNvPr id="252" name="CustomShape 3"/>
          <p:cNvSpPr/>
          <p:nvPr/>
        </p:nvSpPr>
        <p:spPr>
          <a:xfrm>
            <a:off x="8506080" y="64051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07EEA4B-0552-40D4-9F31-55B9AEFEDA10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13</a:t>
            </a:fld>
            <a:endParaRPr/>
          </a:p>
        </p:txBody>
      </p:sp>
      <p:sp>
        <p:nvSpPr>
          <p:cNvPr id="253" name="CustomShape 4"/>
          <p:cNvSpPr/>
          <p:nvPr/>
        </p:nvSpPr>
        <p:spPr>
          <a:xfrm>
            <a:off x="107640" y="638136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sp>
        <p:nvSpPr>
          <p:cNvPr id="2" name="Sottotitolo 1"/>
          <p:cNvSpPr>
            <a:spLocks noGrp="1"/>
          </p:cNvSpPr>
          <p:nvPr>
            <p:ph type="subTitle"/>
          </p:nvPr>
        </p:nvSpPr>
        <p:spPr>
          <a:xfrm>
            <a:off x="457200" y="2012950"/>
            <a:ext cx="8229600" cy="3766014"/>
          </a:xfrm>
        </p:spPr>
        <p:txBody>
          <a:bodyPr/>
          <a:lstStyle/>
          <a:p>
            <a:r>
              <a:rPr lang="it-IT" sz="2400" dirty="0">
                <a:solidFill>
                  <a:srgbClr val="0D0D0D"/>
                </a:solidFill>
                <a:latin typeface="Arial" charset="0"/>
              </a:rPr>
              <a:t>BFS con </a:t>
            </a:r>
            <a:r>
              <a:rPr lang="it-IT" sz="2400" dirty="0" err="1">
                <a:solidFill>
                  <a:srgbClr val="0D0D0D"/>
                </a:solidFill>
                <a:latin typeface="Arial" charset="0"/>
              </a:rPr>
              <a:t>max</a:t>
            </a:r>
            <a:r>
              <a:rPr lang="it-IT" sz="2400" dirty="0">
                <a:solidFill>
                  <a:srgbClr val="0D0D0D"/>
                </a:solidFill>
                <a:latin typeface="Arial" charset="0"/>
              </a:rPr>
              <a:t> </a:t>
            </a:r>
            <a:r>
              <a:rPr lang="it-IT" sz="2400" dirty="0" err="1">
                <a:solidFill>
                  <a:srgbClr val="0D0D0D"/>
                </a:solidFill>
                <a:latin typeface="Arial" charset="0"/>
              </a:rPr>
              <a:t>depth</a:t>
            </a:r>
            <a:r>
              <a:rPr lang="it-IT" sz="2400" dirty="0">
                <a:solidFill>
                  <a:srgbClr val="0D0D0D"/>
                </a:solidFill>
                <a:latin typeface="Arial" charset="0"/>
              </a:rPr>
              <a:t> </a:t>
            </a:r>
          </a:p>
          <a:p>
            <a:r>
              <a:rPr lang="it-IT" sz="2400" dirty="0">
                <a:solidFill>
                  <a:srgbClr val="0D0D0D"/>
                </a:solidFill>
                <a:latin typeface="Arial" charset="0"/>
              </a:rPr>
              <a:t>Etica di </a:t>
            </a:r>
            <a:r>
              <a:rPr lang="it-IT" sz="2400" dirty="0" err="1">
                <a:solidFill>
                  <a:srgbClr val="0D0D0D"/>
                </a:solidFill>
                <a:latin typeface="Arial" charset="0"/>
              </a:rPr>
              <a:t>crawling</a:t>
            </a:r>
            <a:r>
              <a:rPr lang="it-IT" sz="2400" dirty="0">
                <a:solidFill>
                  <a:srgbClr val="0D0D0D"/>
                </a:solidFill>
                <a:latin typeface="Arial" charset="0"/>
              </a:rPr>
              <a:t> </a:t>
            </a:r>
            <a:r>
              <a:rPr lang="it-IT" sz="2000" dirty="0">
                <a:solidFill>
                  <a:srgbClr val="0D0D0D"/>
                </a:solidFill>
                <a:latin typeface="Arial" charset="0"/>
              </a:rPr>
              <a:t>(tempi di attesa richieste http, robot.txt)</a:t>
            </a:r>
            <a:r>
              <a:rPr lang="it-IT" sz="2400" dirty="0">
                <a:solidFill>
                  <a:srgbClr val="0D0D0D"/>
                </a:solidFill>
                <a:latin typeface="Arial" charset="0"/>
              </a:rPr>
              <a:t> </a:t>
            </a:r>
          </a:p>
          <a:p>
            <a:r>
              <a:rPr lang="it-IT" sz="2400" dirty="0">
                <a:solidFill>
                  <a:srgbClr val="0D0D0D"/>
                </a:solidFill>
                <a:latin typeface="Arial" charset="0"/>
              </a:rPr>
              <a:t>Contenuto testuale</a:t>
            </a:r>
            <a:r>
              <a:rPr lang="it-IT" sz="2000" dirty="0">
                <a:solidFill>
                  <a:srgbClr val="0D0D0D"/>
                </a:solidFill>
                <a:latin typeface="Arial" charset="0"/>
              </a:rPr>
              <a:t> (contenuto </a:t>
            </a:r>
            <a:r>
              <a:rPr lang="it-IT" sz="2000" dirty="0" smtClean="0">
                <a:solidFill>
                  <a:srgbClr val="0D0D0D"/>
                </a:solidFill>
                <a:latin typeface="Arial" charset="0"/>
              </a:rPr>
              <a:t>visibile</a:t>
            </a:r>
            <a:r>
              <a:rPr lang="it-IT" sz="2000" dirty="0">
                <a:solidFill>
                  <a:srgbClr val="0D0D0D"/>
                </a:solidFill>
                <a:latin typeface="Arial" charset="0"/>
              </a:rPr>
              <a:t>, non visibile, </a:t>
            </a:r>
            <a:r>
              <a:rPr lang="it-IT" sz="2000" dirty="0" smtClean="0">
                <a:solidFill>
                  <a:srgbClr val="0D0D0D"/>
                </a:solidFill>
                <a:latin typeface="Arial" charset="0"/>
              </a:rPr>
              <a:t>etc.)</a:t>
            </a:r>
            <a:r>
              <a:rPr lang="it-IT" sz="2400" dirty="0" smtClean="0">
                <a:solidFill>
                  <a:srgbClr val="0D0D0D"/>
                </a:solidFill>
                <a:latin typeface="Arial" charset="0"/>
              </a:rPr>
              <a:t> </a:t>
            </a:r>
            <a:endParaRPr lang="it-IT" sz="2400" dirty="0">
              <a:solidFill>
                <a:srgbClr val="0D0D0D"/>
              </a:solidFill>
              <a:latin typeface="Arial" charset="0"/>
            </a:endParaRPr>
          </a:p>
          <a:p>
            <a:r>
              <a:rPr lang="it-IT" sz="2400" dirty="0">
                <a:solidFill>
                  <a:srgbClr val="0D0D0D"/>
                </a:solidFill>
                <a:latin typeface="Arial" charset="0"/>
              </a:rPr>
              <a:t>Estrazione delle proprietà visuali </a:t>
            </a:r>
            <a:r>
              <a:rPr lang="it-IT" sz="2000" dirty="0">
                <a:solidFill>
                  <a:srgbClr val="0D0D0D"/>
                </a:solidFill>
                <a:latin typeface="Arial" charset="0"/>
              </a:rPr>
              <a:t>(attraverso </a:t>
            </a:r>
            <a:r>
              <a:rPr lang="it-IT" sz="2000" dirty="0" err="1">
                <a:solidFill>
                  <a:srgbClr val="0D0D0D"/>
                </a:solidFill>
                <a:latin typeface="Arial" charset="0"/>
              </a:rPr>
              <a:t>rendering</a:t>
            </a:r>
            <a:r>
              <a:rPr lang="it-IT" sz="2000" dirty="0">
                <a:solidFill>
                  <a:srgbClr val="0D0D0D"/>
                </a:solidFill>
                <a:latin typeface="Arial" charset="0"/>
              </a:rPr>
              <a:t>)</a:t>
            </a:r>
            <a:r>
              <a:rPr lang="it-IT" sz="2400" dirty="0">
                <a:solidFill>
                  <a:srgbClr val="0D0D0D"/>
                </a:solidFill>
                <a:latin typeface="Arial" charset="0"/>
              </a:rPr>
              <a:t> </a:t>
            </a:r>
          </a:p>
          <a:p>
            <a:r>
              <a:rPr lang="it-IT" sz="2400" dirty="0">
                <a:solidFill>
                  <a:srgbClr val="0D0D0D"/>
                </a:solidFill>
                <a:latin typeface="Arial" charset="0"/>
              </a:rPr>
              <a:t>Normalizzazione URL </a:t>
            </a:r>
            <a:r>
              <a:rPr lang="it-IT" sz="2000" dirty="0">
                <a:solidFill>
                  <a:srgbClr val="0D0D0D"/>
                </a:solidFill>
                <a:latin typeface="Arial" charset="0"/>
              </a:rPr>
              <a:t>(es. </a:t>
            </a:r>
            <a:r>
              <a:rPr lang="it-IT" sz="2000" dirty="0" err="1">
                <a:solidFill>
                  <a:srgbClr val="0D0D0D"/>
                </a:solidFill>
                <a:latin typeface="Arial" charset="0"/>
              </a:rPr>
              <a:t>redirect</a:t>
            </a:r>
            <a:r>
              <a:rPr lang="it-IT" sz="2000" dirty="0">
                <a:solidFill>
                  <a:srgbClr val="0D0D0D"/>
                </a:solidFill>
                <a:latin typeface="Arial" charset="0"/>
              </a:rPr>
              <a:t>, </a:t>
            </a:r>
            <a:r>
              <a:rPr lang="it-IT" sz="2000" dirty="0" err="1">
                <a:solidFill>
                  <a:srgbClr val="0D0D0D"/>
                </a:solidFill>
                <a:latin typeface="Arial" charset="0"/>
              </a:rPr>
              <a:t>url</a:t>
            </a:r>
            <a:r>
              <a:rPr lang="it-IT" sz="2000" dirty="0">
                <a:solidFill>
                  <a:srgbClr val="0D0D0D"/>
                </a:solidFill>
                <a:latin typeface="Arial" charset="0"/>
              </a:rPr>
              <a:t> differenti associati alla stessa pagina HTML, </a:t>
            </a:r>
            <a:r>
              <a:rPr lang="it-IT" sz="2000" dirty="0" err="1">
                <a:solidFill>
                  <a:srgbClr val="0D0D0D"/>
                </a:solidFill>
                <a:latin typeface="Arial" charset="0"/>
              </a:rPr>
              <a:t>url</a:t>
            </a:r>
            <a:r>
              <a:rPr lang="it-IT" sz="2000" dirty="0">
                <a:solidFill>
                  <a:srgbClr val="0D0D0D"/>
                </a:solidFill>
                <a:latin typeface="Arial" charset="0"/>
              </a:rPr>
              <a:t> relativi, etc. )</a:t>
            </a:r>
            <a:r>
              <a:rPr lang="it-IT" sz="2400" dirty="0">
                <a:solidFill>
                  <a:srgbClr val="0D0D0D"/>
                </a:solidFill>
                <a:latin typeface="Arial" charset="0"/>
              </a:rPr>
              <a:t> </a:t>
            </a:r>
          </a:p>
          <a:p>
            <a:r>
              <a:rPr lang="it-IT" sz="2400" dirty="0">
                <a:solidFill>
                  <a:srgbClr val="0D0D0D"/>
                </a:solidFill>
                <a:latin typeface="Arial" charset="0"/>
              </a:rPr>
              <a:t>Meccanismi di </a:t>
            </a:r>
            <a:r>
              <a:rPr lang="it-IT" sz="2400" dirty="0" err="1">
                <a:solidFill>
                  <a:srgbClr val="0D0D0D"/>
                </a:solidFill>
                <a:latin typeface="Arial" charset="0"/>
              </a:rPr>
              <a:t>caching</a:t>
            </a:r>
            <a:r>
              <a:rPr lang="it-IT" sz="2400" dirty="0">
                <a:solidFill>
                  <a:srgbClr val="0D0D0D"/>
                </a:solidFill>
                <a:latin typeface="Arial" charset="0"/>
              </a:rPr>
              <a:t> </a:t>
            </a:r>
            <a:r>
              <a:rPr lang="it-IT" sz="2000" dirty="0">
                <a:solidFill>
                  <a:srgbClr val="0D0D0D"/>
                </a:solidFill>
                <a:latin typeface="Arial" charset="0"/>
              </a:rPr>
              <a:t>(e.g. </a:t>
            </a:r>
            <a:r>
              <a:rPr lang="it-IT" sz="2000" dirty="0" err="1">
                <a:solidFill>
                  <a:srgbClr val="0D0D0D"/>
                </a:solidFill>
                <a:latin typeface="Arial" charset="0"/>
              </a:rPr>
              <a:t>Redis</a:t>
            </a:r>
            <a:r>
              <a:rPr lang="it-IT" sz="2000" dirty="0">
                <a:solidFill>
                  <a:srgbClr val="0D0D0D"/>
                </a:solidFill>
                <a:latin typeface="Arial" charset="0"/>
              </a:rPr>
              <a:t>, </a:t>
            </a:r>
            <a:r>
              <a:rPr lang="it-IT" sz="2000" dirty="0" err="1">
                <a:solidFill>
                  <a:srgbClr val="0D0D0D"/>
                </a:solidFill>
                <a:latin typeface="Arial" charset="0"/>
              </a:rPr>
              <a:t>MapDB</a:t>
            </a:r>
            <a:r>
              <a:rPr lang="it-IT" sz="2000" dirty="0">
                <a:solidFill>
                  <a:srgbClr val="0D0D0D"/>
                </a:solidFill>
                <a:latin typeface="Arial" charset="0"/>
              </a:rPr>
              <a:t>, etc.)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504000" y="8712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it-IT" sz="3200" b="1" dirty="0">
                <a:latin typeface="Roboto"/>
              </a:rPr>
              <a:t>2. Web Page </a:t>
            </a:r>
            <a:r>
              <a:rPr lang="it-IT" sz="3200" b="1" dirty="0" err="1">
                <a:latin typeface="Roboto"/>
              </a:rPr>
              <a:t>Embedding</a:t>
            </a:r>
            <a:endParaRPr dirty="0"/>
          </a:p>
        </p:txBody>
      </p:sp>
      <p:sp>
        <p:nvSpPr>
          <p:cNvPr id="2" name="Rettangolo 1"/>
          <p:cNvSpPr/>
          <p:nvPr/>
        </p:nvSpPr>
        <p:spPr>
          <a:xfrm>
            <a:off x="355578" y="4022725"/>
            <a:ext cx="8396310" cy="1306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5" name="TextShape 2"/>
          <p:cNvSpPr txBox="1"/>
          <p:nvPr/>
        </p:nvSpPr>
        <p:spPr>
          <a:xfrm>
            <a:off x="360363" y="2347044"/>
            <a:ext cx="8421687" cy="4064015"/>
          </a:xfrm>
          <a:prstGeom prst="rect">
            <a:avLst/>
          </a:prstGeom>
        </p:spPr>
        <p:txBody>
          <a:bodyPr lIns="90000" tIns="45000" rIns="90000" bIns="45000" anchor="t"/>
          <a:lstStyle/>
          <a:p>
            <a:r>
              <a:rPr lang="it-IT" sz="2400" dirty="0" smtClean="0">
                <a:solidFill>
                  <a:srgbClr val="0D0D0D"/>
                </a:solidFill>
                <a:latin typeface="Roboto"/>
                <a:ea typeface="DejaVu Sans"/>
              </a:rPr>
              <a:t>Apprendere </a:t>
            </a:r>
            <a:r>
              <a:rPr lang="it-IT" sz="2400" dirty="0">
                <a:solidFill>
                  <a:srgbClr val="0D0D0D"/>
                </a:solidFill>
                <a:latin typeface="Roboto"/>
                <a:ea typeface="DejaVu Sans"/>
              </a:rPr>
              <a:t>una funzione che associa ad ogni URL un vettore multidimensionale</a:t>
            </a:r>
            <a:endParaRPr lang="it-IT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lang="it-IT" dirty="0"/>
          </a:p>
          <a:p>
            <a:pPr>
              <a:lnSpc>
                <a:spcPct val="100000"/>
              </a:lnSpc>
            </a:pPr>
            <a:endParaRPr lang="it-IT" dirty="0"/>
          </a:p>
          <a:p>
            <a:pPr>
              <a:lnSpc>
                <a:spcPct val="100000"/>
              </a:lnSpc>
            </a:pPr>
            <a:endParaRPr lang="it-IT" dirty="0"/>
          </a:p>
          <a:p>
            <a:pPr algn="ctr"/>
            <a:r>
              <a:rPr lang="it-IT" sz="2400" i="1" dirty="0">
                <a:solidFill>
                  <a:srgbClr val="0D0D0D"/>
                </a:solidFill>
                <a:latin typeface="Asana Math"/>
                <a:ea typeface="DejaVu Sans"/>
              </a:rPr>
              <a:t>W : </a:t>
            </a:r>
            <a:r>
              <a:rPr lang="it-IT" sz="2400" i="1" dirty="0" err="1">
                <a:solidFill>
                  <a:srgbClr val="0D0D0D"/>
                </a:solidFill>
                <a:latin typeface="Asana Math"/>
                <a:ea typeface="DejaVu Sans"/>
              </a:rPr>
              <a:t>url</a:t>
            </a:r>
            <a:r>
              <a:rPr lang="it-IT" sz="2400" i="1" dirty="0">
                <a:solidFill>
                  <a:srgbClr val="0D0D0D"/>
                </a:solidFill>
                <a:latin typeface="Asana Math"/>
                <a:ea typeface="DejaVu Sans"/>
              </a:rPr>
              <a:t> → R </a:t>
            </a:r>
            <a:r>
              <a:rPr lang="it-IT" sz="2400" i="1" baseline="33000" dirty="0">
                <a:solidFill>
                  <a:srgbClr val="0D0D0D"/>
                </a:solidFill>
                <a:latin typeface="Asana Math"/>
                <a:ea typeface="DejaVu Sans"/>
              </a:rPr>
              <a:t>n</a:t>
            </a:r>
            <a:r>
              <a:rPr lang="it-IT" sz="2400" i="1" dirty="0">
                <a:solidFill>
                  <a:srgbClr val="0D0D0D"/>
                </a:solidFill>
                <a:latin typeface="Asana Math"/>
                <a:ea typeface="DejaVu Sans"/>
              </a:rPr>
              <a:t>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it-IT" sz="2400" i="1" dirty="0">
                <a:solidFill>
                  <a:srgbClr val="0D0D0D"/>
                </a:solidFill>
                <a:latin typeface="Asana Math"/>
                <a:ea typeface="DejaVu Sans"/>
              </a:rPr>
              <a:t>W ( “</a:t>
            </a:r>
            <a:r>
              <a:rPr lang="it-IT" sz="2100" dirty="0">
                <a:solidFill>
                  <a:srgbClr val="0D0D0D"/>
                </a:solidFill>
                <a:latin typeface="Ubunu"/>
                <a:ea typeface="DejaVu Sans"/>
              </a:rPr>
              <a:t>http</a:t>
            </a:r>
            <a:r>
              <a:rPr lang="it-IT" sz="2100" dirty="0" smtClean="0">
                <a:solidFill>
                  <a:srgbClr val="0D0D0D"/>
                </a:solidFill>
                <a:latin typeface="Ubunu"/>
                <a:ea typeface="DejaVu Sans"/>
              </a:rPr>
              <a:t>://www.uniba.it/</a:t>
            </a:r>
            <a:r>
              <a:rPr lang="it-IT" sz="2400" i="1" dirty="0" smtClean="0">
                <a:solidFill>
                  <a:srgbClr val="0D0D0D"/>
                </a:solidFill>
                <a:latin typeface="Asana Math"/>
                <a:ea typeface="DejaVu Sans"/>
              </a:rPr>
              <a:t>” </a:t>
            </a:r>
            <a:r>
              <a:rPr lang="it-IT" sz="2400" i="1" dirty="0">
                <a:solidFill>
                  <a:srgbClr val="0D0D0D"/>
                </a:solidFill>
                <a:latin typeface="Asana Math"/>
                <a:ea typeface="DejaVu Sans"/>
              </a:rPr>
              <a:t>) = ( </a:t>
            </a:r>
            <a:r>
              <a:rPr lang="it-IT" sz="2400" dirty="0">
                <a:solidFill>
                  <a:srgbClr val="0D0D0D"/>
                </a:solidFill>
                <a:latin typeface="Asana Math"/>
                <a:ea typeface="DejaVu Sans"/>
              </a:rPr>
              <a:t>0.2,  −0.4,  0.7,  . . . </a:t>
            </a:r>
            <a:r>
              <a:rPr lang="it-IT" sz="2400" i="1" dirty="0">
                <a:solidFill>
                  <a:srgbClr val="0D0D0D"/>
                </a:solidFill>
                <a:latin typeface="Asana Math"/>
                <a:ea typeface="DejaVu Sans"/>
              </a:rPr>
              <a:t>)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5" name="CustomShape 3"/>
          <p:cNvSpPr/>
          <p:nvPr/>
        </p:nvSpPr>
        <p:spPr>
          <a:xfrm>
            <a:off x="8506080" y="64051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400" dirty="0" smtClean="0">
                <a:solidFill>
                  <a:srgbClr val="FFFFFF"/>
                </a:solidFill>
                <a:latin typeface="Arial"/>
                <a:ea typeface="ＭＳ Ｐゴシック"/>
              </a:rPr>
              <a:t>14</a:t>
            </a:r>
            <a:endParaRPr dirty="0"/>
          </a:p>
        </p:txBody>
      </p:sp>
      <p:sp>
        <p:nvSpPr>
          <p:cNvPr id="6" name="CustomShape 4"/>
          <p:cNvSpPr/>
          <p:nvPr/>
        </p:nvSpPr>
        <p:spPr>
          <a:xfrm>
            <a:off x="107640" y="638136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482600" y="4948238"/>
            <a:ext cx="8198974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6" name="TextShape 1"/>
          <p:cNvSpPr txBox="1"/>
          <p:nvPr/>
        </p:nvSpPr>
        <p:spPr>
          <a:xfrm>
            <a:off x="482760" y="8640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it-IT" sz="3200" b="1">
                <a:latin typeface="Roboto"/>
              </a:rPr>
              <a:t>2. Web Page Embedding</a:t>
            </a:r>
            <a:endParaRPr/>
          </a:p>
        </p:txBody>
      </p:sp>
      <p:sp>
        <p:nvSpPr>
          <p:cNvPr id="257" name="TextShape 2"/>
          <p:cNvSpPr txBox="1"/>
          <p:nvPr/>
        </p:nvSpPr>
        <p:spPr>
          <a:xfrm>
            <a:off x="-26640" y="1643040"/>
            <a:ext cx="8234640" cy="36129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58" name="TextShape 3"/>
          <p:cNvSpPr txBox="1"/>
          <p:nvPr/>
        </p:nvSpPr>
        <p:spPr>
          <a:xfrm>
            <a:off x="457200" y="1691460"/>
            <a:ext cx="8229600" cy="3894472"/>
          </a:xfrm>
          <a:prstGeom prst="rect">
            <a:avLst/>
          </a:prstGeom>
        </p:spPr>
        <p:txBody>
          <a:bodyPr lIns="0" tIns="0" rIns="0" bIns="0" anchor="t"/>
          <a:lstStyle/>
          <a:p>
            <a:pPr>
              <a:lnSpc>
                <a:spcPct val="150000"/>
              </a:lnSpc>
              <a:buSzPct val="45000"/>
            </a:pPr>
            <a:r>
              <a:rPr lang="it-IT" sz="2300" dirty="0">
                <a:latin typeface="Roboto"/>
              </a:rPr>
              <a:t>Attraverso informazioni testuali:</a:t>
            </a:r>
          </a:p>
          <a:p>
            <a:pPr lvl="1">
              <a:lnSpc>
                <a:spcPct val="150000"/>
              </a:lnSpc>
              <a:buSzPct val="45000"/>
            </a:pPr>
            <a:r>
              <a:rPr lang="it-IT" sz="2300" b="1" i="1" dirty="0">
                <a:latin typeface="Roboto"/>
              </a:rPr>
              <a:t>2.1</a:t>
            </a:r>
            <a:r>
              <a:rPr lang="it-IT" sz="2300" dirty="0">
                <a:latin typeface="Roboto"/>
              </a:rPr>
              <a:t> </a:t>
            </a:r>
            <a:r>
              <a:rPr lang="it-IT" sz="2100" dirty="0">
                <a:latin typeface="Roboto"/>
              </a:rPr>
              <a:t>TF-IDF</a:t>
            </a:r>
            <a:endParaRPr lang="it-IT" sz="2100" dirty="0"/>
          </a:p>
          <a:p>
            <a:endParaRPr sz="2300" dirty="0"/>
          </a:p>
          <a:p>
            <a:pPr>
              <a:lnSpc>
                <a:spcPct val="150000"/>
              </a:lnSpc>
            </a:pPr>
            <a:r>
              <a:rPr lang="it-IT" sz="2300" dirty="0">
                <a:latin typeface="Roboto"/>
              </a:rPr>
              <a:t>Attraverso informazioni strutturate</a:t>
            </a:r>
            <a:r>
              <a:rPr lang="it-IT" sz="2300" dirty="0" smtClean="0">
                <a:latin typeface="Roboto"/>
              </a:rPr>
              <a:t>:</a:t>
            </a:r>
            <a:endParaRPr sz="2300" dirty="0"/>
          </a:p>
          <a:p>
            <a:pPr lvl="1">
              <a:lnSpc>
                <a:spcPct val="150000"/>
              </a:lnSpc>
              <a:buSzPct val="45000"/>
            </a:pPr>
            <a:r>
              <a:rPr lang="it-IT" sz="2300" b="1" i="1" dirty="0">
                <a:latin typeface="Roboto"/>
              </a:rPr>
              <a:t>2.2</a:t>
            </a:r>
            <a:r>
              <a:rPr lang="it-IT" sz="2300" dirty="0">
                <a:latin typeface="Roboto"/>
              </a:rPr>
              <a:t> </a:t>
            </a:r>
            <a:r>
              <a:rPr lang="it-IT" sz="2100" dirty="0" smtClean="0">
                <a:latin typeface="Roboto"/>
              </a:rPr>
              <a:t>Generazione </a:t>
            </a:r>
            <a:r>
              <a:rPr lang="it-IT" sz="2100" dirty="0">
                <a:latin typeface="Roboto"/>
              </a:rPr>
              <a:t>di sequenze di URL attraverso </a:t>
            </a:r>
            <a:r>
              <a:rPr lang="it-IT" sz="2100" dirty="0" smtClean="0">
                <a:latin typeface="Roboto"/>
              </a:rPr>
              <a:t>Random Walk</a:t>
            </a:r>
            <a:endParaRPr sz="2100" dirty="0"/>
          </a:p>
          <a:p>
            <a:pPr lvl="1">
              <a:lnSpc>
                <a:spcPct val="150000"/>
              </a:lnSpc>
              <a:buSzPct val="45000"/>
            </a:pPr>
            <a:r>
              <a:rPr lang="it-IT" sz="2300" b="1" i="1" dirty="0">
                <a:latin typeface="Roboto"/>
              </a:rPr>
              <a:t>2.3</a:t>
            </a:r>
            <a:r>
              <a:rPr lang="it-IT" sz="2300" dirty="0">
                <a:latin typeface="Roboto"/>
              </a:rPr>
              <a:t> </a:t>
            </a:r>
            <a:r>
              <a:rPr lang="it-IT" sz="2100" dirty="0">
                <a:latin typeface="Roboto"/>
              </a:rPr>
              <a:t>Applicazione di algoritmi di Word Embedding (e.g. </a:t>
            </a:r>
            <a:r>
              <a:rPr lang="it-IT" sz="2100" i="1" dirty="0" smtClean="0">
                <a:latin typeface="Roboto"/>
              </a:rPr>
              <a:t>Word2Vec</a:t>
            </a:r>
            <a:r>
              <a:rPr lang="it-IT" sz="2100" dirty="0" smtClean="0">
                <a:latin typeface="Roboto"/>
              </a:rPr>
              <a:t>)</a:t>
            </a:r>
            <a:endParaRPr sz="2100" dirty="0"/>
          </a:p>
          <a:p>
            <a:endParaRPr lang="it-IT" dirty="0"/>
          </a:p>
          <a:p>
            <a:pPr algn="ctr"/>
            <a:endParaRPr lang="it-IT" dirty="0"/>
          </a:p>
          <a:p>
            <a:pPr algn="ctr">
              <a:buSzPct val="45000"/>
            </a:pPr>
            <a:r>
              <a:rPr lang="it-IT" sz="2400" i="1" dirty="0" smtClean="0">
                <a:latin typeface="Asana Math"/>
              </a:rPr>
              <a:t>W : R </a:t>
            </a:r>
            <a:r>
              <a:rPr lang="it-IT" sz="2400" i="1" baseline="33000" dirty="0" smtClean="0">
                <a:latin typeface="Asana Math"/>
              </a:rPr>
              <a:t>m</a:t>
            </a:r>
            <a:r>
              <a:rPr lang="it-IT" sz="2400" i="1" dirty="0" smtClean="0">
                <a:latin typeface="Asana Math"/>
              </a:rPr>
              <a:t> </a:t>
            </a:r>
            <a:r>
              <a:rPr lang="it-IT" sz="2400" i="1" dirty="0">
                <a:latin typeface="Asana Math"/>
              </a:rPr>
              <a:t>x  R </a:t>
            </a:r>
            <a:r>
              <a:rPr lang="it-IT" sz="2400" i="1" baseline="33000" dirty="0">
                <a:latin typeface="Asana Math"/>
              </a:rPr>
              <a:t>n</a:t>
            </a:r>
            <a:r>
              <a:rPr lang="it-IT" sz="2400" i="1" dirty="0">
                <a:latin typeface="Asana Math"/>
              </a:rPr>
              <a:t> → R </a:t>
            </a:r>
            <a:r>
              <a:rPr lang="it-IT" sz="2400" i="1" baseline="33000" dirty="0">
                <a:latin typeface="Asana Math"/>
              </a:rPr>
              <a:t>k</a:t>
            </a:r>
            <a:r>
              <a:rPr lang="it-IT" sz="2400" i="1" dirty="0">
                <a:latin typeface="Asana Math"/>
              </a:rPr>
              <a:t> ,  k = m + n</a:t>
            </a:r>
            <a:endParaRPr dirty="0"/>
          </a:p>
        </p:txBody>
      </p:sp>
      <p:sp>
        <p:nvSpPr>
          <p:cNvPr id="6" name="CustomShape 3"/>
          <p:cNvSpPr/>
          <p:nvPr/>
        </p:nvSpPr>
        <p:spPr>
          <a:xfrm>
            <a:off x="8506080" y="64051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400" dirty="0" smtClean="0">
                <a:solidFill>
                  <a:srgbClr val="FFFFFF"/>
                </a:solidFill>
                <a:latin typeface="Arial"/>
                <a:ea typeface="ＭＳ Ｐゴシック"/>
              </a:rPr>
              <a:t>15</a:t>
            </a:r>
            <a:endParaRPr dirty="0"/>
          </a:p>
        </p:txBody>
      </p:sp>
      <p:sp>
        <p:nvSpPr>
          <p:cNvPr id="7" name="CustomShape 4"/>
          <p:cNvSpPr/>
          <p:nvPr/>
        </p:nvSpPr>
        <p:spPr>
          <a:xfrm>
            <a:off x="107640" y="638136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482760" y="8640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it-IT" sz="3200" b="1" dirty="0">
                <a:latin typeface="Roboto"/>
              </a:rPr>
              <a:t>2.1 TF-IDF</a:t>
            </a:r>
            <a:endParaRPr dirty="0"/>
          </a:p>
        </p:txBody>
      </p:sp>
      <p:sp>
        <p:nvSpPr>
          <p:cNvPr id="258" name="TextShape 3"/>
          <p:cNvSpPr txBox="1"/>
          <p:nvPr/>
        </p:nvSpPr>
        <p:spPr>
          <a:xfrm>
            <a:off x="392113" y="1747520"/>
            <a:ext cx="8294687" cy="4303379"/>
          </a:xfrm>
          <a:prstGeom prst="rect">
            <a:avLst/>
          </a:prstGeom>
        </p:spPr>
        <p:txBody>
          <a:bodyPr lIns="0" tIns="0" rIns="0" bIns="0" anchor="t"/>
          <a:lstStyle/>
          <a:p>
            <a:pPr>
              <a:buSzPct val="45000"/>
            </a:pPr>
            <a:endParaRPr lang="it-IT" sz="1600" dirty="0">
              <a:solidFill>
                <a:srgbClr val="252525"/>
              </a:solidFill>
              <a:latin typeface="Roboto" charset="0"/>
            </a:endParaRPr>
          </a:p>
        </p:txBody>
      </p:sp>
      <p:pic>
        <p:nvPicPr>
          <p:cNvPr id="2" name="Immagine 1" descr="t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406" y="2939840"/>
            <a:ext cx="1290099" cy="652289"/>
          </a:xfrm>
          <a:prstGeom prst="rect">
            <a:avLst/>
          </a:prstGeom>
        </p:spPr>
      </p:pic>
      <p:pic>
        <p:nvPicPr>
          <p:cNvPr id="3" name="Immagine 2" descr="id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8625" y="4867180"/>
            <a:ext cx="2277509" cy="5722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" y="2026920"/>
            <a:ext cx="79400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SzPct val="120000"/>
              <a:buFont typeface="Arial" panose="020B0604020202020204" pitchFamily="34" charset="0"/>
              <a:buChar char="•"/>
            </a:pPr>
            <a:r>
              <a:rPr lang="it-IT" sz="2000" b="1" dirty="0" smtClean="0"/>
              <a:t>TF</a:t>
            </a:r>
            <a:r>
              <a:rPr lang="it-IT" sz="2000" dirty="0" smtClean="0"/>
              <a:t>: Contando la frequenza di occorrenza dei termini all'interno del documento costruendo la matrice </a:t>
            </a:r>
            <a:r>
              <a:rPr lang="it-IT" sz="2000" i="1" dirty="0" smtClean="0"/>
              <a:t>documenti-termini</a:t>
            </a:r>
            <a:r>
              <a:rPr lang="it-IT" sz="2000" dirty="0" smtClean="0"/>
              <a:t>:</a:t>
            </a:r>
          </a:p>
          <a:p>
            <a:pPr marL="514350" indent="-514350">
              <a:buSzPct val="105000"/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514350" indent="-514350">
              <a:buSzPct val="105000"/>
              <a:buFont typeface="Arial" panose="020B0604020202020204" pitchFamily="34" charset="0"/>
              <a:buChar char="•"/>
            </a:pPr>
            <a:endParaRPr lang="it-IT" sz="2000" dirty="0" smtClean="0"/>
          </a:p>
          <a:p>
            <a:pPr>
              <a:buSzPct val="105000"/>
            </a:pPr>
            <a:endParaRPr lang="it-IT" sz="2000" dirty="0"/>
          </a:p>
          <a:p>
            <a:pPr>
              <a:buSzPct val="105000"/>
            </a:pPr>
            <a:endParaRPr lang="it-IT" sz="2000" dirty="0" smtClean="0"/>
          </a:p>
          <a:p>
            <a:pPr marL="514350" indent="-514350">
              <a:buSzPct val="120000"/>
              <a:buFont typeface="Arial" panose="020B0604020202020204" pitchFamily="34" charset="0"/>
              <a:buChar char="•"/>
            </a:pPr>
            <a:r>
              <a:rPr lang="it-IT" sz="2000" b="1" dirty="0" smtClean="0">
                <a:solidFill>
                  <a:srgbClr val="252525"/>
                </a:solidFill>
              </a:rPr>
              <a:t>IDF</a:t>
            </a:r>
            <a:r>
              <a:rPr lang="it-IT" sz="2000" dirty="0" smtClean="0">
                <a:solidFill>
                  <a:srgbClr val="252525"/>
                </a:solidFill>
              </a:rPr>
              <a:t>: Pesare l'importanza dei termini che compaiono nel documento, ma che in generale sono poco frequenti</a:t>
            </a:r>
          </a:p>
          <a:p>
            <a:pPr>
              <a:buSzPct val="45000"/>
            </a:pPr>
            <a:endParaRPr lang="it-IT" sz="2000" dirty="0">
              <a:solidFill>
                <a:srgbClr val="252525"/>
              </a:solidFill>
            </a:endParaRPr>
          </a:p>
          <a:p>
            <a:pPr>
              <a:buSzPct val="45000"/>
            </a:pPr>
            <a:endParaRPr lang="it-IT" sz="2000" dirty="0">
              <a:solidFill>
                <a:srgbClr val="252525"/>
              </a:solidFill>
            </a:endParaRPr>
          </a:p>
          <a:p>
            <a:pPr>
              <a:buSzPct val="45000"/>
            </a:pPr>
            <a:endParaRPr lang="it-IT" sz="2000" dirty="0">
              <a:solidFill>
                <a:srgbClr val="252525"/>
              </a:solidFill>
            </a:endParaRPr>
          </a:p>
          <a:p>
            <a:endParaRPr lang="it-IT" sz="2000" dirty="0"/>
          </a:p>
        </p:txBody>
      </p:sp>
      <p:sp>
        <p:nvSpPr>
          <p:cNvPr id="7" name="CustomShape 3"/>
          <p:cNvSpPr/>
          <p:nvPr/>
        </p:nvSpPr>
        <p:spPr>
          <a:xfrm>
            <a:off x="8506080" y="64051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400" dirty="0" smtClean="0">
                <a:solidFill>
                  <a:srgbClr val="FFFFFF"/>
                </a:solidFill>
                <a:latin typeface="Arial"/>
                <a:ea typeface="ＭＳ Ｐゴシック"/>
              </a:rPr>
              <a:t>16</a:t>
            </a:r>
            <a:endParaRPr dirty="0"/>
          </a:p>
        </p:txBody>
      </p:sp>
      <p:sp>
        <p:nvSpPr>
          <p:cNvPr id="8" name="CustomShape 4"/>
          <p:cNvSpPr/>
          <p:nvPr/>
        </p:nvSpPr>
        <p:spPr>
          <a:xfrm>
            <a:off x="107640" y="638136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27515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0" y="1052640"/>
            <a:ext cx="9138960" cy="717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it-IT" sz="3600" b="1" dirty="0">
                <a:solidFill>
                  <a:srgbClr val="000000"/>
                </a:solidFill>
                <a:latin typeface="Roboto"/>
                <a:ea typeface="DejaVu Sans"/>
              </a:rPr>
              <a:t>2.2 Generazione delle sequenze</a:t>
            </a:r>
            <a:endParaRPr dirty="0"/>
          </a:p>
        </p:txBody>
      </p:sp>
      <p:sp>
        <p:nvSpPr>
          <p:cNvPr id="260" name="CustomShape 2"/>
          <p:cNvSpPr/>
          <p:nvPr/>
        </p:nvSpPr>
        <p:spPr>
          <a:xfrm>
            <a:off x="179388" y="1916113"/>
            <a:ext cx="8782050" cy="142067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buSzPct val="45000"/>
            </a:pPr>
            <a:r>
              <a:rPr lang="it-IT" sz="2200" dirty="0">
                <a:solidFill>
                  <a:srgbClr val="000000"/>
                </a:solidFill>
                <a:latin typeface="Roboto" charset="0"/>
                <a:ea typeface="DejaVu Sans"/>
              </a:rPr>
              <a:t>Vengono generate sequenze di URL partendo da un nodo nel grafo e seguendo ricorsivamente un hyperlink casuale fino ad un limite prefissato.</a:t>
            </a:r>
          </a:p>
          <a:p>
            <a:pPr>
              <a:buSzPct val="45000"/>
            </a:pPr>
            <a:endParaRPr lang="it-IT" sz="2200" dirty="0">
              <a:solidFill>
                <a:srgbClr val="000000"/>
              </a:solidFill>
              <a:latin typeface="Roboto" charset="0"/>
              <a:ea typeface="DejaVu Sans"/>
            </a:endParaRPr>
          </a:p>
          <a:p>
            <a:pPr>
              <a:buSzPct val="45000"/>
            </a:pPr>
            <a:endParaRPr lang="it-IT" sz="2200" dirty="0">
              <a:solidFill>
                <a:srgbClr val="000000"/>
              </a:solidFill>
              <a:latin typeface="Roboto"/>
              <a:ea typeface="DejaVu Sans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8506080" y="64051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0AF59BBC-0BE8-488A-AF23-32E912E39D03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17</a:t>
            </a:fld>
            <a:endParaRPr/>
          </a:p>
        </p:txBody>
      </p:sp>
      <p:sp>
        <p:nvSpPr>
          <p:cNvPr id="262" name="CustomShape 4"/>
          <p:cNvSpPr/>
          <p:nvPr/>
        </p:nvSpPr>
        <p:spPr>
          <a:xfrm>
            <a:off x="107640" y="638136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sp>
        <p:nvSpPr>
          <p:cNvPr id="263" name="CustomShape 5"/>
          <p:cNvSpPr/>
          <p:nvPr/>
        </p:nvSpPr>
        <p:spPr>
          <a:xfrm>
            <a:off x="144463" y="5071097"/>
            <a:ext cx="8853487" cy="975691"/>
          </a:xfrm>
          <a:prstGeom prst="rect">
            <a:avLst/>
          </a:prstGeom>
          <a:solidFill>
            <a:srgbClr val="EEEEEE"/>
          </a:solidFill>
          <a:ln>
            <a:solidFill>
              <a:srgbClr val="FFFFFF"/>
            </a:solidFill>
            <a:tailEnd type="triangle" w="med" len="med"/>
          </a:ln>
        </p:spPr>
      </p:sp>
      <p:sp>
        <p:nvSpPr>
          <p:cNvPr id="264" name="CustomShape 6"/>
          <p:cNvSpPr/>
          <p:nvPr/>
        </p:nvSpPr>
        <p:spPr>
          <a:xfrm>
            <a:off x="281380" y="5171254"/>
            <a:ext cx="89262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it-IT" dirty="0">
                <a:solidFill>
                  <a:srgbClr val="006699"/>
                </a:solidFill>
                <a:latin typeface="Ubuntu"/>
              </a:rPr>
              <a:t>http://home.com/about  </a:t>
            </a:r>
            <a:r>
              <a:rPr lang="it-IT" b="1" dirty="0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</a:rPr>
              <a:t>--</a:t>
            </a:r>
            <a:r>
              <a:rPr lang="it-IT" dirty="0">
                <a:solidFill>
                  <a:srgbClr val="006699"/>
                </a:solidFill>
                <a:latin typeface="Ubuntu"/>
              </a:rPr>
              <a:t>  http://home.com/about/awards </a:t>
            </a:r>
            <a:r>
              <a:rPr lang="it-IT" b="1" dirty="0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</a:rPr>
              <a:t>--</a:t>
            </a:r>
            <a:r>
              <a:rPr lang="it-IT" dirty="0" smtClean="0">
                <a:solidFill>
                  <a:srgbClr val="006699"/>
                </a:solidFill>
                <a:latin typeface="Ubuntu"/>
              </a:rPr>
              <a:t>  </a:t>
            </a:r>
            <a:r>
              <a:rPr lang="it-IT" dirty="0">
                <a:solidFill>
                  <a:srgbClr val="006699"/>
                </a:solidFill>
                <a:latin typeface="Ubuntu"/>
              </a:rPr>
              <a:t>http://home.com/  </a:t>
            </a:r>
            <a:r>
              <a:rPr lang="it-IT" b="1" dirty="0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</a:rPr>
              <a:t>. </a:t>
            </a:r>
            <a:r>
              <a:rPr lang="it-IT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</a:rPr>
              <a:t>. .</a:t>
            </a:r>
            <a:r>
              <a:rPr lang="it-IT" dirty="0" smtClean="0">
                <a:solidFill>
                  <a:srgbClr val="006699"/>
                </a:solidFill>
                <a:latin typeface="Ubuntu"/>
              </a:rPr>
              <a:t> </a:t>
            </a:r>
            <a:endParaRPr dirty="0"/>
          </a:p>
        </p:txBody>
      </p:sp>
      <p:sp>
        <p:nvSpPr>
          <p:cNvPr id="266" name="CustomShape 8"/>
          <p:cNvSpPr/>
          <p:nvPr/>
        </p:nvSpPr>
        <p:spPr>
          <a:xfrm>
            <a:off x="281380" y="5559927"/>
            <a:ext cx="86382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it-IT" dirty="0">
                <a:solidFill>
                  <a:srgbClr val="006699"/>
                </a:solidFill>
                <a:latin typeface="Ubuntu"/>
              </a:rPr>
              <a:t>http://home.com </a:t>
            </a:r>
            <a:r>
              <a:rPr lang="it-IT" b="1" dirty="0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</a:rPr>
              <a:t>--</a:t>
            </a:r>
            <a:r>
              <a:rPr lang="it-IT" dirty="0" smtClean="0">
                <a:solidFill>
                  <a:srgbClr val="006699"/>
                </a:solidFill>
                <a:latin typeface="Ubuntu"/>
              </a:rPr>
              <a:t>  </a:t>
            </a:r>
            <a:r>
              <a:rPr lang="it-IT" dirty="0">
                <a:solidFill>
                  <a:srgbClr val="006699"/>
                </a:solidFill>
                <a:latin typeface="Ubuntu"/>
              </a:rPr>
              <a:t>http://home.com/courses </a:t>
            </a:r>
            <a:r>
              <a:rPr lang="it-IT" b="1" dirty="0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</a:rPr>
              <a:t>--</a:t>
            </a:r>
            <a:r>
              <a:rPr lang="it-IT" dirty="0" smtClean="0">
                <a:solidFill>
                  <a:srgbClr val="006699"/>
                </a:solidFill>
                <a:latin typeface="Ubuntu"/>
              </a:rPr>
              <a:t>  </a:t>
            </a:r>
            <a:r>
              <a:rPr lang="it-IT" dirty="0">
                <a:solidFill>
                  <a:srgbClr val="006699"/>
                </a:solidFill>
                <a:latin typeface="Ubuntu"/>
              </a:rPr>
              <a:t>http://home.com/courses/ml </a:t>
            </a:r>
            <a:r>
              <a:rPr lang="it-IT" b="1" dirty="0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</a:rPr>
              <a:t>. . .</a:t>
            </a:r>
            <a:endParaRPr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Ovale 1"/>
          <p:cNvSpPr/>
          <p:nvPr/>
        </p:nvSpPr>
        <p:spPr>
          <a:xfrm>
            <a:off x="1622380" y="3385726"/>
            <a:ext cx="388922" cy="3952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/>
          <p:cNvSpPr/>
          <p:nvPr/>
        </p:nvSpPr>
        <p:spPr>
          <a:xfrm>
            <a:off x="3134265" y="3267585"/>
            <a:ext cx="340227" cy="34022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2965869" y="4244017"/>
            <a:ext cx="356657" cy="3238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7415646" y="3684661"/>
            <a:ext cx="331241" cy="3233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5053641" y="4219584"/>
            <a:ext cx="340227" cy="34022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920436" y="4107350"/>
            <a:ext cx="372524" cy="374111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/>
          <p:cNvSpPr/>
          <p:nvPr/>
        </p:nvSpPr>
        <p:spPr>
          <a:xfrm>
            <a:off x="4701007" y="3296279"/>
            <a:ext cx="317485" cy="3254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/>
          <p:cNvCxnSpPr/>
          <p:nvPr/>
        </p:nvCxnSpPr>
        <p:spPr>
          <a:xfrm flipH="1">
            <a:off x="1324728" y="3821322"/>
            <a:ext cx="250475" cy="24172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ttore 2 11"/>
          <p:cNvCxnSpPr/>
          <p:nvPr/>
        </p:nvCxnSpPr>
        <p:spPr>
          <a:xfrm>
            <a:off x="2091223" y="3800446"/>
            <a:ext cx="750334" cy="48782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ttore 2 12"/>
          <p:cNvCxnSpPr/>
          <p:nvPr/>
        </p:nvCxnSpPr>
        <p:spPr>
          <a:xfrm flipV="1">
            <a:off x="2177660" y="3548076"/>
            <a:ext cx="848774" cy="5359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ttore 2 13"/>
          <p:cNvCxnSpPr/>
          <p:nvPr/>
        </p:nvCxnSpPr>
        <p:spPr>
          <a:xfrm flipV="1">
            <a:off x="3440209" y="3609327"/>
            <a:ext cx="1193313" cy="6934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ttore 2 14"/>
          <p:cNvCxnSpPr/>
          <p:nvPr/>
        </p:nvCxnSpPr>
        <p:spPr>
          <a:xfrm>
            <a:off x="4917178" y="3685776"/>
            <a:ext cx="192506" cy="4222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5155133" y="3441362"/>
            <a:ext cx="2128495" cy="35657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1053637" y="3618451"/>
            <a:ext cx="643401" cy="27699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it-IT" sz="1200" dirty="0"/>
              <a:t>1/3</a:t>
            </a:r>
          </a:p>
        </p:txBody>
      </p:sp>
      <p:sp>
        <p:nvSpPr>
          <p:cNvPr id="18" name="CasellaDiTesto 17"/>
          <p:cNvSpPr txBox="1"/>
          <p:nvPr/>
        </p:nvSpPr>
        <p:spPr>
          <a:xfrm flipH="1">
            <a:off x="2256562" y="3296340"/>
            <a:ext cx="669925" cy="27699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it-IT" sz="1200" dirty="0">
                <a:latin typeface="Roboto"/>
              </a:rPr>
              <a:t>1/3</a:t>
            </a:r>
            <a:endParaRPr lang="it-IT" sz="1200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1670883" y="3893899"/>
            <a:ext cx="757238" cy="27699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it-IT" sz="1200" dirty="0"/>
              <a:t>1/3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3434464" y="3742074"/>
            <a:ext cx="774700" cy="276999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it-IT" sz="1200" dirty="0"/>
              <a:t>1/2</a:t>
            </a:r>
          </a:p>
        </p:txBody>
      </p:sp>
      <p:cxnSp>
        <p:nvCxnSpPr>
          <p:cNvPr id="21" name="Connettore 2 20"/>
          <p:cNvCxnSpPr/>
          <p:nvPr/>
        </p:nvCxnSpPr>
        <p:spPr>
          <a:xfrm flipV="1">
            <a:off x="3452352" y="4461967"/>
            <a:ext cx="1488634" cy="2078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asellaDiTesto 2"/>
          <p:cNvSpPr txBox="1"/>
          <p:nvPr/>
        </p:nvSpPr>
        <p:spPr>
          <a:xfrm>
            <a:off x="4905163" y="3325094"/>
            <a:ext cx="2743200" cy="27699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it-IT" sz="1200" dirty="0">
                <a:latin typeface="Arial" charset="0"/>
              </a:rPr>
              <a:t>1/2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2932298" y="4186426"/>
            <a:ext cx="2743200" cy="27699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it-IT" sz="1200" dirty="0">
                <a:latin typeface="Arial" charset="0"/>
              </a:rPr>
              <a:t>1/2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3838747" y="3681214"/>
            <a:ext cx="2743200" cy="27699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it-IT" sz="1200" dirty="0">
                <a:latin typeface="Arial" charset="0"/>
              </a:rPr>
              <a:t>1/2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648000" y="1224000"/>
            <a:ext cx="7790400" cy="622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it-IT" sz="3600" b="1" dirty="0">
                <a:solidFill>
                  <a:srgbClr val="000000"/>
                </a:solidFill>
                <a:latin typeface="Roboto" charset="0"/>
                <a:ea typeface="DejaVu Sans"/>
              </a:rPr>
              <a:t>2.2 </a:t>
            </a:r>
            <a:r>
              <a:rPr lang="it-IT" sz="3600" b="1" dirty="0">
                <a:solidFill>
                  <a:srgbClr val="000000"/>
                </a:solidFill>
                <a:latin typeface="Roboto"/>
                <a:ea typeface="DejaVu Sans"/>
              </a:rPr>
              <a:t>Generazione delle sequenze</a:t>
            </a:r>
            <a:endParaRPr dirty="0"/>
          </a:p>
        </p:txBody>
      </p:sp>
      <p:sp>
        <p:nvSpPr>
          <p:cNvPr id="268" name="Line 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sp>
      <p:sp>
        <p:nvSpPr>
          <p:cNvPr id="269" name="Line 3"/>
          <p:cNvSpPr/>
          <p:nvPr/>
        </p:nvSpPr>
        <p:spPr>
          <a:xfrm flipH="1" flipV="1">
            <a:off x="4320000" y="3096000"/>
            <a:ext cx="504000" cy="360000"/>
          </a:xfrm>
          <a:prstGeom prst="line">
            <a:avLst/>
          </a:prstGeom>
          <a:ln w="57240">
            <a:solidFill>
              <a:srgbClr val="CC0000"/>
            </a:solidFill>
            <a:round/>
          </a:ln>
        </p:spPr>
      </p:sp>
      <p:sp>
        <p:nvSpPr>
          <p:cNvPr id="270" name="Line 4"/>
          <p:cNvSpPr/>
          <p:nvPr/>
        </p:nvSpPr>
        <p:spPr>
          <a:xfrm>
            <a:off x="4320000" y="2880000"/>
            <a:ext cx="0" cy="216000"/>
          </a:xfrm>
          <a:prstGeom prst="line">
            <a:avLst/>
          </a:prstGeom>
          <a:ln w="57240">
            <a:solidFill>
              <a:srgbClr val="CC0000"/>
            </a:solidFill>
            <a:round/>
          </a:ln>
        </p:spPr>
      </p:sp>
      <p:sp>
        <p:nvSpPr>
          <p:cNvPr id="271" name="Line 5"/>
          <p:cNvSpPr/>
          <p:nvPr/>
        </p:nvSpPr>
        <p:spPr>
          <a:xfrm>
            <a:off x="4104000" y="2808000"/>
            <a:ext cx="216000" cy="72000"/>
          </a:xfrm>
          <a:prstGeom prst="line">
            <a:avLst/>
          </a:prstGeom>
          <a:ln w="57240">
            <a:solidFill>
              <a:srgbClr val="CC0000"/>
            </a:solidFill>
            <a:round/>
          </a:ln>
        </p:spPr>
      </p:sp>
      <p:sp>
        <p:nvSpPr>
          <p:cNvPr id="272" name="Line 6"/>
          <p:cNvSpPr/>
          <p:nvPr/>
        </p:nvSpPr>
        <p:spPr>
          <a:xfrm flipH="1">
            <a:off x="4032000" y="2808000"/>
            <a:ext cx="72000" cy="288000"/>
          </a:xfrm>
          <a:prstGeom prst="line">
            <a:avLst/>
          </a:prstGeom>
          <a:ln w="57240">
            <a:solidFill>
              <a:srgbClr val="CC0000"/>
            </a:solidFill>
            <a:round/>
          </a:ln>
        </p:spPr>
      </p:sp>
      <p:sp>
        <p:nvSpPr>
          <p:cNvPr id="273" name="Line 7"/>
          <p:cNvSpPr/>
          <p:nvPr/>
        </p:nvSpPr>
        <p:spPr>
          <a:xfrm>
            <a:off x="3960000" y="2736000"/>
            <a:ext cx="72000" cy="360000"/>
          </a:xfrm>
          <a:prstGeom prst="line">
            <a:avLst/>
          </a:prstGeom>
          <a:ln w="57240">
            <a:solidFill>
              <a:srgbClr val="CC0000"/>
            </a:solidFill>
            <a:round/>
          </a:ln>
        </p:spPr>
      </p:sp>
      <p:sp>
        <p:nvSpPr>
          <p:cNvPr id="274" name="Line 8"/>
          <p:cNvSpPr/>
          <p:nvPr/>
        </p:nvSpPr>
        <p:spPr>
          <a:xfrm flipH="1">
            <a:off x="3960000" y="2664000"/>
            <a:ext cx="72000" cy="72000"/>
          </a:xfrm>
          <a:prstGeom prst="line">
            <a:avLst/>
          </a:prstGeom>
          <a:ln w="57240">
            <a:solidFill>
              <a:srgbClr val="CC0000"/>
            </a:solidFill>
            <a:round/>
          </a:ln>
        </p:spPr>
      </p:sp>
      <p:pic>
        <p:nvPicPr>
          <p:cNvPr id="275" name="Immagine 274"/>
          <p:cNvPicPr/>
          <p:nvPr/>
        </p:nvPicPr>
        <p:blipFill>
          <a:blip r:embed="rId2"/>
          <a:stretch>
            <a:fillRect/>
          </a:stretch>
        </p:blipFill>
        <p:spPr>
          <a:xfrm>
            <a:off x="1748880" y="2016000"/>
            <a:ext cx="5377680" cy="3950640"/>
          </a:xfrm>
          <a:prstGeom prst="rect">
            <a:avLst/>
          </a:prstGeom>
          <a:ln>
            <a:noFill/>
          </a:ln>
        </p:spPr>
      </p:pic>
      <p:sp>
        <p:nvSpPr>
          <p:cNvPr id="276" name="Line 9"/>
          <p:cNvSpPr/>
          <p:nvPr/>
        </p:nvSpPr>
        <p:spPr>
          <a:xfrm flipH="1" flipV="1">
            <a:off x="4320000" y="3096000"/>
            <a:ext cx="504000" cy="360000"/>
          </a:xfrm>
          <a:prstGeom prst="line">
            <a:avLst/>
          </a:prstGeom>
          <a:ln w="76320">
            <a:solidFill>
              <a:srgbClr val="CC0000"/>
            </a:solidFill>
            <a:round/>
          </a:ln>
        </p:spPr>
      </p:sp>
      <p:sp>
        <p:nvSpPr>
          <p:cNvPr id="277" name="Line 10"/>
          <p:cNvSpPr/>
          <p:nvPr/>
        </p:nvSpPr>
        <p:spPr>
          <a:xfrm>
            <a:off x="4320000" y="2880000"/>
            <a:ext cx="0" cy="216000"/>
          </a:xfrm>
          <a:prstGeom prst="line">
            <a:avLst/>
          </a:prstGeom>
          <a:ln w="76320">
            <a:solidFill>
              <a:srgbClr val="CC0000"/>
            </a:solidFill>
            <a:round/>
          </a:ln>
        </p:spPr>
      </p:sp>
      <p:sp>
        <p:nvSpPr>
          <p:cNvPr id="278" name="Line 11"/>
          <p:cNvSpPr/>
          <p:nvPr/>
        </p:nvSpPr>
        <p:spPr>
          <a:xfrm>
            <a:off x="4104000" y="2808000"/>
            <a:ext cx="216000" cy="72000"/>
          </a:xfrm>
          <a:prstGeom prst="line">
            <a:avLst/>
          </a:prstGeom>
          <a:ln w="76320">
            <a:solidFill>
              <a:srgbClr val="CC0000"/>
            </a:solidFill>
            <a:round/>
          </a:ln>
        </p:spPr>
      </p:sp>
      <p:sp>
        <p:nvSpPr>
          <p:cNvPr id="279" name="Line 12"/>
          <p:cNvSpPr/>
          <p:nvPr/>
        </p:nvSpPr>
        <p:spPr>
          <a:xfrm flipH="1">
            <a:off x="4032000" y="2808000"/>
            <a:ext cx="72000" cy="288000"/>
          </a:xfrm>
          <a:prstGeom prst="line">
            <a:avLst/>
          </a:prstGeom>
          <a:ln w="76320">
            <a:solidFill>
              <a:srgbClr val="CC0000"/>
            </a:solidFill>
            <a:round/>
          </a:ln>
        </p:spPr>
      </p:sp>
      <p:sp>
        <p:nvSpPr>
          <p:cNvPr id="280" name="Line 13"/>
          <p:cNvSpPr/>
          <p:nvPr/>
        </p:nvSpPr>
        <p:spPr>
          <a:xfrm>
            <a:off x="3960000" y="2736000"/>
            <a:ext cx="72000" cy="360000"/>
          </a:xfrm>
          <a:prstGeom prst="line">
            <a:avLst/>
          </a:prstGeom>
          <a:ln w="76320">
            <a:solidFill>
              <a:srgbClr val="CC0000"/>
            </a:solidFill>
            <a:round/>
          </a:ln>
        </p:spPr>
      </p:sp>
      <p:sp>
        <p:nvSpPr>
          <p:cNvPr id="281" name="Line 14"/>
          <p:cNvSpPr/>
          <p:nvPr/>
        </p:nvSpPr>
        <p:spPr>
          <a:xfrm flipH="1">
            <a:off x="3960000" y="2664000"/>
            <a:ext cx="72000" cy="72000"/>
          </a:xfrm>
          <a:prstGeom prst="line">
            <a:avLst/>
          </a:prstGeom>
          <a:ln w="76320">
            <a:solidFill>
              <a:srgbClr val="CC0000"/>
            </a:solidFill>
            <a:round/>
          </a:ln>
        </p:spPr>
      </p:sp>
      <p:sp>
        <p:nvSpPr>
          <p:cNvPr id="282" name="CustomShape 15"/>
          <p:cNvSpPr/>
          <p:nvPr/>
        </p:nvSpPr>
        <p:spPr>
          <a:xfrm>
            <a:off x="8520840" y="64069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3E15A0F-8B6A-4A3B-8256-E7B832D5D0A6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18</a:t>
            </a:fld>
            <a:endParaRPr/>
          </a:p>
        </p:txBody>
      </p:sp>
      <p:sp>
        <p:nvSpPr>
          <p:cNvPr id="283" name="CustomShape 16"/>
          <p:cNvSpPr/>
          <p:nvPr/>
        </p:nvSpPr>
        <p:spPr>
          <a:xfrm>
            <a:off x="128160" y="639288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080"/>
            <a:ext cx="8229240" cy="1145160"/>
          </a:xfrm>
        </p:spPr>
        <p:txBody>
          <a:bodyPr/>
          <a:lstStyle/>
          <a:p>
            <a:pPr algn="ctr"/>
            <a:r>
              <a:rPr lang="it-IT" sz="3600" b="1" dirty="0" smtClean="0"/>
              <a:t>2.1 Word2Vec</a:t>
            </a:r>
            <a:endParaRPr lang="it-IT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974280"/>
            <a:ext cx="8229240" cy="15340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+mn-lt"/>
              </a:rPr>
              <a:t>Utilizza sequenze di parole per apprendere una rete neurale</a:t>
            </a:r>
            <a:endParaRPr lang="it-IT" sz="24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988" y="3371469"/>
            <a:ext cx="3603758" cy="985558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457200" y="4220212"/>
            <a:ext cx="8229240" cy="1922166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  <a:ea typeface="+mn-ea"/>
                <a:cs typeface="+mn-cs"/>
              </a:rPr>
              <a:t>Il modello appreso è applicato ad ogni </a:t>
            </a:r>
            <a:r>
              <a:rPr lang="it-IT" sz="2400" dirty="0" smtClean="0">
                <a:latin typeface="+mn-lt"/>
                <a:ea typeface="+mn-ea"/>
                <a:cs typeface="+mn-cs"/>
              </a:rPr>
              <a:t>parola in input</a:t>
            </a:r>
            <a:endParaRPr lang="it-IT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CustomShape 15"/>
          <p:cNvSpPr/>
          <p:nvPr/>
        </p:nvSpPr>
        <p:spPr>
          <a:xfrm>
            <a:off x="8520840" y="64069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400" dirty="0" smtClean="0">
                <a:solidFill>
                  <a:srgbClr val="FFFFFF"/>
                </a:solidFill>
                <a:latin typeface="Arial"/>
                <a:ea typeface="ＭＳ Ｐゴシック"/>
              </a:rPr>
              <a:t>19</a:t>
            </a:r>
            <a:endParaRPr dirty="0"/>
          </a:p>
        </p:txBody>
      </p:sp>
      <p:sp>
        <p:nvSpPr>
          <p:cNvPr id="7" name="CustomShape 16"/>
          <p:cNvSpPr/>
          <p:nvPr/>
        </p:nvSpPr>
        <p:spPr>
          <a:xfrm>
            <a:off x="128160" y="639288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2386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1052640"/>
            <a:ext cx="9138960" cy="113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 algn="ctr"/>
            <a:r>
              <a:rPr lang="it-IT" sz="3600" b="1" dirty="0">
                <a:solidFill>
                  <a:srgbClr val="0D0D0D"/>
                </a:solidFill>
                <a:latin typeface="Arial" charset="0"/>
                <a:ea typeface="DejaVu Sans"/>
              </a:rPr>
              <a:t>Il Web: da una rete omogenea . . . </a:t>
            </a:r>
            <a:endParaRPr lang="it-IT" dirty="0">
              <a:latin typeface="Arial" charset="0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8506080" y="64051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DB3D709-490F-4502-9416-493C6C8F55ED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2</a:t>
            </a:fld>
            <a:endParaRPr/>
          </a:p>
        </p:txBody>
      </p:sp>
      <p:sp>
        <p:nvSpPr>
          <p:cNvPr id="163" name="CustomShape 3"/>
          <p:cNvSpPr/>
          <p:nvPr/>
        </p:nvSpPr>
        <p:spPr>
          <a:xfrm>
            <a:off x="539750" y="1860221"/>
            <a:ext cx="7989888" cy="104141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it-IT" sz="2400" dirty="0">
                <a:solidFill>
                  <a:srgbClr val="0D0D0D"/>
                </a:solidFill>
                <a:latin typeface="Arial" charset="0"/>
              </a:rPr>
              <a:t>Molti strumenti di Web </a:t>
            </a:r>
            <a:r>
              <a:rPr lang="it-IT" sz="2400" dirty="0" err="1">
                <a:solidFill>
                  <a:srgbClr val="0D0D0D"/>
                </a:solidFill>
                <a:latin typeface="Arial" charset="0"/>
              </a:rPr>
              <a:t>Mining</a:t>
            </a:r>
            <a:r>
              <a:rPr lang="it-IT" sz="2400" dirty="0">
                <a:solidFill>
                  <a:srgbClr val="0D0D0D"/>
                </a:solidFill>
                <a:latin typeface="Arial" charset="0"/>
              </a:rPr>
              <a:t> si basano sull'assunzione che il Web contiene pagine ed hyperlink dello stesso tipo formando una rete informativa omogenea.</a:t>
            </a:r>
            <a:r>
              <a:rPr lang="it-IT" sz="2400" dirty="0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164" name="CustomShape 4"/>
          <p:cNvSpPr/>
          <p:nvPr/>
        </p:nvSpPr>
        <p:spPr>
          <a:xfrm>
            <a:off x="107640" y="638136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400" dirty="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 dirty="0"/>
          </a:p>
        </p:txBody>
      </p:sp>
      <p:sp>
        <p:nvSpPr>
          <p:cNvPr id="174" name="Line 5"/>
          <p:cNvSpPr/>
          <p:nvPr/>
        </p:nvSpPr>
        <p:spPr>
          <a:xfrm flipV="1">
            <a:off x="3063643" y="4867359"/>
            <a:ext cx="0" cy="504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75" name="Line 6"/>
          <p:cNvSpPr/>
          <p:nvPr/>
        </p:nvSpPr>
        <p:spPr>
          <a:xfrm flipV="1">
            <a:off x="2991643" y="4003359"/>
            <a:ext cx="216000" cy="288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76" name="Line 7"/>
          <p:cNvSpPr/>
          <p:nvPr/>
        </p:nvSpPr>
        <p:spPr>
          <a:xfrm flipH="1">
            <a:off x="3207643" y="4003359"/>
            <a:ext cx="288000" cy="288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77" name="Line 8"/>
          <p:cNvSpPr/>
          <p:nvPr/>
        </p:nvSpPr>
        <p:spPr>
          <a:xfrm>
            <a:off x="3279643" y="4867359"/>
            <a:ext cx="576000" cy="648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78" name="Line 9"/>
          <p:cNvSpPr/>
          <p:nvPr/>
        </p:nvSpPr>
        <p:spPr>
          <a:xfrm flipV="1">
            <a:off x="4071643" y="4939358"/>
            <a:ext cx="216000" cy="576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79" name="Line 10"/>
          <p:cNvSpPr/>
          <p:nvPr/>
        </p:nvSpPr>
        <p:spPr>
          <a:xfrm flipH="1">
            <a:off x="4431643" y="3931358"/>
            <a:ext cx="72000" cy="432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80" name="Line 11"/>
          <p:cNvSpPr/>
          <p:nvPr/>
        </p:nvSpPr>
        <p:spPr>
          <a:xfrm>
            <a:off x="3855643" y="3715358"/>
            <a:ext cx="288000" cy="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81" name="Line 12"/>
          <p:cNvSpPr/>
          <p:nvPr/>
        </p:nvSpPr>
        <p:spPr>
          <a:xfrm>
            <a:off x="3495643" y="4651359"/>
            <a:ext cx="504000" cy="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82" name="Line 13"/>
          <p:cNvSpPr/>
          <p:nvPr/>
        </p:nvSpPr>
        <p:spPr>
          <a:xfrm flipH="1">
            <a:off x="3495643" y="3859358"/>
            <a:ext cx="792000" cy="648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83" name="Line 14"/>
          <p:cNvSpPr/>
          <p:nvPr/>
        </p:nvSpPr>
        <p:spPr>
          <a:xfrm flipV="1">
            <a:off x="4287643" y="5731359"/>
            <a:ext cx="720000" cy="72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84" name="Line 15"/>
          <p:cNvSpPr/>
          <p:nvPr/>
        </p:nvSpPr>
        <p:spPr>
          <a:xfrm>
            <a:off x="4503643" y="4939358"/>
            <a:ext cx="504000" cy="648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85" name="Line 16"/>
          <p:cNvSpPr/>
          <p:nvPr/>
        </p:nvSpPr>
        <p:spPr>
          <a:xfrm>
            <a:off x="5511643" y="5083359"/>
            <a:ext cx="0" cy="288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86" name="Line 17"/>
          <p:cNvSpPr/>
          <p:nvPr/>
        </p:nvSpPr>
        <p:spPr>
          <a:xfrm flipV="1">
            <a:off x="5295643" y="5083359"/>
            <a:ext cx="0" cy="288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87" name="Line 18"/>
          <p:cNvSpPr/>
          <p:nvPr/>
        </p:nvSpPr>
        <p:spPr>
          <a:xfrm flipH="1">
            <a:off x="4791643" y="3859358"/>
            <a:ext cx="576000" cy="792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88" name="Line 19"/>
          <p:cNvSpPr/>
          <p:nvPr/>
        </p:nvSpPr>
        <p:spPr>
          <a:xfrm flipV="1">
            <a:off x="5367643" y="4075358"/>
            <a:ext cx="216000" cy="504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89" name="Line 20"/>
          <p:cNvSpPr/>
          <p:nvPr/>
        </p:nvSpPr>
        <p:spPr>
          <a:xfrm flipH="1">
            <a:off x="5583643" y="4148949"/>
            <a:ext cx="144000" cy="504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90" name="Line 21"/>
          <p:cNvSpPr/>
          <p:nvPr/>
        </p:nvSpPr>
        <p:spPr>
          <a:xfrm flipH="1">
            <a:off x="4935643" y="3715358"/>
            <a:ext cx="432000" cy="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91" name="Line 22"/>
          <p:cNvSpPr/>
          <p:nvPr/>
        </p:nvSpPr>
        <p:spPr>
          <a:xfrm flipH="1">
            <a:off x="3351643" y="4795358"/>
            <a:ext cx="648000" cy="792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92" name="Line 23"/>
          <p:cNvSpPr/>
          <p:nvPr/>
        </p:nvSpPr>
        <p:spPr>
          <a:xfrm flipH="1" flipV="1">
            <a:off x="3855643" y="3787359"/>
            <a:ext cx="360000" cy="576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93" name="Line 24"/>
          <p:cNvSpPr/>
          <p:nvPr/>
        </p:nvSpPr>
        <p:spPr>
          <a:xfrm flipV="1">
            <a:off x="4287643" y="4939358"/>
            <a:ext cx="792000" cy="720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94" name="Line 25"/>
          <p:cNvSpPr/>
          <p:nvPr/>
        </p:nvSpPr>
        <p:spPr>
          <a:xfrm flipH="1" flipV="1">
            <a:off x="4575643" y="3931358"/>
            <a:ext cx="720000" cy="648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pic>
        <p:nvPicPr>
          <p:cNvPr id="2" name="Immagine 1" descr="websit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077" y="4306642"/>
            <a:ext cx="547586" cy="561555"/>
          </a:xfrm>
          <a:prstGeom prst="rect">
            <a:avLst/>
          </a:prstGeom>
        </p:spPr>
      </p:pic>
      <p:pic>
        <p:nvPicPr>
          <p:cNvPr id="3" name="Immagine 2" descr="websit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914" y="3305175"/>
            <a:ext cx="609651" cy="600939"/>
          </a:xfrm>
          <a:prstGeom prst="rect">
            <a:avLst/>
          </a:prstGeom>
        </p:spPr>
      </p:pic>
      <p:pic>
        <p:nvPicPr>
          <p:cNvPr id="4" name="Immagine 3" descr="websit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731" y="3244970"/>
            <a:ext cx="602381" cy="602381"/>
          </a:xfrm>
          <a:prstGeom prst="rect">
            <a:avLst/>
          </a:prstGeom>
        </p:spPr>
      </p:pic>
      <p:pic>
        <p:nvPicPr>
          <p:cNvPr id="5" name="Immagine 4" descr="websit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522" y="3529529"/>
            <a:ext cx="568660" cy="566336"/>
          </a:xfrm>
          <a:prstGeom prst="rect">
            <a:avLst/>
          </a:prstGeom>
        </p:spPr>
      </p:pic>
      <p:pic>
        <p:nvPicPr>
          <p:cNvPr id="6" name="Immagine 5" descr="websit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041" y="4579472"/>
            <a:ext cx="484294" cy="472732"/>
          </a:xfrm>
          <a:prstGeom prst="rect">
            <a:avLst/>
          </a:prstGeom>
        </p:spPr>
      </p:pic>
      <p:pic>
        <p:nvPicPr>
          <p:cNvPr id="7" name="Immagine 6" descr="websit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729" y="4374497"/>
            <a:ext cx="539265" cy="537678"/>
          </a:xfrm>
          <a:prstGeom prst="rect">
            <a:avLst/>
          </a:prstGeom>
        </p:spPr>
      </p:pic>
      <p:pic>
        <p:nvPicPr>
          <p:cNvPr id="8" name="Immagine 7" descr="websit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304" y="5609692"/>
            <a:ext cx="527719" cy="516413"/>
          </a:xfrm>
          <a:prstGeom prst="rect">
            <a:avLst/>
          </a:prstGeom>
        </p:spPr>
      </p:pic>
      <p:pic>
        <p:nvPicPr>
          <p:cNvPr id="9" name="Immagine 8" descr="websit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700" y="5474191"/>
            <a:ext cx="484294" cy="472732"/>
          </a:xfrm>
          <a:prstGeom prst="rect">
            <a:avLst/>
          </a:prstGeom>
        </p:spPr>
      </p:pic>
      <p:pic>
        <p:nvPicPr>
          <p:cNvPr id="10" name="Immagine 9" descr="websit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754" y="5409667"/>
            <a:ext cx="494572" cy="494572"/>
          </a:xfrm>
          <a:prstGeom prst="rect">
            <a:avLst/>
          </a:prstGeom>
        </p:spPr>
      </p:pic>
      <p:pic>
        <p:nvPicPr>
          <p:cNvPr id="11" name="Immagine 10" descr="websit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649" y="4483855"/>
            <a:ext cx="538254" cy="538254"/>
          </a:xfrm>
          <a:prstGeom prst="rect">
            <a:avLst/>
          </a:prstGeom>
        </p:spPr>
      </p:pic>
      <p:pic>
        <p:nvPicPr>
          <p:cNvPr id="12" name="Immagine 11" descr="websit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596" y="4949592"/>
            <a:ext cx="462246" cy="455407"/>
          </a:xfrm>
          <a:prstGeom prst="rect">
            <a:avLst/>
          </a:prstGeom>
        </p:spPr>
      </p:pic>
      <p:pic>
        <p:nvPicPr>
          <p:cNvPr id="13" name="Immagine 12" descr="websit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682" y="3646370"/>
            <a:ext cx="506007" cy="494572"/>
          </a:xfrm>
          <a:prstGeom prst="rect">
            <a:avLst/>
          </a:prstGeom>
        </p:spPr>
      </p:pic>
      <p:cxnSp>
        <p:nvCxnSpPr>
          <p:cNvPr id="14" name="Connettore 2 13"/>
          <p:cNvCxnSpPr/>
          <p:nvPr/>
        </p:nvCxnSpPr>
        <p:spPr>
          <a:xfrm>
            <a:off x="1977528" y="5021304"/>
            <a:ext cx="695993" cy="608630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ttore 2 14"/>
          <p:cNvCxnSpPr/>
          <p:nvPr/>
        </p:nvCxnSpPr>
        <p:spPr>
          <a:xfrm flipV="1">
            <a:off x="2060059" y="4508025"/>
            <a:ext cx="652311" cy="68434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6009451" y="4109090"/>
            <a:ext cx="368381" cy="783356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ttore 2 16"/>
          <p:cNvCxnSpPr/>
          <p:nvPr/>
        </p:nvCxnSpPr>
        <p:spPr>
          <a:xfrm>
            <a:off x="5743470" y="4942403"/>
            <a:ext cx="521267" cy="128133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ttore 2 17"/>
          <p:cNvCxnSpPr/>
          <p:nvPr/>
        </p:nvCxnSpPr>
        <p:spPr>
          <a:xfrm flipV="1">
            <a:off x="6680465" y="4212298"/>
            <a:ext cx="18929" cy="658135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ttore 2 18"/>
          <p:cNvCxnSpPr/>
          <p:nvPr/>
        </p:nvCxnSpPr>
        <p:spPr>
          <a:xfrm flipH="1">
            <a:off x="5764895" y="5415598"/>
            <a:ext cx="548931" cy="215496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ttore 2 19"/>
          <p:cNvCxnSpPr/>
          <p:nvPr/>
        </p:nvCxnSpPr>
        <p:spPr>
          <a:xfrm flipH="1">
            <a:off x="1910321" y="3694132"/>
            <a:ext cx="1204154" cy="783356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931329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5"/>
          <p:cNvSpPr/>
          <p:nvPr/>
        </p:nvSpPr>
        <p:spPr>
          <a:xfrm>
            <a:off x="8520840" y="64069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400" dirty="0" smtClean="0">
                <a:solidFill>
                  <a:srgbClr val="FFFFFF"/>
                </a:solidFill>
                <a:latin typeface="Arial"/>
                <a:ea typeface="ＭＳ Ｐゴシック"/>
              </a:rPr>
              <a:t>20</a:t>
            </a:r>
            <a:endParaRPr dirty="0"/>
          </a:p>
        </p:txBody>
      </p:sp>
      <p:sp>
        <p:nvSpPr>
          <p:cNvPr id="5" name="CustomShape 16"/>
          <p:cNvSpPr/>
          <p:nvPr/>
        </p:nvSpPr>
        <p:spPr>
          <a:xfrm>
            <a:off x="128160" y="639288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3908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smtClean="0"/>
              <a:t>2.1 Word2Vec</a:t>
            </a:r>
            <a:endParaRPr lang="it-IT" sz="3600" b="1" dirty="0"/>
          </a:p>
        </p:txBody>
      </p:sp>
      <p:sp>
        <p:nvSpPr>
          <p:cNvPr id="9" name="Subtitle 2"/>
          <p:cNvSpPr>
            <a:spLocks noGrp="1"/>
          </p:cNvSpPr>
          <p:nvPr>
            <p:ph type="subTitle"/>
          </p:nvPr>
        </p:nvSpPr>
        <p:spPr>
          <a:xfrm>
            <a:off x="457200" y="1952328"/>
            <a:ext cx="8229240" cy="204055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000" dirty="0" smtClean="0"/>
              <a:t>I vettori appresi codificano regolarità linguistiche nella differenza tra i </a:t>
            </a:r>
            <a:r>
              <a:rPr lang="it-IT" sz="3000" dirty="0" smtClean="0"/>
              <a:t>vettori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3000" dirty="0" smtClean="0"/>
          </a:p>
          <a:p>
            <a:r>
              <a:rPr lang="it-IT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</a:t>
            </a:r>
            <a:r>
              <a:rPr lang="it-IT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3600" dirty="0" smtClean="0"/>
              <a:t>is to </a:t>
            </a:r>
            <a:r>
              <a:rPr lang="it-IT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woman</a:t>
            </a:r>
            <a:r>
              <a:rPr lang="it-IT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3600" dirty="0" smtClean="0"/>
              <a:t>as </a:t>
            </a:r>
            <a:r>
              <a:rPr lang="it-IT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king</a:t>
            </a:r>
            <a:r>
              <a:rPr lang="it-IT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3600" dirty="0" smtClean="0"/>
              <a:t>is to </a:t>
            </a:r>
            <a:r>
              <a:rPr lang="it-IT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it-IT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1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709" y="4008020"/>
            <a:ext cx="2863132" cy="2208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230" y="4008020"/>
            <a:ext cx="3010810" cy="2208702"/>
          </a:xfrm>
          <a:prstGeom prst="rect">
            <a:avLst/>
          </a:prstGeom>
        </p:spPr>
      </p:pic>
      <p:sp>
        <p:nvSpPr>
          <p:cNvPr id="6" name="CustomShape 15"/>
          <p:cNvSpPr/>
          <p:nvPr/>
        </p:nvSpPr>
        <p:spPr>
          <a:xfrm>
            <a:off x="8520840" y="64069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400" dirty="0" smtClean="0">
                <a:solidFill>
                  <a:srgbClr val="FFFFFF"/>
                </a:solidFill>
                <a:latin typeface="Arial"/>
                <a:ea typeface="ＭＳ Ｐゴシック"/>
              </a:rPr>
              <a:t>21</a:t>
            </a:r>
            <a:endParaRPr dirty="0"/>
          </a:p>
        </p:txBody>
      </p:sp>
      <p:sp>
        <p:nvSpPr>
          <p:cNvPr id="7" name="CustomShape 16"/>
          <p:cNvSpPr/>
          <p:nvPr/>
        </p:nvSpPr>
        <p:spPr>
          <a:xfrm>
            <a:off x="128160" y="639288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93908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smtClean="0"/>
              <a:t>2.1 Word2Vec</a:t>
            </a:r>
            <a:endParaRPr lang="it-IT" sz="3600" b="1" dirty="0"/>
          </a:p>
        </p:txBody>
      </p:sp>
      <p:sp>
        <p:nvSpPr>
          <p:cNvPr id="11" name="Subtitle 2"/>
          <p:cNvSpPr>
            <a:spLocks noGrp="1"/>
          </p:cNvSpPr>
          <p:nvPr>
            <p:ph type="subTitle"/>
          </p:nvPr>
        </p:nvSpPr>
        <p:spPr>
          <a:xfrm>
            <a:off x="457200" y="1952328"/>
            <a:ext cx="8229240" cy="204055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000" dirty="0" smtClean="0"/>
              <a:t>I vettori appresi codificano regolarità linguistiche nella differenza tra i </a:t>
            </a:r>
            <a:r>
              <a:rPr lang="it-IT" sz="3000" dirty="0" smtClean="0"/>
              <a:t>vettori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3000" dirty="0" smtClean="0"/>
          </a:p>
          <a:p>
            <a:r>
              <a:rPr lang="it-IT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</a:t>
            </a:r>
            <a:r>
              <a:rPr lang="it-IT" sz="3600" dirty="0" smtClean="0"/>
              <a:t> is to </a:t>
            </a:r>
            <a:r>
              <a:rPr lang="it-IT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woman</a:t>
            </a:r>
            <a:r>
              <a:rPr lang="it-IT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3600" dirty="0" smtClean="0"/>
              <a:t>as </a:t>
            </a:r>
            <a:r>
              <a:rPr lang="it-IT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king</a:t>
            </a:r>
            <a:r>
              <a:rPr lang="it-IT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3600" dirty="0" smtClean="0"/>
              <a:t>is to </a:t>
            </a:r>
            <a:r>
              <a:rPr lang="it-IT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queen</a:t>
            </a:r>
            <a:endParaRPr lang="it-IT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43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396240" y="89292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it-IT" sz="3600" b="1" dirty="0">
                <a:latin typeface="Roboto"/>
              </a:rPr>
              <a:t>3. Clustering</a:t>
            </a:r>
            <a:endParaRPr dirty="0"/>
          </a:p>
        </p:txBody>
      </p:sp>
      <p:sp>
        <p:nvSpPr>
          <p:cNvPr id="307" name="TextShape 2"/>
          <p:cNvSpPr txBox="1"/>
          <p:nvPr/>
        </p:nvSpPr>
        <p:spPr>
          <a:xfrm>
            <a:off x="457200" y="2018640"/>
            <a:ext cx="8229240" cy="3349800"/>
          </a:xfrm>
          <a:prstGeom prst="rect">
            <a:avLst/>
          </a:prstGeom>
        </p:spPr>
        <p:txBody>
          <a:bodyPr lIns="0" tIns="0" rIns="0" bIns="0" anchor="t"/>
          <a:lstStyle/>
          <a:p>
            <a:pPr>
              <a:buSzPct val="45000"/>
            </a:pPr>
            <a:r>
              <a:rPr lang="it-IT" sz="2400" u="sng" dirty="0">
                <a:latin typeface="Roboto" charset="0"/>
              </a:rPr>
              <a:t>Def</a:t>
            </a:r>
            <a:r>
              <a:rPr lang="it-IT" sz="2400" dirty="0">
                <a:latin typeface="Roboto" charset="0"/>
              </a:rPr>
              <a:t>: </a:t>
            </a:r>
            <a:r>
              <a:rPr lang="it-IT" sz="2400" dirty="0" smtClean="0">
                <a:latin typeface="Roboto" charset="0"/>
              </a:rPr>
              <a:t>raggruppa una collezione di </a:t>
            </a:r>
            <a:r>
              <a:rPr lang="it-IT" sz="2400" dirty="0">
                <a:latin typeface="Roboto" charset="0"/>
              </a:rPr>
              <a:t>dati secondo una data funzione di similarità, in modo che oggetti dello stesso gruppo siano più simili tra di loro che ad oggetti in altri gruppi.</a:t>
            </a:r>
          </a:p>
          <a:p>
            <a:pPr>
              <a:buSzPct val="45000"/>
            </a:pPr>
            <a:endParaRPr lang="it-IT" sz="2400" dirty="0">
              <a:latin typeface="Roboto" charset="0"/>
            </a:endParaRPr>
          </a:p>
          <a:p>
            <a:pPr>
              <a:buSzPct val="45000"/>
            </a:pPr>
            <a:r>
              <a:rPr lang="it-IT" sz="2400" dirty="0">
                <a:latin typeface="Roboto" charset="0"/>
              </a:rPr>
              <a:t>Sono stati utilizzati i seguenti algoritmi: 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it-IT" sz="2400" dirty="0">
                <a:latin typeface="Arial" charset="0"/>
              </a:rPr>
              <a:t>K-</a:t>
            </a:r>
            <a:r>
              <a:rPr lang="it-IT" sz="2400" dirty="0" err="1">
                <a:latin typeface="Arial" charset="0"/>
              </a:rPr>
              <a:t>means</a:t>
            </a:r>
            <a:r>
              <a:rPr lang="it-IT" sz="2400" dirty="0">
                <a:latin typeface="Arial" charset="0"/>
              </a:rPr>
              <a:t> (</a:t>
            </a:r>
            <a:r>
              <a:rPr lang="it-IT" sz="2400" dirty="0" err="1">
                <a:solidFill>
                  <a:srgbClr val="333333"/>
                </a:solidFill>
                <a:latin typeface="Consolas" charset="0"/>
              </a:rPr>
              <a:t>n_clusters</a:t>
            </a:r>
            <a:r>
              <a:rPr lang="it-IT" sz="2400" dirty="0">
                <a:latin typeface="Arial" charset="0"/>
              </a:rPr>
              <a:t>) 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it-IT" sz="2400" dirty="0">
                <a:latin typeface="Arial" charset="0"/>
              </a:rPr>
              <a:t>DBSCAN (</a:t>
            </a:r>
            <a:r>
              <a:rPr lang="it-IT" sz="2400" dirty="0" err="1">
                <a:solidFill>
                  <a:srgbClr val="333333"/>
                </a:solidFill>
                <a:latin typeface="Consolas" charset="0"/>
              </a:rPr>
              <a:t>eps</a:t>
            </a:r>
            <a:r>
              <a:rPr lang="it-IT" sz="2400" dirty="0">
                <a:solidFill>
                  <a:srgbClr val="333333"/>
                </a:solidFill>
                <a:latin typeface="Consolas" charset="0"/>
              </a:rPr>
              <a:t>, </a:t>
            </a:r>
            <a:r>
              <a:rPr lang="it-IT" sz="2400" dirty="0" err="1">
                <a:solidFill>
                  <a:srgbClr val="333333"/>
                </a:solidFill>
                <a:latin typeface="Consolas" charset="0"/>
              </a:rPr>
              <a:t>min_samples</a:t>
            </a:r>
            <a:r>
              <a:rPr lang="it-IT" sz="2400" dirty="0">
                <a:latin typeface="Arial" charset="0"/>
              </a:rPr>
              <a:t>) 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it-IT" sz="2400" dirty="0">
                <a:latin typeface="Arial" charset="0"/>
              </a:rPr>
              <a:t>HDBSCAN (</a:t>
            </a:r>
            <a:r>
              <a:rPr lang="it-IT" sz="2400" dirty="0" err="1">
                <a:solidFill>
                  <a:srgbClr val="333333"/>
                </a:solidFill>
                <a:latin typeface="Consolas" charset="0"/>
              </a:rPr>
              <a:t>min_cluster_size</a:t>
            </a:r>
            <a:r>
              <a:rPr lang="it-IT" sz="2400" dirty="0">
                <a:latin typeface="Arial" charset="0"/>
              </a:rPr>
              <a:t>) </a:t>
            </a:r>
          </a:p>
        </p:txBody>
      </p:sp>
      <p:sp>
        <p:nvSpPr>
          <p:cNvPr id="4" name="CustomShape 15"/>
          <p:cNvSpPr/>
          <p:nvPr/>
        </p:nvSpPr>
        <p:spPr>
          <a:xfrm>
            <a:off x="8520840" y="64069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400" dirty="0" smtClean="0">
                <a:solidFill>
                  <a:srgbClr val="FFFFFF"/>
                </a:solidFill>
                <a:latin typeface="Arial"/>
                <a:ea typeface="ＭＳ Ｐゴシック"/>
              </a:rPr>
              <a:t>22</a:t>
            </a:r>
            <a:endParaRPr dirty="0"/>
          </a:p>
        </p:txBody>
      </p:sp>
      <p:sp>
        <p:nvSpPr>
          <p:cNvPr id="5" name="CustomShape 16"/>
          <p:cNvSpPr/>
          <p:nvPr/>
        </p:nvSpPr>
        <p:spPr>
          <a:xfrm>
            <a:off x="128160" y="639288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0" y="1124640"/>
            <a:ext cx="9138960" cy="717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3600" b="1">
                <a:solidFill>
                  <a:srgbClr val="0D0D0D"/>
                </a:solidFill>
                <a:latin typeface="Roboto"/>
                <a:ea typeface="DejaVu Sans"/>
              </a:rPr>
              <a:t>Sperimentazione</a:t>
            </a:r>
            <a:endParaRPr/>
          </a:p>
        </p:txBody>
      </p:sp>
      <p:sp>
        <p:nvSpPr>
          <p:cNvPr id="309" name="CustomShape 2"/>
          <p:cNvSpPr/>
          <p:nvPr/>
        </p:nvSpPr>
        <p:spPr>
          <a:xfrm>
            <a:off x="186480" y="1872000"/>
            <a:ext cx="8926560" cy="410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it-IT" sz="2300" u="sng" dirty="0">
                <a:solidFill>
                  <a:srgbClr val="0D0D0D"/>
                </a:solidFill>
                <a:latin typeface="Roboto"/>
                <a:ea typeface="DejaVu Sans"/>
              </a:rPr>
              <a:t>Obiettivo</a:t>
            </a:r>
            <a:r>
              <a:rPr lang="it-IT" sz="2300" dirty="0">
                <a:solidFill>
                  <a:srgbClr val="0D0D0D"/>
                </a:solidFill>
                <a:latin typeface="Roboto"/>
                <a:ea typeface="DejaVu Sans"/>
              </a:rPr>
              <a:t>: Verificare un eventuale miglioramento delle performance degli algoritmi di clustering, attraverso la combinazione di informazioni testuali e </a:t>
            </a:r>
            <a:r>
              <a:rPr lang="it-IT" sz="2300" dirty="0" smtClean="0">
                <a:solidFill>
                  <a:srgbClr val="0D0D0D"/>
                </a:solidFill>
                <a:latin typeface="Roboto"/>
                <a:ea typeface="DejaVu Sans"/>
              </a:rPr>
              <a:t>strutturate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10" name="CustomShape 3"/>
          <p:cNvSpPr/>
          <p:nvPr/>
        </p:nvSpPr>
        <p:spPr>
          <a:xfrm>
            <a:off x="8506080" y="64051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4DBD4A6E-79ED-4325-91D8-9D976E9B9C3F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23</a:t>
            </a:fld>
            <a:endParaRPr/>
          </a:p>
        </p:txBody>
      </p:sp>
      <p:sp>
        <p:nvSpPr>
          <p:cNvPr id="311" name="CustomShape 4"/>
          <p:cNvSpPr/>
          <p:nvPr/>
        </p:nvSpPr>
        <p:spPr>
          <a:xfrm>
            <a:off x="107640" y="638136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graphicFrame>
        <p:nvGraphicFramePr>
          <p:cNvPr id="2" name="Tabella 1"/>
          <p:cNvGraphicFramePr/>
          <p:nvPr>
            <p:extLst>
              <p:ext uri="{D42A27DB-BD31-4B8C-83A1-F6EECF244321}">
                <p14:modId xmlns:p14="http://schemas.microsoft.com/office/powerpoint/2010/main" val="2171223690"/>
              </p:ext>
            </p:extLst>
          </p:nvPr>
        </p:nvGraphicFramePr>
        <p:xfrm>
          <a:off x="244415" y="3447978"/>
          <a:ext cx="8416863" cy="2508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5621">
                  <a:extLst>
                    <a:ext uri="{9D8B030D-6E8A-4147-A177-3AD203B41FA5}">
                      <a16:colId xmlns="" xmlns:a16="http://schemas.microsoft.com/office/drawing/2014/main" val="926476275"/>
                    </a:ext>
                  </a:extLst>
                </a:gridCol>
                <a:gridCol w="2805621">
                  <a:extLst>
                    <a:ext uri="{9D8B030D-6E8A-4147-A177-3AD203B41FA5}">
                      <a16:colId xmlns="" xmlns:a16="http://schemas.microsoft.com/office/drawing/2014/main" val="693348248"/>
                    </a:ext>
                  </a:extLst>
                </a:gridCol>
                <a:gridCol w="2805621">
                  <a:extLst>
                    <a:ext uri="{9D8B030D-6E8A-4147-A177-3AD203B41FA5}">
                      <a16:colId xmlns="" xmlns:a16="http://schemas.microsoft.com/office/drawing/2014/main" val="2766496125"/>
                    </a:ext>
                  </a:extLst>
                </a:gridCol>
              </a:tblGrid>
              <a:tr h="447985">
                <a:tc>
                  <a:txBody>
                    <a:bodyPr/>
                    <a:lstStyle/>
                    <a:p>
                      <a:r>
                        <a:rPr lang="it-IT" dirty="0" err="1"/>
                        <a:t>Dataset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n. pagine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n. hyperlink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66350816"/>
                  </a:ext>
                </a:extLst>
              </a:tr>
              <a:tr h="412146">
                <a:tc>
                  <a:txBody>
                    <a:bodyPr/>
                    <a:lstStyle/>
                    <a:p>
                      <a:r>
                        <a:rPr lang="it-IT" dirty="0"/>
                        <a:t>cs.illinois.</a:t>
                      </a:r>
                      <a:r>
                        <a:rPr lang="it-IT" dirty="0" err="1"/>
                        <a:t>edu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16993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4307458"/>
                  </a:ext>
                </a:extLst>
              </a:tr>
              <a:tr h="412146">
                <a:tc>
                  <a:txBody>
                    <a:bodyPr/>
                    <a:lstStyle/>
                    <a:p>
                      <a:r>
                        <a:rPr lang="it-IT" dirty="0"/>
                        <a:t>cs.stanford.</a:t>
                      </a:r>
                      <a:r>
                        <a:rPr lang="it-IT" dirty="0" err="1"/>
                        <a:t>edu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1458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99686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8620788"/>
                  </a:ext>
                </a:extLst>
              </a:tr>
              <a:tr h="412146">
                <a:tc>
                  <a:txBody>
                    <a:bodyPr/>
                    <a:lstStyle/>
                    <a:p>
                      <a:r>
                        <a:rPr lang="it-IT" dirty="0"/>
                        <a:t>eecs.mit.</a:t>
                      </a:r>
                      <a:r>
                        <a:rPr lang="it-IT" dirty="0" err="1"/>
                        <a:t>edu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63937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53317528"/>
                  </a:ext>
                </a:extLst>
              </a:tr>
              <a:tr h="412146">
                <a:tc>
                  <a:txBody>
                    <a:bodyPr/>
                    <a:lstStyle/>
                    <a:p>
                      <a:r>
                        <a:rPr lang="it-IT" dirty="0"/>
                        <a:t>cs.princeton.</a:t>
                      </a:r>
                      <a:r>
                        <a:rPr lang="it-IT" dirty="0" err="1"/>
                        <a:t>edu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16378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206985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38802335"/>
                  </a:ext>
                </a:extLst>
              </a:tr>
              <a:tr h="412146">
                <a:tc>
                  <a:txBody>
                    <a:bodyPr/>
                    <a:lstStyle/>
                    <a:p>
                      <a:r>
                        <a:rPr lang="it-IT" dirty="0"/>
                        <a:t>cs.ox.ac.uk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27954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4732318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0" y="1124640"/>
            <a:ext cx="9138960" cy="717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it-IT" sz="3600" b="1" dirty="0">
                <a:solidFill>
                  <a:srgbClr val="0D0D0D"/>
                </a:solidFill>
                <a:latin typeface="Roboto"/>
                <a:ea typeface="DejaVu Sans"/>
              </a:rPr>
              <a:t>Sperimentazione</a:t>
            </a:r>
            <a:endParaRPr dirty="0"/>
          </a:p>
        </p:txBody>
      </p:sp>
      <p:sp>
        <p:nvSpPr>
          <p:cNvPr id="313" name="CustomShape 2"/>
          <p:cNvSpPr/>
          <p:nvPr/>
        </p:nvSpPr>
        <p:spPr>
          <a:xfrm>
            <a:off x="185738" y="1902065"/>
            <a:ext cx="8926512" cy="65991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SzPct val="45000"/>
            </a:pPr>
            <a:r>
              <a:rPr lang="it-IT" sz="2400" dirty="0">
                <a:solidFill>
                  <a:srgbClr val="0D0D0D"/>
                </a:solidFill>
                <a:latin typeface="Roboto"/>
                <a:ea typeface="DejaVu Sans"/>
              </a:rPr>
              <a:t>Sono state confrontate le performance di algoritmi basati su:</a:t>
            </a:r>
          </a:p>
          <a:p>
            <a:r>
              <a:rPr lang="it-IT" sz="2400">
                <a:solidFill>
                  <a:srgbClr val="0D0D0D"/>
                </a:solidFill>
                <a:latin typeface="Roboto"/>
                <a:ea typeface="DejaVu Sans"/>
              </a:rPr>
              <a:t>	</a:t>
            </a:r>
            <a:endParaRPr dirty="0"/>
          </a:p>
        </p:txBody>
      </p:sp>
      <p:sp>
        <p:nvSpPr>
          <p:cNvPr id="314" name="CustomShape 3"/>
          <p:cNvSpPr/>
          <p:nvPr/>
        </p:nvSpPr>
        <p:spPr>
          <a:xfrm>
            <a:off x="8506080" y="64051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D1EED30-B611-497B-A728-1B4921795DA1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24</a:t>
            </a:fld>
            <a:endParaRPr/>
          </a:p>
        </p:txBody>
      </p:sp>
      <p:sp>
        <p:nvSpPr>
          <p:cNvPr id="315" name="CustomShape 4"/>
          <p:cNvSpPr/>
          <p:nvPr/>
        </p:nvSpPr>
        <p:spPr>
          <a:xfrm>
            <a:off x="107640" y="638136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sp>
        <p:nvSpPr>
          <p:cNvPr id="2" name="CasellaDiTesto 1"/>
          <p:cNvSpPr txBox="1"/>
          <p:nvPr/>
        </p:nvSpPr>
        <p:spPr>
          <a:xfrm>
            <a:off x="180975" y="2455563"/>
            <a:ext cx="4548188" cy="156966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it-IT" sz="2400" dirty="0"/>
              <a:t>Rappresentazioni vettoriali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K-</a:t>
            </a:r>
            <a:r>
              <a:rPr lang="it-IT" sz="2400" dirty="0" err="1"/>
              <a:t>Means</a:t>
            </a: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DBSCAN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HDBSCAN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4724220" y="2455563"/>
            <a:ext cx="4038600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it-IT" sz="2400" dirty="0"/>
              <a:t>Analisi del grafo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WalkTrap (WT)</a:t>
            </a: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Fastgreedy (FG)</a:t>
            </a:r>
            <a:endParaRPr lang="it-IT" sz="2400" dirty="0"/>
          </a:p>
        </p:txBody>
      </p:sp>
      <p:pic>
        <p:nvPicPr>
          <p:cNvPr id="5" name="Immagine 4" descr="modularit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908" y="3908446"/>
            <a:ext cx="3238296" cy="2285682"/>
          </a:xfrm>
          <a:prstGeom prst="rect">
            <a:avLst/>
          </a:prstGeom>
        </p:spPr>
      </p:pic>
      <p:pic>
        <p:nvPicPr>
          <p:cNvPr id="6" name="Immagine 5" descr="xclara-clusters-colou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63" y="4133813"/>
            <a:ext cx="3792612" cy="1893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0" y="1098360"/>
            <a:ext cx="9141480" cy="717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3600" b="1" dirty="0">
                <a:solidFill>
                  <a:srgbClr val="0D0D0D"/>
                </a:solidFill>
                <a:latin typeface="Roboto"/>
                <a:ea typeface="DejaVu Sans"/>
              </a:rPr>
              <a:t>Metriche</a:t>
            </a:r>
            <a:endParaRPr dirty="0"/>
          </a:p>
        </p:txBody>
      </p:sp>
      <p:sp>
        <p:nvSpPr>
          <p:cNvPr id="317" name="CustomShape 2"/>
          <p:cNvSpPr/>
          <p:nvPr/>
        </p:nvSpPr>
        <p:spPr>
          <a:xfrm>
            <a:off x="252413" y="1797612"/>
            <a:ext cx="8566150" cy="446507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SzPct val="45000"/>
            </a:pPr>
            <a:r>
              <a:rPr lang="it-IT" sz="2000" b="1" dirty="0">
                <a:solidFill>
                  <a:srgbClr val="000000"/>
                </a:solidFill>
                <a:latin typeface="Roboto"/>
                <a:ea typeface="DejaVu Sans"/>
              </a:rPr>
              <a:t>Omogeneità</a:t>
            </a:r>
            <a:endParaRPr sz="2000" dirty="0"/>
          </a:p>
          <a:p>
            <a:pPr marL="800100" lvl="1" indent="-3429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0000"/>
                </a:solidFill>
                <a:latin typeface="Roboto"/>
                <a:ea typeface="DejaVu Sans"/>
              </a:rPr>
              <a:t>I cluster restituiti contengono solo vettori di una classe</a:t>
            </a:r>
          </a:p>
          <a:p>
            <a:pPr>
              <a:buSzPct val="45000"/>
            </a:pPr>
            <a:r>
              <a:rPr lang="it-IT" sz="2000" b="1" dirty="0">
                <a:solidFill>
                  <a:srgbClr val="000000"/>
                </a:solidFill>
                <a:latin typeface="Roboto"/>
                <a:ea typeface="DejaVu Sans"/>
              </a:rPr>
              <a:t>Completezza</a:t>
            </a:r>
            <a:endParaRPr sz="2000" dirty="0"/>
          </a:p>
          <a:p>
            <a:pPr marL="800100" lvl="1" indent="-3429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0000"/>
                </a:solidFill>
                <a:latin typeface="Roboto"/>
                <a:ea typeface="DejaVu Sans"/>
              </a:rPr>
              <a:t>Tutti i membri di una classe sono assegnati ad un cluster</a:t>
            </a:r>
          </a:p>
          <a:p>
            <a:pPr>
              <a:buSzPct val="45000"/>
            </a:pPr>
            <a:r>
              <a:rPr lang="it-IT" sz="2000" b="1" dirty="0">
                <a:solidFill>
                  <a:srgbClr val="000000"/>
                </a:solidFill>
                <a:latin typeface="Roboto"/>
                <a:ea typeface="DejaVu Sans"/>
              </a:rPr>
              <a:t>V-</a:t>
            </a:r>
            <a:r>
              <a:rPr lang="it-IT" sz="2000" b="1" dirty="0" err="1">
                <a:solidFill>
                  <a:srgbClr val="000000"/>
                </a:solidFill>
                <a:latin typeface="Roboto"/>
                <a:ea typeface="DejaVu Sans"/>
              </a:rPr>
              <a:t>Measure</a:t>
            </a:r>
            <a:endParaRPr sz="2000" dirty="0"/>
          </a:p>
          <a:p>
            <a:pPr marL="800100" lvl="1" indent="-3429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0000"/>
                </a:solidFill>
                <a:latin typeface="Roboto"/>
                <a:ea typeface="DejaVu Sans"/>
              </a:rPr>
              <a:t>Media armonica tra </a:t>
            </a:r>
            <a:r>
              <a:rPr lang="it-IT" sz="2000" i="1" dirty="0">
                <a:solidFill>
                  <a:srgbClr val="000000"/>
                </a:solidFill>
                <a:latin typeface="Roboto"/>
                <a:ea typeface="DejaVu Sans"/>
              </a:rPr>
              <a:t>omogeneità</a:t>
            </a:r>
            <a:r>
              <a:rPr lang="it-IT" sz="2000" dirty="0">
                <a:solidFill>
                  <a:srgbClr val="000000"/>
                </a:solidFill>
                <a:latin typeface="Roboto"/>
                <a:ea typeface="DejaVu Sans"/>
              </a:rPr>
              <a:t> e </a:t>
            </a:r>
            <a:r>
              <a:rPr lang="it-IT" sz="2000" i="1" dirty="0">
                <a:solidFill>
                  <a:srgbClr val="000000"/>
                </a:solidFill>
                <a:latin typeface="Roboto"/>
                <a:ea typeface="DejaVu Sans"/>
              </a:rPr>
              <a:t>completezza</a:t>
            </a:r>
          </a:p>
          <a:p>
            <a:pPr>
              <a:buSzPct val="45000"/>
            </a:pPr>
            <a:r>
              <a:rPr lang="it-IT" sz="2000" b="1" dirty="0" err="1">
                <a:solidFill>
                  <a:srgbClr val="000000"/>
                </a:solidFill>
                <a:latin typeface="Roboto"/>
                <a:ea typeface="DejaVu Sans"/>
              </a:rPr>
              <a:t>Adjusted</a:t>
            </a:r>
            <a:r>
              <a:rPr lang="it-IT" sz="2000" b="1" dirty="0">
                <a:solidFill>
                  <a:srgbClr val="000000"/>
                </a:solidFill>
                <a:latin typeface="Roboto"/>
                <a:ea typeface="DejaVu Sans"/>
              </a:rPr>
              <a:t> Rand Index</a:t>
            </a:r>
            <a:endParaRPr sz="2000" dirty="0"/>
          </a:p>
          <a:p>
            <a:pPr marL="800100" lvl="1" indent="-3429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0000"/>
                </a:solidFill>
                <a:latin typeface="Roboto"/>
                <a:ea typeface="DejaVu Sans"/>
              </a:rPr>
              <a:t>Percentuale di coppie concordanti nei due </a:t>
            </a:r>
            <a:r>
              <a:rPr lang="it-IT" sz="2000" dirty="0" smtClean="0">
                <a:solidFill>
                  <a:srgbClr val="000000"/>
                </a:solidFill>
                <a:latin typeface="Roboto"/>
                <a:ea typeface="DejaVu Sans"/>
              </a:rPr>
              <a:t>assegnamenti</a:t>
            </a:r>
          </a:p>
          <a:p>
            <a:pPr>
              <a:buSzPct val="45000"/>
            </a:pPr>
            <a:r>
              <a:rPr lang="it-IT" sz="2000" b="1" dirty="0" smtClean="0">
                <a:solidFill>
                  <a:srgbClr val="000000"/>
                </a:solidFill>
                <a:latin typeface="Roboto"/>
                <a:ea typeface="DejaVu Sans"/>
              </a:rPr>
              <a:t>Mutual Information</a:t>
            </a:r>
            <a:endParaRPr sz="2000" dirty="0" smtClean="0"/>
          </a:p>
          <a:p>
            <a:pPr marL="800100" lvl="1" indent="-3429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it-IT" sz="2000" dirty="0" smtClean="0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r>
              <a:rPr lang="it-IT" sz="2000" dirty="0">
                <a:solidFill>
                  <a:srgbClr val="000000"/>
                </a:solidFill>
                <a:latin typeface="Roboto"/>
                <a:ea typeface="DejaVu Sans"/>
              </a:rPr>
              <a:t>Intesa come distanza tra i due assegnamenti</a:t>
            </a:r>
          </a:p>
          <a:p>
            <a:pPr>
              <a:buSzPct val="45000"/>
            </a:pPr>
            <a:r>
              <a:rPr lang="it-IT" sz="2000" b="1" dirty="0">
                <a:solidFill>
                  <a:srgbClr val="000000"/>
                </a:solidFill>
                <a:latin typeface="Roboto"/>
                <a:ea typeface="DejaVu Sans"/>
              </a:rPr>
              <a:t>Silhouette</a:t>
            </a:r>
            <a:endParaRPr sz="2000" dirty="0"/>
          </a:p>
          <a:p>
            <a:pPr marL="800100" lvl="1" indent="-3429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0000"/>
                </a:solidFill>
                <a:latin typeface="Roboto"/>
                <a:ea typeface="DejaVu Sans"/>
              </a:rPr>
              <a:t>Quanto sono definiti i cluster trovati</a:t>
            </a:r>
          </a:p>
        </p:txBody>
      </p:sp>
      <p:sp>
        <p:nvSpPr>
          <p:cNvPr id="318" name="CustomShape 3"/>
          <p:cNvSpPr/>
          <p:nvPr/>
        </p:nvSpPr>
        <p:spPr>
          <a:xfrm>
            <a:off x="8506080" y="64051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3F589D3-EC1C-46A7-A874-F2495212DCE2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25</a:t>
            </a:fld>
            <a:endParaRPr/>
          </a:p>
        </p:txBody>
      </p:sp>
      <p:sp>
        <p:nvSpPr>
          <p:cNvPr id="319" name="CustomShape 4"/>
          <p:cNvSpPr/>
          <p:nvPr/>
        </p:nvSpPr>
        <p:spPr>
          <a:xfrm>
            <a:off x="107640" y="638136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0" y="1124640"/>
            <a:ext cx="9138960" cy="717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3600" b="1">
                <a:solidFill>
                  <a:srgbClr val="0D0D0D"/>
                </a:solidFill>
                <a:latin typeface="RobotoTimes New Roman"/>
                <a:ea typeface="DejaVu Sans"/>
              </a:rPr>
              <a:t>Sperimentazione</a:t>
            </a:r>
            <a:endParaRPr/>
          </a:p>
        </p:txBody>
      </p:sp>
      <p:sp>
        <p:nvSpPr>
          <p:cNvPr id="321" name="CustomShape 2"/>
          <p:cNvSpPr/>
          <p:nvPr/>
        </p:nvSpPr>
        <p:spPr>
          <a:xfrm>
            <a:off x="216000" y="1874160"/>
            <a:ext cx="8710560" cy="89604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CustomShape 3"/>
          <p:cNvSpPr/>
          <p:nvPr/>
        </p:nvSpPr>
        <p:spPr>
          <a:xfrm>
            <a:off x="8506080" y="64051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29F3117-57A3-4ED4-A132-68794FF1BD81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26</a:t>
            </a:fld>
            <a:endParaRPr/>
          </a:p>
        </p:txBody>
      </p:sp>
      <p:sp>
        <p:nvSpPr>
          <p:cNvPr id="323" name="CustomShape 4"/>
          <p:cNvSpPr/>
          <p:nvPr/>
        </p:nvSpPr>
        <p:spPr>
          <a:xfrm>
            <a:off x="107640" y="638136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sp>
        <p:nvSpPr>
          <p:cNvPr id="324" name="CustomShape 5"/>
          <p:cNvSpPr/>
          <p:nvPr/>
        </p:nvSpPr>
        <p:spPr>
          <a:xfrm>
            <a:off x="3024000" y="2376000"/>
            <a:ext cx="2950200" cy="430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type="triangle" w="med" len="med"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>
                <a:latin typeface="Ubuntu"/>
              </a:rPr>
              <a:t>http://site.com</a:t>
            </a:r>
            <a:endParaRPr/>
          </a:p>
        </p:txBody>
      </p:sp>
      <p:sp>
        <p:nvSpPr>
          <p:cNvPr id="325" name="CustomShape 6"/>
          <p:cNvSpPr/>
          <p:nvPr/>
        </p:nvSpPr>
        <p:spPr>
          <a:xfrm>
            <a:off x="1152000" y="3096000"/>
            <a:ext cx="1726200" cy="358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type="triangle" w="med" len="med"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>
                <a:latin typeface="Roboto"/>
              </a:rPr>
              <a:t>No constraint</a:t>
            </a:r>
            <a:endParaRPr/>
          </a:p>
        </p:txBody>
      </p:sp>
      <p:sp>
        <p:nvSpPr>
          <p:cNvPr id="326" name="CustomShape 7"/>
          <p:cNvSpPr/>
          <p:nvPr/>
        </p:nvSpPr>
        <p:spPr>
          <a:xfrm>
            <a:off x="6048000" y="3096000"/>
            <a:ext cx="1726200" cy="358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type="triangle" w="med" len="med"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>
                <a:latin typeface="Arial"/>
              </a:rPr>
              <a:t>List constraint</a:t>
            </a:r>
            <a:endParaRPr/>
          </a:p>
        </p:txBody>
      </p:sp>
      <p:sp>
        <p:nvSpPr>
          <p:cNvPr id="327" name="CustomShape 8"/>
          <p:cNvSpPr/>
          <p:nvPr/>
        </p:nvSpPr>
        <p:spPr>
          <a:xfrm>
            <a:off x="360000" y="3924000"/>
            <a:ext cx="718200" cy="574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type="triangle" w="med" len="med"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>
                <a:latin typeface="Roboto"/>
              </a:rPr>
              <a:t>G</a:t>
            </a:r>
            <a:endParaRPr/>
          </a:p>
        </p:txBody>
      </p:sp>
      <p:sp>
        <p:nvSpPr>
          <p:cNvPr id="328" name="CustomShape 9"/>
          <p:cNvSpPr/>
          <p:nvPr/>
        </p:nvSpPr>
        <p:spPr>
          <a:xfrm>
            <a:off x="1296000" y="3924000"/>
            <a:ext cx="718200" cy="574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type="triangle" w="med" len="med"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>
                <a:latin typeface="Roboto"/>
              </a:rPr>
              <a:t>E</a:t>
            </a:r>
            <a:endParaRPr/>
          </a:p>
        </p:txBody>
      </p:sp>
      <p:sp>
        <p:nvSpPr>
          <p:cNvPr id="329" name="CustomShape 10"/>
          <p:cNvSpPr/>
          <p:nvPr/>
        </p:nvSpPr>
        <p:spPr>
          <a:xfrm>
            <a:off x="3096000" y="3924000"/>
            <a:ext cx="718200" cy="574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type="triangle" w="med" len="med"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>
                <a:latin typeface="Roboto"/>
              </a:rPr>
              <a:t>ET</a:t>
            </a:r>
            <a:endParaRPr/>
          </a:p>
        </p:txBody>
      </p:sp>
      <p:sp>
        <p:nvSpPr>
          <p:cNvPr id="330" name="CustomShape 11"/>
          <p:cNvSpPr/>
          <p:nvPr/>
        </p:nvSpPr>
        <p:spPr>
          <a:xfrm>
            <a:off x="2232000" y="3924000"/>
            <a:ext cx="718200" cy="574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type="triangle" w="med" len="med"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>
                <a:latin typeface="Roboto"/>
              </a:rPr>
              <a:t>T</a:t>
            </a:r>
            <a:endParaRPr/>
          </a:p>
        </p:txBody>
      </p:sp>
      <p:sp>
        <p:nvSpPr>
          <p:cNvPr id="331" name="CustomShape 12"/>
          <p:cNvSpPr/>
          <p:nvPr/>
        </p:nvSpPr>
        <p:spPr>
          <a:xfrm>
            <a:off x="3096000" y="464400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type="triangle" w="med" len="med"/>
          </a:ln>
        </p:spPr>
      </p:sp>
      <p:sp>
        <p:nvSpPr>
          <p:cNvPr id="332" name="CustomShape 13"/>
          <p:cNvSpPr/>
          <p:nvPr/>
        </p:nvSpPr>
        <p:spPr>
          <a:xfrm>
            <a:off x="3096000" y="550800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type="triangle" w="med" len="med"/>
          </a:ln>
        </p:spPr>
      </p:sp>
      <p:sp>
        <p:nvSpPr>
          <p:cNvPr id="333" name="CustomShape 14"/>
          <p:cNvSpPr/>
          <p:nvPr/>
        </p:nvSpPr>
        <p:spPr>
          <a:xfrm>
            <a:off x="3096000" y="507600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type="triangle" w="med" len="med"/>
          </a:ln>
        </p:spPr>
      </p:sp>
      <p:sp>
        <p:nvSpPr>
          <p:cNvPr id="334" name="CustomShape 15"/>
          <p:cNvSpPr/>
          <p:nvPr/>
        </p:nvSpPr>
        <p:spPr>
          <a:xfrm>
            <a:off x="2232000" y="464400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type="triangle" w="med" len="med"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500">
                <a:latin typeface="Roboto"/>
              </a:rPr>
              <a:t>dbscan</a:t>
            </a:r>
            <a:endParaRPr/>
          </a:p>
        </p:txBody>
      </p:sp>
      <p:sp>
        <p:nvSpPr>
          <p:cNvPr id="335" name="CustomShape 16"/>
          <p:cNvSpPr/>
          <p:nvPr/>
        </p:nvSpPr>
        <p:spPr>
          <a:xfrm>
            <a:off x="2232000" y="550800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type="triangle" w="med" len="med"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>
                <a:latin typeface="Arial"/>
              </a:rPr>
              <a:t>kmeans</a:t>
            </a:r>
            <a:endParaRPr/>
          </a:p>
        </p:txBody>
      </p:sp>
      <p:sp>
        <p:nvSpPr>
          <p:cNvPr id="336" name="CustomShape 17"/>
          <p:cNvSpPr/>
          <p:nvPr/>
        </p:nvSpPr>
        <p:spPr>
          <a:xfrm>
            <a:off x="2232000" y="507600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type="triangle" w="med" len="med"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>
                <a:latin typeface="Roboto"/>
              </a:rPr>
              <a:t>hdbscan</a:t>
            </a:r>
            <a:endParaRPr/>
          </a:p>
        </p:txBody>
      </p:sp>
      <p:sp>
        <p:nvSpPr>
          <p:cNvPr id="337" name="CustomShape 18"/>
          <p:cNvSpPr/>
          <p:nvPr/>
        </p:nvSpPr>
        <p:spPr>
          <a:xfrm>
            <a:off x="1296000" y="464400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type="triangle" w="med" len="med"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500">
                <a:latin typeface="Roboto"/>
              </a:rPr>
              <a:t>dbscan</a:t>
            </a:r>
            <a:endParaRPr/>
          </a:p>
        </p:txBody>
      </p:sp>
      <p:sp>
        <p:nvSpPr>
          <p:cNvPr id="338" name="CustomShape 19"/>
          <p:cNvSpPr/>
          <p:nvPr/>
        </p:nvSpPr>
        <p:spPr>
          <a:xfrm>
            <a:off x="1296000" y="550800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type="triangle" w="med" len="med"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>
                <a:latin typeface="Arial"/>
              </a:rPr>
              <a:t>kmeans</a:t>
            </a:r>
            <a:endParaRPr/>
          </a:p>
        </p:txBody>
      </p:sp>
      <p:sp>
        <p:nvSpPr>
          <p:cNvPr id="339" name="CustomShape 20"/>
          <p:cNvSpPr/>
          <p:nvPr/>
        </p:nvSpPr>
        <p:spPr>
          <a:xfrm>
            <a:off x="1296000" y="507600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type="triangle" w="med" len="med"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>
                <a:latin typeface="Roboto"/>
              </a:rPr>
              <a:t>hdbscan</a:t>
            </a:r>
            <a:endParaRPr/>
          </a:p>
        </p:txBody>
      </p:sp>
      <p:sp>
        <p:nvSpPr>
          <p:cNvPr id="340" name="CustomShape 21"/>
          <p:cNvSpPr/>
          <p:nvPr/>
        </p:nvSpPr>
        <p:spPr>
          <a:xfrm>
            <a:off x="360000" y="464400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type="triangle" w="med" len="med"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700">
                <a:latin typeface="Roboto"/>
              </a:rPr>
              <a:t>WT</a:t>
            </a:r>
            <a:endParaRPr/>
          </a:p>
        </p:txBody>
      </p:sp>
      <p:sp>
        <p:nvSpPr>
          <p:cNvPr id="341" name="CustomShape 22"/>
          <p:cNvSpPr/>
          <p:nvPr/>
        </p:nvSpPr>
        <p:spPr>
          <a:xfrm>
            <a:off x="360000" y="507600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type="triangle" w="med" len="med"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700">
                <a:latin typeface="Roboto"/>
              </a:rPr>
              <a:t>FG</a:t>
            </a:r>
            <a:endParaRPr/>
          </a:p>
        </p:txBody>
      </p:sp>
      <p:sp>
        <p:nvSpPr>
          <p:cNvPr id="342" name="CustomShape 23"/>
          <p:cNvSpPr/>
          <p:nvPr/>
        </p:nvSpPr>
        <p:spPr>
          <a:xfrm>
            <a:off x="3096360" y="464436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type="triangle" w="med" len="med"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500">
                <a:latin typeface="Roboto"/>
              </a:rPr>
              <a:t>dbscan</a:t>
            </a:r>
            <a:endParaRPr/>
          </a:p>
        </p:txBody>
      </p:sp>
      <p:sp>
        <p:nvSpPr>
          <p:cNvPr id="343" name="CustomShape 24"/>
          <p:cNvSpPr/>
          <p:nvPr/>
        </p:nvSpPr>
        <p:spPr>
          <a:xfrm>
            <a:off x="3096360" y="550836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type="triangle" w="med" len="med"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>
                <a:latin typeface="Arial"/>
              </a:rPr>
              <a:t>kmeans</a:t>
            </a:r>
            <a:endParaRPr/>
          </a:p>
        </p:txBody>
      </p:sp>
      <p:sp>
        <p:nvSpPr>
          <p:cNvPr id="344" name="CustomShape 25"/>
          <p:cNvSpPr/>
          <p:nvPr/>
        </p:nvSpPr>
        <p:spPr>
          <a:xfrm>
            <a:off x="3096360" y="507636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type="triangle" w="med" len="med"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>
                <a:latin typeface="Roboto"/>
              </a:rPr>
              <a:t>hdbscan</a:t>
            </a:r>
            <a:endParaRPr/>
          </a:p>
        </p:txBody>
      </p:sp>
      <p:sp>
        <p:nvSpPr>
          <p:cNvPr id="345" name="CustomShape 26"/>
          <p:cNvSpPr/>
          <p:nvPr/>
        </p:nvSpPr>
        <p:spPr>
          <a:xfrm>
            <a:off x="5255640" y="3923640"/>
            <a:ext cx="718200" cy="574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type="triangle" w="med" len="med"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>
                <a:latin typeface="Roboto"/>
              </a:rPr>
              <a:t>G</a:t>
            </a:r>
            <a:endParaRPr/>
          </a:p>
        </p:txBody>
      </p:sp>
      <p:sp>
        <p:nvSpPr>
          <p:cNvPr id="346" name="CustomShape 27"/>
          <p:cNvSpPr/>
          <p:nvPr/>
        </p:nvSpPr>
        <p:spPr>
          <a:xfrm>
            <a:off x="6191640" y="3923640"/>
            <a:ext cx="718200" cy="574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type="triangle" w="med" len="med"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>
                <a:latin typeface="Roboto"/>
              </a:rPr>
              <a:t>E</a:t>
            </a:r>
            <a:endParaRPr/>
          </a:p>
        </p:txBody>
      </p:sp>
      <p:sp>
        <p:nvSpPr>
          <p:cNvPr id="347" name="CustomShape 28"/>
          <p:cNvSpPr/>
          <p:nvPr/>
        </p:nvSpPr>
        <p:spPr>
          <a:xfrm>
            <a:off x="7991640" y="3923640"/>
            <a:ext cx="718200" cy="574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type="triangle" w="med" len="med"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>
                <a:latin typeface="Roboto"/>
              </a:rPr>
              <a:t>ET</a:t>
            </a:r>
            <a:endParaRPr/>
          </a:p>
        </p:txBody>
      </p:sp>
      <p:sp>
        <p:nvSpPr>
          <p:cNvPr id="348" name="CustomShape 29"/>
          <p:cNvSpPr/>
          <p:nvPr/>
        </p:nvSpPr>
        <p:spPr>
          <a:xfrm>
            <a:off x="7127640" y="3923640"/>
            <a:ext cx="718200" cy="574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type="triangle" w="med" len="med"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>
                <a:latin typeface="Roboto"/>
              </a:rPr>
              <a:t>T</a:t>
            </a:r>
            <a:endParaRPr/>
          </a:p>
        </p:txBody>
      </p:sp>
      <p:sp>
        <p:nvSpPr>
          <p:cNvPr id="349" name="CustomShape 30"/>
          <p:cNvSpPr/>
          <p:nvPr/>
        </p:nvSpPr>
        <p:spPr>
          <a:xfrm>
            <a:off x="7127640" y="464364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type="triangle" w="med" len="med"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500">
                <a:latin typeface="Roboto"/>
              </a:rPr>
              <a:t>dbscan</a:t>
            </a:r>
            <a:endParaRPr/>
          </a:p>
        </p:txBody>
      </p:sp>
      <p:sp>
        <p:nvSpPr>
          <p:cNvPr id="350" name="CustomShape 31"/>
          <p:cNvSpPr/>
          <p:nvPr/>
        </p:nvSpPr>
        <p:spPr>
          <a:xfrm>
            <a:off x="7127640" y="550764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type="triangle" w="med" len="med"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>
                <a:latin typeface="Arial"/>
              </a:rPr>
              <a:t>kmeans</a:t>
            </a:r>
            <a:endParaRPr/>
          </a:p>
        </p:txBody>
      </p:sp>
      <p:sp>
        <p:nvSpPr>
          <p:cNvPr id="351" name="CustomShape 32"/>
          <p:cNvSpPr/>
          <p:nvPr/>
        </p:nvSpPr>
        <p:spPr>
          <a:xfrm>
            <a:off x="7127640" y="507564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type="triangle" w="med" len="med"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>
                <a:latin typeface="Roboto"/>
              </a:rPr>
              <a:t>hdbscan</a:t>
            </a:r>
            <a:endParaRPr/>
          </a:p>
        </p:txBody>
      </p:sp>
      <p:sp>
        <p:nvSpPr>
          <p:cNvPr id="352" name="CustomShape 33"/>
          <p:cNvSpPr/>
          <p:nvPr/>
        </p:nvSpPr>
        <p:spPr>
          <a:xfrm>
            <a:off x="6191640" y="464364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type="triangle" w="med" len="med"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500">
                <a:latin typeface="Roboto"/>
              </a:rPr>
              <a:t>dbscan</a:t>
            </a:r>
            <a:endParaRPr/>
          </a:p>
        </p:txBody>
      </p:sp>
      <p:sp>
        <p:nvSpPr>
          <p:cNvPr id="353" name="CustomShape 34"/>
          <p:cNvSpPr/>
          <p:nvPr/>
        </p:nvSpPr>
        <p:spPr>
          <a:xfrm>
            <a:off x="6191640" y="550764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type="triangle" w="med" len="med"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>
                <a:latin typeface="Arial"/>
              </a:rPr>
              <a:t>kmeans</a:t>
            </a:r>
            <a:endParaRPr/>
          </a:p>
        </p:txBody>
      </p:sp>
      <p:sp>
        <p:nvSpPr>
          <p:cNvPr id="354" name="CustomShape 35"/>
          <p:cNvSpPr/>
          <p:nvPr/>
        </p:nvSpPr>
        <p:spPr>
          <a:xfrm>
            <a:off x="6191640" y="507564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type="triangle" w="med" len="med"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>
                <a:latin typeface="Roboto"/>
              </a:rPr>
              <a:t>hdbscan</a:t>
            </a:r>
            <a:endParaRPr/>
          </a:p>
        </p:txBody>
      </p:sp>
      <p:sp>
        <p:nvSpPr>
          <p:cNvPr id="355" name="CustomShape 36"/>
          <p:cNvSpPr/>
          <p:nvPr/>
        </p:nvSpPr>
        <p:spPr>
          <a:xfrm>
            <a:off x="5255640" y="464364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type="triangle" w="med" len="med"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700">
                <a:latin typeface="Roboto"/>
              </a:rPr>
              <a:t>WT</a:t>
            </a:r>
            <a:endParaRPr/>
          </a:p>
        </p:txBody>
      </p:sp>
      <p:sp>
        <p:nvSpPr>
          <p:cNvPr id="356" name="CustomShape 37"/>
          <p:cNvSpPr/>
          <p:nvPr/>
        </p:nvSpPr>
        <p:spPr>
          <a:xfrm>
            <a:off x="5255640" y="507564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type="triangle" w="med" len="med"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700">
                <a:latin typeface="Roboto"/>
              </a:rPr>
              <a:t>FG</a:t>
            </a:r>
            <a:endParaRPr/>
          </a:p>
        </p:txBody>
      </p:sp>
      <p:sp>
        <p:nvSpPr>
          <p:cNvPr id="357" name="CustomShape 38"/>
          <p:cNvSpPr/>
          <p:nvPr/>
        </p:nvSpPr>
        <p:spPr>
          <a:xfrm>
            <a:off x="7992000" y="464400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type="triangle" w="med" len="med"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500">
                <a:latin typeface="Roboto"/>
              </a:rPr>
              <a:t>dbscan</a:t>
            </a:r>
            <a:endParaRPr/>
          </a:p>
        </p:txBody>
      </p:sp>
      <p:sp>
        <p:nvSpPr>
          <p:cNvPr id="358" name="CustomShape 39"/>
          <p:cNvSpPr/>
          <p:nvPr/>
        </p:nvSpPr>
        <p:spPr>
          <a:xfrm>
            <a:off x="7992000" y="550800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type="triangle" w="med" len="med"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>
                <a:latin typeface="Arial"/>
              </a:rPr>
              <a:t>kmeans</a:t>
            </a:r>
            <a:endParaRPr/>
          </a:p>
        </p:txBody>
      </p:sp>
      <p:sp>
        <p:nvSpPr>
          <p:cNvPr id="359" name="CustomShape 40"/>
          <p:cNvSpPr/>
          <p:nvPr/>
        </p:nvSpPr>
        <p:spPr>
          <a:xfrm>
            <a:off x="7992000" y="5076000"/>
            <a:ext cx="718200" cy="28620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999999"/>
            </a:solidFill>
            <a:tailEnd type="triangle" w="med" len="med"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>
                <a:latin typeface="Roboto"/>
              </a:rPr>
              <a:t>hdbscan</a:t>
            </a:r>
            <a:endParaRPr/>
          </a:p>
        </p:txBody>
      </p:sp>
      <p:sp>
        <p:nvSpPr>
          <p:cNvPr id="360" name="Line 41"/>
          <p:cNvSpPr/>
          <p:nvPr/>
        </p:nvSpPr>
        <p:spPr>
          <a:xfrm flipH="1">
            <a:off x="2448000" y="2844000"/>
            <a:ext cx="1224000" cy="144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361" name="Line 42"/>
          <p:cNvSpPr/>
          <p:nvPr/>
        </p:nvSpPr>
        <p:spPr>
          <a:xfrm>
            <a:off x="5256000" y="2844000"/>
            <a:ext cx="1512000" cy="144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362" name="Line 43"/>
          <p:cNvSpPr/>
          <p:nvPr/>
        </p:nvSpPr>
        <p:spPr>
          <a:xfrm flipH="1">
            <a:off x="1656000" y="3492000"/>
            <a:ext cx="72000" cy="360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363" name="Line 44"/>
          <p:cNvSpPr/>
          <p:nvPr/>
        </p:nvSpPr>
        <p:spPr>
          <a:xfrm>
            <a:off x="2160000" y="3492000"/>
            <a:ext cx="288000" cy="360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364" name="Line 45"/>
          <p:cNvSpPr/>
          <p:nvPr/>
        </p:nvSpPr>
        <p:spPr>
          <a:xfrm>
            <a:off x="2664000" y="3492000"/>
            <a:ext cx="792000" cy="360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365" name="Line 46"/>
          <p:cNvSpPr/>
          <p:nvPr/>
        </p:nvSpPr>
        <p:spPr>
          <a:xfrm flipH="1">
            <a:off x="792000" y="3492000"/>
            <a:ext cx="576000" cy="360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366" name="Line 47"/>
          <p:cNvSpPr/>
          <p:nvPr/>
        </p:nvSpPr>
        <p:spPr>
          <a:xfrm flipH="1">
            <a:off x="6624000" y="3492000"/>
            <a:ext cx="72000" cy="360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367" name="Line 48"/>
          <p:cNvSpPr/>
          <p:nvPr/>
        </p:nvSpPr>
        <p:spPr>
          <a:xfrm>
            <a:off x="7128000" y="3492000"/>
            <a:ext cx="288000" cy="360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368" name="Line 49"/>
          <p:cNvSpPr/>
          <p:nvPr/>
        </p:nvSpPr>
        <p:spPr>
          <a:xfrm>
            <a:off x="7632000" y="3492000"/>
            <a:ext cx="792000" cy="360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369" name="Line 50"/>
          <p:cNvSpPr/>
          <p:nvPr/>
        </p:nvSpPr>
        <p:spPr>
          <a:xfrm flipH="1">
            <a:off x="5760000" y="3492000"/>
            <a:ext cx="576000" cy="360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0" y="1052640"/>
            <a:ext cx="9141480" cy="717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371" name="CustomShape 2"/>
          <p:cNvSpPr/>
          <p:nvPr/>
        </p:nvSpPr>
        <p:spPr>
          <a:xfrm>
            <a:off x="8506080" y="64051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CF6A448-79BB-4313-8DDB-7922BCB5F0F6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27</a:t>
            </a:fld>
            <a:endParaRPr/>
          </a:p>
        </p:txBody>
      </p:sp>
      <p:sp>
        <p:nvSpPr>
          <p:cNvPr id="372" name="CustomShape 3"/>
          <p:cNvSpPr/>
          <p:nvPr/>
        </p:nvSpPr>
        <p:spPr>
          <a:xfrm>
            <a:off x="107640" y="1772640"/>
            <a:ext cx="8638560" cy="228204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CustomShape 4"/>
          <p:cNvSpPr/>
          <p:nvPr/>
        </p:nvSpPr>
        <p:spPr>
          <a:xfrm>
            <a:off x="107640" y="638136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graphicFrame>
        <p:nvGraphicFramePr>
          <p:cNvPr id="374" name="Table 5"/>
          <p:cNvGraphicFramePr/>
          <p:nvPr>
            <p:extLst>
              <p:ext uri="{D42A27DB-BD31-4B8C-83A1-F6EECF244321}">
                <p14:modId xmlns:p14="http://schemas.microsoft.com/office/powerpoint/2010/main" val="233387513"/>
              </p:ext>
            </p:extLst>
          </p:nvPr>
        </p:nvGraphicFramePr>
        <p:xfrm>
          <a:off x="280800" y="1126891"/>
          <a:ext cx="8567640" cy="4966320"/>
        </p:xfrm>
        <a:graphic>
          <a:graphicData uri="http://schemas.openxmlformats.org/drawingml/2006/table">
            <a:tbl>
              <a:tblPr/>
              <a:tblGrid>
                <a:gridCol w="16909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9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0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36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36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364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258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72520">
                <a:tc>
                  <a:txBody>
                    <a:bodyPr/>
                    <a:lstStyle/>
                    <a:p>
                      <a:r>
                        <a:rPr lang="it-IT" sz="1300" b="1" dirty="0">
                          <a:latin typeface="Roboto"/>
                        </a:rPr>
                        <a:t>Illinois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300" b="1" dirty="0" err="1">
                          <a:latin typeface="Roboto"/>
                        </a:rPr>
                        <a:t>Hom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300" b="1" dirty="0" err="1">
                          <a:latin typeface="Roboto"/>
                        </a:rPr>
                        <a:t>Com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300" b="1" dirty="0">
                          <a:latin typeface="Roboto"/>
                        </a:rPr>
                        <a:t>V-M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300" b="1" dirty="0">
                          <a:latin typeface="Roboto"/>
                        </a:rPr>
                        <a:t>ARI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300" b="1" dirty="0">
                          <a:latin typeface="Roboto"/>
                        </a:rPr>
                        <a:t>MI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300" b="1" dirty="0" err="1">
                          <a:latin typeface="Roboto"/>
                        </a:rPr>
                        <a:t>Silh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r>
                        <a:rPr lang="it-IT" sz="1200" b="1" dirty="0">
                          <a:latin typeface="Roboto"/>
                        </a:rPr>
                        <a:t>G-</a:t>
                      </a:r>
                      <a:r>
                        <a:rPr lang="it-IT" sz="1200" b="1" dirty="0" err="1">
                          <a:latin typeface="Roboto"/>
                        </a:rPr>
                        <a:t>nc</a:t>
                      </a:r>
                      <a:r>
                        <a:rPr lang="it-IT" sz="1200" b="1" dirty="0">
                          <a:latin typeface="Roboto"/>
                        </a:rPr>
                        <a:t> WT   </a:t>
                      </a:r>
                      <a:endParaRPr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0.6471</a:t>
                      </a:r>
                      <a:endParaRPr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0.6585</a:t>
                      </a:r>
                      <a:endParaRPr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0.6527</a:t>
                      </a:r>
                      <a:endParaRPr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0.4363</a:t>
                      </a:r>
                      <a:endParaRPr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0.6281</a:t>
                      </a:r>
                      <a:endParaRPr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//</a:t>
                      </a:r>
                      <a:endParaRPr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2520">
                <a:tc>
                  <a:txBody>
                    <a:bodyPr/>
                    <a:lstStyle/>
                    <a:p>
                      <a:r>
                        <a:rPr lang="it-IT" sz="1200" b="1" dirty="0">
                          <a:latin typeface="Roboto"/>
                        </a:rPr>
                        <a:t>G-</a:t>
                      </a:r>
                      <a:r>
                        <a:rPr lang="it-IT" sz="1200" b="1" dirty="0" err="1">
                          <a:latin typeface="Roboto"/>
                        </a:rPr>
                        <a:t>nc</a:t>
                      </a:r>
                      <a:r>
                        <a:rPr lang="it-IT" sz="1200" b="1" dirty="0">
                          <a:latin typeface="Roboto"/>
                        </a:rPr>
                        <a:t> FG   </a:t>
                      </a:r>
                      <a:endParaRPr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0.5518</a:t>
                      </a:r>
                      <a:endParaRPr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u="sng" dirty="0">
                          <a:latin typeface="Roboto"/>
                        </a:rPr>
                        <a:t>0.8563</a:t>
                      </a:r>
                      <a:endParaRPr u="sn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0.6711</a:t>
                      </a:r>
                      <a:endParaRPr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0.5764</a:t>
                      </a:r>
                      <a:endParaRPr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0.5354</a:t>
                      </a:r>
                      <a:endParaRPr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//</a:t>
                      </a:r>
                      <a:endParaRPr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2520">
                <a:tc>
                  <a:txBody>
                    <a:bodyPr/>
                    <a:lstStyle/>
                    <a:p>
                      <a:r>
                        <a:rPr lang="it-IT" sz="1200" b="1" dirty="0">
                          <a:latin typeface="Roboto"/>
                        </a:rPr>
                        <a:t>G-</a:t>
                      </a:r>
                      <a:r>
                        <a:rPr lang="it-IT" sz="1200" b="1" dirty="0" err="1">
                          <a:latin typeface="Roboto"/>
                        </a:rPr>
                        <a:t>lc</a:t>
                      </a:r>
                      <a:r>
                        <a:rPr lang="it-IT" sz="1200" b="1" dirty="0">
                          <a:latin typeface="Roboto"/>
                        </a:rPr>
                        <a:t> WT    </a:t>
                      </a:r>
                      <a:endParaRPr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0.5093</a:t>
                      </a:r>
                      <a:endParaRPr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0.4892</a:t>
                      </a:r>
                      <a:endParaRPr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0.4991</a:t>
                      </a:r>
                      <a:endParaRPr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0.2762</a:t>
                      </a:r>
                      <a:endParaRPr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0.4722</a:t>
                      </a:r>
                      <a:endParaRPr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//</a:t>
                      </a:r>
                      <a:endParaRPr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2520">
                <a:tc>
                  <a:txBody>
                    <a:bodyPr/>
                    <a:lstStyle/>
                    <a:p>
                      <a:r>
                        <a:rPr lang="it-IT" sz="1200" b="1" dirty="0">
                          <a:latin typeface="Roboto"/>
                        </a:rPr>
                        <a:t>G-</a:t>
                      </a:r>
                      <a:r>
                        <a:rPr lang="it-IT" sz="1200" b="1" dirty="0" err="1">
                          <a:latin typeface="Roboto"/>
                        </a:rPr>
                        <a:t>lc</a:t>
                      </a:r>
                      <a:r>
                        <a:rPr lang="it-IT" sz="1200" b="1" dirty="0">
                          <a:latin typeface="Roboto"/>
                        </a:rPr>
                        <a:t> FG     </a:t>
                      </a:r>
                      <a:endParaRPr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0.5522</a:t>
                      </a:r>
                      <a:endParaRPr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0.6035</a:t>
                      </a:r>
                      <a:endParaRPr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0.5767</a:t>
                      </a:r>
                      <a:endParaRPr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0.3656</a:t>
                      </a:r>
                      <a:endParaRPr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0.5382</a:t>
                      </a:r>
                      <a:endParaRPr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//</a:t>
                      </a:r>
                      <a:endParaRPr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2520">
                <a:tc>
                  <a:txBody>
                    <a:bodyPr/>
                    <a:lstStyle/>
                    <a:p>
                      <a:r>
                        <a:rPr lang="it-IT" sz="1200" b="1" dirty="0">
                          <a:latin typeface="Roboto"/>
                        </a:rPr>
                        <a:t>E-</a:t>
                      </a:r>
                      <a:r>
                        <a:rPr lang="it-IT" sz="1200" b="1" dirty="0" err="1">
                          <a:latin typeface="Roboto"/>
                        </a:rPr>
                        <a:t>nc</a:t>
                      </a:r>
                      <a:r>
                        <a:rPr lang="it-IT" sz="1200" b="1" dirty="0">
                          <a:latin typeface="Roboto"/>
                        </a:rPr>
                        <a:t> </a:t>
                      </a:r>
                      <a:r>
                        <a:rPr lang="it-IT" sz="1200" b="1" dirty="0" err="1">
                          <a:latin typeface="Roboto"/>
                        </a:rPr>
                        <a:t>dbscan</a:t>
                      </a:r>
                      <a:r>
                        <a:rPr lang="it-IT" sz="1200" b="1" dirty="0">
                          <a:latin typeface="Roboto"/>
                        </a:rPr>
                        <a:t>     </a:t>
                      </a:r>
                      <a:endParaRPr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0.5553</a:t>
                      </a:r>
                      <a:endParaRPr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0.6579</a:t>
                      </a:r>
                      <a:endParaRPr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0.6023</a:t>
                      </a:r>
                      <a:endParaRPr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0.4487</a:t>
                      </a:r>
                      <a:endParaRPr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0.5234</a:t>
                      </a:r>
                      <a:endParaRPr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0.2588</a:t>
                      </a:r>
                      <a:endParaRPr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2520">
                <a:tc>
                  <a:txBody>
                    <a:bodyPr/>
                    <a:lstStyle/>
                    <a:p>
                      <a:r>
                        <a:rPr lang="it-IT" sz="1200" b="1" dirty="0">
                          <a:latin typeface="Roboto"/>
                        </a:rPr>
                        <a:t>E-</a:t>
                      </a:r>
                      <a:r>
                        <a:rPr lang="it-IT" sz="1200" b="1" dirty="0" err="1">
                          <a:latin typeface="Roboto"/>
                        </a:rPr>
                        <a:t>nc</a:t>
                      </a:r>
                      <a:r>
                        <a:rPr lang="it-IT" sz="1200" b="1" dirty="0">
                          <a:latin typeface="Roboto"/>
                        </a:rPr>
                        <a:t> </a:t>
                      </a:r>
                      <a:r>
                        <a:rPr lang="it-IT" sz="1200" b="1" dirty="0" err="1">
                          <a:latin typeface="Roboto"/>
                        </a:rPr>
                        <a:t>hdbscan</a:t>
                      </a:r>
                      <a:r>
                        <a:rPr lang="it-IT" sz="1200" b="1" dirty="0">
                          <a:latin typeface="Roboto"/>
                        </a:rPr>
                        <a:t>     </a:t>
                      </a:r>
                      <a:endParaRPr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0.5759</a:t>
                      </a:r>
                      <a:endParaRPr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0.6720</a:t>
                      </a:r>
                      <a:endParaRPr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0.6203</a:t>
                      </a:r>
                      <a:endParaRPr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0.5282</a:t>
                      </a:r>
                      <a:endParaRPr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0.5525</a:t>
                      </a:r>
                      <a:endParaRPr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0.2573</a:t>
                      </a:r>
                      <a:endParaRPr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r>
                        <a:rPr lang="it-IT" sz="1200" b="1" dirty="0">
                          <a:latin typeface="Roboto"/>
                        </a:rPr>
                        <a:t>E-</a:t>
                      </a:r>
                      <a:r>
                        <a:rPr lang="it-IT" sz="1200" b="1" dirty="0" err="1">
                          <a:latin typeface="Roboto"/>
                        </a:rPr>
                        <a:t>nc</a:t>
                      </a:r>
                      <a:r>
                        <a:rPr lang="it-IT" sz="1200" b="1" dirty="0">
                          <a:latin typeface="Roboto"/>
                        </a:rPr>
                        <a:t> </a:t>
                      </a:r>
                      <a:r>
                        <a:rPr lang="it-IT" sz="1200" b="1" dirty="0" err="1">
                          <a:latin typeface="Roboto"/>
                        </a:rPr>
                        <a:t>Kmeans</a:t>
                      </a:r>
                      <a:r>
                        <a:rPr lang="it-IT" sz="1200" b="1" dirty="0">
                          <a:latin typeface="Roboto"/>
                        </a:rPr>
                        <a:t>     </a:t>
                      </a:r>
                      <a:endParaRPr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0.8238</a:t>
                      </a:r>
                      <a:endParaRPr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0.7575</a:t>
                      </a:r>
                      <a:endParaRPr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0.7892</a:t>
                      </a:r>
                      <a:endParaRPr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0.7883</a:t>
                      </a:r>
                      <a:endParaRPr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0.7423</a:t>
                      </a:r>
                      <a:endParaRPr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0.3131</a:t>
                      </a:r>
                      <a:endParaRPr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2520">
                <a:tc>
                  <a:txBody>
                    <a:bodyPr/>
                    <a:lstStyle/>
                    <a:p>
                      <a:r>
                        <a:rPr lang="it-IT" sz="1200" b="1" dirty="0">
                          <a:latin typeface="Roboto"/>
                        </a:rPr>
                        <a:t>E-</a:t>
                      </a:r>
                      <a:r>
                        <a:rPr lang="it-IT" sz="1200" b="1" dirty="0" err="1">
                          <a:latin typeface="Roboto"/>
                        </a:rPr>
                        <a:t>lc</a:t>
                      </a:r>
                      <a:r>
                        <a:rPr lang="it-IT" sz="1200" b="1" dirty="0">
                          <a:latin typeface="Roboto"/>
                        </a:rPr>
                        <a:t> </a:t>
                      </a:r>
                      <a:r>
                        <a:rPr lang="it-IT" sz="1200" b="1" dirty="0" err="1">
                          <a:latin typeface="Roboto"/>
                        </a:rPr>
                        <a:t>dbscan</a:t>
                      </a:r>
                      <a:r>
                        <a:rPr lang="it-IT" sz="1200" b="1" dirty="0">
                          <a:latin typeface="Roboto"/>
                        </a:rPr>
                        <a:t>     </a:t>
                      </a:r>
                      <a:endParaRPr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0.4163</a:t>
                      </a:r>
                      <a:endParaRPr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0.5922</a:t>
                      </a:r>
                      <a:endParaRPr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0.4889</a:t>
                      </a:r>
                      <a:endParaRPr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0.2250</a:t>
                      </a:r>
                      <a:endParaRPr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0.3935</a:t>
                      </a:r>
                      <a:endParaRPr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0.1320</a:t>
                      </a:r>
                      <a:endParaRPr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2520">
                <a:tc>
                  <a:txBody>
                    <a:bodyPr/>
                    <a:lstStyle/>
                    <a:p>
                      <a:r>
                        <a:rPr lang="it-IT" sz="1200" b="1" dirty="0">
                          <a:latin typeface="Roboto"/>
                        </a:rPr>
                        <a:t>E-</a:t>
                      </a:r>
                      <a:r>
                        <a:rPr lang="it-IT" sz="1200" b="1" dirty="0" err="1">
                          <a:latin typeface="Roboto"/>
                        </a:rPr>
                        <a:t>lc</a:t>
                      </a:r>
                      <a:r>
                        <a:rPr lang="it-IT" sz="1200" b="1" dirty="0">
                          <a:latin typeface="Roboto"/>
                        </a:rPr>
                        <a:t> </a:t>
                      </a:r>
                      <a:r>
                        <a:rPr lang="it-IT" sz="1200" b="1" dirty="0" err="1">
                          <a:latin typeface="Roboto"/>
                        </a:rPr>
                        <a:t>hdbscan</a:t>
                      </a:r>
                      <a:r>
                        <a:rPr lang="it-IT" sz="1200" b="1" dirty="0">
                          <a:latin typeface="Roboto"/>
                        </a:rPr>
                        <a:t>      </a:t>
                      </a:r>
                      <a:endParaRPr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0.4760</a:t>
                      </a:r>
                      <a:endParaRPr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0.5067</a:t>
                      </a:r>
                      <a:endParaRPr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0.4908</a:t>
                      </a:r>
                      <a:endParaRPr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0.2275</a:t>
                      </a:r>
                      <a:endParaRPr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0.4515</a:t>
                      </a:r>
                      <a:endParaRPr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0.1054</a:t>
                      </a:r>
                      <a:endParaRPr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72520">
                <a:tc>
                  <a:txBody>
                    <a:bodyPr/>
                    <a:lstStyle/>
                    <a:p>
                      <a:r>
                        <a:rPr lang="it-IT" sz="1200" b="1" dirty="0">
                          <a:latin typeface="Roboto"/>
                        </a:rPr>
                        <a:t>E-</a:t>
                      </a:r>
                      <a:r>
                        <a:rPr lang="it-IT" sz="1200" b="1" dirty="0" err="1">
                          <a:latin typeface="Roboto"/>
                        </a:rPr>
                        <a:t>lc</a:t>
                      </a:r>
                      <a:r>
                        <a:rPr lang="it-IT" sz="1200" b="1" dirty="0">
                          <a:latin typeface="Roboto"/>
                        </a:rPr>
                        <a:t> </a:t>
                      </a:r>
                      <a:r>
                        <a:rPr lang="it-IT" sz="1200" b="1" dirty="0" err="1">
                          <a:latin typeface="Roboto"/>
                        </a:rPr>
                        <a:t>Kmeans</a:t>
                      </a:r>
                      <a:r>
                        <a:rPr lang="it-IT" sz="1200" b="1" dirty="0">
                          <a:latin typeface="Roboto"/>
                        </a:rPr>
                        <a:t>    </a:t>
                      </a:r>
                      <a:endParaRPr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0.8095</a:t>
                      </a:r>
                      <a:endParaRPr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0.6593</a:t>
                      </a:r>
                      <a:endParaRPr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0.7267</a:t>
                      </a:r>
                      <a:endParaRPr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0.6189</a:t>
                      </a:r>
                      <a:endParaRPr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0.6473</a:t>
                      </a:r>
                      <a:endParaRPr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0.2281</a:t>
                      </a:r>
                      <a:endParaRPr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72520">
                <a:tc>
                  <a:txBody>
                    <a:bodyPr/>
                    <a:lstStyle/>
                    <a:p>
                      <a:r>
                        <a:rPr lang="it-IT" sz="1200" b="1" dirty="0">
                          <a:latin typeface="Roboto"/>
                        </a:rPr>
                        <a:t>T </a:t>
                      </a:r>
                      <a:r>
                        <a:rPr lang="it-IT" sz="1200" b="1" dirty="0" err="1">
                          <a:latin typeface="Roboto"/>
                        </a:rPr>
                        <a:t>dbscan</a:t>
                      </a:r>
                      <a:r>
                        <a:rPr lang="it-IT" sz="1200" b="1" dirty="0">
                          <a:latin typeface="Roboto"/>
                        </a:rPr>
                        <a:t>      </a:t>
                      </a:r>
                      <a:endParaRPr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0.5601</a:t>
                      </a:r>
                      <a:endParaRPr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0.5962</a:t>
                      </a:r>
                      <a:endParaRPr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0.5776</a:t>
                      </a:r>
                      <a:endParaRPr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0.4078</a:t>
                      </a:r>
                      <a:endParaRPr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0.5346</a:t>
                      </a:r>
                      <a:endParaRPr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0.1242</a:t>
                      </a:r>
                      <a:endParaRPr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72520">
                <a:tc>
                  <a:txBody>
                    <a:bodyPr/>
                    <a:lstStyle/>
                    <a:p>
                      <a:r>
                        <a:rPr lang="it-IT" sz="1200" b="1" dirty="0">
                          <a:latin typeface="Roboto"/>
                        </a:rPr>
                        <a:t>T </a:t>
                      </a:r>
                      <a:r>
                        <a:rPr lang="it-IT" sz="1200" b="1" dirty="0" err="1">
                          <a:latin typeface="Roboto"/>
                        </a:rPr>
                        <a:t>hdbscan</a:t>
                      </a:r>
                      <a:r>
                        <a:rPr lang="it-IT" sz="1200" b="1" dirty="0">
                          <a:latin typeface="Roboto"/>
                        </a:rPr>
                        <a:t>      </a:t>
                      </a:r>
                      <a:endParaRPr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0.5152</a:t>
                      </a:r>
                      <a:endParaRPr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0.6029</a:t>
                      </a:r>
                      <a:endParaRPr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0.5556</a:t>
                      </a:r>
                      <a:endParaRPr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0.3862</a:t>
                      </a:r>
                      <a:endParaRPr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0.4858</a:t>
                      </a:r>
                      <a:endParaRPr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0.0881</a:t>
                      </a:r>
                      <a:endParaRPr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72520">
                <a:tc>
                  <a:txBody>
                    <a:bodyPr/>
                    <a:lstStyle/>
                    <a:p>
                      <a:r>
                        <a:rPr lang="it-IT" sz="1200" b="1" dirty="0">
                          <a:latin typeface="Roboto"/>
                        </a:rPr>
                        <a:t>T </a:t>
                      </a:r>
                      <a:r>
                        <a:rPr lang="it-IT" sz="1200" b="1" dirty="0" err="1">
                          <a:latin typeface="Roboto"/>
                        </a:rPr>
                        <a:t>Kmeans</a:t>
                      </a:r>
                      <a:r>
                        <a:rPr lang="it-IT" sz="1200" b="1" dirty="0">
                          <a:latin typeface="Roboto"/>
                        </a:rPr>
                        <a:t>      </a:t>
                      </a:r>
                      <a:endParaRPr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0.7619</a:t>
                      </a:r>
                      <a:endParaRPr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0.5814</a:t>
                      </a:r>
                      <a:endParaRPr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0.6596</a:t>
                      </a:r>
                      <a:endParaRPr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0.3184</a:t>
                      </a:r>
                      <a:endParaRPr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0.5586</a:t>
                      </a:r>
                      <a:endParaRPr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Roboto"/>
                        </a:rPr>
                        <a:t>0.1767</a:t>
                      </a:r>
                      <a:endParaRPr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72520">
                <a:tc>
                  <a:txBody>
                    <a:bodyPr/>
                    <a:lstStyle/>
                    <a:p>
                      <a:r>
                        <a:rPr lang="it-IT" sz="1200" b="1" dirty="0">
                          <a:solidFill>
                            <a:srgbClr val="000000"/>
                          </a:solidFill>
                          <a:latin typeface="Roboto"/>
                        </a:rPr>
                        <a:t>ET-</a:t>
                      </a:r>
                      <a:r>
                        <a:rPr lang="it-IT" sz="1200" b="1" dirty="0" err="1">
                          <a:solidFill>
                            <a:srgbClr val="000000"/>
                          </a:solidFill>
                          <a:latin typeface="Roboto"/>
                        </a:rPr>
                        <a:t>nc</a:t>
                      </a:r>
                      <a:r>
                        <a:rPr lang="it-IT" sz="1200" b="1" dirty="0">
                          <a:solidFill>
                            <a:srgbClr val="000000"/>
                          </a:solidFill>
                          <a:latin typeface="Roboto"/>
                        </a:rPr>
                        <a:t> </a:t>
                      </a:r>
                      <a:r>
                        <a:rPr lang="it-IT" sz="1200" b="1" dirty="0" err="1">
                          <a:solidFill>
                            <a:srgbClr val="000000"/>
                          </a:solidFill>
                          <a:latin typeface="Roboto"/>
                        </a:rPr>
                        <a:t>hdbscan</a:t>
                      </a:r>
                      <a:r>
                        <a:rPr lang="it-IT" sz="1200" b="1" dirty="0">
                          <a:solidFill>
                            <a:srgbClr val="000000"/>
                          </a:solidFill>
                          <a:latin typeface="Roboto"/>
                        </a:rPr>
                        <a:t>      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000000"/>
                          </a:solidFill>
                          <a:latin typeface="Roboto"/>
                        </a:rPr>
                        <a:t>0.7327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000000"/>
                          </a:solidFill>
                          <a:latin typeface="Roboto"/>
                        </a:rPr>
                        <a:t>0.7534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000000"/>
                          </a:solidFill>
                          <a:latin typeface="Roboto"/>
                        </a:rPr>
                        <a:t>0.7429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000000"/>
                          </a:solidFill>
                          <a:latin typeface="Roboto"/>
                        </a:rPr>
                        <a:t>0.7204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000000"/>
                          </a:solidFill>
                          <a:latin typeface="Roboto"/>
                        </a:rPr>
                        <a:t>0.7186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000000"/>
                          </a:solidFill>
                          <a:latin typeface="Roboto"/>
                        </a:rPr>
                        <a:t>0.2070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72520">
                <a:tc>
                  <a:txBody>
                    <a:bodyPr/>
                    <a:lstStyle/>
                    <a:p>
                      <a:r>
                        <a:rPr lang="it-IT" sz="1200" b="1" dirty="0">
                          <a:solidFill>
                            <a:srgbClr val="000000"/>
                          </a:solidFill>
                          <a:latin typeface="Roboto"/>
                        </a:rPr>
                        <a:t>ET-</a:t>
                      </a:r>
                      <a:r>
                        <a:rPr lang="it-IT" sz="1200" b="1" dirty="0" err="1">
                          <a:solidFill>
                            <a:srgbClr val="000000"/>
                          </a:solidFill>
                          <a:latin typeface="Roboto"/>
                        </a:rPr>
                        <a:t>nc</a:t>
                      </a:r>
                      <a:r>
                        <a:rPr lang="it-IT" sz="1200" b="1" dirty="0">
                          <a:solidFill>
                            <a:srgbClr val="000000"/>
                          </a:solidFill>
                          <a:latin typeface="Roboto"/>
                        </a:rPr>
                        <a:t> </a:t>
                      </a:r>
                      <a:r>
                        <a:rPr lang="it-IT" sz="1200" b="1" dirty="0" err="1">
                          <a:solidFill>
                            <a:srgbClr val="000000"/>
                          </a:solidFill>
                          <a:latin typeface="Roboto"/>
                        </a:rPr>
                        <a:t>Kmeans</a:t>
                      </a:r>
                      <a:r>
                        <a:rPr lang="it-IT" sz="1200" b="1" dirty="0">
                          <a:solidFill>
                            <a:srgbClr val="000000"/>
                          </a:solidFill>
                          <a:latin typeface="Roboto"/>
                        </a:rPr>
                        <a:t>   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u="sng" dirty="0">
                          <a:solidFill>
                            <a:srgbClr val="000000"/>
                          </a:solidFill>
                          <a:latin typeface="Roboto"/>
                        </a:rPr>
                        <a:t>0.8812</a:t>
                      </a:r>
                      <a:endParaRPr u="sng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000000"/>
                          </a:solidFill>
                          <a:latin typeface="Roboto"/>
                        </a:rPr>
                        <a:t>0.8069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u="sng" dirty="0">
                          <a:solidFill>
                            <a:srgbClr val="000000"/>
                          </a:solidFill>
                          <a:latin typeface="Roboto"/>
                        </a:rPr>
                        <a:t>0.8424</a:t>
                      </a:r>
                      <a:endParaRPr u="sng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u="sng" dirty="0">
                          <a:solidFill>
                            <a:srgbClr val="000000"/>
                          </a:solidFill>
                          <a:latin typeface="Roboto"/>
                        </a:rPr>
                        <a:t>0.8299</a:t>
                      </a:r>
                      <a:endParaRPr u="sng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u="sng" dirty="0">
                          <a:solidFill>
                            <a:srgbClr val="000000"/>
                          </a:solidFill>
                          <a:latin typeface="Roboto"/>
                        </a:rPr>
                        <a:t>0.7949</a:t>
                      </a:r>
                      <a:endParaRPr u="sng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u="sng" dirty="0">
                          <a:solidFill>
                            <a:srgbClr val="000000"/>
                          </a:solidFill>
                          <a:latin typeface="Roboto"/>
                        </a:rPr>
                        <a:t>0.3198</a:t>
                      </a:r>
                      <a:endParaRPr u="sng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72520">
                <a:tc>
                  <a:txBody>
                    <a:bodyPr/>
                    <a:lstStyle/>
                    <a:p>
                      <a:r>
                        <a:rPr lang="it-IT" sz="1200" b="1" dirty="0">
                          <a:solidFill>
                            <a:srgbClr val="000000"/>
                          </a:solidFill>
                          <a:latin typeface="Roboto"/>
                        </a:rPr>
                        <a:t>ET-</a:t>
                      </a:r>
                      <a:r>
                        <a:rPr lang="it-IT" sz="1200" b="1" dirty="0" err="1">
                          <a:solidFill>
                            <a:srgbClr val="000000"/>
                          </a:solidFill>
                          <a:latin typeface="Roboto"/>
                        </a:rPr>
                        <a:t>lc</a:t>
                      </a:r>
                      <a:r>
                        <a:rPr lang="it-IT" sz="1200" b="1" dirty="0">
                          <a:solidFill>
                            <a:srgbClr val="000000"/>
                          </a:solidFill>
                          <a:latin typeface="Roboto"/>
                        </a:rPr>
                        <a:t> </a:t>
                      </a:r>
                      <a:r>
                        <a:rPr lang="it-IT" sz="1200" b="1" dirty="0" err="1">
                          <a:solidFill>
                            <a:srgbClr val="000000"/>
                          </a:solidFill>
                          <a:latin typeface="Roboto"/>
                        </a:rPr>
                        <a:t>hdbscan</a:t>
                      </a:r>
                      <a:r>
                        <a:rPr lang="it-IT" sz="1200" b="1" dirty="0">
                          <a:solidFill>
                            <a:srgbClr val="000000"/>
                          </a:solidFill>
                          <a:latin typeface="Roboto"/>
                        </a:rPr>
                        <a:t>      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000000"/>
                          </a:solidFill>
                          <a:latin typeface="Roboto"/>
                        </a:rPr>
                        <a:t>0.6541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000000"/>
                          </a:solidFill>
                          <a:latin typeface="Roboto"/>
                        </a:rPr>
                        <a:t>0.6129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000000"/>
                          </a:solidFill>
                          <a:latin typeface="Roboto"/>
                        </a:rPr>
                        <a:t>0.6328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000000"/>
                          </a:solidFill>
                          <a:latin typeface="Roboto"/>
                        </a:rPr>
                        <a:t>0.3249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000000"/>
                          </a:solidFill>
                          <a:latin typeface="Roboto"/>
                        </a:rPr>
                        <a:t>0.5992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000000"/>
                          </a:solidFill>
                          <a:latin typeface="Roboto"/>
                        </a:rPr>
                        <a:t>0.1203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72520">
                <a:tc>
                  <a:txBody>
                    <a:bodyPr/>
                    <a:lstStyle/>
                    <a:p>
                      <a:r>
                        <a:rPr lang="it-IT" sz="1200" b="1" dirty="0">
                          <a:solidFill>
                            <a:srgbClr val="000000"/>
                          </a:solidFill>
                          <a:latin typeface="Roboto"/>
                        </a:rPr>
                        <a:t>ET-</a:t>
                      </a:r>
                      <a:r>
                        <a:rPr lang="it-IT" sz="1200" b="1" dirty="0" err="1">
                          <a:solidFill>
                            <a:srgbClr val="000000"/>
                          </a:solidFill>
                          <a:latin typeface="Roboto"/>
                        </a:rPr>
                        <a:t>lc</a:t>
                      </a:r>
                      <a:r>
                        <a:rPr lang="it-IT" sz="1200" b="1" dirty="0">
                          <a:solidFill>
                            <a:srgbClr val="000000"/>
                          </a:solidFill>
                          <a:latin typeface="Roboto"/>
                        </a:rPr>
                        <a:t> </a:t>
                      </a:r>
                      <a:r>
                        <a:rPr lang="it-IT" sz="1200" b="1" dirty="0" err="1">
                          <a:solidFill>
                            <a:srgbClr val="000000"/>
                          </a:solidFill>
                          <a:latin typeface="Roboto"/>
                        </a:rPr>
                        <a:t>Kmeans</a:t>
                      </a:r>
                      <a:r>
                        <a:rPr lang="it-IT" sz="1200" b="1" dirty="0">
                          <a:solidFill>
                            <a:srgbClr val="000000"/>
                          </a:solidFill>
                          <a:latin typeface="Roboto"/>
                        </a:rPr>
                        <a:t>     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000000"/>
                          </a:solidFill>
                          <a:latin typeface="Roboto"/>
                        </a:rPr>
                        <a:t>0.8548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000000"/>
                          </a:solidFill>
                          <a:latin typeface="Roboto"/>
                        </a:rPr>
                        <a:t>0.6885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000000"/>
                          </a:solidFill>
                          <a:latin typeface="Roboto"/>
                        </a:rPr>
                        <a:t>0.7627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000000"/>
                          </a:solidFill>
                          <a:latin typeface="Roboto"/>
                        </a:rPr>
                        <a:t>0.6488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000000"/>
                          </a:solidFill>
                          <a:latin typeface="Roboto"/>
                        </a:rPr>
                        <a:t>0.6773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rgbClr val="000000"/>
                          </a:solidFill>
                          <a:latin typeface="Roboto"/>
                        </a:rPr>
                        <a:t>0.2573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0" y="1052640"/>
            <a:ext cx="9141480" cy="717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3600" b="1">
                <a:solidFill>
                  <a:srgbClr val="000000"/>
                </a:solidFill>
                <a:latin typeface="Roboto"/>
                <a:ea typeface="DejaVu Sans"/>
              </a:rPr>
              <a:t>Conclusioni e Sviluppi Futuri</a:t>
            </a:r>
            <a:endParaRPr/>
          </a:p>
        </p:txBody>
      </p:sp>
      <p:sp>
        <p:nvSpPr>
          <p:cNvPr id="376" name="CustomShape 2"/>
          <p:cNvSpPr/>
          <p:nvPr/>
        </p:nvSpPr>
        <p:spPr>
          <a:xfrm>
            <a:off x="8506080" y="64051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F7AED17-6031-4408-B7A5-C5AB094FF3FB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28</a:t>
            </a:fld>
            <a:endParaRPr/>
          </a:p>
        </p:txBody>
      </p:sp>
      <p:sp>
        <p:nvSpPr>
          <p:cNvPr id="377" name="CustomShape 3"/>
          <p:cNvSpPr/>
          <p:nvPr/>
        </p:nvSpPr>
        <p:spPr>
          <a:xfrm>
            <a:off x="107640" y="638136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sp>
        <p:nvSpPr>
          <p:cNvPr id="378" name="CustomShape 4"/>
          <p:cNvSpPr/>
          <p:nvPr/>
        </p:nvSpPr>
        <p:spPr>
          <a:xfrm>
            <a:off x="107640" y="1772640"/>
            <a:ext cx="8638560" cy="5055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it-IT" sz="2400" u="sng" dirty="0" smtClean="0">
                <a:solidFill>
                  <a:srgbClr val="000000"/>
                </a:solidFill>
                <a:latin typeface="Roboto"/>
                <a:ea typeface="DejaVu Sans"/>
              </a:rPr>
              <a:t>Conclusioni</a:t>
            </a:r>
            <a:r>
              <a:rPr lang="it-IT" sz="2400" dirty="0" smtClean="0">
                <a:solidFill>
                  <a:srgbClr val="000000"/>
                </a:solidFill>
                <a:latin typeface="Roboto"/>
                <a:ea typeface="DejaVu Sans"/>
              </a:rPr>
              <a:t>:</a:t>
            </a:r>
            <a:endParaRPr lang="it-IT" sz="2400" dirty="0">
              <a:solidFill>
                <a:srgbClr val="000000"/>
              </a:solidFill>
              <a:latin typeface="Roboto"/>
              <a:ea typeface="DejaVu San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  <a:latin typeface="Roboto" charset="0"/>
                <a:ea typeface="DejaVu Sans"/>
              </a:rPr>
              <a:t>Si sono riscontrati miglioramenti significativi unendo le informazioni testuali con le informazioni </a:t>
            </a:r>
            <a:r>
              <a:rPr lang="it-IT" sz="2400" dirty="0" smtClean="0">
                <a:solidFill>
                  <a:srgbClr val="000000"/>
                </a:solidFill>
                <a:latin typeface="Roboto" charset="0"/>
                <a:ea typeface="DejaVu Sans"/>
              </a:rPr>
              <a:t>strutturate</a:t>
            </a:r>
            <a:endParaRPr lang="it-IT" sz="2400" dirty="0">
              <a:solidFill>
                <a:srgbClr val="000000"/>
              </a:solidFill>
              <a:latin typeface="Roboto" charset="0"/>
              <a:ea typeface="DejaVu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Roboto" charset="0"/>
              </a:rPr>
              <a:t>L'utilizzo delle liste non </a:t>
            </a:r>
            <a:r>
              <a:rPr lang="it-IT" sz="2400" dirty="0" smtClean="0">
                <a:latin typeface="Roboto" charset="0"/>
              </a:rPr>
              <a:t>ha </a:t>
            </a:r>
            <a:r>
              <a:rPr lang="it-IT" sz="2400" dirty="0">
                <a:latin typeface="Roboto" charset="0"/>
              </a:rPr>
              <a:t>contribuito a migliorare le performance</a:t>
            </a:r>
          </a:p>
          <a:p>
            <a:pPr lvl="1"/>
            <a:endParaRPr lang="it-IT" sz="2400" dirty="0"/>
          </a:p>
          <a:p>
            <a:r>
              <a:rPr lang="it-IT" sz="2400" u="sng" dirty="0">
                <a:solidFill>
                  <a:srgbClr val="000000"/>
                </a:solidFill>
                <a:latin typeface="Roboto"/>
                <a:ea typeface="DejaVu Sans"/>
              </a:rPr>
              <a:t>Sviluppi futuri</a:t>
            </a:r>
            <a:r>
              <a:rPr lang="it-IT" sz="2400" dirty="0">
                <a:solidFill>
                  <a:srgbClr val="000000"/>
                </a:solidFill>
                <a:latin typeface="Roboto"/>
                <a:ea typeface="DejaVu Sans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Roboto"/>
              </a:rPr>
              <a:t>Identificare la metodologia appropriata in base al </a:t>
            </a:r>
            <a:r>
              <a:rPr lang="it-IT" sz="2400" dirty="0" smtClean="0">
                <a:latin typeface="Roboto"/>
              </a:rPr>
              <a:t>contesto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Roboto"/>
              </a:rPr>
              <a:t>Utilizzare </a:t>
            </a:r>
            <a:r>
              <a:rPr lang="it-IT" sz="2400" dirty="0">
                <a:latin typeface="Roboto"/>
              </a:rPr>
              <a:t>altri algoritmi di embedding (</a:t>
            </a:r>
            <a:r>
              <a:rPr lang="it-IT" sz="2400" dirty="0" smtClean="0">
                <a:latin typeface="Roboto"/>
              </a:rPr>
              <a:t>GloVe)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Roboto"/>
              </a:rPr>
              <a:t>Estendere l’analisi a più siti web</a:t>
            </a:r>
          </a:p>
          <a:p>
            <a:pPr lvl="1">
              <a:buSzPct val="45000"/>
            </a:pPr>
            <a:endParaRPr lang="it-IT" dirty="0" smtClean="0"/>
          </a:p>
          <a:p>
            <a:pPr>
              <a:buSzPct val="45000"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term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34" y="243554"/>
            <a:ext cx="8880039" cy="6679504"/>
          </a:xfrm>
          <a:prstGeom prst="rect">
            <a:avLst/>
          </a:prstGeom>
        </p:spPr>
      </p:pic>
      <p:sp>
        <p:nvSpPr>
          <p:cNvPr id="3" name="CustomShape 15"/>
          <p:cNvSpPr/>
          <p:nvPr/>
        </p:nvSpPr>
        <p:spPr>
          <a:xfrm>
            <a:off x="8520840" y="64069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400" dirty="0" smtClean="0">
                <a:solidFill>
                  <a:srgbClr val="FFFFFF"/>
                </a:solidFill>
                <a:latin typeface="Arial"/>
                <a:ea typeface="ＭＳ Ｐゴシック"/>
              </a:rPr>
              <a:t>29</a:t>
            </a:r>
            <a:endParaRPr dirty="0"/>
          </a:p>
        </p:txBody>
      </p:sp>
      <p:sp>
        <p:nvSpPr>
          <p:cNvPr id="4" name="CustomShape 16"/>
          <p:cNvSpPr/>
          <p:nvPr/>
        </p:nvSpPr>
        <p:spPr>
          <a:xfrm>
            <a:off x="128160" y="639288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35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1048016"/>
            <a:ext cx="9139238" cy="98458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 algn="ctr"/>
            <a:r>
              <a:rPr lang="it-IT" sz="3600" b="1" dirty="0">
                <a:solidFill>
                  <a:srgbClr val="0D0D0D"/>
                </a:solidFill>
                <a:latin typeface="Arial" charset="0"/>
                <a:ea typeface="DejaVu Sans"/>
              </a:rPr>
              <a:t>. . . ad una rete eterogenea </a:t>
            </a:r>
            <a:endParaRPr lang="it-IT" dirty="0">
              <a:latin typeface="Arial" charset="0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8506080" y="64051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DB3D709-490F-4502-9416-493C6C8F55ED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3</a:t>
            </a:fld>
            <a:endParaRPr/>
          </a:p>
        </p:txBody>
      </p:sp>
      <p:sp>
        <p:nvSpPr>
          <p:cNvPr id="164" name="CustomShape 4"/>
          <p:cNvSpPr/>
          <p:nvPr/>
        </p:nvSpPr>
        <p:spPr>
          <a:xfrm>
            <a:off x="107640" y="638136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sp>
        <p:nvSpPr>
          <p:cNvPr id="174" name="Line 5"/>
          <p:cNvSpPr/>
          <p:nvPr/>
        </p:nvSpPr>
        <p:spPr>
          <a:xfrm flipV="1">
            <a:off x="3063643" y="4867359"/>
            <a:ext cx="0" cy="504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75" name="Line 6"/>
          <p:cNvSpPr/>
          <p:nvPr/>
        </p:nvSpPr>
        <p:spPr>
          <a:xfrm flipV="1">
            <a:off x="2991643" y="4003359"/>
            <a:ext cx="216000" cy="288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76" name="Line 7"/>
          <p:cNvSpPr/>
          <p:nvPr/>
        </p:nvSpPr>
        <p:spPr>
          <a:xfrm flipH="1">
            <a:off x="3207643" y="4003359"/>
            <a:ext cx="288000" cy="288000"/>
          </a:xfrm>
          <a:prstGeom prst="line">
            <a:avLst/>
          </a:prstGeom>
          <a:ln>
            <a:solidFill>
              <a:srgbClr val="002060"/>
            </a:solidFill>
            <a:tailEnd type="triangle" w="med" len="med"/>
          </a:ln>
        </p:spPr>
      </p:sp>
      <p:sp>
        <p:nvSpPr>
          <p:cNvPr id="177" name="Line 8"/>
          <p:cNvSpPr/>
          <p:nvPr/>
        </p:nvSpPr>
        <p:spPr>
          <a:xfrm>
            <a:off x="3279643" y="4867359"/>
            <a:ext cx="576000" cy="648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78" name="Line 9"/>
          <p:cNvSpPr/>
          <p:nvPr/>
        </p:nvSpPr>
        <p:spPr>
          <a:xfrm flipV="1">
            <a:off x="4071643" y="4939358"/>
            <a:ext cx="216000" cy="576000"/>
          </a:xfrm>
          <a:prstGeom prst="line">
            <a:avLst/>
          </a:prstGeom>
          <a:ln>
            <a:solidFill>
              <a:srgbClr val="002060"/>
            </a:solidFill>
            <a:tailEnd type="triangle" w="med" len="med"/>
          </a:ln>
        </p:spPr>
      </p:sp>
      <p:sp>
        <p:nvSpPr>
          <p:cNvPr id="179" name="Line 10"/>
          <p:cNvSpPr/>
          <p:nvPr/>
        </p:nvSpPr>
        <p:spPr>
          <a:xfrm flipH="1">
            <a:off x="4431643" y="3931358"/>
            <a:ext cx="72000" cy="432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80" name="Line 11"/>
          <p:cNvSpPr/>
          <p:nvPr/>
        </p:nvSpPr>
        <p:spPr>
          <a:xfrm>
            <a:off x="3855643" y="3715358"/>
            <a:ext cx="288000" cy="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81" name="Line 12"/>
          <p:cNvSpPr/>
          <p:nvPr/>
        </p:nvSpPr>
        <p:spPr>
          <a:xfrm>
            <a:off x="3495643" y="4651359"/>
            <a:ext cx="504000" cy="0"/>
          </a:xfrm>
          <a:prstGeom prst="line">
            <a:avLst/>
          </a:prstGeom>
          <a:ln>
            <a:solidFill>
              <a:srgbClr val="00B050"/>
            </a:solidFill>
            <a:tailEnd type="triangle" w="med" len="med"/>
          </a:ln>
        </p:spPr>
      </p:sp>
      <p:sp>
        <p:nvSpPr>
          <p:cNvPr id="182" name="Line 13"/>
          <p:cNvSpPr/>
          <p:nvPr/>
        </p:nvSpPr>
        <p:spPr>
          <a:xfrm flipH="1">
            <a:off x="3495643" y="3859358"/>
            <a:ext cx="792000" cy="648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83" name="Line 14"/>
          <p:cNvSpPr/>
          <p:nvPr/>
        </p:nvSpPr>
        <p:spPr>
          <a:xfrm flipV="1">
            <a:off x="4287643" y="5731359"/>
            <a:ext cx="720000" cy="72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84" name="Line 15"/>
          <p:cNvSpPr/>
          <p:nvPr/>
        </p:nvSpPr>
        <p:spPr>
          <a:xfrm>
            <a:off x="4503643" y="4939358"/>
            <a:ext cx="504000" cy="648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85" name="Line 16"/>
          <p:cNvSpPr/>
          <p:nvPr/>
        </p:nvSpPr>
        <p:spPr>
          <a:xfrm>
            <a:off x="5511643" y="5083359"/>
            <a:ext cx="0" cy="288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86" name="Line 17"/>
          <p:cNvSpPr/>
          <p:nvPr/>
        </p:nvSpPr>
        <p:spPr>
          <a:xfrm flipV="1">
            <a:off x="5295643" y="5083359"/>
            <a:ext cx="0" cy="288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87" name="Line 18"/>
          <p:cNvSpPr/>
          <p:nvPr/>
        </p:nvSpPr>
        <p:spPr>
          <a:xfrm flipH="1">
            <a:off x="4791643" y="3859358"/>
            <a:ext cx="576000" cy="792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88" name="Line 19"/>
          <p:cNvSpPr/>
          <p:nvPr/>
        </p:nvSpPr>
        <p:spPr>
          <a:xfrm flipV="1">
            <a:off x="5367643" y="4075358"/>
            <a:ext cx="216000" cy="504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89" name="Line 20"/>
          <p:cNvSpPr/>
          <p:nvPr/>
        </p:nvSpPr>
        <p:spPr>
          <a:xfrm flipH="1">
            <a:off x="5583643" y="4148949"/>
            <a:ext cx="144000" cy="504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90" name="Line 21"/>
          <p:cNvSpPr/>
          <p:nvPr/>
        </p:nvSpPr>
        <p:spPr>
          <a:xfrm flipH="1">
            <a:off x="4935643" y="3715358"/>
            <a:ext cx="432000" cy="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91" name="Line 22"/>
          <p:cNvSpPr/>
          <p:nvPr/>
        </p:nvSpPr>
        <p:spPr>
          <a:xfrm flipH="1">
            <a:off x="3351643" y="4795358"/>
            <a:ext cx="648000" cy="792000"/>
          </a:xfrm>
          <a:prstGeom prst="line">
            <a:avLst/>
          </a:prstGeom>
          <a:ln>
            <a:solidFill>
              <a:srgbClr val="92D050"/>
            </a:solidFill>
            <a:tailEnd type="triangle" w="med" len="med"/>
          </a:ln>
        </p:spPr>
      </p:sp>
      <p:sp>
        <p:nvSpPr>
          <p:cNvPr id="192" name="Line 23"/>
          <p:cNvSpPr/>
          <p:nvPr/>
        </p:nvSpPr>
        <p:spPr>
          <a:xfrm flipH="1" flipV="1">
            <a:off x="3855643" y="3787359"/>
            <a:ext cx="360000" cy="576000"/>
          </a:xfrm>
          <a:prstGeom prst="line">
            <a:avLst/>
          </a:prstGeom>
          <a:ln>
            <a:solidFill>
              <a:srgbClr val="FFC000"/>
            </a:solidFill>
            <a:tailEnd type="triangle" w="med" len="med"/>
          </a:ln>
        </p:spPr>
      </p:sp>
      <p:sp>
        <p:nvSpPr>
          <p:cNvPr id="193" name="Line 24"/>
          <p:cNvSpPr/>
          <p:nvPr/>
        </p:nvSpPr>
        <p:spPr>
          <a:xfrm flipV="1">
            <a:off x="4287643" y="4939358"/>
            <a:ext cx="792000" cy="720000"/>
          </a:xfrm>
          <a:prstGeom prst="line">
            <a:avLst/>
          </a:prstGeom>
          <a:ln>
            <a:solidFill>
              <a:srgbClr val="002060"/>
            </a:solidFill>
            <a:tailEnd type="triangle" w="med" len="med"/>
          </a:ln>
        </p:spPr>
      </p:sp>
      <p:sp>
        <p:nvSpPr>
          <p:cNvPr id="194" name="Line 25"/>
          <p:cNvSpPr/>
          <p:nvPr/>
        </p:nvSpPr>
        <p:spPr>
          <a:xfrm flipH="1" flipV="1">
            <a:off x="4575643" y="3931358"/>
            <a:ext cx="720000" cy="648000"/>
          </a:xfrm>
          <a:prstGeom prst="line">
            <a:avLst/>
          </a:prstGeom>
          <a:ln>
            <a:solidFill>
              <a:srgbClr val="0070C0"/>
            </a:solidFill>
            <a:tailEnd type="triangle" w="med" len="med"/>
          </a:ln>
        </p:spPr>
      </p:sp>
      <p:pic>
        <p:nvPicPr>
          <p:cNvPr id="4" name="Immagine 3" descr="websit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731" y="3244970"/>
            <a:ext cx="602381" cy="602381"/>
          </a:xfrm>
          <a:prstGeom prst="rect">
            <a:avLst/>
          </a:prstGeom>
        </p:spPr>
      </p:pic>
      <p:pic>
        <p:nvPicPr>
          <p:cNvPr id="5" name="Immagine 4" descr="websit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522" y="3529529"/>
            <a:ext cx="568660" cy="566336"/>
          </a:xfrm>
          <a:prstGeom prst="rect">
            <a:avLst/>
          </a:prstGeom>
        </p:spPr>
      </p:pic>
      <p:pic>
        <p:nvPicPr>
          <p:cNvPr id="8" name="Immagine 7" descr="websit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304" y="5609692"/>
            <a:ext cx="527719" cy="516413"/>
          </a:xfrm>
          <a:prstGeom prst="rect">
            <a:avLst/>
          </a:prstGeom>
        </p:spPr>
      </p:pic>
      <p:pic>
        <p:nvPicPr>
          <p:cNvPr id="11" name="Immagine 10" descr="websit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649" y="4483855"/>
            <a:ext cx="538254" cy="538254"/>
          </a:xfrm>
          <a:prstGeom prst="rect">
            <a:avLst/>
          </a:prstGeom>
        </p:spPr>
      </p:pic>
      <p:pic>
        <p:nvPicPr>
          <p:cNvPr id="12" name="Immagine 11" descr="websit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596" y="4949592"/>
            <a:ext cx="462246" cy="455407"/>
          </a:xfrm>
          <a:prstGeom prst="rect">
            <a:avLst/>
          </a:prstGeom>
        </p:spPr>
      </p:pic>
      <p:cxnSp>
        <p:nvCxnSpPr>
          <p:cNvPr id="14" name="Connettore 2 13"/>
          <p:cNvCxnSpPr/>
          <p:nvPr/>
        </p:nvCxnSpPr>
        <p:spPr>
          <a:xfrm>
            <a:off x="1977528" y="5021304"/>
            <a:ext cx="695993" cy="608630"/>
          </a:xfrm>
          <a:prstGeom prst="straightConnector1">
            <a:avLst/>
          </a:prstGeom>
          <a:ln>
            <a:solidFill>
              <a:srgbClr val="00B05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ttore 2 14"/>
          <p:cNvCxnSpPr/>
          <p:nvPr/>
        </p:nvCxnSpPr>
        <p:spPr>
          <a:xfrm flipV="1">
            <a:off x="2060059" y="4508025"/>
            <a:ext cx="652311" cy="68434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6009451" y="4109090"/>
            <a:ext cx="368381" cy="783356"/>
          </a:xfrm>
          <a:prstGeom prst="straightConnector1">
            <a:avLst/>
          </a:prstGeom>
          <a:ln>
            <a:solidFill>
              <a:srgbClr val="00B05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ttore 2 16"/>
          <p:cNvCxnSpPr/>
          <p:nvPr/>
        </p:nvCxnSpPr>
        <p:spPr>
          <a:xfrm>
            <a:off x="5743470" y="4942403"/>
            <a:ext cx="521267" cy="128133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ttore 2 17"/>
          <p:cNvCxnSpPr/>
          <p:nvPr/>
        </p:nvCxnSpPr>
        <p:spPr>
          <a:xfrm flipV="1">
            <a:off x="6680465" y="4212298"/>
            <a:ext cx="18929" cy="658135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ttore 2 18"/>
          <p:cNvCxnSpPr/>
          <p:nvPr/>
        </p:nvCxnSpPr>
        <p:spPr>
          <a:xfrm flipH="1">
            <a:off x="5764895" y="5415598"/>
            <a:ext cx="548931" cy="215496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ttore 2 19"/>
          <p:cNvCxnSpPr/>
          <p:nvPr/>
        </p:nvCxnSpPr>
        <p:spPr>
          <a:xfrm flipH="1">
            <a:off x="1910321" y="3694132"/>
            <a:ext cx="1204154" cy="783356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1" name="Immagine 20" descr="websit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473" y="4387357"/>
            <a:ext cx="501984" cy="490872"/>
          </a:xfrm>
          <a:prstGeom prst="rect">
            <a:avLst/>
          </a:prstGeom>
        </p:spPr>
      </p:pic>
      <p:pic>
        <p:nvPicPr>
          <p:cNvPr id="22" name="Immagine 21" descr="website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176" y="5467003"/>
            <a:ext cx="494572" cy="494572"/>
          </a:xfrm>
          <a:prstGeom prst="rect">
            <a:avLst/>
          </a:prstGeom>
        </p:spPr>
      </p:pic>
      <p:pic>
        <p:nvPicPr>
          <p:cNvPr id="23" name="Immagine 22" descr="website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8450" y="4583542"/>
            <a:ext cx="471761" cy="471761"/>
          </a:xfrm>
          <a:prstGeom prst="rect">
            <a:avLst/>
          </a:prstGeom>
        </p:spPr>
      </p:pic>
      <p:pic>
        <p:nvPicPr>
          <p:cNvPr id="24" name="Immagine 23" descr="website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096" y="3302831"/>
            <a:ext cx="588676" cy="582511"/>
          </a:xfrm>
          <a:prstGeom prst="rect">
            <a:avLst/>
          </a:prstGeom>
        </p:spPr>
      </p:pic>
      <p:pic>
        <p:nvPicPr>
          <p:cNvPr id="25" name="Immagine 24" descr="website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9454" y="4303184"/>
            <a:ext cx="527819" cy="516211"/>
          </a:xfrm>
          <a:prstGeom prst="rect">
            <a:avLst/>
          </a:prstGeom>
        </p:spPr>
      </p:pic>
      <p:pic>
        <p:nvPicPr>
          <p:cNvPr id="26" name="Immagine 25" descr="websit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450" y="5467003"/>
            <a:ext cx="501721" cy="491903"/>
          </a:xfrm>
          <a:prstGeom prst="rect">
            <a:avLst/>
          </a:prstGeom>
        </p:spPr>
      </p:pic>
      <p:pic>
        <p:nvPicPr>
          <p:cNvPr id="27" name="Immagine 26" descr="website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920" y="3619133"/>
            <a:ext cx="516413" cy="516413"/>
          </a:xfrm>
          <a:prstGeom prst="rect">
            <a:avLst/>
          </a:prstGeom>
        </p:spPr>
      </p:pic>
      <p:sp>
        <p:nvSpPr>
          <p:cNvPr id="28" name="CasellaDiTesto 27"/>
          <p:cNvSpPr txBox="1"/>
          <p:nvPr/>
        </p:nvSpPr>
        <p:spPr>
          <a:xfrm>
            <a:off x="447675" y="1720311"/>
            <a:ext cx="8466138" cy="1569660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r>
              <a:rPr lang="it-IT" sz="2400" dirty="0"/>
              <a:t>In realtà il Web contiene diversi tipi di oggetti che interagiscono tra loro attraverso vari tipi di relazioni, propagate attraverso </a:t>
            </a:r>
            <a:r>
              <a:rPr lang="it-IT" sz="2400" b="1" dirty="0"/>
              <a:t>dati strutturati</a:t>
            </a:r>
            <a:r>
              <a:rPr lang="it-IT" sz="2400" dirty="0"/>
              <a:t> formando una rete informativa </a:t>
            </a:r>
            <a:r>
              <a:rPr lang="it-IT" sz="2400" dirty="0" smtClean="0"/>
              <a:t>eterogenea.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1229656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85800" y="2286000"/>
            <a:ext cx="7767360" cy="113796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CustomShape 2"/>
          <p:cNvSpPr/>
          <p:nvPr/>
        </p:nvSpPr>
        <p:spPr>
          <a:xfrm>
            <a:off x="0" y="1052640"/>
            <a:ext cx="9138960" cy="69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it-IT" sz="3600" b="1" dirty="0">
                <a:solidFill>
                  <a:srgbClr val="0D0D0D"/>
                </a:solidFill>
                <a:latin typeface="Roboto"/>
                <a:ea typeface="DejaVu Sans"/>
              </a:rPr>
              <a:t>Dati strutturati nel Web</a:t>
            </a:r>
            <a:endParaRPr dirty="0"/>
          </a:p>
        </p:txBody>
      </p:sp>
      <p:sp>
        <p:nvSpPr>
          <p:cNvPr id="154" name="CustomShape 3"/>
          <p:cNvSpPr/>
          <p:nvPr/>
        </p:nvSpPr>
        <p:spPr>
          <a:xfrm>
            <a:off x="8506080" y="64051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F5DC9A5B-CDD8-41FE-B7BC-1C5A11176094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4</a:t>
            </a:fld>
            <a:endParaRPr/>
          </a:p>
        </p:txBody>
      </p:sp>
      <p:sp>
        <p:nvSpPr>
          <p:cNvPr id="155" name="CustomShape 4"/>
          <p:cNvSpPr/>
          <p:nvPr/>
        </p:nvSpPr>
        <p:spPr>
          <a:xfrm>
            <a:off x="468313" y="1700213"/>
            <a:ext cx="8566150" cy="323247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0D0D0D"/>
                </a:solidFill>
                <a:latin typeface="Roboto" charset="0"/>
              </a:rPr>
              <a:t>Collezione di elementi web semanticamente </a:t>
            </a:r>
            <a:r>
              <a:rPr lang="it-IT" sz="2400" dirty="0" smtClean="0">
                <a:solidFill>
                  <a:srgbClr val="0D0D0D"/>
                </a:solidFill>
                <a:latin typeface="Roboto" charset="0"/>
              </a:rPr>
              <a:t>simili, </a:t>
            </a:r>
            <a:r>
              <a:rPr lang="it-IT" sz="2400" dirty="0" smtClean="0">
                <a:solidFill>
                  <a:srgbClr val="0D0D0D"/>
                </a:solidFill>
                <a:latin typeface="Roboto" charset="0"/>
              </a:rPr>
              <a:t>organizzati in collezioni </a:t>
            </a:r>
            <a:r>
              <a:rPr lang="it-IT" sz="2400" dirty="0">
                <a:solidFill>
                  <a:srgbClr val="0D0D0D"/>
                </a:solidFill>
                <a:latin typeface="Roboto" charset="0"/>
              </a:rPr>
              <a:t>aventi una struttura </a:t>
            </a:r>
            <a:r>
              <a:rPr lang="it-IT" sz="2400" dirty="0" smtClean="0">
                <a:solidFill>
                  <a:srgbClr val="0D0D0D"/>
                </a:solidFill>
                <a:latin typeface="Roboto" charset="0"/>
              </a:rPr>
              <a:t>ed </a:t>
            </a:r>
            <a:r>
              <a:rPr lang="it-IT" sz="2400" dirty="0">
                <a:solidFill>
                  <a:srgbClr val="0D0D0D"/>
                </a:solidFill>
                <a:latin typeface="Roboto" charset="0"/>
              </a:rPr>
              <a:t>una presentazione </a:t>
            </a:r>
            <a:r>
              <a:rPr lang="it-IT" sz="2400" dirty="0" smtClean="0">
                <a:solidFill>
                  <a:srgbClr val="0D0D0D"/>
                </a:solidFill>
                <a:latin typeface="Roboto" charset="0"/>
              </a:rPr>
              <a:t>uniforme </a:t>
            </a:r>
            <a:r>
              <a:rPr lang="it-IT" sz="2400" dirty="0" smtClean="0">
                <a:solidFill>
                  <a:srgbClr val="0D0D0D"/>
                </a:solidFill>
                <a:latin typeface="Roboto" charset="0"/>
              </a:rPr>
              <a:t>(liste </a:t>
            </a:r>
            <a:r>
              <a:rPr lang="it-IT" sz="2400" dirty="0">
                <a:solidFill>
                  <a:srgbClr val="0D0D0D"/>
                </a:solidFill>
                <a:latin typeface="Roboto" charset="0"/>
              </a:rPr>
              <a:t>web</a:t>
            </a:r>
            <a:r>
              <a:rPr lang="it-IT" sz="2400" dirty="0" smtClean="0">
                <a:solidFill>
                  <a:srgbClr val="0D0D0D"/>
                </a:solidFill>
                <a:latin typeface="Roboto" charset="0"/>
              </a:rPr>
              <a:t>);</a:t>
            </a:r>
            <a:endParaRPr lang="en-US" sz="2400" dirty="0">
              <a:solidFill>
                <a:srgbClr val="0D0D0D"/>
              </a:solidFill>
              <a:latin typeface="Roboto" charset="0"/>
              <a:ea typeface="DejaVu Sans"/>
            </a:endParaRPr>
          </a:p>
          <a:p>
            <a:endParaRPr lang="en-US" sz="1100" dirty="0" smtClean="0">
              <a:solidFill>
                <a:srgbClr val="0D0D0D"/>
              </a:solidFill>
              <a:latin typeface="Roboto" charset="0"/>
              <a:ea typeface="DejaVu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D0D0D"/>
                </a:solidFill>
                <a:latin typeface="Roboto" charset="0"/>
                <a:ea typeface="DejaVu Sans"/>
              </a:rPr>
              <a:t>Grandi</a:t>
            </a:r>
            <a:r>
              <a:rPr lang="en-US" sz="2400" dirty="0" smtClean="0">
                <a:solidFill>
                  <a:srgbClr val="0D0D0D"/>
                </a:solidFill>
                <a:latin typeface="Roboto" charset="0"/>
                <a:ea typeface="DejaVu Sans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Roboto" charset="0"/>
                <a:ea typeface="DejaVu Sans"/>
              </a:rPr>
              <a:t>quantità</a:t>
            </a:r>
            <a:r>
              <a:rPr lang="en-US" sz="2400" dirty="0">
                <a:solidFill>
                  <a:srgbClr val="0D0D0D"/>
                </a:solidFill>
                <a:latin typeface="Roboto" charset="0"/>
                <a:ea typeface="DejaVu Sans"/>
              </a:rPr>
              <a:t> di </a:t>
            </a:r>
            <a:r>
              <a:rPr lang="en-US" sz="2400" dirty="0" err="1">
                <a:solidFill>
                  <a:srgbClr val="0D0D0D"/>
                </a:solidFill>
                <a:latin typeface="Roboto" charset="0"/>
                <a:ea typeface="DejaVu Sans"/>
              </a:rPr>
              <a:t>dati</a:t>
            </a:r>
            <a:r>
              <a:rPr lang="en-US" sz="2400" dirty="0">
                <a:solidFill>
                  <a:srgbClr val="0D0D0D"/>
                </a:solidFill>
                <a:latin typeface="Roboto" charset="0"/>
                <a:ea typeface="DejaVu Sans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Roboto" charset="0"/>
                <a:ea typeface="DejaVu Sans"/>
              </a:rPr>
              <a:t>strutturati</a:t>
            </a:r>
            <a:r>
              <a:rPr lang="en-US" sz="2400" dirty="0">
                <a:solidFill>
                  <a:srgbClr val="0D0D0D"/>
                </a:solidFill>
                <a:latin typeface="Roboto" charset="0"/>
                <a:ea typeface="DejaVu Sans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Roboto" charset="0"/>
                <a:ea typeface="DejaVu Sans"/>
              </a:rPr>
              <a:t>nel</a:t>
            </a:r>
            <a:r>
              <a:rPr lang="en-US" sz="2400" dirty="0">
                <a:solidFill>
                  <a:srgbClr val="0D0D0D"/>
                </a:solidFill>
                <a:latin typeface="Roboto" charset="0"/>
                <a:ea typeface="DejaVu Sans"/>
              </a:rPr>
              <a:t> Web </a:t>
            </a:r>
            <a:r>
              <a:rPr lang="en-US" sz="2400" dirty="0" err="1">
                <a:solidFill>
                  <a:srgbClr val="0D0D0D"/>
                </a:solidFill>
                <a:latin typeface="Roboto" charset="0"/>
                <a:ea typeface="DejaVu Sans"/>
              </a:rPr>
              <a:t>esistono</a:t>
            </a:r>
            <a:r>
              <a:rPr lang="en-US" sz="2400" dirty="0">
                <a:solidFill>
                  <a:srgbClr val="0D0D0D"/>
                </a:solidFill>
                <a:latin typeface="Roboto" charset="0"/>
                <a:ea typeface="DejaVu Sans"/>
              </a:rPr>
              <a:t> in </a:t>
            </a:r>
            <a:r>
              <a:rPr lang="en-US" sz="2400" dirty="0" err="1">
                <a:solidFill>
                  <a:srgbClr val="0D0D0D"/>
                </a:solidFill>
                <a:latin typeface="Roboto" charset="0"/>
                <a:ea typeface="DejaVu Sans"/>
              </a:rPr>
              <a:t>varie</a:t>
            </a:r>
            <a:r>
              <a:rPr lang="en-US" sz="2400" dirty="0">
                <a:solidFill>
                  <a:srgbClr val="0D0D0D"/>
                </a:solidFill>
                <a:latin typeface="Roboto" charset="0"/>
                <a:ea typeface="DejaVu Sans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Roboto" charset="0"/>
                <a:ea typeface="DejaVu Sans"/>
              </a:rPr>
              <a:t>forme</a:t>
            </a:r>
            <a:r>
              <a:rPr lang="it-IT" sz="2400" dirty="0">
                <a:solidFill>
                  <a:srgbClr val="0D0D0D"/>
                </a:solidFill>
                <a:latin typeface="Roboto" charset="0"/>
                <a:ea typeface="DejaVu Sans"/>
              </a:rPr>
              <a:t>: liste </a:t>
            </a:r>
            <a:r>
              <a:rPr lang="en-US" sz="2400" i="1" dirty="0">
                <a:solidFill>
                  <a:srgbClr val="0D0D0D"/>
                </a:solidFill>
                <a:latin typeface="Roboto" charset="0"/>
                <a:ea typeface="DejaVu Sans"/>
              </a:rPr>
              <a:t>HTML, </a:t>
            </a:r>
            <a:r>
              <a:rPr lang="en-US" sz="2400" i="1" dirty="0" err="1" smtClean="0">
                <a:solidFill>
                  <a:srgbClr val="0D0D0D"/>
                </a:solidFill>
                <a:latin typeface="Roboto" charset="0"/>
                <a:ea typeface="DejaVu Sans"/>
              </a:rPr>
              <a:t>tabelle</a:t>
            </a:r>
            <a:r>
              <a:rPr lang="en-US" sz="2400" i="1" dirty="0" smtClean="0">
                <a:solidFill>
                  <a:srgbClr val="0D0D0D"/>
                </a:solidFill>
                <a:latin typeface="Roboto" charset="0"/>
                <a:ea typeface="DejaVu Sans"/>
              </a:rPr>
              <a:t> HTML</a:t>
            </a:r>
            <a:r>
              <a:rPr lang="en-US" sz="2400" dirty="0" smtClean="0">
                <a:solidFill>
                  <a:srgbClr val="0D0D0D"/>
                </a:solidFill>
                <a:latin typeface="Roboto" charset="0"/>
                <a:ea typeface="DejaVu Sans"/>
              </a:rPr>
              <a:t> </a:t>
            </a:r>
            <a:r>
              <a:rPr lang="en-US" sz="2400" dirty="0">
                <a:solidFill>
                  <a:srgbClr val="0D0D0D"/>
                </a:solidFill>
                <a:latin typeface="Roboto" charset="0"/>
                <a:ea typeface="DejaVu Sans"/>
              </a:rPr>
              <a:t>e </a:t>
            </a:r>
            <a:r>
              <a:rPr lang="en-US" sz="2400" dirty="0" smtClean="0">
                <a:solidFill>
                  <a:srgbClr val="0D0D0D"/>
                </a:solidFill>
                <a:latin typeface="Roboto" charset="0"/>
                <a:ea typeface="DejaVu Sans"/>
              </a:rPr>
              <a:t>Deep </a:t>
            </a:r>
            <a:r>
              <a:rPr lang="en-US" sz="2400" dirty="0">
                <a:solidFill>
                  <a:srgbClr val="0D0D0D"/>
                </a:solidFill>
                <a:latin typeface="Roboto" charset="0"/>
                <a:ea typeface="DejaVu Sans"/>
              </a:rPr>
              <a:t>Web database.</a:t>
            </a:r>
            <a:endParaRPr lang="it-IT" sz="2400" dirty="0">
              <a:solidFill>
                <a:srgbClr val="0D0D0D"/>
              </a:solidFill>
              <a:latin typeface="Roboto" charset="0"/>
              <a:ea typeface="DejaVu Sans"/>
            </a:endParaRPr>
          </a:p>
          <a:p>
            <a:endParaRPr lang="en-US" sz="2400" dirty="0">
              <a:solidFill>
                <a:srgbClr val="0D0D0D"/>
              </a:solidFill>
              <a:latin typeface="Roboto" charset="0"/>
              <a:ea typeface="DejaVu Sans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107640" y="638136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pic>
        <p:nvPicPr>
          <p:cNvPr id="157" name="Immagine 156"/>
          <p:cNvPicPr/>
          <p:nvPr/>
        </p:nvPicPr>
        <p:blipFill>
          <a:blip r:embed="rId3"/>
          <a:stretch>
            <a:fillRect/>
          </a:stretch>
        </p:blipFill>
        <p:spPr>
          <a:xfrm>
            <a:off x="-1" y="3891303"/>
            <a:ext cx="3616657" cy="2373074"/>
          </a:xfrm>
          <a:prstGeom prst="rect">
            <a:avLst/>
          </a:prstGeom>
          <a:ln>
            <a:noFill/>
          </a:ln>
        </p:spPr>
      </p:pic>
      <p:pic>
        <p:nvPicPr>
          <p:cNvPr id="158" name="Immagine 157"/>
          <p:cNvPicPr/>
          <p:nvPr/>
        </p:nvPicPr>
        <p:blipFill>
          <a:blip r:embed="rId4"/>
          <a:stretch>
            <a:fillRect/>
          </a:stretch>
        </p:blipFill>
        <p:spPr>
          <a:xfrm>
            <a:off x="2743920" y="4141271"/>
            <a:ext cx="3184560" cy="2117880"/>
          </a:xfrm>
          <a:prstGeom prst="rect">
            <a:avLst/>
          </a:prstGeom>
          <a:ln>
            <a:noFill/>
          </a:ln>
        </p:spPr>
      </p:pic>
      <p:pic>
        <p:nvPicPr>
          <p:cNvPr id="159" name="Immagine 158"/>
          <p:cNvPicPr/>
          <p:nvPr/>
        </p:nvPicPr>
        <p:blipFill>
          <a:blip r:embed="rId5"/>
          <a:stretch>
            <a:fillRect/>
          </a:stretch>
        </p:blipFill>
        <p:spPr>
          <a:xfrm>
            <a:off x="5266660" y="3891303"/>
            <a:ext cx="3872300" cy="236004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85800" y="2286000"/>
            <a:ext cx="7767360" cy="113796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CustomShape 2"/>
          <p:cNvSpPr/>
          <p:nvPr/>
        </p:nvSpPr>
        <p:spPr>
          <a:xfrm>
            <a:off x="0" y="1052640"/>
            <a:ext cx="9138960" cy="69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it-IT" sz="3600" b="1" dirty="0">
                <a:solidFill>
                  <a:srgbClr val="0D0D0D"/>
                </a:solidFill>
                <a:latin typeface="Roboto"/>
                <a:ea typeface="DejaVu Sans"/>
              </a:rPr>
              <a:t>Dati strutturati nel Web</a:t>
            </a:r>
            <a:endParaRPr dirty="0"/>
          </a:p>
        </p:txBody>
      </p:sp>
      <p:sp>
        <p:nvSpPr>
          <p:cNvPr id="154" name="CustomShape 3"/>
          <p:cNvSpPr/>
          <p:nvPr/>
        </p:nvSpPr>
        <p:spPr>
          <a:xfrm>
            <a:off x="8506080" y="64051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F5DC9A5B-CDD8-41FE-B7BC-1C5A11176094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5</a:t>
            </a:fld>
            <a:endParaRPr/>
          </a:p>
        </p:txBody>
      </p:sp>
      <p:sp>
        <p:nvSpPr>
          <p:cNvPr id="156" name="CustomShape 5"/>
          <p:cNvSpPr/>
          <p:nvPr/>
        </p:nvSpPr>
        <p:spPr>
          <a:xfrm>
            <a:off x="107640" y="638136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pic>
        <p:nvPicPr>
          <p:cNvPr id="157" name="Immagine 156"/>
          <p:cNvPicPr/>
          <p:nvPr/>
        </p:nvPicPr>
        <p:blipFill>
          <a:blip r:embed="rId3"/>
          <a:stretch>
            <a:fillRect/>
          </a:stretch>
        </p:blipFill>
        <p:spPr>
          <a:xfrm>
            <a:off x="-1" y="3891303"/>
            <a:ext cx="3616657" cy="2373074"/>
          </a:xfrm>
          <a:prstGeom prst="rect">
            <a:avLst/>
          </a:prstGeom>
          <a:ln>
            <a:noFill/>
          </a:ln>
        </p:spPr>
      </p:pic>
      <p:pic>
        <p:nvPicPr>
          <p:cNvPr id="158" name="Immagine 157"/>
          <p:cNvPicPr/>
          <p:nvPr/>
        </p:nvPicPr>
        <p:blipFill>
          <a:blip r:embed="rId4"/>
          <a:stretch>
            <a:fillRect/>
          </a:stretch>
        </p:blipFill>
        <p:spPr>
          <a:xfrm>
            <a:off x="2743920" y="4141271"/>
            <a:ext cx="3184560" cy="2117880"/>
          </a:xfrm>
          <a:prstGeom prst="rect">
            <a:avLst/>
          </a:prstGeom>
          <a:ln>
            <a:noFill/>
          </a:ln>
        </p:spPr>
      </p:pic>
      <p:pic>
        <p:nvPicPr>
          <p:cNvPr id="159" name="Immagine 158"/>
          <p:cNvPicPr/>
          <p:nvPr/>
        </p:nvPicPr>
        <p:blipFill>
          <a:blip r:embed="rId5"/>
          <a:stretch>
            <a:fillRect/>
          </a:stretch>
        </p:blipFill>
        <p:spPr>
          <a:xfrm>
            <a:off x="5266660" y="3891303"/>
            <a:ext cx="3872300" cy="2360048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0" y="4421875"/>
            <a:ext cx="818866" cy="18294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ctangle 2"/>
          <p:cNvSpPr/>
          <p:nvPr/>
        </p:nvSpPr>
        <p:spPr>
          <a:xfrm>
            <a:off x="2716624" y="4476464"/>
            <a:ext cx="708964" cy="182300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ctangle 5"/>
          <p:cNvSpPr/>
          <p:nvPr/>
        </p:nvSpPr>
        <p:spPr>
          <a:xfrm>
            <a:off x="5266660" y="4421875"/>
            <a:ext cx="822504" cy="18294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5284115" y="4204086"/>
            <a:ext cx="3777644" cy="1768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ctangle 15"/>
          <p:cNvSpPr/>
          <p:nvPr/>
        </p:nvSpPr>
        <p:spPr>
          <a:xfrm>
            <a:off x="6225640" y="4534700"/>
            <a:ext cx="2836119" cy="171665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ustomShape 4"/>
          <p:cNvSpPr/>
          <p:nvPr/>
        </p:nvSpPr>
        <p:spPr>
          <a:xfrm>
            <a:off x="468313" y="1700213"/>
            <a:ext cx="8566150" cy="323247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0D0D0D"/>
                </a:solidFill>
                <a:latin typeface="Roboto" charset="0"/>
              </a:rPr>
              <a:t>Collezione di elementi web semanticamente simili, organizzati in collezioni </a:t>
            </a:r>
            <a:r>
              <a:rPr lang="it-IT" sz="2400" dirty="0">
                <a:solidFill>
                  <a:srgbClr val="0D0D0D"/>
                </a:solidFill>
                <a:latin typeface="Roboto" charset="0"/>
              </a:rPr>
              <a:t>aventi una struttura </a:t>
            </a:r>
            <a:r>
              <a:rPr lang="it-IT" sz="2400" dirty="0" smtClean="0">
                <a:solidFill>
                  <a:srgbClr val="0D0D0D"/>
                </a:solidFill>
                <a:latin typeface="Roboto" charset="0"/>
              </a:rPr>
              <a:t>ed </a:t>
            </a:r>
            <a:r>
              <a:rPr lang="it-IT" sz="2400" dirty="0">
                <a:solidFill>
                  <a:srgbClr val="0D0D0D"/>
                </a:solidFill>
                <a:latin typeface="Roboto" charset="0"/>
              </a:rPr>
              <a:t>una presentazione </a:t>
            </a:r>
            <a:r>
              <a:rPr lang="it-IT" sz="2400" dirty="0" smtClean="0">
                <a:solidFill>
                  <a:srgbClr val="0D0D0D"/>
                </a:solidFill>
                <a:latin typeface="Roboto" charset="0"/>
              </a:rPr>
              <a:t>uniforme </a:t>
            </a:r>
            <a:r>
              <a:rPr lang="it-IT" sz="2400" dirty="0">
                <a:solidFill>
                  <a:srgbClr val="0D0D0D"/>
                </a:solidFill>
                <a:latin typeface="Roboto" charset="0"/>
              </a:rPr>
              <a:t>(</a:t>
            </a:r>
            <a:r>
              <a:rPr lang="it-IT" sz="2400" dirty="0" smtClean="0">
                <a:solidFill>
                  <a:srgbClr val="0D0D0D"/>
                </a:solidFill>
                <a:latin typeface="Roboto" charset="0"/>
              </a:rPr>
              <a:t>liste </a:t>
            </a:r>
            <a:r>
              <a:rPr lang="it-IT" sz="2400" dirty="0">
                <a:solidFill>
                  <a:srgbClr val="0D0D0D"/>
                </a:solidFill>
                <a:latin typeface="Roboto" charset="0"/>
              </a:rPr>
              <a:t>web</a:t>
            </a:r>
            <a:r>
              <a:rPr lang="it-IT" sz="2400" dirty="0" smtClean="0">
                <a:solidFill>
                  <a:srgbClr val="0D0D0D"/>
                </a:solidFill>
                <a:latin typeface="Roboto" charset="0"/>
              </a:rPr>
              <a:t>);</a:t>
            </a:r>
            <a:endParaRPr lang="en-US" sz="2400" dirty="0">
              <a:solidFill>
                <a:srgbClr val="0D0D0D"/>
              </a:solidFill>
              <a:latin typeface="Roboto" charset="0"/>
              <a:ea typeface="DejaVu Sans"/>
            </a:endParaRPr>
          </a:p>
          <a:p>
            <a:endParaRPr lang="en-US" sz="1100" dirty="0" smtClean="0">
              <a:solidFill>
                <a:srgbClr val="0D0D0D"/>
              </a:solidFill>
              <a:latin typeface="Roboto" charset="0"/>
              <a:ea typeface="DejaVu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D0D0D"/>
                </a:solidFill>
                <a:latin typeface="Roboto" charset="0"/>
                <a:ea typeface="DejaVu Sans"/>
              </a:rPr>
              <a:t>Grandi</a:t>
            </a:r>
            <a:r>
              <a:rPr lang="en-US" sz="2400" dirty="0" smtClean="0">
                <a:solidFill>
                  <a:srgbClr val="0D0D0D"/>
                </a:solidFill>
                <a:latin typeface="Roboto" charset="0"/>
                <a:ea typeface="DejaVu Sans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Roboto" charset="0"/>
                <a:ea typeface="DejaVu Sans"/>
              </a:rPr>
              <a:t>quantità</a:t>
            </a:r>
            <a:r>
              <a:rPr lang="en-US" sz="2400" dirty="0">
                <a:solidFill>
                  <a:srgbClr val="0D0D0D"/>
                </a:solidFill>
                <a:latin typeface="Roboto" charset="0"/>
                <a:ea typeface="DejaVu Sans"/>
              </a:rPr>
              <a:t> di </a:t>
            </a:r>
            <a:r>
              <a:rPr lang="en-US" sz="2400" dirty="0" err="1">
                <a:solidFill>
                  <a:srgbClr val="0D0D0D"/>
                </a:solidFill>
                <a:latin typeface="Roboto" charset="0"/>
                <a:ea typeface="DejaVu Sans"/>
              </a:rPr>
              <a:t>dati</a:t>
            </a:r>
            <a:r>
              <a:rPr lang="en-US" sz="2400" dirty="0">
                <a:solidFill>
                  <a:srgbClr val="0D0D0D"/>
                </a:solidFill>
                <a:latin typeface="Roboto" charset="0"/>
                <a:ea typeface="DejaVu Sans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Roboto" charset="0"/>
                <a:ea typeface="DejaVu Sans"/>
              </a:rPr>
              <a:t>strutturati</a:t>
            </a:r>
            <a:r>
              <a:rPr lang="en-US" sz="2400" dirty="0">
                <a:solidFill>
                  <a:srgbClr val="0D0D0D"/>
                </a:solidFill>
                <a:latin typeface="Roboto" charset="0"/>
                <a:ea typeface="DejaVu Sans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Roboto" charset="0"/>
                <a:ea typeface="DejaVu Sans"/>
              </a:rPr>
              <a:t>nel</a:t>
            </a:r>
            <a:r>
              <a:rPr lang="en-US" sz="2400" dirty="0">
                <a:solidFill>
                  <a:srgbClr val="0D0D0D"/>
                </a:solidFill>
                <a:latin typeface="Roboto" charset="0"/>
                <a:ea typeface="DejaVu Sans"/>
              </a:rPr>
              <a:t> Web </a:t>
            </a:r>
            <a:r>
              <a:rPr lang="en-US" sz="2400" dirty="0" err="1">
                <a:solidFill>
                  <a:srgbClr val="0D0D0D"/>
                </a:solidFill>
                <a:latin typeface="Roboto" charset="0"/>
                <a:ea typeface="DejaVu Sans"/>
              </a:rPr>
              <a:t>esistono</a:t>
            </a:r>
            <a:r>
              <a:rPr lang="en-US" sz="2400" dirty="0">
                <a:solidFill>
                  <a:srgbClr val="0D0D0D"/>
                </a:solidFill>
                <a:latin typeface="Roboto" charset="0"/>
                <a:ea typeface="DejaVu Sans"/>
              </a:rPr>
              <a:t> in </a:t>
            </a:r>
            <a:r>
              <a:rPr lang="en-US" sz="2400" dirty="0" err="1">
                <a:solidFill>
                  <a:srgbClr val="0D0D0D"/>
                </a:solidFill>
                <a:latin typeface="Roboto" charset="0"/>
                <a:ea typeface="DejaVu Sans"/>
              </a:rPr>
              <a:t>varie</a:t>
            </a:r>
            <a:r>
              <a:rPr lang="en-US" sz="2400" dirty="0">
                <a:solidFill>
                  <a:srgbClr val="0D0D0D"/>
                </a:solidFill>
                <a:latin typeface="Roboto" charset="0"/>
                <a:ea typeface="DejaVu Sans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Roboto" charset="0"/>
                <a:ea typeface="DejaVu Sans"/>
              </a:rPr>
              <a:t>forme</a:t>
            </a:r>
            <a:r>
              <a:rPr lang="it-IT" sz="2400" dirty="0">
                <a:solidFill>
                  <a:srgbClr val="0D0D0D"/>
                </a:solidFill>
                <a:latin typeface="Roboto" charset="0"/>
                <a:ea typeface="DejaVu Sans"/>
              </a:rPr>
              <a:t>: liste </a:t>
            </a:r>
            <a:r>
              <a:rPr lang="en-US" sz="2400" i="1" dirty="0">
                <a:solidFill>
                  <a:srgbClr val="0D0D0D"/>
                </a:solidFill>
                <a:latin typeface="Roboto" charset="0"/>
                <a:ea typeface="DejaVu Sans"/>
              </a:rPr>
              <a:t>HTML, </a:t>
            </a:r>
            <a:r>
              <a:rPr lang="en-US" sz="2400" i="1" dirty="0" err="1" smtClean="0">
                <a:solidFill>
                  <a:srgbClr val="0D0D0D"/>
                </a:solidFill>
                <a:latin typeface="Roboto" charset="0"/>
                <a:ea typeface="DejaVu Sans"/>
              </a:rPr>
              <a:t>tabelle</a:t>
            </a:r>
            <a:r>
              <a:rPr lang="en-US" sz="2400" i="1" dirty="0" smtClean="0">
                <a:solidFill>
                  <a:srgbClr val="0D0D0D"/>
                </a:solidFill>
                <a:latin typeface="Roboto" charset="0"/>
                <a:ea typeface="DejaVu Sans"/>
              </a:rPr>
              <a:t> HTML</a:t>
            </a:r>
            <a:r>
              <a:rPr lang="en-US" sz="2400" dirty="0" smtClean="0">
                <a:solidFill>
                  <a:srgbClr val="0D0D0D"/>
                </a:solidFill>
                <a:latin typeface="Roboto" charset="0"/>
                <a:ea typeface="DejaVu Sans"/>
              </a:rPr>
              <a:t> </a:t>
            </a:r>
            <a:r>
              <a:rPr lang="en-US" sz="2400" dirty="0">
                <a:solidFill>
                  <a:srgbClr val="0D0D0D"/>
                </a:solidFill>
                <a:latin typeface="Roboto" charset="0"/>
                <a:ea typeface="DejaVu Sans"/>
              </a:rPr>
              <a:t>e </a:t>
            </a:r>
            <a:r>
              <a:rPr lang="en-US" sz="2400" dirty="0" smtClean="0">
                <a:solidFill>
                  <a:srgbClr val="0D0D0D"/>
                </a:solidFill>
                <a:latin typeface="Roboto" charset="0"/>
                <a:ea typeface="DejaVu Sans"/>
              </a:rPr>
              <a:t>Deep </a:t>
            </a:r>
            <a:r>
              <a:rPr lang="en-US" sz="2400" dirty="0">
                <a:solidFill>
                  <a:srgbClr val="0D0D0D"/>
                </a:solidFill>
                <a:latin typeface="Roboto" charset="0"/>
                <a:ea typeface="DejaVu Sans"/>
              </a:rPr>
              <a:t>Web database.</a:t>
            </a:r>
            <a:endParaRPr lang="it-IT" sz="2400" dirty="0">
              <a:solidFill>
                <a:srgbClr val="0D0D0D"/>
              </a:solidFill>
              <a:latin typeface="Roboto" charset="0"/>
              <a:ea typeface="DejaVu Sans"/>
            </a:endParaRPr>
          </a:p>
          <a:p>
            <a:endParaRPr lang="en-US" sz="2400" dirty="0">
              <a:solidFill>
                <a:srgbClr val="0D0D0D"/>
              </a:solidFill>
              <a:latin typeface="Roboto" charset="0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4651286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1052640"/>
            <a:ext cx="9138960" cy="113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3600" b="1" dirty="0">
                <a:solidFill>
                  <a:srgbClr val="0D0D0D"/>
                </a:solidFill>
                <a:latin typeface="Roboto"/>
                <a:ea typeface="DejaVu Sans"/>
              </a:rPr>
              <a:t>Obiettivo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62" name="CustomShape 2"/>
          <p:cNvSpPr/>
          <p:nvPr/>
        </p:nvSpPr>
        <p:spPr>
          <a:xfrm>
            <a:off x="8506080" y="64051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DB3D709-490F-4502-9416-493C6C8F55ED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6</a:t>
            </a:fld>
            <a:endParaRPr/>
          </a:p>
        </p:txBody>
      </p:sp>
      <p:sp>
        <p:nvSpPr>
          <p:cNvPr id="163" name="CustomShape 3"/>
          <p:cNvSpPr/>
          <p:nvPr/>
        </p:nvSpPr>
        <p:spPr>
          <a:xfrm>
            <a:off x="459448" y="1659600"/>
            <a:ext cx="8384672" cy="193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D0D0D"/>
                </a:solidFill>
                <a:latin typeface="Roboto"/>
                <a:ea typeface="DejaVu Sans"/>
              </a:rPr>
              <a:t>Raggruppare pagine web in cluster utilizzando dati </a:t>
            </a:r>
            <a:r>
              <a:rPr lang="it-IT" sz="2400" dirty="0" smtClean="0">
                <a:solidFill>
                  <a:srgbClr val="0D0D0D"/>
                </a:solidFill>
                <a:latin typeface="Roboto"/>
                <a:ea typeface="DejaVu Sans"/>
              </a:rPr>
              <a:t>strutturati (liste web, grafo web)</a:t>
            </a:r>
          </a:p>
          <a:p>
            <a:pPr>
              <a:lnSpc>
                <a:spcPct val="100000"/>
              </a:lnSpc>
            </a:pPr>
            <a:endParaRPr sz="16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D0D0D"/>
                </a:solidFill>
                <a:latin typeface="Roboto"/>
                <a:ea typeface="DejaVu Sans"/>
              </a:rPr>
              <a:t>Reperimento informazione</a:t>
            </a:r>
            <a:endParaRPr sz="2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D0D0D"/>
                </a:solidFill>
                <a:latin typeface="Roboto"/>
                <a:ea typeface="DejaVu Sans"/>
              </a:rPr>
              <a:t>Individuare pagine w</a:t>
            </a:r>
            <a:r>
              <a:rPr lang="it-IT" sz="2400" dirty="0" smtClean="0">
                <a:solidFill>
                  <a:srgbClr val="0D0D0D"/>
                </a:solidFill>
                <a:latin typeface="Roboto"/>
                <a:ea typeface="DejaVu Sans"/>
              </a:rPr>
              <a:t>eb </a:t>
            </a:r>
            <a:r>
              <a:rPr lang="it-IT" sz="2400" dirty="0">
                <a:solidFill>
                  <a:srgbClr val="0D0D0D"/>
                </a:solidFill>
                <a:latin typeface="Roboto"/>
                <a:ea typeface="DejaVu Sans"/>
              </a:rPr>
              <a:t>dello stesso </a:t>
            </a:r>
            <a:r>
              <a:rPr lang="it-IT" sz="2400" dirty="0" smtClean="0">
                <a:solidFill>
                  <a:srgbClr val="0D0D0D"/>
                </a:solidFill>
                <a:latin typeface="Roboto"/>
                <a:ea typeface="DejaVu Sans"/>
              </a:rPr>
              <a:t>tipo semantico</a:t>
            </a:r>
            <a:endParaRPr sz="2400" dirty="0"/>
          </a:p>
        </p:txBody>
      </p:sp>
      <p:sp>
        <p:nvSpPr>
          <p:cNvPr id="164" name="CustomShape 4"/>
          <p:cNvSpPr/>
          <p:nvPr/>
        </p:nvSpPr>
        <p:spPr>
          <a:xfrm>
            <a:off x="107640" y="638136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pic>
        <p:nvPicPr>
          <p:cNvPr id="165" name="Immagine 164"/>
          <p:cNvPicPr/>
          <p:nvPr/>
        </p:nvPicPr>
        <p:blipFill>
          <a:blip r:embed="rId3"/>
          <a:stretch>
            <a:fillRect/>
          </a:stretch>
        </p:blipFill>
        <p:spPr>
          <a:xfrm>
            <a:off x="3124888" y="3735548"/>
            <a:ext cx="684720" cy="455040"/>
          </a:xfrm>
          <a:prstGeom prst="rect">
            <a:avLst/>
          </a:prstGeom>
          <a:ln>
            <a:noFill/>
          </a:ln>
        </p:spPr>
      </p:pic>
      <p:pic>
        <p:nvPicPr>
          <p:cNvPr id="166" name="Immagine 165"/>
          <p:cNvPicPr/>
          <p:nvPr/>
        </p:nvPicPr>
        <p:blipFill>
          <a:blip r:embed="rId4"/>
          <a:stretch>
            <a:fillRect/>
          </a:stretch>
        </p:blipFill>
        <p:spPr>
          <a:xfrm>
            <a:off x="316888" y="5607548"/>
            <a:ext cx="647640" cy="430200"/>
          </a:xfrm>
          <a:prstGeom prst="rect">
            <a:avLst/>
          </a:prstGeom>
          <a:ln>
            <a:noFill/>
          </a:ln>
        </p:spPr>
      </p:pic>
      <p:pic>
        <p:nvPicPr>
          <p:cNvPr id="167" name="Immagine 166"/>
          <p:cNvPicPr/>
          <p:nvPr/>
        </p:nvPicPr>
        <p:blipFill>
          <a:blip r:embed="rId5"/>
          <a:stretch>
            <a:fillRect/>
          </a:stretch>
        </p:blipFill>
        <p:spPr>
          <a:xfrm>
            <a:off x="459448" y="4527548"/>
            <a:ext cx="647640" cy="430200"/>
          </a:xfrm>
          <a:prstGeom prst="rect">
            <a:avLst/>
          </a:prstGeom>
          <a:ln>
            <a:noFill/>
          </a:ln>
        </p:spPr>
      </p:pic>
      <p:pic>
        <p:nvPicPr>
          <p:cNvPr id="168" name="Immagine 167"/>
          <p:cNvPicPr/>
          <p:nvPr/>
        </p:nvPicPr>
        <p:blipFill>
          <a:blip r:embed="rId6"/>
          <a:stretch>
            <a:fillRect/>
          </a:stretch>
        </p:blipFill>
        <p:spPr>
          <a:xfrm>
            <a:off x="1251448" y="5751548"/>
            <a:ext cx="647640" cy="430200"/>
          </a:xfrm>
          <a:prstGeom prst="rect">
            <a:avLst/>
          </a:prstGeom>
          <a:ln>
            <a:noFill/>
          </a:ln>
        </p:spPr>
      </p:pic>
      <p:pic>
        <p:nvPicPr>
          <p:cNvPr id="169" name="Immagine 168"/>
          <p:cNvPicPr/>
          <p:nvPr/>
        </p:nvPicPr>
        <p:blipFill>
          <a:blip r:embed="rId7"/>
          <a:stretch>
            <a:fillRect/>
          </a:stretch>
        </p:blipFill>
        <p:spPr>
          <a:xfrm>
            <a:off x="1899448" y="3591548"/>
            <a:ext cx="647640" cy="430200"/>
          </a:xfrm>
          <a:prstGeom prst="rect">
            <a:avLst/>
          </a:prstGeom>
          <a:ln>
            <a:noFill/>
          </a:ln>
        </p:spPr>
      </p:pic>
      <p:pic>
        <p:nvPicPr>
          <p:cNvPr id="170" name="Immagine 169"/>
          <p:cNvPicPr/>
          <p:nvPr/>
        </p:nvPicPr>
        <p:blipFill>
          <a:blip r:embed="rId8"/>
          <a:stretch>
            <a:fillRect/>
          </a:stretch>
        </p:blipFill>
        <p:spPr>
          <a:xfrm>
            <a:off x="820888" y="3664268"/>
            <a:ext cx="646200" cy="429480"/>
          </a:xfrm>
          <a:prstGeom prst="rect">
            <a:avLst/>
          </a:prstGeom>
          <a:ln>
            <a:noFill/>
          </a:ln>
        </p:spPr>
      </p:pic>
      <p:pic>
        <p:nvPicPr>
          <p:cNvPr id="171" name="Immagine 170"/>
          <p:cNvPicPr/>
          <p:nvPr/>
        </p:nvPicPr>
        <p:blipFill>
          <a:blip r:embed="rId9"/>
          <a:stretch>
            <a:fillRect/>
          </a:stretch>
        </p:blipFill>
        <p:spPr>
          <a:xfrm>
            <a:off x="2835808" y="4815548"/>
            <a:ext cx="647280" cy="430200"/>
          </a:xfrm>
          <a:prstGeom prst="rect">
            <a:avLst/>
          </a:prstGeom>
          <a:ln>
            <a:noFill/>
          </a:ln>
        </p:spPr>
      </p:pic>
      <p:pic>
        <p:nvPicPr>
          <p:cNvPr id="172" name="Immagine 171"/>
          <p:cNvPicPr/>
          <p:nvPr/>
        </p:nvPicPr>
        <p:blipFill>
          <a:blip r:embed="rId10"/>
          <a:stretch>
            <a:fillRect/>
          </a:stretch>
        </p:blipFill>
        <p:spPr>
          <a:xfrm>
            <a:off x="1756888" y="4599548"/>
            <a:ext cx="647640" cy="430200"/>
          </a:xfrm>
          <a:prstGeom prst="rect">
            <a:avLst/>
          </a:prstGeom>
          <a:ln>
            <a:noFill/>
          </a:ln>
        </p:spPr>
      </p:pic>
      <p:pic>
        <p:nvPicPr>
          <p:cNvPr id="173" name="Immagine 172"/>
          <p:cNvPicPr/>
          <p:nvPr/>
        </p:nvPicPr>
        <p:blipFill>
          <a:blip r:embed="rId11"/>
          <a:stretch>
            <a:fillRect/>
          </a:stretch>
        </p:blipFill>
        <p:spPr>
          <a:xfrm>
            <a:off x="2726368" y="5582708"/>
            <a:ext cx="684720" cy="455040"/>
          </a:xfrm>
          <a:prstGeom prst="rect">
            <a:avLst/>
          </a:prstGeom>
          <a:ln>
            <a:noFill/>
          </a:ln>
        </p:spPr>
      </p:pic>
      <p:sp>
        <p:nvSpPr>
          <p:cNvPr id="174" name="Line 5"/>
          <p:cNvSpPr/>
          <p:nvPr/>
        </p:nvSpPr>
        <p:spPr>
          <a:xfrm flipV="1">
            <a:off x="748888" y="5031548"/>
            <a:ext cx="0" cy="504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75" name="Line 6"/>
          <p:cNvSpPr/>
          <p:nvPr/>
        </p:nvSpPr>
        <p:spPr>
          <a:xfrm flipV="1">
            <a:off x="676888" y="4167548"/>
            <a:ext cx="216000" cy="288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76" name="Line 7"/>
          <p:cNvSpPr/>
          <p:nvPr/>
        </p:nvSpPr>
        <p:spPr>
          <a:xfrm flipH="1">
            <a:off x="892888" y="4167548"/>
            <a:ext cx="288000" cy="288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77" name="Line 8"/>
          <p:cNvSpPr/>
          <p:nvPr/>
        </p:nvSpPr>
        <p:spPr>
          <a:xfrm>
            <a:off x="964888" y="5031548"/>
            <a:ext cx="576000" cy="648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78" name="Line 9"/>
          <p:cNvSpPr/>
          <p:nvPr/>
        </p:nvSpPr>
        <p:spPr>
          <a:xfrm flipV="1">
            <a:off x="1756888" y="5103548"/>
            <a:ext cx="216000" cy="576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79" name="Line 10"/>
          <p:cNvSpPr/>
          <p:nvPr/>
        </p:nvSpPr>
        <p:spPr>
          <a:xfrm flipH="1">
            <a:off x="2116888" y="4095548"/>
            <a:ext cx="72000" cy="432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80" name="Line 11"/>
          <p:cNvSpPr/>
          <p:nvPr/>
        </p:nvSpPr>
        <p:spPr>
          <a:xfrm>
            <a:off x="1540888" y="3879548"/>
            <a:ext cx="288000" cy="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81" name="Line 12"/>
          <p:cNvSpPr/>
          <p:nvPr/>
        </p:nvSpPr>
        <p:spPr>
          <a:xfrm>
            <a:off x="1180888" y="4815548"/>
            <a:ext cx="504000" cy="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82" name="Line 13"/>
          <p:cNvSpPr/>
          <p:nvPr/>
        </p:nvSpPr>
        <p:spPr>
          <a:xfrm flipH="1">
            <a:off x="1180888" y="4023548"/>
            <a:ext cx="792000" cy="648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83" name="Line 14"/>
          <p:cNvSpPr/>
          <p:nvPr/>
        </p:nvSpPr>
        <p:spPr>
          <a:xfrm flipV="1">
            <a:off x="1972888" y="5895548"/>
            <a:ext cx="720000" cy="72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84" name="Line 15"/>
          <p:cNvSpPr/>
          <p:nvPr/>
        </p:nvSpPr>
        <p:spPr>
          <a:xfrm>
            <a:off x="2188888" y="5103548"/>
            <a:ext cx="504000" cy="648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85" name="Line 16"/>
          <p:cNvSpPr/>
          <p:nvPr/>
        </p:nvSpPr>
        <p:spPr>
          <a:xfrm>
            <a:off x="3196888" y="5247548"/>
            <a:ext cx="0" cy="288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86" name="Line 17"/>
          <p:cNvSpPr/>
          <p:nvPr/>
        </p:nvSpPr>
        <p:spPr>
          <a:xfrm flipV="1">
            <a:off x="2980888" y="5247548"/>
            <a:ext cx="0" cy="288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87" name="Line 18"/>
          <p:cNvSpPr/>
          <p:nvPr/>
        </p:nvSpPr>
        <p:spPr>
          <a:xfrm flipH="1">
            <a:off x="2476888" y="4023548"/>
            <a:ext cx="576000" cy="792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88" name="Line 19"/>
          <p:cNvSpPr/>
          <p:nvPr/>
        </p:nvSpPr>
        <p:spPr>
          <a:xfrm flipV="1">
            <a:off x="3052888" y="4239548"/>
            <a:ext cx="216000" cy="504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89" name="Line 20"/>
          <p:cNvSpPr/>
          <p:nvPr/>
        </p:nvSpPr>
        <p:spPr>
          <a:xfrm flipH="1">
            <a:off x="3268888" y="4239548"/>
            <a:ext cx="144000" cy="504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90" name="Line 21"/>
          <p:cNvSpPr/>
          <p:nvPr/>
        </p:nvSpPr>
        <p:spPr>
          <a:xfrm flipH="1">
            <a:off x="2620888" y="3879548"/>
            <a:ext cx="432000" cy="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91" name="Line 22"/>
          <p:cNvSpPr/>
          <p:nvPr/>
        </p:nvSpPr>
        <p:spPr>
          <a:xfrm flipH="1">
            <a:off x="1036888" y="4959548"/>
            <a:ext cx="648000" cy="792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92" name="Line 23"/>
          <p:cNvSpPr/>
          <p:nvPr/>
        </p:nvSpPr>
        <p:spPr>
          <a:xfrm flipH="1" flipV="1">
            <a:off x="1540888" y="3951548"/>
            <a:ext cx="360000" cy="576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93" name="Line 24"/>
          <p:cNvSpPr/>
          <p:nvPr/>
        </p:nvSpPr>
        <p:spPr>
          <a:xfrm flipV="1">
            <a:off x="1972888" y="5103548"/>
            <a:ext cx="792000" cy="720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sp>
        <p:nvSpPr>
          <p:cNvPr id="194" name="Line 25"/>
          <p:cNvSpPr/>
          <p:nvPr/>
        </p:nvSpPr>
        <p:spPr>
          <a:xfrm flipH="1" flipV="1">
            <a:off x="2260888" y="4095548"/>
            <a:ext cx="720000" cy="648000"/>
          </a:xfrm>
          <a:prstGeom prst="line">
            <a:avLst/>
          </a:prstGeom>
          <a:ln>
            <a:solidFill>
              <a:srgbClr val="CC0000"/>
            </a:solidFill>
            <a:tailEnd type="triangle" w="med" len="med"/>
          </a:ln>
        </p:spPr>
      </p:sp>
      <p:pic>
        <p:nvPicPr>
          <p:cNvPr id="195" name="Immagine 194"/>
          <p:cNvPicPr/>
          <p:nvPr/>
        </p:nvPicPr>
        <p:blipFill>
          <a:blip r:embed="rId3"/>
          <a:stretch>
            <a:fillRect/>
          </a:stretch>
        </p:blipFill>
        <p:spPr>
          <a:xfrm>
            <a:off x="8028000" y="4620360"/>
            <a:ext cx="646200" cy="429480"/>
          </a:xfrm>
          <a:prstGeom prst="rect">
            <a:avLst/>
          </a:prstGeom>
          <a:ln>
            <a:noFill/>
          </a:ln>
        </p:spPr>
      </p:pic>
      <p:pic>
        <p:nvPicPr>
          <p:cNvPr id="196" name="Immagine 195"/>
          <p:cNvPicPr/>
          <p:nvPr/>
        </p:nvPicPr>
        <p:blipFill>
          <a:blip r:embed="rId9"/>
          <a:stretch>
            <a:fillRect/>
          </a:stretch>
        </p:blipFill>
        <p:spPr>
          <a:xfrm>
            <a:off x="7236360" y="4617840"/>
            <a:ext cx="622080" cy="413280"/>
          </a:xfrm>
          <a:prstGeom prst="rect">
            <a:avLst/>
          </a:prstGeom>
          <a:ln>
            <a:noFill/>
          </a:ln>
        </p:spPr>
      </p:pic>
      <p:pic>
        <p:nvPicPr>
          <p:cNvPr id="198" name="Immagine 197"/>
          <p:cNvPicPr/>
          <p:nvPr/>
        </p:nvPicPr>
        <p:blipFill>
          <a:blip r:embed="rId4"/>
          <a:stretch>
            <a:fillRect/>
          </a:stretch>
        </p:blipFill>
        <p:spPr>
          <a:xfrm>
            <a:off x="8025480" y="5506680"/>
            <a:ext cx="647640" cy="430200"/>
          </a:xfrm>
          <a:prstGeom prst="rect">
            <a:avLst/>
          </a:prstGeom>
          <a:ln>
            <a:noFill/>
          </a:ln>
        </p:spPr>
      </p:pic>
      <p:pic>
        <p:nvPicPr>
          <p:cNvPr id="200" name="Immagine 199"/>
          <p:cNvPicPr/>
          <p:nvPr/>
        </p:nvPicPr>
        <p:blipFill>
          <a:blip r:embed="rId11"/>
          <a:stretch>
            <a:fillRect/>
          </a:stretch>
        </p:blipFill>
        <p:spPr>
          <a:xfrm>
            <a:off x="6480360" y="5506680"/>
            <a:ext cx="647280" cy="430200"/>
          </a:xfrm>
          <a:prstGeom prst="rect">
            <a:avLst/>
          </a:prstGeom>
          <a:ln>
            <a:noFill/>
          </a:ln>
        </p:spPr>
      </p:pic>
      <p:pic>
        <p:nvPicPr>
          <p:cNvPr id="201" name="Immagine 200"/>
          <p:cNvPicPr/>
          <p:nvPr/>
        </p:nvPicPr>
        <p:blipFill>
          <a:blip r:embed="rId11"/>
          <a:stretch>
            <a:fillRect/>
          </a:stretch>
        </p:blipFill>
        <p:spPr>
          <a:xfrm>
            <a:off x="7255800" y="5517840"/>
            <a:ext cx="630720" cy="419040"/>
          </a:xfrm>
          <a:prstGeom prst="rect">
            <a:avLst/>
          </a:prstGeom>
          <a:ln>
            <a:noFill/>
          </a:ln>
        </p:spPr>
      </p:pic>
      <p:pic>
        <p:nvPicPr>
          <p:cNvPr id="202" name="Immagine 201"/>
          <p:cNvPicPr/>
          <p:nvPr/>
        </p:nvPicPr>
        <p:blipFill>
          <a:blip r:embed="rId9"/>
          <a:stretch>
            <a:fillRect/>
          </a:stretch>
        </p:blipFill>
        <p:spPr>
          <a:xfrm>
            <a:off x="6408360" y="4606680"/>
            <a:ext cx="646200" cy="429480"/>
          </a:xfrm>
          <a:prstGeom prst="rect">
            <a:avLst/>
          </a:prstGeom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6264360" y="3562680"/>
            <a:ext cx="2590200" cy="718200"/>
            <a:chOff x="6264360" y="3456000"/>
            <a:chExt cx="2590200" cy="718200"/>
          </a:xfrm>
        </p:grpSpPr>
        <p:pic>
          <p:nvPicPr>
            <p:cNvPr id="197" name="Immagine 196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7200360" y="3600000"/>
              <a:ext cx="647640" cy="430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9" name="Immagine 198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8062920" y="3600000"/>
              <a:ext cx="647640" cy="430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3" name="Immagine 202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6408360" y="3600000"/>
              <a:ext cx="647640" cy="430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4" name="CustomShape 26"/>
            <p:cNvSpPr/>
            <p:nvPr/>
          </p:nvSpPr>
          <p:spPr>
            <a:xfrm>
              <a:off x="6264360" y="3456000"/>
              <a:ext cx="2590200" cy="718200"/>
            </a:xfrm>
            <a:prstGeom prst="rect">
              <a:avLst/>
            </a:prstGeom>
            <a:noFill/>
            <a:ln>
              <a:solidFill>
                <a:srgbClr val="CC0000"/>
              </a:solidFill>
              <a:tailEnd type="triangle" w="med" len="med"/>
            </a:ln>
          </p:spPr>
        </p:sp>
      </p:grpSp>
      <p:sp>
        <p:nvSpPr>
          <p:cNvPr id="205" name="CustomShape 27"/>
          <p:cNvSpPr/>
          <p:nvPr/>
        </p:nvSpPr>
        <p:spPr>
          <a:xfrm>
            <a:off x="6264360" y="4462680"/>
            <a:ext cx="2590200" cy="718200"/>
          </a:xfrm>
          <a:prstGeom prst="rect">
            <a:avLst/>
          </a:prstGeom>
          <a:noFill/>
          <a:ln>
            <a:solidFill>
              <a:srgbClr val="FFFF00"/>
            </a:solidFill>
            <a:tailEnd type="triangle" w="med" len="med"/>
          </a:ln>
        </p:spPr>
      </p:sp>
      <p:sp>
        <p:nvSpPr>
          <p:cNvPr id="206" name="CustomShape 28"/>
          <p:cNvSpPr/>
          <p:nvPr/>
        </p:nvSpPr>
        <p:spPr>
          <a:xfrm>
            <a:off x="6253920" y="5379600"/>
            <a:ext cx="2590200" cy="718200"/>
          </a:xfrm>
          <a:prstGeom prst="rect">
            <a:avLst/>
          </a:prstGeom>
          <a:noFill/>
          <a:ln>
            <a:solidFill>
              <a:srgbClr val="66CC00"/>
            </a:solidFill>
            <a:tailEnd type="triangle" w="med" len="med"/>
          </a:ln>
        </p:spPr>
      </p:sp>
      <p:sp>
        <p:nvSpPr>
          <p:cNvPr id="207" name="Line 29"/>
          <p:cNvSpPr/>
          <p:nvPr/>
        </p:nvSpPr>
        <p:spPr>
          <a:xfrm>
            <a:off x="3960000" y="4786680"/>
            <a:ext cx="1944000" cy="0"/>
          </a:xfrm>
          <a:prstGeom prst="line">
            <a:avLst/>
          </a:prstGeom>
          <a:ln w="10080">
            <a:solidFill>
              <a:srgbClr val="003366"/>
            </a:solidFill>
            <a:round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0" y="1106280"/>
            <a:ext cx="9138960" cy="595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3600" b="1">
                <a:solidFill>
                  <a:srgbClr val="0D0D0D"/>
                </a:solidFill>
                <a:latin typeface="Roboto"/>
                <a:ea typeface="DejaVu Sans"/>
              </a:rPr>
              <a:t>Stato dell'arte</a:t>
            </a:r>
            <a:endParaRPr/>
          </a:p>
        </p:txBody>
      </p:sp>
      <p:sp>
        <p:nvSpPr>
          <p:cNvPr id="210" name="CustomShape 3"/>
          <p:cNvSpPr/>
          <p:nvPr/>
        </p:nvSpPr>
        <p:spPr>
          <a:xfrm>
            <a:off x="107640" y="638136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sp>
        <p:nvSpPr>
          <p:cNvPr id="211" name="CustomShape 4"/>
          <p:cNvSpPr/>
          <p:nvPr/>
        </p:nvSpPr>
        <p:spPr>
          <a:xfrm>
            <a:off x="8506080" y="64051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28C191B-3B6C-4ABF-914A-16C613319BBA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7</a:t>
            </a:fld>
            <a:endParaRPr/>
          </a:p>
        </p:txBody>
      </p:sp>
      <p:sp>
        <p:nvSpPr>
          <p:cNvPr id="2" name="Sottotitolo 1"/>
          <p:cNvSpPr>
            <a:spLocks noGrp="1"/>
          </p:cNvSpPr>
          <p:nvPr>
            <p:ph type="subTitle"/>
          </p:nvPr>
        </p:nvSpPr>
        <p:spPr>
          <a:xfrm>
            <a:off x="457200" y="1954773"/>
            <a:ext cx="8229600" cy="3733557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Arial" charset="0"/>
              </a:rPr>
              <a:t>Il </a:t>
            </a:r>
            <a:r>
              <a:rPr lang="it-IT" dirty="0" err="1">
                <a:latin typeface="Arial" charset="0"/>
              </a:rPr>
              <a:t>clustering</a:t>
            </a:r>
            <a:r>
              <a:rPr lang="it-IT" dirty="0">
                <a:latin typeface="Arial" charset="0"/>
              </a:rPr>
              <a:t> delle pagine web può avvenire considerando diversi fattori:</a:t>
            </a:r>
          </a:p>
          <a:p>
            <a:pPr marL="0" indent="0">
              <a:buNone/>
            </a:pPr>
            <a:r>
              <a:rPr lang="it-IT" i="1" dirty="0">
                <a:latin typeface="Arial" charset="0"/>
              </a:rPr>
              <a:t> </a:t>
            </a:r>
          </a:p>
          <a:p>
            <a:r>
              <a:rPr lang="it-IT" dirty="0">
                <a:latin typeface="Arial" charset="0"/>
              </a:rPr>
              <a:t>Il contenuto testuale </a:t>
            </a:r>
            <a:r>
              <a:rPr lang="it-IT" i="1" dirty="0">
                <a:latin typeface="Arial" charset="0"/>
              </a:rPr>
              <a:t>(Text </a:t>
            </a:r>
            <a:r>
              <a:rPr lang="it-IT" i="1" dirty="0" err="1">
                <a:latin typeface="Arial" charset="0"/>
              </a:rPr>
              <a:t>Mining</a:t>
            </a:r>
            <a:r>
              <a:rPr lang="it-IT" i="1" dirty="0">
                <a:latin typeface="Arial" charset="0"/>
              </a:rPr>
              <a:t>) </a:t>
            </a:r>
          </a:p>
          <a:p>
            <a:r>
              <a:rPr lang="it-IT" dirty="0">
                <a:latin typeface="Arial" charset="0"/>
              </a:rPr>
              <a:t>Web log </a:t>
            </a:r>
            <a:r>
              <a:rPr lang="it-IT" i="1" dirty="0">
                <a:latin typeface="Arial" charset="0"/>
              </a:rPr>
              <a:t>(Web </a:t>
            </a:r>
            <a:r>
              <a:rPr lang="it-IT" i="1" dirty="0" err="1">
                <a:latin typeface="Arial" charset="0"/>
              </a:rPr>
              <a:t>Usage</a:t>
            </a:r>
            <a:r>
              <a:rPr lang="it-IT" i="1" dirty="0">
                <a:latin typeface="Arial" charset="0"/>
              </a:rPr>
              <a:t> </a:t>
            </a:r>
            <a:r>
              <a:rPr lang="it-IT" i="1" dirty="0" err="1">
                <a:latin typeface="Arial" charset="0"/>
              </a:rPr>
              <a:t>Mining</a:t>
            </a:r>
            <a:r>
              <a:rPr lang="it-IT" i="1" dirty="0">
                <a:latin typeface="Arial" charset="0"/>
              </a:rPr>
              <a:t>) </a:t>
            </a:r>
          </a:p>
          <a:p>
            <a:r>
              <a:rPr lang="it-IT" dirty="0">
                <a:latin typeface="Arial" charset="0"/>
              </a:rPr>
              <a:t>Hyperlink </a:t>
            </a:r>
            <a:r>
              <a:rPr lang="it-IT" i="1" dirty="0">
                <a:latin typeface="Arial" charset="0"/>
              </a:rPr>
              <a:t>(</a:t>
            </a:r>
            <a:r>
              <a:rPr lang="it-IT" i="1" dirty="0" err="1">
                <a:latin typeface="Arial" charset="0"/>
              </a:rPr>
              <a:t>Graph</a:t>
            </a:r>
            <a:r>
              <a:rPr lang="it-IT" i="1" dirty="0">
                <a:latin typeface="Arial" charset="0"/>
              </a:rPr>
              <a:t> </a:t>
            </a:r>
            <a:r>
              <a:rPr lang="it-IT" i="1" dirty="0" err="1">
                <a:latin typeface="Arial" charset="0"/>
              </a:rPr>
              <a:t>Theory</a:t>
            </a:r>
            <a:r>
              <a:rPr lang="it-IT" i="1" dirty="0">
                <a:latin typeface="Arial" charset="0"/>
              </a:rPr>
              <a:t>) </a:t>
            </a:r>
          </a:p>
          <a:p>
            <a:r>
              <a:rPr lang="it-IT" dirty="0">
                <a:latin typeface="Arial" charset="0"/>
              </a:rPr>
              <a:t>Codice HTML</a:t>
            </a:r>
            <a:r>
              <a:rPr lang="it-IT" i="1" dirty="0">
                <a:latin typeface="Arial" charset="0"/>
              </a:rPr>
              <a:t> (Web </a:t>
            </a:r>
            <a:r>
              <a:rPr lang="it-IT" i="1" dirty="0" err="1">
                <a:latin typeface="Arial" charset="0"/>
              </a:rPr>
              <a:t>Structure</a:t>
            </a:r>
            <a:r>
              <a:rPr lang="it-IT" i="1" dirty="0">
                <a:latin typeface="Arial" charset="0"/>
              </a:rPr>
              <a:t> </a:t>
            </a:r>
            <a:r>
              <a:rPr lang="it-IT" i="1" dirty="0" err="1">
                <a:latin typeface="Arial" charset="0"/>
              </a:rPr>
              <a:t>Mining</a:t>
            </a:r>
            <a:r>
              <a:rPr lang="it-IT" dirty="0">
                <a:latin typeface="Arial" charset="0"/>
              </a:rPr>
              <a:t>)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0" y="1124640"/>
            <a:ext cx="9138960" cy="69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3600" b="1">
                <a:solidFill>
                  <a:srgbClr val="0D0D0D"/>
                </a:solidFill>
                <a:latin typeface="Roboto"/>
                <a:ea typeface="DejaVu Sans"/>
              </a:rPr>
              <a:t>Limitazioni</a:t>
            </a:r>
            <a:endParaRPr/>
          </a:p>
        </p:txBody>
      </p:sp>
      <p:sp>
        <p:nvSpPr>
          <p:cNvPr id="214" name="CustomShape 3"/>
          <p:cNvSpPr/>
          <p:nvPr/>
        </p:nvSpPr>
        <p:spPr>
          <a:xfrm>
            <a:off x="107640" y="638136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sp>
        <p:nvSpPr>
          <p:cNvPr id="215" name="CustomShape 4"/>
          <p:cNvSpPr/>
          <p:nvPr/>
        </p:nvSpPr>
        <p:spPr>
          <a:xfrm>
            <a:off x="8506080" y="64051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0EDAD5BA-D39D-44EC-9AE6-D3B2A2500FC0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8</a:t>
            </a:fld>
            <a:endParaRPr/>
          </a:p>
        </p:txBody>
      </p:sp>
      <p:sp>
        <p:nvSpPr>
          <p:cNvPr id="2" name="Sottotitolo 1"/>
          <p:cNvSpPr>
            <a:spLocks noGrp="1"/>
          </p:cNvSpPr>
          <p:nvPr>
            <p:ph type="subTitle"/>
          </p:nvPr>
        </p:nvSpPr>
        <p:spPr>
          <a:xfrm>
            <a:off x="457200" y="2178663"/>
            <a:ext cx="8229600" cy="3667931"/>
          </a:xfrm>
        </p:spPr>
        <p:txBody>
          <a:bodyPr/>
          <a:lstStyle/>
          <a:p>
            <a:r>
              <a:rPr lang="it-IT" b="1" dirty="0">
                <a:latin typeface="Arial" charset="0"/>
              </a:rPr>
              <a:t>Text </a:t>
            </a:r>
            <a:r>
              <a:rPr lang="it-IT" b="1" dirty="0" smtClean="0">
                <a:latin typeface="Arial" charset="0"/>
              </a:rPr>
              <a:t>Mining</a:t>
            </a:r>
            <a:r>
              <a:rPr lang="it-IT" b="1" dirty="0">
                <a:latin typeface="Arial" charset="0"/>
              </a:rPr>
              <a:t>: </a:t>
            </a:r>
            <a:r>
              <a:rPr lang="it-IT" dirty="0">
                <a:latin typeface="Arial" charset="0"/>
              </a:rPr>
              <a:t>Assunzioni di indipendenza</a:t>
            </a:r>
            <a:r>
              <a:rPr lang="it-IT" b="1" dirty="0">
                <a:latin typeface="Arial" charset="0"/>
              </a:rPr>
              <a:t> </a:t>
            </a:r>
          </a:p>
          <a:p>
            <a:r>
              <a:rPr lang="it-IT" b="1" dirty="0">
                <a:latin typeface="Arial" charset="0"/>
              </a:rPr>
              <a:t>Web </a:t>
            </a:r>
            <a:r>
              <a:rPr lang="it-IT" b="1" dirty="0" err="1">
                <a:latin typeface="Arial" charset="0"/>
              </a:rPr>
              <a:t>Usage</a:t>
            </a:r>
            <a:r>
              <a:rPr lang="it-IT" b="1" dirty="0">
                <a:latin typeface="Arial" charset="0"/>
              </a:rPr>
              <a:t> </a:t>
            </a:r>
            <a:r>
              <a:rPr lang="it-IT" b="1" dirty="0" err="1">
                <a:latin typeface="Arial" charset="0"/>
              </a:rPr>
              <a:t>Mining</a:t>
            </a:r>
            <a:r>
              <a:rPr lang="it-IT" b="1" dirty="0">
                <a:latin typeface="Arial" charset="0"/>
              </a:rPr>
              <a:t>: </a:t>
            </a:r>
            <a:r>
              <a:rPr lang="it-IT" dirty="0">
                <a:latin typeface="Arial" charset="0"/>
              </a:rPr>
              <a:t>Il </a:t>
            </a:r>
            <a:r>
              <a:rPr lang="it-IT" dirty="0" err="1">
                <a:latin typeface="Arial" charset="0"/>
              </a:rPr>
              <a:t>clustering</a:t>
            </a:r>
            <a:r>
              <a:rPr lang="it-IT" dirty="0">
                <a:latin typeface="Arial" charset="0"/>
              </a:rPr>
              <a:t> dipende dalla tipologia di utenti </a:t>
            </a:r>
          </a:p>
          <a:p>
            <a:r>
              <a:rPr lang="it-IT" b="1" dirty="0">
                <a:latin typeface="Arial" charset="0"/>
              </a:rPr>
              <a:t>Graph Theory: </a:t>
            </a:r>
            <a:r>
              <a:rPr lang="it-IT" dirty="0" smtClean="0">
                <a:latin typeface="Arial" charset="0"/>
              </a:rPr>
              <a:t>Gli algoritmi sono computazionalmente costosi e considerano </a:t>
            </a:r>
            <a:r>
              <a:rPr lang="it-IT" dirty="0">
                <a:latin typeface="Arial" charset="0"/>
              </a:rPr>
              <a:t>solo le relazioni </a:t>
            </a:r>
            <a:r>
              <a:rPr lang="it-IT" dirty="0" smtClean="0">
                <a:latin typeface="Arial" charset="0"/>
              </a:rPr>
              <a:t>tra i nodi</a:t>
            </a:r>
            <a:endParaRPr lang="it-IT" dirty="0">
              <a:latin typeface="Arial" charset="0"/>
            </a:endParaRPr>
          </a:p>
          <a:p>
            <a:r>
              <a:rPr lang="it-IT" b="1" dirty="0">
                <a:latin typeface="Arial" charset="0"/>
              </a:rPr>
              <a:t>Web Structure Mining</a:t>
            </a:r>
            <a:r>
              <a:rPr lang="it-IT" dirty="0">
                <a:latin typeface="Arial" charset="0"/>
              </a:rPr>
              <a:t>: La qualità dei risultati dipende dalla </a:t>
            </a:r>
            <a:r>
              <a:rPr lang="it-IT" dirty="0" smtClean="0">
                <a:latin typeface="Arial" charset="0"/>
              </a:rPr>
              <a:t>struttura HTML delle pagine web</a:t>
            </a:r>
            <a:endParaRPr lang="it-IT" dirty="0">
              <a:latin typeface="Arial" charset="0"/>
            </a:endParaRP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0" y="1128840"/>
            <a:ext cx="9138960" cy="113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3600" b="1" dirty="0">
                <a:solidFill>
                  <a:srgbClr val="0D0D0D"/>
                </a:solidFill>
                <a:latin typeface="Roboto"/>
                <a:ea typeface="DejaVu Sans"/>
              </a:rPr>
              <a:t>Soluzione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217" name="CustomShape 2"/>
          <p:cNvSpPr/>
          <p:nvPr/>
        </p:nvSpPr>
        <p:spPr>
          <a:xfrm>
            <a:off x="8506080" y="6405120"/>
            <a:ext cx="606960" cy="22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07045F66-2D69-4EF9-AD1E-B2A950833A65}" type="slidenum"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9</a:t>
            </a:fld>
            <a:endParaRPr/>
          </a:p>
        </p:txBody>
      </p:sp>
      <p:sp>
        <p:nvSpPr>
          <p:cNvPr id="218" name="CustomShape 3"/>
          <p:cNvSpPr/>
          <p:nvPr/>
        </p:nvSpPr>
        <p:spPr>
          <a:xfrm>
            <a:off x="107640" y="6381360"/>
            <a:ext cx="4749840" cy="40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400">
                <a:solidFill>
                  <a:srgbClr val="FFFFFF"/>
                </a:solidFill>
                <a:latin typeface="Arial"/>
                <a:ea typeface="ＭＳ Ｐゴシック"/>
              </a:rPr>
              <a:t>Url2Vec: Clustering di pagine in un grafo Web</a:t>
            </a:r>
            <a:endParaRPr/>
          </a:p>
        </p:txBody>
      </p:sp>
      <p:sp>
        <p:nvSpPr>
          <p:cNvPr id="2" name="Sottotitolo 1"/>
          <p:cNvSpPr>
            <a:spLocks noGrp="1"/>
          </p:cNvSpPr>
          <p:nvPr>
            <p:ph type="subTitle"/>
          </p:nvPr>
        </p:nvSpPr>
        <p:spPr>
          <a:xfrm>
            <a:off x="457200" y="1831975"/>
            <a:ext cx="8229600" cy="2723160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rgbClr val="0D0D0D"/>
                </a:solidFill>
                <a:latin typeface="Arial" charset="0"/>
              </a:rPr>
              <a:t>Creare un algoritmo capace di: </a:t>
            </a:r>
          </a:p>
          <a:p>
            <a:r>
              <a:rPr lang="it-IT" dirty="0">
                <a:solidFill>
                  <a:srgbClr val="0D0D0D"/>
                </a:solidFill>
                <a:latin typeface="Arial" charset="0"/>
              </a:rPr>
              <a:t>Combinare informazioni testuali e informazioni </a:t>
            </a:r>
            <a:r>
              <a:rPr lang="it-IT" dirty="0" smtClean="0">
                <a:solidFill>
                  <a:srgbClr val="0D0D0D"/>
                </a:solidFill>
                <a:latin typeface="Arial" charset="0"/>
              </a:rPr>
              <a:t>strutturate del grafo web</a:t>
            </a:r>
            <a:endParaRPr lang="it-IT" dirty="0">
              <a:solidFill>
                <a:srgbClr val="0D0D0D"/>
              </a:solidFill>
              <a:latin typeface="Arial" charset="0"/>
            </a:endParaRPr>
          </a:p>
          <a:p>
            <a:r>
              <a:rPr lang="it-IT" dirty="0">
                <a:solidFill>
                  <a:srgbClr val="0D0D0D"/>
                </a:solidFill>
                <a:latin typeface="Arial" charset="0"/>
              </a:rPr>
              <a:t>Rappresentare le informazioni estratte in uno spazio vettoriale</a:t>
            </a:r>
          </a:p>
        </p:txBody>
      </p:sp>
      <p:pic>
        <p:nvPicPr>
          <p:cNvPr id="4" name="Immagine 3" descr="webs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262" y="4688094"/>
            <a:ext cx="1140005" cy="1131459"/>
          </a:xfrm>
          <a:prstGeom prst="rect">
            <a:avLst/>
          </a:prstGeom>
        </p:spPr>
      </p:pic>
      <p:sp>
        <p:nvSpPr>
          <p:cNvPr id="9" name="Freccia a destra 8"/>
          <p:cNvSpPr/>
          <p:nvPr/>
        </p:nvSpPr>
        <p:spPr>
          <a:xfrm>
            <a:off x="3319975" y="4984394"/>
            <a:ext cx="1652805" cy="48418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5181600" y="4932363"/>
            <a:ext cx="3442620" cy="52228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it-IT" sz="2800" b="1" dirty="0">
                <a:solidFill>
                  <a:srgbClr val="3F3F3F"/>
                </a:solidFill>
              </a:rPr>
              <a:t>[0.4,  1.2,  3.1,  . . .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1883</Words>
  <Application>Microsoft Office PowerPoint</Application>
  <PresentationFormat>On-screen Show (4:3)</PresentationFormat>
  <Paragraphs>446</Paragraphs>
  <Slides>29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4" baseType="lpstr">
      <vt:lpstr>Arial</vt:lpstr>
      <vt:lpstr>Asana Math</vt:lpstr>
      <vt:lpstr>Cambria Math</vt:lpstr>
      <vt:lpstr>Consolas</vt:lpstr>
      <vt:lpstr>DejaVu Sans</vt:lpstr>
      <vt:lpstr>ＭＳ Ｐゴシック</vt:lpstr>
      <vt:lpstr>Roboto</vt:lpstr>
      <vt:lpstr>RobotoTimes New Roman</vt:lpstr>
      <vt:lpstr>StarSymbol</vt:lpstr>
      <vt:lpstr>Times New Roman</vt:lpstr>
      <vt:lpstr>Trajan-Regular</vt:lpstr>
      <vt:lpstr>Ubuntu</vt:lpstr>
      <vt:lpstr>Ubunu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2.1 Word2Vec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Chris Piemonte</cp:lastModifiedBy>
  <cp:revision>44</cp:revision>
  <dcterms:modified xsi:type="dcterms:W3CDTF">2016-03-24T00:58:55Z</dcterms:modified>
</cp:coreProperties>
</file>