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9" r:id="rId2"/>
    <p:sldId id="260" r:id="rId3"/>
    <p:sldId id="291" r:id="rId4"/>
    <p:sldId id="288" r:id="rId5"/>
    <p:sldId id="289" r:id="rId6"/>
    <p:sldId id="290" r:id="rId7"/>
    <p:sldId id="261" r:id="rId8"/>
    <p:sldId id="262" r:id="rId9"/>
    <p:sldId id="278" r:id="rId10"/>
    <p:sldId id="263" r:id="rId11"/>
    <p:sldId id="282" r:id="rId12"/>
    <p:sldId id="283" r:id="rId13"/>
    <p:sldId id="280" r:id="rId14"/>
    <p:sldId id="281" r:id="rId15"/>
    <p:sldId id="265" r:id="rId16"/>
    <p:sldId id="266" r:id="rId17"/>
    <p:sldId id="267" r:id="rId18"/>
    <p:sldId id="268" r:id="rId19"/>
    <p:sldId id="269" r:id="rId20"/>
    <p:sldId id="284" r:id="rId21"/>
    <p:sldId id="273" r:id="rId22"/>
    <p:sldId id="274" r:id="rId23"/>
    <p:sldId id="276"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08" autoAdjust="0"/>
    <p:restoredTop sz="81180" autoAdjust="0"/>
  </p:normalViewPr>
  <p:slideViewPr>
    <p:cSldViewPr>
      <p:cViewPr varScale="1">
        <p:scale>
          <a:sx n="84" d="100"/>
          <a:sy n="84" d="100"/>
        </p:scale>
        <p:origin x="84" y="432"/>
      </p:cViewPr>
      <p:guideLst>
        <p:guide orient="horz" pos="2160"/>
        <p:guide pos="2880"/>
      </p:guideLst>
    </p:cSldViewPr>
  </p:slideViewPr>
  <p:notesTextViewPr>
    <p:cViewPr>
      <p:scale>
        <a:sx n="1" d="1"/>
        <a:sy n="1" d="1"/>
      </p:scale>
      <p:origin x="0" y="0"/>
    </p:cViewPr>
  </p:notesTextViewPr>
  <p:notesViewPr>
    <p:cSldViewPr>
      <p:cViewPr varScale="1">
        <p:scale>
          <a:sx n="95" d="100"/>
          <a:sy n="95" d="100"/>
        </p:scale>
        <p:origin x="-355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A245C2-1477-434D-B458-E0E8AF302BF6}" type="datetimeFigureOut">
              <a:rPr lang="en-GB" smtClean="0"/>
              <a:pPr/>
              <a:t>08/10/2018</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EC8D7F-E525-4C02-8599-2680F338CA11}" type="slidenum">
              <a:rPr lang="en-GB" smtClean="0"/>
              <a:pPr/>
              <a:t>‹#›</a:t>
            </a:fld>
            <a:endParaRPr lang="en-GB"/>
          </a:p>
        </p:txBody>
      </p:sp>
    </p:spTree>
    <p:extLst>
      <p:ext uri="{BB962C8B-B14F-4D97-AF65-F5344CB8AC3E}">
        <p14:creationId xmlns:p14="http://schemas.microsoft.com/office/powerpoint/2010/main" val="2541797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Linear system = linear function</a:t>
            </a:r>
            <a:r>
              <a:rPr lang="en-US" baseline="0" dirty="0"/>
              <a:t> satisfying </a:t>
            </a:r>
            <a:r>
              <a:rPr lang="en-US" baseline="0" dirty="0" err="1"/>
              <a:t>additivity</a:t>
            </a:r>
            <a:r>
              <a:rPr lang="en-US" baseline="0" dirty="0"/>
              <a:t> and </a:t>
            </a:r>
            <a:r>
              <a:rPr lang="en-US" baseline="0" dirty="0" err="1"/>
              <a:t>homogeniety</a:t>
            </a:r>
            <a:r>
              <a:rPr lang="en-US" baseline="0" dirty="0"/>
              <a:t> (wave propagation, differentiation, integration)</a:t>
            </a:r>
          </a:p>
          <a:p>
            <a:r>
              <a:rPr lang="en-US" baseline="0" dirty="0"/>
              <a:t>Nonlinear system = otherwise (pendulum equation, mass-spring)</a:t>
            </a:r>
          </a:p>
          <a:p>
            <a:endParaRPr lang="en-US" baseline="0" dirty="0"/>
          </a:p>
          <a:p>
            <a:r>
              <a:rPr lang="en-US" dirty="0"/>
              <a:t>In order to insure that experiments are designed properly before construction is ever begun, detailed simulations of the apparatus are carried out. This can only be accomplished by understanding the interaction of the experimental device with the physical phenomenon it is meant to measure. Thus, computational physicists must understand not only the physics that is being studied, but also the capabilities and limitations of the experiment intended to make the measurements. </a:t>
            </a:r>
          </a:p>
          <a:p>
            <a:endParaRPr lang="en-GB" dirty="0"/>
          </a:p>
        </p:txBody>
      </p:sp>
      <p:sp>
        <p:nvSpPr>
          <p:cNvPr id="4" name="Slide Number Placeholder 3"/>
          <p:cNvSpPr>
            <a:spLocks noGrp="1"/>
          </p:cNvSpPr>
          <p:nvPr>
            <p:ph type="sldNum" sz="quarter" idx="10"/>
          </p:nvPr>
        </p:nvSpPr>
        <p:spPr/>
        <p:txBody>
          <a:bodyPr/>
          <a:lstStyle/>
          <a:p>
            <a:fld id="{6CA19F0B-0D7D-42AC-9B4A-D9851A4C3226}" type="slidenum">
              <a:rPr lang="en-GB" smtClean="0"/>
              <a:pPr/>
              <a:t>1</a:t>
            </a:fld>
            <a:endParaRPr lang="en-GB"/>
          </a:p>
        </p:txBody>
      </p:sp>
    </p:spTree>
    <p:extLst>
      <p:ext uri="{BB962C8B-B14F-4D97-AF65-F5344CB8AC3E}">
        <p14:creationId xmlns:p14="http://schemas.microsoft.com/office/powerpoint/2010/main" val="353945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Distinction between data and information</a:t>
            </a:r>
            <a:endParaRPr lang="en-GB" dirty="0"/>
          </a:p>
        </p:txBody>
      </p:sp>
      <p:sp>
        <p:nvSpPr>
          <p:cNvPr id="4" name="Slide Number Placeholder 3"/>
          <p:cNvSpPr>
            <a:spLocks noGrp="1"/>
          </p:cNvSpPr>
          <p:nvPr>
            <p:ph type="sldNum" sz="quarter" idx="10"/>
          </p:nvPr>
        </p:nvSpPr>
        <p:spPr/>
        <p:txBody>
          <a:bodyPr/>
          <a:lstStyle/>
          <a:p>
            <a:fld id="{6CA19F0B-0D7D-42AC-9B4A-D9851A4C3226}" type="slidenum">
              <a:rPr lang="en-GB" smtClean="0"/>
              <a:pPr/>
              <a:t>2</a:t>
            </a:fld>
            <a:endParaRPr lang="en-GB"/>
          </a:p>
        </p:txBody>
      </p:sp>
    </p:spTree>
    <p:extLst>
      <p:ext uri="{BB962C8B-B14F-4D97-AF65-F5344CB8AC3E}">
        <p14:creationId xmlns:p14="http://schemas.microsoft.com/office/powerpoint/2010/main" val="2264997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3EC8D7F-E525-4C02-8599-2680F338CA11}" type="slidenum">
              <a:rPr lang="en-GB" smtClean="0"/>
              <a:pPr/>
              <a:t>7</a:t>
            </a:fld>
            <a:endParaRPr lang="en-GB"/>
          </a:p>
        </p:txBody>
      </p:sp>
    </p:spTree>
    <p:extLst>
      <p:ext uri="{BB962C8B-B14F-4D97-AF65-F5344CB8AC3E}">
        <p14:creationId xmlns:p14="http://schemas.microsoft.com/office/powerpoint/2010/main" val="883367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3EC8D7F-E525-4C02-8599-2680F338CA11}" type="slidenum">
              <a:rPr lang="en-GB" smtClean="0"/>
              <a:pPr/>
              <a:t>11</a:t>
            </a:fld>
            <a:endParaRPr lang="en-GB"/>
          </a:p>
        </p:txBody>
      </p:sp>
    </p:spTree>
    <p:extLst>
      <p:ext uri="{BB962C8B-B14F-4D97-AF65-F5344CB8AC3E}">
        <p14:creationId xmlns:p14="http://schemas.microsoft.com/office/powerpoint/2010/main" val="2489009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3EC8D7F-E525-4C02-8599-2680F338CA11}" type="slidenum">
              <a:rPr lang="en-GB" smtClean="0"/>
              <a:pPr/>
              <a:t>12</a:t>
            </a:fld>
            <a:endParaRPr lang="en-GB"/>
          </a:p>
        </p:txBody>
      </p:sp>
    </p:spTree>
    <p:extLst>
      <p:ext uri="{BB962C8B-B14F-4D97-AF65-F5344CB8AC3E}">
        <p14:creationId xmlns:p14="http://schemas.microsoft.com/office/powerpoint/2010/main" val="31854513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F8DFCEDF-759B-4923-A787-FD6B17ABB73F}" type="datetimeFigureOut">
              <a:rPr lang="en-GB" smtClean="0"/>
              <a:pPr/>
              <a:t>08/10/2018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BF0BCB-A930-4703-B823-6C7928510A35}" type="slidenum">
              <a:rPr lang="en-GB" smtClean="0"/>
              <a:pPr/>
              <a:t>‹#›</a:t>
            </a:fld>
            <a:endParaRPr lang="en-GB"/>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B27E33-6927-4B9C-97EC-6CC5756062F8}" type="datetimeFigureOut">
              <a:rPr lang="en-GB" smtClean="0"/>
              <a:pPr/>
              <a:t>08/10/2018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F2B6C0-2ABC-4F10-8460-11B4F5E85E13}"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70609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8DFCEDF-759B-4923-A787-FD6B17ABB73F}" type="datetimeFigureOut">
              <a:rPr lang="en-GB" smtClean="0"/>
              <a:pPr/>
              <a:t>08/10/2018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3BF0BCB-A930-4703-B823-6C7928510A35}"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63408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DFCEDF-759B-4923-A787-FD6B17ABB73F}" type="datetimeFigureOut">
              <a:rPr lang="en-GB" smtClean="0"/>
              <a:pPr/>
              <a:t>08/10/2018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3BF0BCB-A930-4703-B823-6C7928510A35}" type="slidenum">
              <a:rPr lang="en-GB" smtClean="0"/>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DFCEDF-759B-4923-A787-FD6B17ABB73F}" type="datetimeFigureOut">
              <a:rPr lang="en-GB" smtClean="0"/>
              <a:pPr/>
              <a:t>08/10/2018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3BF0BCB-A930-4703-B823-6C7928510A35}" type="slidenum">
              <a:rPr lang="en-GB" smtClean="0"/>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DFCEDF-759B-4923-A787-FD6B17ABB73F}" type="datetimeFigureOut">
              <a:rPr lang="en-GB" smtClean="0"/>
              <a:pPr/>
              <a:t>08/10/2018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BF0BCB-A930-4703-B823-6C7928510A35}" type="slidenum">
              <a:rPr lang="en-GB" smtClean="0"/>
              <a:pPr/>
              <a:t>‹#›</a:t>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DFCEDF-759B-4923-A787-FD6B17ABB73F}" type="datetimeFigureOut">
              <a:rPr lang="en-GB" smtClean="0"/>
              <a:pPr/>
              <a:t>08/10/2018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BF0BCB-A930-4703-B823-6C7928510A35}" type="slidenum">
              <a:rPr lang="en-GB" smtClean="0"/>
              <a:pPr/>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DFCEDF-759B-4923-A787-FD6B17ABB73F}" type="datetimeFigureOut">
              <a:rPr lang="en-GB" smtClean="0"/>
              <a:pPr/>
              <a:t>08/10/2018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BF0BCB-A930-4703-B823-6C7928510A35}" type="slidenum">
              <a:rPr lang="en-GB" smtClean="0"/>
              <a:pPr/>
              <a:t>‹#›</a:t>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DFCEDF-759B-4923-A787-FD6B17ABB73F}" type="datetimeFigureOut">
              <a:rPr lang="en-GB" smtClean="0"/>
              <a:pPr/>
              <a:t>08/10/2018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BF0BCB-A930-4703-B823-6C7928510A35}" type="slidenum">
              <a:rPr lang="en-GB" smtClean="0"/>
              <a:pPr/>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B27E33-6927-4B9C-97EC-6CC5756062F8}" type="datetimeFigureOut">
              <a:rPr lang="en-GB" smtClean="0"/>
              <a:pPr/>
              <a:t>08/10/2018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F2B6C0-2ABC-4F10-8460-11B4F5E85E13}"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634082"/>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F8DFCEDF-759B-4923-A787-FD6B17ABB73F}" type="datetimeFigureOut">
              <a:rPr lang="en-GB" smtClean="0"/>
              <a:pPr/>
              <a:t>08/10/2018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BF0BCB-A930-4703-B823-6C7928510A35}" type="slidenum">
              <a:rPr lang="en-GB" smtClean="0"/>
              <a:pPr/>
              <a:t>‹#›</a:t>
            </a:fld>
            <a:endParaRPr lang="en-GB"/>
          </a:p>
        </p:txBody>
      </p:sp>
      <p:sp>
        <p:nvSpPr>
          <p:cNvPr id="8" name="Content Placeholder 7"/>
          <p:cNvSpPr>
            <a:spLocks noGrp="1"/>
          </p:cNvSpPr>
          <p:nvPr>
            <p:ph sz="quarter" idx="13"/>
          </p:nvPr>
        </p:nvSpPr>
        <p:spPr>
          <a:xfrm>
            <a:off x="304800" y="1066800"/>
            <a:ext cx="83820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p:cNvCxnSpPr/>
          <p:nvPr userDrawn="1"/>
        </p:nvCxnSpPr>
        <p:spPr>
          <a:xfrm>
            <a:off x="0" y="914400"/>
            <a:ext cx="9144000" cy="1588"/>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 name="Isosceles Triangle 13"/>
          <p:cNvSpPr/>
          <p:nvPr userDrawn="1"/>
        </p:nvSpPr>
        <p:spPr>
          <a:xfrm rot="5400000">
            <a:off x="304800" y="533400"/>
            <a:ext cx="228600" cy="228600"/>
          </a:xfrm>
          <a:prstGeom prs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08310"/>
            <a:ext cx="7924800" cy="70609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8DFCEDF-759B-4923-A787-FD6B17ABB73F}" type="datetimeFigureOut">
              <a:rPr lang="en-GB" smtClean="0"/>
              <a:pPr/>
              <a:t>08/10/2018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BF0BCB-A930-4703-B823-6C7928510A35}" type="slidenum">
              <a:rPr lang="en-GB" smtClean="0"/>
              <a:pPr/>
              <a:t>‹#›</a:t>
            </a:fld>
            <a:endParaRPr lang="en-GB"/>
          </a:p>
        </p:txBody>
      </p:sp>
      <p:cxnSp>
        <p:nvCxnSpPr>
          <p:cNvPr id="8" name="Straight Connector 7"/>
          <p:cNvCxnSpPr/>
          <p:nvPr userDrawn="1"/>
        </p:nvCxnSpPr>
        <p:spPr>
          <a:xfrm>
            <a:off x="0" y="914400"/>
            <a:ext cx="9144000" cy="1588"/>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9" name="Isosceles Triangle 8"/>
          <p:cNvSpPr/>
          <p:nvPr userDrawn="1"/>
        </p:nvSpPr>
        <p:spPr>
          <a:xfrm rot="5400000">
            <a:off x="304800" y="533400"/>
            <a:ext cx="228600" cy="228600"/>
          </a:xfrm>
          <a:prstGeom prs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TxTwoObj" preserve="1">
  <p:cSld name="1_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1844824"/>
            <a:ext cx="3733800" cy="3870176"/>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3"/>
          </p:nvPr>
        </p:nvSpPr>
        <p:spPr>
          <a:xfrm>
            <a:off x="609600" y="1844824"/>
            <a:ext cx="3733800" cy="3870176"/>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08310"/>
            <a:ext cx="7924800" cy="70609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126133"/>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00600" y="1126133"/>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A2B27E33-6927-4B9C-97EC-6CC5756062F8}" type="datetimeFigureOut">
              <a:rPr lang="en-GB" smtClean="0"/>
              <a:pPr/>
              <a:t>08/10/2018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7F2B6C0-2ABC-4F10-8460-11B4F5E85E13}" type="slidenum">
              <a:rPr lang="en-GB" smtClean="0"/>
              <a:pPr/>
              <a:t>‹#›</a:t>
            </a:fld>
            <a:endParaRPr lang="en-GB"/>
          </a:p>
        </p:txBody>
      </p:sp>
      <p:cxnSp>
        <p:nvCxnSpPr>
          <p:cNvPr id="10" name="Straight Connector 9"/>
          <p:cNvCxnSpPr/>
          <p:nvPr userDrawn="1"/>
        </p:nvCxnSpPr>
        <p:spPr>
          <a:xfrm>
            <a:off x="0" y="914400"/>
            <a:ext cx="9144000" cy="1588"/>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2" name="Isosceles Triangle 11"/>
          <p:cNvSpPr/>
          <p:nvPr userDrawn="1"/>
        </p:nvSpPr>
        <p:spPr>
          <a:xfrm rot="5400000">
            <a:off x="304800" y="533400"/>
            <a:ext cx="228600" cy="228600"/>
          </a:xfrm>
          <a:prstGeom prs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08310"/>
            <a:ext cx="7924800" cy="7060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B27E33-6927-4B9C-97EC-6CC5756062F8}" type="datetimeFigureOut">
              <a:rPr lang="en-GB" smtClean="0"/>
              <a:pPr/>
              <a:t>08/10/2018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7F2B6C0-2ABC-4F10-8460-11B4F5E85E13}" type="slidenum">
              <a:rPr lang="en-GB" smtClean="0"/>
              <a:pPr/>
              <a:t>‹#›</a:t>
            </a:fld>
            <a:endParaRPr lang="en-GB"/>
          </a:p>
        </p:txBody>
      </p:sp>
      <p:cxnSp>
        <p:nvCxnSpPr>
          <p:cNvPr id="6" name="Straight Connector 5"/>
          <p:cNvCxnSpPr/>
          <p:nvPr userDrawn="1"/>
        </p:nvCxnSpPr>
        <p:spPr>
          <a:xfrm>
            <a:off x="0" y="914400"/>
            <a:ext cx="9144000" cy="1588"/>
          </a:xfrm>
          <a:prstGeom prst="line">
            <a:avLst/>
          </a:prstGeom>
          <a:ln>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Isosceles Triangle 6"/>
          <p:cNvSpPr/>
          <p:nvPr userDrawn="1"/>
        </p:nvSpPr>
        <p:spPr>
          <a:xfrm rot="5400000">
            <a:off x="304800" y="533400"/>
            <a:ext cx="228600" cy="228600"/>
          </a:xfrm>
          <a:prstGeom prs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B27E33-6927-4B9C-97EC-6CC5756062F8}" type="datetimeFigureOut">
              <a:rPr lang="en-GB" smtClean="0"/>
              <a:pPr/>
              <a:t>08/10/2018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7F2B6C0-2ABC-4F10-8460-11B4F5E85E13}"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1_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B27E33-6927-4B9C-97EC-6CC5756062F8}" type="datetimeFigureOut">
              <a:rPr lang="en-GB" smtClean="0"/>
              <a:pPr/>
              <a:t>08/10/2018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F2B6C0-2ABC-4F10-8460-11B4F5E85E13}"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1_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B27E33-6927-4B9C-97EC-6CC5756062F8}" type="datetimeFigureOut">
              <a:rPr lang="en-GB" smtClean="0"/>
              <a:pPr/>
              <a:t>08/10/2018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7F2B6C0-2ABC-4F10-8460-11B4F5E85E13}"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x" preserve="1">
  <p:cSld name="1_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70609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09600" y="1196752"/>
            <a:ext cx="7924800" cy="49294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B27E33-6927-4B9C-97EC-6CC5756062F8}" type="datetimeFigureOut">
              <a:rPr lang="en-GB" smtClean="0"/>
              <a:pPr/>
              <a:t>08/10/2018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7F2B6C0-2ABC-4F10-8460-11B4F5E85E13}"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0"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F8DFCEDF-759B-4923-A787-FD6B17ABB73F}" type="datetimeFigureOut">
              <a:rPr lang="en-GB" smtClean="0"/>
              <a:pPr/>
              <a:t>08/10/2018</a:t>
            </a:fld>
            <a:endParaRPr lang="en-GB"/>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GB"/>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43BF0BCB-A930-4703-B823-6C7928510A35}" type="slidenum">
              <a:rPr lang="en-GB" smtClean="0"/>
              <a:pPr/>
              <a:t>‹#›</a:t>
            </a:fld>
            <a:endParaRPr lang="en-GB"/>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6" r:id="rId3"/>
    <p:sldLayoutId id="2147483688" r:id="rId4"/>
    <p:sldLayoutId id="2147483689" r:id="rId5"/>
    <p:sldLayoutId id="2147483690" r:id="rId6"/>
    <p:sldLayoutId id="2147483691" r:id="rId7"/>
    <p:sldLayoutId id="2147483692" r:id="rId8"/>
    <p:sldLayoutId id="2147483693" r:id="rId9"/>
    <p:sldLayoutId id="2147483694" r:id="rId10"/>
    <p:sldLayoutId id="2147483677" r:id="rId11"/>
    <p:sldLayoutId id="2147483678" r:id="rId12"/>
    <p:sldLayoutId id="2147483679" r:id="rId13"/>
    <p:sldLayoutId id="2147483680" r:id="rId14"/>
    <p:sldLayoutId id="2147483681" r:id="rId15"/>
    <p:sldLayoutId id="2147483682" r:id="rId16"/>
    <p:sldLayoutId id="2147483683" r:id="rId17"/>
    <p:sldLayoutId id="2147483695" r:id="rId18"/>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jpeg"/><Relationship Id="rId10" Type="http://schemas.openxmlformats.org/officeDocument/2006/relationships/image" Target="../media/image35.jpeg"/><Relationship Id="rId4" Type="http://schemas.openxmlformats.org/officeDocument/2006/relationships/image" Target="../media/image29.png"/><Relationship Id="rId9" Type="http://schemas.openxmlformats.org/officeDocument/2006/relationships/image" Target="../media/image34.jpeg"/></Relationships>
</file>

<file path=ppt/slides/_rels/slide12.xml.rels><?xml version="1.0" encoding="UTF-8" standalone="yes"?>
<Relationships xmlns="http://schemas.openxmlformats.org/package/2006/relationships"><Relationship Id="rId8" Type="http://schemas.microsoft.com/office/2007/relationships/hdphoto" Target="../media/hdphoto18.wdp"/><Relationship Id="rId3" Type="http://schemas.openxmlformats.org/officeDocument/2006/relationships/image" Target="../media/image29.png"/><Relationship Id="rId7" Type="http://schemas.openxmlformats.org/officeDocument/2006/relationships/image" Target="../media/image3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8.png"/><Relationship Id="rId5" Type="http://schemas.microsoft.com/office/2007/relationships/hdphoto" Target="../media/hdphoto17.wdp"/><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9.wdp"/><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9.png"/><Relationship Id="rId18" Type="http://schemas.microsoft.com/office/2007/relationships/hdphoto" Target="../media/hdphoto8.wdp"/><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8.jpeg"/><Relationship Id="rId17" Type="http://schemas.openxmlformats.org/officeDocument/2006/relationships/image" Target="../media/image11.png"/><Relationship Id="rId2" Type="http://schemas.openxmlformats.org/officeDocument/2006/relationships/image" Target="../media/image3.png"/><Relationship Id="rId16" Type="http://schemas.microsoft.com/office/2007/relationships/hdphoto" Target="../media/hdphoto7.wdp"/><Relationship Id="rId20" Type="http://schemas.microsoft.com/office/2007/relationships/hdphoto" Target="../media/hdphoto9.wdp"/><Relationship Id="rId1" Type="http://schemas.openxmlformats.org/officeDocument/2006/relationships/slideLayout" Target="../slideLayouts/slideLayout2.xml"/><Relationship Id="rId6" Type="http://schemas.openxmlformats.org/officeDocument/2006/relationships/image" Target="../media/image5.png"/><Relationship Id="rId11" Type="http://schemas.microsoft.com/office/2007/relationships/hdphoto" Target="../media/hdphoto5.wdp"/><Relationship Id="rId5" Type="http://schemas.microsoft.com/office/2007/relationships/hdphoto" Target="../media/hdphoto2.wdp"/><Relationship Id="rId15" Type="http://schemas.openxmlformats.org/officeDocument/2006/relationships/image" Target="../media/image10.png"/><Relationship Id="rId10" Type="http://schemas.openxmlformats.org/officeDocument/2006/relationships/image" Target="../media/image7.png"/><Relationship Id="rId19" Type="http://schemas.openxmlformats.org/officeDocument/2006/relationships/image" Target="../media/image12.png"/><Relationship Id="rId4" Type="http://schemas.openxmlformats.org/officeDocument/2006/relationships/image" Target="../media/image4.png"/><Relationship Id="rId9" Type="http://schemas.microsoft.com/office/2007/relationships/hdphoto" Target="../media/hdphoto4.wdp"/><Relationship Id="rId14" Type="http://schemas.microsoft.com/office/2007/relationships/hdphoto" Target="../media/hdphoto6.wdp"/></Relationships>
</file>

<file path=ppt/slides/_rels/slide4.xml.rels><?xml version="1.0" encoding="UTF-8" standalone="yes"?>
<Relationships xmlns="http://schemas.openxmlformats.org/package/2006/relationships"><Relationship Id="rId8" Type="http://schemas.microsoft.com/office/2007/relationships/hdphoto" Target="../media/hdphoto4.wdp"/><Relationship Id="rId13" Type="http://schemas.openxmlformats.org/officeDocument/2006/relationships/image" Target="../media/image10.png"/><Relationship Id="rId18" Type="http://schemas.microsoft.com/office/2007/relationships/hdphoto" Target="../media/hdphoto1.wdp"/><Relationship Id="rId3" Type="http://schemas.openxmlformats.org/officeDocument/2006/relationships/image" Target="../media/image4.png"/><Relationship Id="rId7" Type="http://schemas.openxmlformats.org/officeDocument/2006/relationships/image" Target="../media/image6.png"/><Relationship Id="rId12" Type="http://schemas.microsoft.com/office/2007/relationships/hdphoto" Target="../media/hdphoto6.wdp"/><Relationship Id="rId17" Type="http://schemas.openxmlformats.org/officeDocument/2006/relationships/image" Target="../media/image3.png"/><Relationship Id="rId2" Type="http://schemas.openxmlformats.org/officeDocument/2006/relationships/image" Target="../media/image8.jpeg"/><Relationship Id="rId16" Type="http://schemas.microsoft.com/office/2007/relationships/hdphoto" Target="../media/hdphoto8.wdp"/><Relationship Id="rId20" Type="http://schemas.microsoft.com/office/2007/relationships/hdphoto" Target="../media/hdphoto9.wdp"/><Relationship Id="rId1" Type="http://schemas.openxmlformats.org/officeDocument/2006/relationships/slideLayout" Target="../slideLayouts/slideLayout2.xml"/><Relationship Id="rId6" Type="http://schemas.microsoft.com/office/2007/relationships/hdphoto" Target="../media/hdphoto3.wdp"/><Relationship Id="rId11" Type="http://schemas.openxmlformats.org/officeDocument/2006/relationships/image" Target="../media/image9.png"/><Relationship Id="rId5" Type="http://schemas.openxmlformats.org/officeDocument/2006/relationships/image" Target="../media/image5.png"/><Relationship Id="rId15" Type="http://schemas.openxmlformats.org/officeDocument/2006/relationships/image" Target="../media/image11.png"/><Relationship Id="rId10" Type="http://schemas.microsoft.com/office/2007/relationships/hdphoto" Target="../media/hdphoto5.wdp"/><Relationship Id="rId19" Type="http://schemas.openxmlformats.org/officeDocument/2006/relationships/image" Target="../media/image12.png"/><Relationship Id="rId4" Type="http://schemas.microsoft.com/office/2007/relationships/hdphoto" Target="../media/hdphoto2.wdp"/><Relationship Id="rId9" Type="http://schemas.openxmlformats.org/officeDocument/2006/relationships/image" Target="../media/image7.png"/><Relationship Id="rId14" Type="http://schemas.microsoft.com/office/2007/relationships/hdphoto" Target="../media/hdphoto7.wdp"/></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0.png"/><Relationship Id="rId18" Type="http://schemas.microsoft.com/office/2007/relationships/hdphoto" Target="../media/hdphoto1.wdp"/><Relationship Id="rId3" Type="http://schemas.microsoft.com/office/2007/relationships/hdphoto" Target="../media/hdphoto2.wdp"/><Relationship Id="rId7" Type="http://schemas.microsoft.com/office/2007/relationships/hdphoto" Target="../media/hdphoto4.wdp"/><Relationship Id="rId12" Type="http://schemas.microsoft.com/office/2007/relationships/hdphoto" Target="../media/hdphoto6.wdp"/><Relationship Id="rId17" Type="http://schemas.openxmlformats.org/officeDocument/2006/relationships/image" Target="../media/image3.png"/><Relationship Id="rId2" Type="http://schemas.openxmlformats.org/officeDocument/2006/relationships/image" Target="../media/image4.png"/><Relationship Id="rId16" Type="http://schemas.microsoft.com/office/2007/relationships/hdphoto" Target="../media/hdphoto8.wdp"/><Relationship Id="rId20" Type="http://schemas.microsoft.com/office/2007/relationships/hdphoto" Target="../media/hdphoto9.wdp"/><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9.png"/><Relationship Id="rId5" Type="http://schemas.microsoft.com/office/2007/relationships/hdphoto" Target="../media/hdphoto3.wdp"/><Relationship Id="rId15" Type="http://schemas.openxmlformats.org/officeDocument/2006/relationships/image" Target="../media/image11.png"/><Relationship Id="rId10" Type="http://schemas.openxmlformats.org/officeDocument/2006/relationships/image" Target="../media/image8.jpeg"/><Relationship Id="rId19" Type="http://schemas.openxmlformats.org/officeDocument/2006/relationships/image" Target="../media/image12.png"/><Relationship Id="rId4" Type="http://schemas.openxmlformats.org/officeDocument/2006/relationships/image" Target="../media/image5.png"/><Relationship Id="rId9" Type="http://schemas.microsoft.com/office/2007/relationships/hdphoto" Target="../media/hdphoto5.wdp"/><Relationship Id="rId14" Type="http://schemas.microsoft.com/office/2007/relationships/hdphoto" Target="../media/hdphoto7.wdp"/></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0.png"/><Relationship Id="rId18" Type="http://schemas.microsoft.com/office/2007/relationships/hdphoto" Target="../media/hdphoto1.wdp"/><Relationship Id="rId3" Type="http://schemas.microsoft.com/office/2007/relationships/hdphoto" Target="../media/hdphoto2.wdp"/><Relationship Id="rId7" Type="http://schemas.microsoft.com/office/2007/relationships/hdphoto" Target="../media/hdphoto4.wdp"/><Relationship Id="rId12" Type="http://schemas.microsoft.com/office/2007/relationships/hdphoto" Target="../media/hdphoto6.wdp"/><Relationship Id="rId17" Type="http://schemas.openxmlformats.org/officeDocument/2006/relationships/image" Target="../media/image3.png"/><Relationship Id="rId2" Type="http://schemas.openxmlformats.org/officeDocument/2006/relationships/image" Target="../media/image4.png"/><Relationship Id="rId16" Type="http://schemas.microsoft.com/office/2007/relationships/hdphoto" Target="../media/hdphoto8.wdp"/><Relationship Id="rId20" Type="http://schemas.microsoft.com/office/2007/relationships/hdphoto" Target="../media/hdphoto9.wdp"/><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9.png"/><Relationship Id="rId5" Type="http://schemas.microsoft.com/office/2007/relationships/hdphoto" Target="../media/hdphoto3.wdp"/><Relationship Id="rId15" Type="http://schemas.openxmlformats.org/officeDocument/2006/relationships/image" Target="../media/image11.png"/><Relationship Id="rId10" Type="http://schemas.openxmlformats.org/officeDocument/2006/relationships/image" Target="../media/image8.jpeg"/><Relationship Id="rId19" Type="http://schemas.openxmlformats.org/officeDocument/2006/relationships/image" Target="../media/image12.png"/><Relationship Id="rId4" Type="http://schemas.openxmlformats.org/officeDocument/2006/relationships/image" Target="../media/image5.png"/><Relationship Id="rId9" Type="http://schemas.microsoft.com/office/2007/relationships/hdphoto" Target="../media/hdphoto5.wdp"/><Relationship Id="rId14" Type="http://schemas.microsoft.com/office/2007/relationships/hdphoto" Target="../media/hdphoto7.wdp"/></Relationships>
</file>

<file path=ppt/slides/_rels/slide7.xml.rels><?xml version="1.0" encoding="UTF-8" standalone="yes"?>
<Relationships xmlns="http://schemas.openxmlformats.org/package/2006/relationships"><Relationship Id="rId8" Type="http://schemas.microsoft.com/office/2007/relationships/hdphoto" Target="../media/hdphoto4.wdp"/><Relationship Id="rId13" Type="http://schemas.microsoft.com/office/2007/relationships/hdphoto" Target="../media/hdphoto6.wdp"/><Relationship Id="rId18" Type="http://schemas.openxmlformats.org/officeDocument/2006/relationships/image" Target="../media/image3.png"/><Relationship Id="rId3" Type="http://schemas.openxmlformats.org/officeDocument/2006/relationships/image" Target="../media/image4.png"/><Relationship Id="rId21" Type="http://schemas.microsoft.com/office/2007/relationships/hdphoto" Target="../media/hdphoto9.wdp"/><Relationship Id="rId7" Type="http://schemas.openxmlformats.org/officeDocument/2006/relationships/image" Target="../media/image6.png"/><Relationship Id="rId12" Type="http://schemas.openxmlformats.org/officeDocument/2006/relationships/image" Target="../media/image9.png"/><Relationship Id="rId17" Type="http://schemas.microsoft.com/office/2007/relationships/hdphoto" Target="../media/hdphoto8.wdp"/><Relationship Id="rId2" Type="http://schemas.openxmlformats.org/officeDocument/2006/relationships/notesSlide" Target="../notesSlides/notesSlide3.xml"/><Relationship Id="rId16" Type="http://schemas.openxmlformats.org/officeDocument/2006/relationships/image" Target="../media/image11.png"/><Relationship Id="rId20" Type="http://schemas.openxmlformats.org/officeDocument/2006/relationships/image" Target="../media/image12.png"/><Relationship Id="rId1" Type="http://schemas.openxmlformats.org/officeDocument/2006/relationships/slideLayout" Target="../slideLayouts/slideLayout2.xml"/><Relationship Id="rId6" Type="http://schemas.microsoft.com/office/2007/relationships/hdphoto" Target="../media/hdphoto3.wdp"/><Relationship Id="rId11" Type="http://schemas.openxmlformats.org/officeDocument/2006/relationships/image" Target="../media/image8.jpeg"/><Relationship Id="rId5" Type="http://schemas.openxmlformats.org/officeDocument/2006/relationships/image" Target="../media/image5.png"/><Relationship Id="rId15" Type="http://schemas.microsoft.com/office/2007/relationships/hdphoto" Target="../media/hdphoto7.wdp"/><Relationship Id="rId10" Type="http://schemas.microsoft.com/office/2007/relationships/hdphoto" Target="../media/hdphoto5.wdp"/><Relationship Id="rId19" Type="http://schemas.microsoft.com/office/2007/relationships/hdphoto" Target="../media/hdphoto1.wdp"/><Relationship Id="rId4" Type="http://schemas.microsoft.com/office/2007/relationships/hdphoto" Target="../media/hdphoto2.wdp"/><Relationship Id="rId9" Type="http://schemas.openxmlformats.org/officeDocument/2006/relationships/image" Target="../media/image7.png"/><Relationship Id="rId1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13" Type="http://schemas.microsoft.com/office/2007/relationships/hdphoto" Target="../media/hdphoto15.wdp"/><Relationship Id="rId3" Type="http://schemas.microsoft.com/office/2007/relationships/hdphoto" Target="../media/hdphoto10.wdp"/><Relationship Id="rId7" Type="http://schemas.microsoft.com/office/2007/relationships/hdphoto" Target="../media/hdphoto12.wdp"/><Relationship Id="rId12"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png"/><Relationship Id="rId11" Type="http://schemas.microsoft.com/office/2007/relationships/hdphoto" Target="../media/hdphoto14.wdp"/><Relationship Id="rId5" Type="http://schemas.microsoft.com/office/2007/relationships/hdphoto" Target="../media/hdphoto11.wdp"/><Relationship Id="rId10" Type="http://schemas.openxmlformats.org/officeDocument/2006/relationships/image" Target="../media/image17.png"/><Relationship Id="rId4" Type="http://schemas.openxmlformats.org/officeDocument/2006/relationships/image" Target="../media/image14.png"/><Relationship Id="rId9" Type="http://schemas.microsoft.com/office/2007/relationships/hdphoto" Target="../media/hdphoto13.wdp"/></Relationships>
</file>

<file path=ppt/slides/_rels/slide9.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0.jpeg"/><Relationship Id="rId7" Type="http://schemas.openxmlformats.org/officeDocument/2006/relationships/image" Target="../media/image24.jpeg"/><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image" Target="../media/image23.jpeg"/><Relationship Id="rId11" Type="http://schemas.microsoft.com/office/2007/relationships/hdphoto" Target="../media/hdphoto16.wdp"/><Relationship Id="rId5" Type="http://schemas.openxmlformats.org/officeDocument/2006/relationships/image" Target="../media/image22.jpeg"/><Relationship Id="rId10" Type="http://schemas.openxmlformats.org/officeDocument/2006/relationships/image" Target="../media/image27.png"/><Relationship Id="rId4" Type="http://schemas.openxmlformats.org/officeDocument/2006/relationships/image" Target="../media/image21.jpe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libri" panose="020F0502020204030204" pitchFamily="34" charset="0"/>
                <a:cs typeface="Calibri" panose="020F0502020204030204" pitchFamily="34" charset="0"/>
              </a:rPr>
              <a:t>Why bother to learn programming?</a:t>
            </a:r>
          </a:p>
        </p:txBody>
      </p:sp>
      <p:sp>
        <p:nvSpPr>
          <p:cNvPr id="3" name="Content Placeholder 2"/>
          <p:cNvSpPr>
            <a:spLocks noGrp="1"/>
          </p:cNvSpPr>
          <p:nvPr>
            <p:ph sz="quarter" idx="13"/>
          </p:nvPr>
        </p:nvSpPr>
        <p:spPr>
          <a:xfrm>
            <a:off x="357158" y="1066800"/>
            <a:ext cx="8358246" cy="5434034"/>
          </a:xfrm>
        </p:spPr>
        <p:txBody>
          <a:bodyPr>
            <a:normAutofit/>
          </a:bodyPr>
          <a:lstStyle/>
          <a:p>
            <a:r>
              <a:rPr lang="en-US" sz="2200" dirty="0">
                <a:latin typeface="Calibri" panose="020F0502020204030204" pitchFamily="34" charset="0"/>
                <a:cs typeface="Calibri" panose="020F0502020204030204" pitchFamily="34" charset="0"/>
              </a:rPr>
              <a:t>Programming is becoming a necessity in most of the sciences. We’ll stick to physical problems in this course</a:t>
            </a:r>
          </a:p>
          <a:p>
            <a:r>
              <a:rPr lang="en-US" sz="2200" dirty="0">
                <a:latin typeface="Calibri" panose="020F0502020204030204" pitchFamily="34" charset="0"/>
                <a:cs typeface="Calibri" panose="020F0502020204030204" pitchFamily="34" charset="0"/>
              </a:rPr>
              <a:t>Traditional analytical tools have certain limitations, since although they have enabled us to solve an incredible range of problems, they are mostly restricted to linear systems</a:t>
            </a:r>
          </a:p>
          <a:p>
            <a:r>
              <a:rPr lang="en-US" sz="2200" dirty="0">
                <a:latin typeface="Calibri" panose="020F0502020204030204" pitchFamily="34" charset="0"/>
                <a:cs typeface="Calibri" panose="020F0502020204030204" pitchFamily="34" charset="0"/>
              </a:rPr>
              <a:t>And the vast majority of outstanding problems are inherently nonlinear!</a:t>
            </a:r>
          </a:p>
          <a:p>
            <a:r>
              <a:rPr lang="en-US" sz="2200" dirty="0">
                <a:latin typeface="Calibri" panose="020F0502020204030204" pitchFamily="34" charset="0"/>
                <a:cs typeface="Calibri" panose="020F0502020204030204" pitchFamily="34" charset="0"/>
              </a:rPr>
              <a:t>Also, spurred by the rising cost of experimentation, computational physics is used to conduct “experiments” in the virtual world through simulations </a:t>
            </a:r>
          </a:p>
          <a:p>
            <a:r>
              <a:rPr lang="en-US" sz="2200" dirty="0">
                <a:latin typeface="Calibri" panose="020F0502020204030204" pitchFamily="34" charset="0"/>
                <a:cs typeface="Calibri" panose="020F0502020204030204" pitchFamily="34" charset="0"/>
              </a:rPr>
              <a:t>Computational physics serves as a critical role at the interface between experimental and theoretical physics</a:t>
            </a:r>
            <a:endParaRPr lang="en-GB"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3418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libri" panose="020F0502020204030204" pitchFamily="34" charset="0"/>
                <a:cs typeface="Calibri" panose="020F0502020204030204" pitchFamily="34" charset="0"/>
              </a:rPr>
              <a:t>Some definitions</a:t>
            </a:r>
          </a:p>
        </p:txBody>
      </p:sp>
      <p:sp>
        <p:nvSpPr>
          <p:cNvPr id="3" name="Content Placeholder 2"/>
          <p:cNvSpPr>
            <a:spLocks noGrp="1"/>
          </p:cNvSpPr>
          <p:nvPr>
            <p:ph sz="quarter" idx="13"/>
          </p:nvPr>
        </p:nvSpPr>
        <p:spPr>
          <a:xfrm>
            <a:off x="304800" y="1066800"/>
            <a:ext cx="8382000" cy="5576910"/>
          </a:xfrm>
        </p:spPr>
        <p:txBody>
          <a:bodyPr>
            <a:noAutofit/>
          </a:bodyPr>
          <a:lstStyle/>
          <a:p>
            <a:r>
              <a:rPr lang="en-GB" sz="2100" dirty="0">
                <a:latin typeface="Calibri" panose="020F0502020204030204" pitchFamily="34" charset="0"/>
                <a:cs typeface="Calibri" panose="020F0502020204030204" pitchFamily="34" charset="0"/>
              </a:rPr>
              <a:t>Computer carry out instructions, a set of which is called a </a:t>
            </a:r>
            <a:r>
              <a:rPr lang="en-GB" sz="2100" b="1" i="1" u="sng" dirty="0">
                <a:latin typeface="Calibri" panose="020F0502020204030204" pitchFamily="34" charset="0"/>
                <a:cs typeface="Calibri" panose="020F0502020204030204" pitchFamily="34" charset="0"/>
              </a:rPr>
              <a:t>program</a:t>
            </a:r>
            <a:r>
              <a:rPr lang="en-GB" sz="2100" dirty="0">
                <a:latin typeface="Calibri" panose="020F0502020204030204" pitchFamily="34" charset="0"/>
                <a:cs typeface="Calibri" panose="020F0502020204030204" pitchFamily="34" charset="0"/>
              </a:rPr>
              <a:t>. It tells the computer’s control unit what to do</a:t>
            </a:r>
          </a:p>
          <a:p>
            <a:r>
              <a:rPr lang="en-GB" sz="2100" dirty="0">
                <a:latin typeface="Calibri" panose="020F0502020204030204" pitchFamily="34" charset="0"/>
                <a:cs typeface="Calibri" panose="020F0502020204030204" pitchFamily="34" charset="0"/>
              </a:rPr>
              <a:t>A program is written using a </a:t>
            </a:r>
            <a:r>
              <a:rPr lang="en-GB" sz="2100" b="1" i="1" u="sng" dirty="0">
                <a:latin typeface="Calibri" panose="020F0502020204030204" pitchFamily="34" charset="0"/>
                <a:cs typeface="Calibri" panose="020F0502020204030204" pitchFamily="34" charset="0"/>
              </a:rPr>
              <a:t>computer language</a:t>
            </a:r>
          </a:p>
          <a:p>
            <a:r>
              <a:rPr lang="en-GB" sz="2100" b="1" i="1" u="sng" dirty="0">
                <a:latin typeface="Calibri" panose="020F0502020204030204" pitchFamily="34" charset="0"/>
                <a:cs typeface="Calibri" panose="020F0502020204030204" pitchFamily="34" charset="0"/>
              </a:rPr>
              <a:t>Software</a:t>
            </a:r>
            <a:r>
              <a:rPr lang="en-GB" sz="2100" dirty="0">
                <a:latin typeface="Calibri" panose="020F0502020204030204" pitchFamily="34" charset="0"/>
                <a:cs typeface="Calibri" panose="020F0502020204030204" pitchFamily="34" charset="0"/>
              </a:rPr>
              <a:t> is the general term to describe all the programs and data used in computer systems</a:t>
            </a:r>
          </a:p>
          <a:p>
            <a:r>
              <a:rPr lang="en-GB" sz="2100" b="1" i="1" u="sng" dirty="0">
                <a:latin typeface="Calibri" panose="020F0502020204030204" pitchFamily="34" charset="0"/>
                <a:cs typeface="Calibri" panose="020F0502020204030204" pitchFamily="34" charset="0"/>
              </a:rPr>
              <a:t>Hardware</a:t>
            </a:r>
            <a:r>
              <a:rPr lang="en-GB" sz="2100" dirty="0">
                <a:latin typeface="Calibri" panose="020F0502020204030204" pitchFamily="34" charset="0"/>
                <a:cs typeface="Calibri" panose="020F0502020204030204" pitchFamily="34" charset="0"/>
              </a:rPr>
              <a:t> is the collective term used to refer to the series of devices making up a computer</a:t>
            </a:r>
          </a:p>
          <a:p>
            <a:r>
              <a:rPr lang="en-GB" sz="2100" b="1" i="1" u="sng" dirty="0">
                <a:latin typeface="Calibri" panose="020F0502020204030204" pitchFamily="34" charset="0"/>
                <a:cs typeface="Calibri" panose="020F0502020204030204" pitchFamily="34" charset="0"/>
              </a:rPr>
              <a:t>Programming</a:t>
            </a:r>
            <a:r>
              <a:rPr lang="en-GB" sz="2100" dirty="0">
                <a:latin typeface="Calibri" panose="020F0502020204030204" pitchFamily="34" charset="0"/>
                <a:cs typeface="Calibri" panose="020F0502020204030204" pitchFamily="34" charset="0"/>
              </a:rPr>
              <a:t> is the art/science/magic of writing software. Programs are usually written as text files. </a:t>
            </a:r>
            <a:r>
              <a:rPr lang="en-GB" sz="2100" b="1" i="1" u="sng" dirty="0">
                <a:latin typeface="Calibri" panose="020F0502020204030204" pitchFamily="34" charset="0"/>
                <a:cs typeface="Calibri" panose="020F0502020204030204" pitchFamily="34" charset="0"/>
              </a:rPr>
              <a:t>Code</a:t>
            </a:r>
            <a:r>
              <a:rPr lang="en-GB" sz="2100" dirty="0">
                <a:latin typeface="Calibri" panose="020F0502020204030204" pitchFamily="34" charset="0"/>
                <a:cs typeface="Calibri" panose="020F0502020204030204" pitchFamily="34" charset="0"/>
              </a:rPr>
              <a:t> is the textual representation of programs</a:t>
            </a:r>
          </a:p>
          <a:p>
            <a:r>
              <a:rPr lang="en-GB" sz="2100" dirty="0">
                <a:latin typeface="Calibri" panose="020F0502020204030204" pitchFamily="34" charset="0"/>
                <a:cs typeface="Calibri" panose="020F0502020204030204" pitchFamily="34" charset="0"/>
              </a:rPr>
              <a:t>A </a:t>
            </a:r>
            <a:r>
              <a:rPr lang="en-GB" sz="2100" b="1" i="1" u="sng" dirty="0">
                <a:latin typeface="Calibri" panose="020F0502020204030204" pitchFamily="34" charset="0"/>
                <a:cs typeface="Calibri" panose="020F0502020204030204" pitchFamily="34" charset="0"/>
              </a:rPr>
              <a:t>compiler</a:t>
            </a:r>
            <a:r>
              <a:rPr lang="en-GB" sz="2100" dirty="0">
                <a:latin typeface="Calibri" panose="020F0502020204030204" pitchFamily="34" charset="0"/>
                <a:cs typeface="Calibri" panose="020F0502020204030204" pitchFamily="34" charset="0"/>
              </a:rPr>
              <a:t> transforms these text files into a form which the CPU can understand and </a:t>
            </a:r>
            <a:r>
              <a:rPr lang="en-GB" sz="2100" b="1" i="1" u="sng" dirty="0">
                <a:latin typeface="Calibri" panose="020F0502020204030204" pitchFamily="34" charset="0"/>
                <a:cs typeface="Calibri" panose="020F0502020204030204" pitchFamily="34" charset="0"/>
              </a:rPr>
              <a:t>execute</a:t>
            </a:r>
          </a:p>
          <a:p>
            <a:r>
              <a:rPr lang="en-GB" sz="2100" dirty="0">
                <a:latin typeface="Calibri" panose="020F0502020204030204" pitchFamily="34" charset="0"/>
                <a:cs typeface="Calibri" panose="020F0502020204030204" pitchFamily="34" charset="0"/>
              </a:rPr>
              <a:t>When a program behaves incorrectly, it is said to have a </a:t>
            </a:r>
            <a:r>
              <a:rPr lang="en-GB" sz="2100" b="1" i="1" u="sng" dirty="0">
                <a:latin typeface="Calibri" panose="020F0502020204030204" pitchFamily="34" charset="0"/>
                <a:cs typeface="Calibri" panose="020F0502020204030204" pitchFamily="34" charset="0"/>
              </a:rPr>
              <a:t>bug</a:t>
            </a:r>
            <a:r>
              <a:rPr lang="en-GB" sz="2100" dirty="0">
                <a:latin typeface="Calibri" panose="020F0502020204030204" pitchFamily="34" charset="0"/>
                <a:cs typeface="Calibri" panose="020F0502020204030204" pitchFamily="34" charset="0"/>
              </a:rPr>
              <a:t>. </a:t>
            </a:r>
            <a:r>
              <a:rPr lang="en-GB" sz="2100" b="1" i="1" u="sng" dirty="0">
                <a:latin typeface="Calibri" panose="020F0502020204030204" pitchFamily="34" charset="0"/>
                <a:cs typeface="Calibri" panose="020F0502020204030204" pitchFamily="34" charset="0"/>
              </a:rPr>
              <a:t>Debugging</a:t>
            </a:r>
            <a:r>
              <a:rPr lang="en-GB" sz="2100" i="1" dirty="0">
                <a:latin typeface="Calibri" panose="020F0502020204030204" pitchFamily="34" charset="0"/>
                <a:cs typeface="Calibri" panose="020F0502020204030204" pitchFamily="34" charset="0"/>
              </a:rPr>
              <a:t> </a:t>
            </a:r>
            <a:r>
              <a:rPr lang="en-GB" sz="2100" dirty="0">
                <a:latin typeface="Calibri" panose="020F0502020204030204" pitchFamily="34" charset="0"/>
                <a:cs typeface="Calibri" panose="020F0502020204030204" pitchFamily="34" charset="0"/>
              </a:rPr>
              <a:t>is the act of removing bugs from a program</a:t>
            </a:r>
            <a:endParaRPr lang="en-GB" sz="2100" u="sn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87225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libri" panose="020F0502020204030204" pitchFamily="34" charset="0"/>
                <a:cs typeface="Calibri" panose="020F0502020204030204" pitchFamily="34" charset="0"/>
              </a:rPr>
              <a:t>software</a:t>
            </a:r>
          </a:p>
        </p:txBody>
      </p:sp>
      <p:sp>
        <p:nvSpPr>
          <p:cNvPr id="3" name="Content Placeholder 2"/>
          <p:cNvSpPr>
            <a:spLocks noGrp="1"/>
          </p:cNvSpPr>
          <p:nvPr>
            <p:ph sz="quarter" idx="13"/>
          </p:nvPr>
        </p:nvSpPr>
        <p:spPr>
          <a:xfrm>
            <a:off x="304800" y="1066800"/>
            <a:ext cx="8382000" cy="4953000"/>
          </a:xfrm>
        </p:spPr>
        <p:txBody>
          <a:bodyPr>
            <a:normAutofit/>
          </a:bodyPr>
          <a:lstStyle/>
          <a:p>
            <a:r>
              <a:rPr lang="en-GB" sz="2100" dirty="0">
                <a:latin typeface="Calibri" panose="020F0502020204030204" pitchFamily="34" charset="0"/>
                <a:cs typeface="Calibri" panose="020F0502020204030204" pitchFamily="34" charset="0"/>
              </a:rPr>
              <a:t>There are two basic software types</a:t>
            </a:r>
          </a:p>
          <a:p>
            <a:pPr marL="714375" lvl="1"/>
            <a:r>
              <a:rPr lang="en-GB" sz="2100" b="1" i="1" dirty="0">
                <a:latin typeface="Calibri" panose="020F0502020204030204" pitchFamily="34" charset="0"/>
                <a:cs typeface="Calibri" panose="020F0502020204030204" pitchFamily="34" charset="0"/>
              </a:rPr>
              <a:t>System software</a:t>
            </a:r>
          </a:p>
          <a:p>
            <a:pPr marL="714375" lvl="1" indent="0">
              <a:buNone/>
            </a:pPr>
            <a:r>
              <a:rPr lang="en-GB" sz="2100" dirty="0">
                <a:latin typeface="Calibri" panose="020F0502020204030204" pitchFamily="34" charset="0"/>
                <a:cs typeface="Calibri" panose="020F0502020204030204" pitchFamily="34" charset="0"/>
              </a:rPr>
              <a:t>Affects the control and performance of a computer system:</a:t>
            </a:r>
          </a:p>
          <a:p>
            <a:pPr marL="1400175" lvl="2"/>
            <a:r>
              <a:rPr lang="en-GB" sz="2100" dirty="0">
                <a:latin typeface="Calibri" panose="020F0502020204030204" pitchFamily="34" charset="0"/>
                <a:cs typeface="Calibri" panose="020F0502020204030204" pitchFamily="34" charset="0"/>
              </a:rPr>
              <a:t>To make the best use of the hardware</a:t>
            </a:r>
          </a:p>
          <a:p>
            <a:pPr marL="1400175" lvl="2"/>
            <a:r>
              <a:rPr lang="en-GB" sz="2100" dirty="0">
                <a:latin typeface="Calibri" panose="020F0502020204030204" pitchFamily="34" charset="0"/>
                <a:cs typeface="Calibri" panose="020F0502020204030204" pitchFamily="34" charset="0"/>
              </a:rPr>
              <a:t>To provide common functionality</a:t>
            </a:r>
          </a:p>
          <a:p>
            <a:pPr marL="1400175" lvl="2"/>
            <a:r>
              <a:rPr lang="en-GB" sz="2100" dirty="0">
                <a:latin typeface="Calibri" panose="020F0502020204030204" pitchFamily="34" charset="0"/>
                <a:cs typeface="Calibri" panose="020F0502020204030204" pitchFamily="34" charset="0"/>
              </a:rPr>
              <a:t>To provide a simple interface between the user and computer	</a:t>
            </a:r>
          </a:p>
          <a:p>
            <a:pPr marL="714375" lvl="1"/>
            <a:r>
              <a:rPr lang="en-GB" sz="2100" b="1" i="1" dirty="0">
                <a:latin typeface="Calibri" panose="020F0502020204030204" pitchFamily="34" charset="0"/>
                <a:cs typeface="Calibri" panose="020F0502020204030204" pitchFamily="34" charset="0"/>
              </a:rPr>
              <a:t>Application software</a:t>
            </a:r>
          </a:p>
          <a:p>
            <a:pPr marL="714375" lvl="1" indent="0">
              <a:buNone/>
            </a:pPr>
            <a:r>
              <a:rPr lang="en-GB" sz="2100" dirty="0">
                <a:latin typeface="Calibri" panose="020F0502020204030204" pitchFamily="34" charset="0"/>
                <a:cs typeface="Calibri" panose="020F0502020204030204" pitchFamily="34" charset="0"/>
              </a:rPr>
              <a:t>Written to solve a particular problem</a:t>
            </a:r>
          </a:p>
          <a:p>
            <a:pPr marL="1343025" lvl="1" indent="-266700"/>
            <a:r>
              <a:rPr lang="en-GB" sz="2100" dirty="0">
                <a:latin typeface="Calibri" panose="020F0502020204030204" pitchFamily="34" charset="0"/>
                <a:cs typeface="Calibri" panose="020F0502020204030204" pitchFamily="34" charset="0"/>
              </a:rPr>
              <a:t>User application programs</a:t>
            </a:r>
          </a:p>
          <a:p>
            <a:pPr marL="1343025" lvl="1" indent="-266700"/>
            <a:r>
              <a:rPr lang="en-GB" sz="2100" dirty="0">
                <a:latin typeface="Calibri" panose="020F0502020204030204" pitchFamily="34" charset="0"/>
                <a:cs typeface="Calibri" panose="020F0502020204030204" pitchFamily="34" charset="0"/>
              </a:rPr>
              <a:t>Application packages</a:t>
            </a:r>
          </a:p>
        </p:txBody>
      </p:sp>
      <p:pic>
        <p:nvPicPr>
          <p:cNvPr id="15" name="Picture 20" descr="http://www.digzip.com/software/wp-content/uploads/2010/10/CCleaner-3.00.1303.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29846" y="2648723"/>
            <a:ext cx="597694" cy="59769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upload.wikimedia.org/wikipedia/commons/thumb/5/5f/Windows_logo_-_2012.svg/1024px-Windows_logo_-_2012.svg.png">
            <a:extLst>
              <a:ext uri="{FF2B5EF4-FFF2-40B4-BE49-F238E27FC236}">
                <a16:creationId xmlns:a16="http://schemas.microsoft.com/office/drawing/2014/main" id="{60D76791-4ED9-49FA-ADDD-6C96DB2482E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59523" y="2618242"/>
            <a:ext cx="685801" cy="6858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i.ytimg.com/vi/VcC9ugakAmY/maxresdefault.jpg">
            <a:extLst>
              <a:ext uri="{FF2B5EF4-FFF2-40B4-BE49-F238E27FC236}">
                <a16:creationId xmlns:a16="http://schemas.microsoft.com/office/drawing/2014/main" id="{5AA26B37-5957-4AB0-9524-3C0704DF5D63}"/>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6217" r="17988" b="10401"/>
          <a:stretch/>
        </p:blipFill>
        <p:spPr bwMode="auto">
          <a:xfrm>
            <a:off x="6286214" y="2648723"/>
            <a:ext cx="661682" cy="59769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photoshop logo 2018">
            <a:extLst>
              <a:ext uri="{FF2B5EF4-FFF2-40B4-BE49-F238E27FC236}">
                <a16:creationId xmlns:a16="http://schemas.microsoft.com/office/drawing/2014/main" id="{A85DF0AB-5066-414E-B7D8-504F2A927E8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64661" y="5530222"/>
            <a:ext cx="666751" cy="65004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skype logo">
            <a:extLst>
              <a:ext uri="{FF2B5EF4-FFF2-40B4-BE49-F238E27FC236}">
                <a16:creationId xmlns:a16="http://schemas.microsoft.com/office/drawing/2014/main" id="{CC1886DF-61BC-4D0E-9D93-38831E54DCF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00413" y="5530222"/>
            <a:ext cx="650049" cy="65004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firefox logo 2018">
            <a:extLst>
              <a:ext uri="{FF2B5EF4-FFF2-40B4-BE49-F238E27FC236}">
                <a16:creationId xmlns:a16="http://schemas.microsoft.com/office/drawing/2014/main" id="{32FFEBF9-4D1D-4E55-B266-5C85463F824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563507" y="5493893"/>
            <a:ext cx="722707" cy="72270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s://cdn.vox-cdn.com/thumbor/Yq1Vd39jCBGpTUKHUhEx5FfxvmM=/39x0:3111x2048/1200x800/filters:focal(39x0:3111x2048)/cdn.vox-cdn.com/uploads/chorus_image/image/49901753/netflixlogo.0.0.png">
            <a:extLst>
              <a:ext uri="{FF2B5EF4-FFF2-40B4-BE49-F238E27FC236}">
                <a16:creationId xmlns:a16="http://schemas.microsoft.com/office/drawing/2014/main" id="{DBEE51AC-E51C-4DB6-AAA8-52864CA051B3}"/>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29629" t="-1" r="25664" b="-5381"/>
          <a:stretch/>
        </p:blipFill>
        <p:spPr bwMode="auto">
          <a:xfrm>
            <a:off x="6633172" y="4706776"/>
            <a:ext cx="542468" cy="722707"/>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age result for microsoft office 2018 logo">
            <a:extLst>
              <a:ext uri="{FF2B5EF4-FFF2-40B4-BE49-F238E27FC236}">
                <a16:creationId xmlns:a16="http://schemas.microsoft.com/office/drawing/2014/main" id="{CB87164E-F08C-4AD2-8933-1C0F6AC63867}"/>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620021" y="4763290"/>
            <a:ext cx="609678" cy="609678"/>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https://upload.wikimedia.org/wikipedia/commons/thumb/a/a1/PyCharm_Logo.svg/1200px-PyCharm_Logo.svg.png">
            <a:extLst>
              <a:ext uri="{FF2B5EF4-FFF2-40B4-BE49-F238E27FC236}">
                <a16:creationId xmlns:a16="http://schemas.microsoft.com/office/drawing/2014/main" id="{B8E4B7BF-C926-4B67-8E72-94B805B468CE}"/>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546477" y="4769282"/>
            <a:ext cx="597694" cy="597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208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libri" panose="020F0502020204030204" pitchFamily="34" charset="0"/>
                <a:cs typeface="Calibri" panose="020F0502020204030204" pitchFamily="34" charset="0"/>
              </a:rPr>
              <a:t>Operating systems</a:t>
            </a:r>
          </a:p>
        </p:txBody>
      </p:sp>
      <p:sp>
        <p:nvSpPr>
          <p:cNvPr id="3" name="Content Placeholder 2"/>
          <p:cNvSpPr>
            <a:spLocks noGrp="1"/>
          </p:cNvSpPr>
          <p:nvPr>
            <p:ph sz="quarter" idx="13"/>
          </p:nvPr>
        </p:nvSpPr>
        <p:spPr/>
        <p:txBody>
          <a:bodyPr>
            <a:noAutofit/>
          </a:bodyPr>
          <a:lstStyle/>
          <a:p>
            <a:r>
              <a:rPr lang="en-GB" sz="2000" dirty="0">
                <a:latin typeface="Calibri" panose="020F0502020204030204" pitchFamily="34" charset="0"/>
                <a:cs typeface="Calibri" panose="020F0502020204030204" pitchFamily="34" charset="0"/>
              </a:rPr>
              <a:t>A set of programs residing in RAM which directs all operations in a computer</a:t>
            </a:r>
          </a:p>
          <a:p>
            <a:r>
              <a:rPr lang="en-GB" sz="2000" i="1" u="sng" dirty="0">
                <a:latin typeface="Calibri" panose="020F0502020204030204" pitchFamily="34" charset="0"/>
                <a:cs typeface="Calibri" panose="020F0502020204030204" pitchFamily="34" charset="0"/>
              </a:rPr>
              <a:t>Booting up</a:t>
            </a:r>
            <a:r>
              <a:rPr lang="en-GB" sz="2000" dirty="0">
                <a:latin typeface="Calibri" panose="020F0502020204030204" pitchFamily="34" charset="0"/>
                <a:cs typeface="Calibri" panose="020F0502020204030204" pitchFamily="34" charset="0"/>
              </a:rPr>
              <a:t> is the process of calling the OS into RAM from disk</a:t>
            </a:r>
          </a:p>
          <a:p>
            <a:r>
              <a:rPr lang="en-GB" sz="2000" dirty="0">
                <a:latin typeface="Calibri" panose="020F0502020204030204" pitchFamily="34" charset="0"/>
                <a:cs typeface="Calibri" panose="020F0502020204030204" pitchFamily="34" charset="0"/>
              </a:rPr>
              <a:t>It makes it easier to interact with the computer and helps in managing computer resources</a:t>
            </a:r>
          </a:p>
          <a:p>
            <a:r>
              <a:rPr lang="en-GB" sz="2000" dirty="0">
                <a:latin typeface="Calibri" panose="020F0502020204030204" pitchFamily="34" charset="0"/>
                <a:cs typeface="Calibri" panose="020F0502020204030204" pitchFamily="34" charset="0"/>
              </a:rPr>
              <a:t>Some main functions of an operating system include:</a:t>
            </a:r>
          </a:p>
        </p:txBody>
      </p:sp>
      <p:sp>
        <p:nvSpPr>
          <p:cNvPr id="5" name="Content Placeholder 2"/>
          <p:cNvSpPr txBox="1">
            <a:spLocks/>
          </p:cNvSpPr>
          <p:nvPr/>
        </p:nvSpPr>
        <p:spPr>
          <a:xfrm>
            <a:off x="2071670" y="3500438"/>
            <a:ext cx="5929354" cy="1643074"/>
          </a:xfrm>
          <a:prstGeom prst="rect">
            <a:avLst/>
          </a:prstGeom>
        </p:spPr>
        <p:txBody>
          <a:bodyPr vert="horz" lIns="91440" tIns="45720" rIns="91440" bIns="45720" numCol="2" rtlCol="0">
            <a:noAutofit/>
          </a:bodyPr>
          <a:lstStyle/>
          <a:p>
            <a:pPr marL="342900" marR="0" lvl="0" indent="-342900" algn="l" defTabSz="914400" rtl="0" eaLnBrk="1" fontAlgn="auto" latinLnBrk="0" hangingPunct="1">
              <a:lnSpc>
                <a:spcPct val="100000"/>
              </a:lnSpc>
              <a:spcBef>
                <a:spcPct val="20000"/>
              </a:spcBef>
              <a:spcAft>
                <a:spcPts val="600"/>
              </a:spcAft>
              <a:buClr>
                <a:schemeClr val="tx2"/>
              </a:buClr>
              <a:buSzTx/>
              <a:buFont typeface="Tw Cen MT" pitchFamily="34" charset="0"/>
              <a:buChar char="–"/>
              <a:tabLst/>
              <a:defRPr/>
            </a:pPr>
            <a:r>
              <a:rPr kumimoji="0" lang="en-GB" sz="2000" b="0" i="0" u="none" strike="noStrike" kern="1200" cap="none" spc="30" normalizeH="0" baseline="0" noProof="0" dirty="0">
                <a:ln>
                  <a:noFill/>
                </a:ln>
                <a:solidFill>
                  <a:schemeClr val="tx1"/>
                </a:solidFill>
                <a:effectLst/>
                <a:uLnTx/>
                <a:uFillTx/>
                <a:latin typeface="Calibri" panose="020F0502020204030204" pitchFamily="34" charset="0"/>
                <a:cs typeface="Calibri" panose="020F0502020204030204" pitchFamily="34" charset="0"/>
              </a:rPr>
              <a:t>Job Control</a:t>
            </a:r>
          </a:p>
          <a:p>
            <a:pPr marL="342900" marR="0" lvl="0" indent="-342900" algn="l" defTabSz="914400" rtl="0" eaLnBrk="1" fontAlgn="auto" latinLnBrk="0" hangingPunct="1">
              <a:lnSpc>
                <a:spcPct val="100000"/>
              </a:lnSpc>
              <a:spcBef>
                <a:spcPct val="20000"/>
              </a:spcBef>
              <a:spcAft>
                <a:spcPts val="600"/>
              </a:spcAft>
              <a:buClr>
                <a:schemeClr val="tx2"/>
              </a:buClr>
              <a:buSzTx/>
              <a:buFont typeface="Tw Cen MT" pitchFamily="34" charset="0"/>
              <a:buChar char="–"/>
              <a:tabLst/>
              <a:defRPr/>
            </a:pPr>
            <a:r>
              <a:rPr lang="en-GB" sz="2000" spc="30" dirty="0">
                <a:latin typeface="Calibri" panose="020F0502020204030204" pitchFamily="34" charset="0"/>
                <a:cs typeface="Calibri" panose="020F0502020204030204" pitchFamily="34" charset="0"/>
              </a:rPr>
              <a:t>Memory management</a:t>
            </a:r>
          </a:p>
          <a:p>
            <a:pPr marL="342900" marR="0" lvl="0" indent="-342900" algn="l" defTabSz="914400" rtl="0" eaLnBrk="1" fontAlgn="auto" latinLnBrk="0" hangingPunct="1">
              <a:lnSpc>
                <a:spcPct val="100000"/>
              </a:lnSpc>
              <a:spcBef>
                <a:spcPct val="20000"/>
              </a:spcBef>
              <a:spcAft>
                <a:spcPts val="600"/>
              </a:spcAft>
              <a:buClr>
                <a:schemeClr val="tx2"/>
              </a:buClr>
              <a:buSzTx/>
              <a:buFont typeface="Tw Cen MT" pitchFamily="34" charset="0"/>
              <a:buChar char="–"/>
              <a:tabLst/>
              <a:defRPr/>
            </a:pPr>
            <a:r>
              <a:rPr kumimoji="0" lang="en-GB" sz="2000" b="0" i="0" u="none" strike="noStrike" kern="1200" cap="none" spc="30" normalizeH="0" baseline="0" noProof="0" dirty="0">
                <a:ln>
                  <a:noFill/>
                </a:ln>
                <a:solidFill>
                  <a:schemeClr val="tx1"/>
                </a:solidFill>
                <a:effectLst/>
                <a:uLnTx/>
                <a:uFillTx/>
                <a:latin typeface="Calibri" panose="020F0502020204030204" pitchFamily="34" charset="0"/>
                <a:cs typeface="Calibri" panose="020F0502020204030204" pitchFamily="34" charset="0"/>
              </a:rPr>
              <a:t>Disk</a:t>
            </a:r>
            <a:r>
              <a:rPr kumimoji="0" lang="en-GB" sz="2000" b="0" i="0" u="none" strike="noStrike" kern="1200" cap="none" spc="30" normalizeH="0" noProof="0" dirty="0">
                <a:ln>
                  <a:noFill/>
                </a:ln>
                <a:solidFill>
                  <a:schemeClr val="tx1"/>
                </a:solidFill>
                <a:effectLst/>
                <a:uLnTx/>
                <a:uFillTx/>
                <a:latin typeface="Calibri" panose="020F0502020204030204" pitchFamily="34" charset="0"/>
                <a:cs typeface="Calibri" panose="020F0502020204030204" pitchFamily="34" charset="0"/>
              </a:rPr>
              <a:t> management</a:t>
            </a:r>
          </a:p>
          <a:p>
            <a:pPr marL="342900" marR="0" lvl="0" indent="-342900" algn="l" defTabSz="914400" rtl="0" eaLnBrk="1" fontAlgn="auto" latinLnBrk="0" hangingPunct="1">
              <a:lnSpc>
                <a:spcPct val="100000"/>
              </a:lnSpc>
              <a:spcBef>
                <a:spcPct val="20000"/>
              </a:spcBef>
              <a:spcAft>
                <a:spcPts val="600"/>
              </a:spcAft>
              <a:buClr>
                <a:schemeClr val="tx2"/>
              </a:buClr>
              <a:buSzTx/>
              <a:buFont typeface="Tw Cen MT" pitchFamily="34" charset="0"/>
              <a:buChar char="–"/>
              <a:tabLst/>
              <a:defRPr/>
            </a:pPr>
            <a:r>
              <a:rPr lang="en-GB" sz="2000" spc="30" baseline="0" dirty="0">
                <a:latin typeface="Calibri" panose="020F0502020204030204" pitchFamily="34" charset="0"/>
                <a:cs typeface="Calibri" panose="020F0502020204030204" pitchFamily="34" charset="0"/>
              </a:rPr>
              <a:t>Hardware</a:t>
            </a:r>
            <a:r>
              <a:rPr lang="en-GB" sz="2000" spc="30" dirty="0">
                <a:latin typeface="Calibri" panose="020F0502020204030204" pitchFamily="34" charset="0"/>
                <a:cs typeface="Calibri" panose="020F0502020204030204" pitchFamily="34" charset="0"/>
              </a:rPr>
              <a:t> control</a:t>
            </a:r>
          </a:p>
          <a:p>
            <a:pPr marL="342900" marR="0" lvl="0" indent="-342900" algn="l" defTabSz="914400" rtl="0" eaLnBrk="1" fontAlgn="auto" latinLnBrk="0" hangingPunct="1">
              <a:lnSpc>
                <a:spcPct val="100000"/>
              </a:lnSpc>
              <a:spcBef>
                <a:spcPct val="20000"/>
              </a:spcBef>
              <a:spcAft>
                <a:spcPts val="600"/>
              </a:spcAft>
              <a:buClr>
                <a:schemeClr val="tx2"/>
              </a:buClr>
              <a:buSzTx/>
              <a:buFont typeface="Tw Cen MT" pitchFamily="34" charset="0"/>
              <a:buChar char="–"/>
              <a:tabLst/>
              <a:defRPr/>
            </a:pPr>
            <a:r>
              <a:rPr kumimoji="0" lang="en-GB" sz="2000" b="0" i="0" u="none" strike="noStrike" kern="1200" cap="none" spc="30" normalizeH="0" baseline="0" noProof="0" dirty="0">
                <a:ln>
                  <a:noFill/>
                </a:ln>
                <a:solidFill>
                  <a:schemeClr val="tx1"/>
                </a:solidFill>
                <a:effectLst/>
                <a:uLnTx/>
                <a:uFillTx/>
                <a:latin typeface="Calibri" panose="020F0502020204030204" pitchFamily="34" charset="0"/>
                <a:cs typeface="Calibri" panose="020F0502020204030204" pitchFamily="34" charset="0"/>
              </a:rPr>
              <a:t>Security</a:t>
            </a:r>
          </a:p>
          <a:p>
            <a:pPr marL="342900" marR="0" lvl="0" indent="-342900" algn="l" defTabSz="914400" rtl="0" eaLnBrk="1" fontAlgn="auto" latinLnBrk="0" hangingPunct="1">
              <a:lnSpc>
                <a:spcPct val="100000"/>
              </a:lnSpc>
              <a:spcBef>
                <a:spcPct val="20000"/>
              </a:spcBef>
              <a:spcAft>
                <a:spcPts val="600"/>
              </a:spcAft>
              <a:buClr>
                <a:schemeClr val="tx2"/>
              </a:buClr>
              <a:buSzTx/>
              <a:buFont typeface="Tw Cen MT" pitchFamily="34" charset="0"/>
              <a:buChar char="–"/>
              <a:tabLst/>
              <a:defRPr/>
            </a:pPr>
            <a:r>
              <a:rPr kumimoji="0" lang="en-GB" sz="2000" b="0" i="0" u="none" strike="noStrike" kern="1200" cap="none" spc="30" normalizeH="0" baseline="0" noProof="0" dirty="0">
                <a:ln>
                  <a:noFill/>
                </a:ln>
                <a:solidFill>
                  <a:schemeClr val="tx1"/>
                </a:solidFill>
                <a:effectLst/>
                <a:uLnTx/>
                <a:uFillTx/>
                <a:latin typeface="Calibri" panose="020F0502020204030204" pitchFamily="34" charset="0"/>
                <a:cs typeface="Calibri" panose="020F0502020204030204" pitchFamily="34" charset="0"/>
              </a:rPr>
              <a:t>Multitasking</a:t>
            </a:r>
          </a:p>
          <a:p>
            <a:pPr marL="342900" marR="0" lvl="0" indent="-342900" algn="l" defTabSz="914400" rtl="0" eaLnBrk="1" fontAlgn="auto" latinLnBrk="0" hangingPunct="1">
              <a:lnSpc>
                <a:spcPct val="100000"/>
              </a:lnSpc>
              <a:spcBef>
                <a:spcPct val="20000"/>
              </a:spcBef>
              <a:spcAft>
                <a:spcPts val="600"/>
              </a:spcAft>
              <a:buClr>
                <a:schemeClr val="tx2"/>
              </a:buClr>
              <a:buSzTx/>
              <a:buFont typeface="Tw Cen MT" pitchFamily="34" charset="0"/>
              <a:buChar char="–"/>
              <a:tabLst/>
              <a:defRPr/>
            </a:pPr>
            <a:r>
              <a:rPr lang="en-GB" sz="2000" spc="30" dirty="0">
                <a:latin typeface="Calibri" panose="020F0502020204030204" pitchFamily="34" charset="0"/>
                <a:cs typeface="Calibri" panose="020F0502020204030204" pitchFamily="34" charset="0"/>
              </a:rPr>
              <a:t>Networking</a:t>
            </a:r>
            <a:endParaRPr kumimoji="0" lang="en-GB" sz="2000" b="0" i="0" u="none" strike="noStrike" kern="1200" cap="none" spc="3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pic>
        <p:nvPicPr>
          <p:cNvPr id="10" name="Picture 2" descr="https://upload.wikimedia.org/wikipedia/commons/thumb/5/5f/Windows_logo_-_2012.svg/1024px-Windows_logo_-_2012.svg.png">
            <a:extLst>
              <a:ext uri="{FF2B5EF4-FFF2-40B4-BE49-F238E27FC236}">
                <a16:creationId xmlns:a16="http://schemas.microsoft.com/office/drawing/2014/main" id="{AEB8921F-A4FD-4B91-8D7B-8B4337AF3D6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60926" y="3500438"/>
            <a:ext cx="1129850" cy="112985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s://dunked.cdn.speedyrails.net/assets/prod/22884/p17s2tfgc31jte13d51pea1l2oblr3.png">
            <a:extLst>
              <a:ext uri="{FF2B5EF4-FFF2-40B4-BE49-F238E27FC236}">
                <a16:creationId xmlns:a16="http://schemas.microsoft.com/office/drawing/2014/main" id="{14439734-4908-404C-BCDA-2E4A30A6CC46}"/>
              </a:ext>
            </a:extLst>
          </p:cNvPr>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ackgroundRemoval t="18071" b="77802" l="29476" r="68476">
                        <a14:foregroundMark x1="50187" y1="26289" x2="50187" y2="26289"/>
                        <a14:foregroundMark x1="35250" y1="50051" x2="35250" y2="50051"/>
                        <a14:foregroundMark x1="65375" y1="48837" x2="65375" y2="48837"/>
                      </a14:backgroundRemoval>
                    </a14:imgEffect>
                  </a14:imgLayer>
                </a14:imgProps>
              </a:ext>
              <a:ext uri="{28A0092B-C50C-407E-A947-70E740481C1C}">
                <a14:useLocalDpi xmlns:a14="http://schemas.microsoft.com/office/drawing/2010/main" val="0"/>
              </a:ext>
            </a:extLst>
          </a:blip>
          <a:srcRect l="24601" t="10605" r="26649" b="14732"/>
          <a:stretch/>
        </p:blipFill>
        <p:spPr bwMode="auto">
          <a:xfrm>
            <a:off x="2267744" y="5409544"/>
            <a:ext cx="1295720" cy="122648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upload.wikimedia.org/wikipedia/commons/thumb/b/bb/OS_X_El_Capitan_logo.svg/1024px-OS_X_El_Capitan_logo.svg.png">
            <a:extLst>
              <a:ext uri="{FF2B5EF4-FFF2-40B4-BE49-F238E27FC236}">
                <a16:creationId xmlns:a16="http://schemas.microsoft.com/office/drawing/2014/main" id="{55F151F2-D60F-4977-A828-7B0BF5901D3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0543" y="3664633"/>
            <a:ext cx="1034849" cy="103484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ubuntu logo 2018">
            <a:extLst>
              <a:ext uri="{FF2B5EF4-FFF2-40B4-BE49-F238E27FC236}">
                <a16:creationId xmlns:a16="http://schemas.microsoft.com/office/drawing/2014/main" id="{7EA8C4B0-2C45-4DAC-A3B4-EDAE96C065AA}"/>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18391" b="81897" l="30323" r="68548">
                        <a14:foregroundMark x1="49677" y1="18391" x2="49677" y2="18391"/>
                        <a14:foregroundMark x1="50000" y1="81897" x2="50000" y2="81897"/>
                        <a14:foregroundMark x1="68548" y1="51149" x2="68548" y2="51149"/>
                      </a14:backgroundRemoval>
                    </a14:imgEffect>
                  </a14:imgLayer>
                </a14:imgProps>
              </a:ext>
              <a:ext uri="{28A0092B-C50C-407E-A947-70E740481C1C}">
                <a14:useLocalDpi xmlns:a14="http://schemas.microsoft.com/office/drawing/2010/main" val="0"/>
              </a:ext>
            </a:extLst>
          </a:blip>
          <a:srcRect l="25613" t="10897" r="26833" b="10897"/>
          <a:stretch/>
        </p:blipFill>
        <p:spPr bwMode="auto">
          <a:xfrm>
            <a:off x="5347827" y="5409544"/>
            <a:ext cx="1328695" cy="1226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112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4214807"/>
            <a:ext cx="7885113" cy="1362075"/>
          </a:xfrm>
        </p:spPr>
        <p:txBody>
          <a:bodyPr/>
          <a:lstStyle/>
          <a:p>
            <a:r>
              <a:rPr lang="en-US" dirty="0">
                <a:latin typeface="Calibri" panose="020F0502020204030204" pitchFamily="34" charset="0"/>
                <a:cs typeface="Calibri" panose="020F0502020204030204" pitchFamily="34" charset="0"/>
              </a:rPr>
              <a:t>How a Computer system works</a:t>
            </a:r>
          </a:p>
        </p:txBody>
      </p:sp>
      <p:sp>
        <p:nvSpPr>
          <p:cNvPr id="5" name="Text Placeholder 4"/>
          <p:cNvSpPr>
            <a:spLocks noGrp="1"/>
          </p:cNvSpPr>
          <p:nvPr>
            <p:ph type="body" idx="1"/>
          </p:nvPr>
        </p:nvSpPr>
        <p:spPr>
          <a:xfrm>
            <a:off x="609600" y="2714620"/>
            <a:ext cx="7885113" cy="1500187"/>
          </a:xfrm>
        </p:spPr>
        <p:txBody>
          <a:bodyPr/>
          <a:lstStyle/>
          <a:p>
            <a:r>
              <a:rPr lang="en-US" dirty="0">
                <a:latin typeface="Calibri" panose="020F0502020204030204" pitchFamily="34" charset="0"/>
                <a:cs typeface="Calibri" panose="020F0502020204030204" pitchFamily="34" charset="0"/>
              </a:rPr>
              <a:t>Let’s have a quick look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does a </a:t>
            </a:r>
            <a:r>
              <a:rPr lang="en-GB" dirty="0" err="1"/>
              <a:t>cpu</a:t>
            </a:r>
            <a:r>
              <a:rPr lang="en-GB" dirty="0"/>
              <a:t> do?</a:t>
            </a:r>
          </a:p>
        </p:txBody>
      </p:sp>
      <p:sp>
        <p:nvSpPr>
          <p:cNvPr id="3" name="Content Placeholder 2"/>
          <p:cNvSpPr>
            <a:spLocks noGrp="1"/>
          </p:cNvSpPr>
          <p:nvPr>
            <p:ph sz="quarter" idx="13"/>
          </p:nvPr>
        </p:nvSpPr>
        <p:spPr>
          <a:xfrm>
            <a:off x="304800" y="1066800"/>
            <a:ext cx="8382000" cy="5576910"/>
          </a:xfrm>
        </p:spPr>
        <p:txBody>
          <a:bodyPr>
            <a:noAutofit/>
          </a:bodyPr>
          <a:lstStyle/>
          <a:p>
            <a:r>
              <a:rPr lang="en-GB" sz="2100" dirty="0"/>
              <a:t>The CPU is analogous to the brain of a computer. It’s three main functions are to:</a:t>
            </a:r>
          </a:p>
          <a:p>
            <a:pPr lvl="1"/>
            <a:r>
              <a:rPr lang="en-GB" sz="2100" dirty="0"/>
              <a:t>Carry out instructions and tell the rest of the computer system what to do (the </a:t>
            </a:r>
            <a:r>
              <a:rPr lang="en-GB" sz="2100" i="1" u="sng" dirty="0"/>
              <a:t>Control Unit</a:t>
            </a:r>
            <a:r>
              <a:rPr lang="en-GB" sz="2100" dirty="0"/>
              <a:t>)</a:t>
            </a:r>
            <a:endParaRPr lang="en-GB" sz="2100" u="sng" dirty="0"/>
          </a:p>
          <a:p>
            <a:pPr lvl="1"/>
            <a:r>
              <a:rPr lang="en-GB" sz="2100" dirty="0"/>
              <a:t>Perform arithmetic calculations and data manipulation (the </a:t>
            </a:r>
            <a:r>
              <a:rPr lang="en-GB" sz="2100" i="1" u="sng" dirty="0"/>
              <a:t>Arithmetic and Logic Unit)</a:t>
            </a:r>
            <a:endParaRPr lang="en-GB" sz="2100" dirty="0"/>
          </a:p>
          <a:p>
            <a:pPr lvl="1"/>
            <a:r>
              <a:rPr lang="en-GB" sz="2100" dirty="0"/>
              <a:t>Hold data and instruction which are in current use (</a:t>
            </a:r>
            <a:r>
              <a:rPr lang="en-GB" sz="2100" i="1" u="sng" dirty="0"/>
              <a:t>Main Memory)</a:t>
            </a:r>
          </a:p>
          <a:p>
            <a:r>
              <a:rPr lang="en-GB" sz="2100" dirty="0"/>
              <a:t>The speed at which a CPU can performs these tasks depends on its </a:t>
            </a:r>
            <a:r>
              <a:rPr lang="en-GB" sz="2100" i="1" u="sng" dirty="0"/>
              <a:t>clock-rate</a:t>
            </a:r>
            <a:r>
              <a:rPr lang="en-GB" sz="2100" dirty="0"/>
              <a:t> (</a:t>
            </a:r>
            <a:r>
              <a:rPr lang="en-GB" sz="2100" dirty="0" err="1"/>
              <a:t>eg</a:t>
            </a:r>
            <a:r>
              <a:rPr lang="en-GB" sz="2100" dirty="0"/>
              <a:t>. 2.4 GHz: 2.4 billion instructions per second)</a:t>
            </a:r>
            <a:endParaRPr lang="en-GB" sz="2100" i="1" u="sng" dirty="0"/>
          </a:p>
        </p:txBody>
      </p:sp>
      <p:sp>
        <p:nvSpPr>
          <p:cNvPr id="7" name="Content Placeholder 2"/>
          <p:cNvSpPr txBox="1">
            <a:spLocks/>
          </p:cNvSpPr>
          <p:nvPr/>
        </p:nvSpPr>
        <p:spPr>
          <a:xfrm>
            <a:off x="285720" y="4714884"/>
            <a:ext cx="4714908" cy="2000264"/>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600"/>
              </a:spcAft>
              <a:buClr>
                <a:schemeClr val="tx2"/>
              </a:buClr>
              <a:buSzTx/>
              <a:buFont typeface="Arial" pitchFamily="34" charset="0"/>
              <a:buChar char="•"/>
              <a:tabLst/>
              <a:defRPr/>
            </a:pPr>
            <a:r>
              <a:rPr lang="en-GB" sz="2100" dirty="0"/>
              <a:t>The current trend is to pack many CPUs on the same chip (due to transistor size limits &amp; the speed of light)</a:t>
            </a:r>
          </a:p>
        </p:txBody>
      </p:sp>
      <p:pic>
        <p:nvPicPr>
          <p:cNvPr id="4098" name="Picture 2" descr="https://www.bhphotovideo.com/images/images2500x2500/intel_cd8067303734701_core_i9_7940x_tetradeca_core_14_core_1368050.jpg">
            <a:extLst>
              <a:ext uri="{FF2B5EF4-FFF2-40B4-BE49-F238E27FC236}">
                <a16:creationId xmlns:a16="http://schemas.microsoft.com/office/drawing/2014/main" id="{537CD6A6-9193-4ABC-B0C8-6E3B7338D87A}"/>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6951" b="6951"/>
          <a:stretch/>
        </p:blipFill>
        <p:spPr bwMode="auto">
          <a:xfrm>
            <a:off x="5868144" y="4685244"/>
            <a:ext cx="2240247" cy="1928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225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33400" y="4892674"/>
            <a:ext cx="7920006" cy="16978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Calibri" panose="020F0502020204030204" pitchFamily="34" charset="0"/>
              <a:cs typeface="Calibri" panose="020F0502020204030204" pitchFamily="34" charset="0"/>
            </a:endParaRPr>
          </a:p>
        </p:txBody>
      </p:sp>
      <p:sp>
        <p:nvSpPr>
          <p:cNvPr id="2" name="Title 1"/>
          <p:cNvSpPr>
            <a:spLocks noGrp="1"/>
          </p:cNvSpPr>
          <p:nvPr>
            <p:ph type="title"/>
          </p:nvPr>
        </p:nvSpPr>
        <p:spPr/>
        <p:txBody>
          <a:bodyPr/>
          <a:lstStyle/>
          <a:p>
            <a:r>
              <a:rPr lang="en-GB" dirty="0">
                <a:latin typeface="Calibri" panose="020F0502020204030204" pitchFamily="34" charset="0"/>
                <a:cs typeface="Calibri" panose="020F0502020204030204" pitchFamily="34" charset="0"/>
              </a:rPr>
              <a:t>The von-</a:t>
            </a:r>
            <a:r>
              <a:rPr lang="en-GB" dirty="0" err="1">
                <a:latin typeface="Calibri" panose="020F0502020204030204" pitchFamily="34" charset="0"/>
                <a:cs typeface="Calibri" panose="020F0502020204030204" pitchFamily="34" charset="0"/>
              </a:rPr>
              <a:t>neumann</a:t>
            </a:r>
            <a:r>
              <a:rPr lang="en-GB" dirty="0">
                <a:latin typeface="Calibri" panose="020F0502020204030204" pitchFamily="34" charset="0"/>
                <a:cs typeface="Calibri" panose="020F0502020204030204" pitchFamily="34" charset="0"/>
              </a:rPr>
              <a:t> architecture</a:t>
            </a:r>
          </a:p>
        </p:txBody>
      </p:sp>
      <p:pic>
        <p:nvPicPr>
          <p:cNvPr id="3074" name="Picture 2" descr="Z:\PHY1024\Images\von neumann.jpg"/>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0" b="99127" l="0" r="100000">
                        <a14:foregroundMark x1="17039" y1="11790" x2="44625" y2="40611"/>
                        <a14:foregroundMark x1="38540" y1="15066" x2="40974" y2="15284"/>
                        <a14:foregroundMark x1="18256" y1="26856" x2="18256" y2="26856"/>
                        <a14:foregroundMark x1="19878" y1="32096" x2="19878" y2="32096"/>
                        <a14:foregroundMark x1="24138" y1="60044" x2="24138" y2="60044"/>
                        <a14:foregroundMark x1="7099" y1="46288" x2="7099" y2="46288"/>
                        <a14:foregroundMark x1="26369" y1="45197" x2="26369" y2="45197"/>
                        <a14:foregroundMark x1="50101" y1="56769" x2="50101" y2="56769"/>
                        <a14:foregroundMark x1="66937" y1="60917" x2="66937" y2="60917"/>
                        <a14:foregroundMark x1="53144" y1="62664" x2="53144" y2="62664"/>
                        <a14:foregroundMark x1="36511" y1="60699" x2="36511" y2="60699"/>
                        <a14:foregroundMark x1="17241" y1="69214" x2="17241" y2="69214"/>
                        <a14:backgroundMark x1="52738" y1="75983" x2="64097" y2="84716"/>
                      </a14:backgroundRemoval>
                    </a14:imgEffect>
                  </a14:imgLayer>
                </a14:imgProps>
              </a:ext>
              <a:ext uri="{28A0092B-C50C-407E-A947-70E740481C1C}">
                <a14:useLocalDpi xmlns:a14="http://schemas.microsoft.com/office/drawing/2010/main" val="0"/>
              </a:ext>
            </a:extLst>
          </a:blip>
          <a:srcRect/>
          <a:stretch>
            <a:fillRect/>
          </a:stretch>
        </p:blipFill>
        <p:spPr bwMode="auto">
          <a:xfrm>
            <a:off x="1981200" y="1295400"/>
            <a:ext cx="5522600" cy="4700172"/>
          </a:xfrm>
          <a:prstGeom prst="rect">
            <a:avLst/>
          </a:prstGeom>
          <a:noFill/>
          <a:extLst>
            <a:ext uri="{909E8E84-426E-40DD-AFC4-6F175D3DCCD1}">
              <a14:hiddenFill xmlns:a14="http://schemas.microsoft.com/office/drawing/2010/main">
                <a:solidFill>
                  <a:srgbClr val="FFFFFF"/>
                </a:solidFill>
              </a14:hiddenFill>
            </a:ext>
          </a:extLst>
        </p:spPr>
      </p:pic>
      <p:sp>
        <p:nvSpPr>
          <p:cNvPr id="20" name="Rounded Rectangle 19"/>
          <p:cNvSpPr/>
          <p:nvPr/>
        </p:nvSpPr>
        <p:spPr>
          <a:xfrm>
            <a:off x="0" y="1600200"/>
            <a:ext cx="1934308" cy="814753"/>
          </a:xfrm>
          <a:prstGeom prst="roundRect">
            <a:avLst/>
          </a:prstGeom>
          <a:noFill/>
          <a:ln>
            <a:no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FF00"/>
                </a:solidFill>
                <a:latin typeface="Calibri" panose="020F0502020204030204" pitchFamily="34" charset="0"/>
                <a:cs typeface="Calibri" panose="020F0502020204030204" pitchFamily="34" charset="0"/>
              </a:rPr>
              <a:t>Internal memory locations performing specific tasks</a:t>
            </a:r>
          </a:p>
        </p:txBody>
      </p:sp>
      <p:cxnSp>
        <p:nvCxnSpPr>
          <p:cNvPr id="22" name="Straight Connector 21"/>
          <p:cNvCxnSpPr/>
          <p:nvPr/>
        </p:nvCxnSpPr>
        <p:spPr>
          <a:xfrm>
            <a:off x="1600200" y="2211265"/>
            <a:ext cx="533400" cy="203688"/>
          </a:xfrm>
          <a:prstGeom prst="line">
            <a:avLst/>
          </a:prstGeom>
          <a:ln w="1905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152400" y="3771297"/>
            <a:ext cx="2133600" cy="2096103"/>
          </a:xfrm>
          <a:prstGeom prst="roundRect">
            <a:avLst/>
          </a:prstGeom>
          <a:noFill/>
          <a:ln>
            <a:no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FF00"/>
                </a:solidFill>
                <a:latin typeface="Calibri" panose="020F0502020204030204" pitchFamily="34" charset="0"/>
                <a:cs typeface="Calibri" panose="020F0502020204030204" pitchFamily="34" charset="0"/>
              </a:rPr>
              <a:t>Equivalent to a calculator, performing an arithmetic/logical operation on two operands, producing one result</a:t>
            </a:r>
          </a:p>
        </p:txBody>
      </p:sp>
      <p:cxnSp>
        <p:nvCxnSpPr>
          <p:cNvPr id="29" name="Straight Connector 28"/>
          <p:cNvCxnSpPr/>
          <p:nvPr/>
        </p:nvCxnSpPr>
        <p:spPr>
          <a:xfrm flipV="1">
            <a:off x="1524000" y="4114800"/>
            <a:ext cx="685800" cy="228602"/>
          </a:xfrm>
          <a:prstGeom prst="line">
            <a:avLst/>
          </a:prstGeom>
          <a:ln w="1905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4648200" y="5203882"/>
            <a:ext cx="2133600" cy="1327035"/>
          </a:xfrm>
          <a:prstGeom prst="roundRect">
            <a:avLst/>
          </a:prstGeom>
          <a:noFill/>
          <a:ln>
            <a:no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FF00"/>
                </a:solidFill>
                <a:latin typeface="Calibri" panose="020F0502020204030204" pitchFamily="34" charset="0"/>
                <a:cs typeface="Calibri" panose="020F0502020204030204" pitchFamily="34" charset="0"/>
              </a:rPr>
              <a:t>Controls instruction processing, movement of internal CPU data and provides timing and control signals</a:t>
            </a:r>
          </a:p>
        </p:txBody>
      </p:sp>
      <p:cxnSp>
        <p:nvCxnSpPr>
          <p:cNvPr id="34" name="Straight Connector 33"/>
          <p:cNvCxnSpPr/>
          <p:nvPr/>
        </p:nvCxnSpPr>
        <p:spPr>
          <a:xfrm flipH="1" flipV="1">
            <a:off x="4742500" y="4495800"/>
            <a:ext cx="667700" cy="708082"/>
          </a:xfrm>
          <a:prstGeom prst="line">
            <a:avLst/>
          </a:prstGeom>
          <a:ln w="1905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a:off x="6934200" y="4953000"/>
            <a:ext cx="1676400" cy="922241"/>
          </a:xfrm>
          <a:prstGeom prst="roundRect">
            <a:avLst/>
          </a:prstGeom>
          <a:noFill/>
          <a:ln>
            <a:no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FF00"/>
                </a:solidFill>
                <a:latin typeface="Calibri" panose="020F0502020204030204" pitchFamily="34" charset="0"/>
                <a:cs typeface="Calibri" panose="020F0502020204030204" pitchFamily="34" charset="0"/>
              </a:rPr>
              <a:t>Data paths between the CPU and memory</a:t>
            </a:r>
          </a:p>
        </p:txBody>
      </p:sp>
      <p:cxnSp>
        <p:nvCxnSpPr>
          <p:cNvPr id="41" name="Straight Connector 40"/>
          <p:cNvCxnSpPr/>
          <p:nvPr/>
        </p:nvCxnSpPr>
        <p:spPr>
          <a:xfrm flipH="1" flipV="1">
            <a:off x="5715000" y="4229102"/>
            <a:ext cx="1447800" cy="800098"/>
          </a:xfrm>
          <a:prstGeom prst="line">
            <a:avLst/>
          </a:prstGeom>
          <a:ln w="19050">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6870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33400" y="4892674"/>
            <a:ext cx="7920006" cy="16978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Calibri" panose="020F0502020204030204" pitchFamily="34" charset="0"/>
              <a:cs typeface="Calibri" panose="020F0502020204030204" pitchFamily="34" charset="0"/>
            </a:endParaRPr>
          </a:p>
        </p:txBody>
      </p:sp>
      <p:sp>
        <p:nvSpPr>
          <p:cNvPr id="2" name="Title 1"/>
          <p:cNvSpPr>
            <a:spLocks noGrp="1"/>
          </p:cNvSpPr>
          <p:nvPr>
            <p:ph type="title"/>
          </p:nvPr>
        </p:nvSpPr>
        <p:spPr/>
        <p:txBody>
          <a:bodyPr/>
          <a:lstStyle/>
          <a:p>
            <a:r>
              <a:rPr lang="en-GB" dirty="0">
                <a:latin typeface="Calibri" panose="020F0502020204030204" pitchFamily="34" charset="0"/>
                <a:cs typeface="Calibri" panose="020F0502020204030204" pitchFamily="34" charset="0"/>
              </a:rPr>
              <a:t>The fetch-decode-execute cycle</a:t>
            </a:r>
          </a:p>
        </p:txBody>
      </p:sp>
      <p:grpSp>
        <p:nvGrpSpPr>
          <p:cNvPr id="3" name="Group 6"/>
          <p:cNvGrpSpPr/>
          <p:nvPr/>
        </p:nvGrpSpPr>
        <p:grpSpPr>
          <a:xfrm>
            <a:off x="1752600" y="5272087"/>
            <a:ext cx="5647593" cy="1052513"/>
            <a:chOff x="5570981" y="4419600"/>
            <a:chExt cx="2963419" cy="1257300"/>
          </a:xfrm>
        </p:grpSpPr>
        <p:sp>
          <p:nvSpPr>
            <p:cNvPr id="4" name="Rounded Rectangle 3"/>
            <p:cNvSpPr/>
            <p:nvPr/>
          </p:nvSpPr>
          <p:spPr>
            <a:xfrm>
              <a:off x="5638800" y="4533900"/>
              <a:ext cx="2895600" cy="1143000"/>
            </a:xfrm>
            <a:prstGeom prst="roundRect">
              <a:avLst/>
            </a:prstGeom>
            <a:noFill/>
            <a:ln>
              <a:solidFill>
                <a:srgbClr val="FF0000"/>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B0F0"/>
                  </a:solidFill>
                  <a:latin typeface="Calibri" panose="020F0502020204030204" pitchFamily="34" charset="0"/>
                  <a:cs typeface="Calibri" panose="020F0502020204030204" pitchFamily="34" charset="0"/>
                </a:rPr>
                <a:t>  CU fetches the next instruction from main memory (program counter determines instruction address)</a:t>
              </a:r>
            </a:p>
          </p:txBody>
        </p:sp>
        <p:sp>
          <p:nvSpPr>
            <p:cNvPr id="6" name="Oval 5"/>
            <p:cNvSpPr/>
            <p:nvPr/>
          </p:nvSpPr>
          <p:spPr>
            <a:xfrm>
              <a:off x="5570981" y="4419600"/>
              <a:ext cx="199919" cy="40957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FF0000"/>
                  </a:solidFill>
                  <a:latin typeface="Calibri" panose="020F0502020204030204" pitchFamily="34" charset="0"/>
                  <a:cs typeface="Calibri" panose="020F0502020204030204" pitchFamily="34" charset="0"/>
                </a:rPr>
                <a:t>1</a:t>
              </a:r>
            </a:p>
          </p:txBody>
        </p:sp>
      </p:grpSp>
      <p:pic>
        <p:nvPicPr>
          <p:cNvPr id="8" name="Picture 7" descr="ALU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0446" y="1066800"/>
            <a:ext cx="6112414" cy="4157246"/>
          </a:xfrm>
          <a:prstGeom prst="rect">
            <a:avLst/>
          </a:prstGeom>
          <a:noFill/>
          <a:ln>
            <a:noFill/>
          </a:ln>
        </p:spPr>
      </p:pic>
    </p:spTree>
    <p:extLst>
      <p:ext uri="{BB962C8B-B14F-4D97-AF65-F5344CB8AC3E}">
        <p14:creationId xmlns:p14="http://schemas.microsoft.com/office/powerpoint/2010/main" val="1519468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33400" y="4892674"/>
            <a:ext cx="7920006" cy="16978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Calibri" panose="020F0502020204030204" pitchFamily="34" charset="0"/>
              <a:cs typeface="Calibri" panose="020F0502020204030204" pitchFamily="34" charset="0"/>
            </a:endParaRPr>
          </a:p>
        </p:txBody>
      </p:sp>
      <p:sp>
        <p:nvSpPr>
          <p:cNvPr id="2" name="Title 1"/>
          <p:cNvSpPr>
            <a:spLocks noGrp="1"/>
          </p:cNvSpPr>
          <p:nvPr>
            <p:ph type="title"/>
          </p:nvPr>
        </p:nvSpPr>
        <p:spPr/>
        <p:txBody>
          <a:bodyPr/>
          <a:lstStyle/>
          <a:p>
            <a:r>
              <a:rPr lang="en-GB" dirty="0">
                <a:latin typeface="Calibri" panose="020F0502020204030204" pitchFamily="34" charset="0"/>
                <a:cs typeface="Calibri" panose="020F0502020204030204" pitchFamily="34" charset="0"/>
              </a:rPr>
              <a:t>The fetch-decode-execute cycle</a:t>
            </a:r>
          </a:p>
        </p:txBody>
      </p:sp>
      <p:grpSp>
        <p:nvGrpSpPr>
          <p:cNvPr id="3" name="Group 6"/>
          <p:cNvGrpSpPr/>
          <p:nvPr/>
        </p:nvGrpSpPr>
        <p:grpSpPr>
          <a:xfrm>
            <a:off x="1752600" y="5272087"/>
            <a:ext cx="5647593" cy="1052513"/>
            <a:chOff x="5570981" y="4419600"/>
            <a:chExt cx="2963419" cy="1257300"/>
          </a:xfrm>
        </p:grpSpPr>
        <p:sp>
          <p:nvSpPr>
            <p:cNvPr id="4" name="Rounded Rectangle 3"/>
            <p:cNvSpPr/>
            <p:nvPr/>
          </p:nvSpPr>
          <p:spPr>
            <a:xfrm>
              <a:off x="5638800" y="4533900"/>
              <a:ext cx="2895600" cy="1143000"/>
            </a:xfrm>
            <a:prstGeom prst="roundRect">
              <a:avLst/>
            </a:prstGeom>
            <a:noFill/>
            <a:ln>
              <a:solidFill>
                <a:srgbClr val="FF0000"/>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B0F0"/>
                  </a:solidFill>
                  <a:latin typeface="Calibri" panose="020F0502020204030204" pitchFamily="34" charset="0"/>
                  <a:cs typeface="Calibri" panose="020F0502020204030204" pitchFamily="34" charset="0"/>
                </a:rPr>
                <a:t>The instruction is decoded into a language that the ALU can understand</a:t>
              </a:r>
            </a:p>
          </p:txBody>
        </p:sp>
        <p:sp>
          <p:nvSpPr>
            <p:cNvPr id="6" name="Oval 5"/>
            <p:cNvSpPr/>
            <p:nvPr/>
          </p:nvSpPr>
          <p:spPr>
            <a:xfrm>
              <a:off x="5570981" y="4419600"/>
              <a:ext cx="199919" cy="40957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FF0000"/>
                  </a:solidFill>
                  <a:latin typeface="Calibri" panose="020F0502020204030204" pitchFamily="34" charset="0"/>
                  <a:cs typeface="Calibri" panose="020F0502020204030204" pitchFamily="34" charset="0"/>
                </a:rPr>
                <a:t>2</a:t>
              </a:r>
            </a:p>
          </p:txBody>
        </p:sp>
      </p:grpSp>
      <p:pic>
        <p:nvPicPr>
          <p:cNvPr id="9" name="Picture 8" descr="ALU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0446" y="1066800"/>
            <a:ext cx="6112414" cy="4157246"/>
          </a:xfrm>
          <a:prstGeom prst="rect">
            <a:avLst/>
          </a:prstGeom>
          <a:noFill/>
          <a:ln>
            <a:noFill/>
          </a:ln>
        </p:spPr>
      </p:pic>
    </p:spTree>
    <p:extLst>
      <p:ext uri="{BB962C8B-B14F-4D97-AF65-F5344CB8AC3E}">
        <p14:creationId xmlns:p14="http://schemas.microsoft.com/office/powerpoint/2010/main" val="3375405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33400" y="4892674"/>
            <a:ext cx="7920006" cy="16978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Calibri" panose="020F0502020204030204" pitchFamily="34" charset="0"/>
              <a:cs typeface="Calibri" panose="020F0502020204030204" pitchFamily="34" charset="0"/>
            </a:endParaRPr>
          </a:p>
        </p:txBody>
      </p:sp>
      <p:sp>
        <p:nvSpPr>
          <p:cNvPr id="2" name="Title 1"/>
          <p:cNvSpPr>
            <a:spLocks noGrp="1"/>
          </p:cNvSpPr>
          <p:nvPr>
            <p:ph type="title"/>
          </p:nvPr>
        </p:nvSpPr>
        <p:spPr/>
        <p:txBody>
          <a:bodyPr/>
          <a:lstStyle/>
          <a:p>
            <a:r>
              <a:rPr lang="en-GB" dirty="0">
                <a:latin typeface="Calibri" panose="020F0502020204030204" pitchFamily="34" charset="0"/>
                <a:cs typeface="Calibri" panose="020F0502020204030204" pitchFamily="34" charset="0"/>
              </a:rPr>
              <a:t>The fetch-decode-execute cycle</a:t>
            </a:r>
          </a:p>
        </p:txBody>
      </p:sp>
      <p:grpSp>
        <p:nvGrpSpPr>
          <p:cNvPr id="3" name="Group 6"/>
          <p:cNvGrpSpPr/>
          <p:nvPr/>
        </p:nvGrpSpPr>
        <p:grpSpPr>
          <a:xfrm>
            <a:off x="1752600" y="5272087"/>
            <a:ext cx="5647593" cy="1052513"/>
            <a:chOff x="5570981" y="4419600"/>
            <a:chExt cx="2963419" cy="1257300"/>
          </a:xfrm>
        </p:grpSpPr>
        <p:sp>
          <p:nvSpPr>
            <p:cNvPr id="4" name="Rounded Rectangle 3"/>
            <p:cNvSpPr/>
            <p:nvPr/>
          </p:nvSpPr>
          <p:spPr>
            <a:xfrm>
              <a:off x="5638800" y="4533900"/>
              <a:ext cx="2895600" cy="1143000"/>
            </a:xfrm>
            <a:prstGeom prst="roundRect">
              <a:avLst/>
            </a:prstGeom>
            <a:noFill/>
            <a:ln>
              <a:solidFill>
                <a:srgbClr val="FF0000"/>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B0F0"/>
                  </a:solidFill>
                  <a:latin typeface="Calibri" panose="020F0502020204030204" pitchFamily="34" charset="0"/>
                  <a:cs typeface="Calibri" panose="020F0502020204030204" pitchFamily="34" charset="0"/>
                </a:rPr>
                <a:t>Any data operands required to execute the instruction are fetched from memory and placed in registers</a:t>
              </a:r>
            </a:p>
          </p:txBody>
        </p:sp>
        <p:sp>
          <p:nvSpPr>
            <p:cNvPr id="6" name="Oval 5"/>
            <p:cNvSpPr/>
            <p:nvPr/>
          </p:nvSpPr>
          <p:spPr>
            <a:xfrm>
              <a:off x="5570981" y="4419600"/>
              <a:ext cx="199919" cy="40957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FF0000"/>
                  </a:solidFill>
                  <a:latin typeface="Calibri" panose="020F0502020204030204" pitchFamily="34" charset="0"/>
                  <a:cs typeface="Calibri" panose="020F0502020204030204" pitchFamily="34" charset="0"/>
                </a:rPr>
                <a:t>3</a:t>
              </a:r>
            </a:p>
          </p:txBody>
        </p:sp>
      </p:grpSp>
      <p:pic>
        <p:nvPicPr>
          <p:cNvPr id="8" name="Picture 7" descr="ALU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0446" y="1066800"/>
            <a:ext cx="6112413" cy="4157246"/>
          </a:xfrm>
          <a:prstGeom prst="rect">
            <a:avLst/>
          </a:prstGeom>
          <a:noFill/>
          <a:ln>
            <a:noFill/>
          </a:ln>
        </p:spPr>
      </p:pic>
    </p:spTree>
    <p:extLst>
      <p:ext uri="{BB962C8B-B14F-4D97-AF65-F5344CB8AC3E}">
        <p14:creationId xmlns:p14="http://schemas.microsoft.com/office/powerpoint/2010/main" val="1156863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33400" y="4892674"/>
            <a:ext cx="7920006" cy="16978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Calibri" panose="020F0502020204030204" pitchFamily="34" charset="0"/>
              <a:cs typeface="Calibri" panose="020F0502020204030204" pitchFamily="34" charset="0"/>
            </a:endParaRPr>
          </a:p>
        </p:txBody>
      </p:sp>
      <p:sp>
        <p:nvSpPr>
          <p:cNvPr id="2" name="Title 1"/>
          <p:cNvSpPr>
            <a:spLocks noGrp="1"/>
          </p:cNvSpPr>
          <p:nvPr>
            <p:ph type="title"/>
          </p:nvPr>
        </p:nvSpPr>
        <p:spPr/>
        <p:txBody>
          <a:bodyPr/>
          <a:lstStyle/>
          <a:p>
            <a:r>
              <a:rPr lang="en-GB" dirty="0">
                <a:latin typeface="Calibri" panose="020F0502020204030204" pitchFamily="34" charset="0"/>
                <a:cs typeface="Calibri" panose="020F0502020204030204" pitchFamily="34" charset="0"/>
              </a:rPr>
              <a:t>The fetch-decode-execute cycle</a:t>
            </a:r>
          </a:p>
        </p:txBody>
      </p:sp>
      <p:grpSp>
        <p:nvGrpSpPr>
          <p:cNvPr id="3" name="Group 6"/>
          <p:cNvGrpSpPr/>
          <p:nvPr/>
        </p:nvGrpSpPr>
        <p:grpSpPr>
          <a:xfrm>
            <a:off x="1752600" y="5272087"/>
            <a:ext cx="5647593" cy="1052513"/>
            <a:chOff x="5570981" y="4419600"/>
            <a:chExt cx="2963419" cy="1257300"/>
          </a:xfrm>
        </p:grpSpPr>
        <p:sp>
          <p:nvSpPr>
            <p:cNvPr id="4" name="Rounded Rectangle 3"/>
            <p:cNvSpPr/>
            <p:nvPr/>
          </p:nvSpPr>
          <p:spPr>
            <a:xfrm>
              <a:off x="5638800" y="4533900"/>
              <a:ext cx="2895600" cy="1143000"/>
            </a:xfrm>
            <a:prstGeom prst="roundRect">
              <a:avLst/>
            </a:prstGeom>
            <a:noFill/>
            <a:ln>
              <a:solidFill>
                <a:srgbClr val="FF0000"/>
              </a:solidFill>
            </a:ln>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B0F0"/>
                  </a:solidFill>
                  <a:latin typeface="Calibri" panose="020F0502020204030204" pitchFamily="34" charset="0"/>
                  <a:cs typeface="Calibri" panose="020F0502020204030204" pitchFamily="34" charset="0"/>
                </a:rPr>
                <a:t>The ALU executes the instruction and places the results in registers or memory</a:t>
              </a:r>
            </a:p>
          </p:txBody>
        </p:sp>
        <p:sp>
          <p:nvSpPr>
            <p:cNvPr id="6" name="Oval 5"/>
            <p:cNvSpPr/>
            <p:nvPr/>
          </p:nvSpPr>
          <p:spPr>
            <a:xfrm>
              <a:off x="5570981" y="4419600"/>
              <a:ext cx="199919" cy="40957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FF0000"/>
                  </a:solidFill>
                  <a:latin typeface="Calibri" panose="020F0502020204030204" pitchFamily="34" charset="0"/>
                  <a:cs typeface="Calibri" panose="020F0502020204030204" pitchFamily="34" charset="0"/>
                </a:rPr>
                <a:t>4</a:t>
              </a:r>
            </a:p>
          </p:txBody>
        </p:sp>
      </p:grpSp>
      <p:pic>
        <p:nvPicPr>
          <p:cNvPr id="9" name="Picture 8" descr="ALU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30445" y="1066800"/>
            <a:ext cx="6112413" cy="4157246"/>
          </a:xfrm>
          <a:prstGeom prst="rect">
            <a:avLst/>
          </a:prstGeom>
          <a:noFill/>
          <a:ln>
            <a:noFill/>
          </a:ln>
        </p:spPr>
      </p:pic>
    </p:spTree>
    <p:extLst>
      <p:ext uri="{BB962C8B-B14F-4D97-AF65-F5344CB8AC3E}">
        <p14:creationId xmlns:p14="http://schemas.microsoft.com/office/powerpoint/2010/main" val="3247969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dirty="0">
                <a:latin typeface="Calibri" panose="020F0502020204030204" pitchFamily="34" charset="0"/>
                <a:cs typeface="Calibri" panose="020F0502020204030204" pitchFamily="34" charset="0"/>
              </a:rPr>
              <a:t>Start with the basics… what is a computer?</a:t>
            </a:r>
          </a:p>
        </p:txBody>
      </p:sp>
      <p:sp>
        <p:nvSpPr>
          <p:cNvPr id="3" name="Content Placeholder 2"/>
          <p:cNvSpPr>
            <a:spLocks noGrp="1"/>
          </p:cNvSpPr>
          <p:nvPr>
            <p:ph sz="quarter" idx="13"/>
          </p:nvPr>
        </p:nvSpPr>
        <p:spPr/>
        <p:txBody>
          <a:bodyPr>
            <a:normAutofit/>
          </a:bodyPr>
          <a:lstStyle/>
          <a:p>
            <a:r>
              <a:rPr lang="en-GB" sz="2200" dirty="0">
                <a:latin typeface="Calibri" panose="020F0502020204030204" pitchFamily="34" charset="0"/>
                <a:cs typeface="Calibri" panose="020F0502020204030204" pitchFamily="34" charset="0"/>
              </a:rPr>
              <a:t>Various definitions:</a:t>
            </a:r>
          </a:p>
          <a:p>
            <a:pPr marL="1085850" lvl="2" indent="-285750">
              <a:buFont typeface="Tw Cen MT" pitchFamily="34" charset="0"/>
              <a:buChar char="–"/>
            </a:pPr>
            <a:r>
              <a:rPr lang="en-GB" sz="2200" i="1" dirty="0">
                <a:latin typeface="Calibri" panose="020F0502020204030204" pitchFamily="34" charset="0"/>
                <a:cs typeface="Calibri" panose="020F0502020204030204" pitchFamily="34" charset="0"/>
              </a:rPr>
              <a:t>a programmable machine that receives input, stores and manipulates data, and provides output in a useful format.</a:t>
            </a:r>
          </a:p>
          <a:p>
            <a:pPr marL="1073150" lvl="2" indent="-285750">
              <a:buFont typeface="Tw Cen MT" pitchFamily="34" charset="0"/>
              <a:buChar char="–"/>
            </a:pPr>
            <a:r>
              <a:rPr lang="en-GB" sz="2200" i="1" dirty="0">
                <a:latin typeface="Calibri" panose="020F0502020204030204" pitchFamily="34" charset="0"/>
                <a:cs typeface="Calibri" panose="020F0502020204030204" pitchFamily="34" charset="0"/>
              </a:rPr>
              <a:t>a machine for performing calculations automatically</a:t>
            </a:r>
          </a:p>
          <a:p>
            <a:pPr marL="1073150" lvl="2" indent="-285750">
              <a:buFont typeface="Tw Cen MT" pitchFamily="34" charset="0"/>
              <a:buChar char="–"/>
            </a:pPr>
            <a:r>
              <a:rPr lang="en-GB" sz="2200" dirty="0">
                <a:latin typeface="Calibri" panose="020F0502020204030204" pitchFamily="34" charset="0"/>
                <a:cs typeface="Calibri" panose="020F0502020204030204" pitchFamily="34" charset="0"/>
              </a:rPr>
              <a:t>the most useful and most frustrating thing any human being will ever work with</a:t>
            </a:r>
          </a:p>
          <a:p>
            <a:pPr marL="1073150" lvl="2" indent="-285750">
              <a:buFont typeface="Tw Cen MT" pitchFamily="34" charset="0"/>
              <a:buChar char="–"/>
            </a:pPr>
            <a:r>
              <a:rPr lang="en-GB" sz="2200" dirty="0">
                <a:latin typeface="Calibri" panose="020F0502020204030204" pitchFamily="34" charset="0"/>
                <a:cs typeface="Calibri" panose="020F0502020204030204" pitchFamily="34" charset="0"/>
              </a:rPr>
              <a:t>a very, very expensive punching bag</a:t>
            </a:r>
          </a:p>
          <a:p>
            <a:pPr marL="273050"/>
            <a:r>
              <a:rPr lang="en-GB" sz="2200" dirty="0">
                <a:latin typeface="Calibri" panose="020F0502020204030204" pitchFamily="34" charset="0"/>
                <a:cs typeface="Calibri" panose="020F0502020204030204" pitchFamily="34" charset="0"/>
              </a:rPr>
              <a:t>A definition more applicable to us:</a:t>
            </a:r>
          </a:p>
          <a:p>
            <a:pPr marL="1071563" lvl="1" indent="0">
              <a:buNone/>
            </a:pPr>
            <a:r>
              <a:rPr lang="en-GB" sz="2200" i="1" dirty="0">
                <a:latin typeface="Calibri" panose="020F0502020204030204" pitchFamily="34" charset="0"/>
                <a:cs typeface="Calibri" panose="020F0502020204030204" pitchFamily="34" charset="0"/>
              </a:rPr>
              <a:t>A set of devices which work </a:t>
            </a:r>
            <a:r>
              <a:rPr lang="en-GB" sz="2200" b="1" i="1" u="sng" dirty="0">
                <a:latin typeface="Calibri" panose="020F0502020204030204" pitchFamily="34" charset="0"/>
                <a:cs typeface="Calibri" panose="020F0502020204030204" pitchFamily="34" charset="0"/>
              </a:rPr>
              <a:t>under the control of a stored program</a:t>
            </a:r>
            <a:r>
              <a:rPr lang="en-GB" sz="2200" i="1" dirty="0">
                <a:latin typeface="Calibri" panose="020F0502020204030204" pitchFamily="34" charset="0"/>
                <a:cs typeface="Calibri" panose="020F0502020204030204" pitchFamily="34" charset="0"/>
              </a:rPr>
              <a:t>, </a:t>
            </a:r>
            <a:r>
              <a:rPr lang="en-GB" sz="2200" b="1" i="1" u="sng" dirty="0">
                <a:latin typeface="Calibri" panose="020F0502020204030204" pitchFamily="34" charset="0"/>
                <a:cs typeface="Calibri" panose="020F0502020204030204" pitchFamily="34" charset="0"/>
              </a:rPr>
              <a:t>automatically</a:t>
            </a:r>
            <a:r>
              <a:rPr lang="en-GB" sz="2200" i="1" dirty="0">
                <a:latin typeface="Calibri" panose="020F0502020204030204" pitchFamily="34" charset="0"/>
                <a:cs typeface="Calibri" panose="020F0502020204030204" pitchFamily="34" charset="0"/>
              </a:rPr>
              <a:t> accepting and </a:t>
            </a:r>
            <a:r>
              <a:rPr lang="en-GB" sz="2200" b="1" i="1" u="sng" dirty="0">
                <a:latin typeface="Calibri" panose="020F0502020204030204" pitchFamily="34" charset="0"/>
                <a:cs typeface="Calibri" panose="020F0502020204030204" pitchFamily="34" charset="0"/>
              </a:rPr>
              <a:t>processing data</a:t>
            </a:r>
            <a:r>
              <a:rPr lang="en-GB" sz="2200" i="1" dirty="0">
                <a:latin typeface="Calibri" panose="020F0502020204030204" pitchFamily="34" charset="0"/>
                <a:cs typeface="Calibri" panose="020F0502020204030204" pitchFamily="34" charset="0"/>
              </a:rPr>
              <a:t> to produce information</a:t>
            </a:r>
          </a:p>
        </p:txBody>
      </p:sp>
    </p:spTree>
    <p:extLst>
      <p:ext uri="{BB962C8B-B14F-4D97-AF65-F5344CB8AC3E}">
        <p14:creationId xmlns:p14="http://schemas.microsoft.com/office/powerpoint/2010/main" val="2729481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4214807"/>
            <a:ext cx="7885113" cy="1362075"/>
          </a:xfrm>
        </p:spPr>
        <p:txBody>
          <a:bodyPr/>
          <a:lstStyle/>
          <a:p>
            <a:r>
              <a:rPr lang="en-US" dirty="0">
                <a:latin typeface="Calibri" panose="020F0502020204030204" pitchFamily="34" charset="0"/>
                <a:cs typeface="Calibri" panose="020F0502020204030204" pitchFamily="34" charset="0"/>
              </a:rPr>
              <a:t>How computers represent data</a:t>
            </a:r>
          </a:p>
        </p:txBody>
      </p:sp>
      <p:sp>
        <p:nvSpPr>
          <p:cNvPr id="5" name="Text Placeholder 4"/>
          <p:cNvSpPr>
            <a:spLocks noGrp="1"/>
          </p:cNvSpPr>
          <p:nvPr>
            <p:ph type="body" idx="1"/>
          </p:nvPr>
        </p:nvSpPr>
        <p:spPr>
          <a:xfrm>
            <a:off x="609600" y="2714620"/>
            <a:ext cx="7885113" cy="1500187"/>
          </a:xfrm>
        </p:spPr>
        <p:txBody>
          <a:bodyPr/>
          <a:lstStyle/>
          <a:p>
            <a:r>
              <a:rPr lang="en-US" dirty="0">
                <a:latin typeface="Calibri" panose="020F0502020204030204" pitchFamily="34" charset="0"/>
                <a:cs typeface="Calibri" panose="020F0502020204030204" pitchFamily="34" charset="0"/>
              </a:rPr>
              <a:t>Revisiting old concepts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latin typeface="Calibri" panose="020F0502020204030204" pitchFamily="34" charset="0"/>
                <a:cs typeface="Calibri" panose="020F0502020204030204" pitchFamily="34" charset="0"/>
              </a:rPr>
              <a:t>The binary number system</a:t>
            </a:r>
          </a:p>
        </p:txBody>
      </p:sp>
      <p:sp>
        <p:nvSpPr>
          <p:cNvPr id="5" name="Content Placeholder 4"/>
          <p:cNvSpPr>
            <a:spLocks noGrp="1"/>
          </p:cNvSpPr>
          <p:nvPr>
            <p:ph sz="quarter" idx="13"/>
          </p:nvPr>
        </p:nvSpPr>
        <p:spPr>
          <a:xfrm>
            <a:off x="304800" y="1066800"/>
            <a:ext cx="8587680" cy="5648348"/>
          </a:xfrm>
        </p:spPr>
        <p:txBody>
          <a:bodyPr>
            <a:noAutofit/>
          </a:bodyPr>
          <a:lstStyle/>
          <a:p>
            <a:r>
              <a:rPr lang="en-GB" sz="2150" dirty="0">
                <a:latin typeface="Calibri" panose="020F0502020204030204" pitchFamily="34" charset="0"/>
                <a:cs typeface="Calibri" panose="020F0502020204030204" pitchFamily="34" charset="0"/>
              </a:rPr>
              <a:t>Computers are digital, electronic machines, and thus use binary logic</a:t>
            </a:r>
          </a:p>
          <a:p>
            <a:r>
              <a:rPr lang="en-GB" sz="2150" dirty="0">
                <a:latin typeface="Calibri" panose="020F0502020204030204" pitchFamily="34" charset="0"/>
                <a:cs typeface="Calibri" panose="020F0502020204030204" pitchFamily="34" charset="0"/>
              </a:rPr>
              <a:t>There are only two allowable states in a binary system:</a:t>
            </a:r>
          </a:p>
          <a:p>
            <a:pPr algn="ctr">
              <a:buNone/>
            </a:pPr>
            <a:r>
              <a:rPr lang="en-GB" sz="2150" dirty="0">
                <a:latin typeface="Calibri" panose="020F0502020204030204" pitchFamily="34" charset="0"/>
                <a:cs typeface="Calibri" panose="020F0502020204030204" pitchFamily="34" charset="0"/>
              </a:rPr>
              <a:t>ON (</a:t>
            </a:r>
            <a:r>
              <a:rPr lang="en-GB" sz="2150" b="1" dirty="0">
                <a:latin typeface="Calibri" panose="020F0502020204030204" pitchFamily="34" charset="0"/>
                <a:cs typeface="Calibri" panose="020F0502020204030204" pitchFamily="34" charset="0"/>
              </a:rPr>
              <a:t>1</a:t>
            </a:r>
            <a:r>
              <a:rPr lang="en-GB" sz="2150" dirty="0">
                <a:latin typeface="Calibri" panose="020F0502020204030204" pitchFamily="34" charset="0"/>
                <a:cs typeface="Calibri" panose="020F0502020204030204" pitchFamily="34" charset="0"/>
              </a:rPr>
              <a:t>) or OFF (</a:t>
            </a:r>
            <a:r>
              <a:rPr lang="en-GB" sz="2150" b="1" dirty="0">
                <a:latin typeface="Calibri" panose="020F0502020204030204" pitchFamily="34" charset="0"/>
                <a:cs typeface="Calibri" panose="020F0502020204030204" pitchFamily="34" charset="0"/>
              </a:rPr>
              <a:t>0</a:t>
            </a:r>
            <a:r>
              <a:rPr lang="en-GB" sz="2150" dirty="0">
                <a:latin typeface="Calibri" panose="020F0502020204030204" pitchFamily="34" charset="0"/>
                <a:cs typeface="Calibri" panose="020F0502020204030204" pitchFamily="34" charset="0"/>
              </a:rPr>
              <a:t>)</a:t>
            </a:r>
          </a:p>
          <a:p>
            <a:r>
              <a:rPr lang="en-GB" sz="2150" dirty="0">
                <a:latin typeface="Calibri" panose="020F0502020204030204" pitchFamily="34" charset="0"/>
                <a:cs typeface="Calibri" panose="020F0502020204030204" pitchFamily="34" charset="0"/>
              </a:rPr>
              <a:t>The binary number system uses these two digits (1 and 0), called </a:t>
            </a:r>
            <a:r>
              <a:rPr lang="en-GB" sz="2150" i="1" u="sng" dirty="0">
                <a:latin typeface="Calibri" panose="020F0502020204030204" pitchFamily="34" charset="0"/>
                <a:cs typeface="Calibri" panose="020F0502020204030204" pitchFamily="34" charset="0"/>
              </a:rPr>
              <a:t>binary digits</a:t>
            </a:r>
            <a:r>
              <a:rPr lang="en-GB" sz="2150" dirty="0">
                <a:latin typeface="Calibri" panose="020F0502020204030204" pitchFamily="34" charset="0"/>
                <a:cs typeface="Calibri" panose="020F0502020204030204" pitchFamily="34" charset="0"/>
              </a:rPr>
              <a:t>, or </a:t>
            </a:r>
            <a:r>
              <a:rPr lang="en-GB" sz="2150" i="1" u="sng" dirty="0">
                <a:latin typeface="Calibri" panose="020F0502020204030204" pitchFamily="34" charset="0"/>
                <a:cs typeface="Calibri" panose="020F0502020204030204" pitchFamily="34" charset="0"/>
              </a:rPr>
              <a:t>bits</a:t>
            </a:r>
          </a:p>
          <a:p>
            <a:r>
              <a:rPr lang="en-GB" sz="2150" dirty="0">
                <a:latin typeface="Calibri" panose="020F0502020204030204" pitchFamily="34" charset="0"/>
                <a:cs typeface="Calibri" panose="020F0502020204030204" pitchFamily="34" charset="0"/>
              </a:rPr>
              <a:t>All programs and data are ultimately recognised as patters of 1’s and 0’s</a:t>
            </a:r>
          </a:p>
          <a:p>
            <a:r>
              <a:rPr lang="en-GB" sz="2150" dirty="0">
                <a:latin typeface="Calibri" panose="020F0502020204030204" pitchFamily="34" charset="0"/>
                <a:cs typeface="Calibri" panose="020F0502020204030204" pitchFamily="34" charset="0"/>
              </a:rPr>
              <a:t>A </a:t>
            </a:r>
            <a:r>
              <a:rPr lang="en-GB" sz="2150" i="1" u="sng" dirty="0">
                <a:latin typeface="Calibri" panose="020F0502020204030204" pitchFamily="34" charset="0"/>
                <a:cs typeface="Calibri" panose="020F0502020204030204" pitchFamily="34" charset="0"/>
              </a:rPr>
              <a:t>byte</a:t>
            </a:r>
            <a:r>
              <a:rPr lang="en-GB" sz="2150" dirty="0">
                <a:latin typeface="Calibri" panose="020F0502020204030204" pitchFamily="34" charset="0"/>
                <a:cs typeface="Calibri" panose="020F0502020204030204" pitchFamily="34" charset="0"/>
              </a:rPr>
              <a:t> is the number of bits used to represent one character (8)</a:t>
            </a:r>
          </a:p>
          <a:p>
            <a:r>
              <a:rPr lang="en-GB" sz="2150" dirty="0">
                <a:latin typeface="Calibri" panose="020F0502020204030204" pitchFamily="34" charset="0"/>
                <a:cs typeface="Calibri" panose="020F0502020204030204" pitchFamily="34" charset="0"/>
              </a:rPr>
              <a:t>Memory size is usually measured in bytes:</a:t>
            </a:r>
          </a:p>
          <a:p>
            <a:pPr lvl="1">
              <a:buFont typeface="Tw Cen MT" pitchFamily="34" charset="0"/>
              <a:buChar char="–"/>
              <a:tabLst>
                <a:tab pos="2151063" algn="l"/>
                <a:tab pos="4572000" algn="l"/>
              </a:tabLst>
            </a:pPr>
            <a:r>
              <a:rPr lang="en-GB" sz="2150" dirty="0">
                <a:latin typeface="Calibri" panose="020F0502020204030204" pitchFamily="34" charset="0"/>
                <a:cs typeface="Calibri" panose="020F0502020204030204" pitchFamily="34" charset="0"/>
              </a:rPr>
              <a:t>Kilobytes: 	1024 bytes in 1 KB 	= 2</a:t>
            </a:r>
            <a:r>
              <a:rPr lang="en-GB" sz="2150" baseline="30000" dirty="0">
                <a:latin typeface="Calibri" panose="020F0502020204030204" pitchFamily="34" charset="0"/>
                <a:cs typeface="Calibri" panose="020F0502020204030204" pitchFamily="34" charset="0"/>
              </a:rPr>
              <a:t>10 </a:t>
            </a:r>
            <a:r>
              <a:rPr lang="en-GB" sz="2150" dirty="0">
                <a:latin typeface="Calibri" panose="020F0502020204030204" pitchFamily="34" charset="0"/>
                <a:cs typeface="Calibri" panose="020F0502020204030204" pitchFamily="34" charset="0"/>
              </a:rPr>
              <a:t>bytes</a:t>
            </a:r>
          </a:p>
          <a:p>
            <a:pPr lvl="1">
              <a:buFont typeface="Tw Cen MT" pitchFamily="34" charset="0"/>
              <a:buChar char="–"/>
              <a:tabLst>
                <a:tab pos="2151063" algn="l"/>
                <a:tab pos="4572000" algn="l"/>
              </a:tabLst>
            </a:pPr>
            <a:r>
              <a:rPr lang="en-GB" sz="2150" dirty="0">
                <a:latin typeface="Calibri" panose="020F0502020204030204" pitchFamily="34" charset="0"/>
                <a:cs typeface="Calibri" panose="020F0502020204030204" pitchFamily="34" charset="0"/>
              </a:rPr>
              <a:t>Megabytes: 	1024 KB in 1 MB 	= 2</a:t>
            </a:r>
            <a:r>
              <a:rPr lang="en-GB" sz="2150" baseline="30000" dirty="0">
                <a:latin typeface="Calibri" panose="020F0502020204030204" pitchFamily="34" charset="0"/>
                <a:cs typeface="Calibri" panose="020F0502020204030204" pitchFamily="34" charset="0"/>
              </a:rPr>
              <a:t>20 </a:t>
            </a:r>
            <a:r>
              <a:rPr lang="en-GB" sz="2150" dirty="0">
                <a:latin typeface="Calibri" panose="020F0502020204030204" pitchFamily="34" charset="0"/>
                <a:cs typeface="Calibri" panose="020F0502020204030204" pitchFamily="34" charset="0"/>
              </a:rPr>
              <a:t>bytes</a:t>
            </a:r>
          </a:p>
          <a:p>
            <a:pPr lvl="1">
              <a:buFont typeface="Tw Cen MT" pitchFamily="34" charset="0"/>
              <a:buChar char="–"/>
              <a:tabLst>
                <a:tab pos="2151063" algn="l"/>
                <a:tab pos="4572000" algn="l"/>
              </a:tabLst>
            </a:pPr>
            <a:r>
              <a:rPr lang="en-GB" sz="2150" dirty="0">
                <a:latin typeface="Calibri" panose="020F0502020204030204" pitchFamily="34" charset="0"/>
                <a:cs typeface="Calibri" panose="020F0502020204030204" pitchFamily="34" charset="0"/>
              </a:rPr>
              <a:t>Gigabytes: 	1024 MB in 1 GB 	= 2</a:t>
            </a:r>
            <a:r>
              <a:rPr lang="en-GB" sz="2150" baseline="30000" dirty="0">
                <a:latin typeface="Calibri" panose="020F0502020204030204" pitchFamily="34" charset="0"/>
                <a:cs typeface="Calibri" panose="020F0502020204030204" pitchFamily="34" charset="0"/>
              </a:rPr>
              <a:t>30 </a:t>
            </a:r>
            <a:r>
              <a:rPr lang="en-GB" sz="2150" dirty="0">
                <a:latin typeface="Calibri" panose="020F0502020204030204" pitchFamily="34" charset="0"/>
                <a:cs typeface="Calibri" panose="020F0502020204030204" pitchFamily="34" charset="0"/>
              </a:rPr>
              <a:t>bytes</a:t>
            </a:r>
          </a:p>
        </p:txBody>
      </p:sp>
    </p:spTree>
    <p:extLst>
      <p:ext uri="{BB962C8B-B14F-4D97-AF65-F5344CB8AC3E}">
        <p14:creationId xmlns:p14="http://schemas.microsoft.com/office/powerpoint/2010/main" val="1747021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libri" panose="020F0502020204030204" pitchFamily="34" charset="0"/>
                <a:cs typeface="Calibri" panose="020F0502020204030204" pitchFamily="34" charset="0"/>
              </a:rPr>
              <a:t>Representing numbers</a:t>
            </a:r>
          </a:p>
        </p:txBody>
      </p:sp>
      <p:sp>
        <p:nvSpPr>
          <p:cNvPr id="3" name="Content Placeholder 2"/>
          <p:cNvSpPr>
            <a:spLocks noGrp="1"/>
          </p:cNvSpPr>
          <p:nvPr>
            <p:ph sz="quarter" idx="13"/>
          </p:nvPr>
        </p:nvSpPr>
        <p:spPr>
          <a:xfrm>
            <a:off x="609600" y="1143000"/>
            <a:ext cx="7924800" cy="457200"/>
          </a:xfrm>
        </p:spPr>
        <p:txBody>
          <a:bodyPr>
            <a:noAutofit/>
          </a:bodyPr>
          <a:lstStyle/>
          <a:p>
            <a:r>
              <a:rPr lang="en-GB" sz="2000" dirty="0">
                <a:latin typeface="Calibri" panose="020F0502020204030204" pitchFamily="34" charset="0"/>
                <a:cs typeface="Calibri" panose="020F0502020204030204" pitchFamily="34" charset="0"/>
              </a:rPr>
              <a:t>We count in base 10 (the decimal number system)</a:t>
            </a:r>
          </a:p>
          <a:p>
            <a:pPr>
              <a:tabLst>
                <a:tab pos="1790700" algn="l"/>
              </a:tabLst>
            </a:pPr>
            <a:endParaRPr lang="en-GB" sz="2000" dirty="0"/>
          </a:p>
        </p:txBody>
      </p:sp>
      <p:sp>
        <p:nvSpPr>
          <p:cNvPr id="4" name="Content Placeholder 2"/>
          <p:cNvSpPr txBox="1">
            <a:spLocks/>
          </p:cNvSpPr>
          <p:nvPr/>
        </p:nvSpPr>
        <p:spPr>
          <a:xfrm>
            <a:off x="1447800" y="1609725"/>
            <a:ext cx="2338382" cy="1295400"/>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spcBef>
                <a:spcPts val="108"/>
              </a:spcBef>
              <a:spcAft>
                <a:spcPts val="100"/>
              </a:spcAft>
              <a:buNone/>
              <a:tabLst>
                <a:tab pos="628650" algn="l"/>
              </a:tabLst>
            </a:pPr>
            <a:r>
              <a:rPr lang="en-GB" sz="1800" dirty="0">
                <a:latin typeface="Courier New" pitchFamily="49" charset="0"/>
                <a:cs typeface="Courier New" pitchFamily="49" charset="0"/>
              </a:rPr>
              <a:t>   Tens   Units</a:t>
            </a:r>
          </a:p>
          <a:p>
            <a:pPr marL="0" indent="0">
              <a:spcBef>
                <a:spcPts val="108"/>
              </a:spcBef>
              <a:spcAft>
                <a:spcPts val="100"/>
              </a:spcAft>
              <a:buNone/>
              <a:tabLst>
                <a:tab pos="628650" algn="l"/>
              </a:tabLst>
            </a:pPr>
            <a:r>
              <a:rPr lang="en-GB" sz="1800" dirty="0">
                <a:latin typeface="Courier New" pitchFamily="49" charset="0"/>
                <a:cs typeface="Courier New" pitchFamily="49" charset="0"/>
              </a:rPr>
              <a:t>     1	     3</a:t>
            </a:r>
          </a:p>
          <a:p>
            <a:pPr marL="0" indent="0">
              <a:spcBef>
                <a:spcPts val="108"/>
              </a:spcBef>
              <a:spcAft>
                <a:spcPts val="100"/>
              </a:spcAft>
              <a:buNone/>
              <a:tabLst>
                <a:tab pos="628650" algn="l"/>
                <a:tab pos="1619250" algn="l"/>
              </a:tabLst>
            </a:pPr>
            <a:r>
              <a:rPr lang="en-GB" sz="1800" dirty="0">
                <a:latin typeface="Courier New" pitchFamily="49" charset="0"/>
                <a:cs typeface="Courier New" pitchFamily="49" charset="0"/>
              </a:rPr>
              <a:t>  + </a:t>
            </a:r>
            <a:r>
              <a:rPr lang="en-GB" sz="1800" u="sng" dirty="0">
                <a:latin typeface="Courier New" pitchFamily="49" charset="0"/>
                <a:cs typeface="Courier New" pitchFamily="49" charset="0"/>
              </a:rPr>
              <a:t>       	9</a:t>
            </a:r>
          </a:p>
          <a:p>
            <a:pPr marL="0" indent="0">
              <a:spcBef>
                <a:spcPts val="108"/>
              </a:spcBef>
              <a:spcAft>
                <a:spcPts val="100"/>
              </a:spcAft>
              <a:buNone/>
              <a:tabLst>
                <a:tab pos="628650" algn="l"/>
                <a:tab pos="1619250" algn="l"/>
              </a:tabLst>
            </a:pPr>
            <a:r>
              <a:rPr lang="en-GB" sz="1800" dirty="0">
                <a:latin typeface="Courier New" pitchFamily="49" charset="0"/>
                <a:cs typeface="Courier New" pitchFamily="49" charset="0"/>
              </a:rPr>
              <a:t>    </a:t>
            </a:r>
            <a:r>
              <a:rPr lang="en-GB" sz="1800" u="sng" dirty="0">
                <a:latin typeface="Courier New" pitchFamily="49" charset="0"/>
                <a:cs typeface="Courier New" pitchFamily="49" charset="0"/>
              </a:rPr>
              <a:t> 2     	2</a:t>
            </a:r>
          </a:p>
        </p:txBody>
      </p:sp>
      <p:sp>
        <p:nvSpPr>
          <p:cNvPr id="5" name="Content Placeholder 2"/>
          <p:cNvSpPr txBox="1">
            <a:spLocks/>
          </p:cNvSpPr>
          <p:nvPr/>
        </p:nvSpPr>
        <p:spPr>
          <a:xfrm>
            <a:off x="609600" y="3048000"/>
            <a:ext cx="7924800" cy="281940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en-GB" sz="2000" dirty="0">
                <a:latin typeface="Calibri" panose="020F0502020204030204" pitchFamily="34" charset="0"/>
                <a:cs typeface="Calibri" panose="020F0502020204030204" pitchFamily="34" charset="0"/>
              </a:rPr>
              <a:t>The binary system has two digits (0,1) and the place values are units 2’s, 4’s, 8’s, 16’s …</a:t>
            </a:r>
          </a:p>
          <a:p>
            <a:pPr marL="0" indent="0" algn="ctr">
              <a:buNone/>
            </a:pPr>
            <a:r>
              <a:rPr lang="en-GB" sz="1800" dirty="0">
                <a:latin typeface="Courier New" pitchFamily="49" charset="0"/>
                <a:cs typeface="Courier New" pitchFamily="49" charset="0"/>
              </a:rPr>
              <a:t>1011</a:t>
            </a:r>
            <a:r>
              <a:rPr lang="en-GB" sz="1800" baseline="-25000" dirty="0">
                <a:latin typeface="Courier New" pitchFamily="49" charset="0"/>
                <a:cs typeface="Courier New" pitchFamily="49" charset="0"/>
              </a:rPr>
              <a:t>2</a:t>
            </a:r>
            <a:r>
              <a:rPr lang="en-GB" sz="1800" dirty="0">
                <a:latin typeface="Courier New" pitchFamily="49" charset="0"/>
                <a:cs typeface="Courier New" pitchFamily="49" charset="0"/>
              </a:rPr>
              <a:t> = (1 x 2</a:t>
            </a:r>
            <a:r>
              <a:rPr lang="en-GB" sz="1800" baseline="30000" dirty="0">
                <a:latin typeface="Courier New" pitchFamily="49" charset="0"/>
                <a:cs typeface="Courier New" pitchFamily="49" charset="0"/>
              </a:rPr>
              <a:t>3</a:t>
            </a:r>
            <a:r>
              <a:rPr lang="en-GB" sz="1800" dirty="0">
                <a:latin typeface="Courier New" pitchFamily="49" charset="0"/>
                <a:cs typeface="Courier New" pitchFamily="49" charset="0"/>
              </a:rPr>
              <a:t>) + (0 x 2</a:t>
            </a:r>
            <a:r>
              <a:rPr lang="en-GB" sz="1800" baseline="30000" dirty="0">
                <a:latin typeface="Courier New" pitchFamily="49" charset="0"/>
                <a:cs typeface="Courier New" pitchFamily="49" charset="0"/>
              </a:rPr>
              <a:t>2</a:t>
            </a:r>
            <a:r>
              <a:rPr lang="en-GB" sz="1800" dirty="0">
                <a:latin typeface="Courier New" pitchFamily="49" charset="0"/>
                <a:cs typeface="Courier New" pitchFamily="49" charset="0"/>
              </a:rPr>
              <a:t>) + (1 x 2</a:t>
            </a:r>
            <a:r>
              <a:rPr lang="en-GB" sz="1800" baseline="30000" dirty="0">
                <a:latin typeface="Courier New" pitchFamily="49" charset="0"/>
                <a:cs typeface="Courier New" pitchFamily="49" charset="0"/>
              </a:rPr>
              <a:t>1</a:t>
            </a:r>
            <a:r>
              <a:rPr lang="en-GB" sz="1800" dirty="0">
                <a:latin typeface="Courier New" pitchFamily="49" charset="0"/>
                <a:cs typeface="Courier New" pitchFamily="49" charset="0"/>
              </a:rPr>
              <a:t>) + (1 x 2</a:t>
            </a:r>
            <a:r>
              <a:rPr lang="en-GB" sz="1800" baseline="30000" dirty="0">
                <a:latin typeface="Courier New" pitchFamily="49" charset="0"/>
                <a:cs typeface="Courier New" pitchFamily="49" charset="0"/>
              </a:rPr>
              <a:t>0</a:t>
            </a:r>
            <a:r>
              <a:rPr lang="en-GB" sz="1800" dirty="0">
                <a:latin typeface="Courier New" pitchFamily="49" charset="0"/>
                <a:cs typeface="Courier New" pitchFamily="49" charset="0"/>
              </a:rPr>
              <a:t>) = 11</a:t>
            </a:r>
          </a:p>
        </p:txBody>
      </p:sp>
      <p:sp>
        <p:nvSpPr>
          <p:cNvPr id="6" name="Rectangle 5"/>
          <p:cNvSpPr/>
          <p:nvPr/>
        </p:nvSpPr>
        <p:spPr>
          <a:xfrm>
            <a:off x="3962400" y="1934259"/>
            <a:ext cx="4572000" cy="646331"/>
          </a:xfrm>
          <a:prstGeom prst="rect">
            <a:avLst/>
          </a:prstGeom>
        </p:spPr>
        <p:txBody>
          <a:bodyPr>
            <a:spAutoFit/>
          </a:bodyPr>
          <a:lstStyle/>
          <a:p>
            <a:pPr algn="ctr"/>
            <a:r>
              <a:rPr lang="en-GB" dirty="0">
                <a:latin typeface="Courier New" pitchFamily="49" charset="0"/>
                <a:cs typeface="Courier New" pitchFamily="49" charset="0"/>
              </a:rPr>
              <a:t>267</a:t>
            </a:r>
            <a:r>
              <a:rPr lang="en-GB" baseline="-25000" dirty="0">
                <a:latin typeface="Courier New" pitchFamily="49" charset="0"/>
                <a:cs typeface="Courier New" pitchFamily="49" charset="0"/>
              </a:rPr>
              <a:t>10</a:t>
            </a:r>
            <a:r>
              <a:rPr lang="en-GB" dirty="0">
                <a:latin typeface="Courier New" pitchFamily="49" charset="0"/>
                <a:cs typeface="Courier New" pitchFamily="49" charset="0"/>
              </a:rPr>
              <a:t> = (2 x 10</a:t>
            </a:r>
            <a:r>
              <a:rPr lang="en-GB" baseline="30000" dirty="0">
                <a:latin typeface="Courier New" pitchFamily="49" charset="0"/>
                <a:cs typeface="Courier New" pitchFamily="49" charset="0"/>
              </a:rPr>
              <a:t>2</a:t>
            </a:r>
            <a:r>
              <a:rPr lang="en-GB" dirty="0">
                <a:latin typeface="Courier New" pitchFamily="49" charset="0"/>
                <a:cs typeface="Courier New" pitchFamily="49" charset="0"/>
              </a:rPr>
              <a:t>) + (6 x 10</a:t>
            </a:r>
            <a:r>
              <a:rPr lang="en-GB" baseline="30000" dirty="0">
                <a:latin typeface="Courier New" pitchFamily="49" charset="0"/>
                <a:cs typeface="Courier New" pitchFamily="49" charset="0"/>
              </a:rPr>
              <a:t>1</a:t>
            </a:r>
            <a:r>
              <a:rPr lang="en-GB" dirty="0">
                <a:latin typeface="Courier New" pitchFamily="49" charset="0"/>
                <a:cs typeface="Courier New" pitchFamily="49" charset="0"/>
              </a:rPr>
              <a:t>) </a:t>
            </a:r>
          </a:p>
          <a:p>
            <a:pPr algn="ctr"/>
            <a:r>
              <a:rPr lang="en-GB" dirty="0">
                <a:latin typeface="Courier New" pitchFamily="49" charset="0"/>
                <a:cs typeface="Courier New" pitchFamily="49" charset="0"/>
              </a:rPr>
              <a:t>+ (7 x 10</a:t>
            </a:r>
            <a:r>
              <a:rPr lang="en-GB" baseline="30000" dirty="0">
                <a:latin typeface="Courier New" pitchFamily="49" charset="0"/>
                <a:cs typeface="Courier New" pitchFamily="49" charset="0"/>
              </a:rPr>
              <a:t>0</a:t>
            </a:r>
            <a:r>
              <a:rPr lang="en-GB" dirty="0">
                <a:latin typeface="Courier New" pitchFamily="49" charset="0"/>
                <a:cs typeface="Courier New" pitchFamily="49" charset="0"/>
              </a:rPr>
              <a:t>)</a:t>
            </a:r>
          </a:p>
        </p:txBody>
      </p:sp>
      <p:grpSp>
        <p:nvGrpSpPr>
          <p:cNvPr id="8" name="Group 59"/>
          <p:cNvGrpSpPr/>
          <p:nvPr/>
        </p:nvGrpSpPr>
        <p:grpSpPr>
          <a:xfrm>
            <a:off x="1485900" y="4319606"/>
            <a:ext cx="6172200" cy="1752600"/>
            <a:chOff x="1143000" y="4114800"/>
            <a:chExt cx="6172200" cy="1752600"/>
          </a:xfrm>
        </p:grpSpPr>
        <p:sp>
          <p:nvSpPr>
            <p:cNvPr id="7" name="Content Placeholder 2"/>
            <p:cNvSpPr txBox="1">
              <a:spLocks/>
            </p:cNvSpPr>
            <p:nvPr/>
          </p:nvSpPr>
          <p:spPr>
            <a:xfrm>
              <a:off x="1143000" y="4114800"/>
              <a:ext cx="6172200" cy="1752600"/>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spcBef>
                  <a:spcPts val="108"/>
                </a:spcBef>
                <a:spcAft>
                  <a:spcPts val="100"/>
                </a:spcAft>
                <a:buNone/>
                <a:tabLst>
                  <a:tab pos="628650" algn="l"/>
                </a:tabLst>
              </a:pPr>
              <a:r>
                <a:rPr lang="en-GB" sz="1800" dirty="0">
                  <a:latin typeface="Courier New" pitchFamily="49" charset="0"/>
                  <a:cs typeface="Courier New" pitchFamily="49" charset="0"/>
                </a:rPr>
                <a:t>18</a:t>
              </a:r>
              <a:r>
                <a:rPr lang="en-GB" sz="1800" baseline="-25000" dirty="0">
                  <a:latin typeface="Courier New" pitchFamily="49" charset="0"/>
                  <a:cs typeface="Courier New" pitchFamily="49" charset="0"/>
                </a:rPr>
                <a:t>10</a:t>
              </a:r>
              <a:r>
                <a:rPr lang="en-GB" sz="1800" dirty="0">
                  <a:latin typeface="Courier New" pitchFamily="49" charset="0"/>
                  <a:cs typeface="Courier New" pitchFamily="49" charset="0"/>
                </a:rPr>
                <a:t>: 	18 / 2 = 9 remainder 0</a:t>
              </a:r>
            </a:p>
            <a:p>
              <a:pPr marL="0" indent="0">
                <a:spcBef>
                  <a:spcPts val="108"/>
                </a:spcBef>
                <a:spcAft>
                  <a:spcPts val="100"/>
                </a:spcAft>
                <a:buNone/>
                <a:tabLst>
                  <a:tab pos="628650" algn="l"/>
                </a:tabLst>
              </a:pPr>
              <a:r>
                <a:rPr lang="en-GB" sz="1800" dirty="0">
                  <a:latin typeface="Courier New" pitchFamily="49" charset="0"/>
                  <a:cs typeface="Courier New" pitchFamily="49" charset="0"/>
                </a:rPr>
                <a:t>		 9 / 2 = 4 remainder 1</a:t>
              </a:r>
            </a:p>
            <a:p>
              <a:pPr marL="0" indent="0">
                <a:spcBef>
                  <a:spcPts val="108"/>
                </a:spcBef>
                <a:spcAft>
                  <a:spcPts val="100"/>
                </a:spcAft>
                <a:buNone/>
                <a:tabLst>
                  <a:tab pos="628650" algn="l"/>
                </a:tabLst>
              </a:pPr>
              <a:r>
                <a:rPr lang="en-GB" sz="1800" dirty="0">
                  <a:latin typeface="Courier New" pitchFamily="49" charset="0"/>
                  <a:cs typeface="Courier New" pitchFamily="49" charset="0"/>
                </a:rPr>
                <a:t>		 4 / 2 = 2 remainder 0</a:t>
              </a:r>
            </a:p>
            <a:p>
              <a:pPr marL="0" indent="0">
                <a:spcBef>
                  <a:spcPts val="108"/>
                </a:spcBef>
                <a:spcAft>
                  <a:spcPts val="100"/>
                </a:spcAft>
                <a:buNone/>
                <a:tabLst>
                  <a:tab pos="628650" algn="l"/>
                </a:tabLst>
              </a:pPr>
              <a:r>
                <a:rPr lang="en-GB" sz="1800" dirty="0">
                  <a:latin typeface="Courier New" pitchFamily="49" charset="0"/>
                  <a:cs typeface="Courier New" pitchFamily="49" charset="0"/>
                </a:rPr>
                <a:t>		 2 / 2 = 1 remainder 0</a:t>
              </a:r>
            </a:p>
            <a:p>
              <a:pPr marL="0" indent="0">
                <a:spcBef>
                  <a:spcPts val="108"/>
                </a:spcBef>
                <a:spcAft>
                  <a:spcPts val="100"/>
                </a:spcAft>
                <a:buNone/>
                <a:tabLst>
                  <a:tab pos="628650" algn="l"/>
                </a:tabLst>
              </a:pPr>
              <a:r>
                <a:rPr lang="en-GB" sz="1800" dirty="0">
                  <a:latin typeface="Courier New" pitchFamily="49" charset="0"/>
                  <a:cs typeface="Courier New" pitchFamily="49" charset="0"/>
                </a:rPr>
                <a:t>		</a:t>
              </a:r>
            </a:p>
            <a:p>
              <a:pPr marL="0" indent="0">
                <a:spcBef>
                  <a:spcPts val="108"/>
                </a:spcBef>
                <a:spcAft>
                  <a:spcPts val="100"/>
                </a:spcAft>
                <a:buNone/>
                <a:tabLst>
                  <a:tab pos="628650" algn="l"/>
                </a:tabLst>
              </a:pPr>
              <a:r>
                <a:rPr lang="en-GB" sz="1800" dirty="0">
                  <a:latin typeface="Courier New" pitchFamily="49" charset="0"/>
                  <a:cs typeface="Courier New" pitchFamily="49" charset="0"/>
                </a:rPr>
                <a:t>				  18</a:t>
              </a:r>
              <a:r>
                <a:rPr lang="en-GB" sz="1800" baseline="-25000" dirty="0">
                  <a:latin typeface="Courier New" pitchFamily="49" charset="0"/>
                  <a:cs typeface="Courier New" pitchFamily="49" charset="0"/>
                </a:rPr>
                <a:t>10</a:t>
              </a:r>
              <a:r>
                <a:rPr lang="en-GB" sz="1800" dirty="0">
                  <a:latin typeface="Courier New" pitchFamily="49" charset="0"/>
                  <a:cs typeface="Courier New" pitchFamily="49" charset="0"/>
                </a:rPr>
                <a:t> = 1 0 0 1 0</a:t>
              </a:r>
            </a:p>
          </p:txBody>
        </p:sp>
        <p:cxnSp>
          <p:nvCxnSpPr>
            <p:cNvPr id="20" name="Elbow Connector 19"/>
            <p:cNvCxnSpPr/>
            <p:nvPr/>
          </p:nvCxnSpPr>
          <p:spPr>
            <a:xfrm rot="16200000" flipH="1">
              <a:off x="5162564" y="5272095"/>
              <a:ext cx="228600" cy="228600"/>
            </a:xfrm>
            <a:prstGeom prst="bentConnector3">
              <a:avLst/>
            </a:prstGeom>
            <a:ln>
              <a:solidFill>
                <a:srgbClr val="FF0000"/>
              </a:solidFill>
              <a:headEnd type="none" w="med" len="med"/>
              <a:tailEnd type="triangle" w="med" len="med"/>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rot="16200000" flipH="1">
              <a:off x="5162564" y="4967295"/>
              <a:ext cx="609600" cy="457200"/>
            </a:xfrm>
            <a:prstGeom prst="bentConnector3">
              <a:avLst>
                <a:gd name="adj1" fmla="val 1042"/>
              </a:avLst>
            </a:prstGeom>
            <a:ln>
              <a:solidFill>
                <a:srgbClr val="FF0000"/>
              </a:solidFill>
              <a:headEnd type="none" w="med" len="med"/>
              <a:tailEnd type="triangle" w="med" len="med"/>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2" name="Elbow Connector 31"/>
            <p:cNvCxnSpPr/>
            <p:nvPr/>
          </p:nvCxnSpPr>
          <p:spPr>
            <a:xfrm rot="16200000" flipH="1">
              <a:off x="5124464" y="4700595"/>
              <a:ext cx="914400" cy="685800"/>
            </a:xfrm>
            <a:prstGeom prst="bentConnector3">
              <a:avLst>
                <a:gd name="adj1" fmla="val 0"/>
              </a:avLst>
            </a:prstGeom>
            <a:ln>
              <a:solidFill>
                <a:srgbClr val="FF0000"/>
              </a:solidFill>
              <a:headEnd type="none" w="med" len="med"/>
              <a:tailEnd type="triangle" w="med" len="med"/>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rot="16200000" flipH="1">
              <a:off x="5162564" y="4433895"/>
              <a:ext cx="1143000" cy="990600"/>
            </a:xfrm>
            <a:prstGeom prst="bentConnector3">
              <a:avLst>
                <a:gd name="adj1" fmla="val 556"/>
              </a:avLst>
            </a:prstGeom>
            <a:ln>
              <a:solidFill>
                <a:srgbClr val="FF0000"/>
              </a:solidFill>
              <a:headEnd type="none" w="med" len="med"/>
              <a:tailEnd type="triangle" w="med" len="med"/>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5162564" y="5429264"/>
              <a:ext cx="0" cy="76200"/>
            </a:xfrm>
            <a:prstGeom prst="line">
              <a:avLst/>
            </a:prstGeom>
            <a:ln>
              <a:solidFill>
                <a:srgbClr val="FF0000"/>
              </a:solidFill>
              <a:headEnd type="none" w="med" len="med"/>
              <a:tailEnd type="triangle" w="med" len="med"/>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514720" y="5429264"/>
              <a:ext cx="1647844" cy="1588"/>
            </a:xfrm>
            <a:prstGeom prst="line">
              <a:avLst/>
            </a:prstGeom>
            <a:ln>
              <a:solidFill>
                <a:srgbClr val="FF0000"/>
              </a:solidFill>
              <a:headEnd type="none" w="med" len="med"/>
              <a:tailEnd type="none" w="med" len="med"/>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V="1">
              <a:off x="3514720" y="5276865"/>
              <a:ext cx="0" cy="152399"/>
            </a:xfrm>
            <a:prstGeom prst="line">
              <a:avLst/>
            </a:prstGeom>
            <a:ln>
              <a:solidFill>
                <a:srgbClr val="FF0000"/>
              </a:solidFill>
              <a:headEnd type="none" w="med" len="med"/>
              <a:tailEnd type="none" w="med" len="med"/>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41194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Other number systems</a:t>
            </a:r>
          </a:p>
        </p:txBody>
      </p:sp>
      <p:sp>
        <p:nvSpPr>
          <p:cNvPr id="5" name="Content Placeholder 4"/>
          <p:cNvSpPr>
            <a:spLocks noGrp="1"/>
          </p:cNvSpPr>
          <p:nvPr>
            <p:ph sz="quarter" idx="13"/>
          </p:nvPr>
        </p:nvSpPr>
        <p:spPr>
          <a:xfrm>
            <a:off x="609600" y="1143000"/>
            <a:ext cx="7924800" cy="838200"/>
          </a:xfrm>
        </p:spPr>
        <p:txBody>
          <a:bodyPr>
            <a:normAutofit/>
          </a:bodyPr>
          <a:lstStyle/>
          <a:p>
            <a:r>
              <a:rPr lang="en-GB" sz="1800" dirty="0">
                <a:latin typeface="Calibri" panose="020F0502020204030204" pitchFamily="34" charset="0"/>
                <a:cs typeface="Calibri" panose="020F0502020204030204" pitchFamily="34" charset="0"/>
              </a:rPr>
              <a:t>Sometime different number systems are used as shorthand for binary</a:t>
            </a:r>
          </a:p>
          <a:p>
            <a:r>
              <a:rPr lang="en-GB" sz="1800" i="1" u="sng" dirty="0">
                <a:latin typeface="Calibri" panose="020F0502020204030204" pitchFamily="34" charset="0"/>
                <a:cs typeface="Calibri" panose="020F0502020204030204" pitchFamily="34" charset="0"/>
              </a:rPr>
              <a:t>Octal numbers</a:t>
            </a:r>
            <a:r>
              <a:rPr lang="en-GB" sz="1800" dirty="0">
                <a:latin typeface="Calibri" panose="020F0502020204030204" pitchFamily="34" charset="0"/>
                <a:cs typeface="Calibri" panose="020F0502020204030204" pitchFamily="34" charset="0"/>
              </a:rPr>
              <a:t> are base 8</a:t>
            </a:r>
          </a:p>
        </p:txBody>
      </p:sp>
      <p:grpSp>
        <p:nvGrpSpPr>
          <p:cNvPr id="2" name="Group 5"/>
          <p:cNvGrpSpPr/>
          <p:nvPr/>
        </p:nvGrpSpPr>
        <p:grpSpPr>
          <a:xfrm>
            <a:off x="1485900" y="2057400"/>
            <a:ext cx="6172200" cy="1295400"/>
            <a:chOff x="1143000" y="4114800"/>
            <a:chExt cx="6172200" cy="1295400"/>
          </a:xfrm>
        </p:grpSpPr>
        <p:sp>
          <p:nvSpPr>
            <p:cNvPr id="7" name="Content Placeholder 2"/>
            <p:cNvSpPr txBox="1">
              <a:spLocks/>
            </p:cNvSpPr>
            <p:nvPr/>
          </p:nvSpPr>
          <p:spPr>
            <a:xfrm>
              <a:off x="1143000" y="4114800"/>
              <a:ext cx="6172200" cy="129540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spcBef>
                  <a:spcPts val="108"/>
                </a:spcBef>
                <a:spcAft>
                  <a:spcPts val="100"/>
                </a:spcAft>
                <a:buNone/>
                <a:tabLst>
                  <a:tab pos="628650" algn="l"/>
                </a:tabLst>
              </a:pPr>
              <a:r>
                <a:rPr lang="en-GB" dirty="0">
                  <a:latin typeface="Courier New" pitchFamily="49" charset="0"/>
                  <a:cs typeface="Courier New" pitchFamily="49" charset="0"/>
                </a:rPr>
                <a:t>69</a:t>
              </a:r>
              <a:r>
                <a:rPr lang="en-GB" baseline="-25000" dirty="0">
                  <a:latin typeface="Courier New" pitchFamily="49" charset="0"/>
                  <a:cs typeface="Courier New" pitchFamily="49" charset="0"/>
                </a:rPr>
                <a:t>10</a:t>
              </a:r>
              <a:r>
                <a:rPr lang="en-GB" dirty="0">
                  <a:latin typeface="Courier New" pitchFamily="49" charset="0"/>
                  <a:cs typeface="Courier New" pitchFamily="49" charset="0"/>
                </a:rPr>
                <a:t>: 	69 / 8 = 8 remainder 5</a:t>
              </a:r>
            </a:p>
            <a:p>
              <a:pPr marL="0" indent="0">
                <a:spcBef>
                  <a:spcPts val="108"/>
                </a:spcBef>
                <a:spcAft>
                  <a:spcPts val="100"/>
                </a:spcAft>
                <a:buNone/>
                <a:tabLst>
                  <a:tab pos="628650" algn="l"/>
                </a:tabLst>
              </a:pPr>
              <a:r>
                <a:rPr lang="en-GB" dirty="0">
                  <a:latin typeface="Courier New" pitchFamily="49" charset="0"/>
                  <a:cs typeface="Courier New" pitchFamily="49" charset="0"/>
                </a:rPr>
                <a:t>		 8 / 8 = 1 remainder 0</a:t>
              </a:r>
            </a:p>
            <a:p>
              <a:pPr marL="0" indent="0">
                <a:spcBef>
                  <a:spcPts val="108"/>
                </a:spcBef>
                <a:spcAft>
                  <a:spcPts val="100"/>
                </a:spcAft>
                <a:buNone/>
                <a:tabLst>
                  <a:tab pos="628650" algn="l"/>
                </a:tabLst>
              </a:pPr>
              <a:r>
                <a:rPr lang="en-GB" dirty="0">
                  <a:latin typeface="Courier New" pitchFamily="49" charset="0"/>
                  <a:cs typeface="Courier New" pitchFamily="49" charset="0"/>
                </a:rPr>
                <a:t>		 1 / 8 = 0 remainder 1		</a:t>
              </a:r>
            </a:p>
            <a:p>
              <a:pPr marL="0" indent="0">
                <a:spcBef>
                  <a:spcPts val="108"/>
                </a:spcBef>
                <a:spcAft>
                  <a:spcPts val="100"/>
                </a:spcAft>
                <a:buNone/>
                <a:tabLst>
                  <a:tab pos="628650" algn="l"/>
                </a:tabLst>
              </a:pPr>
              <a:r>
                <a:rPr lang="en-GB" dirty="0">
                  <a:latin typeface="Courier New" pitchFamily="49" charset="0"/>
                  <a:cs typeface="Courier New" pitchFamily="49" charset="0"/>
                </a:rPr>
                <a:t>				   69</a:t>
              </a:r>
              <a:r>
                <a:rPr lang="en-GB" baseline="-25000" dirty="0">
                  <a:latin typeface="Courier New" pitchFamily="49" charset="0"/>
                  <a:cs typeface="Courier New" pitchFamily="49" charset="0"/>
                </a:rPr>
                <a:t>10</a:t>
              </a:r>
              <a:r>
                <a:rPr lang="en-GB" dirty="0">
                  <a:latin typeface="Courier New" pitchFamily="49" charset="0"/>
                  <a:cs typeface="Courier New" pitchFamily="49" charset="0"/>
                </a:rPr>
                <a:t> = 1 0 5</a:t>
              </a:r>
              <a:r>
                <a:rPr lang="en-GB" baseline="-25000" dirty="0">
                  <a:latin typeface="Courier New" pitchFamily="49" charset="0"/>
                  <a:cs typeface="Courier New" pitchFamily="49" charset="0"/>
                </a:rPr>
                <a:t>8</a:t>
              </a:r>
              <a:endParaRPr lang="en-GB" dirty="0">
                <a:latin typeface="Courier New" pitchFamily="49" charset="0"/>
                <a:cs typeface="Courier New" pitchFamily="49" charset="0"/>
              </a:endParaRPr>
            </a:p>
          </p:txBody>
        </p:sp>
        <p:cxnSp>
          <p:nvCxnSpPr>
            <p:cNvPr id="9" name="Elbow Connector 8"/>
            <p:cNvCxnSpPr/>
            <p:nvPr/>
          </p:nvCxnSpPr>
          <p:spPr>
            <a:xfrm rot="16200000" flipH="1">
              <a:off x="5105400" y="4800600"/>
              <a:ext cx="190500" cy="190500"/>
            </a:xfrm>
            <a:prstGeom prst="bentConnector3">
              <a:avLst>
                <a:gd name="adj1" fmla="val 2500"/>
              </a:avLst>
            </a:prstGeom>
            <a:ln>
              <a:solidFill>
                <a:srgbClr val="FF0000"/>
              </a:solidFill>
              <a:headEnd type="none" w="med" len="med"/>
              <a:tailEnd type="triangle" w="med" len="med"/>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0" name="Elbow Connector 9"/>
            <p:cNvCxnSpPr/>
            <p:nvPr/>
          </p:nvCxnSpPr>
          <p:spPr>
            <a:xfrm>
              <a:off x="5105400" y="4572000"/>
              <a:ext cx="495300" cy="419100"/>
            </a:xfrm>
            <a:prstGeom prst="bentConnector3">
              <a:avLst>
                <a:gd name="adj1" fmla="val 100000"/>
              </a:avLst>
            </a:prstGeom>
            <a:ln>
              <a:solidFill>
                <a:srgbClr val="FF0000"/>
              </a:solidFill>
              <a:headEnd type="none" w="med" len="med"/>
              <a:tailEnd type="triangle" w="med" len="med"/>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rot="16200000" flipH="1">
              <a:off x="5105400" y="4267200"/>
              <a:ext cx="723900" cy="723900"/>
            </a:xfrm>
            <a:prstGeom prst="bentConnector3">
              <a:avLst>
                <a:gd name="adj1" fmla="val -329"/>
              </a:avLst>
            </a:prstGeom>
            <a:ln>
              <a:solidFill>
                <a:srgbClr val="FF0000"/>
              </a:solidFill>
              <a:headEnd type="none" w="med" len="med"/>
              <a:tailEnd type="triangle" w="med" len="med"/>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grpSp>
      <p:sp>
        <p:nvSpPr>
          <p:cNvPr id="23" name="Content Placeholder 4"/>
          <p:cNvSpPr txBox="1">
            <a:spLocks/>
          </p:cNvSpPr>
          <p:nvPr/>
        </p:nvSpPr>
        <p:spPr>
          <a:xfrm>
            <a:off x="609600" y="3505200"/>
            <a:ext cx="7924800" cy="83820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r>
              <a:rPr lang="en-GB" sz="1800" i="1" u="sng" dirty="0">
                <a:latin typeface="Calibri" panose="020F0502020204030204" pitchFamily="34" charset="0"/>
                <a:cs typeface="Calibri" panose="020F0502020204030204" pitchFamily="34" charset="0"/>
              </a:rPr>
              <a:t>Hexadecimal numbers</a:t>
            </a:r>
            <a:r>
              <a:rPr lang="en-GB" sz="1800" dirty="0">
                <a:latin typeface="Calibri" panose="020F0502020204030204" pitchFamily="34" charset="0"/>
                <a:cs typeface="Calibri" panose="020F0502020204030204" pitchFamily="34" charset="0"/>
              </a:rPr>
              <a:t> are base 16. The symbols 0-9 and letters A-F (equivalent to 10-15) are used, and place values increase in powers of 16</a:t>
            </a:r>
            <a:endParaRPr lang="en-GB" sz="1800" i="1" u="sng" dirty="0">
              <a:latin typeface="Calibri" panose="020F0502020204030204" pitchFamily="34" charset="0"/>
              <a:cs typeface="Calibri" panose="020F0502020204030204" pitchFamily="34" charset="0"/>
            </a:endParaRPr>
          </a:p>
        </p:txBody>
      </p:sp>
      <p:grpSp>
        <p:nvGrpSpPr>
          <p:cNvPr id="3" name="Group 23"/>
          <p:cNvGrpSpPr/>
          <p:nvPr/>
        </p:nvGrpSpPr>
        <p:grpSpPr>
          <a:xfrm>
            <a:off x="1485900" y="4343400"/>
            <a:ext cx="6172200" cy="1295400"/>
            <a:chOff x="1143000" y="4114800"/>
            <a:chExt cx="6172200" cy="1295400"/>
          </a:xfrm>
        </p:grpSpPr>
        <p:sp>
          <p:nvSpPr>
            <p:cNvPr id="25" name="Content Placeholder 2"/>
            <p:cNvSpPr txBox="1">
              <a:spLocks/>
            </p:cNvSpPr>
            <p:nvPr/>
          </p:nvSpPr>
          <p:spPr>
            <a:xfrm>
              <a:off x="1143000" y="4114800"/>
              <a:ext cx="6172200" cy="1295400"/>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a:lstStyle>
            <a:p>
              <a:pPr marL="0" indent="0">
                <a:spcBef>
                  <a:spcPts val="108"/>
                </a:spcBef>
                <a:spcAft>
                  <a:spcPts val="100"/>
                </a:spcAft>
                <a:buNone/>
                <a:tabLst>
                  <a:tab pos="628650" algn="l"/>
                </a:tabLst>
              </a:pPr>
              <a:r>
                <a:rPr lang="en-GB" dirty="0">
                  <a:latin typeface="Courier New" pitchFamily="49" charset="0"/>
                  <a:cs typeface="Courier New" pitchFamily="49" charset="0"/>
                </a:rPr>
                <a:t>91</a:t>
              </a:r>
              <a:r>
                <a:rPr lang="en-GB" baseline="-25000" dirty="0">
                  <a:latin typeface="Courier New" pitchFamily="49" charset="0"/>
                  <a:cs typeface="Courier New" pitchFamily="49" charset="0"/>
                </a:rPr>
                <a:t>10</a:t>
              </a:r>
              <a:r>
                <a:rPr lang="en-GB" dirty="0">
                  <a:latin typeface="Courier New" pitchFamily="49" charset="0"/>
                  <a:cs typeface="Courier New" pitchFamily="49" charset="0"/>
                </a:rPr>
                <a:t>: 	91 / 16 = 5 remainder 11</a:t>
              </a:r>
            </a:p>
            <a:p>
              <a:pPr marL="0" indent="0">
                <a:spcBef>
                  <a:spcPts val="108"/>
                </a:spcBef>
                <a:spcAft>
                  <a:spcPts val="100"/>
                </a:spcAft>
                <a:buNone/>
                <a:tabLst>
                  <a:tab pos="628650" algn="l"/>
                </a:tabLst>
              </a:pPr>
              <a:r>
                <a:rPr lang="en-GB" dirty="0">
                  <a:latin typeface="Courier New" pitchFamily="49" charset="0"/>
                  <a:cs typeface="Courier New" pitchFamily="49" charset="0"/>
                </a:rPr>
                <a:t>		 5 / 16 = 0 remainder 5		</a:t>
              </a:r>
            </a:p>
            <a:p>
              <a:pPr marL="0" indent="0">
                <a:spcBef>
                  <a:spcPts val="108"/>
                </a:spcBef>
                <a:spcAft>
                  <a:spcPts val="100"/>
                </a:spcAft>
                <a:buNone/>
                <a:tabLst>
                  <a:tab pos="628650" algn="l"/>
                </a:tabLst>
              </a:pPr>
              <a:r>
                <a:rPr lang="en-GB" dirty="0">
                  <a:latin typeface="Courier New" pitchFamily="49" charset="0"/>
                  <a:cs typeface="Courier New" pitchFamily="49" charset="0"/>
                </a:rPr>
                <a:t>				     91</a:t>
              </a:r>
              <a:r>
                <a:rPr lang="en-GB" baseline="-25000" dirty="0">
                  <a:latin typeface="Courier New" pitchFamily="49" charset="0"/>
                  <a:cs typeface="Courier New" pitchFamily="49" charset="0"/>
                </a:rPr>
                <a:t>10</a:t>
              </a:r>
              <a:r>
                <a:rPr lang="en-GB" dirty="0">
                  <a:latin typeface="Courier New" pitchFamily="49" charset="0"/>
                  <a:cs typeface="Courier New" pitchFamily="49" charset="0"/>
                </a:rPr>
                <a:t> = 5 B</a:t>
              </a:r>
              <a:r>
                <a:rPr lang="en-GB" baseline="-25000" dirty="0">
                  <a:latin typeface="Courier New" pitchFamily="49" charset="0"/>
                  <a:cs typeface="Courier New" pitchFamily="49" charset="0"/>
                </a:rPr>
                <a:t>16</a:t>
              </a:r>
              <a:endParaRPr lang="en-GB" dirty="0">
                <a:latin typeface="Courier New" pitchFamily="49" charset="0"/>
                <a:cs typeface="Courier New" pitchFamily="49" charset="0"/>
              </a:endParaRPr>
            </a:p>
          </p:txBody>
        </p:sp>
        <p:cxnSp>
          <p:nvCxnSpPr>
            <p:cNvPr id="27" name="Elbow Connector 26"/>
            <p:cNvCxnSpPr/>
            <p:nvPr/>
          </p:nvCxnSpPr>
          <p:spPr>
            <a:xfrm>
              <a:off x="5295900" y="4572000"/>
              <a:ext cx="245268" cy="95252"/>
            </a:xfrm>
            <a:prstGeom prst="bentConnector3">
              <a:avLst>
                <a:gd name="adj1" fmla="val 100486"/>
              </a:avLst>
            </a:prstGeom>
            <a:ln>
              <a:solidFill>
                <a:srgbClr val="FF0000"/>
              </a:solidFill>
              <a:headEnd type="none" w="med" len="med"/>
              <a:tailEnd type="triangle" w="med" len="med"/>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8" name="Elbow Connector 27"/>
            <p:cNvCxnSpPr/>
            <p:nvPr/>
          </p:nvCxnSpPr>
          <p:spPr>
            <a:xfrm rot="16200000" flipH="1">
              <a:off x="5448301" y="4286250"/>
              <a:ext cx="400051" cy="361952"/>
            </a:xfrm>
            <a:prstGeom prst="bentConnector3">
              <a:avLst>
                <a:gd name="adj1" fmla="val 2381"/>
              </a:avLst>
            </a:prstGeom>
            <a:ln>
              <a:solidFill>
                <a:srgbClr val="FF0000"/>
              </a:solidFill>
              <a:headEnd type="none" w="med" len="med"/>
              <a:tailEnd type="triangle" w="med" len="med"/>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69511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Image result for speakers surround">
            <a:extLst>
              <a:ext uri="{FF2B5EF4-FFF2-40B4-BE49-F238E27FC236}">
                <a16:creationId xmlns:a16="http://schemas.microsoft.com/office/drawing/2014/main" id="{837B073C-6E46-431B-BAD7-0FFA55482C88}"/>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21600" y="4396556"/>
            <a:ext cx="2690066" cy="269006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Z:\PHY1024\Images\motherboard.jp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490" b="97549" l="601" r="97996"/>
                    </a14:imgEffect>
                  </a14:imgLayer>
                </a14:imgProps>
              </a:ext>
              <a:ext uri="{28A0092B-C50C-407E-A947-70E740481C1C}">
                <a14:useLocalDpi xmlns:a14="http://schemas.microsoft.com/office/drawing/2010/main" val="0"/>
              </a:ext>
            </a:extLst>
          </a:blip>
          <a:srcRect/>
          <a:stretch>
            <a:fillRect/>
          </a:stretch>
        </p:blipFill>
        <p:spPr bwMode="auto">
          <a:xfrm>
            <a:off x="3021670" y="2643182"/>
            <a:ext cx="3531530" cy="288750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rot="21277772">
            <a:off x="3900781" y="2212184"/>
            <a:ext cx="579005"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rPr>
              <a:t>CPU</a:t>
            </a:r>
          </a:p>
        </p:txBody>
      </p:sp>
      <p:sp>
        <p:nvSpPr>
          <p:cNvPr id="25" name="TextBox 24"/>
          <p:cNvSpPr txBox="1"/>
          <p:nvPr/>
        </p:nvSpPr>
        <p:spPr>
          <a:xfrm rot="1847216">
            <a:off x="7026577" y="2318914"/>
            <a:ext cx="1087157"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rPr>
              <a:t>Hard Disk</a:t>
            </a:r>
          </a:p>
        </p:txBody>
      </p:sp>
      <p:sp>
        <p:nvSpPr>
          <p:cNvPr id="2" name="Title 1"/>
          <p:cNvSpPr>
            <a:spLocks noGrp="1"/>
          </p:cNvSpPr>
          <p:nvPr>
            <p:ph type="title"/>
          </p:nvPr>
        </p:nvSpPr>
        <p:spPr/>
        <p:txBody>
          <a:bodyPr/>
          <a:lstStyle/>
          <a:p>
            <a:r>
              <a:rPr lang="en-GB" dirty="0">
                <a:latin typeface="Calibri" panose="020F0502020204030204" pitchFamily="34" charset="0"/>
                <a:cs typeface="Calibri" panose="020F0502020204030204" pitchFamily="34" charset="0"/>
              </a:rPr>
              <a:t>Elements of a computer system</a:t>
            </a:r>
          </a:p>
        </p:txBody>
      </p:sp>
      <p:pic>
        <p:nvPicPr>
          <p:cNvPr id="2056" name="Picture 8" descr="Z:\PHY1024\Images\printer.jpg"/>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5346" b="95912" l="1277" r="97447"/>
                    </a14:imgEffect>
                  </a14:imgLayer>
                </a14:imgProps>
              </a:ext>
              <a:ext uri="{28A0092B-C50C-407E-A947-70E740481C1C}">
                <a14:useLocalDpi xmlns:a14="http://schemas.microsoft.com/office/drawing/2010/main" val="0"/>
              </a:ext>
            </a:extLst>
          </a:blip>
          <a:srcRect/>
          <a:stretch>
            <a:fillRect/>
          </a:stretch>
        </p:blipFill>
        <p:spPr bwMode="auto">
          <a:xfrm>
            <a:off x="220160" y="1104618"/>
            <a:ext cx="2399855" cy="1623732"/>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Z:\PHY1024\Images\sound card.jpg"/>
          <p:cNvPicPr>
            <a:picLocks noChangeAspect="1" noChangeArrowheads="1"/>
          </p:cNvPicPr>
          <p:nvPr/>
        </p:nvPicPr>
        <p:blipFill>
          <a:blip r:embed="rId8" cstate="print">
            <a:extLst>
              <a:ext uri="{BEBA8EAE-BF5A-486C-A8C5-ECC9F3942E4B}">
                <a14:imgProps xmlns:a14="http://schemas.microsoft.com/office/drawing/2010/main">
                  <a14:imgLayer r:embed="rId9">
                    <a14:imgEffect>
                      <a14:backgroundRemoval t="676" b="100000" l="0" r="98250"/>
                    </a14:imgEffect>
                  </a14:imgLayer>
                </a14:imgProps>
              </a:ext>
              <a:ext uri="{28A0092B-C50C-407E-A947-70E740481C1C}">
                <a14:useLocalDpi xmlns:a14="http://schemas.microsoft.com/office/drawing/2010/main" val="0"/>
              </a:ext>
            </a:extLst>
          </a:blip>
          <a:srcRect/>
          <a:stretch>
            <a:fillRect/>
          </a:stretch>
        </p:blipFill>
        <p:spPr bwMode="auto">
          <a:xfrm>
            <a:off x="381000" y="3454903"/>
            <a:ext cx="1536351" cy="11369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1574566">
            <a:off x="3362784" y="4833314"/>
            <a:ext cx="1451103"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rPr>
              <a:t>Motherboard</a:t>
            </a:r>
          </a:p>
        </p:txBody>
      </p:sp>
      <p:sp>
        <p:nvSpPr>
          <p:cNvPr id="18" name="TextBox 17"/>
          <p:cNvSpPr txBox="1"/>
          <p:nvPr/>
        </p:nvSpPr>
        <p:spPr>
          <a:xfrm rot="19721028">
            <a:off x="1670617" y="2158092"/>
            <a:ext cx="826060"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rPr>
              <a:t>Printer</a:t>
            </a:r>
          </a:p>
        </p:txBody>
      </p:sp>
      <p:sp>
        <p:nvSpPr>
          <p:cNvPr id="19" name="TextBox 18"/>
          <p:cNvSpPr txBox="1"/>
          <p:nvPr/>
        </p:nvSpPr>
        <p:spPr>
          <a:xfrm>
            <a:off x="688062" y="3092683"/>
            <a:ext cx="1277914"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rPr>
              <a:t>Sound Card</a:t>
            </a:r>
          </a:p>
        </p:txBody>
      </p:sp>
      <p:sp>
        <p:nvSpPr>
          <p:cNvPr id="20" name="TextBox 19"/>
          <p:cNvSpPr txBox="1"/>
          <p:nvPr/>
        </p:nvSpPr>
        <p:spPr>
          <a:xfrm rot="20301606">
            <a:off x="7408715" y="3257455"/>
            <a:ext cx="617477"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rPr>
              <a:t>GPU</a:t>
            </a:r>
          </a:p>
        </p:txBody>
      </p:sp>
      <p:sp>
        <p:nvSpPr>
          <p:cNvPr id="21" name="TextBox 20"/>
          <p:cNvSpPr txBox="1"/>
          <p:nvPr/>
        </p:nvSpPr>
        <p:spPr>
          <a:xfrm>
            <a:off x="3935562" y="6400800"/>
            <a:ext cx="1620508"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rPr>
              <a:t>Memory - RAM</a:t>
            </a:r>
          </a:p>
        </p:txBody>
      </p:sp>
      <p:sp>
        <p:nvSpPr>
          <p:cNvPr id="22" name="TextBox 21"/>
          <p:cNvSpPr txBox="1"/>
          <p:nvPr/>
        </p:nvSpPr>
        <p:spPr>
          <a:xfrm rot="20855832">
            <a:off x="7870519" y="6413478"/>
            <a:ext cx="867738"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rPr>
              <a:t>Display</a:t>
            </a:r>
          </a:p>
        </p:txBody>
      </p:sp>
      <p:sp>
        <p:nvSpPr>
          <p:cNvPr id="23" name="TextBox 22"/>
          <p:cNvSpPr txBox="1"/>
          <p:nvPr/>
        </p:nvSpPr>
        <p:spPr>
          <a:xfrm>
            <a:off x="1590344" y="4864323"/>
            <a:ext cx="1034450"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rPr>
              <a:t>Speakers</a:t>
            </a:r>
          </a:p>
        </p:txBody>
      </p:sp>
      <p:sp>
        <p:nvSpPr>
          <p:cNvPr id="27" name="TextBox 26"/>
          <p:cNvSpPr txBox="1"/>
          <p:nvPr/>
        </p:nvSpPr>
        <p:spPr>
          <a:xfrm rot="19614520">
            <a:off x="5860513" y="1833333"/>
            <a:ext cx="994055"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rPr>
              <a:t>Network</a:t>
            </a:r>
          </a:p>
        </p:txBody>
      </p:sp>
      <p:cxnSp>
        <p:nvCxnSpPr>
          <p:cNvPr id="8" name="Straight Connector 7"/>
          <p:cNvCxnSpPr>
            <a:stCxn id="2051" idx="1"/>
            <a:endCxn id="2057" idx="3"/>
          </p:cNvCxnSpPr>
          <p:nvPr/>
        </p:nvCxnSpPr>
        <p:spPr>
          <a:xfrm rot="10800000">
            <a:off x="1917352" y="4023354"/>
            <a:ext cx="1104319" cy="63581"/>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1" name="Straight Connector 30"/>
          <p:cNvCxnSpPr>
            <a:cxnSpLocks/>
          </p:cNvCxnSpPr>
          <p:nvPr/>
        </p:nvCxnSpPr>
        <p:spPr>
          <a:xfrm flipV="1">
            <a:off x="1420087" y="4657465"/>
            <a:ext cx="9653" cy="660891"/>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18" idx="2"/>
          </p:cNvCxnSpPr>
          <p:nvPr/>
        </p:nvCxnSpPr>
        <p:spPr>
          <a:xfrm flipH="1" flipV="1">
            <a:off x="2179629" y="2500520"/>
            <a:ext cx="1477972" cy="961496"/>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2052" idx="0"/>
          </p:cNvCxnSpPr>
          <p:nvPr/>
        </p:nvCxnSpPr>
        <p:spPr>
          <a:xfrm>
            <a:off x="4697742" y="5414535"/>
            <a:ext cx="0" cy="327054"/>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8047635" y="4419600"/>
            <a:ext cx="0" cy="577644"/>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3" name="Straight Connector 42"/>
          <p:cNvCxnSpPr>
            <a:cxnSpLocks/>
          </p:cNvCxnSpPr>
          <p:nvPr/>
        </p:nvCxnSpPr>
        <p:spPr>
          <a:xfrm>
            <a:off x="6357540" y="3991969"/>
            <a:ext cx="570523" cy="1"/>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6" name="Straight Connector 45"/>
          <p:cNvCxnSpPr>
            <a:cxnSpLocks/>
          </p:cNvCxnSpPr>
          <p:nvPr/>
        </p:nvCxnSpPr>
        <p:spPr>
          <a:xfrm flipV="1">
            <a:off x="6465280" y="2643182"/>
            <a:ext cx="897095" cy="634170"/>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5491466" y="2361103"/>
            <a:ext cx="361546" cy="531303"/>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17" idx="2"/>
          </p:cNvCxnSpPr>
          <p:nvPr/>
        </p:nvCxnSpPr>
        <p:spPr>
          <a:xfrm flipH="1" flipV="1">
            <a:off x="4207568" y="2580705"/>
            <a:ext cx="57235" cy="287798"/>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2052" name="Picture 4" descr="Z:\PHY1024\Images\RAM.jpg"/>
          <p:cNvPicPr>
            <a:picLocks noChangeAspect="1" noChangeArrowheads="1"/>
          </p:cNvPicPr>
          <p:nvPr/>
        </p:nvPicPr>
        <p:blipFill rotWithShape="1">
          <a:blip r:embed="rId10" cstate="print">
            <a:extLst>
              <a:ext uri="{BEBA8EAE-BF5A-486C-A8C5-ECC9F3942E4B}">
                <a14:imgProps xmlns:a14="http://schemas.microsoft.com/office/drawing/2010/main">
                  <a14:imgLayer r:embed="rId11">
                    <a14:imgEffect>
                      <a14:backgroundRemoval t="32533" b="67467" l="0" r="100000">
                        <a14:backgroundMark x1="99400" y1="42667" x2="99400" y2="42667"/>
                        <a14:backgroundMark x1="99600" y1="56267" x2="99600" y2="56267"/>
                        <a14:backgroundMark x1="99600" y1="60533" x2="99600" y2="60533"/>
                        <a14:backgroundMark x1="98600" y1="46933" x2="98600" y2="46933"/>
                        <a14:backgroundMark x1="400" y1="44267" x2="400" y2="44267"/>
                        <a14:backgroundMark x1="600" y1="52267" x2="600" y2="52267"/>
                      </a14:backgroundRemoval>
                    </a14:imgEffect>
                  </a14:imgLayer>
                </a14:imgProps>
              </a:ext>
              <a:ext uri="{28A0092B-C50C-407E-A947-70E740481C1C}">
                <a14:useLocalDpi xmlns:a14="http://schemas.microsoft.com/office/drawing/2010/main" val="0"/>
              </a:ext>
            </a:extLst>
          </a:blip>
          <a:srcRect t="32000" b="31200"/>
          <a:stretch/>
        </p:blipFill>
        <p:spPr bwMode="auto">
          <a:xfrm>
            <a:off x="3276600" y="5741589"/>
            <a:ext cx="2842284" cy="78447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https://www.bhphotovideo.com/images/images2500x2500/intel_cd8067303734701_core_i9_7940x_tetradeca_core_14_core_1368050.jpg">
            <a:extLst>
              <a:ext uri="{FF2B5EF4-FFF2-40B4-BE49-F238E27FC236}">
                <a16:creationId xmlns:a16="http://schemas.microsoft.com/office/drawing/2014/main" id="{DBFA2C1B-994D-406B-8706-319CD11E7977}"/>
              </a:ext>
            </a:extLst>
          </p:cNvPr>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t="6951" b="6951"/>
          <a:stretch/>
        </p:blipFill>
        <p:spPr bwMode="auto">
          <a:xfrm>
            <a:off x="3358366" y="1087928"/>
            <a:ext cx="1374626" cy="118353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Image result for 4k monitor">
            <a:extLst>
              <a:ext uri="{FF2B5EF4-FFF2-40B4-BE49-F238E27FC236}">
                <a16:creationId xmlns:a16="http://schemas.microsoft.com/office/drawing/2014/main" id="{E460E6D3-5199-4BE2-911B-431ABB1B79F0}"/>
              </a:ext>
            </a:extLst>
          </p:cNvPr>
          <p:cNvPicPr>
            <a:picLocks noChangeAspect="1" noChangeArrowheads="1"/>
          </p:cNvPicPr>
          <p:nvPr/>
        </p:nvPicPr>
        <p:blipFill>
          <a:blip r:embed="rId13" cstate="print">
            <a:extLst>
              <a:ext uri="{BEBA8EAE-BF5A-486C-A8C5-ECC9F3942E4B}">
                <a14:imgProps xmlns:a14="http://schemas.microsoft.com/office/drawing/2010/main">
                  <a14:imgLayer r:embed="rId14">
                    <a14:imgEffect>
                      <a14:backgroundRemoval t="4160" b="93379" l="3533" r="96600">
                        <a14:foregroundMark x1="13800" y1="10951" x2="13800" y2="10951"/>
                        <a14:foregroundMark x1="6800" y1="47623" x2="6800" y2="47623"/>
                        <a14:foregroundMark x1="13067" y1="60017" x2="9533" y2="52886"/>
                        <a14:foregroundMark x1="9533" y1="52886" x2="8267" y2="36842"/>
                        <a14:foregroundMark x1="8267" y1="36842" x2="9867" y2="17148"/>
                        <a14:foregroundMark x1="9867" y1="17148" x2="12200" y2="10781"/>
                        <a14:foregroundMark x1="12200" y1="10781" x2="17667" y2="6112"/>
                        <a14:foregroundMark x1="17667" y1="6112" x2="49133" y2="7555"/>
                        <a14:foregroundMark x1="49133" y1="7555" x2="57067" y2="7385"/>
                        <a14:foregroundMark x1="57067" y1="7385" x2="83400" y2="8829"/>
                        <a14:foregroundMark x1="83400" y1="8829" x2="88667" y2="20968"/>
                        <a14:foregroundMark x1="88667" y1="20968" x2="90867" y2="59253"/>
                        <a14:foregroundMark x1="93333" y1="29287" x2="91867" y2="7046"/>
                        <a14:foregroundMark x1="51000" y1="74448" x2="50733" y2="88879"/>
                        <a14:foregroundMark x1="24733" y1="90407" x2="43133" y2="88115"/>
                        <a14:foregroundMark x1="43133" y1="88115" x2="78067" y2="92190"/>
                        <a14:foregroundMark x1="49733" y1="84465" x2="49600" y2="76486"/>
                        <a14:foregroundMark x1="22667" y1="90917" x2="26733" y2="90407"/>
                        <a14:foregroundMark x1="22600" y1="92360" x2="34067" y2="88964"/>
                        <a14:foregroundMark x1="34067" y1="88964" x2="40400" y2="88455"/>
                        <a14:foregroundMark x1="32000" y1="88455" x2="26200" y2="88964"/>
                        <a14:foregroundMark x1="26200" y1="88964" x2="20867" y2="91511"/>
                        <a14:foregroundMark x1="20867" y1="91511" x2="22000" y2="93294"/>
                        <a14:foregroundMark x1="34200" y1="88370" x2="40867" y2="88031"/>
                        <a14:foregroundMark x1="61800" y1="88200" x2="78667" y2="91511"/>
                        <a14:foregroundMark x1="78667" y1="91511" x2="78800" y2="93463"/>
                        <a14:foregroundMark x1="9333" y1="4160" x2="24467" y2="5178"/>
                        <a14:foregroundMark x1="96200" y1="31154" x2="96600" y2="39134"/>
                        <a14:foregroundMark x1="47533" y1="77504" x2="47533" y2="74533"/>
                        <a14:foregroundMark x1="39133" y1="90153" x2="44800" y2="88879"/>
                        <a14:foregroundMark x1="44800" y1="88879" x2="43200" y2="89983"/>
                        <a14:foregroundMark x1="4000" y1="14601" x2="4333" y2="33192"/>
                        <a14:foregroundMark x1="96600" y1="66808" x2="96467" y2="73939"/>
                        <a14:foregroundMark x1="96467" y1="73939" x2="95533" y2="73005"/>
                        <a14:foregroundMark x1="3533" y1="4839" x2="4467" y2="15195"/>
                        <a14:backgroundMark x1="3333" y1="5008" x2="3333" y2="5008"/>
                      </a14:backgroundRemoval>
                    </a14:imgEffect>
                  </a14:imgLayer>
                </a14:imgProps>
              </a:ext>
              <a:ext uri="{28A0092B-C50C-407E-A947-70E740481C1C}">
                <a14:useLocalDpi xmlns:a14="http://schemas.microsoft.com/office/drawing/2010/main" val="0"/>
              </a:ext>
            </a:extLst>
          </a:blip>
          <a:srcRect/>
          <a:stretch>
            <a:fillRect/>
          </a:stretch>
        </p:blipFill>
        <p:spPr bwMode="auto">
          <a:xfrm>
            <a:off x="7048288" y="5048989"/>
            <a:ext cx="1953839" cy="1534373"/>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 descr="Image result for GPU 2080">
            <a:extLst>
              <a:ext uri="{FF2B5EF4-FFF2-40B4-BE49-F238E27FC236}">
                <a16:creationId xmlns:a16="http://schemas.microsoft.com/office/drawing/2014/main" id="{500FA537-E1A9-4DA4-BECD-33A742C38A87}"/>
              </a:ext>
            </a:extLst>
          </p:cNvPr>
          <p:cNvPicPr>
            <a:picLocks noChangeAspect="1" noChangeArrowheads="1"/>
          </p:cNvPicPr>
          <p:nvPr/>
        </p:nvPicPr>
        <p:blipFill>
          <a:blip r:embed="rId15" cstate="print">
            <a:extLst>
              <a:ext uri="{BEBA8EAE-BF5A-486C-A8C5-ECC9F3942E4B}">
                <a14:imgProps xmlns:a14="http://schemas.microsoft.com/office/drawing/2010/main">
                  <a14:imgLayer r:embed="rId16">
                    <a14:imgEffect>
                      <a14:backgroundRemoval t="9138" b="97128" l="8300" r="89921">
                        <a14:foregroundMark x1="28755" y1="85379" x2="48913" y2="92428"/>
                        <a14:foregroundMark x1="49146" y1="90339" x2="49407" y2="87990"/>
                        <a14:foregroundMark x1="48913" y1="92428" x2="49146" y2="90339"/>
                        <a14:foregroundMark x1="51285" y1="88251" x2="51877" y2="83290"/>
                        <a14:foregroundMark x1="57609" y1="82245" x2="56028" y2="82245"/>
                        <a14:foregroundMark x1="24111" y1="85117" x2="24111" y2="85117"/>
                        <a14:foregroundMark x1="20850" y1="82768" x2="15415" y2="81723"/>
                        <a14:foregroundMark x1="15415" y1="81723" x2="13241" y2="89034"/>
                        <a14:foregroundMark x1="12648" y1="93473" x2="12648" y2="93473"/>
                        <a14:foregroundMark x1="12253" y1="97128" x2="12253" y2="85901"/>
                        <a14:foregroundMark x1="15119" y1="62141" x2="14130" y2="62141"/>
                        <a14:foregroundMark x1="72628" y1="10444" x2="60672" y2="12010"/>
                        <a14:foregroundMark x1="60672" y1="12010" x2="59585" y2="12794"/>
                        <a14:foregroundMark x1="20751" y1="10705" x2="14229" y2="13055"/>
                        <a14:foregroundMark x1="9486" y1="13316" x2="11858" y2="13316"/>
                        <a14:foregroundMark x1="11858" y1="18016" x2="11759" y2="21932"/>
                        <a14:foregroundMark x1="8399" y1="13316" x2="8399" y2="13316"/>
                        <a14:foregroundMark x1="11957" y1="23238" x2="12154" y2="92167"/>
                        <a14:foregroundMark x1="13340" y1="9138" x2="24407" y2="10444"/>
                        <a14:foregroundMark x1="24407" y1="10444" x2="29743" y2="10183"/>
                        <a14:foregroundMark x1="29743" y1="10183" x2="37747" y2="10183"/>
                        <a14:foregroundMark x1="87352" y1="10183" x2="81028" y2="9922"/>
                        <a14:foregroundMark x1="89723" y1="27937" x2="89723" y2="29504"/>
                        <a14:foregroundMark x1="89921" y1="15144" x2="89526" y2="21671"/>
                        <a14:foregroundMark x1="89526" y1="57441" x2="89526" y2="77807"/>
                        <a14:foregroundMark x1="24111" y1="86162" x2="24111" y2="86162"/>
                        <a14:foregroundMark x1="27767" y1="86684" x2="27767" y2="86684"/>
                        <a14:backgroundMark x1="25494" y1="88251" x2="25494" y2="88251"/>
                        <a14:backgroundMark x1="25494" y1="86162" x2="25494" y2="86162"/>
                        <a14:backgroundMark x1="50593" y1="90339" x2="50593" y2="90339"/>
                        <a14:backgroundMark x1="29545" y1="91123" x2="29545" y2="91123"/>
                        <a14:backgroundMark x1="29545" y1="89034" x2="29545" y2="89034"/>
                      </a14:backgroundRemoval>
                    </a14:imgEffect>
                  </a14:imgLayer>
                </a14:imgProps>
              </a:ext>
              <a:ext uri="{28A0092B-C50C-407E-A947-70E740481C1C}">
                <a14:useLocalDpi xmlns:a14="http://schemas.microsoft.com/office/drawing/2010/main" val="0"/>
              </a:ext>
            </a:extLst>
          </a:blip>
          <a:srcRect/>
          <a:stretch>
            <a:fillRect/>
          </a:stretch>
        </p:blipFill>
        <p:spPr bwMode="auto">
          <a:xfrm>
            <a:off x="6786578" y="3537830"/>
            <a:ext cx="2399855" cy="908278"/>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Image result for facebook logo">
            <a:extLst>
              <a:ext uri="{FF2B5EF4-FFF2-40B4-BE49-F238E27FC236}">
                <a16:creationId xmlns:a16="http://schemas.microsoft.com/office/drawing/2014/main" id="{BC308A3C-321C-45A0-AD78-4D118540CA4E}"/>
              </a:ext>
            </a:extLst>
          </p:cNvPr>
          <p:cNvPicPr>
            <a:picLocks noChangeAspect="1" noChangeArrowheads="1"/>
          </p:cNvPicPr>
          <p:nvPr/>
        </p:nvPicPr>
        <p:blipFill>
          <a:blip r:embed="rId17">
            <a:extLst>
              <a:ext uri="{BEBA8EAE-BF5A-486C-A8C5-ECC9F3942E4B}">
                <a14:imgProps xmlns:a14="http://schemas.microsoft.com/office/drawing/2010/main">
                  <a14:imgLayer r:embed="rId18">
                    <a14:imgEffect>
                      <a14:backgroundRemoval t="10000" b="90000" l="4186" r="94419">
                        <a14:foregroundMark x1="8140" y1="37500" x2="8140" y2="37500"/>
                        <a14:foregroundMark x1="14651" y1="48000" x2="36279" y2="51000"/>
                        <a14:foregroundMark x1="36279" y1="51000" x2="50698" y2="50000"/>
                        <a14:foregroundMark x1="50698" y1="50000" x2="90465" y2="55500"/>
                        <a14:foregroundMark x1="47674" y1="65000" x2="22326" y2="60000"/>
                        <a14:foregroundMark x1="81628" y1="38500" x2="79535" y2="52500"/>
                        <a14:foregroundMark x1="94651" y1="29500" x2="94651" y2="29500"/>
                        <a14:foregroundMark x1="13721" y1="58000" x2="13721" y2="58000"/>
                        <a14:foregroundMark x1="14651" y1="58000" x2="14651" y2="58000"/>
                        <a14:foregroundMark x1="4186" y1="35500" x2="4186" y2="35500"/>
                        <a14:foregroundMark x1="50000" y1="59000" x2="50000" y2="59000"/>
                      </a14:backgroundRemoval>
                    </a14:imgEffect>
                  </a14:imgLayer>
                </a14:imgProps>
              </a:ext>
              <a:ext uri="{28A0092B-C50C-407E-A947-70E740481C1C}">
                <a14:useLocalDpi xmlns:a14="http://schemas.microsoft.com/office/drawing/2010/main" val="0"/>
              </a:ext>
            </a:extLst>
          </a:blip>
          <a:srcRect/>
          <a:stretch>
            <a:fillRect/>
          </a:stretch>
        </p:blipFill>
        <p:spPr bwMode="auto">
          <a:xfrm rot="19629600">
            <a:off x="5259357" y="1214538"/>
            <a:ext cx="1829849" cy="85109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Image result for solid state drive">
            <a:extLst>
              <a:ext uri="{FF2B5EF4-FFF2-40B4-BE49-F238E27FC236}">
                <a16:creationId xmlns:a16="http://schemas.microsoft.com/office/drawing/2014/main" id="{1D8D5BC9-8152-4C2D-BC72-F7F261AF6C52}"/>
              </a:ext>
            </a:extLst>
          </p:cNvPr>
          <p:cNvPicPr>
            <a:picLocks noChangeAspect="1" noChangeArrowheads="1"/>
          </p:cNvPicPr>
          <p:nvPr/>
        </p:nvPicPr>
        <p:blipFill>
          <a:blip r:embed="rId19" cstate="print">
            <a:extLst>
              <a:ext uri="{BEBA8EAE-BF5A-486C-A8C5-ECC9F3942E4B}">
                <a14:imgProps xmlns:a14="http://schemas.microsoft.com/office/drawing/2010/main">
                  <a14:imgLayer r:embed="rId20">
                    <a14:imgEffect>
                      <a14:backgroundRemoval t="8807" b="90625" l="6087" r="90957">
                        <a14:foregroundMark x1="8174" y1="45170" x2="7652" y2="39489"/>
                        <a14:foregroundMark x1="54957" y1="90909" x2="58783" y2="90625"/>
                        <a14:foregroundMark x1="91304" y1="49148" x2="91304" y2="47727"/>
                        <a14:foregroundMark x1="6087" y1="46307" x2="6087" y2="41477"/>
                        <a14:foregroundMark x1="41739" y1="9659" x2="41217" y2="8807"/>
                      </a14:backgroundRemoval>
                    </a14:imgEffect>
                  </a14:imgLayer>
                </a14:imgProps>
              </a:ext>
              <a:ext uri="{28A0092B-C50C-407E-A947-70E740481C1C}">
                <a14:useLocalDpi xmlns:a14="http://schemas.microsoft.com/office/drawing/2010/main" val="0"/>
              </a:ext>
            </a:extLst>
          </a:blip>
          <a:srcRect/>
          <a:stretch>
            <a:fillRect/>
          </a:stretch>
        </p:blipFill>
        <p:spPr bwMode="auto">
          <a:xfrm>
            <a:off x="7088422" y="1486235"/>
            <a:ext cx="1998961" cy="1223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243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2" descr="https://www.bhphotovideo.com/images/images2500x2500/intel_cd8067303734701_core_i9_7940x_tetradeca_core_14_core_1368050.jpg">
            <a:extLst>
              <a:ext uri="{FF2B5EF4-FFF2-40B4-BE49-F238E27FC236}">
                <a16:creationId xmlns:a16="http://schemas.microsoft.com/office/drawing/2014/main" id="{0D3B09B3-795B-41DE-A4F1-C89B0FD8732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6951" b="6951"/>
          <a:stretch/>
        </p:blipFill>
        <p:spPr bwMode="auto">
          <a:xfrm>
            <a:off x="3358366" y="1087928"/>
            <a:ext cx="1374626" cy="1183537"/>
          </a:xfrm>
          <a:prstGeom prst="rect">
            <a:avLst/>
          </a:prstGeom>
          <a:noFill/>
          <a:extLst>
            <a:ext uri="{909E8E84-426E-40DD-AFC4-6F175D3DCCD1}">
              <a14:hiddenFill xmlns:a14="http://schemas.microsoft.com/office/drawing/2010/main">
                <a:solidFill>
                  <a:srgbClr val="FFFFFF"/>
                </a:solidFill>
              </a14:hiddenFill>
            </a:ext>
          </a:extLst>
        </p:spPr>
      </p:pic>
      <p:sp>
        <p:nvSpPr>
          <p:cNvPr id="39" name="Oval 38"/>
          <p:cNvSpPr/>
          <p:nvPr/>
        </p:nvSpPr>
        <p:spPr>
          <a:xfrm>
            <a:off x="3143240" y="857232"/>
            <a:ext cx="1785950" cy="1714512"/>
          </a:xfrm>
          <a:prstGeom prst="ellipse">
            <a:avLst/>
          </a:prstGeom>
          <a:solidFill>
            <a:srgbClr val="00B050">
              <a:alpha val="2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latin typeface="Calibri" panose="020F0502020204030204" pitchFamily="34" charset="0"/>
              <a:cs typeface="Calibri" panose="020F0502020204030204" pitchFamily="34" charset="0"/>
            </a:endParaRPr>
          </a:p>
        </p:txBody>
      </p:sp>
      <p:pic>
        <p:nvPicPr>
          <p:cNvPr id="2051" name="Picture 3" descr="Z:\PHY1024\Images\motherboard.jp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490" b="97549" l="601" r="97996"/>
                    </a14:imgEffect>
                  </a14:imgLayer>
                </a14:imgProps>
              </a:ext>
              <a:ext uri="{28A0092B-C50C-407E-A947-70E740481C1C}">
                <a14:useLocalDpi xmlns:a14="http://schemas.microsoft.com/office/drawing/2010/main" val="0"/>
              </a:ext>
            </a:extLst>
          </a:blip>
          <a:srcRect/>
          <a:stretch>
            <a:fillRect/>
          </a:stretch>
        </p:blipFill>
        <p:spPr bwMode="auto">
          <a:xfrm>
            <a:off x="3021670" y="2643182"/>
            <a:ext cx="3531530" cy="288750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rot="21277772">
            <a:off x="3900781" y="2212184"/>
            <a:ext cx="579005"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rPr>
              <a:t>CPU</a:t>
            </a:r>
          </a:p>
        </p:txBody>
      </p:sp>
      <p:sp>
        <p:nvSpPr>
          <p:cNvPr id="2" name="Title 1"/>
          <p:cNvSpPr>
            <a:spLocks noGrp="1"/>
          </p:cNvSpPr>
          <p:nvPr>
            <p:ph type="title"/>
          </p:nvPr>
        </p:nvSpPr>
        <p:spPr/>
        <p:txBody>
          <a:bodyPr/>
          <a:lstStyle/>
          <a:p>
            <a:r>
              <a:rPr lang="en-GB" dirty="0">
                <a:latin typeface="Calibri" panose="020F0502020204030204" pitchFamily="34" charset="0"/>
                <a:cs typeface="Calibri" panose="020F0502020204030204" pitchFamily="34" charset="0"/>
              </a:rPr>
              <a:t>Elements of a computer system</a:t>
            </a:r>
          </a:p>
        </p:txBody>
      </p:sp>
      <p:pic>
        <p:nvPicPr>
          <p:cNvPr id="2056" name="Picture 8" descr="Z:\PHY1024\Images\printer.jpg"/>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5346" b="95912" l="1277" r="97447"/>
                    </a14:imgEffect>
                  </a14:imgLayer>
                </a14:imgProps>
              </a:ext>
              <a:ext uri="{28A0092B-C50C-407E-A947-70E740481C1C}">
                <a14:useLocalDpi xmlns:a14="http://schemas.microsoft.com/office/drawing/2010/main" val="0"/>
              </a:ext>
            </a:extLst>
          </a:blip>
          <a:srcRect/>
          <a:stretch>
            <a:fillRect/>
          </a:stretch>
        </p:blipFill>
        <p:spPr bwMode="auto">
          <a:xfrm>
            <a:off x="220160" y="1104618"/>
            <a:ext cx="2399855" cy="1623732"/>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Z:\PHY1024\Images\sound card.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676" b="100000" l="0" r="98250"/>
                    </a14:imgEffect>
                  </a14:imgLayer>
                </a14:imgProps>
              </a:ext>
              <a:ext uri="{28A0092B-C50C-407E-A947-70E740481C1C}">
                <a14:useLocalDpi xmlns:a14="http://schemas.microsoft.com/office/drawing/2010/main" val="0"/>
              </a:ext>
            </a:extLst>
          </a:blip>
          <a:srcRect/>
          <a:stretch>
            <a:fillRect/>
          </a:stretch>
        </p:blipFill>
        <p:spPr bwMode="auto">
          <a:xfrm>
            <a:off x="381000" y="3454903"/>
            <a:ext cx="1536351" cy="11369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1574566">
            <a:off x="3362784" y="4833314"/>
            <a:ext cx="1451103"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rPr>
              <a:t>Motherboard</a:t>
            </a:r>
          </a:p>
        </p:txBody>
      </p:sp>
      <p:sp>
        <p:nvSpPr>
          <p:cNvPr id="18" name="TextBox 17"/>
          <p:cNvSpPr txBox="1"/>
          <p:nvPr/>
        </p:nvSpPr>
        <p:spPr>
          <a:xfrm rot="19721028">
            <a:off x="1670617" y="2158092"/>
            <a:ext cx="826060"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rPr>
              <a:t>Printer</a:t>
            </a:r>
          </a:p>
        </p:txBody>
      </p:sp>
      <p:sp>
        <p:nvSpPr>
          <p:cNvPr id="19" name="TextBox 18"/>
          <p:cNvSpPr txBox="1"/>
          <p:nvPr/>
        </p:nvSpPr>
        <p:spPr>
          <a:xfrm>
            <a:off x="688062" y="3092683"/>
            <a:ext cx="1277914"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rPr>
              <a:t>Sound Card</a:t>
            </a:r>
          </a:p>
        </p:txBody>
      </p:sp>
      <p:sp>
        <p:nvSpPr>
          <p:cNvPr id="20" name="TextBox 19"/>
          <p:cNvSpPr txBox="1"/>
          <p:nvPr/>
        </p:nvSpPr>
        <p:spPr>
          <a:xfrm rot="20301606">
            <a:off x="7408715" y="3257455"/>
            <a:ext cx="617477"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rPr>
              <a:t>GPU</a:t>
            </a:r>
          </a:p>
        </p:txBody>
      </p:sp>
      <p:sp>
        <p:nvSpPr>
          <p:cNvPr id="21" name="TextBox 20"/>
          <p:cNvSpPr txBox="1"/>
          <p:nvPr/>
        </p:nvSpPr>
        <p:spPr>
          <a:xfrm>
            <a:off x="3935562" y="6400800"/>
            <a:ext cx="1620508"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rPr>
              <a:t>Memory - RAM</a:t>
            </a:r>
          </a:p>
        </p:txBody>
      </p:sp>
      <p:sp>
        <p:nvSpPr>
          <p:cNvPr id="22" name="TextBox 21"/>
          <p:cNvSpPr txBox="1"/>
          <p:nvPr/>
        </p:nvSpPr>
        <p:spPr>
          <a:xfrm rot="20855832">
            <a:off x="7870519" y="6413478"/>
            <a:ext cx="867738"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rPr>
              <a:t>Display</a:t>
            </a:r>
          </a:p>
        </p:txBody>
      </p:sp>
      <p:sp>
        <p:nvSpPr>
          <p:cNvPr id="27" name="TextBox 26"/>
          <p:cNvSpPr txBox="1"/>
          <p:nvPr/>
        </p:nvSpPr>
        <p:spPr>
          <a:xfrm rot="19614520">
            <a:off x="5860513" y="1833333"/>
            <a:ext cx="994055"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rPr>
              <a:t>Network</a:t>
            </a:r>
          </a:p>
        </p:txBody>
      </p:sp>
      <p:cxnSp>
        <p:nvCxnSpPr>
          <p:cNvPr id="8" name="Straight Connector 7"/>
          <p:cNvCxnSpPr>
            <a:stCxn id="2051" idx="1"/>
            <a:endCxn id="2057" idx="3"/>
          </p:cNvCxnSpPr>
          <p:nvPr/>
        </p:nvCxnSpPr>
        <p:spPr>
          <a:xfrm rot="10800000">
            <a:off x="1917352" y="4023354"/>
            <a:ext cx="1104319" cy="63581"/>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18" idx="2"/>
          </p:cNvCxnSpPr>
          <p:nvPr/>
        </p:nvCxnSpPr>
        <p:spPr>
          <a:xfrm flipH="1" flipV="1">
            <a:off x="2179629" y="2500520"/>
            <a:ext cx="1477972" cy="961496"/>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2052" idx="0"/>
          </p:cNvCxnSpPr>
          <p:nvPr/>
        </p:nvCxnSpPr>
        <p:spPr>
          <a:xfrm>
            <a:off x="4697742" y="5414535"/>
            <a:ext cx="0" cy="327054"/>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8047635" y="4419600"/>
            <a:ext cx="0" cy="577644"/>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3" name="Straight Connector 42"/>
          <p:cNvCxnSpPr>
            <a:cxnSpLocks/>
          </p:cNvCxnSpPr>
          <p:nvPr/>
        </p:nvCxnSpPr>
        <p:spPr>
          <a:xfrm>
            <a:off x="6357540" y="3991969"/>
            <a:ext cx="570523" cy="1"/>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6" name="Straight Connector 45"/>
          <p:cNvCxnSpPr>
            <a:cxnSpLocks/>
          </p:cNvCxnSpPr>
          <p:nvPr/>
        </p:nvCxnSpPr>
        <p:spPr>
          <a:xfrm flipV="1">
            <a:off x="6465280" y="2630154"/>
            <a:ext cx="970412" cy="647195"/>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5491466" y="2361103"/>
            <a:ext cx="361546" cy="531303"/>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17" idx="2"/>
          </p:cNvCxnSpPr>
          <p:nvPr/>
        </p:nvCxnSpPr>
        <p:spPr>
          <a:xfrm flipH="1" flipV="1">
            <a:off x="4207568" y="2580705"/>
            <a:ext cx="57235" cy="287798"/>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2052" name="Picture 4" descr="Z:\PHY1024\Images\RAM.jpg"/>
          <p:cNvPicPr>
            <a:picLocks noChangeAspect="1" noChangeArrowheads="1"/>
          </p:cNvPicPr>
          <p:nvPr/>
        </p:nvPicPr>
        <p:blipFill rotWithShape="1">
          <a:blip r:embed="rId9" cstate="print">
            <a:extLst>
              <a:ext uri="{BEBA8EAE-BF5A-486C-A8C5-ECC9F3942E4B}">
                <a14:imgProps xmlns:a14="http://schemas.microsoft.com/office/drawing/2010/main">
                  <a14:imgLayer r:embed="rId10">
                    <a14:imgEffect>
                      <a14:backgroundRemoval t="32533" b="67467" l="0" r="100000">
                        <a14:backgroundMark x1="99400" y1="42667" x2="99400" y2="42667"/>
                        <a14:backgroundMark x1="99600" y1="56267" x2="99600" y2="56267"/>
                        <a14:backgroundMark x1="99600" y1="60533" x2="99600" y2="60533"/>
                        <a14:backgroundMark x1="98600" y1="46933" x2="98600" y2="46933"/>
                        <a14:backgroundMark x1="400" y1="44267" x2="400" y2="44267"/>
                        <a14:backgroundMark x1="600" y1="52267" x2="600" y2="52267"/>
                      </a14:backgroundRemoval>
                    </a14:imgEffect>
                  </a14:imgLayer>
                </a14:imgProps>
              </a:ext>
              <a:ext uri="{28A0092B-C50C-407E-A947-70E740481C1C}">
                <a14:useLocalDpi xmlns:a14="http://schemas.microsoft.com/office/drawing/2010/main" val="0"/>
              </a:ext>
            </a:extLst>
          </a:blip>
          <a:srcRect t="32000" b="31200"/>
          <a:stretch/>
        </p:blipFill>
        <p:spPr bwMode="auto">
          <a:xfrm>
            <a:off x="3276600" y="5741589"/>
            <a:ext cx="2842284" cy="78447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Image result for 4k monitor">
            <a:extLst>
              <a:ext uri="{FF2B5EF4-FFF2-40B4-BE49-F238E27FC236}">
                <a16:creationId xmlns:a16="http://schemas.microsoft.com/office/drawing/2014/main" id="{F891226E-9B32-49CC-9C93-48969EF78215}"/>
              </a:ext>
            </a:extLst>
          </p:cNvPr>
          <p:cNvPicPr>
            <a:picLocks noChangeAspect="1" noChangeArrowheads="1"/>
          </p:cNvPicPr>
          <p:nvPr/>
        </p:nvPicPr>
        <p:blipFill>
          <a:blip r:embed="rId11" cstate="print">
            <a:extLst>
              <a:ext uri="{BEBA8EAE-BF5A-486C-A8C5-ECC9F3942E4B}">
                <a14:imgProps xmlns:a14="http://schemas.microsoft.com/office/drawing/2010/main">
                  <a14:imgLayer r:embed="rId12">
                    <a14:imgEffect>
                      <a14:backgroundRemoval t="4160" b="93379" l="3533" r="96600">
                        <a14:foregroundMark x1="13800" y1="10951" x2="13800" y2="10951"/>
                        <a14:foregroundMark x1="6800" y1="47623" x2="6800" y2="47623"/>
                        <a14:foregroundMark x1="13067" y1="60017" x2="9533" y2="52886"/>
                        <a14:foregroundMark x1="9533" y1="52886" x2="8267" y2="36842"/>
                        <a14:foregroundMark x1="8267" y1="36842" x2="9867" y2="17148"/>
                        <a14:foregroundMark x1="9867" y1="17148" x2="12200" y2="10781"/>
                        <a14:foregroundMark x1="12200" y1="10781" x2="17667" y2="6112"/>
                        <a14:foregroundMark x1="17667" y1="6112" x2="49133" y2="7555"/>
                        <a14:foregroundMark x1="49133" y1="7555" x2="57067" y2="7385"/>
                        <a14:foregroundMark x1="57067" y1="7385" x2="83400" y2="8829"/>
                        <a14:foregroundMark x1="83400" y1="8829" x2="88667" y2="20968"/>
                        <a14:foregroundMark x1="88667" y1="20968" x2="90867" y2="59253"/>
                        <a14:foregroundMark x1="93333" y1="29287" x2="91867" y2="7046"/>
                        <a14:foregroundMark x1="51000" y1="74448" x2="50733" y2="88879"/>
                        <a14:foregroundMark x1="24733" y1="90407" x2="43133" y2="88115"/>
                        <a14:foregroundMark x1="43133" y1="88115" x2="78067" y2="92190"/>
                        <a14:foregroundMark x1="49733" y1="84465" x2="49600" y2="76486"/>
                        <a14:foregroundMark x1="22667" y1="90917" x2="26733" y2="90407"/>
                        <a14:foregroundMark x1="22600" y1="92360" x2="34067" y2="88964"/>
                        <a14:foregroundMark x1="34067" y1="88964" x2="40400" y2="88455"/>
                        <a14:foregroundMark x1="32000" y1="88455" x2="26200" y2="88964"/>
                        <a14:foregroundMark x1="26200" y1="88964" x2="20867" y2="91511"/>
                        <a14:foregroundMark x1="20867" y1="91511" x2="22000" y2="93294"/>
                        <a14:foregroundMark x1="34200" y1="88370" x2="40867" y2="88031"/>
                        <a14:foregroundMark x1="61800" y1="88200" x2="78667" y2="91511"/>
                        <a14:foregroundMark x1="78667" y1="91511" x2="78800" y2="93463"/>
                        <a14:foregroundMark x1="9333" y1="4160" x2="24467" y2="5178"/>
                        <a14:foregroundMark x1="96200" y1="31154" x2="96600" y2="39134"/>
                        <a14:foregroundMark x1="47533" y1="77504" x2="47533" y2="74533"/>
                        <a14:foregroundMark x1="39133" y1="90153" x2="44800" y2="88879"/>
                        <a14:foregroundMark x1="44800" y1="88879" x2="43200" y2="89983"/>
                        <a14:foregroundMark x1="4000" y1="14601" x2="4333" y2="33192"/>
                        <a14:foregroundMark x1="96600" y1="66808" x2="96467" y2="73939"/>
                        <a14:foregroundMark x1="96467" y1="73939" x2="95533" y2="73005"/>
                        <a14:foregroundMark x1="3533" y1="4839" x2="4467" y2="15195"/>
                        <a14:backgroundMark x1="3333" y1="5008" x2="3333" y2="5008"/>
                      </a14:backgroundRemoval>
                    </a14:imgEffect>
                  </a14:imgLayer>
                </a14:imgProps>
              </a:ext>
              <a:ext uri="{28A0092B-C50C-407E-A947-70E740481C1C}">
                <a14:useLocalDpi xmlns:a14="http://schemas.microsoft.com/office/drawing/2010/main" val="0"/>
              </a:ext>
            </a:extLst>
          </a:blip>
          <a:srcRect/>
          <a:stretch>
            <a:fillRect/>
          </a:stretch>
        </p:blipFill>
        <p:spPr bwMode="auto">
          <a:xfrm>
            <a:off x="7048288" y="5048989"/>
            <a:ext cx="1953839" cy="1534373"/>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Image result for GPU 2080">
            <a:extLst>
              <a:ext uri="{FF2B5EF4-FFF2-40B4-BE49-F238E27FC236}">
                <a16:creationId xmlns:a16="http://schemas.microsoft.com/office/drawing/2014/main" id="{17197CE1-3CEF-42E7-99AC-231153CD3812}"/>
              </a:ext>
            </a:extLst>
          </p:cNvPr>
          <p:cNvPicPr>
            <a:picLocks noChangeAspect="1" noChangeArrowheads="1"/>
          </p:cNvPicPr>
          <p:nvPr/>
        </p:nvPicPr>
        <p:blipFill>
          <a:blip r:embed="rId13" cstate="print">
            <a:extLst>
              <a:ext uri="{BEBA8EAE-BF5A-486C-A8C5-ECC9F3942E4B}">
                <a14:imgProps xmlns:a14="http://schemas.microsoft.com/office/drawing/2010/main">
                  <a14:imgLayer r:embed="rId14">
                    <a14:imgEffect>
                      <a14:backgroundRemoval t="9138" b="97128" l="8300" r="89921">
                        <a14:foregroundMark x1="28755" y1="85379" x2="48913" y2="92428"/>
                        <a14:foregroundMark x1="49146" y1="90339" x2="49407" y2="87990"/>
                        <a14:foregroundMark x1="48913" y1="92428" x2="49146" y2="90339"/>
                        <a14:foregroundMark x1="51285" y1="88251" x2="51877" y2="83290"/>
                        <a14:foregroundMark x1="57609" y1="82245" x2="56028" y2="82245"/>
                        <a14:foregroundMark x1="24111" y1="85117" x2="24111" y2="85117"/>
                        <a14:foregroundMark x1="20850" y1="82768" x2="15415" y2="81723"/>
                        <a14:foregroundMark x1="15415" y1="81723" x2="13241" y2="89034"/>
                        <a14:foregroundMark x1="12648" y1="93473" x2="12648" y2="93473"/>
                        <a14:foregroundMark x1="12253" y1="97128" x2="12253" y2="85901"/>
                        <a14:foregroundMark x1="15119" y1="62141" x2="14130" y2="62141"/>
                        <a14:foregroundMark x1="72628" y1="10444" x2="60672" y2="12010"/>
                        <a14:foregroundMark x1="60672" y1="12010" x2="59585" y2="12794"/>
                        <a14:foregroundMark x1="20751" y1="10705" x2="14229" y2="13055"/>
                        <a14:foregroundMark x1="9486" y1="13316" x2="11858" y2="13316"/>
                        <a14:foregroundMark x1="11858" y1="18016" x2="11759" y2="21932"/>
                        <a14:foregroundMark x1="8399" y1="13316" x2="8399" y2="13316"/>
                        <a14:foregroundMark x1="11957" y1="23238" x2="12154" y2="92167"/>
                        <a14:foregroundMark x1="13340" y1="9138" x2="24407" y2="10444"/>
                        <a14:foregroundMark x1="24407" y1="10444" x2="29743" y2="10183"/>
                        <a14:foregroundMark x1="29743" y1="10183" x2="37747" y2="10183"/>
                        <a14:foregroundMark x1="87352" y1="10183" x2="81028" y2="9922"/>
                        <a14:foregroundMark x1="89723" y1="27937" x2="89723" y2="29504"/>
                        <a14:foregroundMark x1="89921" y1="15144" x2="89526" y2="21671"/>
                        <a14:foregroundMark x1="89526" y1="57441" x2="89526" y2="77807"/>
                        <a14:foregroundMark x1="24111" y1="86162" x2="24111" y2="86162"/>
                        <a14:foregroundMark x1="27767" y1="86684" x2="27767" y2="86684"/>
                        <a14:backgroundMark x1="25494" y1="88251" x2="25494" y2="88251"/>
                        <a14:backgroundMark x1="25494" y1="86162" x2="25494" y2="86162"/>
                        <a14:backgroundMark x1="50593" y1="90339" x2="50593" y2="90339"/>
                        <a14:backgroundMark x1="29545" y1="91123" x2="29545" y2="91123"/>
                        <a14:backgroundMark x1="29545" y1="89034" x2="29545" y2="89034"/>
                      </a14:backgroundRemoval>
                    </a14:imgEffect>
                  </a14:imgLayer>
                </a14:imgProps>
              </a:ext>
              <a:ext uri="{28A0092B-C50C-407E-A947-70E740481C1C}">
                <a14:useLocalDpi xmlns:a14="http://schemas.microsoft.com/office/drawing/2010/main" val="0"/>
              </a:ext>
            </a:extLst>
          </a:blip>
          <a:srcRect/>
          <a:stretch>
            <a:fillRect/>
          </a:stretch>
        </p:blipFill>
        <p:spPr bwMode="auto">
          <a:xfrm>
            <a:off x="6786578" y="3537830"/>
            <a:ext cx="2399855" cy="908278"/>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Image result for facebook logo">
            <a:extLst>
              <a:ext uri="{FF2B5EF4-FFF2-40B4-BE49-F238E27FC236}">
                <a16:creationId xmlns:a16="http://schemas.microsoft.com/office/drawing/2014/main" id="{03723910-D8D8-4C3E-9FB3-65CDA6130874}"/>
              </a:ext>
            </a:extLst>
          </p:cNvPr>
          <p:cNvPicPr>
            <a:picLocks noChangeAspect="1" noChangeArrowheads="1"/>
          </p:cNvPicPr>
          <p:nvPr/>
        </p:nvPicPr>
        <p:blipFill>
          <a:blip r:embed="rId15">
            <a:extLst>
              <a:ext uri="{BEBA8EAE-BF5A-486C-A8C5-ECC9F3942E4B}">
                <a14:imgProps xmlns:a14="http://schemas.microsoft.com/office/drawing/2010/main">
                  <a14:imgLayer r:embed="rId16">
                    <a14:imgEffect>
                      <a14:backgroundRemoval t="10000" b="90000" l="4186" r="94419">
                        <a14:foregroundMark x1="8140" y1="37500" x2="8140" y2="37500"/>
                        <a14:foregroundMark x1="14651" y1="48000" x2="36279" y2="51000"/>
                        <a14:foregroundMark x1="36279" y1="51000" x2="50698" y2="50000"/>
                        <a14:foregroundMark x1="50698" y1="50000" x2="90465" y2="55500"/>
                        <a14:foregroundMark x1="47674" y1="65000" x2="22326" y2="60000"/>
                        <a14:foregroundMark x1="81628" y1="38500" x2="79535" y2="52500"/>
                        <a14:foregroundMark x1="94651" y1="29500" x2="94651" y2="29500"/>
                        <a14:foregroundMark x1="13721" y1="58000" x2="13721" y2="58000"/>
                        <a14:foregroundMark x1="14651" y1="58000" x2="14651" y2="58000"/>
                        <a14:foregroundMark x1="4186" y1="35500" x2="4186" y2="35500"/>
                        <a14:foregroundMark x1="50000" y1="59000" x2="50000" y2="59000"/>
                      </a14:backgroundRemoval>
                    </a14:imgEffect>
                  </a14:imgLayer>
                </a14:imgProps>
              </a:ext>
              <a:ext uri="{28A0092B-C50C-407E-A947-70E740481C1C}">
                <a14:useLocalDpi xmlns:a14="http://schemas.microsoft.com/office/drawing/2010/main" val="0"/>
              </a:ext>
            </a:extLst>
          </a:blip>
          <a:srcRect/>
          <a:stretch>
            <a:fillRect/>
          </a:stretch>
        </p:blipFill>
        <p:spPr bwMode="auto">
          <a:xfrm rot="19629600">
            <a:off x="5259357" y="1214538"/>
            <a:ext cx="1829849" cy="851093"/>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Image result for speakers surround">
            <a:extLst>
              <a:ext uri="{FF2B5EF4-FFF2-40B4-BE49-F238E27FC236}">
                <a16:creationId xmlns:a16="http://schemas.microsoft.com/office/drawing/2014/main" id="{E40AF83D-2125-4547-9A32-0791007D9060}"/>
              </a:ext>
            </a:extLst>
          </p:cNvPr>
          <p:cNvPicPr>
            <a:picLocks noChangeAspect="1" noChangeArrowheads="1"/>
          </p:cNvPicPr>
          <p:nvPr/>
        </p:nvPicPr>
        <p:blipFill>
          <a:blip r:embed="rId17" cstate="print">
            <a:extLst>
              <a:ext uri="{BEBA8EAE-BF5A-486C-A8C5-ECC9F3942E4B}">
                <a14:imgProps xmlns:a14="http://schemas.microsoft.com/office/drawing/2010/main">
                  <a14:imgLayer r:embed="rId18">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21600" y="4396556"/>
            <a:ext cx="2690066" cy="2690066"/>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0FA3EC67-AF42-4395-9039-1BB197A19C4B}"/>
              </a:ext>
            </a:extLst>
          </p:cNvPr>
          <p:cNvSpPr txBox="1"/>
          <p:nvPr/>
        </p:nvSpPr>
        <p:spPr>
          <a:xfrm>
            <a:off x="1590344" y="4864323"/>
            <a:ext cx="1034450"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rPr>
              <a:t>Speakers</a:t>
            </a:r>
          </a:p>
        </p:txBody>
      </p:sp>
      <p:cxnSp>
        <p:nvCxnSpPr>
          <p:cNvPr id="42" name="Straight Connector 41">
            <a:extLst>
              <a:ext uri="{FF2B5EF4-FFF2-40B4-BE49-F238E27FC236}">
                <a16:creationId xmlns:a16="http://schemas.microsoft.com/office/drawing/2014/main" id="{860E69E9-36C3-4498-A1E0-E1B756A9D0E9}"/>
              </a:ext>
            </a:extLst>
          </p:cNvPr>
          <p:cNvCxnSpPr>
            <a:cxnSpLocks/>
          </p:cNvCxnSpPr>
          <p:nvPr/>
        </p:nvCxnSpPr>
        <p:spPr>
          <a:xfrm flipV="1">
            <a:off x="1420087" y="4657465"/>
            <a:ext cx="9653" cy="660891"/>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55A805F3-8C27-43CD-B6CD-3EC080110A88}"/>
              </a:ext>
            </a:extLst>
          </p:cNvPr>
          <p:cNvSpPr txBox="1"/>
          <p:nvPr/>
        </p:nvSpPr>
        <p:spPr>
          <a:xfrm rot="1847216">
            <a:off x="7026577" y="2318914"/>
            <a:ext cx="1087157"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rPr>
              <a:t>Hard Disk</a:t>
            </a:r>
          </a:p>
        </p:txBody>
      </p:sp>
      <p:pic>
        <p:nvPicPr>
          <p:cNvPr id="45" name="Picture 4" descr="Image result for solid state drive">
            <a:extLst>
              <a:ext uri="{FF2B5EF4-FFF2-40B4-BE49-F238E27FC236}">
                <a16:creationId xmlns:a16="http://schemas.microsoft.com/office/drawing/2014/main" id="{CAAF14F1-2BAB-4DF1-BD0C-61B47A070629}"/>
              </a:ext>
            </a:extLst>
          </p:cNvPr>
          <p:cNvPicPr>
            <a:picLocks noChangeAspect="1" noChangeArrowheads="1"/>
          </p:cNvPicPr>
          <p:nvPr/>
        </p:nvPicPr>
        <p:blipFill>
          <a:blip r:embed="rId19" cstate="print">
            <a:extLst>
              <a:ext uri="{BEBA8EAE-BF5A-486C-A8C5-ECC9F3942E4B}">
                <a14:imgProps xmlns:a14="http://schemas.microsoft.com/office/drawing/2010/main">
                  <a14:imgLayer r:embed="rId20">
                    <a14:imgEffect>
                      <a14:backgroundRemoval t="8807" b="90625" l="6087" r="90957">
                        <a14:foregroundMark x1="8174" y1="45170" x2="7652" y2="39489"/>
                        <a14:foregroundMark x1="54957" y1="90909" x2="58783" y2="90625"/>
                        <a14:foregroundMark x1="91304" y1="49148" x2="91304" y2="47727"/>
                        <a14:foregroundMark x1="6087" y1="46307" x2="6087" y2="41477"/>
                        <a14:foregroundMark x1="41739" y1="9659" x2="41217" y2="8807"/>
                      </a14:backgroundRemoval>
                    </a14:imgEffect>
                  </a14:imgLayer>
                </a14:imgProps>
              </a:ext>
              <a:ext uri="{28A0092B-C50C-407E-A947-70E740481C1C}">
                <a14:useLocalDpi xmlns:a14="http://schemas.microsoft.com/office/drawing/2010/main" val="0"/>
              </a:ext>
            </a:extLst>
          </a:blip>
          <a:srcRect/>
          <a:stretch>
            <a:fillRect/>
          </a:stretch>
        </p:blipFill>
        <p:spPr bwMode="auto">
          <a:xfrm>
            <a:off x="7088422" y="1486235"/>
            <a:ext cx="1998961" cy="1223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243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Oval 40"/>
          <p:cNvSpPr/>
          <p:nvPr/>
        </p:nvSpPr>
        <p:spPr>
          <a:xfrm>
            <a:off x="2857488" y="5643578"/>
            <a:ext cx="3714776" cy="1071570"/>
          </a:xfrm>
          <a:prstGeom prst="ellipse">
            <a:avLst/>
          </a:prstGeom>
          <a:solidFill>
            <a:srgbClr val="00B050">
              <a:alpha val="2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latin typeface="Calibri" panose="020F0502020204030204" pitchFamily="34" charset="0"/>
              <a:cs typeface="Calibri" panose="020F0502020204030204" pitchFamily="34" charset="0"/>
            </a:endParaRPr>
          </a:p>
        </p:txBody>
      </p:sp>
      <p:pic>
        <p:nvPicPr>
          <p:cNvPr id="2051" name="Picture 3" descr="Z:\PHY1024\Images\motherboard.jpg"/>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490" b="97549" l="601" r="97996"/>
                    </a14:imgEffect>
                  </a14:imgLayer>
                </a14:imgProps>
              </a:ext>
              <a:ext uri="{28A0092B-C50C-407E-A947-70E740481C1C}">
                <a14:useLocalDpi xmlns:a14="http://schemas.microsoft.com/office/drawing/2010/main" val="0"/>
              </a:ext>
            </a:extLst>
          </a:blip>
          <a:srcRect/>
          <a:stretch>
            <a:fillRect/>
          </a:stretch>
        </p:blipFill>
        <p:spPr bwMode="auto">
          <a:xfrm>
            <a:off x="3021670" y="2643182"/>
            <a:ext cx="3531530" cy="288750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rot="21277772">
            <a:off x="3900781" y="2212184"/>
            <a:ext cx="579005"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rPr>
              <a:t>CPU</a:t>
            </a:r>
          </a:p>
        </p:txBody>
      </p:sp>
      <p:sp>
        <p:nvSpPr>
          <p:cNvPr id="2" name="Title 1"/>
          <p:cNvSpPr>
            <a:spLocks noGrp="1"/>
          </p:cNvSpPr>
          <p:nvPr>
            <p:ph type="title"/>
          </p:nvPr>
        </p:nvSpPr>
        <p:spPr/>
        <p:txBody>
          <a:bodyPr/>
          <a:lstStyle/>
          <a:p>
            <a:r>
              <a:rPr lang="en-GB" dirty="0">
                <a:latin typeface="Calibri" panose="020F0502020204030204" pitchFamily="34" charset="0"/>
                <a:cs typeface="Calibri" panose="020F0502020204030204" pitchFamily="34" charset="0"/>
              </a:rPr>
              <a:t>Elements of a computer system</a:t>
            </a:r>
          </a:p>
        </p:txBody>
      </p:sp>
      <p:pic>
        <p:nvPicPr>
          <p:cNvPr id="2056" name="Picture 8" descr="Z:\PHY1024\Images\printer.jp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5346" b="95912" l="1277" r="97447"/>
                    </a14:imgEffect>
                  </a14:imgLayer>
                </a14:imgProps>
              </a:ext>
              <a:ext uri="{28A0092B-C50C-407E-A947-70E740481C1C}">
                <a14:useLocalDpi xmlns:a14="http://schemas.microsoft.com/office/drawing/2010/main" val="0"/>
              </a:ext>
            </a:extLst>
          </a:blip>
          <a:srcRect/>
          <a:stretch>
            <a:fillRect/>
          </a:stretch>
        </p:blipFill>
        <p:spPr bwMode="auto">
          <a:xfrm>
            <a:off x="220160" y="1104618"/>
            <a:ext cx="2399855" cy="1623732"/>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Z:\PHY1024\Images\sound card.jpg"/>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676" b="100000" l="0" r="98250"/>
                    </a14:imgEffect>
                  </a14:imgLayer>
                </a14:imgProps>
              </a:ext>
              <a:ext uri="{28A0092B-C50C-407E-A947-70E740481C1C}">
                <a14:useLocalDpi xmlns:a14="http://schemas.microsoft.com/office/drawing/2010/main" val="0"/>
              </a:ext>
            </a:extLst>
          </a:blip>
          <a:srcRect/>
          <a:stretch>
            <a:fillRect/>
          </a:stretch>
        </p:blipFill>
        <p:spPr bwMode="auto">
          <a:xfrm>
            <a:off x="381000" y="3454903"/>
            <a:ext cx="1536351" cy="11369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1574566">
            <a:off x="3362784" y="4833314"/>
            <a:ext cx="1451103"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rPr>
              <a:t>Motherboard</a:t>
            </a:r>
          </a:p>
        </p:txBody>
      </p:sp>
      <p:sp>
        <p:nvSpPr>
          <p:cNvPr id="18" name="TextBox 17"/>
          <p:cNvSpPr txBox="1"/>
          <p:nvPr/>
        </p:nvSpPr>
        <p:spPr>
          <a:xfrm rot="19721028">
            <a:off x="1670617" y="2158092"/>
            <a:ext cx="826060"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rPr>
              <a:t>Printer</a:t>
            </a:r>
          </a:p>
        </p:txBody>
      </p:sp>
      <p:sp>
        <p:nvSpPr>
          <p:cNvPr id="19" name="TextBox 18"/>
          <p:cNvSpPr txBox="1"/>
          <p:nvPr/>
        </p:nvSpPr>
        <p:spPr>
          <a:xfrm>
            <a:off x="688062" y="3092683"/>
            <a:ext cx="1277914"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rPr>
              <a:t>Sound Card</a:t>
            </a:r>
          </a:p>
        </p:txBody>
      </p:sp>
      <p:sp>
        <p:nvSpPr>
          <p:cNvPr id="20" name="TextBox 19"/>
          <p:cNvSpPr txBox="1"/>
          <p:nvPr/>
        </p:nvSpPr>
        <p:spPr>
          <a:xfrm rot="20301606">
            <a:off x="7408715" y="3257455"/>
            <a:ext cx="617477"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rPr>
              <a:t>GPU</a:t>
            </a:r>
          </a:p>
        </p:txBody>
      </p:sp>
      <p:sp>
        <p:nvSpPr>
          <p:cNvPr id="21" name="TextBox 20"/>
          <p:cNvSpPr txBox="1"/>
          <p:nvPr/>
        </p:nvSpPr>
        <p:spPr>
          <a:xfrm>
            <a:off x="3935562" y="6400800"/>
            <a:ext cx="1620508"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rPr>
              <a:t>Memory - RAM</a:t>
            </a:r>
          </a:p>
        </p:txBody>
      </p:sp>
      <p:sp>
        <p:nvSpPr>
          <p:cNvPr id="22" name="TextBox 21"/>
          <p:cNvSpPr txBox="1"/>
          <p:nvPr/>
        </p:nvSpPr>
        <p:spPr>
          <a:xfrm rot="20855832">
            <a:off x="7870519" y="6413478"/>
            <a:ext cx="867738"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rPr>
              <a:t>Display</a:t>
            </a:r>
          </a:p>
        </p:txBody>
      </p:sp>
      <p:sp>
        <p:nvSpPr>
          <p:cNvPr id="27" name="TextBox 26"/>
          <p:cNvSpPr txBox="1"/>
          <p:nvPr/>
        </p:nvSpPr>
        <p:spPr>
          <a:xfrm rot="19614520">
            <a:off x="5860513" y="1833333"/>
            <a:ext cx="994055"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rPr>
              <a:t>Network</a:t>
            </a:r>
          </a:p>
        </p:txBody>
      </p:sp>
      <p:cxnSp>
        <p:nvCxnSpPr>
          <p:cNvPr id="8" name="Straight Connector 7"/>
          <p:cNvCxnSpPr>
            <a:stCxn id="2051" idx="1"/>
            <a:endCxn id="2057" idx="3"/>
          </p:cNvCxnSpPr>
          <p:nvPr/>
        </p:nvCxnSpPr>
        <p:spPr>
          <a:xfrm rot="10800000">
            <a:off x="1917352" y="4023354"/>
            <a:ext cx="1104319" cy="63581"/>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18" idx="2"/>
          </p:cNvCxnSpPr>
          <p:nvPr/>
        </p:nvCxnSpPr>
        <p:spPr>
          <a:xfrm flipH="1" flipV="1">
            <a:off x="2179629" y="2500520"/>
            <a:ext cx="1477972" cy="961496"/>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2052" idx="0"/>
          </p:cNvCxnSpPr>
          <p:nvPr/>
        </p:nvCxnSpPr>
        <p:spPr>
          <a:xfrm>
            <a:off x="4697742" y="5414535"/>
            <a:ext cx="0" cy="327054"/>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8047635" y="4419600"/>
            <a:ext cx="0" cy="577644"/>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3" name="Straight Connector 42"/>
          <p:cNvCxnSpPr>
            <a:cxnSpLocks/>
          </p:cNvCxnSpPr>
          <p:nvPr/>
        </p:nvCxnSpPr>
        <p:spPr>
          <a:xfrm>
            <a:off x="6357540" y="3991969"/>
            <a:ext cx="570523" cy="1"/>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6" name="Straight Connector 45"/>
          <p:cNvCxnSpPr>
            <a:cxnSpLocks/>
          </p:cNvCxnSpPr>
          <p:nvPr/>
        </p:nvCxnSpPr>
        <p:spPr>
          <a:xfrm flipV="1">
            <a:off x="6465280" y="2630154"/>
            <a:ext cx="970412" cy="647195"/>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5491466" y="2361103"/>
            <a:ext cx="361546" cy="531303"/>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17" idx="2"/>
          </p:cNvCxnSpPr>
          <p:nvPr/>
        </p:nvCxnSpPr>
        <p:spPr>
          <a:xfrm flipH="1" flipV="1">
            <a:off x="4207568" y="2580705"/>
            <a:ext cx="57235" cy="287798"/>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2052" name="Picture 4" descr="Z:\PHY1024\Images\RAM.jpg"/>
          <p:cNvPicPr>
            <a:picLocks noChangeAspect="1" noChangeArrowheads="1"/>
          </p:cNvPicPr>
          <p:nvPr/>
        </p:nvPicPr>
        <p:blipFill rotWithShape="1">
          <a:blip r:embed="rId8" cstate="print">
            <a:extLst>
              <a:ext uri="{BEBA8EAE-BF5A-486C-A8C5-ECC9F3942E4B}">
                <a14:imgProps xmlns:a14="http://schemas.microsoft.com/office/drawing/2010/main">
                  <a14:imgLayer r:embed="rId9">
                    <a14:imgEffect>
                      <a14:backgroundRemoval t="32533" b="67467" l="0" r="100000">
                        <a14:backgroundMark x1="99400" y1="42667" x2="99400" y2="42667"/>
                        <a14:backgroundMark x1="99600" y1="56267" x2="99600" y2="56267"/>
                        <a14:backgroundMark x1="99600" y1="60533" x2="99600" y2="60533"/>
                        <a14:backgroundMark x1="98600" y1="46933" x2="98600" y2="46933"/>
                        <a14:backgroundMark x1="400" y1="44267" x2="400" y2="44267"/>
                        <a14:backgroundMark x1="600" y1="52267" x2="600" y2="52267"/>
                      </a14:backgroundRemoval>
                    </a14:imgEffect>
                  </a14:imgLayer>
                </a14:imgProps>
              </a:ext>
              <a:ext uri="{28A0092B-C50C-407E-A947-70E740481C1C}">
                <a14:useLocalDpi xmlns:a14="http://schemas.microsoft.com/office/drawing/2010/main" val="0"/>
              </a:ext>
            </a:extLst>
          </a:blip>
          <a:srcRect t="32000" b="31200"/>
          <a:stretch/>
        </p:blipFill>
        <p:spPr bwMode="auto">
          <a:xfrm>
            <a:off x="3276600" y="5741589"/>
            <a:ext cx="2842284" cy="78447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https://www.bhphotovideo.com/images/images2500x2500/intel_cd8067303734701_core_i9_7940x_tetradeca_core_14_core_1368050.jpg">
            <a:extLst>
              <a:ext uri="{FF2B5EF4-FFF2-40B4-BE49-F238E27FC236}">
                <a16:creationId xmlns:a16="http://schemas.microsoft.com/office/drawing/2014/main" id="{CE266C2F-BDE6-426B-9F39-98D83D7E984C}"/>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t="6951" b="6951"/>
          <a:stretch/>
        </p:blipFill>
        <p:spPr bwMode="auto">
          <a:xfrm>
            <a:off x="3358366" y="1087928"/>
            <a:ext cx="1374626" cy="118353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Image result for 4k monitor">
            <a:extLst>
              <a:ext uri="{FF2B5EF4-FFF2-40B4-BE49-F238E27FC236}">
                <a16:creationId xmlns:a16="http://schemas.microsoft.com/office/drawing/2014/main" id="{2B9CAED0-9D66-4ADD-BCCD-77D3CCEBA1CC}"/>
              </a:ext>
            </a:extLst>
          </p:cNvPr>
          <p:cNvPicPr>
            <a:picLocks noChangeAspect="1" noChangeArrowheads="1"/>
          </p:cNvPicPr>
          <p:nvPr/>
        </p:nvPicPr>
        <p:blipFill>
          <a:blip r:embed="rId11" cstate="print">
            <a:extLst>
              <a:ext uri="{BEBA8EAE-BF5A-486C-A8C5-ECC9F3942E4B}">
                <a14:imgProps xmlns:a14="http://schemas.microsoft.com/office/drawing/2010/main">
                  <a14:imgLayer r:embed="rId12">
                    <a14:imgEffect>
                      <a14:backgroundRemoval t="4160" b="93379" l="3533" r="96600">
                        <a14:foregroundMark x1="13800" y1="10951" x2="13800" y2="10951"/>
                        <a14:foregroundMark x1="6800" y1="47623" x2="6800" y2="47623"/>
                        <a14:foregroundMark x1="13067" y1="60017" x2="9533" y2="52886"/>
                        <a14:foregroundMark x1="9533" y1="52886" x2="8267" y2="36842"/>
                        <a14:foregroundMark x1="8267" y1="36842" x2="9867" y2="17148"/>
                        <a14:foregroundMark x1="9867" y1="17148" x2="12200" y2="10781"/>
                        <a14:foregroundMark x1="12200" y1="10781" x2="17667" y2="6112"/>
                        <a14:foregroundMark x1="17667" y1="6112" x2="49133" y2="7555"/>
                        <a14:foregroundMark x1="49133" y1="7555" x2="57067" y2="7385"/>
                        <a14:foregroundMark x1="57067" y1="7385" x2="83400" y2="8829"/>
                        <a14:foregroundMark x1="83400" y1="8829" x2="88667" y2="20968"/>
                        <a14:foregroundMark x1="88667" y1="20968" x2="90867" y2="59253"/>
                        <a14:foregroundMark x1="93333" y1="29287" x2="91867" y2="7046"/>
                        <a14:foregroundMark x1="51000" y1="74448" x2="50733" y2="88879"/>
                        <a14:foregroundMark x1="24733" y1="90407" x2="43133" y2="88115"/>
                        <a14:foregroundMark x1="43133" y1="88115" x2="78067" y2="92190"/>
                        <a14:foregroundMark x1="49733" y1="84465" x2="49600" y2="76486"/>
                        <a14:foregroundMark x1="22667" y1="90917" x2="26733" y2="90407"/>
                        <a14:foregroundMark x1="22600" y1="92360" x2="34067" y2="88964"/>
                        <a14:foregroundMark x1="34067" y1="88964" x2="40400" y2="88455"/>
                        <a14:foregroundMark x1="32000" y1="88455" x2="26200" y2="88964"/>
                        <a14:foregroundMark x1="26200" y1="88964" x2="20867" y2="91511"/>
                        <a14:foregroundMark x1="20867" y1="91511" x2="22000" y2="93294"/>
                        <a14:foregroundMark x1="34200" y1="88370" x2="40867" y2="88031"/>
                        <a14:foregroundMark x1="61800" y1="88200" x2="78667" y2="91511"/>
                        <a14:foregroundMark x1="78667" y1="91511" x2="78800" y2="93463"/>
                        <a14:foregroundMark x1="9333" y1="4160" x2="24467" y2="5178"/>
                        <a14:foregroundMark x1="96200" y1="31154" x2="96600" y2="39134"/>
                        <a14:foregroundMark x1="47533" y1="77504" x2="47533" y2="74533"/>
                        <a14:foregroundMark x1="39133" y1="90153" x2="44800" y2="88879"/>
                        <a14:foregroundMark x1="44800" y1="88879" x2="43200" y2="89983"/>
                        <a14:foregroundMark x1="4000" y1="14601" x2="4333" y2="33192"/>
                        <a14:foregroundMark x1="96600" y1="66808" x2="96467" y2="73939"/>
                        <a14:foregroundMark x1="96467" y1="73939" x2="95533" y2="73005"/>
                        <a14:foregroundMark x1="3533" y1="4839" x2="4467" y2="15195"/>
                        <a14:backgroundMark x1="3333" y1="5008" x2="3333" y2="5008"/>
                      </a14:backgroundRemoval>
                    </a14:imgEffect>
                  </a14:imgLayer>
                </a14:imgProps>
              </a:ext>
              <a:ext uri="{28A0092B-C50C-407E-A947-70E740481C1C}">
                <a14:useLocalDpi xmlns:a14="http://schemas.microsoft.com/office/drawing/2010/main" val="0"/>
              </a:ext>
            </a:extLst>
          </a:blip>
          <a:srcRect/>
          <a:stretch>
            <a:fillRect/>
          </a:stretch>
        </p:blipFill>
        <p:spPr bwMode="auto">
          <a:xfrm>
            <a:off x="7048288" y="5048989"/>
            <a:ext cx="1953839" cy="1534373"/>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Image result for GPU 2080">
            <a:extLst>
              <a:ext uri="{FF2B5EF4-FFF2-40B4-BE49-F238E27FC236}">
                <a16:creationId xmlns:a16="http://schemas.microsoft.com/office/drawing/2014/main" id="{FB68CC50-52EF-4657-9DA1-7A86E99053DD}"/>
              </a:ext>
            </a:extLst>
          </p:cNvPr>
          <p:cNvPicPr>
            <a:picLocks noChangeAspect="1" noChangeArrowheads="1"/>
          </p:cNvPicPr>
          <p:nvPr/>
        </p:nvPicPr>
        <p:blipFill>
          <a:blip r:embed="rId13" cstate="print">
            <a:extLst>
              <a:ext uri="{BEBA8EAE-BF5A-486C-A8C5-ECC9F3942E4B}">
                <a14:imgProps xmlns:a14="http://schemas.microsoft.com/office/drawing/2010/main">
                  <a14:imgLayer r:embed="rId14">
                    <a14:imgEffect>
                      <a14:backgroundRemoval t="9138" b="97128" l="8300" r="89921">
                        <a14:foregroundMark x1="28755" y1="85379" x2="48913" y2="92428"/>
                        <a14:foregroundMark x1="49146" y1="90339" x2="49407" y2="87990"/>
                        <a14:foregroundMark x1="48913" y1="92428" x2="49146" y2="90339"/>
                        <a14:foregroundMark x1="51285" y1="88251" x2="51877" y2="83290"/>
                        <a14:foregroundMark x1="57609" y1="82245" x2="56028" y2="82245"/>
                        <a14:foregroundMark x1="24111" y1="85117" x2="24111" y2="85117"/>
                        <a14:foregroundMark x1="20850" y1="82768" x2="15415" y2="81723"/>
                        <a14:foregroundMark x1="15415" y1="81723" x2="13241" y2="89034"/>
                        <a14:foregroundMark x1="12648" y1="93473" x2="12648" y2="93473"/>
                        <a14:foregroundMark x1="12253" y1="97128" x2="12253" y2="85901"/>
                        <a14:foregroundMark x1="15119" y1="62141" x2="14130" y2="62141"/>
                        <a14:foregroundMark x1="72628" y1="10444" x2="60672" y2="12010"/>
                        <a14:foregroundMark x1="60672" y1="12010" x2="59585" y2="12794"/>
                        <a14:foregroundMark x1="20751" y1="10705" x2="14229" y2="13055"/>
                        <a14:foregroundMark x1="9486" y1="13316" x2="11858" y2="13316"/>
                        <a14:foregroundMark x1="11858" y1="18016" x2="11759" y2="21932"/>
                        <a14:foregroundMark x1="8399" y1="13316" x2="8399" y2="13316"/>
                        <a14:foregroundMark x1="11957" y1="23238" x2="12154" y2="92167"/>
                        <a14:foregroundMark x1="13340" y1="9138" x2="24407" y2="10444"/>
                        <a14:foregroundMark x1="24407" y1="10444" x2="29743" y2="10183"/>
                        <a14:foregroundMark x1="29743" y1="10183" x2="37747" y2="10183"/>
                        <a14:foregroundMark x1="87352" y1="10183" x2="81028" y2="9922"/>
                        <a14:foregroundMark x1="89723" y1="27937" x2="89723" y2="29504"/>
                        <a14:foregroundMark x1="89921" y1="15144" x2="89526" y2="21671"/>
                        <a14:foregroundMark x1="89526" y1="57441" x2="89526" y2="77807"/>
                        <a14:foregroundMark x1="24111" y1="86162" x2="24111" y2="86162"/>
                        <a14:foregroundMark x1="27767" y1="86684" x2="27767" y2="86684"/>
                        <a14:backgroundMark x1="25494" y1="88251" x2="25494" y2="88251"/>
                        <a14:backgroundMark x1="25494" y1="86162" x2="25494" y2="86162"/>
                        <a14:backgroundMark x1="50593" y1="90339" x2="50593" y2="90339"/>
                        <a14:backgroundMark x1="29545" y1="91123" x2="29545" y2="91123"/>
                        <a14:backgroundMark x1="29545" y1="89034" x2="29545" y2="89034"/>
                      </a14:backgroundRemoval>
                    </a14:imgEffect>
                  </a14:imgLayer>
                </a14:imgProps>
              </a:ext>
              <a:ext uri="{28A0092B-C50C-407E-A947-70E740481C1C}">
                <a14:useLocalDpi xmlns:a14="http://schemas.microsoft.com/office/drawing/2010/main" val="0"/>
              </a:ext>
            </a:extLst>
          </a:blip>
          <a:srcRect/>
          <a:stretch>
            <a:fillRect/>
          </a:stretch>
        </p:blipFill>
        <p:spPr bwMode="auto">
          <a:xfrm>
            <a:off x="6786578" y="3537830"/>
            <a:ext cx="2399855" cy="90827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Image result for facebook logo">
            <a:extLst>
              <a:ext uri="{FF2B5EF4-FFF2-40B4-BE49-F238E27FC236}">
                <a16:creationId xmlns:a16="http://schemas.microsoft.com/office/drawing/2014/main" id="{48A370A5-D5C2-44E0-85A7-F919BBCBC936}"/>
              </a:ext>
            </a:extLst>
          </p:cNvPr>
          <p:cNvPicPr>
            <a:picLocks noChangeAspect="1" noChangeArrowheads="1"/>
          </p:cNvPicPr>
          <p:nvPr/>
        </p:nvPicPr>
        <p:blipFill>
          <a:blip r:embed="rId15">
            <a:extLst>
              <a:ext uri="{BEBA8EAE-BF5A-486C-A8C5-ECC9F3942E4B}">
                <a14:imgProps xmlns:a14="http://schemas.microsoft.com/office/drawing/2010/main">
                  <a14:imgLayer r:embed="rId16">
                    <a14:imgEffect>
                      <a14:backgroundRemoval t="10000" b="90000" l="4186" r="94419">
                        <a14:foregroundMark x1="8140" y1="37500" x2="8140" y2="37500"/>
                        <a14:foregroundMark x1="14651" y1="48000" x2="36279" y2="51000"/>
                        <a14:foregroundMark x1="36279" y1="51000" x2="50698" y2="50000"/>
                        <a14:foregroundMark x1="50698" y1="50000" x2="90465" y2="55500"/>
                        <a14:foregroundMark x1="47674" y1="65000" x2="22326" y2="60000"/>
                        <a14:foregroundMark x1="81628" y1="38500" x2="79535" y2="52500"/>
                        <a14:foregroundMark x1="94651" y1="29500" x2="94651" y2="29500"/>
                        <a14:foregroundMark x1="13721" y1="58000" x2="13721" y2="58000"/>
                        <a14:foregroundMark x1="14651" y1="58000" x2="14651" y2="58000"/>
                        <a14:foregroundMark x1="4186" y1="35500" x2="4186" y2="35500"/>
                        <a14:foregroundMark x1="50000" y1="59000" x2="50000" y2="59000"/>
                      </a14:backgroundRemoval>
                    </a14:imgEffect>
                  </a14:imgLayer>
                </a14:imgProps>
              </a:ext>
              <a:ext uri="{28A0092B-C50C-407E-A947-70E740481C1C}">
                <a14:useLocalDpi xmlns:a14="http://schemas.microsoft.com/office/drawing/2010/main" val="0"/>
              </a:ext>
            </a:extLst>
          </a:blip>
          <a:srcRect/>
          <a:stretch>
            <a:fillRect/>
          </a:stretch>
        </p:blipFill>
        <p:spPr bwMode="auto">
          <a:xfrm rot="19629600">
            <a:off x="5259357" y="1214538"/>
            <a:ext cx="1829849" cy="85109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Image result for speakers surround">
            <a:extLst>
              <a:ext uri="{FF2B5EF4-FFF2-40B4-BE49-F238E27FC236}">
                <a16:creationId xmlns:a16="http://schemas.microsoft.com/office/drawing/2014/main" id="{9D60BCD3-D63D-4D1F-B324-99F597CDD255}"/>
              </a:ext>
            </a:extLst>
          </p:cNvPr>
          <p:cNvPicPr>
            <a:picLocks noChangeAspect="1" noChangeArrowheads="1"/>
          </p:cNvPicPr>
          <p:nvPr/>
        </p:nvPicPr>
        <p:blipFill>
          <a:blip r:embed="rId17" cstate="print">
            <a:extLst>
              <a:ext uri="{BEBA8EAE-BF5A-486C-A8C5-ECC9F3942E4B}">
                <a14:imgProps xmlns:a14="http://schemas.microsoft.com/office/drawing/2010/main">
                  <a14:imgLayer r:embed="rId18">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21600" y="4396556"/>
            <a:ext cx="2690066" cy="2690066"/>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AEDAE892-8885-47DF-8CD3-3F4439350748}"/>
              </a:ext>
            </a:extLst>
          </p:cNvPr>
          <p:cNvSpPr txBox="1"/>
          <p:nvPr/>
        </p:nvSpPr>
        <p:spPr>
          <a:xfrm>
            <a:off x="1590344" y="4864323"/>
            <a:ext cx="1034450"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rPr>
              <a:t>Speakers</a:t>
            </a:r>
          </a:p>
        </p:txBody>
      </p:sp>
      <p:cxnSp>
        <p:nvCxnSpPr>
          <p:cNvPr id="44" name="Straight Connector 43">
            <a:extLst>
              <a:ext uri="{FF2B5EF4-FFF2-40B4-BE49-F238E27FC236}">
                <a16:creationId xmlns:a16="http://schemas.microsoft.com/office/drawing/2014/main" id="{1B150668-5F1B-4C4B-BDDB-17F70B6AB6FD}"/>
              </a:ext>
            </a:extLst>
          </p:cNvPr>
          <p:cNvCxnSpPr>
            <a:cxnSpLocks/>
          </p:cNvCxnSpPr>
          <p:nvPr/>
        </p:nvCxnSpPr>
        <p:spPr>
          <a:xfrm flipV="1">
            <a:off x="1420087" y="4657465"/>
            <a:ext cx="9653" cy="660891"/>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AB66D3A4-3A79-4616-9AF0-E14D4423250E}"/>
              </a:ext>
            </a:extLst>
          </p:cNvPr>
          <p:cNvSpPr txBox="1"/>
          <p:nvPr/>
        </p:nvSpPr>
        <p:spPr>
          <a:xfrm rot="1847216">
            <a:off x="7026577" y="2318914"/>
            <a:ext cx="1087157"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rPr>
              <a:t>Hard Disk</a:t>
            </a:r>
          </a:p>
        </p:txBody>
      </p:sp>
      <p:pic>
        <p:nvPicPr>
          <p:cNvPr id="47" name="Picture 4" descr="Image result for solid state drive">
            <a:extLst>
              <a:ext uri="{FF2B5EF4-FFF2-40B4-BE49-F238E27FC236}">
                <a16:creationId xmlns:a16="http://schemas.microsoft.com/office/drawing/2014/main" id="{1F8B7CB0-47D2-4C76-8ABA-267A6BE90FB0}"/>
              </a:ext>
            </a:extLst>
          </p:cNvPr>
          <p:cNvPicPr>
            <a:picLocks noChangeAspect="1" noChangeArrowheads="1"/>
          </p:cNvPicPr>
          <p:nvPr/>
        </p:nvPicPr>
        <p:blipFill>
          <a:blip r:embed="rId19" cstate="print">
            <a:extLst>
              <a:ext uri="{BEBA8EAE-BF5A-486C-A8C5-ECC9F3942E4B}">
                <a14:imgProps xmlns:a14="http://schemas.microsoft.com/office/drawing/2010/main">
                  <a14:imgLayer r:embed="rId20">
                    <a14:imgEffect>
                      <a14:backgroundRemoval t="8807" b="90625" l="6087" r="90957">
                        <a14:foregroundMark x1="8174" y1="45170" x2="7652" y2="39489"/>
                        <a14:foregroundMark x1="54957" y1="90909" x2="58783" y2="90625"/>
                        <a14:foregroundMark x1="91304" y1="49148" x2="91304" y2="47727"/>
                        <a14:foregroundMark x1="6087" y1="46307" x2="6087" y2="41477"/>
                        <a14:foregroundMark x1="41739" y1="9659" x2="41217" y2="8807"/>
                      </a14:backgroundRemoval>
                    </a14:imgEffect>
                  </a14:imgLayer>
                </a14:imgProps>
              </a:ext>
              <a:ext uri="{28A0092B-C50C-407E-A947-70E740481C1C}">
                <a14:useLocalDpi xmlns:a14="http://schemas.microsoft.com/office/drawing/2010/main" val="0"/>
              </a:ext>
            </a:extLst>
          </a:blip>
          <a:srcRect/>
          <a:stretch>
            <a:fillRect/>
          </a:stretch>
        </p:blipFill>
        <p:spPr bwMode="auto">
          <a:xfrm>
            <a:off x="7088422" y="1486235"/>
            <a:ext cx="1998961" cy="1223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243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Z:\PHY1024\Images\motherboard.jpg"/>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490" b="97549" l="601" r="97996"/>
                    </a14:imgEffect>
                  </a14:imgLayer>
                </a14:imgProps>
              </a:ext>
              <a:ext uri="{28A0092B-C50C-407E-A947-70E740481C1C}">
                <a14:useLocalDpi xmlns:a14="http://schemas.microsoft.com/office/drawing/2010/main" val="0"/>
              </a:ext>
            </a:extLst>
          </a:blip>
          <a:srcRect/>
          <a:stretch>
            <a:fillRect/>
          </a:stretch>
        </p:blipFill>
        <p:spPr bwMode="auto">
          <a:xfrm>
            <a:off x="3021670" y="2643182"/>
            <a:ext cx="3531530" cy="288750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rot="21277772">
            <a:off x="3900781" y="2212184"/>
            <a:ext cx="579005"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rPr>
              <a:t>CPU</a:t>
            </a:r>
          </a:p>
        </p:txBody>
      </p:sp>
      <p:sp>
        <p:nvSpPr>
          <p:cNvPr id="2" name="Title 1"/>
          <p:cNvSpPr>
            <a:spLocks noGrp="1"/>
          </p:cNvSpPr>
          <p:nvPr>
            <p:ph type="title"/>
          </p:nvPr>
        </p:nvSpPr>
        <p:spPr/>
        <p:txBody>
          <a:bodyPr/>
          <a:lstStyle/>
          <a:p>
            <a:r>
              <a:rPr lang="en-GB" dirty="0">
                <a:latin typeface="Calibri" panose="020F0502020204030204" pitchFamily="34" charset="0"/>
                <a:cs typeface="Calibri" panose="020F0502020204030204" pitchFamily="34" charset="0"/>
              </a:rPr>
              <a:t>Elements of a computer system</a:t>
            </a:r>
          </a:p>
        </p:txBody>
      </p:sp>
      <p:pic>
        <p:nvPicPr>
          <p:cNvPr id="2056" name="Picture 8" descr="Z:\PHY1024\Images\printer.jp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5346" b="95912" l="1277" r="97447"/>
                    </a14:imgEffect>
                  </a14:imgLayer>
                </a14:imgProps>
              </a:ext>
              <a:ext uri="{28A0092B-C50C-407E-A947-70E740481C1C}">
                <a14:useLocalDpi xmlns:a14="http://schemas.microsoft.com/office/drawing/2010/main" val="0"/>
              </a:ext>
            </a:extLst>
          </a:blip>
          <a:srcRect/>
          <a:stretch>
            <a:fillRect/>
          </a:stretch>
        </p:blipFill>
        <p:spPr bwMode="auto">
          <a:xfrm>
            <a:off x="220160" y="1104618"/>
            <a:ext cx="2399855" cy="1623732"/>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Z:\PHY1024\Images\sound card.jpg"/>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676" b="100000" l="0" r="98250"/>
                    </a14:imgEffect>
                  </a14:imgLayer>
                </a14:imgProps>
              </a:ext>
              <a:ext uri="{28A0092B-C50C-407E-A947-70E740481C1C}">
                <a14:useLocalDpi xmlns:a14="http://schemas.microsoft.com/office/drawing/2010/main" val="0"/>
              </a:ext>
            </a:extLst>
          </a:blip>
          <a:srcRect/>
          <a:stretch>
            <a:fillRect/>
          </a:stretch>
        </p:blipFill>
        <p:spPr bwMode="auto">
          <a:xfrm>
            <a:off x="381000" y="3454903"/>
            <a:ext cx="1536351" cy="11369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1574566">
            <a:off x="3362784" y="4833314"/>
            <a:ext cx="1451103"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rPr>
              <a:t>Motherboard</a:t>
            </a:r>
          </a:p>
        </p:txBody>
      </p:sp>
      <p:sp>
        <p:nvSpPr>
          <p:cNvPr id="18" name="TextBox 17"/>
          <p:cNvSpPr txBox="1"/>
          <p:nvPr/>
        </p:nvSpPr>
        <p:spPr>
          <a:xfrm rot="19721028">
            <a:off x="1670617" y="2158092"/>
            <a:ext cx="826060"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rPr>
              <a:t>Printer</a:t>
            </a:r>
          </a:p>
        </p:txBody>
      </p:sp>
      <p:sp>
        <p:nvSpPr>
          <p:cNvPr id="19" name="TextBox 18"/>
          <p:cNvSpPr txBox="1"/>
          <p:nvPr/>
        </p:nvSpPr>
        <p:spPr>
          <a:xfrm>
            <a:off x="688062" y="3092683"/>
            <a:ext cx="1277914"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rPr>
              <a:t>Sound Card</a:t>
            </a:r>
          </a:p>
        </p:txBody>
      </p:sp>
      <p:sp>
        <p:nvSpPr>
          <p:cNvPr id="20" name="TextBox 19"/>
          <p:cNvSpPr txBox="1"/>
          <p:nvPr/>
        </p:nvSpPr>
        <p:spPr>
          <a:xfrm rot="20301606">
            <a:off x="7408715" y="3257455"/>
            <a:ext cx="617477"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rPr>
              <a:t>GPU</a:t>
            </a:r>
          </a:p>
        </p:txBody>
      </p:sp>
      <p:sp>
        <p:nvSpPr>
          <p:cNvPr id="21" name="TextBox 20"/>
          <p:cNvSpPr txBox="1"/>
          <p:nvPr/>
        </p:nvSpPr>
        <p:spPr>
          <a:xfrm>
            <a:off x="3935562" y="6400800"/>
            <a:ext cx="1620508"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rPr>
              <a:t>Memory - RAM</a:t>
            </a:r>
          </a:p>
        </p:txBody>
      </p:sp>
      <p:sp>
        <p:nvSpPr>
          <p:cNvPr id="22" name="TextBox 21"/>
          <p:cNvSpPr txBox="1"/>
          <p:nvPr/>
        </p:nvSpPr>
        <p:spPr>
          <a:xfrm rot="20855832">
            <a:off x="7870519" y="6413478"/>
            <a:ext cx="867738"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rPr>
              <a:t>Display</a:t>
            </a:r>
          </a:p>
        </p:txBody>
      </p:sp>
      <p:sp>
        <p:nvSpPr>
          <p:cNvPr id="27" name="TextBox 26"/>
          <p:cNvSpPr txBox="1"/>
          <p:nvPr/>
        </p:nvSpPr>
        <p:spPr>
          <a:xfrm rot="19614520">
            <a:off x="5860513" y="1833333"/>
            <a:ext cx="994055"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rPr>
              <a:t>Network</a:t>
            </a:r>
          </a:p>
        </p:txBody>
      </p:sp>
      <p:cxnSp>
        <p:nvCxnSpPr>
          <p:cNvPr id="8" name="Straight Connector 7"/>
          <p:cNvCxnSpPr>
            <a:stCxn id="2051" idx="1"/>
            <a:endCxn id="2057" idx="3"/>
          </p:cNvCxnSpPr>
          <p:nvPr/>
        </p:nvCxnSpPr>
        <p:spPr>
          <a:xfrm rot="10800000">
            <a:off x="1917352" y="4023354"/>
            <a:ext cx="1104319" cy="63581"/>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18" idx="2"/>
          </p:cNvCxnSpPr>
          <p:nvPr/>
        </p:nvCxnSpPr>
        <p:spPr>
          <a:xfrm flipH="1" flipV="1">
            <a:off x="2179629" y="2500520"/>
            <a:ext cx="1477972" cy="961496"/>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2052" idx="0"/>
          </p:cNvCxnSpPr>
          <p:nvPr/>
        </p:nvCxnSpPr>
        <p:spPr>
          <a:xfrm>
            <a:off x="4697742" y="5414535"/>
            <a:ext cx="0" cy="327054"/>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8047635" y="4419600"/>
            <a:ext cx="0" cy="577644"/>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3" name="Straight Connector 42"/>
          <p:cNvCxnSpPr>
            <a:cxnSpLocks/>
          </p:cNvCxnSpPr>
          <p:nvPr/>
        </p:nvCxnSpPr>
        <p:spPr>
          <a:xfrm>
            <a:off x="6357540" y="3991969"/>
            <a:ext cx="570523" cy="1"/>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6" name="Straight Connector 45"/>
          <p:cNvCxnSpPr>
            <a:cxnSpLocks/>
          </p:cNvCxnSpPr>
          <p:nvPr/>
        </p:nvCxnSpPr>
        <p:spPr>
          <a:xfrm flipV="1">
            <a:off x="6465280" y="2630154"/>
            <a:ext cx="970412" cy="647195"/>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5491466" y="2361103"/>
            <a:ext cx="361546" cy="531303"/>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17" idx="2"/>
          </p:cNvCxnSpPr>
          <p:nvPr/>
        </p:nvCxnSpPr>
        <p:spPr>
          <a:xfrm flipH="1" flipV="1">
            <a:off x="4207568" y="2580705"/>
            <a:ext cx="57235" cy="287798"/>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2052" name="Picture 4" descr="Z:\PHY1024\Images\RAM.jpg"/>
          <p:cNvPicPr>
            <a:picLocks noChangeAspect="1" noChangeArrowheads="1"/>
          </p:cNvPicPr>
          <p:nvPr/>
        </p:nvPicPr>
        <p:blipFill rotWithShape="1">
          <a:blip r:embed="rId8" cstate="print">
            <a:extLst>
              <a:ext uri="{BEBA8EAE-BF5A-486C-A8C5-ECC9F3942E4B}">
                <a14:imgProps xmlns:a14="http://schemas.microsoft.com/office/drawing/2010/main">
                  <a14:imgLayer r:embed="rId9">
                    <a14:imgEffect>
                      <a14:backgroundRemoval t="32533" b="67467" l="0" r="100000">
                        <a14:backgroundMark x1="99400" y1="42667" x2="99400" y2="42667"/>
                        <a14:backgroundMark x1="99600" y1="56267" x2="99600" y2="56267"/>
                        <a14:backgroundMark x1="99600" y1="60533" x2="99600" y2="60533"/>
                        <a14:backgroundMark x1="98600" y1="46933" x2="98600" y2="46933"/>
                        <a14:backgroundMark x1="400" y1="44267" x2="400" y2="44267"/>
                        <a14:backgroundMark x1="600" y1="52267" x2="600" y2="52267"/>
                      </a14:backgroundRemoval>
                    </a14:imgEffect>
                  </a14:imgLayer>
                </a14:imgProps>
              </a:ext>
              <a:ext uri="{28A0092B-C50C-407E-A947-70E740481C1C}">
                <a14:useLocalDpi xmlns:a14="http://schemas.microsoft.com/office/drawing/2010/main" val="0"/>
              </a:ext>
            </a:extLst>
          </a:blip>
          <a:srcRect t="32000" b="31200"/>
          <a:stretch/>
        </p:blipFill>
        <p:spPr bwMode="auto">
          <a:xfrm>
            <a:off x="3276600" y="5741589"/>
            <a:ext cx="2842284" cy="78447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https://www.bhphotovideo.com/images/images2500x2500/intel_cd8067303734701_core_i9_7940x_tetradeca_core_14_core_1368050.jpg">
            <a:extLst>
              <a:ext uri="{FF2B5EF4-FFF2-40B4-BE49-F238E27FC236}">
                <a16:creationId xmlns:a16="http://schemas.microsoft.com/office/drawing/2014/main" id="{2B412925-A6C9-4F42-BA0A-FFCBE973B001}"/>
              </a:ext>
            </a:extLst>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t="6951" b="6951"/>
          <a:stretch/>
        </p:blipFill>
        <p:spPr bwMode="auto">
          <a:xfrm>
            <a:off x="3358366" y="1087928"/>
            <a:ext cx="1374626" cy="118353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Image result for 4k monitor">
            <a:extLst>
              <a:ext uri="{FF2B5EF4-FFF2-40B4-BE49-F238E27FC236}">
                <a16:creationId xmlns:a16="http://schemas.microsoft.com/office/drawing/2014/main" id="{0CC9F1B6-5572-4EB2-B5F5-4BED9BCFA181}"/>
              </a:ext>
            </a:extLst>
          </p:cNvPr>
          <p:cNvPicPr>
            <a:picLocks noChangeAspect="1" noChangeArrowheads="1"/>
          </p:cNvPicPr>
          <p:nvPr/>
        </p:nvPicPr>
        <p:blipFill>
          <a:blip r:embed="rId11" cstate="print">
            <a:extLst>
              <a:ext uri="{BEBA8EAE-BF5A-486C-A8C5-ECC9F3942E4B}">
                <a14:imgProps xmlns:a14="http://schemas.microsoft.com/office/drawing/2010/main">
                  <a14:imgLayer r:embed="rId12">
                    <a14:imgEffect>
                      <a14:backgroundRemoval t="4160" b="93379" l="3533" r="96600">
                        <a14:foregroundMark x1="13800" y1="10951" x2="13800" y2="10951"/>
                        <a14:foregroundMark x1="6800" y1="47623" x2="6800" y2="47623"/>
                        <a14:foregroundMark x1="13067" y1="60017" x2="9533" y2="52886"/>
                        <a14:foregroundMark x1="9533" y1="52886" x2="8267" y2="36842"/>
                        <a14:foregroundMark x1="8267" y1="36842" x2="9867" y2="17148"/>
                        <a14:foregroundMark x1="9867" y1="17148" x2="12200" y2="10781"/>
                        <a14:foregroundMark x1="12200" y1="10781" x2="17667" y2="6112"/>
                        <a14:foregroundMark x1="17667" y1="6112" x2="49133" y2="7555"/>
                        <a14:foregroundMark x1="49133" y1="7555" x2="57067" y2="7385"/>
                        <a14:foregroundMark x1="57067" y1="7385" x2="83400" y2="8829"/>
                        <a14:foregroundMark x1="83400" y1="8829" x2="88667" y2="20968"/>
                        <a14:foregroundMark x1="88667" y1="20968" x2="90867" y2="59253"/>
                        <a14:foregroundMark x1="93333" y1="29287" x2="91867" y2="7046"/>
                        <a14:foregroundMark x1="51000" y1="74448" x2="50733" y2="88879"/>
                        <a14:foregroundMark x1="24733" y1="90407" x2="43133" y2="88115"/>
                        <a14:foregroundMark x1="43133" y1="88115" x2="78067" y2="92190"/>
                        <a14:foregroundMark x1="49733" y1="84465" x2="49600" y2="76486"/>
                        <a14:foregroundMark x1="22667" y1="90917" x2="26733" y2="90407"/>
                        <a14:foregroundMark x1="22600" y1="92360" x2="34067" y2="88964"/>
                        <a14:foregroundMark x1="34067" y1="88964" x2="40400" y2="88455"/>
                        <a14:foregroundMark x1="32000" y1="88455" x2="26200" y2="88964"/>
                        <a14:foregroundMark x1="26200" y1="88964" x2="20867" y2="91511"/>
                        <a14:foregroundMark x1="20867" y1="91511" x2="22000" y2="93294"/>
                        <a14:foregroundMark x1="34200" y1="88370" x2="40867" y2="88031"/>
                        <a14:foregroundMark x1="61800" y1="88200" x2="78667" y2="91511"/>
                        <a14:foregroundMark x1="78667" y1="91511" x2="78800" y2="93463"/>
                        <a14:foregroundMark x1="9333" y1="4160" x2="24467" y2="5178"/>
                        <a14:foregroundMark x1="96200" y1="31154" x2="96600" y2="39134"/>
                        <a14:foregroundMark x1="47533" y1="77504" x2="47533" y2="74533"/>
                        <a14:foregroundMark x1="39133" y1="90153" x2="44800" y2="88879"/>
                        <a14:foregroundMark x1="44800" y1="88879" x2="43200" y2="89983"/>
                        <a14:foregroundMark x1="4000" y1="14601" x2="4333" y2="33192"/>
                        <a14:foregroundMark x1="96600" y1="66808" x2="96467" y2="73939"/>
                        <a14:foregroundMark x1="96467" y1="73939" x2="95533" y2="73005"/>
                        <a14:foregroundMark x1="3533" y1="4839" x2="4467" y2="15195"/>
                        <a14:backgroundMark x1="3333" y1="5008" x2="3333" y2="5008"/>
                      </a14:backgroundRemoval>
                    </a14:imgEffect>
                  </a14:imgLayer>
                </a14:imgProps>
              </a:ext>
              <a:ext uri="{28A0092B-C50C-407E-A947-70E740481C1C}">
                <a14:useLocalDpi xmlns:a14="http://schemas.microsoft.com/office/drawing/2010/main" val="0"/>
              </a:ext>
            </a:extLst>
          </a:blip>
          <a:srcRect/>
          <a:stretch>
            <a:fillRect/>
          </a:stretch>
        </p:blipFill>
        <p:spPr bwMode="auto">
          <a:xfrm>
            <a:off x="7048288" y="5048989"/>
            <a:ext cx="1953839" cy="1534373"/>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Image result for GPU 2080">
            <a:extLst>
              <a:ext uri="{FF2B5EF4-FFF2-40B4-BE49-F238E27FC236}">
                <a16:creationId xmlns:a16="http://schemas.microsoft.com/office/drawing/2014/main" id="{7DBB9EA8-3F03-414D-A58A-D09EE2C9F5D1}"/>
              </a:ext>
            </a:extLst>
          </p:cNvPr>
          <p:cNvPicPr>
            <a:picLocks noChangeAspect="1" noChangeArrowheads="1"/>
          </p:cNvPicPr>
          <p:nvPr/>
        </p:nvPicPr>
        <p:blipFill>
          <a:blip r:embed="rId13" cstate="print">
            <a:extLst>
              <a:ext uri="{BEBA8EAE-BF5A-486C-A8C5-ECC9F3942E4B}">
                <a14:imgProps xmlns:a14="http://schemas.microsoft.com/office/drawing/2010/main">
                  <a14:imgLayer r:embed="rId14">
                    <a14:imgEffect>
                      <a14:backgroundRemoval t="9138" b="97128" l="8300" r="89921">
                        <a14:foregroundMark x1="28755" y1="85379" x2="48913" y2="92428"/>
                        <a14:foregroundMark x1="49146" y1="90339" x2="49407" y2="87990"/>
                        <a14:foregroundMark x1="48913" y1="92428" x2="49146" y2="90339"/>
                        <a14:foregroundMark x1="51285" y1="88251" x2="51877" y2="83290"/>
                        <a14:foregroundMark x1="57609" y1="82245" x2="56028" y2="82245"/>
                        <a14:foregroundMark x1="24111" y1="85117" x2="24111" y2="85117"/>
                        <a14:foregroundMark x1="20850" y1="82768" x2="15415" y2="81723"/>
                        <a14:foregroundMark x1="15415" y1="81723" x2="13241" y2="89034"/>
                        <a14:foregroundMark x1="12648" y1="93473" x2="12648" y2="93473"/>
                        <a14:foregroundMark x1="12253" y1="97128" x2="12253" y2="85901"/>
                        <a14:foregroundMark x1="15119" y1="62141" x2="14130" y2="62141"/>
                        <a14:foregroundMark x1="72628" y1="10444" x2="60672" y2="12010"/>
                        <a14:foregroundMark x1="60672" y1="12010" x2="59585" y2="12794"/>
                        <a14:foregroundMark x1="20751" y1="10705" x2="14229" y2="13055"/>
                        <a14:foregroundMark x1="9486" y1="13316" x2="11858" y2="13316"/>
                        <a14:foregroundMark x1="11858" y1="18016" x2="11759" y2="21932"/>
                        <a14:foregroundMark x1="8399" y1="13316" x2="8399" y2="13316"/>
                        <a14:foregroundMark x1="11957" y1="23238" x2="12154" y2="92167"/>
                        <a14:foregroundMark x1="13340" y1="9138" x2="24407" y2="10444"/>
                        <a14:foregroundMark x1="24407" y1="10444" x2="29743" y2="10183"/>
                        <a14:foregroundMark x1="29743" y1="10183" x2="37747" y2="10183"/>
                        <a14:foregroundMark x1="87352" y1="10183" x2="81028" y2="9922"/>
                        <a14:foregroundMark x1="89723" y1="27937" x2="89723" y2="29504"/>
                        <a14:foregroundMark x1="89921" y1="15144" x2="89526" y2="21671"/>
                        <a14:foregroundMark x1="89526" y1="57441" x2="89526" y2="77807"/>
                        <a14:foregroundMark x1="24111" y1="86162" x2="24111" y2="86162"/>
                        <a14:foregroundMark x1="27767" y1="86684" x2="27767" y2="86684"/>
                        <a14:backgroundMark x1="25494" y1="88251" x2="25494" y2="88251"/>
                        <a14:backgroundMark x1="25494" y1="86162" x2="25494" y2="86162"/>
                        <a14:backgroundMark x1="50593" y1="90339" x2="50593" y2="90339"/>
                        <a14:backgroundMark x1="29545" y1="91123" x2="29545" y2="91123"/>
                        <a14:backgroundMark x1="29545" y1="89034" x2="29545" y2="89034"/>
                      </a14:backgroundRemoval>
                    </a14:imgEffect>
                  </a14:imgLayer>
                </a14:imgProps>
              </a:ext>
              <a:ext uri="{28A0092B-C50C-407E-A947-70E740481C1C}">
                <a14:useLocalDpi xmlns:a14="http://schemas.microsoft.com/office/drawing/2010/main" val="0"/>
              </a:ext>
            </a:extLst>
          </a:blip>
          <a:srcRect/>
          <a:stretch>
            <a:fillRect/>
          </a:stretch>
        </p:blipFill>
        <p:spPr bwMode="auto">
          <a:xfrm>
            <a:off x="6786578" y="3537830"/>
            <a:ext cx="2399855" cy="90827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Image result for facebook logo">
            <a:extLst>
              <a:ext uri="{FF2B5EF4-FFF2-40B4-BE49-F238E27FC236}">
                <a16:creationId xmlns:a16="http://schemas.microsoft.com/office/drawing/2014/main" id="{54BB262C-2C15-44E7-AB0C-9813B704AB04}"/>
              </a:ext>
            </a:extLst>
          </p:cNvPr>
          <p:cNvPicPr>
            <a:picLocks noChangeAspect="1" noChangeArrowheads="1"/>
          </p:cNvPicPr>
          <p:nvPr/>
        </p:nvPicPr>
        <p:blipFill>
          <a:blip r:embed="rId15">
            <a:extLst>
              <a:ext uri="{BEBA8EAE-BF5A-486C-A8C5-ECC9F3942E4B}">
                <a14:imgProps xmlns:a14="http://schemas.microsoft.com/office/drawing/2010/main">
                  <a14:imgLayer r:embed="rId16">
                    <a14:imgEffect>
                      <a14:backgroundRemoval t="10000" b="90000" l="4186" r="94419">
                        <a14:foregroundMark x1="8140" y1="37500" x2="8140" y2="37500"/>
                        <a14:foregroundMark x1="14651" y1="48000" x2="36279" y2="51000"/>
                        <a14:foregroundMark x1="36279" y1="51000" x2="50698" y2="50000"/>
                        <a14:foregroundMark x1="50698" y1="50000" x2="90465" y2="55500"/>
                        <a14:foregroundMark x1="47674" y1="65000" x2="22326" y2="60000"/>
                        <a14:foregroundMark x1="81628" y1="38500" x2="79535" y2="52500"/>
                        <a14:foregroundMark x1="94651" y1="29500" x2="94651" y2="29500"/>
                        <a14:foregroundMark x1="13721" y1="58000" x2="13721" y2="58000"/>
                        <a14:foregroundMark x1="14651" y1="58000" x2="14651" y2="58000"/>
                        <a14:foregroundMark x1="4186" y1="35500" x2="4186" y2="35500"/>
                        <a14:foregroundMark x1="50000" y1="59000" x2="50000" y2="59000"/>
                      </a14:backgroundRemoval>
                    </a14:imgEffect>
                  </a14:imgLayer>
                </a14:imgProps>
              </a:ext>
              <a:ext uri="{28A0092B-C50C-407E-A947-70E740481C1C}">
                <a14:useLocalDpi xmlns:a14="http://schemas.microsoft.com/office/drawing/2010/main" val="0"/>
              </a:ext>
            </a:extLst>
          </a:blip>
          <a:srcRect/>
          <a:stretch>
            <a:fillRect/>
          </a:stretch>
        </p:blipFill>
        <p:spPr bwMode="auto">
          <a:xfrm rot="19629600">
            <a:off x="5259357" y="1214538"/>
            <a:ext cx="1829849" cy="85109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Image result for speakers surround">
            <a:extLst>
              <a:ext uri="{FF2B5EF4-FFF2-40B4-BE49-F238E27FC236}">
                <a16:creationId xmlns:a16="http://schemas.microsoft.com/office/drawing/2014/main" id="{5D1AFE33-C483-4AB0-832C-7A345BC6539B}"/>
              </a:ext>
            </a:extLst>
          </p:cNvPr>
          <p:cNvPicPr>
            <a:picLocks noChangeAspect="1" noChangeArrowheads="1"/>
          </p:cNvPicPr>
          <p:nvPr/>
        </p:nvPicPr>
        <p:blipFill>
          <a:blip r:embed="rId17" cstate="print">
            <a:extLst>
              <a:ext uri="{BEBA8EAE-BF5A-486C-A8C5-ECC9F3942E4B}">
                <a14:imgProps xmlns:a14="http://schemas.microsoft.com/office/drawing/2010/main">
                  <a14:imgLayer r:embed="rId18">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21600" y="4396556"/>
            <a:ext cx="2690066" cy="2690066"/>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4454F626-A87F-45CF-A5A7-369FCA040E18}"/>
              </a:ext>
            </a:extLst>
          </p:cNvPr>
          <p:cNvSpPr txBox="1"/>
          <p:nvPr/>
        </p:nvSpPr>
        <p:spPr>
          <a:xfrm>
            <a:off x="1590344" y="4864323"/>
            <a:ext cx="1034450"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rPr>
              <a:t>Speakers</a:t>
            </a:r>
          </a:p>
        </p:txBody>
      </p:sp>
      <p:cxnSp>
        <p:nvCxnSpPr>
          <p:cNvPr id="44" name="Straight Connector 43">
            <a:extLst>
              <a:ext uri="{FF2B5EF4-FFF2-40B4-BE49-F238E27FC236}">
                <a16:creationId xmlns:a16="http://schemas.microsoft.com/office/drawing/2014/main" id="{300D819F-1ACD-48CA-A22C-50FE32CCB2D0}"/>
              </a:ext>
            </a:extLst>
          </p:cNvPr>
          <p:cNvCxnSpPr>
            <a:cxnSpLocks/>
          </p:cNvCxnSpPr>
          <p:nvPr/>
        </p:nvCxnSpPr>
        <p:spPr>
          <a:xfrm flipV="1">
            <a:off x="1420087" y="4657465"/>
            <a:ext cx="9653" cy="660891"/>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8E034A51-4851-406C-8B05-21F7995896A4}"/>
              </a:ext>
            </a:extLst>
          </p:cNvPr>
          <p:cNvSpPr txBox="1"/>
          <p:nvPr/>
        </p:nvSpPr>
        <p:spPr>
          <a:xfrm rot="1847216">
            <a:off x="7026577" y="2318914"/>
            <a:ext cx="1087157"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rPr>
              <a:t>Hard Disk</a:t>
            </a:r>
          </a:p>
        </p:txBody>
      </p:sp>
      <p:pic>
        <p:nvPicPr>
          <p:cNvPr id="47" name="Picture 4" descr="Image result for solid state drive">
            <a:extLst>
              <a:ext uri="{FF2B5EF4-FFF2-40B4-BE49-F238E27FC236}">
                <a16:creationId xmlns:a16="http://schemas.microsoft.com/office/drawing/2014/main" id="{8D7FE77A-4789-4CB5-A22C-9EFC1A4CEBC6}"/>
              </a:ext>
            </a:extLst>
          </p:cNvPr>
          <p:cNvPicPr>
            <a:picLocks noChangeAspect="1" noChangeArrowheads="1"/>
          </p:cNvPicPr>
          <p:nvPr/>
        </p:nvPicPr>
        <p:blipFill>
          <a:blip r:embed="rId19" cstate="print">
            <a:extLst>
              <a:ext uri="{BEBA8EAE-BF5A-486C-A8C5-ECC9F3942E4B}">
                <a14:imgProps xmlns:a14="http://schemas.microsoft.com/office/drawing/2010/main">
                  <a14:imgLayer r:embed="rId20">
                    <a14:imgEffect>
                      <a14:backgroundRemoval t="8807" b="90625" l="6087" r="90957">
                        <a14:foregroundMark x1="8174" y1="45170" x2="7652" y2="39489"/>
                        <a14:foregroundMark x1="54957" y1="90909" x2="58783" y2="90625"/>
                        <a14:foregroundMark x1="91304" y1="49148" x2="91304" y2="47727"/>
                        <a14:foregroundMark x1="6087" y1="46307" x2="6087" y2="41477"/>
                        <a14:foregroundMark x1="41739" y1="9659" x2="41217" y2="8807"/>
                      </a14:backgroundRemoval>
                    </a14:imgEffect>
                  </a14:imgLayer>
                </a14:imgProps>
              </a:ext>
              <a:ext uri="{28A0092B-C50C-407E-A947-70E740481C1C}">
                <a14:useLocalDpi xmlns:a14="http://schemas.microsoft.com/office/drawing/2010/main" val="0"/>
              </a:ext>
            </a:extLst>
          </a:blip>
          <a:srcRect/>
          <a:stretch>
            <a:fillRect/>
          </a:stretch>
        </p:blipFill>
        <p:spPr bwMode="auto">
          <a:xfrm>
            <a:off x="7088422" y="1486235"/>
            <a:ext cx="1998961" cy="1223712"/>
          </a:xfrm>
          <a:prstGeom prst="rect">
            <a:avLst/>
          </a:prstGeom>
          <a:noFill/>
          <a:extLst>
            <a:ext uri="{909E8E84-426E-40DD-AFC4-6F175D3DCCD1}">
              <a14:hiddenFill xmlns:a14="http://schemas.microsoft.com/office/drawing/2010/main">
                <a:solidFill>
                  <a:srgbClr val="FFFFFF"/>
                </a:solidFill>
              </a14:hiddenFill>
            </a:ext>
          </a:extLst>
        </p:spPr>
      </p:pic>
      <p:sp>
        <p:nvSpPr>
          <p:cNvPr id="42" name="Oval 41"/>
          <p:cNvSpPr/>
          <p:nvPr/>
        </p:nvSpPr>
        <p:spPr>
          <a:xfrm>
            <a:off x="7048288" y="1289933"/>
            <a:ext cx="1875552" cy="1767295"/>
          </a:xfrm>
          <a:prstGeom prst="ellipse">
            <a:avLst/>
          </a:prstGeom>
          <a:solidFill>
            <a:srgbClr val="00B050">
              <a:alpha val="2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34243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val 32"/>
          <p:cNvSpPr/>
          <p:nvPr/>
        </p:nvSpPr>
        <p:spPr>
          <a:xfrm>
            <a:off x="2928926" y="2643182"/>
            <a:ext cx="3857652" cy="2928958"/>
          </a:xfrm>
          <a:prstGeom prst="ellipse">
            <a:avLst/>
          </a:prstGeom>
          <a:solidFill>
            <a:srgbClr val="00B050">
              <a:alpha val="2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latin typeface="Calibri" panose="020F0502020204030204" pitchFamily="34" charset="0"/>
              <a:cs typeface="Calibri" panose="020F0502020204030204" pitchFamily="34" charset="0"/>
            </a:endParaRPr>
          </a:p>
        </p:txBody>
      </p:sp>
      <p:pic>
        <p:nvPicPr>
          <p:cNvPr id="2051" name="Picture 3" descr="Z:\PHY1024\Images\motherboard.jpg"/>
          <p:cNvPicPr>
            <a:picLocks noChangeAspect="1" noChangeArrowheads="1"/>
          </p:cNvPicPr>
          <p:nvPr/>
        </p:nvPicPr>
        <p:blipFill>
          <a:blip r:embed="rId3" cstate="print">
            <a:extLst>
              <a:ext uri="{BEBA8EAE-BF5A-486C-A8C5-ECC9F3942E4B}">
                <a14:imgProps xmlns:a14="http://schemas.microsoft.com/office/drawing/2010/main">
                  <a14:imgLayer r:embed="rId4">
                    <a14:imgEffect>
                      <a14:backgroundRemoval t="490" b="97549" l="601" r="97996"/>
                    </a14:imgEffect>
                  </a14:imgLayer>
                </a14:imgProps>
              </a:ext>
              <a:ext uri="{28A0092B-C50C-407E-A947-70E740481C1C}">
                <a14:useLocalDpi xmlns:a14="http://schemas.microsoft.com/office/drawing/2010/main" val="0"/>
              </a:ext>
            </a:extLst>
          </a:blip>
          <a:srcRect/>
          <a:stretch>
            <a:fillRect/>
          </a:stretch>
        </p:blipFill>
        <p:spPr bwMode="auto">
          <a:xfrm>
            <a:off x="3021670" y="2643182"/>
            <a:ext cx="3531530" cy="288750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rot="21277772">
            <a:off x="3900781" y="2212184"/>
            <a:ext cx="579005"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rPr>
              <a:t>CPU</a:t>
            </a:r>
          </a:p>
        </p:txBody>
      </p:sp>
      <p:sp>
        <p:nvSpPr>
          <p:cNvPr id="2" name="Title 1"/>
          <p:cNvSpPr>
            <a:spLocks noGrp="1"/>
          </p:cNvSpPr>
          <p:nvPr>
            <p:ph type="title"/>
          </p:nvPr>
        </p:nvSpPr>
        <p:spPr/>
        <p:txBody>
          <a:bodyPr/>
          <a:lstStyle/>
          <a:p>
            <a:r>
              <a:rPr lang="en-GB" dirty="0">
                <a:latin typeface="Calibri" panose="020F0502020204030204" pitchFamily="34" charset="0"/>
                <a:cs typeface="Calibri" panose="020F0502020204030204" pitchFamily="34" charset="0"/>
              </a:rPr>
              <a:t>Elements of a computer system</a:t>
            </a:r>
          </a:p>
        </p:txBody>
      </p:sp>
      <p:pic>
        <p:nvPicPr>
          <p:cNvPr id="2056" name="Picture 8" descr="Z:\PHY1024\Images\printer.jpg"/>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5346" b="95912" l="1277" r="97447"/>
                    </a14:imgEffect>
                  </a14:imgLayer>
                </a14:imgProps>
              </a:ext>
              <a:ext uri="{28A0092B-C50C-407E-A947-70E740481C1C}">
                <a14:useLocalDpi xmlns:a14="http://schemas.microsoft.com/office/drawing/2010/main" val="0"/>
              </a:ext>
            </a:extLst>
          </a:blip>
          <a:srcRect/>
          <a:stretch>
            <a:fillRect/>
          </a:stretch>
        </p:blipFill>
        <p:spPr bwMode="auto">
          <a:xfrm>
            <a:off x="220160" y="1104618"/>
            <a:ext cx="2399855" cy="1623732"/>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Z:\PHY1024\Images\sound card.jpg"/>
          <p:cNvPicPr>
            <a:picLocks noChangeAspect="1" noChangeArrowheads="1"/>
          </p:cNvPicPr>
          <p:nvPr/>
        </p:nvPicPr>
        <p:blipFill>
          <a:blip r:embed="rId7" cstate="print">
            <a:extLst>
              <a:ext uri="{BEBA8EAE-BF5A-486C-A8C5-ECC9F3942E4B}">
                <a14:imgProps xmlns:a14="http://schemas.microsoft.com/office/drawing/2010/main">
                  <a14:imgLayer r:embed="rId8">
                    <a14:imgEffect>
                      <a14:backgroundRemoval t="676" b="100000" l="0" r="98250"/>
                    </a14:imgEffect>
                  </a14:imgLayer>
                </a14:imgProps>
              </a:ext>
              <a:ext uri="{28A0092B-C50C-407E-A947-70E740481C1C}">
                <a14:useLocalDpi xmlns:a14="http://schemas.microsoft.com/office/drawing/2010/main" val="0"/>
              </a:ext>
            </a:extLst>
          </a:blip>
          <a:srcRect/>
          <a:stretch>
            <a:fillRect/>
          </a:stretch>
        </p:blipFill>
        <p:spPr bwMode="auto">
          <a:xfrm>
            <a:off x="381000" y="3454903"/>
            <a:ext cx="1536351" cy="11369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rot="1574566">
            <a:off x="3362784" y="4833314"/>
            <a:ext cx="1451103"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rPr>
              <a:t>Motherboard</a:t>
            </a:r>
          </a:p>
        </p:txBody>
      </p:sp>
      <p:sp>
        <p:nvSpPr>
          <p:cNvPr id="18" name="TextBox 17"/>
          <p:cNvSpPr txBox="1"/>
          <p:nvPr/>
        </p:nvSpPr>
        <p:spPr>
          <a:xfrm rot="19721028">
            <a:off x="1670617" y="2158092"/>
            <a:ext cx="826060"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rPr>
              <a:t>Printer</a:t>
            </a:r>
          </a:p>
        </p:txBody>
      </p:sp>
      <p:sp>
        <p:nvSpPr>
          <p:cNvPr id="19" name="TextBox 18"/>
          <p:cNvSpPr txBox="1"/>
          <p:nvPr/>
        </p:nvSpPr>
        <p:spPr>
          <a:xfrm>
            <a:off x="688062" y="3092683"/>
            <a:ext cx="1277914"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rPr>
              <a:t>Sound Card</a:t>
            </a:r>
          </a:p>
        </p:txBody>
      </p:sp>
      <p:sp>
        <p:nvSpPr>
          <p:cNvPr id="20" name="TextBox 19"/>
          <p:cNvSpPr txBox="1"/>
          <p:nvPr/>
        </p:nvSpPr>
        <p:spPr>
          <a:xfrm rot="20301606">
            <a:off x="7408715" y="3257455"/>
            <a:ext cx="617477"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rPr>
              <a:t>GPU</a:t>
            </a:r>
          </a:p>
        </p:txBody>
      </p:sp>
      <p:sp>
        <p:nvSpPr>
          <p:cNvPr id="21" name="TextBox 20"/>
          <p:cNvSpPr txBox="1"/>
          <p:nvPr/>
        </p:nvSpPr>
        <p:spPr>
          <a:xfrm>
            <a:off x="3935562" y="6400800"/>
            <a:ext cx="1620508"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rPr>
              <a:t>Memory - RAM</a:t>
            </a:r>
          </a:p>
        </p:txBody>
      </p:sp>
      <p:sp>
        <p:nvSpPr>
          <p:cNvPr id="22" name="TextBox 21"/>
          <p:cNvSpPr txBox="1"/>
          <p:nvPr/>
        </p:nvSpPr>
        <p:spPr>
          <a:xfrm rot="20855832">
            <a:off x="7870519" y="6413478"/>
            <a:ext cx="867738"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rPr>
              <a:t>Display</a:t>
            </a:r>
          </a:p>
        </p:txBody>
      </p:sp>
      <p:sp>
        <p:nvSpPr>
          <p:cNvPr id="27" name="TextBox 26"/>
          <p:cNvSpPr txBox="1"/>
          <p:nvPr/>
        </p:nvSpPr>
        <p:spPr>
          <a:xfrm rot="19614520">
            <a:off x="5860513" y="1833333"/>
            <a:ext cx="994055"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rPr>
              <a:t>Network</a:t>
            </a:r>
          </a:p>
        </p:txBody>
      </p:sp>
      <p:cxnSp>
        <p:nvCxnSpPr>
          <p:cNvPr id="8" name="Straight Connector 7"/>
          <p:cNvCxnSpPr>
            <a:stCxn id="2051" idx="1"/>
            <a:endCxn id="2057" idx="3"/>
          </p:cNvCxnSpPr>
          <p:nvPr/>
        </p:nvCxnSpPr>
        <p:spPr>
          <a:xfrm rot="10800000">
            <a:off x="1917352" y="4023354"/>
            <a:ext cx="1104319" cy="63581"/>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18" idx="2"/>
          </p:cNvCxnSpPr>
          <p:nvPr/>
        </p:nvCxnSpPr>
        <p:spPr>
          <a:xfrm flipH="1" flipV="1">
            <a:off x="2179629" y="2500520"/>
            <a:ext cx="1477972" cy="961496"/>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2052" idx="0"/>
          </p:cNvCxnSpPr>
          <p:nvPr/>
        </p:nvCxnSpPr>
        <p:spPr>
          <a:xfrm>
            <a:off x="4697742" y="5414535"/>
            <a:ext cx="0" cy="327054"/>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8047635" y="4419600"/>
            <a:ext cx="0" cy="577644"/>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3" name="Straight Connector 42"/>
          <p:cNvCxnSpPr>
            <a:cxnSpLocks/>
          </p:cNvCxnSpPr>
          <p:nvPr/>
        </p:nvCxnSpPr>
        <p:spPr>
          <a:xfrm>
            <a:off x="6357540" y="3991969"/>
            <a:ext cx="570523" cy="1"/>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6" name="Straight Connector 45"/>
          <p:cNvCxnSpPr>
            <a:cxnSpLocks/>
          </p:cNvCxnSpPr>
          <p:nvPr/>
        </p:nvCxnSpPr>
        <p:spPr>
          <a:xfrm flipV="1">
            <a:off x="6465280" y="2630154"/>
            <a:ext cx="970412" cy="647195"/>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5491466" y="2361103"/>
            <a:ext cx="361546" cy="531303"/>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17" idx="2"/>
          </p:cNvCxnSpPr>
          <p:nvPr/>
        </p:nvCxnSpPr>
        <p:spPr>
          <a:xfrm flipH="1" flipV="1">
            <a:off x="4207568" y="2580705"/>
            <a:ext cx="57235" cy="287798"/>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2052" name="Picture 4" descr="Z:\PHY1024\Images\RAM.jpg"/>
          <p:cNvPicPr>
            <a:picLocks noChangeAspect="1" noChangeArrowheads="1"/>
          </p:cNvPicPr>
          <p:nvPr/>
        </p:nvPicPr>
        <p:blipFill rotWithShape="1">
          <a:blip r:embed="rId9" cstate="print">
            <a:extLst>
              <a:ext uri="{BEBA8EAE-BF5A-486C-A8C5-ECC9F3942E4B}">
                <a14:imgProps xmlns:a14="http://schemas.microsoft.com/office/drawing/2010/main">
                  <a14:imgLayer r:embed="rId10">
                    <a14:imgEffect>
                      <a14:backgroundRemoval t="32533" b="67467" l="0" r="100000">
                        <a14:backgroundMark x1="99400" y1="42667" x2="99400" y2="42667"/>
                        <a14:backgroundMark x1="99600" y1="56267" x2="99600" y2="56267"/>
                        <a14:backgroundMark x1="99600" y1="60533" x2="99600" y2="60533"/>
                        <a14:backgroundMark x1="98600" y1="46933" x2="98600" y2="46933"/>
                        <a14:backgroundMark x1="400" y1="44267" x2="400" y2="44267"/>
                        <a14:backgroundMark x1="600" y1="52267" x2="600" y2="52267"/>
                      </a14:backgroundRemoval>
                    </a14:imgEffect>
                  </a14:imgLayer>
                </a14:imgProps>
              </a:ext>
              <a:ext uri="{28A0092B-C50C-407E-A947-70E740481C1C}">
                <a14:useLocalDpi xmlns:a14="http://schemas.microsoft.com/office/drawing/2010/main" val="0"/>
              </a:ext>
            </a:extLst>
          </a:blip>
          <a:srcRect t="32000" b="31200"/>
          <a:stretch/>
        </p:blipFill>
        <p:spPr bwMode="auto">
          <a:xfrm>
            <a:off x="3276600" y="5741589"/>
            <a:ext cx="2842284" cy="78447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https://www.bhphotovideo.com/images/images2500x2500/intel_cd8067303734701_core_i9_7940x_tetradeca_core_14_core_1368050.jpg">
            <a:extLst>
              <a:ext uri="{FF2B5EF4-FFF2-40B4-BE49-F238E27FC236}">
                <a16:creationId xmlns:a16="http://schemas.microsoft.com/office/drawing/2014/main" id="{D813D051-6C09-4944-A649-5F964C96778F}"/>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t="6951" b="6951"/>
          <a:stretch/>
        </p:blipFill>
        <p:spPr bwMode="auto">
          <a:xfrm>
            <a:off x="3358366" y="1087928"/>
            <a:ext cx="1374626" cy="118353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4k monitor">
            <a:extLst>
              <a:ext uri="{FF2B5EF4-FFF2-40B4-BE49-F238E27FC236}">
                <a16:creationId xmlns:a16="http://schemas.microsoft.com/office/drawing/2014/main" id="{FB4668BF-7B54-42B5-B1EA-9761041DC742}"/>
              </a:ext>
            </a:extLst>
          </p:cNvPr>
          <p:cNvPicPr>
            <a:picLocks noChangeAspect="1" noChangeArrowheads="1"/>
          </p:cNvPicPr>
          <p:nvPr/>
        </p:nvPicPr>
        <p:blipFill>
          <a:blip r:embed="rId12" cstate="print">
            <a:extLst>
              <a:ext uri="{BEBA8EAE-BF5A-486C-A8C5-ECC9F3942E4B}">
                <a14:imgProps xmlns:a14="http://schemas.microsoft.com/office/drawing/2010/main">
                  <a14:imgLayer r:embed="rId13">
                    <a14:imgEffect>
                      <a14:backgroundRemoval t="4160" b="93379" l="3533" r="96600">
                        <a14:foregroundMark x1="13800" y1="10951" x2="13800" y2="10951"/>
                        <a14:foregroundMark x1="6800" y1="47623" x2="6800" y2="47623"/>
                        <a14:foregroundMark x1="13067" y1="60017" x2="9533" y2="52886"/>
                        <a14:foregroundMark x1="9533" y1="52886" x2="8267" y2="36842"/>
                        <a14:foregroundMark x1="8267" y1="36842" x2="9867" y2="17148"/>
                        <a14:foregroundMark x1="9867" y1="17148" x2="12200" y2="10781"/>
                        <a14:foregroundMark x1="12200" y1="10781" x2="17667" y2="6112"/>
                        <a14:foregroundMark x1="17667" y1="6112" x2="49133" y2="7555"/>
                        <a14:foregroundMark x1="49133" y1="7555" x2="57067" y2="7385"/>
                        <a14:foregroundMark x1="57067" y1="7385" x2="83400" y2="8829"/>
                        <a14:foregroundMark x1="83400" y1="8829" x2="88667" y2="20968"/>
                        <a14:foregroundMark x1="88667" y1="20968" x2="90867" y2="59253"/>
                        <a14:foregroundMark x1="93333" y1="29287" x2="91867" y2="7046"/>
                        <a14:foregroundMark x1="51000" y1="74448" x2="50733" y2="88879"/>
                        <a14:foregroundMark x1="24733" y1="90407" x2="43133" y2="88115"/>
                        <a14:foregroundMark x1="43133" y1="88115" x2="78067" y2="92190"/>
                        <a14:foregroundMark x1="49733" y1="84465" x2="49600" y2="76486"/>
                        <a14:foregroundMark x1="22667" y1="90917" x2="26733" y2="90407"/>
                        <a14:foregroundMark x1="22600" y1="92360" x2="34067" y2="88964"/>
                        <a14:foregroundMark x1="34067" y1="88964" x2="40400" y2="88455"/>
                        <a14:foregroundMark x1="32000" y1="88455" x2="26200" y2="88964"/>
                        <a14:foregroundMark x1="26200" y1="88964" x2="20867" y2="91511"/>
                        <a14:foregroundMark x1="20867" y1="91511" x2="22000" y2="93294"/>
                        <a14:foregroundMark x1="34200" y1="88370" x2="40867" y2="88031"/>
                        <a14:foregroundMark x1="61800" y1="88200" x2="78667" y2="91511"/>
                        <a14:foregroundMark x1="78667" y1="91511" x2="78800" y2="93463"/>
                        <a14:foregroundMark x1="9333" y1="4160" x2="24467" y2="5178"/>
                        <a14:foregroundMark x1="96200" y1="31154" x2="96600" y2="39134"/>
                        <a14:foregroundMark x1="47533" y1="77504" x2="47533" y2="74533"/>
                        <a14:foregroundMark x1="39133" y1="90153" x2="44800" y2="88879"/>
                        <a14:foregroundMark x1="44800" y1="88879" x2="43200" y2="89983"/>
                        <a14:foregroundMark x1="4000" y1="14601" x2="4333" y2="33192"/>
                        <a14:foregroundMark x1="96600" y1="66808" x2="96467" y2="73939"/>
                        <a14:foregroundMark x1="96467" y1="73939" x2="95533" y2="73005"/>
                        <a14:foregroundMark x1="3533" y1="4839" x2="4467" y2="15195"/>
                        <a14:backgroundMark x1="3333" y1="5008" x2="3333" y2="5008"/>
                      </a14:backgroundRemoval>
                    </a14:imgEffect>
                  </a14:imgLayer>
                </a14:imgProps>
              </a:ext>
              <a:ext uri="{28A0092B-C50C-407E-A947-70E740481C1C}">
                <a14:useLocalDpi xmlns:a14="http://schemas.microsoft.com/office/drawing/2010/main" val="0"/>
              </a:ext>
            </a:extLst>
          </a:blip>
          <a:srcRect/>
          <a:stretch>
            <a:fillRect/>
          </a:stretch>
        </p:blipFill>
        <p:spPr bwMode="auto">
          <a:xfrm>
            <a:off x="7048288" y="5048989"/>
            <a:ext cx="1953839" cy="153437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Image result for GPU 2080">
            <a:extLst>
              <a:ext uri="{FF2B5EF4-FFF2-40B4-BE49-F238E27FC236}">
                <a16:creationId xmlns:a16="http://schemas.microsoft.com/office/drawing/2014/main" id="{83C0891E-234B-47B6-BBA9-1A366D95FAFF}"/>
              </a:ext>
            </a:extLst>
          </p:cNvPr>
          <p:cNvPicPr>
            <a:picLocks noChangeAspect="1" noChangeArrowheads="1"/>
          </p:cNvPicPr>
          <p:nvPr/>
        </p:nvPicPr>
        <p:blipFill>
          <a:blip r:embed="rId14" cstate="print">
            <a:extLst>
              <a:ext uri="{BEBA8EAE-BF5A-486C-A8C5-ECC9F3942E4B}">
                <a14:imgProps xmlns:a14="http://schemas.microsoft.com/office/drawing/2010/main">
                  <a14:imgLayer r:embed="rId15">
                    <a14:imgEffect>
                      <a14:backgroundRemoval t="9138" b="97128" l="8300" r="89921">
                        <a14:foregroundMark x1="28755" y1="85379" x2="48913" y2="92428"/>
                        <a14:foregroundMark x1="49146" y1="90339" x2="49407" y2="87990"/>
                        <a14:foregroundMark x1="48913" y1="92428" x2="49146" y2="90339"/>
                        <a14:foregroundMark x1="51285" y1="88251" x2="51877" y2="83290"/>
                        <a14:foregroundMark x1="57609" y1="82245" x2="56028" y2="82245"/>
                        <a14:foregroundMark x1="24111" y1="85117" x2="24111" y2="85117"/>
                        <a14:foregroundMark x1="20850" y1="82768" x2="15415" y2="81723"/>
                        <a14:foregroundMark x1="15415" y1="81723" x2="13241" y2="89034"/>
                        <a14:foregroundMark x1="12648" y1="93473" x2="12648" y2="93473"/>
                        <a14:foregroundMark x1="12253" y1="97128" x2="12253" y2="85901"/>
                        <a14:foregroundMark x1="15119" y1="62141" x2="14130" y2="62141"/>
                        <a14:foregroundMark x1="72628" y1="10444" x2="60672" y2="12010"/>
                        <a14:foregroundMark x1="60672" y1="12010" x2="59585" y2="12794"/>
                        <a14:foregroundMark x1="20751" y1="10705" x2="14229" y2="13055"/>
                        <a14:foregroundMark x1="9486" y1="13316" x2="11858" y2="13316"/>
                        <a14:foregroundMark x1="11858" y1="18016" x2="11759" y2="21932"/>
                        <a14:foregroundMark x1="8399" y1="13316" x2="8399" y2="13316"/>
                        <a14:foregroundMark x1="11957" y1="23238" x2="12154" y2="92167"/>
                        <a14:foregroundMark x1="13340" y1="9138" x2="24407" y2="10444"/>
                        <a14:foregroundMark x1="24407" y1="10444" x2="29743" y2="10183"/>
                        <a14:foregroundMark x1="29743" y1="10183" x2="37747" y2="10183"/>
                        <a14:foregroundMark x1="87352" y1="10183" x2="81028" y2="9922"/>
                        <a14:foregroundMark x1="89723" y1="27937" x2="89723" y2="29504"/>
                        <a14:foregroundMark x1="89921" y1="15144" x2="89526" y2="21671"/>
                        <a14:foregroundMark x1="89526" y1="57441" x2="89526" y2="77807"/>
                        <a14:foregroundMark x1="24111" y1="86162" x2="24111" y2="86162"/>
                        <a14:foregroundMark x1="27767" y1="86684" x2="27767" y2="86684"/>
                        <a14:backgroundMark x1="25494" y1="88251" x2="25494" y2="88251"/>
                        <a14:backgroundMark x1="25494" y1="86162" x2="25494" y2="86162"/>
                        <a14:backgroundMark x1="50593" y1="90339" x2="50593" y2="90339"/>
                        <a14:backgroundMark x1="29545" y1="91123" x2="29545" y2="91123"/>
                        <a14:backgroundMark x1="29545" y1="89034" x2="29545" y2="89034"/>
                      </a14:backgroundRemoval>
                    </a14:imgEffect>
                  </a14:imgLayer>
                </a14:imgProps>
              </a:ext>
              <a:ext uri="{28A0092B-C50C-407E-A947-70E740481C1C}">
                <a14:useLocalDpi xmlns:a14="http://schemas.microsoft.com/office/drawing/2010/main" val="0"/>
              </a:ext>
            </a:extLst>
          </a:blip>
          <a:srcRect/>
          <a:stretch>
            <a:fillRect/>
          </a:stretch>
        </p:blipFill>
        <p:spPr bwMode="auto">
          <a:xfrm>
            <a:off x="6786578" y="3537830"/>
            <a:ext cx="2399855" cy="90827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Image result for facebook logo">
            <a:extLst>
              <a:ext uri="{FF2B5EF4-FFF2-40B4-BE49-F238E27FC236}">
                <a16:creationId xmlns:a16="http://schemas.microsoft.com/office/drawing/2014/main" id="{A076BB8A-67F8-4A42-8B5A-D7289B52D65A}"/>
              </a:ext>
            </a:extLst>
          </p:cNvPr>
          <p:cNvPicPr>
            <a:picLocks noChangeAspect="1" noChangeArrowheads="1"/>
          </p:cNvPicPr>
          <p:nvPr/>
        </p:nvPicPr>
        <p:blipFill>
          <a:blip r:embed="rId16">
            <a:extLst>
              <a:ext uri="{BEBA8EAE-BF5A-486C-A8C5-ECC9F3942E4B}">
                <a14:imgProps xmlns:a14="http://schemas.microsoft.com/office/drawing/2010/main">
                  <a14:imgLayer r:embed="rId17">
                    <a14:imgEffect>
                      <a14:backgroundRemoval t="10000" b="90000" l="4186" r="94419">
                        <a14:foregroundMark x1="8140" y1="37500" x2="8140" y2="37500"/>
                        <a14:foregroundMark x1="14651" y1="48000" x2="36279" y2="51000"/>
                        <a14:foregroundMark x1="36279" y1="51000" x2="50698" y2="50000"/>
                        <a14:foregroundMark x1="50698" y1="50000" x2="90465" y2="55500"/>
                        <a14:foregroundMark x1="47674" y1="65000" x2="22326" y2="60000"/>
                        <a14:foregroundMark x1="81628" y1="38500" x2="79535" y2="52500"/>
                        <a14:foregroundMark x1="94651" y1="29500" x2="94651" y2="29500"/>
                        <a14:foregroundMark x1="13721" y1="58000" x2="13721" y2="58000"/>
                        <a14:foregroundMark x1="14651" y1="58000" x2="14651" y2="58000"/>
                        <a14:foregroundMark x1="4186" y1="35500" x2="4186" y2="35500"/>
                        <a14:foregroundMark x1="50000" y1="59000" x2="50000" y2="59000"/>
                      </a14:backgroundRemoval>
                    </a14:imgEffect>
                  </a14:imgLayer>
                </a14:imgProps>
              </a:ext>
              <a:ext uri="{28A0092B-C50C-407E-A947-70E740481C1C}">
                <a14:useLocalDpi xmlns:a14="http://schemas.microsoft.com/office/drawing/2010/main" val="0"/>
              </a:ext>
            </a:extLst>
          </a:blip>
          <a:srcRect/>
          <a:stretch>
            <a:fillRect/>
          </a:stretch>
        </p:blipFill>
        <p:spPr bwMode="auto">
          <a:xfrm rot="19629600">
            <a:off x="5259357" y="1214538"/>
            <a:ext cx="1829849" cy="85109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Image result for speakers surround">
            <a:extLst>
              <a:ext uri="{FF2B5EF4-FFF2-40B4-BE49-F238E27FC236}">
                <a16:creationId xmlns:a16="http://schemas.microsoft.com/office/drawing/2014/main" id="{A32EDA32-BA93-480A-8646-0B0112CAA4AC}"/>
              </a:ext>
            </a:extLst>
          </p:cNvPr>
          <p:cNvPicPr>
            <a:picLocks noChangeAspect="1" noChangeArrowheads="1"/>
          </p:cNvPicPr>
          <p:nvPr/>
        </p:nvPicPr>
        <p:blipFill>
          <a:blip r:embed="rId18" cstate="print">
            <a:extLst>
              <a:ext uri="{BEBA8EAE-BF5A-486C-A8C5-ECC9F3942E4B}">
                <a14:imgProps xmlns:a14="http://schemas.microsoft.com/office/drawing/2010/main">
                  <a14:imgLayer r:embed="rId19">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21600" y="4396556"/>
            <a:ext cx="2690066" cy="2690066"/>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C4C6742C-18CC-4DB2-8803-1C17350DD255}"/>
              </a:ext>
            </a:extLst>
          </p:cNvPr>
          <p:cNvSpPr txBox="1"/>
          <p:nvPr/>
        </p:nvSpPr>
        <p:spPr>
          <a:xfrm>
            <a:off x="1590344" y="4864323"/>
            <a:ext cx="1034450"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rPr>
              <a:t>Speakers</a:t>
            </a:r>
          </a:p>
        </p:txBody>
      </p:sp>
      <p:cxnSp>
        <p:nvCxnSpPr>
          <p:cNvPr id="42" name="Straight Connector 41">
            <a:extLst>
              <a:ext uri="{FF2B5EF4-FFF2-40B4-BE49-F238E27FC236}">
                <a16:creationId xmlns:a16="http://schemas.microsoft.com/office/drawing/2014/main" id="{B1A33ECB-E1A5-40BF-B215-763D7BD35A9D}"/>
              </a:ext>
            </a:extLst>
          </p:cNvPr>
          <p:cNvCxnSpPr>
            <a:cxnSpLocks/>
          </p:cNvCxnSpPr>
          <p:nvPr/>
        </p:nvCxnSpPr>
        <p:spPr>
          <a:xfrm flipV="1">
            <a:off x="1420087" y="4657465"/>
            <a:ext cx="9653" cy="660891"/>
          </a:xfrm>
          <a:prstGeom prst="line">
            <a:avLst/>
          </a:prstGeom>
          <a:ln>
            <a:solidFill>
              <a:srgbClr val="FF0000"/>
            </a:solidFill>
          </a:ln>
          <a:effectLst>
            <a:glow rad="63500">
              <a:schemeClr val="accent2">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7DFC4BC1-797A-4CFE-BC2C-2E82B3425A73}"/>
              </a:ext>
            </a:extLst>
          </p:cNvPr>
          <p:cNvSpPr txBox="1"/>
          <p:nvPr/>
        </p:nvSpPr>
        <p:spPr>
          <a:xfrm rot="1847216">
            <a:off x="7026577" y="2318914"/>
            <a:ext cx="1087157" cy="369332"/>
          </a:xfrm>
          <a:prstGeom prst="rect">
            <a:avLst/>
          </a:prstGeom>
          <a:noFill/>
        </p:spPr>
        <p:txBody>
          <a:bodyPr wrap="none" rtlCol="0">
            <a:spAutoFit/>
          </a:bodyPr>
          <a:lstStyle/>
          <a:p>
            <a:r>
              <a:rPr lang="en-GB" dirty="0">
                <a:latin typeface="Calibri" panose="020F0502020204030204" pitchFamily="34" charset="0"/>
                <a:cs typeface="Calibri" panose="020F0502020204030204" pitchFamily="34" charset="0"/>
              </a:rPr>
              <a:t>Hard Disk</a:t>
            </a:r>
          </a:p>
        </p:txBody>
      </p:sp>
      <p:pic>
        <p:nvPicPr>
          <p:cNvPr id="45" name="Picture 4" descr="Image result for solid state drive">
            <a:extLst>
              <a:ext uri="{FF2B5EF4-FFF2-40B4-BE49-F238E27FC236}">
                <a16:creationId xmlns:a16="http://schemas.microsoft.com/office/drawing/2014/main" id="{D62B71F0-C3A2-4F2F-A266-C6ABB9CF1675}"/>
              </a:ext>
            </a:extLst>
          </p:cNvPr>
          <p:cNvPicPr>
            <a:picLocks noChangeAspect="1" noChangeArrowheads="1"/>
          </p:cNvPicPr>
          <p:nvPr/>
        </p:nvPicPr>
        <p:blipFill>
          <a:blip r:embed="rId20" cstate="print">
            <a:extLst>
              <a:ext uri="{BEBA8EAE-BF5A-486C-A8C5-ECC9F3942E4B}">
                <a14:imgProps xmlns:a14="http://schemas.microsoft.com/office/drawing/2010/main">
                  <a14:imgLayer r:embed="rId21">
                    <a14:imgEffect>
                      <a14:backgroundRemoval t="8807" b="90625" l="6087" r="90957">
                        <a14:foregroundMark x1="8174" y1="45170" x2="7652" y2="39489"/>
                        <a14:foregroundMark x1="54957" y1="90909" x2="58783" y2="90625"/>
                        <a14:foregroundMark x1="91304" y1="49148" x2="91304" y2="47727"/>
                        <a14:foregroundMark x1="6087" y1="46307" x2="6087" y2="41477"/>
                        <a14:foregroundMark x1="41739" y1="9659" x2="41217" y2="8807"/>
                      </a14:backgroundRemoval>
                    </a14:imgEffect>
                  </a14:imgLayer>
                </a14:imgProps>
              </a:ext>
              <a:ext uri="{28A0092B-C50C-407E-A947-70E740481C1C}">
                <a14:useLocalDpi xmlns:a14="http://schemas.microsoft.com/office/drawing/2010/main" val="0"/>
              </a:ext>
            </a:extLst>
          </a:blip>
          <a:srcRect/>
          <a:stretch>
            <a:fillRect/>
          </a:stretch>
        </p:blipFill>
        <p:spPr bwMode="auto">
          <a:xfrm>
            <a:off x="7088422" y="1486235"/>
            <a:ext cx="1998961" cy="1223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243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libri" panose="020F0502020204030204" pitchFamily="34" charset="0"/>
                <a:cs typeface="Calibri" panose="020F0502020204030204" pitchFamily="34" charset="0"/>
              </a:rPr>
              <a:t>Four basic elements</a:t>
            </a:r>
          </a:p>
        </p:txBody>
      </p:sp>
      <p:sp>
        <p:nvSpPr>
          <p:cNvPr id="3" name="Content Placeholder 2"/>
          <p:cNvSpPr>
            <a:spLocks noGrp="1"/>
          </p:cNvSpPr>
          <p:nvPr>
            <p:ph sz="quarter" idx="13"/>
          </p:nvPr>
        </p:nvSpPr>
        <p:spPr/>
        <p:txBody>
          <a:bodyPr>
            <a:noAutofit/>
          </a:bodyPr>
          <a:lstStyle/>
          <a:p>
            <a:r>
              <a:rPr lang="en-GB" sz="2000" dirty="0">
                <a:latin typeface="Calibri" panose="020F0502020204030204" pitchFamily="34" charset="0"/>
                <a:cs typeface="Calibri" panose="020F0502020204030204" pitchFamily="34" charset="0"/>
              </a:rPr>
              <a:t>Input</a:t>
            </a:r>
          </a:p>
          <a:p>
            <a:pPr lvl="1">
              <a:buFont typeface="Tw Cen MT" pitchFamily="34" charset="0"/>
              <a:buChar char="–"/>
            </a:pPr>
            <a:r>
              <a:rPr lang="en-GB" sz="2000" dirty="0">
                <a:latin typeface="Calibri" panose="020F0502020204030204" pitchFamily="34" charset="0"/>
                <a:cs typeface="Calibri" panose="020F0502020204030204" pitchFamily="34" charset="0"/>
              </a:rPr>
              <a:t>Getting instructions and data into the computer</a:t>
            </a:r>
          </a:p>
          <a:p>
            <a:r>
              <a:rPr lang="en-GB" sz="2000" dirty="0">
                <a:latin typeface="Calibri" panose="020F0502020204030204" pitchFamily="34" charset="0"/>
                <a:cs typeface="Calibri" panose="020F0502020204030204" pitchFamily="34" charset="0"/>
              </a:rPr>
              <a:t>Process</a:t>
            </a:r>
          </a:p>
          <a:p>
            <a:pPr lvl="1">
              <a:buFont typeface="Tw Cen MT" pitchFamily="34" charset="0"/>
              <a:buChar char="–"/>
            </a:pPr>
            <a:r>
              <a:rPr lang="en-GB" sz="2000" dirty="0">
                <a:latin typeface="Calibri" panose="020F0502020204030204" pitchFamily="34" charset="0"/>
                <a:cs typeface="Calibri" panose="020F0502020204030204" pitchFamily="34" charset="0"/>
              </a:rPr>
              <a:t>The </a:t>
            </a:r>
            <a:r>
              <a:rPr lang="en-GB" sz="2000" i="1" u="sng" dirty="0">
                <a:latin typeface="Calibri" panose="020F0502020204030204" pitchFamily="34" charset="0"/>
                <a:cs typeface="Calibri" panose="020F0502020204030204" pitchFamily="34" charset="0"/>
              </a:rPr>
              <a:t>Central Processing Unit (CPU)</a:t>
            </a:r>
            <a:r>
              <a:rPr lang="en-GB" sz="2000" dirty="0">
                <a:latin typeface="Calibri" panose="020F0502020204030204" pitchFamily="34" charset="0"/>
                <a:cs typeface="Calibri" panose="020F0502020204030204" pitchFamily="34" charset="0"/>
              </a:rPr>
              <a:t> processes data according to instructions. Actions include arithmetic operations, comparisons and data transfer</a:t>
            </a:r>
          </a:p>
          <a:p>
            <a:r>
              <a:rPr lang="en-GB" sz="2000" dirty="0">
                <a:latin typeface="Calibri" panose="020F0502020204030204" pitchFamily="34" charset="0"/>
                <a:cs typeface="Calibri" panose="020F0502020204030204" pitchFamily="34" charset="0"/>
              </a:rPr>
              <a:t>Store</a:t>
            </a:r>
          </a:p>
          <a:p>
            <a:pPr lvl="1">
              <a:buFont typeface="Tw Cen MT" pitchFamily="34" charset="0"/>
              <a:buChar char="–"/>
            </a:pPr>
            <a:r>
              <a:rPr lang="en-GB" sz="2000" i="1" u="sng" dirty="0">
                <a:latin typeface="Calibri" panose="020F0502020204030204" pitchFamily="34" charset="0"/>
                <a:cs typeface="Calibri" panose="020F0502020204030204" pitchFamily="34" charset="0"/>
              </a:rPr>
              <a:t>Main memory (RAM)</a:t>
            </a:r>
            <a:r>
              <a:rPr lang="en-GB" sz="2000" dirty="0">
                <a:latin typeface="Calibri" panose="020F0502020204030204" pitchFamily="34" charset="0"/>
                <a:cs typeface="Calibri" panose="020F0502020204030204" pitchFamily="34" charset="0"/>
              </a:rPr>
              <a:t> is used to store temporary data and software in use</a:t>
            </a:r>
          </a:p>
          <a:p>
            <a:pPr lvl="1">
              <a:buFont typeface="Tw Cen MT" pitchFamily="34" charset="0"/>
              <a:buChar char="–"/>
            </a:pPr>
            <a:r>
              <a:rPr lang="en-GB" sz="2000" dirty="0">
                <a:latin typeface="Calibri" panose="020F0502020204030204" pitchFamily="34" charset="0"/>
                <a:cs typeface="Calibri" panose="020F0502020204030204" pitchFamily="34" charset="0"/>
              </a:rPr>
              <a:t>Data for future use is stored on backing store (hard disks, DVDs, flash drives)</a:t>
            </a:r>
          </a:p>
          <a:p>
            <a:r>
              <a:rPr lang="en-GB" sz="2000" dirty="0">
                <a:latin typeface="Calibri" panose="020F0502020204030204" pitchFamily="34" charset="0"/>
                <a:cs typeface="Calibri" panose="020F0502020204030204" pitchFamily="34" charset="0"/>
              </a:rPr>
              <a:t>Output</a:t>
            </a:r>
          </a:p>
          <a:p>
            <a:pPr lvl="1">
              <a:buFont typeface="Tw Cen MT" pitchFamily="34" charset="0"/>
              <a:buChar char="–"/>
            </a:pPr>
            <a:r>
              <a:rPr lang="en-GB" sz="2000" dirty="0">
                <a:latin typeface="Calibri" panose="020F0502020204030204" pitchFamily="34" charset="0"/>
                <a:cs typeface="Calibri" panose="020F0502020204030204" pitchFamily="34" charset="0"/>
              </a:rPr>
              <a:t>Produce outgoing information or to generate hard copies (monitors, printers)</a:t>
            </a:r>
          </a:p>
        </p:txBody>
      </p:sp>
      <p:pic>
        <p:nvPicPr>
          <p:cNvPr id="4" name="Picture 2" descr="Z:\PHY1024\Images\intel_core-i7-processor.jpg"/>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ackgroundRemoval t="295" b="99705" l="10000" r="90000">
                        <a14:foregroundMark x1="24000" y1="84366" x2="24000" y2="98820"/>
                        <a14:backgroundMark x1="33750" y1="78761" x2="68500" y2="82891"/>
                        <a14:backgroundMark x1="31250" y1="73746" x2="26500" y2="82006"/>
                        <a14:backgroundMark x1="30250" y1="71976" x2="36500" y2="71091"/>
                        <a14:backgroundMark x1="26250" y1="71091" x2="26250" y2="71091"/>
                        <a14:backgroundMark x1="24500" y1="70501" x2="24500" y2="70501"/>
                        <a14:backgroundMark x1="24000" y1="85841" x2="24000" y2="85841"/>
                        <a14:backgroundMark x1="23500" y1="83186" x2="24000" y2="95870"/>
                        <a14:backgroundMark x1="64500" y1="73746" x2="64500" y2="73746"/>
                        <a14:backgroundMark x1="54250" y1="72566" x2="54250" y2="72566"/>
                        <a14:backgroundMark x1="58250" y1="68142" x2="58250" y2="68142"/>
                        <a14:backgroundMark x1="23250" y1="97345" x2="23750" y2="97640"/>
                        <a14:backgroundMark x1="24250" y1="97640" x2="24250" y2="97640"/>
                        <a14:backgroundMark x1="24500" y1="89086" x2="24500" y2="89086"/>
                        <a14:backgroundMark x1="75750" y1="66077" x2="75750" y2="66077"/>
                      </a14:backgroundRemoval>
                    </a14:imgEffect>
                  </a14:imgLayer>
                </a14:imgProps>
              </a:ext>
              <a:ext uri="{28A0092B-C50C-407E-A947-70E740481C1C}">
                <a14:useLocalDpi xmlns:a14="http://schemas.microsoft.com/office/drawing/2010/main" val="0"/>
              </a:ext>
            </a:extLst>
          </a:blip>
          <a:srcRect l="19775" r="19906" b="26580"/>
          <a:stretch/>
        </p:blipFill>
        <p:spPr bwMode="auto">
          <a:xfrm>
            <a:off x="1919842" y="1981200"/>
            <a:ext cx="442358" cy="45661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Z:\PHY1024\Images\monitor.jp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100000">
                        <a14:foregroundMark x1="6667" y1="26333" x2="6667" y2="26333"/>
                        <a14:foregroundMark x1="5000" y1="35333" x2="5333" y2="45333"/>
                        <a14:foregroundMark x1="42000" y1="80000" x2="45667" y2="80333"/>
                        <a14:foregroundMark x1="48667" y1="86000" x2="48667" y2="86000"/>
                        <a14:foregroundMark x1="53333" y1="90333" x2="53333" y2="90333"/>
                        <a14:foregroundMark x1="69333" y1="90000" x2="35333" y2="91000"/>
                        <a14:foregroundMark x1="28667" y1="95000" x2="34667" y2="94333"/>
                        <a14:foregroundMark x1="39333" y1="88000" x2="45667" y2="87000"/>
                        <a14:foregroundMark x1="32000" y1="90333" x2="27000" y2="91000"/>
                        <a14:foregroundMark x1="21333" y1="94000" x2="23333" y2="94667"/>
                        <a14:foregroundMark x1="52333" y1="88333" x2="74000" y2="84333"/>
                        <a14:foregroundMark x1="72667" y1="89333" x2="82000" y2="85667"/>
                        <a14:foregroundMark x1="44000" y1="84333" x2="53000" y2="82667"/>
                        <a14:foregroundMark x1="47333" y1="80667" x2="67333" y2="76667"/>
                        <a14:foregroundMark x1="68000" y1="76667" x2="93333" y2="73667"/>
                        <a14:foregroundMark x1="9667" y1="11333" x2="8000" y2="83667"/>
                        <a14:foregroundMark x1="7333" y1="86000" x2="41667" y2="80000"/>
                        <a14:foregroundMark x1="5667" y1="15333" x2="7333" y2="3333"/>
                        <a14:foregroundMark x1="8667" y1="3667" x2="94667" y2="11000"/>
                        <a14:foregroundMark x1="4000" y1="4333" x2="3667" y2="9333"/>
                        <a14:foregroundMark x1="95000" y1="14000" x2="94667" y2="73667"/>
                        <a14:foregroundMark x1="96333" y1="10000" x2="96667" y2="13333"/>
                        <a14:foregroundMark x1="2667" y1="49333" x2="3333" y2="85333"/>
                        <a14:foregroundMark x1="95333" y1="9000" x2="97000" y2="13333"/>
                      </a14:backgroundRemoval>
                    </a14:imgEffect>
                  </a14:imgLayer>
                </a14:imgProps>
              </a:ext>
              <a:ext uri="{28A0092B-C50C-407E-A947-70E740481C1C}">
                <a14:useLocalDpi xmlns:a14="http://schemas.microsoft.com/office/drawing/2010/main" val="0"/>
              </a:ext>
            </a:extLst>
          </a:blip>
          <a:srcRect/>
          <a:stretch>
            <a:fillRect/>
          </a:stretch>
        </p:blipFill>
        <p:spPr bwMode="auto">
          <a:xfrm>
            <a:off x="2627027" y="5413117"/>
            <a:ext cx="444775" cy="4447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Z:\PHY1024\Images\printer.jpg"/>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5346" b="95912" l="1277" r="97447"/>
                    </a14:imgEffect>
                  </a14:imgLayer>
                </a14:imgProps>
              </a:ext>
              <a:ext uri="{28A0092B-C50C-407E-A947-70E740481C1C}">
                <a14:useLocalDpi xmlns:a14="http://schemas.microsoft.com/office/drawing/2010/main" val="0"/>
              </a:ext>
            </a:extLst>
          </a:blip>
          <a:srcRect/>
          <a:stretch>
            <a:fillRect/>
          </a:stretch>
        </p:blipFill>
        <p:spPr bwMode="auto">
          <a:xfrm>
            <a:off x="1643042" y="5394230"/>
            <a:ext cx="685287" cy="46366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2" descr="Z:\PHY1024\Images\hard disk.jpg"/>
          <p:cNvPicPr>
            <a:picLocks noChangeAspect="1" noChangeArrowheads="1"/>
          </p:cNvPicPr>
          <p:nvPr/>
        </p:nvPicPr>
        <p:blipFill>
          <a:blip r:embed="rId8" cstate="print">
            <a:extLst>
              <a:ext uri="{BEBA8EAE-BF5A-486C-A8C5-ECC9F3942E4B}">
                <a14:imgProps xmlns:a14="http://schemas.microsoft.com/office/drawing/2010/main">
                  <a14:imgLayer r:embed="rId9">
                    <a14:imgEffect>
                      <a14:backgroundRemoval t="0" b="100000" l="0" r="100000"/>
                    </a14:imgEffect>
                  </a14:imgLayer>
                </a14:imgProps>
              </a:ext>
              <a:ext uri="{28A0092B-C50C-407E-A947-70E740481C1C}">
                <a14:useLocalDpi xmlns:a14="http://schemas.microsoft.com/office/drawing/2010/main" val="0"/>
              </a:ext>
            </a:extLst>
          </a:blip>
          <a:srcRect/>
          <a:stretch>
            <a:fillRect/>
          </a:stretch>
        </p:blipFill>
        <p:spPr bwMode="auto">
          <a:xfrm>
            <a:off x="2954837" y="3347989"/>
            <a:ext cx="558509" cy="50963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Z:\PHY1024\Images\RAM.jpg"/>
          <p:cNvPicPr>
            <a:picLocks noChangeAspect="1" noChangeArrowheads="1"/>
          </p:cNvPicPr>
          <p:nvPr/>
        </p:nvPicPr>
        <p:blipFill rotWithShape="1">
          <a:blip r:embed="rId10" cstate="print">
            <a:extLst>
              <a:ext uri="{BEBA8EAE-BF5A-486C-A8C5-ECC9F3942E4B}">
                <a14:imgProps xmlns:a14="http://schemas.microsoft.com/office/drawing/2010/main">
                  <a14:imgLayer r:embed="rId11">
                    <a14:imgEffect>
                      <a14:backgroundRemoval t="32533" b="67467" l="0" r="100000">
                        <a14:backgroundMark x1="99400" y1="42667" x2="99400" y2="42667"/>
                        <a14:backgroundMark x1="99600" y1="56267" x2="99600" y2="56267"/>
                        <a14:backgroundMark x1="99600" y1="60533" x2="99600" y2="60533"/>
                        <a14:backgroundMark x1="98600" y1="46933" x2="98600" y2="46933"/>
                        <a14:backgroundMark x1="400" y1="44267" x2="400" y2="44267"/>
                        <a14:backgroundMark x1="600" y1="52267" x2="600" y2="52267"/>
                      </a14:backgroundRemoval>
                    </a14:imgEffect>
                  </a14:imgLayer>
                </a14:imgProps>
              </a:ext>
              <a:ext uri="{28A0092B-C50C-407E-A947-70E740481C1C}">
                <a14:useLocalDpi xmlns:a14="http://schemas.microsoft.com/office/drawing/2010/main" val="0"/>
              </a:ext>
            </a:extLst>
          </a:blip>
          <a:srcRect t="32000" b="31200"/>
          <a:stretch/>
        </p:blipFill>
        <p:spPr bwMode="auto">
          <a:xfrm>
            <a:off x="1571604" y="3509438"/>
            <a:ext cx="1002724" cy="276752"/>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http://gadgetophilia.com/wp-content/uploads/2009/08/keyboard-and-mouse.jpg"/>
          <p:cNvPicPr>
            <a:picLocks noChangeAspect="1" noChangeArrowheads="1"/>
          </p:cNvPicPr>
          <p:nvPr/>
        </p:nvPicPr>
        <p:blipFill>
          <a:blip r:embed="rId12" cstate="print">
            <a:extLst>
              <a:ext uri="{BEBA8EAE-BF5A-486C-A8C5-ECC9F3942E4B}">
                <a14:imgProps xmlns:a14="http://schemas.microsoft.com/office/drawing/2010/main">
                  <a14:imgLayer r:embed="rId13">
                    <a14:imgEffect>
                      <a14:backgroundRemoval t="10000" b="90000" l="1778" r="98815">
                        <a14:foregroundMark x1="88000" y1="44667" x2="93037" y2="66000"/>
                      </a14:backgroundRemoval>
                    </a14:imgEffect>
                  </a14:imgLayer>
                </a14:imgProps>
              </a:ext>
              <a:ext uri="{28A0092B-C50C-407E-A947-70E740481C1C}">
                <a14:useLocalDpi xmlns:a14="http://schemas.microsoft.com/office/drawing/2010/main" val="0"/>
              </a:ext>
            </a:extLst>
          </a:blip>
          <a:srcRect/>
          <a:stretch>
            <a:fillRect/>
          </a:stretch>
        </p:blipFill>
        <p:spPr bwMode="auto">
          <a:xfrm>
            <a:off x="1428728" y="857232"/>
            <a:ext cx="1267932" cy="845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577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0" y="928670"/>
            <a:ext cx="9144000" cy="592933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latin typeface="Calibri" panose="020F0502020204030204" pitchFamily="34" charset="0"/>
              <a:cs typeface="Calibri" panose="020F0502020204030204" pitchFamily="34" charset="0"/>
            </a:endParaRPr>
          </a:p>
        </p:txBody>
      </p:sp>
      <p:sp>
        <p:nvSpPr>
          <p:cNvPr id="2" name="Title 1"/>
          <p:cNvSpPr>
            <a:spLocks noGrp="1"/>
          </p:cNvSpPr>
          <p:nvPr>
            <p:ph type="title"/>
          </p:nvPr>
        </p:nvSpPr>
        <p:spPr/>
        <p:txBody>
          <a:bodyPr/>
          <a:lstStyle/>
          <a:p>
            <a:r>
              <a:rPr lang="en-US" dirty="0">
                <a:latin typeface="Calibri" panose="020F0502020204030204" pitchFamily="34" charset="0"/>
                <a:cs typeface="Calibri" panose="020F0502020204030204" pitchFamily="34" charset="0"/>
              </a:rPr>
              <a:t>There are Computers everywhere!</a:t>
            </a:r>
          </a:p>
        </p:txBody>
      </p:sp>
      <p:pic>
        <p:nvPicPr>
          <p:cNvPr id="2075" name="Picture 27" descr="http://kitchendezign.co.uk/blog/wp-content/uploads/2010/07/0310_10.jpg"/>
          <p:cNvPicPr>
            <a:picLocks noChangeAspect="1" noChangeArrowheads="1"/>
          </p:cNvPicPr>
          <p:nvPr/>
        </p:nvPicPr>
        <p:blipFill>
          <a:blip r:embed="rId2" cstate="print"/>
          <a:srcRect/>
          <a:stretch>
            <a:fillRect/>
          </a:stretch>
        </p:blipFill>
        <p:spPr bwMode="auto">
          <a:xfrm>
            <a:off x="2643174" y="2852936"/>
            <a:ext cx="2071702" cy="2093900"/>
          </a:xfrm>
          <a:prstGeom prst="rect">
            <a:avLst/>
          </a:prstGeom>
          <a:noFill/>
        </p:spPr>
      </p:pic>
      <p:pic>
        <p:nvPicPr>
          <p:cNvPr id="2077" name="Picture 29" descr="http://www.popularmechanics.com/cm/popularmechanics/images/nT/robot-surgeon-470-0909.jpg"/>
          <p:cNvPicPr>
            <a:picLocks noChangeAspect="1" noChangeArrowheads="1"/>
          </p:cNvPicPr>
          <p:nvPr/>
        </p:nvPicPr>
        <p:blipFill>
          <a:blip r:embed="rId3" cstate="print"/>
          <a:srcRect/>
          <a:stretch>
            <a:fillRect/>
          </a:stretch>
        </p:blipFill>
        <p:spPr bwMode="auto">
          <a:xfrm>
            <a:off x="6474449" y="1073836"/>
            <a:ext cx="2669551" cy="2005004"/>
          </a:xfrm>
          <a:prstGeom prst="rect">
            <a:avLst/>
          </a:prstGeom>
          <a:noFill/>
        </p:spPr>
      </p:pic>
      <p:pic>
        <p:nvPicPr>
          <p:cNvPr id="2079" name="Picture 31" descr="http://www.popsci.com/files/imagecache/article_image_large/articles/blue%20gene.jpg"/>
          <p:cNvPicPr>
            <a:picLocks noChangeAspect="1" noChangeArrowheads="1"/>
          </p:cNvPicPr>
          <p:nvPr/>
        </p:nvPicPr>
        <p:blipFill>
          <a:blip r:embed="rId4" cstate="print"/>
          <a:srcRect/>
          <a:stretch>
            <a:fillRect/>
          </a:stretch>
        </p:blipFill>
        <p:spPr bwMode="auto">
          <a:xfrm>
            <a:off x="4617572" y="3500438"/>
            <a:ext cx="4526459" cy="3000396"/>
          </a:xfrm>
          <a:prstGeom prst="rect">
            <a:avLst/>
          </a:prstGeom>
          <a:noFill/>
        </p:spPr>
      </p:pic>
      <p:pic>
        <p:nvPicPr>
          <p:cNvPr id="1026" name="Picture 2" descr="Image result for tablet">
            <a:extLst>
              <a:ext uri="{FF2B5EF4-FFF2-40B4-BE49-F238E27FC236}">
                <a16:creationId xmlns:a16="http://schemas.microsoft.com/office/drawing/2014/main" id="{DEABCAF1-7CBB-47B7-A85F-91411CC4B0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540" y="957936"/>
            <a:ext cx="2120904" cy="21209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bhphotovideo.com/images/images2500x2500/nikon_1555_d7200_dslr_camera_with_1127272.jpg">
            <a:extLst>
              <a:ext uri="{FF2B5EF4-FFF2-40B4-BE49-F238E27FC236}">
                <a16:creationId xmlns:a16="http://schemas.microsoft.com/office/drawing/2014/main" id="{CA8AF5ED-F177-4BA2-AB8F-7871A654B77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13568" y="985080"/>
            <a:ext cx="1985072" cy="19850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laptop high-end">
            <a:extLst>
              <a:ext uri="{FF2B5EF4-FFF2-40B4-BE49-F238E27FC236}">
                <a16:creationId xmlns:a16="http://schemas.microsoft.com/office/drawing/2014/main" id="{863B62F1-85FD-4676-B7FA-9211A35141D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34472" y="1227314"/>
            <a:ext cx="2569776" cy="16383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automated car">
            <a:extLst>
              <a:ext uri="{FF2B5EF4-FFF2-40B4-BE49-F238E27FC236}">
                <a16:creationId xmlns:a16="http://schemas.microsoft.com/office/drawing/2014/main" id="{363947F3-8A81-467E-93FF-FB0ADA4F7B2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6904" y="4997816"/>
            <a:ext cx="2780774" cy="185384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high end smartphone">
            <a:extLst>
              <a:ext uri="{FF2B5EF4-FFF2-40B4-BE49-F238E27FC236}">
                <a16:creationId xmlns:a16="http://schemas.microsoft.com/office/drawing/2014/main" id="{552E3C75-0185-47D4-ADDB-13E68AE5089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98687" y="5022834"/>
            <a:ext cx="1387876" cy="177387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vr helmet">
            <a:extLst>
              <a:ext uri="{FF2B5EF4-FFF2-40B4-BE49-F238E27FC236}">
                <a16:creationId xmlns:a16="http://schemas.microsoft.com/office/drawing/2014/main" id="{5C94731A-07F4-40C4-8799-BDC2999965D4}"/>
              </a:ext>
            </a:extLst>
          </p:cNvPr>
          <p:cNvPicPr>
            <a:picLocks noChangeAspect="1" noChangeArrowheads="1"/>
          </p:cNvPicPr>
          <p:nvPr/>
        </p:nvPicPr>
        <p:blipFill>
          <a:blip r:embed="rId10" cstate="print">
            <a:extLst>
              <a:ext uri="{BEBA8EAE-BF5A-486C-A8C5-ECC9F3942E4B}">
                <a14:imgProps xmlns:a14="http://schemas.microsoft.com/office/drawing/2010/main">
                  <a14:imgLayer r:embed="rId11">
                    <a14:imgEffect>
                      <a14:backgroundRemoval t="7803" b="90144" l="9827" r="89827">
                        <a14:foregroundMark x1="64277" y1="9446" x2="64277" y2="9446"/>
                        <a14:foregroundMark x1="58266" y1="9240" x2="58266" y2="9240"/>
                        <a14:foregroundMark x1="65202" y1="8008" x2="65202" y2="8008"/>
                        <a14:foregroundMark x1="46243" y1="90144" x2="46243" y2="90144"/>
                      </a14:backgroundRemoval>
                    </a14:imgEffect>
                  </a14:imgLayer>
                </a14:imgProps>
              </a:ext>
              <a:ext uri="{28A0092B-C50C-407E-A947-70E740481C1C}">
                <a14:useLocalDpi xmlns:a14="http://schemas.microsoft.com/office/drawing/2010/main" val="0"/>
              </a:ext>
            </a:extLst>
          </a:blip>
          <a:srcRect/>
          <a:stretch>
            <a:fillRect/>
          </a:stretch>
        </p:blipFill>
        <p:spPr bwMode="auto">
          <a:xfrm>
            <a:off x="84536" y="3197102"/>
            <a:ext cx="2877984" cy="16203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Template">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spDef>
      <a:spPr>
        <a:solidFill>
          <a:schemeClr val="tx1"/>
        </a:solidFill>
        <a:ln>
          <a:solidFill>
            <a:srgbClr val="FF0000"/>
          </a:solidFill>
        </a:ln>
      </a:spPr>
      <a:bodyPr rtlCol="0" anchor="ctr"/>
      <a:lstStyle>
        <a:defPPr algn="ctr">
          <a:defRPr sz="1400"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1669</TotalTime>
  <Words>1218</Words>
  <Application>Microsoft Office PowerPoint</Application>
  <PresentationFormat>On-screen Show (4:3)</PresentationFormat>
  <Paragraphs>187</Paragraphs>
  <Slides>23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Courier New</vt:lpstr>
      <vt:lpstr>Tw Cen MT</vt:lpstr>
      <vt:lpstr>Template</vt:lpstr>
      <vt:lpstr>Why bother to learn programming?</vt:lpstr>
      <vt:lpstr>Start with the basics… what is a computer?</vt:lpstr>
      <vt:lpstr>Elements of a computer system</vt:lpstr>
      <vt:lpstr>Elements of a computer system</vt:lpstr>
      <vt:lpstr>Elements of a computer system</vt:lpstr>
      <vt:lpstr>Elements of a computer system</vt:lpstr>
      <vt:lpstr>Elements of a computer system</vt:lpstr>
      <vt:lpstr>Four basic elements</vt:lpstr>
      <vt:lpstr>There are Computers everywhere!</vt:lpstr>
      <vt:lpstr>Some definitions</vt:lpstr>
      <vt:lpstr>software</vt:lpstr>
      <vt:lpstr>Operating systems</vt:lpstr>
      <vt:lpstr>How a Computer system works</vt:lpstr>
      <vt:lpstr>What does a cpu do?</vt:lpstr>
      <vt:lpstr>The von-neumann architecture</vt:lpstr>
      <vt:lpstr>The fetch-decode-execute cycle</vt:lpstr>
      <vt:lpstr>The fetch-decode-execute cycle</vt:lpstr>
      <vt:lpstr>The fetch-decode-execute cycle</vt:lpstr>
      <vt:lpstr>The fetch-decode-execute cycle</vt:lpstr>
      <vt:lpstr>How computers represent data</vt:lpstr>
      <vt:lpstr>The binary number system</vt:lpstr>
      <vt:lpstr>Representing numbers</vt:lpstr>
      <vt:lpstr>Other number systems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to programming for physicists    Lecture 1  Introduction to Computer systems</dc:title>
  <dc:creator>Alessio</dc:creator>
  <cp:lastModifiedBy>Alessio Magro</cp:lastModifiedBy>
  <cp:revision>177</cp:revision>
  <dcterms:created xsi:type="dcterms:W3CDTF">2012-01-30T09:34:49Z</dcterms:created>
  <dcterms:modified xsi:type="dcterms:W3CDTF">2018-10-08T08:46:08Z</dcterms:modified>
</cp:coreProperties>
</file>