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72" r:id="rId3"/>
    <p:sldId id="262" r:id="rId4"/>
    <p:sldId id="265" r:id="rId5"/>
    <p:sldId id="264" r:id="rId6"/>
    <p:sldId id="259" r:id="rId7"/>
    <p:sldId id="260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CFF"/>
    <a:srgbClr val="0881D0"/>
    <a:srgbClr val="043690"/>
    <a:srgbClr val="051B73"/>
    <a:srgbClr val="020D41"/>
    <a:srgbClr val="86FEFF"/>
    <a:srgbClr val="00B2F2"/>
    <a:srgbClr val="014479"/>
    <a:srgbClr val="005A9D"/>
    <a:srgbClr val="008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0"/>
    <p:restoredTop sz="94784"/>
  </p:normalViewPr>
  <p:slideViewPr>
    <p:cSldViewPr snapToGrid="0" snapToObjects="1">
      <p:cViewPr varScale="1">
        <p:scale>
          <a:sx n="150" d="100"/>
          <a:sy n="150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8C210-AF3F-784B-A83D-994508BFC87C}" type="datetimeFigureOut">
              <a:rPr lang="it-IT" smtClean="0"/>
              <a:t>20/07/22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5C352-4FB8-D34F-993F-D0FCD984B4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86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03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96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53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60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5C352-4FB8-D34F-993F-D0FCD984B4E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21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8E186-DA80-F4E0-633B-3A5BD6E31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E3187E-C9AB-904B-CE0E-224E1A52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4C2854-1EDE-1C69-5189-66EF665B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CEFC-E54D-7F4D-BDC7-02631107E210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98961D-9B9C-0A1D-E7A8-DDAF6822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C4D50-D3EC-E392-6A77-D525B74E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30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0518F-C7D0-00B3-4D3E-8BB9EE7E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F0793E-F407-4CAE-93E9-E31C984B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E52645-8081-18DC-3CCE-023A2129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EDDB-8990-BB46-85E9-2B4A95BD4EE9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36C3EE-EC48-711C-EE11-2FBA33BD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E19F50-CB73-6B45-6ECB-DFCA646B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21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871A1C-16DB-97B8-1494-73277E5E7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B3D1B2-F61F-3961-FD8C-AF98E20A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737E40-360E-B4CA-D4F3-A5A67441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A39A-C9CF-224E-A0D5-306DB608EF8F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A0C881-11FA-5592-2B2D-08BF759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C9194-04C8-8D96-F4A2-EB140175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93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4C98A-8B38-DBED-5F69-56EF844F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CCBC01-AE7B-F516-0372-B6E0D1F9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DD47D-AD16-ED1C-A65D-BA5ADFB9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A620-570E-3145-9442-AF62605C78FD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6CC5F-9F0A-C779-69C3-1AE5DD74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B4D5F-1937-9A82-2910-681BA10A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6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0F1EF-4276-7C1A-5A21-7C46FF6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19C8B-6380-E7F2-0871-5F930CD5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B38B78-1D5A-4FDF-0C84-1186E036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3B3-7B5E-4344-8A89-6B7F75E01804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A37D0-9F94-5E2F-88A3-0C0B2A0B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E198B-E868-7B69-43A9-DCEF5B82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3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3EFA9-BFB5-11CF-62B8-00EE4EB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93242-36C8-F92E-DB16-95F6FE3E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F0B0F2-F3F5-2689-DA07-47009416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D391AA-00DF-BD9F-6C16-3F0CF0C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A1F7-A0B2-F84D-A8B9-1A3105E84CEF}" type="datetime1">
              <a:rPr lang="it-IT" smtClean="0"/>
              <a:t>20/07/22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5D3072-D91E-8EA5-C676-5BD2E440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03839-E7F5-5DB1-3E1C-AA7F8329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3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A4DEB3-C47F-29DD-2DF9-AF92BFD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0A233A-4AEB-B2AD-276B-4203BCAE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45ECE6-B265-3494-A4C0-20831DD97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B3C4BD-713C-2EFC-F7EF-2F74E393A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6DC504-F561-735C-A73A-14BA8469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C5BBAD-430E-58E9-D018-827CB12F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B3D8-FE8E-004D-864A-84BAF3B3C33C}" type="datetime1">
              <a:rPr lang="it-IT" smtClean="0"/>
              <a:t>20/07/22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0E2A18-7745-D1D4-9CC5-C9C68413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5A0F759-6C1D-7363-FB71-1DDAD759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13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F0E7D-0671-3D54-1AA6-C61DF633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B1872F-F7FA-051C-1F7F-0D648C55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FB4C-5BFE-3642-825B-70CE330A404E}" type="datetime1">
              <a:rPr lang="it-IT" smtClean="0"/>
              <a:t>20/07/22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B5160F-8D45-71F3-221B-A6D6E319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B6B244-3EE1-E260-BF5B-C072C4E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0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E223A1-9559-E76D-63D3-DCD28932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A55A-1715-2D46-8C91-02FCF4E89102}" type="datetime1">
              <a:rPr lang="it-IT" smtClean="0"/>
              <a:t>20/07/22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BED64E-2B0E-90A4-3527-6909B6C8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353F49-7072-1B57-B059-D1AA6149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506A6-022E-E099-52D5-2332EC1F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41CA5-A67F-073B-1B69-34CBE8EE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63A98A-64EB-D181-1AB4-03629AF9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2AD8DA-CA68-ABC5-E084-F48871D8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C6D-D242-CB43-A8EA-0688747ACD4F}" type="datetime1">
              <a:rPr lang="it-IT" smtClean="0"/>
              <a:t>20/07/22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2BC4B-D073-83E6-033C-58757F3E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C68B7E-9864-A068-CDAB-6CF50292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6D165-C5B4-8D97-8C09-C53FED3D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C989C9B-8750-F3E5-6552-65C4C39B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5E19E0-A02E-5E01-C543-E377DE0E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628294-0C92-10A9-C7F1-6AEDC8CF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BC0F-2E40-4442-A2F8-03847FB1E797}" type="datetime1">
              <a:rPr lang="it-IT" smtClean="0"/>
              <a:t>20/07/22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55ABEF-2134-484B-7B83-D8C8B036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Andrea Di Paola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0AA456-E9C1-9194-BBA4-404243DB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7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0B11187-486B-50C4-3985-7120B0C0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79D6E6-0994-24B0-4800-E8DDCCA6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3440AA-D27A-B0D8-EE4F-17876D890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1928-D3B1-CF4B-BC2F-C6D1A01D2424}" type="datetime1">
              <a:rPr lang="it-IT" smtClean="0"/>
              <a:t>20/07/22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6F97F-612F-39C6-3147-4EC5A9E1B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Andrea Di Paola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EB2CF6-2F08-BC13-2C37-4FD83F555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2B7B-639C-C044-93B4-D35E002974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48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81626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3644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3644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661969-1F4A-31AC-5E49-F59B8EA8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53" y="607925"/>
            <a:ext cx="3126539" cy="17217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5A85A6-3CDB-DB7C-9CBB-938950E6757C}"/>
              </a:ext>
            </a:extLst>
          </p:cNvPr>
          <p:cNvSpPr txBox="1"/>
          <p:nvPr/>
        </p:nvSpPr>
        <p:spPr>
          <a:xfrm>
            <a:off x="3008605" y="3000230"/>
            <a:ext cx="6174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051B73"/>
                </a:solidFill>
                <a:latin typeface="Segoe Print" panose="02000800000000000000" pitchFamily="2" charset="0"/>
              </a:rPr>
              <a:t>Creazione di infrastrutture in Cloud attraverso il codice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FFFE52-2E27-998C-18BA-637C7C0703DD}"/>
              </a:ext>
            </a:extLst>
          </p:cNvPr>
          <p:cNvSpPr txBox="1"/>
          <p:nvPr/>
        </p:nvSpPr>
        <p:spPr>
          <a:xfrm>
            <a:off x="1341186" y="707484"/>
            <a:ext cx="437147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rgbClr val="051B73"/>
                </a:solidFill>
              </a:rPr>
              <a:t>Dipartimento di Ingegneria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rgbClr val="051B73"/>
                </a:solidFill>
              </a:rPr>
              <a:t>Corso di laurea in Ingegneria Informatica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5C09430-8C28-DABE-EA68-8D0350DAB9F9}"/>
              </a:ext>
            </a:extLst>
          </p:cNvPr>
          <p:cNvSpPr txBox="1"/>
          <p:nvPr/>
        </p:nvSpPr>
        <p:spPr>
          <a:xfrm>
            <a:off x="1134292" y="4764528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Relatore</a:t>
            </a:r>
          </a:p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Prof. Luca Cabibbo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9ADCDC-E672-2AAD-D09F-5305529EADBD}"/>
              </a:ext>
            </a:extLst>
          </p:cNvPr>
          <p:cNvSpPr txBox="1"/>
          <p:nvPr/>
        </p:nvSpPr>
        <p:spPr>
          <a:xfrm>
            <a:off x="8542421" y="4563549"/>
            <a:ext cx="2879558" cy="124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Laureando</a:t>
            </a:r>
          </a:p>
          <a:p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Andrea Di Paola</a:t>
            </a:r>
          </a:p>
          <a:p>
            <a:r>
              <a:rPr lang="it-IT" sz="2400" dirty="0" err="1">
                <a:solidFill>
                  <a:srgbClr val="051B73"/>
                </a:solidFill>
                <a:latin typeface="Avenir Next" panose="020B0503020202020204" pitchFamily="34" charset="0"/>
              </a:rPr>
              <a:t>Matr</a:t>
            </a:r>
            <a:r>
              <a:rPr lang="it-IT" sz="2400" dirty="0">
                <a:solidFill>
                  <a:srgbClr val="051B73"/>
                </a:solidFill>
                <a:latin typeface="Avenir Next" panose="020B0503020202020204" pitchFamily="34" charset="0"/>
              </a:rPr>
              <a:t>. 548039</a:t>
            </a:r>
          </a:p>
        </p:txBody>
      </p:sp>
    </p:spTree>
    <p:extLst>
      <p:ext uri="{BB962C8B-B14F-4D97-AF65-F5344CB8AC3E}">
        <p14:creationId xmlns:p14="http://schemas.microsoft.com/office/powerpoint/2010/main" val="183664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1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PROCEDURA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61" y="2977118"/>
            <a:ext cx="4317998" cy="21501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Definizione del Cloud provider, del data center e delle variabili a supporto delle risorse  (es. credenziali AWS).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10</a:t>
            </a:fld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78C877F-08A0-E5E7-F4E5-8C2AC696AFF7}"/>
              </a:ext>
            </a:extLst>
          </p:cNvPr>
          <p:cNvGrpSpPr/>
          <p:nvPr/>
        </p:nvGrpSpPr>
        <p:grpSpPr>
          <a:xfrm>
            <a:off x="5487540" y="1915714"/>
            <a:ext cx="5911299" cy="3909352"/>
            <a:chOff x="6139931" y="1822081"/>
            <a:chExt cx="5593789" cy="369937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1169866-521E-BC8E-6020-682EE60AD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9931" y="1822081"/>
              <a:ext cx="3640557" cy="2204374"/>
            </a:xfrm>
            <a:prstGeom prst="rect">
              <a:avLst/>
            </a:prstGeom>
          </p:spPr>
        </p:pic>
        <p:pic>
          <p:nvPicPr>
            <p:cNvPr id="7" name="Immagine 6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A8B4E81C-BA61-9FFB-CE5D-245FE5BA0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671" y="2451959"/>
              <a:ext cx="3088100" cy="2147973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DF0FF12D-0AAA-BA41-918D-0C15E62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13286" y="4301314"/>
              <a:ext cx="2120434" cy="1220138"/>
            </a:xfrm>
            <a:prstGeom prst="rect">
              <a:avLst/>
            </a:prstGeom>
          </p:spPr>
        </p:pic>
      </p:grpSp>
      <p:sp>
        <p:nvSpPr>
          <p:cNvPr id="11" name="Titolo 1">
            <a:extLst>
              <a:ext uri="{FF2B5EF4-FFF2-40B4-BE49-F238E27FC236}">
                <a16:creationId xmlns:a16="http://schemas.microsoft.com/office/drawing/2014/main" id="{E0CDC840-9DF1-6C9C-4E71-98A91C2F3F2C}"/>
              </a:ext>
            </a:extLst>
          </p:cNvPr>
          <p:cNvSpPr txBox="1">
            <a:spLocks/>
          </p:cNvSpPr>
          <p:nvPr/>
        </p:nvSpPr>
        <p:spPr>
          <a:xfrm>
            <a:off x="109186" y="2152603"/>
            <a:ext cx="4317998" cy="82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chemeClr val="bg1"/>
                </a:solidFill>
                <a:latin typeface="Segoe Print" panose="02000800000000000000" pitchFamily="2" charset="0"/>
              </a:rPr>
              <a:t>1. Inizializzazione</a:t>
            </a:r>
          </a:p>
        </p:txBody>
      </p:sp>
    </p:spTree>
    <p:extLst>
      <p:ext uri="{BB962C8B-B14F-4D97-AF65-F5344CB8AC3E}">
        <p14:creationId xmlns:p14="http://schemas.microsoft.com/office/powerpoint/2010/main" val="208343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11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C7AC842-18CC-E3B7-BD3D-7DE4749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4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PROCEDURA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7BCD8D91-A60D-36EE-0977-455E8BEEE53D}"/>
              </a:ext>
            </a:extLst>
          </p:cNvPr>
          <p:cNvSpPr txBox="1">
            <a:spLocks/>
          </p:cNvSpPr>
          <p:nvPr/>
        </p:nvSpPr>
        <p:spPr>
          <a:xfrm>
            <a:off x="3936999" y="1325804"/>
            <a:ext cx="4317998" cy="82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>
                <a:solidFill>
                  <a:srgbClr val="051B73"/>
                </a:solidFill>
                <a:latin typeface="Segoe Print" panose="02000800000000000000" pitchFamily="2" charset="0"/>
              </a:rPr>
              <a:t>2. Le risorse</a:t>
            </a: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7576B7B0-396C-4D5D-C2DE-33C2EC3E4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92565"/>
              </p:ext>
            </p:extLst>
          </p:nvPr>
        </p:nvGraphicFramePr>
        <p:xfrm>
          <a:off x="2512482" y="2152173"/>
          <a:ext cx="7167033" cy="362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610">
                  <a:extLst>
                    <a:ext uri="{9D8B030D-6E8A-4147-A177-3AD203B41FA5}">
                      <a16:colId xmlns:a16="http://schemas.microsoft.com/office/drawing/2014/main" val="771728816"/>
                    </a:ext>
                  </a:extLst>
                </a:gridCol>
                <a:gridCol w="2870423">
                  <a:extLst>
                    <a:ext uri="{9D8B030D-6E8A-4147-A177-3AD203B41FA5}">
                      <a16:colId xmlns:a16="http://schemas.microsoft.com/office/drawing/2014/main" val="2509626634"/>
                    </a:ext>
                  </a:extLst>
                </a:gridCol>
              </a:tblGrid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Risorsa AWS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Codice </a:t>
                      </a:r>
                      <a:r>
                        <a:rPr lang="it-IT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Terraform</a:t>
                      </a:r>
                      <a:endParaRPr lang="it-IT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275032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Virtual Private Cloud (VPC)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aws_vpc</a:t>
                      </a:r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 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551162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Subnet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aws_subnet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132329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Internet Gateway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aws_internet_getaway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0102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Gruppo di sicurezza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aws_security_group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2027708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Route</a:t>
                      </a:r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 </a:t>
                      </a:r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table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aws_route_table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398024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Ricerca dell’AMI (Immagine della Macchina Virtuale)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aws_ami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024883"/>
                  </a:ext>
                </a:extLst>
              </a:tr>
              <a:tr h="453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051B73"/>
                          </a:solidFill>
                        </a:rPr>
                        <a:t>Istanza Amazon EC2</a:t>
                      </a: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solidFill>
                            <a:srgbClr val="051B73"/>
                          </a:solidFill>
                        </a:rPr>
                        <a:t>aws_instance</a:t>
                      </a:r>
                      <a:endParaRPr lang="it-IT" sz="1400" dirty="0">
                        <a:solidFill>
                          <a:srgbClr val="051B73"/>
                        </a:solidFill>
                      </a:endParaRPr>
                    </a:p>
                  </a:txBody>
                  <a:tcPr marL="70989" marR="70989" marT="35494" marB="35494" anchor="ctr">
                    <a:lnL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1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76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0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30CD94BB-E3AF-E5A6-BF72-D2708A6C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30" y="36700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PROCEDURA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B86DCA-0F49-1851-AAD1-F0816D06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63" y="1999691"/>
            <a:ext cx="4684407" cy="1168122"/>
          </a:xfrm>
          <a:prstGeom prst="rect">
            <a:avLst/>
          </a:prstGeo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9801BB-F431-D75C-4BFA-8D96A48A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59" y="3098594"/>
            <a:ext cx="4534577" cy="1666457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06882B9-7C4B-3D50-8770-9515A684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571" y="4349869"/>
            <a:ext cx="2773064" cy="141220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4A13AB2-8EBA-9AD7-E4CB-E2B6F843563B}"/>
              </a:ext>
            </a:extLst>
          </p:cNvPr>
          <p:cNvSpPr txBox="1"/>
          <p:nvPr/>
        </p:nvSpPr>
        <p:spPr>
          <a:xfrm>
            <a:off x="6096000" y="2200470"/>
            <a:ext cx="4684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Definizione dell’immagine e il tipo di macchina virtuale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C1F81F0-DFB3-DE8A-B5CC-3C60F5091A32}"/>
              </a:ext>
            </a:extLst>
          </p:cNvPr>
          <p:cNvSpPr txBox="1"/>
          <p:nvPr/>
        </p:nvSpPr>
        <p:spPr>
          <a:xfrm>
            <a:off x="1143463" y="3625267"/>
            <a:ext cx="5133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Copia del file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jar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attraverso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connessione SSH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C9BB088-02EC-BBEB-DE5F-A8CF96972E23}"/>
              </a:ext>
            </a:extLst>
          </p:cNvPr>
          <p:cNvSpPr txBox="1"/>
          <p:nvPr/>
        </p:nvSpPr>
        <p:spPr>
          <a:xfrm>
            <a:off x="4517372" y="5005993"/>
            <a:ext cx="3993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Script per installare java ed eseguire l’applicativo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C93C4922-1179-82B6-8796-ED5D14941344}"/>
              </a:ext>
            </a:extLst>
          </p:cNvPr>
          <p:cNvSpPr txBox="1">
            <a:spLocks/>
          </p:cNvSpPr>
          <p:nvPr/>
        </p:nvSpPr>
        <p:spPr>
          <a:xfrm>
            <a:off x="3361396" y="1175178"/>
            <a:ext cx="5266267" cy="82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  <a:latin typeface="Segoe Print" panose="02000800000000000000" pitchFamily="2" charset="0"/>
              </a:rPr>
              <a:t>3. Creazione App Server</a:t>
            </a:r>
          </a:p>
        </p:txBody>
      </p:sp>
    </p:spTree>
    <p:extLst>
      <p:ext uri="{BB962C8B-B14F-4D97-AF65-F5344CB8AC3E}">
        <p14:creationId xmlns:p14="http://schemas.microsoft.com/office/powerpoint/2010/main" val="31047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89" y="4138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DIMOSTRAZIONE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13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7C170AE-A9CF-1241-8AD4-32DFED31D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1" b="8986"/>
          <a:stretch/>
        </p:blipFill>
        <p:spPr>
          <a:xfrm>
            <a:off x="4663105" y="1851208"/>
            <a:ext cx="4927600" cy="231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16F5AB-DBDF-5C44-2D46-BB289202E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05" y="2193110"/>
            <a:ext cx="4182534" cy="1796233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67ED60-CE2E-EFC3-1224-4C2078C4B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605" y="3165706"/>
            <a:ext cx="4556034" cy="2458704"/>
          </a:xfrm>
          <a:prstGeom prst="rect">
            <a:avLst/>
          </a:prstGeom>
          <a:ln>
            <a:noFill/>
          </a:ln>
          <a:effectLst>
            <a:outerShdw blurRad="506905" dist="38100" dir="2700000" sx="101235" sy="101235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0507E6-ED69-0425-BA95-0251B0BB9FC5}"/>
              </a:ext>
            </a:extLst>
          </p:cNvPr>
          <p:cNvSpPr txBox="1"/>
          <p:nvPr/>
        </p:nvSpPr>
        <p:spPr>
          <a:xfrm>
            <a:off x="1263612" y="1753503"/>
            <a:ext cx="323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Il comando </a:t>
            </a:r>
            <a:r>
              <a:rPr lang="it-IT" sz="2000" b="1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terraform</a:t>
            </a:r>
            <a:r>
              <a:rPr lang="it-IT" sz="2000" b="1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it-IT" sz="2000" b="1" i="1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apply</a:t>
            </a:r>
            <a:r>
              <a:rPr lang="it-IT" sz="2000" i="1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 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costruisce l’infrastruttura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5BF69D6-1050-D02F-C911-F4A187F20A9B}"/>
              </a:ext>
            </a:extLst>
          </p:cNvPr>
          <p:cNvSpPr txBox="1"/>
          <p:nvPr/>
        </p:nvSpPr>
        <p:spPr>
          <a:xfrm>
            <a:off x="6229715" y="4797205"/>
            <a:ext cx="363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Accedendo alla console AWS </a:t>
            </a:r>
          </a:p>
          <a:p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si possono monitorare le risorse</a:t>
            </a:r>
          </a:p>
        </p:txBody>
      </p:sp>
      <p:pic>
        <p:nvPicPr>
          <p:cNvPr id="27" name="Elemento grafico 26" descr="Freccia: rotazione a sinistra con riempimento a tinta unita">
            <a:extLst>
              <a:ext uri="{FF2B5EF4-FFF2-40B4-BE49-F238E27FC236}">
                <a16:creationId xmlns:a16="http://schemas.microsoft.com/office/drawing/2014/main" id="{5B2A312D-B3CC-90E5-B32B-E9AB3C627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132922" y="1952276"/>
            <a:ext cx="881819" cy="1187824"/>
          </a:xfrm>
          <a:prstGeom prst="rect">
            <a:avLst/>
          </a:prstGeom>
        </p:spPr>
      </p:pic>
      <p:pic>
        <p:nvPicPr>
          <p:cNvPr id="32" name="Elemento grafico 31" descr="Cursore con riempimento a tinta unita">
            <a:extLst>
              <a:ext uri="{FF2B5EF4-FFF2-40B4-BE49-F238E27FC236}">
                <a16:creationId xmlns:a16="http://schemas.microsoft.com/office/drawing/2014/main" id="{993DA5D6-E217-A655-246F-B627826FCE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702" y="4837146"/>
            <a:ext cx="547372" cy="5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ECECCD50-4297-C7B9-4809-5EF45BAA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DIMOSTRAZIONE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854514AA-9B58-81D1-2927-FDCA72ACF7FF}"/>
              </a:ext>
            </a:extLst>
          </p:cNvPr>
          <p:cNvGrpSpPr/>
          <p:nvPr/>
        </p:nvGrpSpPr>
        <p:grpSpPr>
          <a:xfrm>
            <a:off x="974617" y="1226037"/>
            <a:ext cx="10353564" cy="4458179"/>
            <a:chOff x="1564810" y="1608443"/>
            <a:chExt cx="9386889" cy="4041935"/>
          </a:xfrm>
        </p:grpSpPr>
        <p:pic>
          <p:nvPicPr>
            <p:cNvPr id="18" name="Elemento grafico 17" descr="Utente con riempimento a tinta unita">
              <a:extLst>
                <a:ext uri="{FF2B5EF4-FFF2-40B4-BE49-F238E27FC236}">
                  <a16:creationId xmlns:a16="http://schemas.microsoft.com/office/drawing/2014/main" id="{97E116D6-8F91-F631-6F37-D9D4B66BF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4810" y="1828448"/>
              <a:ext cx="1103817" cy="1103817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7712797C-5CA1-7590-3F5E-C1EBC2D04A00}"/>
                </a:ext>
              </a:extLst>
            </p:cNvPr>
            <p:cNvGrpSpPr/>
            <p:nvPr/>
          </p:nvGrpSpPr>
          <p:grpSpPr>
            <a:xfrm>
              <a:off x="9176087" y="1608443"/>
              <a:ext cx="1775612" cy="1775612"/>
              <a:chOff x="9393912" y="764340"/>
              <a:chExt cx="1775612" cy="1775612"/>
            </a:xfrm>
            <a:solidFill>
              <a:schemeClr val="bg1"/>
            </a:solidFill>
          </p:grpSpPr>
          <p:pic>
            <p:nvPicPr>
              <p:cNvPr id="20" name="Elemento grafico 19" descr="Server con riempimento a tinta unita">
                <a:extLst>
                  <a:ext uri="{FF2B5EF4-FFF2-40B4-BE49-F238E27FC236}">
                    <a16:creationId xmlns:a16="http://schemas.microsoft.com/office/drawing/2014/main" id="{186953E6-6319-ADF8-2EE8-8A4B7C308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40557" y="1407581"/>
                <a:ext cx="682322" cy="682322"/>
              </a:xfrm>
              <a:prstGeom prst="rect">
                <a:avLst/>
              </a:prstGeom>
            </p:spPr>
          </p:pic>
          <p:pic>
            <p:nvPicPr>
              <p:cNvPr id="21" name="Elemento grafico 20" descr="Nuvola contorno">
                <a:extLst>
                  <a:ext uri="{FF2B5EF4-FFF2-40B4-BE49-F238E27FC236}">
                    <a16:creationId xmlns:a16="http://schemas.microsoft.com/office/drawing/2014/main" id="{57647436-DF57-5DFA-048D-4F78C0E6A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93912" y="764340"/>
                <a:ext cx="1775612" cy="1775612"/>
              </a:xfrm>
              <a:prstGeom prst="rect">
                <a:avLst/>
              </a:prstGeom>
            </p:spPr>
          </p:pic>
        </p:grpSp>
        <p:pic>
          <p:nvPicPr>
            <p:cNvPr id="22" name="Immagine 21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0D641BA7-A628-FB17-94F9-0579225D3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5574" y="3248831"/>
              <a:ext cx="4760855" cy="2401547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04BEFC5-FB90-8B33-B620-1614D881F54E}"/>
                </a:ext>
              </a:extLst>
            </p:cNvPr>
            <p:cNvSpPr txBox="1"/>
            <p:nvPr/>
          </p:nvSpPr>
          <p:spPr>
            <a:xfrm>
              <a:off x="3986248" y="2108063"/>
              <a:ext cx="382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Richiesta HTTP su porta 8080</a:t>
              </a:r>
            </a:p>
          </p:txBody>
        </p:sp>
        <p:pic>
          <p:nvPicPr>
            <p:cNvPr id="7" name="Elemento grafico 6" descr="Freccia linea: curva oraria con riempimento a tinta unita">
              <a:extLst>
                <a:ext uri="{FF2B5EF4-FFF2-40B4-BE49-F238E27FC236}">
                  <a16:creationId xmlns:a16="http://schemas.microsoft.com/office/drawing/2014/main" id="{39D9B180-DE60-3F27-2466-6B03EDB3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5262698">
              <a:off x="8888130" y="2942216"/>
              <a:ext cx="914400" cy="1548782"/>
            </a:xfrm>
            <a:prstGeom prst="rect">
              <a:avLst/>
            </a:prstGeom>
          </p:spPr>
        </p:pic>
        <p:pic>
          <p:nvPicPr>
            <p:cNvPr id="24" name="Elemento grafico 23" descr="Freccia linea: curva oraria con riempimento a tinta unita">
              <a:extLst>
                <a:ext uri="{FF2B5EF4-FFF2-40B4-BE49-F238E27FC236}">
                  <a16:creationId xmlns:a16="http://schemas.microsoft.com/office/drawing/2014/main" id="{E92BA291-589E-CFCE-9AD2-C4FB8972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20026093">
              <a:off x="2056434" y="2846821"/>
              <a:ext cx="1169986" cy="1576949"/>
            </a:xfrm>
            <a:prstGeom prst="rect">
              <a:avLst/>
            </a:prstGeom>
          </p:spPr>
        </p:pic>
        <p:sp>
          <p:nvSpPr>
            <p:cNvPr id="32" name="Freccia destra 31">
              <a:extLst>
                <a:ext uri="{FF2B5EF4-FFF2-40B4-BE49-F238E27FC236}">
                  <a16:creationId xmlns:a16="http://schemas.microsoft.com/office/drawing/2014/main" id="{8B8D2209-97AA-817B-1425-F77A95D3C283}"/>
                </a:ext>
              </a:extLst>
            </p:cNvPr>
            <p:cNvSpPr/>
            <p:nvPr/>
          </p:nvSpPr>
          <p:spPr>
            <a:xfrm>
              <a:off x="3097607" y="2418404"/>
              <a:ext cx="5996787" cy="278675"/>
            </a:xfrm>
            <a:prstGeom prst="rightArrow">
              <a:avLst>
                <a:gd name="adj1" fmla="val 50000"/>
                <a:gd name="adj2" fmla="val 19687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89448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89" y="4138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CONCLUSIONI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noFill/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15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D12878F-359C-9B13-299F-BA8E51868B1A}"/>
              </a:ext>
            </a:extLst>
          </p:cNvPr>
          <p:cNvSpPr txBox="1"/>
          <p:nvPr/>
        </p:nvSpPr>
        <p:spPr>
          <a:xfrm>
            <a:off x="2545354" y="1961557"/>
            <a:ext cx="6290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Nel contesto di un progetto di </a:t>
            </a:r>
            <a:r>
              <a:rPr lang="it-IT" sz="2000" b="1" u="sng" dirty="0">
                <a:solidFill>
                  <a:srgbClr val="051B73"/>
                </a:solidFill>
                <a:latin typeface="MuktaMahee Bold" panose="020B0000000000000000" pitchFamily="34" charset="77"/>
                <a:cs typeface="MuktaMahee Bold" panose="020B0000000000000000" pitchFamily="34" charset="77"/>
              </a:rPr>
              <a:t>Migrazione verso il cloud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:</a:t>
            </a:r>
          </a:p>
          <a:p>
            <a:pPr algn="just"/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Sono stati studiati gli approcci di migrazione</a:t>
            </a:r>
          </a:p>
          <a:p>
            <a:pPr algn="just"/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Sono state effettuate delle sperimentazioni di automazione dell’infrastruttura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4AA0EB-9F0F-C2D0-F89C-E47E2A7F0995}"/>
              </a:ext>
            </a:extLst>
          </p:cNvPr>
          <p:cNvSpPr txBox="1"/>
          <p:nvPr/>
        </p:nvSpPr>
        <p:spPr>
          <a:xfrm>
            <a:off x="2545354" y="4335384"/>
            <a:ext cx="7298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u="sng" dirty="0">
                <a:solidFill>
                  <a:srgbClr val="051B73"/>
                </a:solidFill>
                <a:latin typeface="MuktaMahee Bold" panose="020B0000000000000000" pitchFamily="34" charset="77"/>
                <a:cs typeface="MuktaMahee Bold" panose="020B0000000000000000" pitchFamily="34" charset="77"/>
              </a:rPr>
              <a:t>Sviluppi futuri</a:t>
            </a:r>
            <a:r>
              <a:rPr lang="it-IT" sz="2000" b="1" dirty="0">
                <a:solidFill>
                  <a:srgbClr val="051B73"/>
                </a:solidFill>
                <a:latin typeface="MuktaMahee Bold" panose="020B0000000000000000" pitchFamily="34" charset="77"/>
                <a:cs typeface="MuktaMahee Bold" panose="020B0000000000000000" pitchFamily="34" charset="77"/>
              </a:rPr>
              <a:t> 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prevedono la creazione di infrastrutture complesse che permettono di eseguire applicazioni a micro servizi eseguiti su cluster di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VMs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o Containers</a:t>
            </a:r>
          </a:p>
          <a:p>
            <a:pPr algn="just"/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257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2766218"/>
            <a:ext cx="7696200" cy="1325563"/>
          </a:xfrm>
        </p:spPr>
        <p:txBody>
          <a:bodyPr>
            <a:no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Segoe Script" panose="020B0804020000000003" pitchFamily="34" charset="0"/>
              </a:rPr>
              <a:t>GRAZIE </a:t>
            </a:r>
            <a:br>
              <a:rPr lang="it-IT" sz="2800" dirty="0">
                <a:solidFill>
                  <a:schemeClr val="bg1"/>
                </a:solidFill>
                <a:latin typeface="Segoe Script" panose="020B0804020000000003" pitchFamily="34" charset="0"/>
              </a:rPr>
            </a:br>
            <a:r>
              <a:rPr lang="it-IT" sz="2800" dirty="0">
                <a:solidFill>
                  <a:schemeClr val="bg1"/>
                </a:solidFill>
                <a:latin typeface="Segoe Script" panose="020B0804020000000003" pitchFamily="34" charset="0"/>
              </a:rPr>
              <a:t>PER L’ATTENZIONE!</a:t>
            </a:r>
            <a:endParaRPr lang="it-IT" sz="2800" u="sng" dirty="0">
              <a:solidFill>
                <a:schemeClr val="bg1"/>
              </a:solidFill>
              <a:latin typeface="Segoe Script" panose="020B0804020000000003" pitchFamily="34" charset="0"/>
            </a:endParaRP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16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una 17">
            <a:extLst>
              <a:ext uri="{FF2B5EF4-FFF2-40B4-BE49-F238E27FC236}">
                <a16:creationId xmlns:a16="http://schemas.microsoft.com/office/drawing/2014/main" id="{F008FC86-61C2-2130-7772-78DF2D07AE56}"/>
              </a:ext>
            </a:extLst>
          </p:cNvPr>
          <p:cNvSpPr/>
          <p:nvPr/>
        </p:nvSpPr>
        <p:spPr>
          <a:xfrm rot="12828144">
            <a:off x="5949145" y="-1676908"/>
            <a:ext cx="7235587" cy="9339312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Segoe Script" panose="020B0804020000000003" pitchFamily="34" charset="0"/>
              </a:rPr>
              <a:t>OBIETTIVI</a:t>
            </a:r>
            <a:endParaRPr lang="it-IT" sz="5400" u="sng" dirty="0">
              <a:solidFill>
                <a:schemeClr val="bg1"/>
              </a:solidFill>
              <a:latin typeface="Segoe Script" panose="020B08040200000000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135"/>
            <a:ext cx="5388135" cy="30277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Acquisire conoscenze sul Cloud Computing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Apprendere i motivi e gli approcci della Migrazione verso il Cloud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Creare infrastrutture in Cloud </a:t>
            </a:r>
          </a:p>
          <a:p>
            <a:pPr>
              <a:lnSpc>
                <a:spcPct val="11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Sperimentare automazione nel processo di provisioning di risorse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2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431C60B-C13E-BE67-4AAB-C30A6233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69" y="2084426"/>
            <a:ext cx="3710279" cy="208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2C1C85D-631C-43F9-1907-31E788BE4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1" y="4751862"/>
            <a:ext cx="3594099" cy="836751"/>
          </a:xfrm>
          <a:prstGeom prst="rect">
            <a:avLst/>
          </a:prstGeom>
        </p:spPr>
      </p:pic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81283A74-9F92-2230-C924-0379F030C13F}"/>
              </a:ext>
            </a:extLst>
          </p:cNvPr>
          <p:cNvCxnSpPr>
            <a:cxnSpLocks/>
          </p:cNvCxnSpPr>
          <p:nvPr/>
        </p:nvCxnSpPr>
        <p:spPr>
          <a:xfrm>
            <a:off x="6256867" y="6069204"/>
            <a:ext cx="51985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CLOUD</a:t>
            </a:r>
            <a:r>
              <a:rPr lang="it-IT" sz="6000" dirty="0">
                <a:solidFill>
                  <a:srgbClr val="051B73"/>
                </a:solidFill>
                <a:latin typeface="Segoe Script" panose="020B0804020000000003" pitchFamily="34" charset="0"/>
              </a:rPr>
              <a:t> </a:t>
            </a:r>
            <a:r>
              <a:rPr lang="it-IT" sz="4800" u="sng" dirty="0">
                <a:solidFill>
                  <a:srgbClr val="051B73"/>
                </a:solidFill>
                <a:latin typeface="Segoe Script" panose="020B0804020000000003" pitchFamily="34" charset="0"/>
              </a:rPr>
              <a:t>COMPUTING</a:t>
            </a:r>
            <a:endParaRPr lang="it-IT" sz="6000" u="sng" dirty="0">
              <a:solidFill>
                <a:srgbClr val="051B73"/>
              </a:solidFill>
              <a:latin typeface="Segoe Script" panose="020B08040200000000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D211F-5969-2E7A-355A-5CD1D8F13419}"/>
              </a:ext>
            </a:extLst>
          </p:cNvPr>
          <p:cNvSpPr txBox="1"/>
          <p:nvPr/>
        </p:nvSpPr>
        <p:spPr>
          <a:xfrm>
            <a:off x="6513986" y="2394719"/>
            <a:ext cx="483981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I modelli di Servizio: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Infrastructure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 Service (IaaS)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Platform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 Service (PaaS)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Software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a Service (SaaS)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10569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4536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536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3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EBAA1A-5EBA-52CB-553E-DAA1940B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9027"/>
            <a:ext cx="5811253" cy="37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CLOUD </a:t>
            </a:r>
            <a:r>
              <a:rPr lang="it-IT" sz="4800" u="sng" dirty="0">
                <a:solidFill>
                  <a:schemeClr val="bg1"/>
                </a:solidFill>
                <a:latin typeface="Segoe Script" panose="020B0804020000000003" pitchFamily="34" charset="0"/>
              </a:rPr>
              <a:t>MIGRATION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45" y="2370919"/>
            <a:ext cx="5788081" cy="30947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I vantaggi di spostare dati e applicazioni su Cloud: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Modalità di pagamento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pay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-per-use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Alta scalabilità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Sistemi di sicurezza offerti dal Provider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Opportunità di modernizzare gli applicativi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D7CB1BB-B9DC-34AB-64AD-247B68171197}"/>
              </a:ext>
            </a:extLst>
          </p:cNvPr>
          <p:cNvSpPr/>
          <p:nvPr/>
        </p:nvSpPr>
        <p:spPr>
          <a:xfrm rot="394598">
            <a:off x="7200198" y="2468665"/>
            <a:ext cx="4014537" cy="2899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EE4C97-DE2D-852E-A3CE-3E0B7821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484" y="2759242"/>
            <a:ext cx="3477127" cy="23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4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CLOUD </a:t>
            </a:r>
            <a:r>
              <a:rPr lang="it-IT" sz="4800" u="sng" dirty="0">
                <a:solidFill>
                  <a:srgbClr val="051B73"/>
                </a:solidFill>
                <a:latin typeface="Segoe Script" panose="020B0804020000000003" pitchFamily="34" charset="0"/>
              </a:rPr>
              <a:t>MIGRATION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D211F-5969-2E7A-355A-5CD1D8F13419}"/>
              </a:ext>
            </a:extLst>
          </p:cNvPr>
          <p:cNvSpPr txBox="1"/>
          <p:nvPr/>
        </p:nvSpPr>
        <p:spPr>
          <a:xfrm>
            <a:off x="7226398" y="1988335"/>
            <a:ext cx="2755802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Le sei strategie di migrazione: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Rehosting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Replatforming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Refactoring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Repurchasing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Retiring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Retaining</a:t>
            </a:r>
            <a:endParaRPr lang="it-IT" sz="2000" dirty="0"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4536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94536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5</a:t>
            </a:fld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39A14C7-9475-5E69-65DA-D24DCE5F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24" y="1946969"/>
            <a:ext cx="4326576" cy="35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INFRASTRUCTURE AS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4171A-0C3A-53F7-EDDC-078DD25D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43" y="2533482"/>
            <a:ext cx="4831800" cy="26506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IaC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è un metodo che permette di modellare infrastrutture attraverso il codice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Riduce i tempi per i rilasci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Riduce gli errori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Favorisce il riuso del codice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E86B211-3151-1DB0-1004-6532AA1E5F7B}"/>
              </a:ext>
            </a:extLst>
          </p:cNvPr>
          <p:cNvSpPr/>
          <p:nvPr/>
        </p:nvSpPr>
        <p:spPr>
          <a:xfrm>
            <a:off x="6028267" y="2362852"/>
            <a:ext cx="5441928" cy="26506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5F963A60-FB23-D80F-8144-C9EAAB57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553" y="2782904"/>
            <a:ext cx="5009404" cy="1810542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9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76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STRUMENTI DI LAVORO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7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F4C0C4C-787F-90FB-CD04-4FFB890C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67457"/>
            <a:ext cx="4731315" cy="321928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it-IT" sz="4500" u="sng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AMAZON WEB SERVICES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Modello Cloud IaaS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Offre 150+ di servizi gestiti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Alta affidabilità e sicurezza</a:t>
            </a:r>
          </a:p>
          <a:p>
            <a:pPr algn="just">
              <a:lnSpc>
                <a:spcPct val="170000"/>
              </a:lnSpc>
            </a:pPr>
            <a:r>
              <a:rPr lang="it-IT" sz="29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Infrastruttura dinamica</a:t>
            </a:r>
          </a:p>
          <a:p>
            <a:pPr algn="just"/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A7F529A-4A14-84A4-AEC2-42EAD009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7" y="2884938"/>
            <a:ext cx="2613574" cy="15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982">
              <a:srgbClr val="0881D0"/>
            </a:gs>
            <a:gs pos="60000">
              <a:srgbClr val="043690"/>
            </a:gs>
            <a:gs pos="0">
              <a:srgbClr val="7ACCFF"/>
            </a:gs>
            <a:gs pos="83000">
              <a:srgbClr val="051B73"/>
            </a:gs>
            <a:gs pos="100000">
              <a:srgbClr val="020D4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8794A-7EEC-8941-396C-402DE63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2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Segoe Script" panose="020B0804020000000003" pitchFamily="34" charset="0"/>
              </a:rPr>
              <a:t>STRUMENTI DI LAVORO</a:t>
            </a: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133B8C6-CEB0-38A5-34B6-7178B9DBA958}"/>
              </a:ext>
            </a:extLst>
          </p:cNvPr>
          <p:cNvCxnSpPr/>
          <p:nvPr/>
        </p:nvCxnSpPr>
        <p:spPr>
          <a:xfrm>
            <a:off x="0" y="6069204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1271B0F-637E-270F-4B57-BDC45673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514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Andrea Di Paola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8427819E-C236-CA29-346B-FC9A972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05"/>
            <a:ext cx="2743200" cy="365125"/>
          </a:xfrm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bg1"/>
                </a:solidFill>
              </a:rPr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8516295-46FB-49B5-B53E-1A31FD6D3150}"/>
              </a:ext>
            </a:extLst>
          </p:cNvPr>
          <p:cNvSpPr/>
          <p:nvPr/>
        </p:nvSpPr>
        <p:spPr>
          <a:xfrm rot="21131795">
            <a:off x="8007257" y="2261458"/>
            <a:ext cx="3129615" cy="26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37F0B5-1666-DBDA-1E00-01016A1777A9}"/>
              </a:ext>
            </a:extLst>
          </p:cNvPr>
          <p:cNvSpPr txBox="1"/>
          <p:nvPr/>
        </p:nvSpPr>
        <p:spPr>
          <a:xfrm>
            <a:off x="1176527" y="1542325"/>
            <a:ext cx="5724145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u="sng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TERRAFORM</a:t>
            </a:r>
          </a:p>
          <a:p>
            <a:pPr algn="ctr"/>
            <a:endParaRPr lang="it-IT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È uno strumento che consente di applicare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Infrastructure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as</a:t>
            </a: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 code.</a:t>
            </a:r>
          </a:p>
          <a:p>
            <a:pPr algn="just"/>
            <a:endParaRPr lang="it-IT" sz="2000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È un linguaggio di programmazione dichiarativo.</a:t>
            </a:r>
          </a:p>
          <a:p>
            <a:pPr algn="just"/>
            <a:endParaRPr lang="it-IT" sz="2000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Consente di lavorare con un’ampia scelta di providers cloud.</a:t>
            </a:r>
          </a:p>
          <a:p>
            <a:pPr algn="just"/>
            <a:endParaRPr lang="it-IT" sz="2000" dirty="0">
              <a:solidFill>
                <a:schemeClr val="bg1"/>
              </a:solidFill>
              <a:latin typeface="MuktaMahee Regular" panose="020B0000000000000000" pitchFamily="34" charset="77"/>
              <a:cs typeface="MuktaMahee Regular" panose="020B0000000000000000" pitchFamily="34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MuktaMahee Regular" panose="020B0000000000000000" pitchFamily="34" charset="77"/>
                <a:cs typeface="MuktaMahee Regular" panose="020B0000000000000000" pitchFamily="34" charset="77"/>
              </a:rPr>
              <a:t>Tiene traccia del provisioning delle risorse.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50F0D0B-5AC0-D5C3-2395-1A96998E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79" y="2059736"/>
            <a:ext cx="2886769" cy="28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8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4243F2-C6F4-9DD4-39DE-547F8250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8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4800" dirty="0">
                <a:solidFill>
                  <a:srgbClr val="051B73"/>
                </a:solidFill>
                <a:latin typeface="Segoe Script" panose="020B0804020000000003" pitchFamily="34" charset="0"/>
              </a:rPr>
              <a:t>MIGRAZIONE WEB APP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AD211F-5969-2E7A-355A-5CD1D8F13419}"/>
              </a:ext>
            </a:extLst>
          </p:cNvPr>
          <p:cNvSpPr txBox="1"/>
          <p:nvPr/>
        </p:nvSpPr>
        <p:spPr>
          <a:xfrm>
            <a:off x="7754544" y="2293900"/>
            <a:ext cx="3371377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Come sperimentazione, si può sfruttare </a:t>
            </a:r>
            <a:r>
              <a:rPr lang="it-IT" sz="2000" dirty="0" err="1">
                <a:latin typeface="MuktaMahee Regular" panose="020B0000000000000000" pitchFamily="34" charset="77"/>
                <a:cs typeface="MuktaMahee Regular" panose="020B0000000000000000" pitchFamily="34" charset="77"/>
              </a:rPr>
              <a:t>Terraform</a:t>
            </a:r>
            <a:r>
              <a:rPr lang="it-IT" sz="2000" dirty="0">
                <a:latin typeface="MuktaMahee Regular" panose="020B0000000000000000" pitchFamily="34" charset="77"/>
                <a:cs typeface="MuktaMahee Regular" panose="020B0000000000000000" pitchFamily="34" charset="77"/>
              </a:rPr>
              <a:t> per il provisioning delle risorse e il deployment automatizzato di una web app Spring Boot scritta in java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CF0D8D53-952E-142F-28EF-BE94829E3477}"/>
              </a:ext>
            </a:extLst>
          </p:cNvPr>
          <p:cNvCxnSpPr/>
          <p:nvPr/>
        </p:nvCxnSpPr>
        <p:spPr>
          <a:xfrm>
            <a:off x="0" y="6093658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C91CE4BA-63AF-371B-18A4-AD1B24A7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7535"/>
            <a:ext cx="4114800" cy="365125"/>
          </a:xfrm>
          <a:noFill/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Andrea Di Paola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FDF33257-1300-2E72-C071-0B6BC4A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7535"/>
            <a:ext cx="2743200" cy="365125"/>
          </a:xfrm>
          <a:solidFill>
            <a:schemeClr val="bg1"/>
          </a:solidFill>
        </p:spPr>
        <p:txBody>
          <a:bodyPr/>
          <a:lstStyle/>
          <a:p>
            <a:fld id="{D7002B7B-639C-C044-93B4-D35E0029742E}" type="slidenum">
              <a:rPr lang="it-IT" smtClean="0">
                <a:solidFill>
                  <a:schemeClr val="tx1"/>
                </a:solidFill>
              </a:rPr>
              <a:t>9</a:t>
            </a:fld>
            <a:endParaRPr lang="it-IT" dirty="0">
              <a:solidFill>
                <a:schemeClr val="tx1"/>
              </a:solidFill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34C509DB-92A6-7CEC-4D06-B680CDF3C2DF}"/>
              </a:ext>
            </a:extLst>
          </p:cNvPr>
          <p:cNvGrpSpPr/>
          <p:nvPr/>
        </p:nvGrpSpPr>
        <p:grpSpPr>
          <a:xfrm>
            <a:off x="1066079" y="2103303"/>
            <a:ext cx="6249260" cy="3298429"/>
            <a:chOff x="580617" y="2162623"/>
            <a:chExt cx="6402820" cy="3156703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6154796-DF4B-52A9-8222-C408EECB3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850" y="2769290"/>
              <a:ext cx="685566" cy="513686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E20E6E9D-5741-AFA4-C615-43B8D0FD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859" y="2174045"/>
              <a:ext cx="889547" cy="497511"/>
            </a:xfrm>
            <a:prstGeom prst="rect">
              <a:avLst/>
            </a:prstGeom>
          </p:spPr>
        </p:pic>
        <p:pic>
          <p:nvPicPr>
            <p:cNvPr id="15" name="Elemento grafico 14" descr="Terminale cmd con riempimento a tinta unita">
              <a:extLst>
                <a:ext uri="{FF2B5EF4-FFF2-40B4-BE49-F238E27FC236}">
                  <a16:creationId xmlns:a16="http://schemas.microsoft.com/office/drawing/2014/main" id="{4FCD530D-219E-7A9C-DC89-821055F6C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82488" y="2354358"/>
              <a:ext cx="829864" cy="829864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5D874F0F-6E89-1614-C243-8016B8C4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9542" y="4270304"/>
              <a:ext cx="544969" cy="653963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720238DB-F551-55B0-14C1-4B4C392E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2540" y="2181696"/>
              <a:ext cx="1590052" cy="1192539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137BAE18-CC68-43AE-1E15-783DEA6AAA3C}"/>
                </a:ext>
              </a:extLst>
            </p:cNvPr>
            <p:cNvSpPr txBox="1"/>
            <p:nvPr/>
          </p:nvSpPr>
          <p:spPr>
            <a:xfrm>
              <a:off x="580617" y="3318182"/>
              <a:ext cx="11575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Web App</a:t>
              </a:r>
            </a:p>
            <a:p>
              <a:pPr algn="ctr"/>
              <a:r>
                <a:rPr lang="it-IT" sz="1600" dirty="0"/>
                <a:t>(.</a:t>
              </a:r>
              <a:r>
                <a:rPr lang="it-IT" sz="1600" dirty="0" err="1"/>
                <a:t>jar</a:t>
              </a:r>
              <a:r>
                <a:rPr lang="it-IT" sz="1600" dirty="0"/>
                <a:t>)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7E5B3C7-7124-BB5F-FDFA-8AB3660B3068}"/>
                </a:ext>
              </a:extLst>
            </p:cNvPr>
            <p:cNvSpPr txBox="1"/>
            <p:nvPr/>
          </p:nvSpPr>
          <p:spPr>
            <a:xfrm>
              <a:off x="2316674" y="4980772"/>
              <a:ext cx="2610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Codice infrastruttura (.</a:t>
              </a:r>
              <a:r>
                <a:rPr lang="it-IT" sz="1600" dirty="0" err="1"/>
                <a:t>tf</a:t>
              </a:r>
              <a:r>
                <a:rPr lang="it-IT" sz="1600" dirty="0"/>
                <a:t>)</a:t>
              </a:r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9712912B-A536-A5B9-B11D-F8617A8FC869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642927" y="2769290"/>
              <a:ext cx="1539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27CDC9DD-5489-84D8-6839-8013BDCC149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3622027" y="3156007"/>
              <a:ext cx="0" cy="1114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FAA7FFD9-E9C9-3762-6614-EE1F518B26C7}"/>
                </a:ext>
              </a:extLst>
            </p:cNvPr>
            <p:cNvCxnSpPr>
              <a:stCxn id="15" idx="3"/>
              <a:endCxn id="21" idx="1"/>
            </p:cNvCxnSpPr>
            <p:nvPr/>
          </p:nvCxnSpPr>
          <p:spPr>
            <a:xfrm>
              <a:off x="4012352" y="2769290"/>
              <a:ext cx="1220188" cy="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47FC0BC6-4842-08AD-8C7E-D9C2E02C7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5666" y="4064897"/>
              <a:ext cx="544969" cy="409302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AC6880D-814E-F482-FAE1-9D3942E06260}"/>
                </a:ext>
              </a:extLst>
            </p:cNvPr>
            <p:cNvSpPr txBox="1"/>
            <p:nvPr/>
          </p:nvSpPr>
          <p:spPr>
            <a:xfrm>
              <a:off x="2512439" y="2162623"/>
              <a:ext cx="2219175" cy="34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i="1" dirty="0" err="1"/>
                <a:t>Terraform</a:t>
              </a:r>
              <a:r>
                <a:rPr lang="it-IT" sz="1600" i="1" dirty="0"/>
                <a:t> </a:t>
              </a:r>
              <a:r>
                <a:rPr lang="it-IT" sz="1600" i="1" dirty="0" err="1"/>
                <a:t>Apply</a:t>
              </a:r>
              <a:endParaRPr lang="it-IT" sz="1600" i="1" dirty="0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36F5F0F-AAF5-BF8E-5410-F59F1D362AEB}"/>
                </a:ext>
              </a:extLst>
            </p:cNvPr>
            <p:cNvSpPr txBox="1"/>
            <p:nvPr/>
          </p:nvSpPr>
          <p:spPr>
            <a:xfrm>
              <a:off x="5071693" y="3174575"/>
              <a:ext cx="1911744" cy="34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/>
                <a:t>Deploy</a:t>
              </a:r>
              <a:r>
                <a:rPr lang="it-IT" sz="1600" dirty="0"/>
                <a:t> su AWS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236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11787</TotalTime>
  <Words>521</Words>
  <Application>Microsoft Macintosh PowerPoint</Application>
  <PresentationFormat>Widescreen</PresentationFormat>
  <Paragraphs>137</Paragraphs>
  <Slides>16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7" baseType="lpstr">
      <vt:lpstr>Arial</vt:lpstr>
      <vt:lpstr>Avenir Next</vt:lpstr>
      <vt:lpstr>Calibri</vt:lpstr>
      <vt:lpstr>Calibri Light</vt:lpstr>
      <vt:lpstr>Consolas</vt:lpstr>
      <vt:lpstr>Courier New</vt:lpstr>
      <vt:lpstr>MuktaMahee Bold</vt:lpstr>
      <vt:lpstr>MuktaMahee Regular</vt:lpstr>
      <vt:lpstr>Segoe Print</vt:lpstr>
      <vt:lpstr>Segoe Script</vt:lpstr>
      <vt:lpstr>Tema di Office</vt:lpstr>
      <vt:lpstr>Presentazione standard di PowerPoint</vt:lpstr>
      <vt:lpstr>OBIETTIVI</vt:lpstr>
      <vt:lpstr>CLOUD COMPUTING</vt:lpstr>
      <vt:lpstr>CLOUD MIGRATION</vt:lpstr>
      <vt:lpstr>CLOUD MIGRATION</vt:lpstr>
      <vt:lpstr>INFRASTRUCTURE AS CODE</vt:lpstr>
      <vt:lpstr>STRUMENTI DI LAVORO</vt:lpstr>
      <vt:lpstr>STRUMENTI DI LAVORO</vt:lpstr>
      <vt:lpstr>MIGRAZIONE WEB APP</vt:lpstr>
      <vt:lpstr>PROCEDURA</vt:lpstr>
      <vt:lpstr>PROCEDURA</vt:lpstr>
      <vt:lpstr>PROCEDURA</vt:lpstr>
      <vt:lpstr>DIMOSTRAZIONE</vt:lpstr>
      <vt:lpstr>DIMOSTRAZIONE</vt:lpstr>
      <vt:lpstr>CONCLUSIONI</vt:lpstr>
      <vt:lpstr>GRAZIE 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DI PAOLA</dc:creator>
  <cp:lastModifiedBy>ANDREA DI PAOLA</cp:lastModifiedBy>
  <cp:revision>21</cp:revision>
  <dcterms:created xsi:type="dcterms:W3CDTF">2022-07-09T15:32:30Z</dcterms:created>
  <dcterms:modified xsi:type="dcterms:W3CDTF">2022-07-20T07:30:04Z</dcterms:modified>
</cp:coreProperties>
</file>