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147470720" r:id="rId2"/>
    <p:sldId id="2147470716" r:id="rId3"/>
    <p:sldId id="261" r:id="rId4"/>
    <p:sldId id="2147470717" r:id="rId5"/>
    <p:sldId id="258" r:id="rId6"/>
    <p:sldId id="2147470731" r:id="rId7"/>
    <p:sldId id="2147470730" r:id="rId8"/>
    <p:sldId id="2147470732" r:id="rId9"/>
    <p:sldId id="2147470718" r:id="rId10"/>
    <p:sldId id="2147470725" r:id="rId11"/>
    <p:sldId id="2147470733" r:id="rId12"/>
    <p:sldId id="2147470719" r:id="rId13"/>
    <p:sldId id="2147470723" r:id="rId14"/>
    <p:sldId id="2147470724" r:id="rId15"/>
  </p:sldIdLst>
  <p:sldSz cx="12192000" cy="6858000"/>
  <p:notesSz cx="9144000" cy="6858000"/>
  <p:custDataLst>
    <p:tags r:id="rId18"/>
  </p:custDataLst>
  <p:defaultTextStyle>
    <a:defPPr>
      <a:defRPr lang="en-US"/>
    </a:defPPr>
    <a:lvl1pPr marL="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1pPr>
    <a:lvl2pPr marL="559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2pPr>
    <a:lvl3pPr marL="1119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3pPr>
    <a:lvl4pPr marL="1679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4pPr>
    <a:lvl5pPr marL="2239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5pPr>
    <a:lvl6pPr marL="2798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6pPr>
    <a:lvl7pPr marL="3358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7pPr>
    <a:lvl8pPr marL="3918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8pPr>
    <a:lvl9pPr marL="4478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FF"/>
    <a:srgbClr val="81DAFF"/>
    <a:srgbClr val="9B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2905-1BD7-47BB-A1B8-DEA5BE3D0F39}" v="8113" dt="2022-11-23T18:36:05.923"/>
    <p1510:client id="{8AF59F99-2874-4825-B924-A615B9752341}" v="2761" dt="2022-11-23T18:32:11.875"/>
    <p1510:client id="{8CAB3BD8-3D5E-4679-B81B-AC01F6AF0E37}" v="2491" dt="2022-11-23T18:04:38.992"/>
    <p1510:client id="{DA941AC2-94A5-4E1A-87DE-F72A1C059B02}" v="40" dt="2022-11-23T16:52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E72188-DD75-47BF-88DF-1E187CE2A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BEF6-EDC9-4ABC-BC56-2A1CDC3D9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2D5C-B551-4A66-97C4-15DE001CF4E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506-BB83-4F3F-B132-4EBF373C50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E3AD-5631-4A6B-8C6F-34352327D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0980-7552-4EF4-861C-9FF7825F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A8D8-7845-4668-9EDE-0F5F5F1CC25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8075-B52D-4F01-8422-543DEAE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6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1074748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3BE5F0-3CAE-4618-AC34-ED18573ECA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6CCFA-A2A1-4CD0-B6B4-DBADB2CA8AB9}"/>
              </a:ext>
            </a:extLst>
          </p:cNvPr>
          <p:cNvSpPr/>
          <p:nvPr/>
        </p:nvSpPr>
        <p:spPr>
          <a:xfrm rot="16200000">
            <a:off x="6115662" y="-1400649"/>
            <a:ext cx="3391192" cy="7765451"/>
          </a:xfrm>
          <a:custGeom>
            <a:avLst/>
            <a:gdLst>
              <a:gd name="connsiteX0" fmla="*/ 2574267 w 4117315"/>
              <a:gd name="connsiteY0" fmla="*/ 0 h 9489124"/>
              <a:gd name="connsiteX1" fmla="*/ 2574267 w 4117315"/>
              <a:gd name="connsiteY1" fmla="*/ 9489124 h 9489124"/>
              <a:gd name="connsiteX2" fmla="*/ 0 w 4117315"/>
              <a:gd name="connsiteY2" fmla="*/ 9489124 h 9489124"/>
              <a:gd name="connsiteX3" fmla="*/ 0 w 4117315"/>
              <a:gd name="connsiteY3" fmla="*/ 0 h 9489124"/>
              <a:gd name="connsiteX4" fmla="*/ 4117315 w 4117315"/>
              <a:gd name="connsiteY4" fmla="*/ 9472932 h 9489124"/>
              <a:gd name="connsiteX5" fmla="*/ 2574268 w 4117315"/>
              <a:gd name="connsiteY5" fmla="*/ 9472932 h 9489124"/>
              <a:gd name="connsiteX6" fmla="*/ 2574268 w 4117315"/>
              <a:gd name="connsiteY6" fmla="*/ 1 h 948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7315" h="9489124">
                <a:moveTo>
                  <a:pt x="2574267" y="0"/>
                </a:moveTo>
                <a:lnTo>
                  <a:pt x="2574267" y="9489124"/>
                </a:lnTo>
                <a:lnTo>
                  <a:pt x="0" y="9489124"/>
                </a:lnTo>
                <a:lnTo>
                  <a:pt x="0" y="0"/>
                </a:lnTo>
                <a:close/>
                <a:moveTo>
                  <a:pt x="4117315" y="9472932"/>
                </a:moveTo>
                <a:lnTo>
                  <a:pt x="2574268" y="9472932"/>
                </a:lnTo>
                <a:lnTo>
                  <a:pt x="2574268" y="1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258" rIns="28258" rtlCol="0" anchor="ctr" anchorCtr="0">
            <a:noAutofit/>
          </a:bodyPr>
          <a:lstStyle/>
          <a:p>
            <a:pPr algn="ctr" defTabSz="564383" rtl="0" eaLnBrk="1">
              <a:lnSpc>
                <a:spcPct val="90000"/>
              </a:lnSpc>
            </a:pPr>
            <a:endParaRPr lang="es-ES" sz="494" b="1" noProof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533" y="786480"/>
            <a:ext cx="7765451" cy="3400425"/>
          </a:xfrm>
          <a:prstGeom prst="rect">
            <a:avLst/>
          </a:prstGeom>
          <a:ln>
            <a:noFill/>
          </a:ln>
        </p:spPr>
      </p:pic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92650" y="2209800"/>
            <a:ext cx="7237351" cy="8604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rtl="0">
              <a:defRPr sz="1483" baseline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s-ES" noProof="0"/>
              <a:t>Xxx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650" y="3180254"/>
            <a:ext cx="7237351" cy="645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 rtl="0">
              <a:buNone/>
              <a:defRPr sz="1236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926">
                <a:solidFill>
                  <a:srgbClr val="404040"/>
                </a:solidFill>
              </a:defRPr>
            </a:lvl2pPr>
            <a:lvl3pPr marL="54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Xxx project</a:t>
            </a:r>
          </a:p>
          <a:p>
            <a:pPr lvl="0"/>
            <a:r>
              <a:rPr lang="es-ES" noProof="0"/>
              <a:t>Xxx 2021</a:t>
            </a:r>
          </a:p>
        </p:txBody>
      </p:sp>
    </p:spTree>
    <p:extLst>
      <p:ext uri="{BB962C8B-B14F-4D97-AF65-F5344CB8AC3E}">
        <p14:creationId xmlns:p14="http://schemas.microsoft.com/office/powerpoint/2010/main" val="160628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5371B0-71E1-4ACA-A34C-AF10E00FD0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2337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5371B0-71E1-4ACA-A34C-AF10E00FD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CA7DA3-D494-437A-9F07-2235D84C834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800" b="0" i="0" baseline="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4266022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1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01248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s-E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6765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23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6908800" y="72983"/>
            <a:ext cx="5279240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24FF-6A0D-4188-93B4-822472D28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478465" y="72983"/>
            <a:ext cx="11709575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9996330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ECA85A-0DAA-4BFE-98D8-5D6D1F630C64}"/>
              </a:ext>
            </a:extLst>
          </p:cNvPr>
          <p:cNvSpPr/>
          <p:nvPr/>
        </p:nvSpPr>
        <p:spPr>
          <a:xfrm>
            <a:off x="5276850" y="72983"/>
            <a:ext cx="6781800" cy="12033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845" y="5279536"/>
            <a:ext cx="1128274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841" y="112040"/>
            <a:ext cx="4963481" cy="62887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917D-59E8-4108-BAA2-EB0826A4DC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42389" b="15625"/>
          <a:stretch/>
        </p:blipFill>
        <p:spPr>
          <a:xfrm>
            <a:off x="5757748" y="0"/>
            <a:ext cx="643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3185452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668" y="135589"/>
            <a:ext cx="10972800" cy="712220"/>
          </a:xfrm>
        </p:spPr>
        <p:txBody>
          <a:bodyPr vert="horz"/>
          <a:lstStyle>
            <a:lvl1pPr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877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96611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0" i="0">
                <a:solidFill>
                  <a:schemeClr val="bg1"/>
                </a:solidFill>
              </a:defRPr>
            </a:lvl1pPr>
          </a:lstStyle>
          <a:p>
            <a:r>
              <a:rPr lang="es-ES" noProof="0" err="1"/>
              <a:t>Title</a:t>
            </a:r>
            <a:endParaRPr lang="es-E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C52D-91EE-47B3-8B0C-AFF531BBFD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255681"/>
            <a:ext cx="10490200" cy="293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s-ES" err="1"/>
              <a:t>Footnote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50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2DE-C470-4688-B17A-03A0DC1F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3AEB8-3D35-4B7B-892E-67F3278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769867555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16" imgW="216" imgH="216" progId="TCLayout.ActiveDocument.1">
                  <p:embed/>
                </p:oleObj>
              </mc:Choice>
              <mc:Fallback>
                <p:oleObj name="think-cell Slide" r:id="rId16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14"/>
            </p:custDataLst>
          </p:nvPr>
        </p:nvSpPr>
        <p:spPr>
          <a:xfrm>
            <a:off x="1" y="2"/>
            <a:ext cx="158667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rtl="0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1235" b="1" i="0" baseline="0">
              <a:solidFill>
                <a:schemeClr val="tx1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287" y="6556831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rtl="0"/>
            <a:r>
              <a:rPr lang="es-ES" sz="700" noProof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s-ES" sz="700" noProof="0" smtClean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pPr rtl="0"/>
              <a:t>‹#›</a:t>
            </a:fld>
            <a:endParaRPr lang="es-ES" sz="700" noProof="0">
              <a:solidFill>
                <a:schemeClr val="bg1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7" y="135589"/>
            <a:ext cx="11006669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Banner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E59530-8F87-4EDD-9854-21C4E60B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564-735A-48C3-BF6D-01F7EE0DEAC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4" b="15625"/>
          <a:stretch/>
        </p:blipFill>
        <p:spPr>
          <a:xfrm>
            <a:off x="0" y="0"/>
            <a:ext cx="345747" cy="6858000"/>
          </a:xfrm>
          <a:prstGeom prst="rect">
            <a:avLst/>
          </a:prstGeom>
        </p:spPr>
      </p:pic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74BF3D2F-5D94-44E9-AAC1-9CAA9E876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63681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19" imgW="395" imgH="394" progId="TCLayout.ActiveDocument.1">
                  <p:embed/>
                </p:oleObj>
              </mc:Choice>
              <mc:Fallback>
                <p:oleObj name="think-cell Slide" r:id="rId19" imgW="395" imgH="394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74BF3D2F-5D94-44E9-AAC1-9CAA9E876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458694" rtl="0" eaLnBrk="1" latinLnBrk="0" hangingPunct="1">
        <a:lnSpc>
          <a:spcPct val="85000"/>
        </a:lnSpc>
        <a:spcBef>
          <a:spcPct val="0"/>
        </a:spcBef>
        <a:buNone/>
        <a:defRPr sz="1800" b="1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8891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4" kern="1200">
          <a:solidFill>
            <a:schemeClr val="bg1"/>
          </a:solidFill>
          <a:latin typeface="+mn-lt"/>
          <a:ea typeface="+mn-ea"/>
          <a:cs typeface="+mn-cs"/>
        </a:defRPr>
      </a:lvl1pPr>
      <a:lvl2pPr marL="35778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04" kern="1200">
          <a:solidFill>
            <a:schemeClr val="bg1"/>
          </a:solidFill>
          <a:latin typeface="+mn-lt"/>
          <a:ea typeface="+mn-ea"/>
          <a:cs typeface="+mn-cs"/>
        </a:defRPr>
      </a:lvl2pPr>
      <a:lvl3pPr marL="53667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3" kern="1200">
          <a:solidFill>
            <a:schemeClr val="bg1"/>
          </a:solidFill>
          <a:latin typeface="+mn-lt"/>
          <a:ea typeface="+mn-ea"/>
          <a:cs typeface="+mn-cs"/>
        </a:defRPr>
      </a:lvl3pPr>
      <a:lvl4pPr marL="715563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4pPr>
      <a:lvl5pPr marL="894454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5pPr>
      <a:lvl6pPr marL="1261409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490756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20104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1949451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347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694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8041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738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736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6083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543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477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">
          <p15:clr>
            <a:srgbClr val="F26B43"/>
          </p15:clr>
        </p15:guide>
        <p15:guide id="3" pos="7312">
          <p15:clr>
            <a:srgbClr val="F26B43"/>
          </p15:clr>
        </p15:guide>
        <p15:guide id="4" orient="horz" pos="4716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1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8.jpeg"/><Relationship Id="rId2" Type="http://schemas.openxmlformats.org/officeDocument/2006/relationships/tags" Target="../tags/tag3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8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7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8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95B3F1-7D73-4329-87F6-A41497C079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18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295B3F1-7D73-4329-87F6-A41497C07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3F7A1489-7706-4945-BA01-D10FC7C3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588" y="2876934"/>
            <a:ext cx="7237351" cy="645741"/>
          </a:xfrm>
        </p:spPr>
        <p:txBody>
          <a:bodyPr/>
          <a:lstStyle/>
          <a:p>
            <a:r>
              <a:rPr lang="en-US" sz="1600" dirty="0"/>
              <a:t>Mid-bootcamp project</a:t>
            </a:r>
          </a:p>
          <a:p>
            <a:endParaRPr lang="en-US" sz="1600" dirty="0"/>
          </a:p>
          <a:p>
            <a:r>
              <a:rPr lang="en-US" sz="1600" dirty="0"/>
              <a:t>TEAM 3: </a:t>
            </a:r>
            <a:r>
              <a:rPr lang="en-US" sz="1600" dirty="0" err="1"/>
              <a:t>Tengya</a:t>
            </a:r>
            <a:r>
              <a:rPr lang="en-US" sz="1600" dirty="0"/>
              <a:t> Chu, Marc García &amp; Andrea Evrard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58CDE-645D-4EE6-B83E-3900321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588" y="2209800"/>
            <a:ext cx="7237412" cy="860425"/>
          </a:xfrm>
        </p:spPr>
        <p:txBody>
          <a:bodyPr vert="horz"/>
          <a:lstStyle/>
          <a:p>
            <a:r>
              <a:rPr lang="en-US" sz="2400" dirty="0"/>
              <a:t>Case Study: Regression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D23AFA56-2D2D-4929-AC22-F4CC57E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83" y="1155927"/>
            <a:ext cx="1266073" cy="13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E993D-B21B-45A2-92EE-24BCE26FA450}"/>
              </a:ext>
            </a:extLst>
          </p:cNvPr>
          <p:cNvSpPr/>
          <p:nvPr/>
        </p:nvSpPr>
        <p:spPr>
          <a:xfrm>
            <a:off x="7592037" y="5687736"/>
            <a:ext cx="4177717" cy="385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s-ES" sz="1200" dirty="0">
                <a:solidFill>
                  <a:schemeClr val="bg1"/>
                </a:solidFill>
                <a:latin typeface="EYInterstate" panose="02000503020000020004" pitchFamily="2" charset="0"/>
              </a:rPr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803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86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D8037-1768-4F55-82DB-59A630AA2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20" y="1147792"/>
            <a:ext cx="6572664" cy="1309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06AFB-2A91-4EFB-8C2C-9840F2C30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696" y="1931760"/>
            <a:ext cx="6672067" cy="34598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FD4DB-95BF-4E0E-AC16-9E82C50D4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3281" y="3025012"/>
            <a:ext cx="2597283" cy="2902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9BCDF-AB84-4146-9D9D-06174D93A592}"/>
              </a:ext>
            </a:extLst>
          </p:cNvPr>
          <p:cNvGrpSpPr/>
          <p:nvPr/>
        </p:nvGrpSpPr>
        <p:grpSpPr>
          <a:xfrm>
            <a:off x="1519945" y="1512564"/>
            <a:ext cx="9514627" cy="3724466"/>
            <a:chOff x="1519945" y="1512564"/>
            <a:chExt cx="9514627" cy="3724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D70F0-70CD-49CD-A868-F942699B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9945" y="1512564"/>
              <a:ext cx="3930852" cy="2254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4FB02-024F-4BDB-93D4-4EA99C52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45861" y="2296829"/>
              <a:ext cx="7988711" cy="2940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75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427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rgbClr val="33C3FF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1" dirty="0">
                          <a:solidFill>
                            <a:srgbClr val="33C3FF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1D16EC74-3CC0-480B-AD79-B04D1F5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Power BI dashboard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8631380-53BA-4B0F-9F3B-84F97AE29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286" y="954078"/>
            <a:ext cx="8789427" cy="5198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8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47D26FA-B9BF-4E14-BC5E-80B171D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4" y="2311516"/>
            <a:ext cx="2234967" cy="2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2400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 noProof="0" dirty="0" err="1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1" kern="1200" noProof="0" dirty="0">
                        <a:solidFill>
                          <a:srgbClr val="33C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1" name="Picture 4" descr="Free Person Using a Laptop on a Table Stock Photo">
            <a:extLst>
              <a:ext uri="{FF2B5EF4-FFF2-40B4-BE49-F238E27FC236}">
                <a16:creationId xmlns:a16="http://schemas.microsoft.com/office/drawing/2014/main" id="{EAF39238-F7CA-4F40-A53C-FAA1199B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51242A-E4F1-4B89-A511-5D7392C89F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5387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151242A-E4F1-4B89-A511-5D7392C89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4AAD72-0089-43ED-85F0-140C0F296BAA}"/>
              </a:ext>
            </a:extLst>
          </p:cNvPr>
          <p:cNvGrpSpPr/>
          <p:nvPr/>
        </p:nvGrpSpPr>
        <p:grpSpPr>
          <a:xfrm>
            <a:off x="693172" y="2998505"/>
            <a:ext cx="11076580" cy="3212983"/>
            <a:chOff x="273725" y="1686187"/>
            <a:chExt cx="11076580" cy="3212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998E67-DFD4-4493-B583-1D39295B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09" y="1842683"/>
              <a:ext cx="10783612" cy="28999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1A9CD-9D06-4DAD-9E84-85286A58A954}"/>
                </a:ext>
              </a:extLst>
            </p:cNvPr>
            <p:cNvSpPr/>
            <p:nvPr/>
          </p:nvSpPr>
          <p:spPr>
            <a:xfrm>
              <a:off x="273725" y="1686187"/>
              <a:ext cx="11076580" cy="32129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CH" sz="1200">
                <a:solidFill>
                  <a:schemeClr val="bg1"/>
                </a:solidFill>
                <a:latin typeface="EYInterstate" panose="02000503020000020004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AD2E94-4B9B-405A-A936-FFA4D1E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335" y="1404708"/>
            <a:ext cx="1207957" cy="722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r>
              <a:rPr lang="de-CH" sz="8000"/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67C779-14D6-4AD7-8EF4-26160CB43A1B}"/>
              </a:ext>
            </a:extLst>
          </p:cNvPr>
          <p:cNvSpPr txBox="1">
            <a:spLocks/>
          </p:cNvSpPr>
          <p:nvPr/>
        </p:nvSpPr>
        <p:spPr>
          <a:xfrm>
            <a:off x="638677" y="138907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2400" dirty="0"/>
              <a:t>Objetivos del proyecto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B1D1FB-57EF-4273-9AA2-BD14350F3496}"/>
              </a:ext>
            </a:extLst>
          </p:cNvPr>
          <p:cNvSpPr txBox="1">
            <a:spLocks/>
          </p:cNvSpPr>
          <p:nvPr/>
        </p:nvSpPr>
        <p:spPr>
          <a:xfrm>
            <a:off x="2511765" y="1404708"/>
            <a:ext cx="3169920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Crear un modelo de regresión para predecir el precio de las viviendas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615A52-C2E4-4112-A794-3C231E76D35A}"/>
              </a:ext>
            </a:extLst>
          </p:cNvPr>
          <p:cNvSpPr txBox="1">
            <a:spLocks/>
          </p:cNvSpPr>
          <p:nvPr/>
        </p:nvSpPr>
        <p:spPr>
          <a:xfrm>
            <a:off x="6102335" y="1404708"/>
            <a:ext cx="1207957" cy="7228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8000"/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09D796-014A-438F-8F7B-4459F85F99C7}"/>
              </a:ext>
            </a:extLst>
          </p:cNvPr>
          <p:cNvSpPr txBox="1">
            <a:spLocks/>
          </p:cNvSpPr>
          <p:nvPr/>
        </p:nvSpPr>
        <p:spPr>
          <a:xfrm>
            <a:off x="7026265" y="1404708"/>
            <a:ext cx="3749040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Identificar las características que hacen que una vivienda tenga un valor mayor &gt;650k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BFED-2ECA-4B88-82F3-315F7586D898}"/>
              </a:ext>
            </a:extLst>
          </p:cNvPr>
          <p:cNvSpPr txBox="1">
            <a:spLocks/>
          </p:cNvSpPr>
          <p:nvPr/>
        </p:nvSpPr>
        <p:spPr>
          <a:xfrm>
            <a:off x="1943942" y="2664475"/>
            <a:ext cx="8575040" cy="412278"/>
          </a:xfrm>
          <a:prstGeom prst="rect">
            <a:avLst/>
          </a:prstGeom>
          <a:solidFill>
            <a:srgbClr val="81DAFF"/>
          </a:solidFill>
          <a:ln w="12700">
            <a:solidFill>
              <a:srgbClr val="9BE2FF">
                <a:alpha val="27843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CH" sz="1600" b="0" dirty="0">
                <a:solidFill>
                  <a:schemeClr val="tx2"/>
                </a:solidFill>
              </a:rPr>
              <a:t>Partimos de la siguiente base de datos para empezar a construir nuestro modelo </a:t>
            </a:r>
          </a:p>
        </p:txBody>
      </p:sp>
    </p:spTree>
    <p:extLst>
      <p:ext uri="{BB962C8B-B14F-4D97-AF65-F5344CB8AC3E}">
        <p14:creationId xmlns:p14="http://schemas.microsoft.com/office/powerpoint/2010/main" val="38870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6638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noProof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9460" name="Picture 4" descr="Free Person Using a Laptop on a Table Stock Photo">
            <a:extLst>
              <a:ext uri="{FF2B5EF4-FFF2-40B4-BE49-F238E27FC236}">
                <a16:creationId xmlns:a16="http://schemas.microsoft.com/office/drawing/2014/main" id="{16E7C0C8-56FB-4DE7-9469-FC160A9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128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220889" y="4206645"/>
            <a:ext cx="7720672" cy="1972809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4438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A12E7A-F0E5-4223-A6B7-C7DFBCE4E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9" y="1725001"/>
            <a:ext cx="5062459" cy="3268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4987C-6C5E-429B-8019-5BC3E99BB4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87"/>
          <a:stretch/>
        </p:blipFill>
        <p:spPr>
          <a:xfrm>
            <a:off x="4472609" y="1084490"/>
            <a:ext cx="1414672" cy="48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8419-9DB0-4DE0-B828-F94CC64281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104"/>
          <a:stretch/>
        </p:blipFill>
        <p:spPr>
          <a:xfrm>
            <a:off x="6192081" y="1221036"/>
            <a:ext cx="2529032" cy="4591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A06-F2D3-4586-9646-4AB7C34D7B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02" r="19291"/>
          <a:stretch/>
        </p:blipFill>
        <p:spPr>
          <a:xfrm>
            <a:off x="9077742" y="1871246"/>
            <a:ext cx="2679680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2B999-C7E4-4A07-AC0B-9FCA1B11020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406"/>
          <a:stretch/>
        </p:blipFill>
        <p:spPr>
          <a:xfrm>
            <a:off x="9310024" y="3192812"/>
            <a:ext cx="2043774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9B4C7-327A-41CC-ADFC-16D7EF9F829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400" r="25488"/>
          <a:stretch/>
        </p:blipFill>
        <p:spPr>
          <a:xfrm>
            <a:off x="9310025" y="4666810"/>
            <a:ext cx="2043774" cy="65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340159" y="1005358"/>
            <a:ext cx="7720672" cy="3177118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5F222-DA46-4B9F-BD5B-1FA6A9942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94" y="2416123"/>
            <a:ext cx="3225966" cy="2025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9872-FA73-47BA-B20E-D6F5099D36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28"/>
          <a:stretch/>
        </p:blipFill>
        <p:spPr>
          <a:xfrm>
            <a:off x="3904355" y="927106"/>
            <a:ext cx="2514729" cy="491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09005-A05B-45B6-A3D1-C4BEBAD7A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1209" y="2195470"/>
            <a:ext cx="2895749" cy="3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CC3DC8-AF06-470A-B0A1-25F1B9A0D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6641" y="1500741"/>
            <a:ext cx="3907410" cy="385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473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1" kern="1200" baseline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31D08CC5-A907-41B1-AF5D-718187B0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5YPqm8OKJgN7PLASP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  <a:latin typeface="EYInterstate" panose="020005030200000200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err="1" smtClean="0">
            <a:solidFill>
              <a:schemeClr val="bg1"/>
            </a:solidFill>
            <a:latin typeface="EYInterstate" panose="02000503020000020004" pitchFamily="2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17A7499B-0288-4785-957F-B05BAA125B9F}" vid="{E91E1876-44FB-464D-BA06-D73BDCCA4D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20221117_EY_Vifor_PFS_Deliverable_v1</Template>
  <TotalTime>0</TotalTime>
  <Words>542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 EY Interstate Light</vt:lpstr>
      <vt:lpstr>Arial</vt:lpstr>
      <vt:lpstr>Arial Narrow</vt:lpstr>
      <vt:lpstr>Calibri</vt:lpstr>
      <vt:lpstr>EYInterstate</vt:lpstr>
      <vt:lpstr>EY</vt:lpstr>
      <vt:lpstr>think-cell Slide</vt:lpstr>
      <vt:lpstr>Case Study: Regression</vt:lpstr>
      <vt:lpstr>PowerPoint Presentation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Tengya Chu</dc:creator>
  <cp:lastModifiedBy>Andrea Evrard Comas</cp:lastModifiedBy>
  <cp:revision>1</cp:revision>
  <dcterms:created xsi:type="dcterms:W3CDTF">2022-11-23T15:07:11Z</dcterms:created>
  <dcterms:modified xsi:type="dcterms:W3CDTF">2022-11-23T18:36:06Z</dcterms:modified>
</cp:coreProperties>
</file>