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6"/>
  </p:notesMasterIdLst>
  <p:handoutMasterIdLst>
    <p:handoutMasterId r:id="rId17"/>
  </p:handoutMasterIdLst>
  <p:sldIdLst>
    <p:sldId id="2147470720" r:id="rId2"/>
    <p:sldId id="2147470716" r:id="rId3"/>
    <p:sldId id="261" r:id="rId4"/>
    <p:sldId id="2147470717" r:id="rId5"/>
    <p:sldId id="258" r:id="rId6"/>
    <p:sldId id="2147470731" r:id="rId7"/>
    <p:sldId id="2147470730" r:id="rId8"/>
    <p:sldId id="2147470732" r:id="rId9"/>
    <p:sldId id="2147470718" r:id="rId10"/>
    <p:sldId id="2147470725" r:id="rId11"/>
    <p:sldId id="2147470733" r:id="rId12"/>
    <p:sldId id="2147470719" r:id="rId13"/>
    <p:sldId id="2147470723" r:id="rId14"/>
    <p:sldId id="2147470724" r:id="rId15"/>
  </p:sldIdLst>
  <p:sldSz cx="12192000" cy="6858000"/>
  <p:notesSz cx="9144000" cy="6858000"/>
  <p:custDataLst>
    <p:tags r:id="rId18"/>
  </p:custDataLst>
  <p:defaultTextStyle>
    <a:defPPr>
      <a:defRPr lang="en-US"/>
    </a:defPPr>
    <a:lvl1pPr marL="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1pPr>
    <a:lvl2pPr marL="55975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2pPr>
    <a:lvl3pPr marL="111950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3pPr>
    <a:lvl4pPr marL="167925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4pPr>
    <a:lvl5pPr marL="223900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5pPr>
    <a:lvl6pPr marL="279875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6pPr>
    <a:lvl7pPr marL="335850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7pPr>
    <a:lvl8pPr marL="391825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8pPr>
    <a:lvl9pPr marL="447800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3FF"/>
    <a:srgbClr val="81DAFF"/>
    <a:srgbClr val="9B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72905-1BD7-47BB-A1B8-DEA5BE3D0F39}" v="8113" dt="2022-11-23T18:36:05.923"/>
    <p1510:client id="{3D15CFF1-666B-4737-9425-6893B30B20E0}" v="23" dt="2022-11-23T18:59:47.202"/>
    <p1510:client id="{8AF59F99-2874-4825-B924-A615B9752341}" v="2761" dt="2022-11-23T18:32:11.875"/>
    <p1510:client id="{8CAB3BD8-3D5E-4679-B81B-AC01F6AF0E37}" v="2491" dt="2022-11-23T18:04:38.992"/>
    <p1510:client id="{DA941AC2-94A5-4E1A-87DE-F72A1C059B02}" v="40" dt="2022-11-23T16:52:19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Evrard Comas" userId="133e4c92-0019-454e-a908-a8ccb959cd34" providerId="ADAL" clId="{3D15CFF1-666B-4737-9425-6893B30B20E0}"/>
    <pc:docChg chg="modSld">
      <pc:chgData name="Andrea Evrard Comas" userId="133e4c92-0019-454e-a908-a8ccb959cd34" providerId="ADAL" clId="{3D15CFF1-666B-4737-9425-6893B30B20E0}" dt="2022-11-23T18:59:45.603" v="1" actId="20577"/>
      <pc:docMkLst>
        <pc:docMk/>
      </pc:docMkLst>
      <pc:sldChg chg="modSp mod">
        <pc:chgData name="Andrea Evrard Comas" userId="133e4c92-0019-454e-a908-a8ccb959cd34" providerId="ADAL" clId="{3D15CFF1-666B-4737-9425-6893B30B20E0}" dt="2022-11-23T18:59:45.603" v="1" actId="20577"/>
        <pc:sldMkLst>
          <pc:docMk/>
          <pc:sldMk cId="80354386" sldId="2147470720"/>
        </pc:sldMkLst>
        <pc:spChg chg="mod">
          <ac:chgData name="Andrea Evrard Comas" userId="133e4c92-0019-454e-a908-a8ccb959cd34" providerId="ADAL" clId="{3D15CFF1-666B-4737-9425-6893B30B20E0}" dt="2022-11-23T18:59:45.603" v="1" actId="20577"/>
          <ac:spMkLst>
            <pc:docMk/>
            <pc:sldMk cId="80354386" sldId="2147470720"/>
            <ac:spMk id="3" creationId="{3F7A1489-7706-4945-BA01-D10FC7C37D2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E72188-DD75-47BF-88DF-1E187CE2A8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5BEF6-EDC9-4ABC-BC56-2A1CDC3D9F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C2D5C-B551-4A66-97C4-15DE001CF4E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71506-BB83-4F3F-B132-4EBF373C50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E3AD-5631-4A6B-8C6F-34352327DF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00980-7552-4EF4-861C-9FF7825F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001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5A8D8-7845-4668-9EDE-0F5F5F1CC25A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18075-B52D-4F01-8422-543DEAE4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822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wm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71074748"/>
              </p:ext>
            </p:extLst>
          </p:nvPr>
        </p:nvGraphicFramePr>
        <p:xfrm>
          <a:off x="1825" y="1464"/>
          <a:ext cx="1811" cy="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5" y="1464"/>
                        <a:ext cx="1811" cy="1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A3BE5F0-3CAE-4618-AC34-ED18573EC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DF6CCFA-A2A1-4CD0-B6B4-DBADB2CA8AB9}"/>
              </a:ext>
            </a:extLst>
          </p:cNvPr>
          <p:cNvSpPr/>
          <p:nvPr/>
        </p:nvSpPr>
        <p:spPr>
          <a:xfrm rot="16200000">
            <a:off x="6115662" y="-1400649"/>
            <a:ext cx="3391192" cy="7765451"/>
          </a:xfrm>
          <a:custGeom>
            <a:avLst/>
            <a:gdLst>
              <a:gd name="connsiteX0" fmla="*/ 2574267 w 4117315"/>
              <a:gd name="connsiteY0" fmla="*/ 0 h 9489124"/>
              <a:gd name="connsiteX1" fmla="*/ 2574267 w 4117315"/>
              <a:gd name="connsiteY1" fmla="*/ 9489124 h 9489124"/>
              <a:gd name="connsiteX2" fmla="*/ 0 w 4117315"/>
              <a:gd name="connsiteY2" fmla="*/ 9489124 h 9489124"/>
              <a:gd name="connsiteX3" fmla="*/ 0 w 4117315"/>
              <a:gd name="connsiteY3" fmla="*/ 0 h 9489124"/>
              <a:gd name="connsiteX4" fmla="*/ 4117315 w 4117315"/>
              <a:gd name="connsiteY4" fmla="*/ 9472932 h 9489124"/>
              <a:gd name="connsiteX5" fmla="*/ 2574268 w 4117315"/>
              <a:gd name="connsiteY5" fmla="*/ 9472932 h 9489124"/>
              <a:gd name="connsiteX6" fmla="*/ 2574268 w 4117315"/>
              <a:gd name="connsiteY6" fmla="*/ 1 h 948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17315" h="9489124">
                <a:moveTo>
                  <a:pt x="2574267" y="0"/>
                </a:moveTo>
                <a:lnTo>
                  <a:pt x="2574267" y="9489124"/>
                </a:lnTo>
                <a:lnTo>
                  <a:pt x="0" y="9489124"/>
                </a:lnTo>
                <a:lnTo>
                  <a:pt x="0" y="0"/>
                </a:lnTo>
                <a:close/>
                <a:moveTo>
                  <a:pt x="4117315" y="9472932"/>
                </a:moveTo>
                <a:lnTo>
                  <a:pt x="2574268" y="9472932"/>
                </a:lnTo>
                <a:lnTo>
                  <a:pt x="2574268" y="1"/>
                </a:lnTo>
                <a:close/>
              </a:path>
            </a:pathLst>
          </a:custGeom>
          <a:solidFill>
            <a:schemeClr val="tx2">
              <a:alpha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258" rIns="28258" rtlCol="0" anchor="ctr" anchorCtr="0">
            <a:noAutofit/>
          </a:bodyPr>
          <a:lstStyle/>
          <a:p>
            <a:pPr algn="ctr" defTabSz="564383" rtl="0" eaLnBrk="1">
              <a:lnSpc>
                <a:spcPct val="90000"/>
              </a:lnSpc>
            </a:pPr>
            <a:endParaRPr lang="es-ES" sz="494" b="1" noProof="0">
              <a:solidFill>
                <a:srgbClr val="FF0000"/>
              </a:solidFill>
              <a:latin typeface="Arial Narrow" panose="020B0606020202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8533" y="786480"/>
            <a:ext cx="7765451" cy="3400425"/>
          </a:xfrm>
          <a:prstGeom prst="rect">
            <a:avLst/>
          </a:prstGeom>
          <a:ln>
            <a:noFill/>
          </a:ln>
        </p:spPr>
      </p:pic>
      <p:sp>
        <p:nvSpPr>
          <p:cNvPr id="4" name="Rectangle 3" hidden="1"/>
          <p:cNvSpPr/>
          <p:nvPr>
            <p:custDataLst>
              <p:tags r:id="rId2"/>
            </p:custDataLst>
          </p:nvPr>
        </p:nvSpPr>
        <p:spPr>
          <a:xfrm>
            <a:off x="2" y="0"/>
            <a:ext cx="158751" cy="158750"/>
          </a:xfrm>
          <a:prstGeom prst="rect">
            <a:avLst/>
          </a:prstGeom>
          <a:solidFill>
            <a:schemeClr val="tx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defTabSz="564383" rtl="0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sz="1483" b="1" i="0" baseline="0">
              <a:solidFill>
                <a:srgbClr val="FF0000"/>
              </a:solidFill>
              <a:latin typeface="EYInterstate" panose="02000503020000020004" pitchFamily="2" charset="0"/>
              <a:ea typeface="+mj-ea"/>
              <a:cs typeface="Arial" panose="020B0604020202020204" pitchFamily="34" charset="0"/>
              <a:sym typeface="EYInterstate" panose="02000503020000020004" pitchFamily="2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192650" y="2209800"/>
            <a:ext cx="7237351" cy="860400"/>
          </a:xfrm>
          <a:prstGeom prst="rect">
            <a:avLst/>
          </a:prstGeom>
          <a:ln>
            <a:noFill/>
          </a:ln>
        </p:spPr>
        <p:txBody>
          <a:bodyPr vert="horz">
            <a:noAutofit/>
          </a:bodyPr>
          <a:lstStyle>
            <a:lvl1pPr rtl="0">
              <a:defRPr sz="1483" baseline="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</a:lstStyle>
          <a:p>
            <a:r>
              <a:rPr lang="es-ES" noProof="0"/>
              <a:t>Xxx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2650" y="3180254"/>
            <a:ext cx="7237351" cy="645741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 algn="l" rtl="0">
              <a:buNone/>
              <a:defRPr sz="1236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926">
                <a:solidFill>
                  <a:srgbClr val="404040"/>
                </a:solidFill>
              </a:defRPr>
            </a:lvl2pPr>
            <a:lvl3pPr marL="540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10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80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50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20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90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60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noProof="0"/>
              <a:t>Xxx project</a:t>
            </a:r>
          </a:p>
          <a:p>
            <a:pPr lvl="0"/>
            <a:r>
              <a:rPr lang="es-ES" noProof="0"/>
              <a:t>Xxx 2021</a:t>
            </a:r>
          </a:p>
        </p:txBody>
      </p:sp>
    </p:spTree>
    <p:extLst>
      <p:ext uri="{BB962C8B-B14F-4D97-AF65-F5344CB8AC3E}">
        <p14:creationId xmlns:p14="http://schemas.microsoft.com/office/powerpoint/2010/main" val="1606283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47">
          <p15:clr>
            <a:srgbClr val="FBAE40"/>
          </p15:clr>
        </p15:guide>
        <p15:guide id="2" pos="316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B5371B0-71E1-4ACA-A34C-AF10E00FD04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323370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B5371B0-71E1-4ACA-A34C-AF10E00FD0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2CA7DA3-D494-437A-9F07-2235D84C834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GB" sz="2800" b="0" i="0" baseline="0">
              <a:latin typeface="Calibri" panose="020F0502020204030204" pitchFamily="34" charset="0"/>
              <a:ea typeface="メイリオ" panose="020B060403050404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85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54266022"/>
              </p:ext>
            </p:extLst>
          </p:nvPr>
        </p:nvGraphicFramePr>
        <p:xfrm>
          <a:off x="1825" y="1464"/>
          <a:ext cx="1811" cy="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5" y="1464"/>
                        <a:ext cx="1811" cy="1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2"/>
            </p:custDataLst>
          </p:nvPr>
        </p:nvSpPr>
        <p:spPr>
          <a:xfrm>
            <a:off x="2" y="0"/>
            <a:ext cx="158751" cy="158750"/>
          </a:xfrm>
          <a:prstGeom prst="rect">
            <a:avLst/>
          </a:prstGeom>
          <a:solidFill>
            <a:schemeClr val="tx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defTabSz="564383" rtl="0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sz="1483" b="1" i="0" baseline="0">
              <a:solidFill>
                <a:srgbClr val="FF0000"/>
              </a:solidFill>
              <a:latin typeface="EYInterstate" panose="02000503020000020004" pitchFamily="2" charset="0"/>
              <a:ea typeface="+mj-ea"/>
              <a:cs typeface="Arial" panose="020B0604020202020204" pitchFamily="34" charset="0"/>
              <a:sym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331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47">
          <p15:clr>
            <a:srgbClr val="FBAE40"/>
          </p15:clr>
        </p15:guide>
        <p15:guide id="2" pos="316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96012486"/>
              </p:ext>
            </p:extLst>
          </p:nvPr>
        </p:nvGraphicFramePr>
        <p:xfrm>
          <a:off x="1587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609603" y="858447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eaLnBrk="1"/>
            <a:endParaRPr lang="es-ES" sz="903" noProof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609603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eaLnBrk="1"/>
            <a:endParaRPr lang="es-ES" sz="903" noProof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5728" y="135592"/>
            <a:ext cx="11006669" cy="722855"/>
          </a:xfrm>
        </p:spPr>
        <p:txBody>
          <a:bodyPr vert="horz"/>
          <a:lstStyle>
            <a:lvl1pPr rtl="0">
              <a:defRPr sz="1800" b="1" i="0">
                <a:solidFill>
                  <a:schemeClr val="bg1"/>
                </a:solidFill>
              </a:defRPr>
            </a:lvl1pPr>
          </a:lstStyle>
          <a:p>
            <a:r>
              <a:rPr lang="es-E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67659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5">
          <p15:clr>
            <a:srgbClr val="FBAE40"/>
          </p15:clr>
        </p15:guide>
        <p15:guide id="3" orient="horz" pos="4437">
          <p15:clr>
            <a:srgbClr val="FBAE40"/>
          </p15:clr>
        </p15:guide>
        <p15:guide id="4" orient="horz" pos="3929">
          <p15:clr>
            <a:srgbClr val="FBAE40"/>
          </p15:clr>
        </p15:guide>
        <p15:guide id="5" orient="horz" pos="2192">
          <p15:clr>
            <a:srgbClr val="FBAE40"/>
          </p15:clr>
        </p15:guide>
        <p15:guide id="6" orient="horz" pos="228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F1AC940-C370-4957-B30B-A7CDCE0A02F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62386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F1AC940-C370-4957-B30B-A7CDCE0A02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7E40E44-3363-4E89-A0ED-0A241032E58D}"/>
              </a:ext>
            </a:extLst>
          </p:cNvPr>
          <p:cNvSpPr/>
          <p:nvPr/>
        </p:nvSpPr>
        <p:spPr>
          <a:xfrm>
            <a:off x="6908800" y="72983"/>
            <a:ext cx="5279240" cy="1505481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 eaLnBrk="1"/>
            <a:endParaRPr lang="es-ES" sz="602" noProof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124FF-6A0D-4188-93B4-822472D28F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F10AF6-E221-466E-913C-2C51C7D9C817}"/>
              </a:ext>
            </a:extLst>
          </p:cNvPr>
          <p:cNvSpPr/>
          <p:nvPr/>
        </p:nvSpPr>
        <p:spPr>
          <a:xfrm>
            <a:off x="592667" y="5352519"/>
            <a:ext cx="11595373" cy="1505481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 eaLnBrk="1"/>
            <a:endParaRPr lang="es-ES" sz="602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14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F1AC940-C370-4957-B30B-A7CDCE0A02F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7486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F1AC940-C370-4957-B30B-A7CDCE0A02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7E40E44-3363-4E89-A0ED-0A241032E58D}"/>
              </a:ext>
            </a:extLst>
          </p:cNvPr>
          <p:cNvSpPr/>
          <p:nvPr/>
        </p:nvSpPr>
        <p:spPr>
          <a:xfrm>
            <a:off x="478465" y="72983"/>
            <a:ext cx="11709575" cy="1505481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 eaLnBrk="1"/>
            <a:endParaRPr lang="es-ES" sz="602" noProof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F10AF6-E221-466E-913C-2C51C7D9C817}"/>
              </a:ext>
            </a:extLst>
          </p:cNvPr>
          <p:cNvSpPr/>
          <p:nvPr/>
        </p:nvSpPr>
        <p:spPr>
          <a:xfrm>
            <a:off x="592667" y="5352519"/>
            <a:ext cx="11595373" cy="1505481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 eaLnBrk="1"/>
            <a:endParaRPr lang="es-ES" sz="602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64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9996330"/>
              </p:ext>
            </p:extLst>
          </p:nvPr>
        </p:nvGraphicFramePr>
        <p:xfrm>
          <a:off x="1587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BECA85A-0DAA-4BFE-98D8-5D6D1F630C64}"/>
              </a:ext>
            </a:extLst>
          </p:cNvPr>
          <p:cNvSpPr/>
          <p:nvPr/>
        </p:nvSpPr>
        <p:spPr>
          <a:xfrm>
            <a:off x="5276850" y="72983"/>
            <a:ext cx="6781800" cy="1203367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120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845" y="5279536"/>
            <a:ext cx="11282743" cy="1505481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 eaLnBrk="1"/>
            <a:endParaRPr lang="es-ES" sz="602" noProof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841" y="112040"/>
            <a:ext cx="4963481" cy="6288767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 eaLnBrk="1"/>
            <a:endParaRPr lang="es-ES" sz="602" noProof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2C917D-59E8-4108-BAA2-EB0826A4DC3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7" r="42389" b="15625"/>
          <a:stretch/>
        </p:blipFill>
        <p:spPr>
          <a:xfrm>
            <a:off x="5757748" y="0"/>
            <a:ext cx="6434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2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3185452"/>
              </p:ext>
            </p:extLst>
          </p:nvPr>
        </p:nvGraphicFramePr>
        <p:xfrm>
          <a:off x="1587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609603" y="858447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/>
            <a:endParaRPr lang="en-US" sz="903" noProof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609603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/>
            <a:endParaRPr lang="en-US" sz="903" noProof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2668" y="135589"/>
            <a:ext cx="10972800" cy="712220"/>
          </a:xfrm>
        </p:spPr>
        <p:txBody>
          <a:bodyPr vert="horz"/>
          <a:lstStyle>
            <a:lvl1pPr>
              <a:defRPr sz="1800" b="1" i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1877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5">
          <p15:clr>
            <a:srgbClr val="FBAE40"/>
          </p15:clr>
        </p15:guide>
        <p15:guide id="3" orient="horz" pos="4437">
          <p15:clr>
            <a:srgbClr val="FBAE40"/>
          </p15:clr>
        </p15:guide>
        <p15:guide id="4" orient="horz" pos="3929">
          <p15:clr>
            <a:srgbClr val="FBAE40"/>
          </p15:clr>
        </p15:guide>
        <p15:guide id="5" orient="horz" pos="2192">
          <p15:clr>
            <a:srgbClr val="FBAE40"/>
          </p15:clr>
        </p15:guide>
        <p15:guide id="6" orient="horz" pos="228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3966116"/>
              </p:ext>
            </p:extLst>
          </p:nvPr>
        </p:nvGraphicFramePr>
        <p:xfrm>
          <a:off x="1587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609603" y="858447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3" b="0" i="0" u="none" strike="noStrike" kern="1200" cap="none" spc="0" normalizeH="0" baseline="0" noProof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609603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3" b="0" i="0" u="none" strike="noStrike" kern="1200" cap="none" spc="0" normalizeH="0" baseline="0" noProof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5728" y="135592"/>
            <a:ext cx="11006669" cy="722855"/>
          </a:xfrm>
        </p:spPr>
        <p:txBody>
          <a:bodyPr vert="horz"/>
          <a:lstStyle>
            <a:lvl1pPr rtl="0">
              <a:defRPr sz="1800" b="0" i="0">
                <a:solidFill>
                  <a:schemeClr val="bg1"/>
                </a:solidFill>
              </a:defRPr>
            </a:lvl1pPr>
          </a:lstStyle>
          <a:p>
            <a:r>
              <a:rPr lang="es-ES" noProof="0" err="1"/>
              <a:t>Title</a:t>
            </a:r>
            <a:endParaRPr lang="es-ES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281C52D-91EE-47B3-8B0C-AFF531BBFD1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" y="6255681"/>
            <a:ext cx="10490200" cy="2936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pPr lvl="0"/>
            <a:r>
              <a:rPr lang="es-ES" err="1"/>
              <a:t>Footnote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7501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5">
          <p15:clr>
            <a:srgbClr val="FBAE40"/>
          </p15:clr>
        </p15:guide>
        <p15:guide id="3" orient="horz" pos="4437">
          <p15:clr>
            <a:srgbClr val="FBAE40"/>
          </p15:clr>
        </p15:guide>
        <p15:guide id="4" orient="horz" pos="3929">
          <p15:clr>
            <a:srgbClr val="FBAE40"/>
          </p15:clr>
        </p15:guide>
        <p15:guide id="5" orient="horz" pos="2192">
          <p15:clr>
            <a:srgbClr val="FBAE40"/>
          </p15:clr>
        </p15:guide>
        <p15:guide id="6" orient="horz" pos="228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A2DE-C470-4688-B17A-03A0DC1FE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3AEB8-3D35-4B7B-892E-67F3278C1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204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769867555"/>
              </p:ext>
            </p:extLst>
          </p:nvPr>
        </p:nvGraphicFramePr>
        <p:xfrm>
          <a:off x="1587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216" imgH="216" progId="TCLayout.ActiveDocument.1">
                  <p:embed/>
                </p:oleObj>
              </mc:Choice>
              <mc:Fallback>
                <p:oleObj name="think-cell Slide" r:id="rId1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13"/>
            </p:custDataLst>
          </p:nvPr>
        </p:nvSpPr>
        <p:spPr>
          <a:xfrm>
            <a:off x="1" y="2"/>
            <a:ext cx="158667" cy="130753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lvl="0" indent="0" algn="ctr" rtl="0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s-ES" sz="1235" b="1" i="0" baseline="0">
              <a:solidFill>
                <a:schemeClr val="tx1"/>
              </a:solidFill>
              <a:latin typeface="EYInterstate" panose="02000503020000020004" pitchFamily="2" charset="0"/>
              <a:ea typeface="+mj-ea"/>
              <a:cs typeface="Arial" panose="020B0604020202020204" pitchFamily="34" charset="0"/>
              <a:sym typeface="EYInterstate" panose="02000503020000020004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287" y="6556831"/>
            <a:ext cx="722000" cy="20116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rtl="0"/>
            <a:r>
              <a:rPr lang="es-ES" sz="700" noProof="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rPr>
              <a:t>Page </a:t>
            </a:r>
            <a:fld id="{9AE4D82F-B047-469B-AC52-A46321747EAF}" type="slidenum">
              <a:rPr lang="es-ES" sz="700" noProof="0" smtClean="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rPr>
              <a:pPr rtl="0"/>
              <a:t>‹#›</a:t>
            </a:fld>
            <a:endParaRPr lang="es-ES" sz="700" noProof="0">
              <a:solidFill>
                <a:schemeClr val="bg1"/>
              </a:solidFill>
              <a:latin typeface="EYInterstate" panose="02000503020000020004" pitchFamily="2" charset="0"/>
              <a:cs typeface="Arial" pitchFamily="34" charset="0"/>
            </a:endParaRP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609603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eaLnBrk="1"/>
            <a:endParaRPr lang="es-ES" sz="903" noProof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592667" y="135589"/>
            <a:ext cx="11006669" cy="7122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noProof="0"/>
              <a:t>Banner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46E59530-8F87-4EDD-9854-21C4E60BF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3" y="858447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eaLnBrk="1"/>
            <a:endParaRPr lang="es-ES" sz="903" noProof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4B6564-735A-48C3-BF6D-01F7EE0DEAC7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164" b="15625"/>
          <a:stretch/>
        </p:blipFill>
        <p:spPr>
          <a:xfrm>
            <a:off x="0" y="0"/>
            <a:ext cx="345747" cy="6858000"/>
          </a:xfrm>
          <a:prstGeom prst="rect">
            <a:avLst/>
          </a:prstGeom>
        </p:spPr>
      </p:pic>
      <p:graphicFrame>
        <p:nvGraphicFramePr>
          <p:cNvPr id="15" name="Object 14" hidden="1">
            <a:extLst>
              <a:ext uri="{FF2B5EF4-FFF2-40B4-BE49-F238E27FC236}">
                <a16:creationId xmlns:a16="http://schemas.microsoft.com/office/drawing/2014/main" id="{74BF3D2F-5D94-44E9-AAC1-9CAA9E8766E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6368119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395" imgH="394" progId="TCLayout.ActiveDocument.1">
                  <p:embed/>
                </p:oleObj>
              </mc:Choice>
              <mc:Fallback>
                <p:oleObj name="think-cell Slide" r:id="rId18" imgW="395" imgH="394" progId="TCLayout.ActiveDocument.1">
                  <p:embed/>
                  <p:pic>
                    <p:nvPicPr>
                      <p:cNvPr id="15" name="Object 14" hidden="1">
                        <a:extLst>
                          <a:ext uri="{FF2B5EF4-FFF2-40B4-BE49-F238E27FC236}">
                            <a16:creationId xmlns:a16="http://schemas.microsoft.com/office/drawing/2014/main" id="{74BF3D2F-5D94-44E9-AAC1-9CAA9E8766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638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</p:sldLayoutIdLst>
  <p:txStyles>
    <p:titleStyle>
      <a:lvl1pPr algn="l" defTabSz="458694" rtl="0" eaLnBrk="1" latinLnBrk="0" hangingPunct="1">
        <a:lnSpc>
          <a:spcPct val="85000"/>
        </a:lnSpc>
        <a:spcBef>
          <a:spcPct val="0"/>
        </a:spcBef>
        <a:buNone/>
        <a:defRPr sz="1800" b="1" i="0" kern="1200">
          <a:solidFill>
            <a:schemeClr val="bg1"/>
          </a:solidFill>
          <a:latin typeface="EYInterstate" panose="02000503020000020004" pitchFamily="2" charset="0"/>
          <a:ea typeface="+mj-ea"/>
          <a:cs typeface="Arial" pitchFamily="34" charset="0"/>
        </a:defRPr>
      </a:lvl1pPr>
    </p:titleStyle>
    <p:bodyStyle>
      <a:lvl1pPr marL="178891" indent="-178891" algn="l" defTabSz="458694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04" kern="1200">
          <a:solidFill>
            <a:schemeClr val="bg1"/>
          </a:solidFill>
          <a:latin typeface="+mn-lt"/>
          <a:ea typeface="+mn-ea"/>
          <a:cs typeface="+mn-cs"/>
        </a:defRPr>
      </a:lvl1pPr>
      <a:lvl2pPr marL="357782" indent="-178891" algn="l" defTabSz="458694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004" kern="1200">
          <a:solidFill>
            <a:schemeClr val="bg1"/>
          </a:solidFill>
          <a:latin typeface="+mn-lt"/>
          <a:ea typeface="+mn-ea"/>
          <a:cs typeface="+mn-cs"/>
        </a:defRPr>
      </a:lvl2pPr>
      <a:lvl3pPr marL="536672" indent="-178891" algn="l" defTabSz="458694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903" kern="1200">
          <a:solidFill>
            <a:schemeClr val="bg1"/>
          </a:solidFill>
          <a:latin typeface="+mn-lt"/>
          <a:ea typeface="+mn-ea"/>
          <a:cs typeface="+mn-cs"/>
        </a:defRPr>
      </a:lvl3pPr>
      <a:lvl4pPr marL="715563" indent="-178891" algn="l" defTabSz="458694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803" kern="1200">
          <a:solidFill>
            <a:schemeClr val="bg1"/>
          </a:solidFill>
          <a:latin typeface="+mn-lt"/>
          <a:ea typeface="+mn-ea"/>
          <a:cs typeface="+mn-cs"/>
        </a:defRPr>
      </a:lvl4pPr>
      <a:lvl5pPr marL="894454" indent="-178891" algn="l" defTabSz="458694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803" kern="1200">
          <a:solidFill>
            <a:schemeClr val="bg1"/>
          </a:solidFill>
          <a:latin typeface="+mn-lt"/>
          <a:ea typeface="+mn-ea"/>
          <a:cs typeface="+mn-cs"/>
        </a:defRPr>
      </a:lvl5pPr>
      <a:lvl6pPr marL="1261409" indent="-114674" algn="l" defTabSz="458694" rtl="0" eaLnBrk="1" latinLnBrk="0" hangingPunct="1">
        <a:spcBef>
          <a:spcPct val="20000"/>
        </a:spcBef>
        <a:buFont typeface="Arial" pitchFamily="34" charset="0"/>
        <a:buChar char="•"/>
        <a:defRPr sz="1004" kern="1200">
          <a:solidFill>
            <a:schemeClr val="tx1"/>
          </a:solidFill>
          <a:latin typeface="+mn-lt"/>
          <a:ea typeface="+mn-ea"/>
          <a:cs typeface="+mn-cs"/>
        </a:defRPr>
      </a:lvl6pPr>
      <a:lvl7pPr marL="1490756" indent="-114674" algn="l" defTabSz="458694" rtl="0" eaLnBrk="1" latinLnBrk="0" hangingPunct="1">
        <a:spcBef>
          <a:spcPct val="20000"/>
        </a:spcBef>
        <a:buFont typeface="Arial" pitchFamily="34" charset="0"/>
        <a:buChar char="•"/>
        <a:defRPr sz="1004" kern="1200">
          <a:solidFill>
            <a:schemeClr val="tx1"/>
          </a:solidFill>
          <a:latin typeface="+mn-lt"/>
          <a:ea typeface="+mn-ea"/>
          <a:cs typeface="+mn-cs"/>
        </a:defRPr>
      </a:lvl7pPr>
      <a:lvl8pPr marL="1720104" indent="-114674" algn="l" defTabSz="458694" rtl="0" eaLnBrk="1" latinLnBrk="0" hangingPunct="1">
        <a:spcBef>
          <a:spcPct val="20000"/>
        </a:spcBef>
        <a:buFont typeface="Arial" pitchFamily="34" charset="0"/>
        <a:buChar char="•"/>
        <a:defRPr sz="1004" kern="1200">
          <a:solidFill>
            <a:schemeClr val="tx1"/>
          </a:solidFill>
          <a:latin typeface="+mn-lt"/>
          <a:ea typeface="+mn-ea"/>
          <a:cs typeface="+mn-cs"/>
        </a:defRPr>
      </a:lvl8pPr>
      <a:lvl9pPr marL="1949451" indent="-114674" algn="l" defTabSz="458694" rtl="0" eaLnBrk="1" latinLnBrk="0" hangingPunct="1">
        <a:spcBef>
          <a:spcPct val="20000"/>
        </a:spcBef>
        <a:buFont typeface="Arial" pitchFamily="34" charset="0"/>
        <a:buChar char="•"/>
        <a:defRPr sz="10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1pPr>
      <a:lvl2pPr marL="229347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2pPr>
      <a:lvl3pPr marL="458694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3pPr>
      <a:lvl4pPr marL="688041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4pPr>
      <a:lvl5pPr marL="917388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5pPr>
      <a:lvl6pPr marL="1146736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6pPr>
      <a:lvl7pPr marL="1376083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7pPr>
      <a:lvl8pPr marL="1605430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8pPr>
      <a:lvl9pPr marL="1834778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72">
          <p15:clr>
            <a:srgbClr val="F26B43"/>
          </p15:clr>
        </p15:guide>
        <p15:guide id="3" pos="7312">
          <p15:clr>
            <a:srgbClr val="F26B43"/>
          </p15:clr>
        </p15:guide>
        <p15:guide id="4" orient="horz" pos="4716">
          <p15:clr>
            <a:srgbClr val="F26B43"/>
          </p15:clr>
        </p15:guide>
        <p15:guide id="5" pos="3908">
          <p15:clr>
            <a:srgbClr val="F26B43"/>
          </p15:clr>
        </p15:guide>
        <p15:guide id="6" pos="37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5" Type="http://schemas.openxmlformats.org/officeDocument/2006/relationships/image" Target="../media/image6.png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8.jpe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3.xml"/><Relationship Id="rId5" Type="http://schemas.openxmlformats.org/officeDocument/2006/relationships/image" Target="../media/image25.png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8.jpe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Relationship Id="rId5" Type="http://schemas.openxmlformats.org/officeDocument/2006/relationships/image" Target="../media/image9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8.jpe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3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17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3.emf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5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19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8.jpe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295B3F1-7D73-4329-87F6-A41497C079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31800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295B3F1-7D73-4329-87F6-A41497C079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3F7A1489-7706-4945-BA01-D10FC7C37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2588" y="2876934"/>
            <a:ext cx="7237351" cy="645741"/>
          </a:xfrm>
        </p:spPr>
        <p:txBody>
          <a:bodyPr/>
          <a:lstStyle/>
          <a:p>
            <a:r>
              <a:rPr lang="en-US" sz="1600" dirty="0"/>
              <a:t>Mid-bootcamp project</a:t>
            </a:r>
          </a:p>
          <a:p>
            <a:endParaRPr lang="en-US" sz="1600" dirty="0"/>
          </a:p>
          <a:p>
            <a:r>
              <a:rPr lang="en-US" sz="1600"/>
              <a:t>TEAM 2: </a:t>
            </a:r>
            <a:r>
              <a:rPr lang="en-US" sz="1600" dirty="0" err="1"/>
              <a:t>Tengya</a:t>
            </a:r>
            <a:r>
              <a:rPr lang="en-US" sz="1600" dirty="0"/>
              <a:t> Chu, Marc García &amp; Andrea Evrard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558CDE-645D-4EE6-B83E-39003215A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2588" y="2209800"/>
            <a:ext cx="7237412" cy="860425"/>
          </a:xfrm>
        </p:spPr>
        <p:txBody>
          <a:bodyPr vert="horz"/>
          <a:lstStyle/>
          <a:p>
            <a:r>
              <a:rPr lang="en-US" sz="2400" dirty="0"/>
              <a:t>Case Study: Regression</a:t>
            </a:r>
          </a:p>
        </p:txBody>
      </p:sp>
      <p:pic>
        <p:nvPicPr>
          <p:cNvPr id="8" name="Picture 4" descr="See the source image">
            <a:extLst>
              <a:ext uri="{FF2B5EF4-FFF2-40B4-BE49-F238E27FC236}">
                <a16:creationId xmlns:a16="http://schemas.microsoft.com/office/drawing/2014/main" id="{D23AFA56-2D2D-4929-AC22-F4CC57E85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883" y="1155927"/>
            <a:ext cx="1266073" cy="13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20E993D-B21B-45A2-92EE-24BCE26FA450}"/>
              </a:ext>
            </a:extLst>
          </p:cNvPr>
          <p:cNvSpPr/>
          <p:nvPr/>
        </p:nvSpPr>
        <p:spPr>
          <a:xfrm>
            <a:off x="7592037" y="5687736"/>
            <a:ext cx="4177717" cy="38589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s-ES" sz="1200" dirty="0">
                <a:solidFill>
                  <a:schemeClr val="bg1"/>
                </a:solidFill>
                <a:latin typeface="EYInterstate" panose="02000503020000020004" pitchFamily="2" charset="0"/>
              </a:rPr>
              <a:t>Noviembre 2022</a:t>
            </a:r>
          </a:p>
        </p:txBody>
      </p:sp>
    </p:spTree>
    <p:extLst>
      <p:ext uri="{BB962C8B-B14F-4D97-AF65-F5344CB8AC3E}">
        <p14:creationId xmlns:p14="http://schemas.microsoft.com/office/powerpoint/2010/main" val="80354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38" hidden="1">
            <a:extLst>
              <a:ext uri="{FF2B5EF4-FFF2-40B4-BE49-F238E27FC236}">
                <a16:creationId xmlns:a16="http://schemas.microsoft.com/office/drawing/2014/main" id="{C6A7AA2E-3E32-4746-BF0B-C43000A895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28648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9" name="Object 38" hidden="1">
                        <a:extLst>
                          <a:ext uri="{FF2B5EF4-FFF2-40B4-BE49-F238E27FC236}">
                            <a16:creationId xmlns:a16="http://schemas.microsoft.com/office/drawing/2014/main" id="{C6A7AA2E-3E32-4746-BF0B-C43000A89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itle 1">
            <a:extLst>
              <a:ext uri="{FF2B5EF4-FFF2-40B4-BE49-F238E27FC236}">
                <a16:creationId xmlns:a16="http://schemas.microsoft.com/office/drawing/2014/main" id="{C5AD312E-53A2-45AD-92C4-21EE104410E5}"/>
              </a:ext>
            </a:extLst>
          </p:cNvPr>
          <p:cNvSpPr txBox="1">
            <a:spLocks/>
          </p:cNvSpPr>
          <p:nvPr/>
        </p:nvSpPr>
        <p:spPr>
          <a:xfrm>
            <a:off x="575728" y="135592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de-CH" sz="2400" dirty="0"/>
              <a:t>MySQL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6D8037-1768-4F55-82DB-59A630AA2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20" y="1147792"/>
            <a:ext cx="6572664" cy="13095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406AFB-2A91-4EFB-8C2C-9840F2C304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696" y="1931760"/>
            <a:ext cx="6672067" cy="34598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1FD4DB-95BF-4E0E-AC16-9E82C50D41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3281" y="3025012"/>
            <a:ext cx="2597283" cy="29020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4439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38" hidden="1">
            <a:extLst>
              <a:ext uri="{FF2B5EF4-FFF2-40B4-BE49-F238E27FC236}">
                <a16:creationId xmlns:a16="http://schemas.microsoft.com/office/drawing/2014/main" id="{C6A7AA2E-3E32-4746-BF0B-C43000A895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9" name="Object 38" hidden="1">
                        <a:extLst>
                          <a:ext uri="{FF2B5EF4-FFF2-40B4-BE49-F238E27FC236}">
                            <a16:creationId xmlns:a16="http://schemas.microsoft.com/office/drawing/2014/main" id="{C6A7AA2E-3E32-4746-BF0B-C43000A89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itle 1">
            <a:extLst>
              <a:ext uri="{FF2B5EF4-FFF2-40B4-BE49-F238E27FC236}">
                <a16:creationId xmlns:a16="http://schemas.microsoft.com/office/drawing/2014/main" id="{C5AD312E-53A2-45AD-92C4-21EE104410E5}"/>
              </a:ext>
            </a:extLst>
          </p:cNvPr>
          <p:cNvSpPr txBox="1">
            <a:spLocks/>
          </p:cNvSpPr>
          <p:nvPr/>
        </p:nvSpPr>
        <p:spPr>
          <a:xfrm>
            <a:off x="575728" y="135592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de-CH" sz="2400" dirty="0"/>
              <a:t>MySQL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9BCDF-AB84-4146-9D9D-06174D93A592}"/>
              </a:ext>
            </a:extLst>
          </p:cNvPr>
          <p:cNvGrpSpPr/>
          <p:nvPr/>
        </p:nvGrpSpPr>
        <p:grpSpPr>
          <a:xfrm>
            <a:off x="1519945" y="1512564"/>
            <a:ext cx="9514627" cy="3724466"/>
            <a:chOff x="1519945" y="1512564"/>
            <a:chExt cx="9514627" cy="37244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2D70F0-70CD-49CD-A868-F942699B1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19945" y="1512564"/>
              <a:ext cx="3930852" cy="22543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CF4FB02-024F-4BDB-93D4-4EA99C52A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45861" y="2296829"/>
              <a:ext cx="7988711" cy="2940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3751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B754915-8971-4888-A5EA-00CAE716239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B754915-8971-4888-A5EA-00CAE71623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FC7EB7F-66F4-45AC-B7CB-F6D06F9C1D0C}"/>
              </a:ext>
            </a:extLst>
          </p:cNvPr>
          <p:cNvSpPr/>
          <p:nvPr/>
        </p:nvSpPr>
        <p:spPr>
          <a:xfrm>
            <a:off x="0" y="0"/>
            <a:ext cx="12192000" cy="6852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7E51FCE-72D3-4B81-B81B-F8283CB3D15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>
              <a:latin typeface="Calibri" panose="020F0502020204030204" pitchFamily="34" charset="0"/>
              <a:ea typeface="メイリオ" panose="020B060403050404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EEBD3A7-4306-416B-A880-0F72E1FA4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592427"/>
              </p:ext>
            </p:extLst>
          </p:nvPr>
        </p:nvGraphicFramePr>
        <p:xfrm>
          <a:off x="1047720" y="2001928"/>
          <a:ext cx="5598219" cy="2836404"/>
        </p:xfrm>
        <a:graphic>
          <a:graphicData uri="http://schemas.openxmlformats.org/drawingml/2006/table">
            <a:tbl>
              <a:tblPr firstRow="1" bandRow="1"/>
              <a:tblGrid>
                <a:gridCol w="790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7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1.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39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Introducción</a:t>
                      </a:r>
                      <a:endParaRPr kumimoji="1" lang="en-US" altLang="ja-JP" sz="18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458694" rtl="0" eaLnBrk="1" latinLnBrk="0" hangingPunct="1">
                        <a:spcAft>
                          <a:spcPts val="900"/>
                        </a:spcAft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22459" lvl="0" indent="0" algn="l" defTabSz="45869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Python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0" noProof="0" dirty="0">
                          <a:solidFill>
                            <a:schemeClr val="tx1"/>
                          </a:solidFill>
                          <a:latin typeface="+mn-lt"/>
                        </a:rPr>
                        <a:t>3.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kumimoji="1"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627256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0" noProof="0">
                          <a:solidFill>
                            <a:srgbClr val="33C3FF"/>
                          </a:solidFill>
                          <a:latin typeface="+mn-lt"/>
                        </a:rPr>
                        <a:t>4.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lang="en-US" sz="1800" b="1" dirty="0">
                          <a:solidFill>
                            <a:srgbClr val="33C3FF"/>
                          </a:solidFill>
                          <a:latin typeface="+mn-lt"/>
                        </a:rPr>
                        <a:t>Power BI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506543"/>
                  </a:ext>
                </a:extLst>
              </a:tr>
            </a:tbl>
          </a:graphicData>
        </a:graphic>
      </p:graphicFrame>
      <p:pic>
        <p:nvPicPr>
          <p:cNvPr id="8" name="Picture 4" descr="Free Person Using a Laptop on a Table Stock Photo">
            <a:extLst>
              <a:ext uri="{FF2B5EF4-FFF2-40B4-BE49-F238E27FC236}">
                <a16:creationId xmlns:a16="http://schemas.microsoft.com/office/drawing/2014/main" id="{1D16EC74-3CC0-480B-AD79-B04D1F5C3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1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38" hidden="1">
            <a:extLst>
              <a:ext uri="{FF2B5EF4-FFF2-40B4-BE49-F238E27FC236}">
                <a16:creationId xmlns:a16="http://schemas.microsoft.com/office/drawing/2014/main" id="{C6A7AA2E-3E32-4746-BF0B-C43000A895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9" name="Object 38" hidden="1">
                        <a:extLst>
                          <a:ext uri="{FF2B5EF4-FFF2-40B4-BE49-F238E27FC236}">
                            <a16:creationId xmlns:a16="http://schemas.microsoft.com/office/drawing/2014/main" id="{C6A7AA2E-3E32-4746-BF0B-C43000A89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itle 1">
            <a:extLst>
              <a:ext uri="{FF2B5EF4-FFF2-40B4-BE49-F238E27FC236}">
                <a16:creationId xmlns:a16="http://schemas.microsoft.com/office/drawing/2014/main" id="{C5AD312E-53A2-45AD-92C4-21EE104410E5}"/>
              </a:ext>
            </a:extLst>
          </p:cNvPr>
          <p:cNvSpPr txBox="1">
            <a:spLocks/>
          </p:cNvSpPr>
          <p:nvPr/>
        </p:nvSpPr>
        <p:spPr>
          <a:xfrm>
            <a:off x="575728" y="135592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de-CH" sz="2400" dirty="0"/>
              <a:t>Power BI dashboard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8631380-53BA-4B0F-9F3B-84F97AE29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286" y="954078"/>
            <a:ext cx="8789427" cy="51982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7836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A47D26FA-B9BF-4E14-BC5E-80B171DA7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464" y="2311516"/>
            <a:ext cx="2234967" cy="223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99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B754915-8971-4888-A5EA-00CAE716239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B754915-8971-4888-A5EA-00CAE71623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FC7EB7F-66F4-45AC-B7CB-F6D06F9C1D0C}"/>
              </a:ext>
            </a:extLst>
          </p:cNvPr>
          <p:cNvSpPr/>
          <p:nvPr/>
        </p:nvSpPr>
        <p:spPr>
          <a:xfrm>
            <a:off x="0" y="0"/>
            <a:ext cx="12192000" cy="6852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7E51FCE-72D3-4B81-B81B-F8283CB3D15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>
              <a:latin typeface="Calibri" panose="020F0502020204030204" pitchFamily="34" charset="0"/>
              <a:ea typeface="メイリオ" panose="020B060403050404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EEBD3A7-4306-416B-A880-0F72E1FA4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462400"/>
              </p:ext>
            </p:extLst>
          </p:nvPr>
        </p:nvGraphicFramePr>
        <p:xfrm>
          <a:off x="1047720" y="2001928"/>
          <a:ext cx="5598219" cy="2836404"/>
        </p:xfrm>
        <a:graphic>
          <a:graphicData uri="http://schemas.openxmlformats.org/drawingml/2006/table">
            <a:tbl>
              <a:tblPr firstRow="1" bandRow="1"/>
              <a:tblGrid>
                <a:gridCol w="790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7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r>
                        <a:rPr lang="en-US" sz="2800" b="1" noProof="0">
                          <a:solidFill>
                            <a:srgbClr val="33C3FF"/>
                          </a:solidFill>
                          <a:latin typeface="+mn-lt"/>
                        </a:rPr>
                        <a:t>1.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39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kern="1200" noProof="0" dirty="0" err="1">
                          <a:solidFill>
                            <a:srgbClr val="33C3FF"/>
                          </a:solidFill>
                          <a:latin typeface="+mn-lt"/>
                          <a:ea typeface="+mn-ea"/>
                          <a:cs typeface="+mn-cs"/>
                        </a:rPr>
                        <a:t>Introducción</a:t>
                      </a:r>
                      <a:endParaRPr kumimoji="1" lang="en-US" altLang="ja-JP" sz="1800" b="1" kern="1200" noProof="0" dirty="0">
                        <a:solidFill>
                          <a:srgbClr val="33C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2.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22459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Python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3.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kumimoji="1" lang="en-US" sz="18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627256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4.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Power BI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506543"/>
                  </a:ext>
                </a:extLst>
              </a:tr>
            </a:tbl>
          </a:graphicData>
        </a:graphic>
      </p:graphicFrame>
      <p:pic>
        <p:nvPicPr>
          <p:cNvPr id="11" name="Picture 4" descr="Free Person Using a Laptop on a Table Stock Photo">
            <a:extLst>
              <a:ext uri="{FF2B5EF4-FFF2-40B4-BE49-F238E27FC236}">
                <a16:creationId xmlns:a16="http://schemas.microsoft.com/office/drawing/2014/main" id="{EAF39238-F7CA-4F40-A53C-FAA1199B7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62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151242A-E4F1-4B89-A511-5D7392C89FB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653878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151242A-E4F1-4B89-A511-5D7392C89F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3D4AAD72-0089-43ED-85F0-140C0F296BAA}"/>
              </a:ext>
            </a:extLst>
          </p:cNvPr>
          <p:cNvGrpSpPr/>
          <p:nvPr/>
        </p:nvGrpSpPr>
        <p:grpSpPr>
          <a:xfrm>
            <a:off x="693172" y="2998505"/>
            <a:ext cx="11076580" cy="3212983"/>
            <a:chOff x="273725" y="1686187"/>
            <a:chExt cx="11076580" cy="321298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A998E67-DFD4-4493-B583-1D39295B2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09" y="1842683"/>
              <a:ext cx="10783612" cy="289999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1A9CD-9D06-4DAD-9E84-85286A58A954}"/>
                </a:ext>
              </a:extLst>
            </p:cNvPr>
            <p:cNvSpPr/>
            <p:nvPr/>
          </p:nvSpPr>
          <p:spPr>
            <a:xfrm>
              <a:off x="273725" y="1686187"/>
              <a:ext cx="11076580" cy="3212983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CH" sz="1200">
                <a:solidFill>
                  <a:schemeClr val="bg1"/>
                </a:solidFill>
                <a:latin typeface="EYInterstate" panose="02000503020000020004" pitchFamily="2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AD2E94-4B9B-405A-A936-FFA4D1ED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335" y="1404708"/>
            <a:ext cx="1207957" cy="7228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/>
          <a:lstStyle/>
          <a:p>
            <a:r>
              <a:rPr lang="de-CH" sz="8000"/>
              <a:t>1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067C779-14D6-4AD7-8EF4-26160CB43A1B}"/>
              </a:ext>
            </a:extLst>
          </p:cNvPr>
          <p:cNvSpPr txBox="1">
            <a:spLocks/>
          </p:cNvSpPr>
          <p:nvPr/>
        </p:nvSpPr>
        <p:spPr>
          <a:xfrm>
            <a:off x="638677" y="138907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8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r>
              <a:rPr lang="de-CH" sz="2400" dirty="0"/>
              <a:t>Objetivos del proyecto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5B1D1FB-57EF-4273-9AA2-BD14350F3496}"/>
              </a:ext>
            </a:extLst>
          </p:cNvPr>
          <p:cNvSpPr txBox="1">
            <a:spLocks/>
          </p:cNvSpPr>
          <p:nvPr/>
        </p:nvSpPr>
        <p:spPr>
          <a:xfrm>
            <a:off x="2511765" y="1404708"/>
            <a:ext cx="3169920" cy="722855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8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r>
              <a:rPr lang="de-CH" dirty="0"/>
              <a:t>Crear un modelo de regresión para predecir el precio de las viviendas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D615A52-C2E4-4112-A794-3C231E76D35A}"/>
              </a:ext>
            </a:extLst>
          </p:cNvPr>
          <p:cNvSpPr txBox="1">
            <a:spLocks/>
          </p:cNvSpPr>
          <p:nvPr/>
        </p:nvSpPr>
        <p:spPr>
          <a:xfrm>
            <a:off x="6102335" y="1404708"/>
            <a:ext cx="1207957" cy="72285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8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r>
              <a:rPr lang="de-CH" sz="8000"/>
              <a:t>2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809D796-014A-438F-8F7B-4459F85F99C7}"/>
              </a:ext>
            </a:extLst>
          </p:cNvPr>
          <p:cNvSpPr txBox="1">
            <a:spLocks/>
          </p:cNvSpPr>
          <p:nvPr/>
        </p:nvSpPr>
        <p:spPr>
          <a:xfrm>
            <a:off x="7026265" y="1404708"/>
            <a:ext cx="3749040" cy="722855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8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r>
              <a:rPr lang="de-CH" dirty="0"/>
              <a:t>Identificar las características que hacen que una vivienda tenga un valor mayor &gt;650k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EEBFED-2ECA-4B88-82F3-315F7586D898}"/>
              </a:ext>
            </a:extLst>
          </p:cNvPr>
          <p:cNvSpPr txBox="1">
            <a:spLocks/>
          </p:cNvSpPr>
          <p:nvPr/>
        </p:nvSpPr>
        <p:spPr>
          <a:xfrm>
            <a:off x="1943942" y="2664475"/>
            <a:ext cx="8575040" cy="412278"/>
          </a:xfrm>
          <a:prstGeom prst="rect">
            <a:avLst/>
          </a:prstGeom>
          <a:solidFill>
            <a:srgbClr val="81DAFF"/>
          </a:solidFill>
          <a:ln w="12700">
            <a:solidFill>
              <a:srgbClr val="9BE2FF">
                <a:alpha val="27843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8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de-CH" sz="1600" b="0" dirty="0">
                <a:solidFill>
                  <a:schemeClr val="tx2"/>
                </a:solidFill>
              </a:rPr>
              <a:t>Partimos de la siguiente base de datos para empezar a construir nuestro modelo </a:t>
            </a:r>
          </a:p>
        </p:txBody>
      </p:sp>
    </p:spTree>
    <p:extLst>
      <p:ext uri="{BB962C8B-B14F-4D97-AF65-F5344CB8AC3E}">
        <p14:creationId xmlns:p14="http://schemas.microsoft.com/office/powerpoint/2010/main" val="388705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B754915-8971-4888-A5EA-00CAE716239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B754915-8971-4888-A5EA-00CAE71623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FC7EB7F-66F4-45AC-B7CB-F6D06F9C1D0C}"/>
              </a:ext>
            </a:extLst>
          </p:cNvPr>
          <p:cNvSpPr/>
          <p:nvPr/>
        </p:nvSpPr>
        <p:spPr>
          <a:xfrm>
            <a:off x="0" y="0"/>
            <a:ext cx="12192000" cy="6852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7E51FCE-72D3-4B81-B81B-F8283CB3D15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>
              <a:latin typeface="Calibri" panose="020F0502020204030204" pitchFamily="34" charset="0"/>
              <a:ea typeface="メイリオ" panose="020B060403050404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EEBD3A7-4306-416B-A880-0F72E1FA4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466388"/>
              </p:ext>
            </p:extLst>
          </p:nvPr>
        </p:nvGraphicFramePr>
        <p:xfrm>
          <a:off x="1047720" y="2001928"/>
          <a:ext cx="5598219" cy="2836404"/>
        </p:xfrm>
        <a:graphic>
          <a:graphicData uri="http://schemas.openxmlformats.org/drawingml/2006/table">
            <a:tbl>
              <a:tblPr firstRow="1" bandRow="1"/>
              <a:tblGrid>
                <a:gridCol w="790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7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1.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39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Introducción</a:t>
                      </a:r>
                      <a:endParaRPr kumimoji="1" lang="en-US" altLang="ja-JP" sz="18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r>
                        <a:rPr lang="en-US" sz="2800" b="1" noProof="0">
                          <a:solidFill>
                            <a:srgbClr val="33C3FF"/>
                          </a:solidFill>
                          <a:latin typeface="+mn-lt"/>
                        </a:rPr>
                        <a:t>2.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22459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noProof="0">
                          <a:solidFill>
                            <a:srgbClr val="33C3FF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Python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3.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kumimoji="1" lang="en-US" sz="18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627256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4.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Power BI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506543"/>
                  </a:ext>
                </a:extLst>
              </a:tr>
            </a:tbl>
          </a:graphicData>
        </a:graphic>
      </p:graphicFrame>
      <p:pic>
        <p:nvPicPr>
          <p:cNvPr id="19460" name="Picture 4" descr="Free Person Using a Laptop on a Table Stock Photo">
            <a:extLst>
              <a:ext uri="{FF2B5EF4-FFF2-40B4-BE49-F238E27FC236}">
                <a16:creationId xmlns:a16="http://schemas.microsoft.com/office/drawing/2014/main" id="{16E7C0C8-56FB-4DE7-9469-FC160A93D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31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38" hidden="1">
            <a:extLst>
              <a:ext uri="{FF2B5EF4-FFF2-40B4-BE49-F238E27FC236}">
                <a16:creationId xmlns:a16="http://schemas.microsoft.com/office/drawing/2014/main" id="{C6A7AA2E-3E32-4746-BF0B-C43000A895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212812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9" name="Object 38" hidden="1">
                        <a:extLst>
                          <a:ext uri="{FF2B5EF4-FFF2-40B4-BE49-F238E27FC236}">
                            <a16:creationId xmlns:a16="http://schemas.microsoft.com/office/drawing/2014/main" id="{C6A7AA2E-3E32-4746-BF0B-C43000A89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E2AFCB9B-8AB5-4A35-B877-D50CC7B1AE9C}"/>
              </a:ext>
            </a:extLst>
          </p:cNvPr>
          <p:cNvSpPr/>
          <p:nvPr/>
        </p:nvSpPr>
        <p:spPr>
          <a:xfrm>
            <a:off x="4460140" y="1078648"/>
            <a:ext cx="7227731" cy="243182"/>
          </a:xfrm>
          <a:prstGeom prst="rect">
            <a:avLst/>
          </a:prstGeom>
          <a:solidFill>
            <a:srgbClr val="FFE600">
              <a:lumMod val="60000"/>
              <a:lumOff val="40000"/>
            </a:srgbClr>
          </a:solidFill>
          <a:ln w="9525" cap="flat" cmpd="sng" algn="ctr">
            <a:solidFill>
              <a:srgbClr val="FFE600">
                <a:lumMod val="20000"/>
                <a:lumOff val="80000"/>
              </a:srgbClr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b="1" kern="0" dirty="0">
                <a:solidFill>
                  <a:srgbClr val="000000"/>
                </a:solidFill>
                <a:latin typeface=" EY Interstate Light"/>
              </a:rPr>
              <a:t>Data </a:t>
            </a:r>
            <a:r>
              <a:rPr lang="es-ES" sz="1600" b="1" kern="0" dirty="0" err="1">
                <a:solidFill>
                  <a:srgbClr val="000000"/>
                </a:solidFill>
                <a:latin typeface=" EY Interstate Light"/>
              </a:rPr>
              <a:t>Cleaning</a:t>
            </a: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5E4C97-EBCA-496D-A976-F325F24D6762}"/>
              </a:ext>
            </a:extLst>
          </p:cNvPr>
          <p:cNvSpPr txBox="1"/>
          <p:nvPr/>
        </p:nvSpPr>
        <p:spPr>
          <a:xfrm>
            <a:off x="4464899" y="1291170"/>
            <a:ext cx="7312971" cy="1114151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chemeClr val="accent2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Nos presentamos con una base de datos de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21.597 viviendas, con 21 columnas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que presentarían las características de la vivienda. </a:t>
            </a:r>
          </a:p>
          <a:p>
            <a:pPr marL="356616" indent="-356616">
              <a:buClr>
                <a:schemeClr val="accent2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►"/>
            </a:pP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Eliminamos las columnas de ID y Date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puesto que eran únicas de cada vivienda. </a:t>
            </a:r>
          </a:p>
          <a:p>
            <a:pPr marL="356616" indent="-356616">
              <a:buClr>
                <a:schemeClr val="accent2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Clasificamos las columnas entre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numéricas y categóricas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para poderlas tratar según su tipo</a:t>
            </a:r>
          </a:p>
          <a:p>
            <a:pPr marL="356616" indent="-356616">
              <a:buClr>
                <a:srgbClr val="FFE600">
                  <a:lumMod val="20000"/>
                  <a:lumOff val="80000"/>
                </a:srgbClr>
              </a:buClr>
              <a:buSzPct val="70000"/>
              <a:buFont typeface="Arial" pitchFamily="34" charset="0"/>
              <a:buChar char="►"/>
            </a:pPr>
            <a:endParaRPr lang="es-ES" sz="1400" dirty="0">
              <a:solidFill>
                <a:srgbClr val="646464"/>
              </a:solidFill>
              <a:latin typeface=" EY Interstate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60D2FA-71D4-4B0B-8402-BD4FA6F06363}"/>
              </a:ext>
            </a:extLst>
          </p:cNvPr>
          <p:cNvSpPr/>
          <p:nvPr/>
        </p:nvSpPr>
        <p:spPr>
          <a:xfrm>
            <a:off x="4468607" y="2232381"/>
            <a:ext cx="7227731" cy="243182"/>
          </a:xfrm>
          <a:prstGeom prst="rect">
            <a:avLst/>
          </a:prstGeom>
          <a:solidFill>
            <a:srgbClr val="E6D000"/>
          </a:solidFill>
          <a:ln w="9525" cap="flat" cmpd="sng" algn="ctr">
            <a:solidFill>
              <a:srgbClr val="FFE600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lang="es-ES" sz="1600" kern="0" dirty="0">
                <a:solidFill>
                  <a:srgbClr val="000000"/>
                </a:solidFill>
                <a:latin typeface=" EY Interstate Light"/>
              </a:rPr>
              <a:t>Comprobar </a:t>
            </a:r>
            <a:r>
              <a:rPr lang="es-ES" sz="1600" b="1" kern="0" dirty="0" err="1">
                <a:solidFill>
                  <a:srgbClr val="000000"/>
                </a:solidFill>
                <a:latin typeface=" EY Interstate Light"/>
              </a:rPr>
              <a:t>NaNs</a:t>
            </a:r>
            <a:r>
              <a:rPr lang="es-ES" sz="1600" b="1" kern="0" dirty="0">
                <a:solidFill>
                  <a:srgbClr val="000000"/>
                </a:solidFill>
                <a:latin typeface=" EY Interstate Light"/>
              </a:rPr>
              <a:t> </a:t>
            </a:r>
            <a:r>
              <a:rPr lang="es-ES" sz="1600" kern="0" dirty="0">
                <a:solidFill>
                  <a:srgbClr val="000000"/>
                </a:solidFill>
                <a:latin typeface=" EY Interstate Light"/>
              </a:rPr>
              <a:t>y</a:t>
            </a:r>
            <a:r>
              <a:rPr lang="es-ES" sz="1600" b="1" kern="0" dirty="0">
                <a:solidFill>
                  <a:srgbClr val="000000"/>
                </a:solidFill>
                <a:latin typeface=" EY Interstate Light"/>
              </a:rPr>
              <a:t> </a:t>
            </a:r>
            <a:r>
              <a:rPr lang="es-ES" sz="1600" b="1" kern="0" dirty="0" err="1">
                <a:solidFill>
                  <a:srgbClr val="000000"/>
                </a:solidFill>
                <a:latin typeface=" EY Interstate Light"/>
              </a:rPr>
              <a:t>outliers</a:t>
            </a: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6852FC-6987-44C8-B7FC-9126216CAA20}"/>
              </a:ext>
            </a:extLst>
          </p:cNvPr>
          <p:cNvSpPr txBox="1"/>
          <p:nvPr/>
        </p:nvSpPr>
        <p:spPr>
          <a:xfrm>
            <a:off x="4482549" y="2496214"/>
            <a:ext cx="7168872" cy="68326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rgbClr val="C6CA1C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No nos encontramos con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ningún </a:t>
            </a:r>
            <a:r>
              <a:rPr lang="es-ES" sz="1400" b="1" dirty="0" err="1">
                <a:solidFill>
                  <a:srgbClr val="646464"/>
                </a:solidFill>
                <a:latin typeface=" EY Interstate Light"/>
              </a:rPr>
              <a:t>NaN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pero sí que había </a:t>
            </a:r>
            <a:r>
              <a:rPr lang="es-ES" sz="1400" b="1" dirty="0" err="1">
                <a:solidFill>
                  <a:srgbClr val="646464"/>
                </a:solidFill>
                <a:latin typeface=" EY Interstate Light"/>
              </a:rPr>
              <a:t>outliers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en las variables de ‘sqft_lot15’ y ‘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sqft_lot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’</a:t>
            </a:r>
          </a:p>
          <a:p>
            <a:pPr marL="356616" indent="-356616">
              <a:buClr>
                <a:srgbClr val="C6CA1C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Esos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outliers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los solucionamos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eliminándolos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45DC4E-B6FB-40AE-90EA-339F00AC0800}"/>
              </a:ext>
            </a:extLst>
          </p:cNvPr>
          <p:cNvSpPr/>
          <p:nvPr/>
        </p:nvSpPr>
        <p:spPr>
          <a:xfrm>
            <a:off x="4451673" y="3246968"/>
            <a:ext cx="7227731" cy="243182"/>
          </a:xfrm>
          <a:prstGeom prst="rect">
            <a:avLst/>
          </a:prstGeom>
          <a:solidFill>
            <a:srgbClr val="E0E0E0"/>
          </a:solidFill>
          <a:ln w="9525" cap="flat" cmpd="sng" algn="ctr">
            <a:solidFill>
              <a:srgbClr val="E0E0E0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 EY Interstate Light"/>
                <a:ea typeface="+mn-ea"/>
                <a:cs typeface="+mn-cs"/>
              </a:rPr>
              <a:t>Estandarizar</a:t>
            </a:r>
            <a:r>
              <a:rPr kumimoji="0" lang="es-ES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 EY Interstate Light"/>
                <a:ea typeface="+mn-ea"/>
                <a:cs typeface="+mn-cs"/>
              </a:rPr>
              <a:t> los datos numéricos </a:t>
            </a:r>
            <a:r>
              <a:rPr lang="es-ES" sz="1600" kern="0" dirty="0">
                <a:latin typeface=" EY Interstate Light"/>
              </a:rPr>
              <a:t>y </a:t>
            </a:r>
            <a:r>
              <a:rPr lang="es-ES" sz="1600" b="1" kern="0" dirty="0">
                <a:latin typeface=" EY Interstate Light"/>
              </a:rPr>
              <a:t>codificar</a:t>
            </a:r>
            <a:r>
              <a:rPr lang="es-ES" sz="1600" kern="0" dirty="0">
                <a:latin typeface=" EY Interstate Light"/>
              </a:rPr>
              <a:t> los datos categóricos</a:t>
            </a:r>
            <a:endParaRPr kumimoji="0" lang="es-ES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15954A-8D69-4842-9261-ECBA7BD5B7B5}"/>
              </a:ext>
            </a:extLst>
          </p:cNvPr>
          <p:cNvSpPr txBox="1"/>
          <p:nvPr/>
        </p:nvSpPr>
        <p:spPr>
          <a:xfrm>
            <a:off x="4460140" y="3502730"/>
            <a:ext cx="7227731" cy="68326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rgbClr val="DBDBDB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Para entrenar el modelo, se estandarizaron las variables numéricas con </a:t>
            </a:r>
            <a:r>
              <a:rPr lang="es-ES" sz="1400" i="1" dirty="0" err="1">
                <a:solidFill>
                  <a:srgbClr val="646464"/>
                </a:solidFill>
                <a:latin typeface=" EY Interstate Light"/>
              </a:rPr>
              <a:t>StandardScaler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y se codificaron las categóricas usando </a:t>
            </a:r>
            <a:r>
              <a:rPr lang="es-ES" sz="1400" i="1" dirty="0" err="1">
                <a:solidFill>
                  <a:srgbClr val="646464"/>
                </a:solidFill>
                <a:latin typeface=" EY Interstate Light"/>
              </a:rPr>
              <a:t>OneHotEncoder</a:t>
            </a:r>
            <a:endParaRPr lang="es-ES" sz="1400" i="1" dirty="0">
              <a:solidFill>
                <a:srgbClr val="646464"/>
              </a:solidFill>
              <a:latin typeface=" EY Interstate Light"/>
            </a:endParaRPr>
          </a:p>
          <a:p>
            <a:pPr marL="356616" indent="-356616">
              <a:buClr>
                <a:srgbClr val="DBDBDB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Una vez hecho, concatenamos todas la columnas y probamos diferentes modelos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117ED6-583C-4CBB-BBE1-28BF96936C1D}"/>
              </a:ext>
            </a:extLst>
          </p:cNvPr>
          <p:cNvSpPr/>
          <p:nvPr/>
        </p:nvSpPr>
        <p:spPr>
          <a:xfrm>
            <a:off x="4460140" y="4281433"/>
            <a:ext cx="7227731" cy="243182"/>
          </a:xfrm>
          <a:prstGeom prst="rect">
            <a:avLst/>
          </a:prstGeom>
          <a:solidFill>
            <a:srgbClr val="646464"/>
          </a:solidFill>
          <a:ln w="9525" cap="flat" cmpd="sng" algn="ctr">
            <a:solidFill>
              <a:srgbClr val="646464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 EY Interstate Light"/>
                <a:ea typeface="+mn-ea"/>
                <a:cs typeface="+mn-cs"/>
              </a:rPr>
              <a:t>Creación del modelo</a:t>
            </a:r>
            <a:endParaRPr kumimoji="0" lang="es-ES" sz="16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AA7F87-4193-4DD8-B523-3A0AC078980E}"/>
              </a:ext>
            </a:extLst>
          </p:cNvPr>
          <p:cNvSpPr txBox="1"/>
          <p:nvPr/>
        </p:nvSpPr>
        <p:spPr>
          <a:xfrm>
            <a:off x="4457644" y="4525041"/>
            <a:ext cx="7247162" cy="1114151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</a:pP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Separar las variables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entre independientes y la variable que se quiere predecir (y), y separarlas entre </a:t>
            </a:r>
            <a:r>
              <a:rPr lang="es-ES" sz="1400" b="1" dirty="0" err="1">
                <a:solidFill>
                  <a:srgbClr val="646464"/>
                </a:solidFill>
                <a:latin typeface=" EY Interstate Light"/>
              </a:rPr>
              <a:t>train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 y test</a:t>
            </a:r>
          </a:p>
          <a:p>
            <a: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</a:pP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Importar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modelos (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LinearRegression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Lasso, Ridge,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ElasticNet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RandomForestRegression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XGBoost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y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LightGBM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),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entrenarlos y testearlos.</a:t>
            </a:r>
          </a:p>
          <a:p>
            <a: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</a:pPr>
            <a:endParaRPr lang="es-ES" sz="1400" dirty="0">
              <a:solidFill>
                <a:srgbClr val="646464"/>
              </a:solidFill>
              <a:latin typeface=" EY Interstate Ligh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EBDA8D4-BA81-4A31-84A9-006D131B6556}"/>
              </a:ext>
            </a:extLst>
          </p:cNvPr>
          <p:cNvSpPr/>
          <p:nvPr/>
        </p:nvSpPr>
        <p:spPr>
          <a:xfrm>
            <a:off x="4477074" y="5494802"/>
            <a:ext cx="7227731" cy="243182"/>
          </a:xfrm>
          <a:prstGeom prst="rect">
            <a:avLst/>
          </a:prstGeom>
          <a:solidFill>
            <a:srgbClr val="33C3FF"/>
          </a:solidFill>
          <a:ln w="9525" cap="flat" cmpd="sng" algn="ctr">
            <a:solidFill>
              <a:srgbClr val="33C3FF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lang="es-ES" sz="1600" b="1" kern="0" dirty="0">
                <a:solidFill>
                  <a:srgbClr val="FFFFFF"/>
                </a:solidFill>
                <a:latin typeface=" EY Interstate Light"/>
              </a:rPr>
              <a:t>Validación del modelo</a:t>
            </a: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7BA565-99E7-4A0F-A7EB-D63160020DAE}"/>
              </a:ext>
            </a:extLst>
          </p:cNvPr>
          <p:cNvSpPr txBox="1"/>
          <p:nvPr/>
        </p:nvSpPr>
        <p:spPr>
          <a:xfrm>
            <a:off x="4486683" y="5732491"/>
            <a:ext cx="7215464" cy="46782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>
            <a:defPPr>
              <a:defRPr lang="es-ES"/>
            </a:defPPr>
            <a:lvl1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  <a:defRPr sz="1200">
                <a:solidFill>
                  <a:srgbClr val="646464"/>
                </a:solidFill>
                <a:latin typeface=" EY Interstate Light"/>
              </a:defRPr>
            </a:lvl1pPr>
          </a:lstStyle>
          <a:p>
            <a:pPr>
              <a:buClr>
                <a:srgbClr val="33C3FF"/>
              </a:buClr>
            </a:pPr>
            <a:r>
              <a:rPr lang="es-ES" sz="1400" dirty="0"/>
              <a:t>El modelo que mejor predice en nuestro modelo es el </a:t>
            </a:r>
            <a:r>
              <a:rPr lang="es-ES" sz="1400" b="1" dirty="0" err="1"/>
              <a:t>LightGBM</a:t>
            </a:r>
            <a:r>
              <a:rPr lang="es-ES" sz="1400" dirty="0"/>
              <a:t> con un R2 de </a:t>
            </a:r>
            <a:r>
              <a:rPr lang="es-ES" sz="1400" dirty="0" err="1"/>
              <a:t>train</a:t>
            </a:r>
            <a:r>
              <a:rPr lang="es-ES" sz="1400" dirty="0"/>
              <a:t> de 0,947 y uno de test de </a:t>
            </a:r>
            <a:r>
              <a:rPr lang="es-ES" sz="1400" b="1" dirty="0"/>
              <a:t>0,8926</a:t>
            </a:r>
            <a:endParaRPr lang="es-ES" sz="1400" b="1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4A85255-8460-485D-8FDD-2DED103D22F1}"/>
              </a:ext>
            </a:extLst>
          </p:cNvPr>
          <p:cNvCxnSpPr>
            <a:cxnSpLocks/>
          </p:cNvCxnSpPr>
          <p:nvPr/>
        </p:nvCxnSpPr>
        <p:spPr>
          <a:xfrm flipH="1" flipV="1">
            <a:off x="3464361" y="2915254"/>
            <a:ext cx="739420" cy="165"/>
          </a:xfrm>
          <a:prstGeom prst="line">
            <a:avLst/>
          </a:prstGeom>
          <a:noFill/>
          <a:ln w="9525" cap="flat" cmpd="sng" algn="ctr">
            <a:solidFill>
              <a:srgbClr val="FFE600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6E0FA1B-DE79-4C24-9CD6-53F43062B838}"/>
              </a:ext>
            </a:extLst>
          </p:cNvPr>
          <p:cNvCxnSpPr/>
          <p:nvPr/>
        </p:nvCxnSpPr>
        <p:spPr>
          <a:xfrm flipH="1" flipV="1">
            <a:off x="3638461" y="1711299"/>
            <a:ext cx="565320" cy="165"/>
          </a:xfrm>
          <a:prstGeom prst="line">
            <a:avLst/>
          </a:prstGeom>
          <a:noFill/>
          <a:ln w="9525" cap="flat" cmpd="sng" algn="ctr">
            <a:solidFill>
              <a:srgbClr val="FFE600">
                <a:lumMod val="20000"/>
                <a:lumOff val="80000"/>
              </a:srgbClr>
            </a:solidFill>
            <a:prstDash val="solid"/>
            <a:tailEnd type="none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E506659-F39F-4AD1-A94E-D3D8E3457F1B}"/>
              </a:ext>
            </a:extLst>
          </p:cNvPr>
          <p:cNvCxnSpPr/>
          <p:nvPr/>
        </p:nvCxnSpPr>
        <p:spPr>
          <a:xfrm flipH="1" flipV="1">
            <a:off x="3207918" y="3975493"/>
            <a:ext cx="956896" cy="165"/>
          </a:xfrm>
          <a:prstGeom prst="line">
            <a:avLst/>
          </a:prstGeom>
          <a:noFill/>
          <a:ln w="9525" cap="flat" cmpd="sng" algn="ctr">
            <a:solidFill>
              <a:srgbClr val="E0E0E0"/>
            </a:solidFill>
            <a:prstDash val="solid"/>
            <a:tailEnd type="none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FE15451-2D8B-41A2-87FC-79D9065980DD}"/>
              </a:ext>
            </a:extLst>
          </p:cNvPr>
          <p:cNvCxnSpPr/>
          <p:nvPr/>
        </p:nvCxnSpPr>
        <p:spPr>
          <a:xfrm flipH="1" flipV="1">
            <a:off x="3020542" y="4969432"/>
            <a:ext cx="1130877" cy="165"/>
          </a:xfrm>
          <a:prstGeom prst="line">
            <a:avLst/>
          </a:prstGeom>
          <a:noFill/>
          <a:ln w="9525" cap="flat" cmpd="sng" algn="ctr">
            <a:solidFill>
              <a:srgbClr val="646464"/>
            </a:solidFill>
            <a:prstDash val="solid"/>
            <a:tailEnd type="none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5398471-DC2A-408E-BCAE-A01AB6D48779}"/>
              </a:ext>
            </a:extLst>
          </p:cNvPr>
          <p:cNvCxnSpPr/>
          <p:nvPr/>
        </p:nvCxnSpPr>
        <p:spPr>
          <a:xfrm flipH="1" flipV="1">
            <a:off x="2790185" y="5840881"/>
            <a:ext cx="1348353" cy="165"/>
          </a:xfrm>
          <a:prstGeom prst="line">
            <a:avLst/>
          </a:prstGeom>
          <a:noFill/>
          <a:ln w="9525" cap="flat" cmpd="sng" algn="ctr">
            <a:solidFill>
              <a:srgbClr val="33C3FF"/>
            </a:solidFill>
            <a:prstDash val="solid"/>
            <a:tailEnd type="none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A67816C7-05FD-44D1-AABA-A1A289DF51B6}"/>
              </a:ext>
            </a:extLst>
          </p:cNvPr>
          <p:cNvGrpSpPr/>
          <p:nvPr/>
        </p:nvGrpSpPr>
        <p:grpSpPr>
          <a:xfrm>
            <a:off x="831921" y="1074092"/>
            <a:ext cx="2981166" cy="5025501"/>
            <a:chOff x="1080396" y="1074092"/>
            <a:chExt cx="2981166" cy="5025501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961AD87-9766-44A6-8187-0468ECF08135}"/>
                </a:ext>
              </a:extLst>
            </p:cNvPr>
            <p:cNvSpPr/>
            <p:nvPr/>
          </p:nvSpPr>
          <p:spPr>
            <a:xfrm>
              <a:off x="1388019" y="2599920"/>
              <a:ext cx="2356820" cy="783325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FE600">
                <a:lumMod val="60000"/>
                <a:lumOff val="40000"/>
              </a:srgbClr>
            </a:solidFill>
            <a:ln w="9525" cap="flat" cmpd="sng" algn="ctr">
              <a:solidFill>
                <a:srgbClr val="FFE600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71B6DF6-6C17-475D-808B-9F414764E405}"/>
                </a:ext>
              </a:extLst>
            </p:cNvPr>
            <p:cNvSpPr/>
            <p:nvPr/>
          </p:nvSpPr>
          <p:spPr>
            <a:xfrm>
              <a:off x="1608803" y="3238268"/>
              <a:ext cx="1987119" cy="290160"/>
            </a:xfrm>
            <a:prstGeom prst="ellipse">
              <a:avLst/>
            </a:prstGeom>
            <a:solidFill>
              <a:srgbClr val="FFE600">
                <a:lumMod val="60000"/>
                <a:lumOff val="40000"/>
              </a:srgbClr>
            </a:solidFill>
            <a:ln w="9525" cap="flat" cmpd="sng" algn="ctr">
              <a:solidFill>
                <a:srgbClr val="FFE600">
                  <a:lumMod val="60000"/>
                  <a:lumOff val="40000"/>
                </a:srgbClr>
              </a:solidFill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D178981-E7A1-4B2B-8424-8BC2A8E59023}"/>
                </a:ext>
              </a:extLst>
            </p:cNvPr>
            <p:cNvSpPr/>
            <p:nvPr/>
          </p:nvSpPr>
          <p:spPr>
            <a:xfrm>
              <a:off x="1381778" y="2418204"/>
              <a:ext cx="2378405" cy="388201"/>
            </a:xfrm>
            <a:prstGeom prst="ellipse">
              <a:avLst/>
            </a:prstGeom>
            <a:solidFill>
              <a:srgbClr val="E6D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8CC826E-C09D-496F-BEC1-B9C4226DF15A}"/>
                </a:ext>
              </a:extLst>
            </p:cNvPr>
            <p:cNvSpPr/>
            <p:nvPr/>
          </p:nvSpPr>
          <p:spPr>
            <a:xfrm>
              <a:off x="1551535" y="3747225"/>
              <a:ext cx="2031045" cy="675049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3F3F3"/>
            </a:solidFill>
            <a:ln w="9525" cap="flat" cmpd="sng" algn="ctr">
              <a:solidFill>
                <a:srgbClr val="F3F3F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708524D-B0A8-4ACC-B6B0-65F288B81476}"/>
                </a:ext>
              </a:extLst>
            </p:cNvPr>
            <p:cNvSpPr/>
            <p:nvPr/>
          </p:nvSpPr>
          <p:spPr>
            <a:xfrm>
              <a:off x="1741801" y="4297336"/>
              <a:ext cx="1712447" cy="250052"/>
            </a:xfrm>
            <a:prstGeom prst="ellipse">
              <a:avLst/>
            </a:prstGeom>
            <a:solidFill>
              <a:srgbClr val="F3F3F3"/>
            </a:solidFill>
            <a:ln w="9525" cap="flat" cmpd="sng" algn="ctr">
              <a:solidFill>
                <a:srgbClr val="F3F3F3"/>
              </a:solidFill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ADB70C0-9B5A-4114-91F9-31D08C0FDB02}"/>
                </a:ext>
              </a:extLst>
            </p:cNvPr>
            <p:cNvSpPr/>
            <p:nvPr/>
          </p:nvSpPr>
          <p:spPr>
            <a:xfrm>
              <a:off x="1546156" y="3590627"/>
              <a:ext cx="2049647" cy="334542"/>
            </a:xfrm>
            <a:prstGeom prst="ellipse">
              <a:avLst/>
            </a:prstGeom>
            <a:solidFill>
              <a:srgbClr val="E0E0E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210019E-1927-4B82-85DD-1866DD859F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81524" y="4760940"/>
              <a:ext cx="1572836" cy="546379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FFFFF">
                <a:lumMod val="75000"/>
              </a:srgbClr>
            </a:solidFill>
            <a:ln w="9525" cap="flat" cmpd="sng" algn="ctr">
              <a:solidFill>
                <a:srgbClr val="646464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F1501B1-3900-4A28-B2FB-42C97D3F4C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8866" y="5206195"/>
              <a:ext cx="1326115" cy="202390"/>
            </a:xfrm>
            <a:prstGeom prst="ellipse">
              <a:avLst/>
            </a:prstGeom>
            <a:solidFill>
              <a:srgbClr val="FFFFFF">
                <a:lumMod val="75000"/>
              </a:srgbClr>
            </a:solidFill>
            <a:ln w="9525" cap="flat" cmpd="sng" algn="ctr">
              <a:noFill/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7F2CA8E-BA19-4BF8-B0A8-E6B7EED5FD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7359" y="4634190"/>
              <a:ext cx="1587241" cy="270776"/>
            </a:xfrm>
            <a:prstGeom prst="ellipse">
              <a:avLst/>
            </a:prstGeom>
            <a:solidFill>
              <a:srgbClr val="646464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49FC0C1-5EA7-4B69-A6C0-7935F2DB5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6431" y="5620046"/>
              <a:ext cx="1164602" cy="404565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81DAFF"/>
            </a:solidFill>
            <a:ln w="9525" cap="flat" cmpd="sng" algn="ctr">
              <a:solidFill>
                <a:srgbClr val="33C3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6DC52D9-6A1B-4912-B8A7-03B1B16F79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5529" y="5949734"/>
              <a:ext cx="981918" cy="149859"/>
            </a:xfrm>
            <a:prstGeom prst="ellipse">
              <a:avLst/>
            </a:prstGeom>
            <a:solidFill>
              <a:srgbClr val="81DAFF"/>
            </a:solidFill>
            <a:ln w="3175" cap="flat" cmpd="sng" algn="ctr">
              <a:noFill/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480D25-3155-4C6D-B2C6-AAC5D7DA8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3346" y="5526195"/>
              <a:ext cx="1175268" cy="200495"/>
            </a:xfrm>
            <a:prstGeom prst="ellipse">
              <a:avLst/>
            </a:prstGeom>
            <a:solidFill>
              <a:srgbClr val="33C3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863011D-E2A0-43C6-B5A3-F7AED828056C}"/>
                </a:ext>
              </a:extLst>
            </p:cNvPr>
            <p:cNvSpPr/>
            <p:nvPr/>
          </p:nvSpPr>
          <p:spPr>
            <a:xfrm>
              <a:off x="1088219" y="1268555"/>
              <a:ext cx="2954111" cy="838276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FE600">
                <a:lumMod val="20000"/>
                <a:lumOff val="80000"/>
              </a:srgbClr>
            </a:solidFill>
            <a:ln w="9525" cap="flat" cmpd="sng" algn="ctr">
              <a:solidFill>
                <a:srgbClr val="FFE600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AB8E62C-D8A9-4E87-9565-B5096FE90EC2}"/>
                </a:ext>
              </a:extLst>
            </p:cNvPr>
            <p:cNvSpPr/>
            <p:nvPr/>
          </p:nvSpPr>
          <p:spPr>
            <a:xfrm>
              <a:off x="1364958" y="1951684"/>
              <a:ext cx="2490716" cy="310514"/>
            </a:xfrm>
            <a:prstGeom prst="ellipse">
              <a:avLst/>
            </a:prstGeom>
            <a:solidFill>
              <a:srgbClr val="FFE600">
                <a:lumMod val="20000"/>
                <a:lumOff val="80000"/>
              </a:srgbClr>
            </a:solidFill>
            <a:ln w="9525" cap="flat" cmpd="sng" algn="ctr">
              <a:solidFill>
                <a:srgbClr val="FFE600">
                  <a:lumMod val="20000"/>
                  <a:lumOff val="80000"/>
                </a:srgbClr>
              </a:solidFill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9AFF8B2-FB5C-4365-90B0-4B0A7EE95E38}"/>
                </a:ext>
              </a:extLst>
            </p:cNvPr>
            <p:cNvSpPr/>
            <p:nvPr/>
          </p:nvSpPr>
          <p:spPr>
            <a:xfrm>
              <a:off x="1080396" y="1074092"/>
              <a:ext cx="2981166" cy="415434"/>
            </a:xfrm>
            <a:prstGeom prst="ellipse">
              <a:avLst/>
            </a:prstGeom>
            <a:solidFill>
              <a:srgbClr val="FFE600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77" name="Title 1">
            <a:extLst>
              <a:ext uri="{FF2B5EF4-FFF2-40B4-BE49-F238E27FC236}">
                <a16:creationId xmlns:a16="http://schemas.microsoft.com/office/drawing/2014/main" id="{C5AD312E-53A2-45AD-92C4-21EE104410E5}"/>
              </a:ext>
            </a:extLst>
          </p:cNvPr>
          <p:cNvSpPr txBox="1">
            <a:spLocks/>
          </p:cNvSpPr>
          <p:nvPr/>
        </p:nvSpPr>
        <p:spPr>
          <a:xfrm>
            <a:off x="575728" y="135592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de-CH" sz="2400" dirty="0"/>
              <a:t>Python analysis: Exploring the data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1920E32-0563-48AD-8D44-A904634D8DF2}"/>
              </a:ext>
            </a:extLst>
          </p:cNvPr>
          <p:cNvSpPr/>
          <p:nvPr/>
        </p:nvSpPr>
        <p:spPr>
          <a:xfrm>
            <a:off x="4220889" y="4206645"/>
            <a:ext cx="7720672" cy="1972809"/>
          </a:xfrm>
          <a:prstGeom prst="rect">
            <a:avLst/>
          </a:prstGeom>
          <a:solidFill>
            <a:schemeClr val="tx2">
              <a:alpha val="76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2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42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99C8860-FFBD-4855-9E8C-61D12AF0329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44389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99C8860-FFBD-4855-9E8C-61D12AF032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9A12E7A-F0E5-4223-A6B7-C7DFBCE4E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659" y="1725001"/>
            <a:ext cx="5062459" cy="32688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C4987C-6C5E-429B-8019-5BC3E99BB45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887"/>
          <a:stretch/>
        </p:blipFill>
        <p:spPr>
          <a:xfrm>
            <a:off x="4472609" y="1084490"/>
            <a:ext cx="1414672" cy="48643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4119936-F510-4535-971C-69DD977A1B59}"/>
              </a:ext>
            </a:extLst>
          </p:cNvPr>
          <p:cNvSpPr txBox="1">
            <a:spLocks/>
          </p:cNvSpPr>
          <p:nvPr/>
        </p:nvSpPr>
        <p:spPr>
          <a:xfrm>
            <a:off x="575728" y="135592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de-CH" sz="2400" dirty="0"/>
              <a:t>Python analysis: Exploring the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648419-9DB0-4DE0-B828-F94CC642814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104"/>
          <a:stretch/>
        </p:blipFill>
        <p:spPr>
          <a:xfrm>
            <a:off x="6192081" y="1221036"/>
            <a:ext cx="2529032" cy="4591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DCEA06-F2D3-4586-9646-4AB7C34D7B1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502" r="19291"/>
          <a:stretch/>
        </p:blipFill>
        <p:spPr>
          <a:xfrm>
            <a:off x="9077742" y="1871246"/>
            <a:ext cx="2679680" cy="6477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F2B999-C7E4-4A07-AC0B-9FCA1B11020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6406"/>
          <a:stretch/>
        </p:blipFill>
        <p:spPr>
          <a:xfrm>
            <a:off x="9310024" y="3192812"/>
            <a:ext cx="2043774" cy="6477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29B4C7-327A-41CC-ADFC-16D7EF9F829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400" r="25488"/>
          <a:stretch/>
        </p:blipFill>
        <p:spPr>
          <a:xfrm>
            <a:off x="9310025" y="4666810"/>
            <a:ext cx="2043774" cy="6540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9332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38" hidden="1">
            <a:extLst>
              <a:ext uri="{FF2B5EF4-FFF2-40B4-BE49-F238E27FC236}">
                <a16:creationId xmlns:a16="http://schemas.microsoft.com/office/drawing/2014/main" id="{C6A7AA2E-3E32-4746-BF0B-C43000A895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9" name="Object 38" hidden="1">
                        <a:extLst>
                          <a:ext uri="{FF2B5EF4-FFF2-40B4-BE49-F238E27FC236}">
                            <a16:creationId xmlns:a16="http://schemas.microsoft.com/office/drawing/2014/main" id="{C6A7AA2E-3E32-4746-BF0B-C43000A89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E2AFCB9B-8AB5-4A35-B877-D50CC7B1AE9C}"/>
              </a:ext>
            </a:extLst>
          </p:cNvPr>
          <p:cNvSpPr/>
          <p:nvPr/>
        </p:nvSpPr>
        <p:spPr>
          <a:xfrm>
            <a:off x="4460140" y="1078648"/>
            <a:ext cx="7227731" cy="243182"/>
          </a:xfrm>
          <a:prstGeom prst="rect">
            <a:avLst/>
          </a:prstGeom>
          <a:solidFill>
            <a:srgbClr val="FFE600">
              <a:lumMod val="60000"/>
              <a:lumOff val="40000"/>
            </a:srgbClr>
          </a:solidFill>
          <a:ln w="9525" cap="flat" cmpd="sng" algn="ctr">
            <a:solidFill>
              <a:srgbClr val="FFE600">
                <a:lumMod val="20000"/>
                <a:lumOff val="80000"/>
              </a:srgbClr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b="1" kern="0" dirty="0">
                <a:solidFill>
                  <a:srgbClr val="000000"/>
                </a:solidFill>
                <a:latin typeface=" EY Interstate Light"/>
              </a:rPr>
              <a:t>Data </a:t>
            </a:r>
            <a:r>
              <a:rPr lang="es-ES" sz="1600" b="1" kern="0" dirty="0" err="1">
                <a:solidFill>
                  <a:srgbClr val="000000"/>
                </a:solidFill>
                <a:latin typeface=" EY Interstate Light"/>
              </a:rPr>
              <a:t>cleaning</a:t>
            </a: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5E4C97-EBCA-496D-A976-F325F24D6762}"/>
              </a:ext>
            </a:extLst>
          </p:cNvPr>
          <p:cNvSpPr txBox="1"/>
          <p:nvPr/>
        </p:nvSpPr>
        <p:spPr>
          <a:xfrm>
            <a:off x="4464899" y="1291170"/>
            <a:ext cx="7312971" cy="1114151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chemeClr val="accent2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Nos presentamos con una base de datos de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21.597 viviendas, con 21 columnas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que presentarían las características de la vivienda. </a:t>
            </a:r>
          </a:p>
          <a:p>
            <a:pPr marL="356616" indent="-356616">
              <a:buClr>
                <a:schemeClr val="accent2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►"/>
            </a:pP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Eliminamos las columnas de ID y Date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puesto que eran únicas de cada vivienda. </a:t>
            </a:r>
          </a:p>
          <a:p>
            <a:pPr marL="356616" indent="-356616">
              <a:buClr>
                <a:schemeClr val="accent2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Clasificamos las columnas entre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numéricas y categóricas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para poderlas tratar según su tipo</a:t>
            </a:r>
          </a:p>
          <a:p>
            <a:pPr marL="356616" indent="-356616">
              <a:buClr>
                <a:srgbClr val="FFE600">
                  <a:lumMod val="20000"/>
                  <a:lumOff val="80000"/>
                </a:srgbClr>
              </a:buClr>
              <a:buSzPct val="70000"/>
              <a:buFont typeface="Arial" pitchFamily="34" charset="0"/>
              <a:buChar char="►"/>
            </a:pPr>
            <a:endParaRPr lang="es-ES" sz="1400" dirty="0">
              <a:solidFill>
                <a:srgbClr val="646464"/>
              </a:solidFill>
              <a:latin typeface=" EY Interstate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60D2FA-71D4-4B0B-8402-BD4FA6F06363}"/>
              </a:ext>
            </a:extLst>
          </p:cNvPr>
          <p:cNvSpPr/>
          <p:nvPr/>
        </p:nvSpPr>
        <p:spPr>
          <a:xfrm>
            <a:off x="4468607" y="2232381"/>
            <a:ext cx="7227731" cy="243182"/>
          </a:xfrm>
          <a:prstGeom prst="rect">
            <a:avLst/>
          </a:prstGeom>
          <a:solidFill>
            <a:srgbClr val="E6D000"/>
          </a:solidFill>
          <a:ln w="9525" cap="flat" cmpd="sng" algn="ctr">
            <a:solidFill>
              <a:srgbClr val="FFE600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lang="es-ES" sz="1600" kern="0" dirty="0">
                <a:solidFill>
                  <a:srgbClr val="000000"/>
                </a:solidFill>
                <a:latin typeface=" EY Interstate Light"/>
              </a:rPr>
              <a:t>Comprobar </a:t>
            </a:r>
            <a:r>
              <a:rPr lang="es-ES" sz="1600" b="1" kern="0" dirty="0" err="1">
                <a:solidFill>
                  <a:srgbClr val="000000"/>
                </a:solidFill>
                <a:latin typeface=" EY Interstate Light"/>
              </a:rPr>
              <a:t>NANs</a:t>
            </a:r>
            <a:r>
              <a:rPr lang="es-ES" sz="1600" b="1" kern="0" dirty="0">
                <a:solidFill>
                  <a:srgbClr val="000000"/>
                </a:solidFill>
                <a:latin typeface=" EY Interstate Light"/>
              </a:rPr>
              <a:t> </a:t>
            </a:r>
            <a:r>
              <a:rPr lang="es-ES" sz="1600" kern="0" dirty="0">
                <a:solidFill>
                  <a:srgbClr val="000000"/>
                </a:solidFill>
                <a:latin typeface=" EY Interstate Light"/>
              </a:rPr>
              <a:t>y</a:t>
            </a:r>
            <a:r>
              <a:rPr lang="es-ES" sz="1600" b="1" kern="0" dirty="0">
                <a:solidFill>
                  <a:srgbClr val="000000"/>
                </a:solidFill>
                <a:latin typeface=" EY Interstate Light"/>
              </a:rPr>
              <a:t> </a:t>
            </a:r>
            <a:r>
              <a:rPr lang="es-ES" sz="1600" b="1" kern="0" dirty="0" err="1">
                <a:solidFill>
                  <a:srgbClr val="000000"/>
                </a:solidFill>
                <a:latin typeface=" EY Interstate Light"/>
              </a:rPr>
              <a:t>outliers</a:t>
            </a: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6852FC-6987-44C8-B7FC-9126216CAA20}"/>
              </a:ext>
            </a:extLst>
          </p:cNvPr>
          <p:cNvSpPr txBox="1"/>
          <p:nvPr/>
        </p:nvSpPr>
        <p:spPr>
          <a:xfrm>
            <a:off x="4482549" y="2496214"/>
            <a:ext cx="7168872" cy="68326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rgbClr val="C6CA1C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No nos encontramos con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ningún </a:t>
            </a:r>
            <a:r>
              <a:rPr lang="es-ES" sz="1400" b="1" dirty="0" err="1">
                <a:solidFill>
                  <a:srgbClr val="646464"/>
                </a:solidFill>
                <a:latin typeface=" EY Interstate Light"/>
              </a:rPr>
              <a:t>NaN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pero sí que había </a:t>
            </a:r>
            <a:r>
              <a:rPr lang="es-ES" sz="1400" b="1" dirty="0" err="1">
                <a:solidFill>
                  <a:srgbClr val="646464"/>
                </a:solidFill>
                <a:latin typeface=" EY Interstate Light"/>
              </a:rPr>
              <a:t>outliers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en las variables de ‘sqft_lot15’ y ‘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sqft_lot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’</a:t>
            </a:r>
          </a:p>
          <a:p>
            <a:pPr marL="356616" indent="-356616">
              <a:buClr>
                <a:srgbClr val="C6CA1C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Esos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outliers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los solucionamos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eliminándolos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45DC4E-B6FB-40AE-90EA-339F00AC0800}"/>
              </a:ext>
            </a:extLst>
          </p:cNvPr>
          <p:cNvSpPr/>
          <p:nvPr/>
        </p:nvSpPr>
        <p:spPr>
          <a:xfrm>
            <a:off x="4451673" y="3246968"/>
            <a:ext cx="7227731" cy="243182"/>
          </a:xfrm>
          <a:prstGeom prst="rect">
            <a:avLst/>
          </a:prstGeom>
          <a:solidFill>
            <a:srgbClr val="E0E0E0"/>
          </a:solidFill>
          <a:ln w="9525" cap="flat" cmpd="sng" algn="ctr">
            <a:solidFill>
              <a:srgbClr val="E0E0E0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 EY Interstate Light"/>
                <a:ea typeface="+mn-ea"/>
                <a:cs typeface="+mn-cs"/>
              </a:rPr>
              <a:t>Estandarizar</a:t>
            </a:r>
            <a:r>
              <a:rPr kumimoji="0" lang="es-ES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 EY Interstate Light"/>
                <a:ea typeface="+mn-ea"/>
                <a:cs typeface="+mn-cs"/>
              </a:rPr>
              <a:t> los datos numéricos </a:t>
            </a:r>
            <a:r>
              <a:rPr lang="es-ES" sz="1600" kern="0" dirty="0">
                <a:latin typeface=" EY Interstate Light"/>
              </a:rPr>
              <a:t>y </a:t>
            </a:r>
            <a:r>
              <a:rPr lang="es-ES" sz="1600" b="1" kern="0" dirty="0">
                <a:latin typeface=" EY Interstate Light"/>
              </a:rPr>
              <a:t>codificar</a:t>
            </a:r>
            <a:r>
              <a:rPr lang="es-ES" sz="1600" kern="0" dirty="0">
                <a:latin typeface=" EY Interstate Light"/>
              </a:rPr>
              <a:t> los datos categóricos</a:t>
            </a:r>
            <a:endParaRPr kumimoji="0" lang="es-ES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15954A-8D69-4842-9261-ECBA7BD5B7B5}"/>
              </a:ext>
            </a:extLst>
          </p:cNvPr>
          <p:cNvSpPr txBox="1"/>
          <p:nvPr/>
        </p:nvSpPr>
        <p:spPr>
          <a:xfrm>
            <a:off x="4460140" y="3502730"/>
            <a:ext cx="7227731" cy="68326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rgbClr val="DBDBDB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Para entrenar el modelo, se estandarizaron las variables numéricas con </a:t>
            </a:r>
            <a:r>
              <a:rPr lang="es-ES" sz="1400" i="1" dirty="0" err="1">
                <a:solidFill>
                  <a:srgbClr val="646464"/>
                </a:solidFill>
                <a:latin typeface=" EY Interstate Light"/>
              </a:rPr>
              <a:t>StandardScaler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y se codificaron las categóricas usando </a:t>
            </a:r>
            <a:r>
              <a:rPr lang="es-ES" sz="1400" i="1" dirty="0" err="1">
                <a:solidFill>
                  <a:srgbClr val="646464"/>
                </a:solidFill>
                <a:latin typeface=" EY Interstate Light"/>
              </a:rPr>
              <a:t>OneHotEncoder</a:t>
            </a:r>
            <a:endParaRPr lang="es-ES" sz="1400" i="1" dirty="0">
              <a:solidFill>
                <a:srgbClr val="646464"/>
              </a:solidFill>
              <a:latin typeface=" EY Interstate Light"/>
            </a:endParaRPr>
          </a:p>
          <a:p>
            <a:pPr marL="356616" indent="-356616">
              <a:buClr>
                <a:srgbClr val="DBDBDB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Una vez hecho, concatenamos todas la columnas y probamos diferentes modelos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117ED6-583C-4CBB-BBE1-28BF96936C1D}"/>
              </a:ext>
            </a:extLst>
          </p:cNvPr>
          <p:cNvSpPr/>
          <p:nvPr/>
        </p:nvSpPr>
        <p:spPr>
          <a:xfrm>
            <a:off x="4460140" y="4281433"/>
            <a:ext cx="7227731" cy="243182"/>
          </a:xfrm>
          <a:prstGeom prst="rect">
            <a:avLst/>
          </a:prstGeom>
          <a:solidFill>
            <a:srgbClr val="646464"/>
          </a:solidFill>
          <a:ln w="9525" cap="flat" cmpd="sng" algn="ctr">
            <a:solidFill>
              <a:srgbClr val="646464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 EY Interstate Light"/>
                <a:ea typeface="+mn-ea"/>
                <a:cs typeface="+mn-cs"/>
              </a:rPr>
              <a:t>Creación del modelo</a:t>
            </a:r>
            <a:endParaRPr kumimoji="0" lang="es-ES" sz="16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AA7F87-4193-4DD8-B523-3A0AC078980E}"/>
              </a:ext>
            </a:extLst>
          </p:cNvPr>
          <p:cNvSpPr txBox="1"/>
          <p:nvPr/>
        </p:nvSpPr>
        <p:spPr>
          <a:xfrm>
            <a:off x="4457644" y="4525041"/>
            <a:ext cx="7247162" cy="1114151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</a:pP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Separar las variables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entre independientes y la variable que se quiere predecir (y), y separarlas entre </a:t>
            </a:r>
            <a:r>
              <a:rPr lang="es-ES" sz="1400" b="1" dirty="0" err="1">
                <a:solidFill>
                  <a:srgbClr val="646464"/>
                </a:solidFill>
                <a:latin typeface=" EY Interstate Light"/>
              </a:rPr>
              <a:t>train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 y test</a:t>
            </a:r>
          </a:p>
          <a:p>
            <a: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</a:pP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Importar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modelos (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LinearRegression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Lasso, Ridge,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ElasticNet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RandomForestRegression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XGBoost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y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LightGBM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),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entrenarlos y testearlos.</a:t>
            </a:r>
          </a:p>
          <a:p>
            <a: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</a:pPr>
            <a:endParaRPr lang="es-ES" sz="1400" dirty="0">
              <a:solidFill>
                <a:srgbClr val="646464"/>
              </a:solidFill>
              <a:latin typeface=" EY Interstate Ligh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EBDA8D4-BA81-4A31-84A9-006D131B6556}"/>
              </a:ext>
            </a:extLst>
          </p:cNvPr>
          <p:cNvSpPr/>
          <p:nvPr/>
        </p:nvSpPr>
        <p:spPr>
          <a:xfrm>
            <a:off x="4477074" y="5494802"/>
            <a:ext cx="7227731" cy="243182"/>
          </a:xfrm>
          <a:prstGeom prst="rect">
            <a:avLst/>
          </a:prstGeom>
          <a:solidFill>
            <a:srgbClr val="33C3FF"/>
          </a:solidFill>
          <a:ln w="9525" cap="flat" cmpd="sng" algn="ctr">
            <a:solidFill>
              <a:srgbClr val="33C3FF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lang="es-ES" sz="1600" b="1" kern="0" dirty="0">
                <a:solidFill>
                  <a:srgbClr val="FFFFFF"/>
                </a:solidFill>
                <a:latin typeface=" EY Interstate Light"/>
              </a:rPr>
              <a:t>Validación del modelo</a:t>
            </a: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7BA565-99E7-4A0F-A7EB-D63160020DAE}"/>
              </a:ext>
            </a:extLst>
          </p:cNvPr>
          <p:cNvSpPr txBox="1"/>
          <p:nvPr/>
        </p:nvSpPr>
        <p:spPr>
          <a:xfrm>
            <a:off x="4486683" y="5732491"/>
            <a:ext cx="7215464" cy="46782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>
            <a:defPPr>
              <a:defRPr lang="es-ES"/>
            </a:defPPr>
            <a:lvl1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  <a:defRPr sz="1200">
                <a:solidFill>
                  <a:srgbClr val="646464"/>
                </a:solidFill>
                <a:latin typeface=" EY Interstate Light"/>
              </a:defRPr>
            </a:lvl1pPr>
          </a:lstStyle>
          <a:p>
            <a:pPr>
              <a:buClr>
                <a:srgbClr val="33C3FF"/>
              </a:buClr>
            </a:pPr>
            <a:r>
              <a:rPr lang="es-ES" sz="1400" dirty="0"/>
              <a:t>El modelo que mejor predice en nuestro modelo es el </a:t>
            </a:r>
            <a:r>
              <a:rPr lang="es-ES" sz="1400" b="1" dirty="0" err="1"/>
              <a:t>LightGBM</a:t>
            </a:r>
            <a:r>
              <a:rPr lang="es-ES" sz="1400" dirty="0"/>
              <a:t> con un R2 de </a:t>
            </a:r>
            <a:r>
              <a:rPr lang="es-ES" sz="1400" dirty="0" err="1"/>
              <a:t>train</a:t>
            </a:r>
            <a:r>
              <a:rPr lang="es-ES" sz="1400" dirty="0"/>
              <a:t> de 0,947 y uno de test de </a:t>
            </a:r>
            <a:r>
              <a:rPr lang="es-ES" sz="1400" b="1" dirty="0"/>
              <a:t>0,8926</a:t>
            </a:r>
            <a:endParaRPr lang="es-ES" sz="1400" b="1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4A85255-8460-485D-8FDD-2DED103D22F1}"/>
              </a:ext>
            </a:extLst>
          </p:cNvPr>
          <p:cNvCxnSpPr>
            <a:cxnSpLocks/>
          </p:cNvCxnSpPr>
          <p:nvPr/>
        </p:nvCxnSpPr>
        <p:spPr>
          <a:xfrm flipH="1" flipV="1">
            <a:off x="3464361" y="2915254"/>
            <a:ext cx="739420" cy="165"/>
          </a:xfrm>
          <a:prstGeom prst="line">
            <a:avLst/>
          </a:prstGeom>
          <a:noFill/>
          <a:ln w="9525" cap="flat" cmpd="sng" algn="ctr">
            <a:solidFill>
              <a:srgbClr val="FFE600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6E0FA1B-DE79-4C24-9CD6-53F43062B838}"/>
              </a:ext>
            </a:extLst>
          </p:cNvPr>
          <p:cNvCxnSpPr/>
          <p:nvPr/>
        </p:nvCxnSpPr>
        <p:spPr>
          <a:xfrm flipH="1" flipV="1">
            <a:off x="3638461" y="1711299"/>
            <a:ext cx="565320" cy="165"/>
          </a:xfrm>
          <a:prstGeom prst="line">
            <a:avLst/>
          </a:prstGeom>
          <a:noFill/>
          <a:ln w="9525" cap="flat" cmpd="sng" algn="ctr">
            <a:solidFill>
              <a:srgbClr val="FFE600">
                <a:lumMod val="20000"/>
                <a:lumOff val="80000"/>
              </a:srgbClr>
            </a:solidFill>
            <a:prstDash val="solid"/>
            <a:tailEnd type="none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E506659-F39F-4AD1-A94E-D3D8E3457F1B}"/>
              </a:ext>
            </a:extLst>
          </p:cNvPr>
          <p:cNvCxnSpPr/>
          <p:nvPr/>
        </p:nvCxnSpPr>
        <p:spPr>
          <a:xfrm flipH="1" flipV="1">
            <a:off x="3207918" y="3975493"/>
            <a:ext cx="956896" cy="165"/>
          </a:xfrm>
          <a:prstGeom prst="line">
            <a:avLst/>
          </a:prstGeom>
          <a:noFill/>
          <a:ln w="9525" cap="flat" cmpd="sng" algn="ctr">
            <a:solidFill>
              <a:srgbClr val="E0E0E0"/>
            </a:solidFill>
            <a:prstDash val="solid"/>
            <a:tailEnd type="none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FE15451-2D8B-41A2-87FC-79D9065980DD}"/>
              </a:ext>
            </a:extLst>
          </p:cNvPr>
          <p:cNvCxnSpPr/>
          <p:nvPr/>
        </p:nvCxnSpPr>
        <p:spPr>
          <a:xfrm flipH="1" flipV="1">
            <a:off x="3020542" y="4969432"/>
            <a:ext cx="1130877" cy="165"/>
          </a:xfrm>
          <a:prstGeom prst="line">
            <a:avLst/>
          </a:prstGeom>
          <a:noFill/>
          <a:ln w="9525" cap="flat" cmpd="sng" algn="ctr">
            <a:solidFill>
              <a:srgbClr val="646464"/>
            </a:solidFill>
            <a:prstDash val="solid"/>
            <a:tailEnd type="none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5398471-DC2A-408E-BCAE-A01AB6D48779}"/>
              </a:ext>
            </a:extLst>
          </p:cNvPr>
          <p:cNvCxnSpPr/>
          <p:nvPr/>
        </p:nvCxnSpPr>
        <p:spPr>
          <a:xfrm flipH="1" flipV="1">
            <a:off x="2790185" y="5840881"/>
            <a:ext cx="1348353" cy="165"/>
          </a:xfrm>
          <a:prstGeom prst="line">
            <a:avLst/>
          </a:prstGeom>
          <a:noFill/>
          <a:ln w="9525" cap="flat" cmpd="sng" algn="ctr">
            <a:solidFill>
              <a:srgbClr val="33C3FF"/>
            </a:solidFill>
            <a:prstDash val="solid"/>
            <a:tailEnd type="none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A67816C7-05FD-44D1-AABA-A1A289DF51B6}"/>
              </a:ext>
            </a:extLst>
          </p:cNvPr>
          <p:cNvGrpSpPr/>
          <p:nvPr/>
        </p:nvGrpSpPr>
        <p:grpSpPr>
          <a:xfrm>
            <a:off x="831921" y="1074092"/>
            <a:ext cx="2981166" cy="5025501"/>
            <a:chOff x="1080396" y="1074092"/>
            <a:chExt cx="2981166" cy="5025501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961AD87-9766-44A6-8187-0468ECF08135}"/>
                </a:ext>
              </a:extLst>
            </p:cNvPr>
            <p:cNvSpPr/>
            <p:nvPr/>
          </p:nvSpPr>
          <p:spPr>
            <a:xfrm>
              <a:off x="1388019" y="2599920"/>
              <a:ext cx="2356820" cy="783325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FE600">
                <a:lumMod val="60000"/>
                <a:lumOff val="40000"/>
              </a:srgbClr>
            </a:solidFill>
            <a:ln w="9525" cap="flat" cmpd="sng" algn="ctr">
              <a:solidFill>
                <a:srgbClr val="FFE600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71B6DF6-6C17-475D-808B-9F414764E405}"/>
                </a:ext>
              </a:extLst>
            </p:cNvPr>
            <p:cNvSpPr/>
            <p:nvPr/>
          </p:nvSpPr>
          <p:spPr>
            <a:xfrm>
              <a:off x="1608803" y="3238268"/>
              <a:ext cx="1987119" cy="290160"/>
            </a:xfrm>
            <a:prstGeom prst="ellipse">
              <a:avLst/>
            </a:prstGeom>
            <a:solidFill>
              <a:srgbClr val="FFE600">
                <a:lumMod val="60000"/>
                <a:lumOff val="40000"/>
              </a:srgbClr>
            </a:solidFill>
            <a:ln w="9525" cap="flat" cmpd="sng" algn="ctr">
              <a:solidFill>
                <a:srgbClr val="FFE600">
                  <a:lumMod val="60000"/>
                  <a:lumOff val="40000"/>
                </a:srgbClr>
              </a:solidFill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D178981-E7A1-4B2B-8424-8BC2A8E59023}"/>
                </a:ext>
              </a:extLst>
            </p:cNvPr>
            <p:cNvSpPr/>
            <p:nvPr/>
          </p:nvSpPr>
          <p:spPr>
            <a:xfrm>
              <a:off x="1381778" y="2418204"/>
              <a:ext cx="2378405" cy="388201"/>
            </a:xfrm>
            <a:prstGeom prst="ellipse">
              <a:avLst/>
            </a:prstGeom>
            <a:solidFill>
              <a:srgbClr val="E6D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8CC826E-C09D-496F-BEC1-B9C4226DF15A}"/>
                </a:ext>
              </a:extLst>
            </p:cNvPr>
            <p:cNvSpPr/>
            <p:nvPr/>
          </p:nvSpPr>
          <p:spPr>
            <a:xfrm>
              <a:off x="1551535" y="3747225"/>
              <a:ext cx="2031045" cy="675049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3F3F3"/>
            </a:solidFill>
            <a:ln w="9525" cap="flat" cmpd="sng" algn="ctr">
              <a:solidFill>
                <a:srgbClr val="F3F3F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708524D-B0A8-4ACC-B6B0-65F288B81476}"/>
                </a:ext>
              </a:extLst>
            </p:cNvPr>
            <p:cNvSpPr/>
            <p:nvPr/>
          </p:nvSpPr>
          <p:spPr>
            <a:xfrm>
              <a:off x="1741801" y="4297336"/>
              <a:ext cx="1712447" cy="250052"/>
            </a:xfrm>
            <a:prstGeom prst="ellipse">
              <a:avLst/>
            </a:prstGeom>
            <a:solidFill>
              <a:srgbClr val="F3F3F3"/>
            </a:solidFill>
            <a:ln w="9525" cap="flat" cmpd="sng" algn="ctr">
              <a:solidFill>
                <a:srgbClr val="F3F3F3"/>
              </a:solidFill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ADB70C0-9B5A-4114-91F9-31D08C0FDB02}"/>
                </a:ext>
              </a:extLst>
            </p:cNvPr>
            <p:cNvSpPr/>
            <p:nvPr/>
          </p:nvSpPr>
          <p:spPr>
            <a:xfrm>
              <a:off x="1546156" y="3590627"/>
              <a:ext cx="2049647" cy="334542"/>
            </a:xfrm>
            <a:prstGeom prst="ellipse">
              <a:avLst/>
            </a:prstGeom>
            <a:solidFill>
              <a:srgbClr val="E0E0E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210019E-1927-4B82-85DD-1866DD859F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81524" y="4760940"/>
              <a:ext cx="1572836" cy="546379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FFFFF">
                <a:lumMod val="75000"/>
              </a:srgbClr>
            </a:solidFill>
            <a:ln w="9525" cap="flat" cmpd="sng" algn="ctr">
              <a:solidFill>
                <a:srgbClr val="646464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F1501B1-3900-4A28-B2FB-42C97D3F4C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8866" y="5206195"/>
              <a:ext cx="1326115" cy="202390"/>
            </a:xfrm>
            <a:prstGeom prst="ellipse">
              <a:avLst/>
            </a:prstGeom>
            <a:solidFill>
              <a:srgbClr val="FFFFFF">
                <a:lumMod val="75000"/>
              </a:srgbClr>
            </a:solidFill>
            <a:ln w="9525" cap="flat" cmpd="sng" algn="ctr">
              <a:noFill/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7F2CA8E-BA19-4BF8-B0A8-E6B7EED5FD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7359" y="4634190"/>
              <a:ext cx="1587241" cy="270776"/>
            </a:xfrm>
            <a:prstGeom prst="ellipse">
              <a:avLst/>
            </a:prstGeom>
            <a:solidFill>
              <a:srgbClr val="646464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49FC0C1-5EA7-4B69-A6C0-7935F2DB5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6431" y="5620046"/>
              <a:ext cx="1164602" cy="404565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81DAFF"/>
            </a:solidFill>
            <a:ln w="9525" cap="flat" cmpd="sng" algn="ctr">
              <a:solidFill>
                <a:srgbClr val="33C3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6DC52D9-6A1B-4912-B8A7-03B1B16F79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5529" y="5949734"/>
              <a:ext cx="981918" cy="149859"/>
            </a:xfrm>
            <a:prstGeom prst="ellipse">
              <a:avLst/>
            </a:prstGeom>
            <a:solidFill>
              <a:srgbClr val="81DAFF"/>
            </a:solidFill>
            <a:ln w="3175" cap="flat" cmpd="sng" algn="ctr">
              <a:noFill/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480D25-3155-4C6D-B2C6-AAC5D7DA8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3346" y="5526195"/>
              <a:ext cx="1175268" cy="200495"/>
            </a:xfrm>
            <a:prstGeom prst="ellipse">
              <a:avLst/>
            </a:prstGeom>
            <a:solidFill>
              <a:srgbClr val="33C3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863011D-E2A0-43C6-B5A3-F7AED828056C}"/>
                </a:ext>
              </a:extLst>
            </p:cNvPr>
            <p:cNvSpPr/>
            <p:nvPr/>
          </p:nvSpPr>
          <p:spPr>
            <a:xfrm>
              <a:off x="1088219" y="1268555"/>
              <a:ext cx="2954111" cy="838276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FE600">
                <a:lumMod val="20000"/>
                <a:lumOff val="80000"/>
              </a:srgbClr>
            </a:solidFill>
            <a:ln w="9525" cap="flat" cmpd="sng" algn="ctr">
              <a:solidFill>
                <a:srgbClr val="FFE600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AB8E62C-D8A9-4E87-9565-B5096FE90EC2}"/>
                </a:ext>
              </a:extLst>
            </p:cNvPr>
            <p:cNvSpPr/>
            <p:nvPr/>
          </p:nvSpPr>
          <p:spPr>
            <a:xfrm>
              <a:off x="1364958" y="1951684"/>
              <a:ext cx="2490716" cy="310514"/>
            </a:xfrm>
            <a:prstGeom prst="ellipse">
              <a:avLst/>
            </a:prstGeom>
            <a:solidFill>
              <a:srgbClr val="FFE600">
                <a:lumMod val="20000"/>
                <a:lumOff val="80000"/>
              </a:srgbClr>
            </a:solidFill>
            <a:ln w="9525" cap="flat" cmpd="sng" algn="ctr">
              <a:solidFill>
                <a:srgbClr val="FFE600">
                  <a:lumMod val="20000"/>
                  <a:lumOff val="80000"/>
                </a:srgbClr>
              </a:solidFill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9AFF8B2-FB5C-4365-90B0-4B0A7EE95E38}"/>
                </a:ext>
              </a:extLst>
            </p:cNvPr>
            <p:cNvSpPr/>
            <p:nvPr/>
          </p:nvSpPr>
          <p:spPr>
            <a:xfrm>
              <a:off x="1080396" y="1074092"/>
              <a:ext cx="2981166" cy="415434"/>
            </a:xfrm>
            <a:prstGeom prst="ellipse">
              <a:avLst/>
            </a:prstGeom>
            <a:solidFill>
              <a:srgbClr val="FFE600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77" name="Title 1">
            <a:extLst>
              <a:ext uri="{FF2B5EF4-FFF2-40B4-BE49-F238E27FC236}">
                <a16:creationId xmlns:a16="http://schemas.microsoft.com/office/drawing/2014/main" id="{C5AD312E-53A2-45AD-92C4-21EE104410E5}"/>
              </a:ext>
            </a:extLst>
          </p:cNvPr>
          <p:cNvSpPr txBox="1">
            <a:spLocks/>
          </p:cNvSpPr>
          <p:nvPr/>
        </p:nvSpPr>
        <p:spPr>
          <a:xfrm>
            <a:off x="575728" y="135592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de-CH" sz="2400" dirty="0"/>
              <a:t>Python analysis: Model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1920E32-0563-48AD-8D44-A904634D8DF2}"/>
              </a:ext>
            </a:extLst>
          </p:cNvPr>
          <p:cNvSpPr/>
          <p:nvPr/>
        </p:nvSpPr>
        <p:spPr>
          <a:xfrm>
            <a:off x="4340159" y="1005358"/>
            <a:ext cx="7720672" cy="3177118"/>
          </a:xfrm>
          <a:prstGeom prst="rect">
            <a:avLst/>
          </a:prstGeom>
          <a:solidFill>
            <a:schemeClr val="tx2">
              <a:alpha val="76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2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02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99C8860-FFBD-4855-9E8C-61D12AF0329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99C8860-FFBD-4855-9E8C-61D12AF032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D4119936-F510-4535-971C-69DD977A1B59}"/>
              </a:ext>
            </a:extLst>
          </p:cNvPr>
          <p:cNvSpPr txBox="1">
            <a:spLocks/>
          </p:cNvSpPr>
          <p:nvPr/>
        </p:nvSpPr>
        <p:spPr>
          <a:xfrm>
            <a:off x="575728" y="135592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de-CH" sz="2400" dirty="0"/>
              <a:t>Python analysis: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85F222-DA46-4B9F-BD5B-1FA6A9942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94" y="2416123"/>
            <a:ext cx="3225966" cy="20257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AE9872-FA73-47BA-B20E-D6F5099D36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928"/>
          <a:stretch/>
        </p:blipFill>
        <p:spPr>
          <a:xfrm>
            <a:off x="3904355" y="927106"/>
            <a:ext cx="2514729" cy="49144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409005-A05B-45B6-A3D1-C4BEBAD7A0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1209" y="2195470"/>
            <a:ext cx="2895749" cy="39880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9CC3DC8-AF06-470A-B0A1-25F1B9A0D8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6641" y="1500741"/>
            <a:ext cx="3907410" cy="38565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6293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B754915-8971-4888-A5EA-00CAE716239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B754915-8971-4888-A5EA-00CAE71623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FC7EB7F-66F4-45AC-B7CB-F6D06F9C1D0C}"/>
              </a:ext>
            </a:extLst>
          </p:cNvPr>
          <p:cNvSpPr/>
          <p:nvPr/>
        </p:nvSpPr>
        <p:spPr>
          <a:xfrm>
            <a:off x="0" y="0"/>
            <a:ext cx="12192000" cy="6852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7E51FCE-72D3-4B81-B81B-F8283CB3D15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>
              <a:latin typeface="Calibri" panose="020F0502020204030204" pitchFamily="34" charset="0"/>
              <a:ea typeface="メイリオ" panose="020B060403050404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EEBD3A7-4306-416B-A880-0F72E1FA4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494738"/>
              </p:ext>
            </p:extLst>
          </p:nvPr>
        </p:nvGraphicFramePr>
        <p:xfrm>
          <a:off x="1047720" y="2001928"/>
          <a:ext cx="5598219" cy="2836404"/>
        </p:xfrm>
        <a:graphic>
          <a:graphicData uri="http://schemas.openxmlformats.org/drawingml/2006/table">
            <a:tbl>
              <a:tblPr firstRow="1" bandRow="1"/>
              <a:tblGrid>
                <a:gridCol w="790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7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1.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39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Introducción</a:t>
                      </a:r>
                      <a:endParaRPr kumimoji="1" lang="en-US" altLang="ja-JP" sz="18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2.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22459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Python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1" noProof="0">
                          <a:solidFill>
                            <a:srgbClr val="33C3FF"/>
                          </a:solidFill>
                          <a:latin typeface="+mn-lt"/>
                        </a:rPr>
                        <a:t>3.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kumimoji="1" lang="en-US" sz="1800" b="1" kern="1200" baseline="0">
                          <a:solidFill>
                            <a:srgbClr val="33C3FF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627256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4.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Power BI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506543"/>
                  </a:ext>
                </a:extLst>
              </a:tr>
            </a:tbl>
          </a:graphicData>
        </a:graphic>
      </p:graphicFrame>
      <p:pic>
        <p:nvPicPr>
          <p:cNvPr id="8" name="Picture 4" descr="Free Person Using a Laptop on a Table Stock Photo">
            <a:extLst>
              <a:ext uri="{FF2B5EF4-FFF2-40B4-BE49-F238E27FC236}">
                <a16:creationId xmlns:a16="http://schemas.microsoft.com/office/drawing/2014/main" id="{31D08CC5-A907-41B1-AF5D-718187B07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0926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Ev5YPqm8OKJgN7PLASPB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QNGG_2CINlm3i2Zw4hI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QNGG_2CINlm3i2Zw4hI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QNGG_2CINlm3i2Zw4hI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FRB1D_OQCmtUOunyQ0dl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QNGG_2CINlm3i2Zw4hI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hPdasARo658k.VcFO4V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hPdasARo658k.VcFO4V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Y">
  <a:themeElements>
    <a:clrScheme name="Custom 3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9525">
          <a:solidFill>
            <a:schemeClr val="accent1"/>
          </a:solidFill>
        </a:ln>
      </a:spPr>
      <a:bodyPr rtlCol="0" anchor="ctr" anchorCtr="0"/>
      <a:lstStyle>
        <a:defPPr algn="ctr">
          <a:defRPr sz="1200" dirty="0" smtClean="0">
            <a:solidFill>
              <a:schemeClr val="bg1"/>
            </a:solidFill>
            <a:latin typeface="EYInterstate" panose="02000503020000020004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algn="l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defRPr sz="1200" dirty="0" err="1" smtClean="0">
            <a:solidFill>
              <a:schemeClr val="bg1"/>
            </a:solidFill>
            <a:latin typeface="EYInterstate" panose="02000503020000020004" pitchFamily="2" charset="0"/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  <a:extLst>
    <a:ext uri="{05A4C25C-085E-4340-85A3-A5531E510DB2}">
      <thm15:themeFamily xmlns:thm15="http://schemas.microsoft.com/office/thememl/2012/main" name="EY" id="{17A7499B-0288-4785-957F-B05BAA125B9F}" vid="{E91E1876-44FB-464D-BA06-D73BDCCA4D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20221117_EY_Vifor_PFS_Deliverable_v1</Template>
  <TotalTime>0</TotalTime>
  <Words>542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 EY Interstate Light</vt:lpstr>
      <vt:lpstr>Arial</vt:lpstr>
      <vt:lpstr>Arial Narrow</vt:lpstr>
      <vt:lpstr>Calibri</vt:lpstr>
      <vt:lpstr>EYInterstate</vt:lpstr>
      <vt:lpstr>EY</vt:lpstr>
      <vt:lpstr>think-cell Slide</vt:lpstr>
      <vt:lpstr>Case Study: Regression</vt:lpstr>
      <vt:lpstr>PowerPoint Presentation</vt:lpstr>
      <vt:lpstr>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Tengya Chu</dc:creator>
  <cp:lastModifiedBy>Andrea Evrard Comas</cp:lastModifiedBy>
  <cp:revision>1</cp:revision>
  <dcterms:created xsi:type="dcterms:W3CDTF">2022-11-23T15:07:11Z</dcterms:created>
  <dcterms:modified xsi:type="dcterms:W3CDTF">2022-11-23T18:59:47Z</dcterms:modified>
</cp:coreProperties>
</file>