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Strait"/>
      <p:regular r:id="rId24"/>
    </p:embeddedFont>
    <p:embeddedFont>
      <p:font typeface="Raleway"/>
      <p:regular r:id="rId25"/>
      <p:bold r:id="rId26"/>
      <p:italic r:id="rId27"/>
      <p:boldItalic r:id="rId28"/>
    </p:embeddedFont>
    <p:embeddedFont>
      <p:font typeface="Corbel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trai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italic.fntdata"/><Relationship Id="rId30" Type="http://schemas.openxmlformats.org/officeDocument/2006/relationships/font" Target="fonts/Corbel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Corbel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5c5b8ca6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5c5b8ca6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5c5b8ca61_4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5c5b8ca61_4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5c5b8ca61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5c5b8ca61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5c5b8ca61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5c5b8ca61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c7fc96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c7fc96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c7fc968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c7fc968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c7fc968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c7fc968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c7fc9689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c7fc9689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5c5b8ca61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5c5b8ca61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5c5b8ca6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5c5b8ca6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5c5b8ca6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5c5b8ca6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5c5b8ca61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5c5b8ca61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5c5b8ca61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5c5b8ca61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5c5b8ca61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5c5b8ca61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5c5b8ca61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5c5b8ca61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5c5b8ca61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5c5b8ca61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5c5b8ca61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5c5b8ca61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sottotitolo">
  <p:cSld name="Titolo e sottotito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212269" y="412296"/>
            <a:ext cx="6694547" cy="4319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91881" y="981296"/>
            <a:ext cx="6298169" cy="323724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orbel"/>
              <a:buNone/>
              <a:defRPr b="1" sz="54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99536" y="4275687"/>
            <a:ext cx="6433968" cy="391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  <a:defRPr>
                <a:solidFill>
                  <a:srgbClr val="595959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4"/>
          <p:cNvSpPr/>
          <p:nvPr>
            <p:ph idx="2" type="pic"/>
          </p:nvPr>
        </p:nvSpPr>
        <p:spPr>
          <a:xfrm>
            <a:off x="7004951" y="412295"/>
            <a:ext cx="1924127" cy="4319248"/>
          </a:xfrm>
          <a:prstGeom prst="rect">
            <a:avLst/>
          </a:prstGeom>
          <a:noFill/>
          <a:ln>
            <a:noFill/>
          </a:ln>
        </p:spPr>
      </p:sp>
      <p:pic>
        <p:nvPicPr>
          <p:cNvPr id="62" name="Google Shape;62;p14"/>
          <p:cNvPicPr preferRelativeResize="0"/>
          <p:nvPr/>
        </p:nvPicPr>
        <p:blipFill rotWithShape="1">
          <a:blip r:embed="rId2">
            <a:alphaModFix/>
          </a:blip>
          <a:srcRect b="6848" l="1327" r="1987" t="6870"/>
          <a:stretch/>
        </p:blipFill>
        <p:spPr>
          <a:xfrm>
            <a:off x="1399785" y="475171"/>
            <a:ext cx="1428567" cy="42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80" y="475391"/>
            <a:ext cx="853144" cy="44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">
  <p:cSld name="Titolo e test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08788" y="108788"/>
            <a:ext cx="8487875" cy="4925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8434828" y="697874"/>
            <a:ext cx="600385" cy="433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292894" y="313950"/>
            <a:ext cx="8141934" cy="419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trait"/>
              <a:buNone/>
              <a:defRPr b="1" sz="3000">
                <a:solidFill>
                  <a:schemeClr val="dk2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92894" y="1098680"/>
            <a:ext cx="8538531" cy="37728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rbel"/>
              <a:buNone/>
              <a:defRPr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orbel"/>
              <a:buNone/>
              <a:defRPr sz="15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rbel"/>
              <a:buNone/>
              <a:defRPr sz="1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1095" y="73510"/>
            <a:ext cx="390479" cy="55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esto">
  <p:cSld name="Solo test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108788" y="108788"/>
            <a:ext cx="8487875" cy="4925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8449322" y="697874"/>
            <a:ext cx="585890" cy="433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92894" y="272988"/>
            <a:ext cx="8538531" cy="45985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rbel"/>
              <a:buNone/>
              <a:defRPr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orbel"/>
              <a:buNone/>
              <a:defRPr sz="15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rbel"/>
              <a:buNone/>
              <a:defRPr sz="1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1095" y="73510"/>
            <a:ext cx="390479" cy="55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>
  <p:cSld name="Vuota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108788" y="108788"/>
            <a:ext cx="8487875" cy="4925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8396057" y="697874"/>
            <a:ext cx="639156" cy="433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1095" y="73510"/>
            <a:ext cx="390479" cy="55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due sottotitoli">
  <p:cSld name="Titolo e due sottotitoli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212269" y="412296"/>
            <a:ext cx="6694547" cy="43192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391881" y="924604"/>
            <a:ext cx="6298169" cy="286158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orbel"/>
              <a:buNone/>
              <a:defRPr b="1" sz="54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99536" y="3843337"/>
            <a:ext cx="6433968" cy="391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  <a:defRPr>
                <a:solidFill>
                  <a:srgbClr val="595959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/>
          <p:nvPr>
            <p:ph idx="2" type="pic"/>
          </p:nvPr>
        </p:nvSpPr>
        <p:spPr>
          <a:xfrm>
            <a:off x="7004951" y="411956"/>
            <a:ext cx="1924127" cy="4319248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8"/>
          <p:cNvSpPr txBox="1"/>
          <p:nvPr>
            <p:ph idx="3" type="body"/>
          </p:nvPr>
        </p:nvSpPr>
        <p:spPr>
          <a:xfrm>
            <a:off x="478631" y="4324060"/>
            <a:ext cx="6240917" cy="2444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indent="-317500" lvl="1" marL="9144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  <a:latin typeface="Strait"/>
                <a:ea typeface="Strait"/>
                <a:cs typeface="Strait"/>
                <a:sym typeface="Strait"/>
              </a:defRPr>
            </a:lvl2pPr>
            <a:lvl3pPr indent="-304800" lvl="2" marL="1371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  <a:latin typeface="Strait"/>
                <a:ea typeface="Strait"/>
                <a:cs typeface="Strait"/>
                <a:sym typeface="Strait"/>
              </a:defRPr>
            </a:lvl3pPr>
            <a:lvl4pPr indent="-298450" lvl="3" marL="18288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  <a:latin typeface="Strait"/>
                <a:ea typeface="Strait"/>
                <a:cs typeface="Strait"/>
                <a:sym typeface="Strait"/>
              </a:defRPr>
            </a:lvl4pPr>
            <a:lvl5pPr indent="-228600" lvl="4" marL="22860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Strait"/>
                <a:ea typeface="Strait"/>
                <a:cs typeface="Strait"/>
                <a:sym typeface="Strai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2">
            <a:alphaModFix/>
          </a:blip>
          <a:srcRect b="6848" l="1327" r="1987" t="6870"/>
          <a:stretch/>
        </p:blipFill>
        <p:spPr>
          <a:xfrm>
            <a:off x="1399785" y="475171"/>
            <a:ext cx="1428567" cy="42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80" y="475391"/>
            <a:ext cx="853144" cy="44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TESI DI LAUREA">
  <p:cSld name="Titolo TESI DI LAUREA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212269" y="412297"/>
            <a:ext cx="6694547" cy="43189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91880" y="997840"/>
            <a:ext cx="6291171" cy="286158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orbel"/>
              <a:buNone/>
              <a:defRPr b="1" sz="54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955885" y="4020925"/>
            <a:ext cx="2697395" cy="391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>
                <a:solidFill>
                  <a:srgbClr val="595959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7004951" y="412297"/>
            <a:ext cx="1924127" cy="4318907"/>
          </a:xfrm>
          <a:prstGeom prst="rect">
            <a:avLst/>
          </a:prstGeom>
          <a:noFill/>
          <a:ln>
            <a:noFill/>
          </a:ln>
        </p:spPr>
      </p: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 b="6848" l="1327" r="1987" t="6870"/>
          <a:stretch/>
        </p:blipFill>
        <p:spPr>
          <a:xfrm>
            <a:off x="1399785" y="475171"/>
            <a:ext cx="1428567" cy="42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80" y="475391"/>
            <a:ext cx="853144" cy="4428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tente" id="94" name="Google Shape;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1899" y="3994860"/>
            <a:ext cx="426790" cy="42679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3" type="body"/>
          </p:nvPr>
        </p:nvSpPr>
        <p:spPr>
          <a:xfrm>
            <a:off x="776369" y="4096697"/>
            <a:ext cx="2697395" cy="360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0" sz="1800">
                <a:solidFill>
                  <a:srgbClr val="595959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Impiegato" id="96" name="Google Shape;9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383" y="3992111"/>
            <a:ext cx="426791" cy="42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6">
            <a:alphaModFix/>
          </a:blip>
          <a:srcRect b="13323" l="0" r="0" t="9142"/>
          <a:stretch/>
        </p:blipFill>
        <p:spPr>
          <a:xfrm>
            <a:off x="2983113" y="513316"/>
            <a:ext cx="831650" cy="36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>
  <p:cSld name="Intestazione sezion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>
            <p:ph idx="2" type="pic"/>
          </p:nvPr>
        </p:nvSpPr>
        <p:spPr>
          <a:xfrm>
            <a:off x="228064" y="221060"/>
            <a:ext cx="8687870" cy="4106574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0"/>
          <p:cNvSpPr/>
          <p:nvPr/>
        </p:nvSpPr>
        <p:spPr>
          <a:xfrm>
            <a:off x="228066" y="4436269"/>
            <a:ext cx="7669109" cy="5136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228064" y="4436269"/>
            <a:ext cx="7669109" cy="513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orbel"/>
              <a:buNone/>
              <a:defRPr b="1" sz="27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/>
        </p:nvSpPr>
        <p:spPr>
          <a:xfrm>
            <a:off x="7897175" y="4436269"/>
            <a:ext cx="1018760" cy="51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mmagine che contiene testo&#10;&#10;Descrizione generata automaticamente" id="103" name="Google Shape;10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90310" y="4481171"/>
            <a:ext cx="817934" cy="42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>
  <p:cSld name="Titolo, testo e contenut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108788" y="108788"/>
            <a:ext cx="8487875" cy="4925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8434828" y="697874"/>
            <a:ext cx="600385" cy="433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92894" y="313950"/>
            <a:ext cx="8141934" cy="419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trait"/>
              <a:buNone/>
              <a:defRPr b="1" sz="3000">
                <a:solidFill>
                  <a:schemeClr val="dk2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016188" y="1098680"/>
            <a:ext cx="5815237" cy="37728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orbel"/>
              <a:buNone/>
              <a:defRPr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Corbel"/>
              <a:buNone/>
              <a:defRPr sz="15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rbel"/>
              <a:buNone/>
              <a:defRPr sz="1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rbel"/>
              <a:buNone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1095" y="73510"/>
            <a:ext cx="390479" cy="55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292894" y="1098680"/>
            <a:ext cx="2638862" cy="37947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Char char="•"/>
              <a:defRPr sz="15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>
  <p:cSld name="Confron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108788" y="108788"/>
            <a:ext cx="8487875" cy="4925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8434828" y="697874"/>
            <a:ext cx="600385" cy="43368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92894" y="313950"/>
            <a:ext cx="8141934" cy="4192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trait"/>
              <a:buNone/>
              <a:defRPr b="1" sz="3000">
                <a:solidFill>
                  <a:schemeClr val="dk2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1095" y="73510"/>
            <a:ext cx="390479" cy="552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92893" y="1491449"/>
            <a:ext cx="4195558" cy="33381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Char char="•"/>
              <a:defRPr sz="15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655551" y="1491449"/>
            <a:ext cx="4164606" cy="33381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3850" lvl="1" marL="9144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Char char="•"/>
              <a:defRPr sz="15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175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48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48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Char char="•"/>
              <a:defRPr sz="120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3" type="body"/>
          </p:nvPr>
        </p:nvSpPr>
        <p:spPr>
          <a:xfrm>
            <a:off x="292894" y="1072616"/>
            <a:ext cx="4195762" cy="393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4" type="body"/>
          </p:nvPr>
        </p:nvSpPr>
        <p:spPr>
          <a:xfrm>
            <a:off x="4655345" y="1072616"/>
            <a:ext cx="4160592" cy="3936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Strait"/>
                <a:ea typeface="Strait"/>
                <a:cs typeface="Strait"/>
                <a:sym typeface="Strai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4pPr>
            <a:lvl5pPr indent="-2794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grande">
  <p:cSld name="Testo grand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&#10;&#10;Descrizione generata automaticamente" id="121" name="Google Shape;12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6507" y="52245"/>
            <a:ext cx="812307" cy="42161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86557" y="0"/>
            <a:ext cx="8944253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1" sz="4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00050" lvl="1" marL="9144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b="1" sz="2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61950" lvl="3" marL="18288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b="1" sz="2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61950" lvl="4" marL="22860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b="1" sz="2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fondo">
  <p:cSld name="Sfond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esto&#10;&#10;Descrizione generata automaticamente" id="124" name="Google Shape;1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6507" y="52245"/>
            <a:ext cx="812307" cy="42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rbel"/>
              <a:buNone/>
              <a:defRPr b="0" i="0" sz="3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descr="Immagine che contiene acqua, esterni, persona, oggetto da esterni&#10;&#10;Descrizione generata automaticamente"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91881" y="924604"/>
            <a:ext cx="6298200" cy="2861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Machine-learning AI per Riconoscere SQLi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99536" y="3843337"/>
            <a:ext cx="6434100" cy="39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2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Andrea Fiorella | Vito Claudio Giammaria | Danilo Campanale</a:t>
            </a:r>
            <a:endParaRPr/>
          </a:p>
        </p:txBody>
      </p:sp>
      <p:pic>
        <p:nvPicPr>
          <p:cNvPr id="131" name="Google Shape;131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296" r="20302" t="0"/>
          <a:stretch/>
        </p:blipFill>
        <p:spPr>
          <a:xfrm>
            <a:off x="7004951" y="411956"/>
            <a:ext cx="1924201" cy="4319100"/>
          </a:xfrm>
          <a:prstGeom prst="rect">
            <a:avLst/>
          </a:prstGeom>
        </p:spPr>
      </p:pic>
      <p:sp>
        <p:nvSpPr>
          <p:cNvPr id="132" name="Google Shape;132;p25"/>
          <p:cNvSpPr txBox="1"/>
          <p:nvPr>
            <p:ph idx="3" type="body"/>
          </p:nvPr>
        </p:nvSpPr>
        <p:spPr>
          <a:xfrm>
            <a:off x="478631" y="4324060"/>
            <a:ext cx="6240900" cy="24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Modelli e Metodi per la Sicurezza delle Applicazioni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del fine-tune di BERT</a:t>
            </a:r>
            <a:endParaRPr/>
          </a:p>
        </p:txBody>
      </p:sp>
      <p:sp>
        <p:nvSpPr>
          <p:cNvPr id="193" name="Google Shape;193;p34"/>
          <p:cNvSpPr txBox="1"/>
          <p:nvPr>
            <p:ph idx="3" type="body"/>
          </p:nvPr>
        </p:nvSpPr>
        <p:spPr>
          <a:xfrm>
            <a:off x="292894" y="1072616"/>
            <a:ext cx="4195800" cy="39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Tabella dei risultati</a:t>
            </a:r>
            <a:endParaRPr/>
          </a:p>
        </p:txBody>
      </p:sp>
      <p:sp>
        <p:nvSpPr>
          <p:cNvPr id="194" name="Google Shape;194;p34"/>
          <p:cNvSpPr txBox="1"/>
          <p:nvPr>
            <p:ph idx="4" type="body"/>
          </p:nvPr>
        </p:nvSpPr>
        <p:spPr>
          <a:xfrm>
            <a:off x="4655345" y="1072616"/>
            <a:ext cx="4160700" cy="39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Matrice di confusione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63" y="2727713"/>
            <a:ext cx="3861775" cy="86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914" y="1979434"/>
            <a:ext cx="3237575" cy="2362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228064" y="4436269"/>
            <a:ext cx="7669200" cy="51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Deployment</a:t>
            </a:r>
            <a:endParaRPr/>
          </a:p>
        </p:txBody>
      </p:sp>
      <p:pic>
        <p:nvPicPr>
          <p:cNvPr id="202" name="Google Shape;202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983" l="0" r="0" t="7983"/>
          <a:stretch/>
        </p:blipFill>
        <p:spPr>
          <a:xfrm>
            <a:off x="228064" y="221060"/>
            <a:ext cx="8688000" cy="410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021" y="733050"/>
            <a:ext cx="5717753" cy="41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NGINX - Ingress Controller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292894" y="1098680"/>
            <a:ext cx="8538600" cy="37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Per gestire il traffico in ingresso, il sistema utilizza NGINX (OpenResty).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Tramite uno script lua, OpenResty</a:t>
            </a:r>
            <a:r>
              <a:rPr lang="it"/>
              <a:t>: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Estrae i parametri dalle richieste</a:t>
            </a:r>
            <a:endParaRPr i="1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Interroga il modulo SQLi Detector</a:t>
            </a:r>
            <a:endParaRPr i="1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Memorizza i dati su Elasticsearch</a:t>
            </a:r>
            <a:endParaRPr i="1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Gestione della richiesta</a:t>
            </a:r>
            <a:endParaRPr i="1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Ogni richiesta può essere gestita in cinque modi diversi.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292894" y="272988"/>
            <a:ext cx="8538600" cy="459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25755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@block</a:t>
            </a:r>
            <a:r>
              <a:rPr lang="it"/>
              <a:t>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Risponde con il codice 403 e un messaggio predefinito.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@monitor</a:t>
            </a:r>
            <a:r>
              <a:rPr lang="it"/>
              <a:t>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Permette alla richiesta di passare comunque.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@static</a:t>
            </a:r>
            <a:r>
              <a:rPr lang="it"/>
              <a:t>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Mostra una pagina html statica.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@redirect</a:t>
            </a:r>
            <a:r>
              <a:rPr lang="it"/>
              <a:t>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Reindirizza ad un URL esterno.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@timeout</a:t>
            </a:r>
            <a:r>
              <a:rPr lang="it"/>
              <a:t>: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Pausa la richiesta in modo da farla scadere senza risposta.</a:t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175" y="952302"/>
            <a:ext cx="3332899" cy="32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292894" y="1098680"/>
            <a:ext cx="8538600" cy="37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Il componente SQLi Detector si occupa del rilevamento delle SQL injection tramite l’utilizzo di un modello di intelligenza artificiale.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Si tratta di un’applicazione che riceve richieste POST contenenti il parametro da analizzare e restituisce un verdetto.</a:t>
            </a:r>
            <a:endParaRPr/>
          </a:p>
        </p:txBody>
      </p:sp>
      <p:sp>
        <p:nvSpPr>
          <p:cNvPr id="226" name="Google Shape;226;p39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SQLi Detector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25" y="2342475"/>
            <a:ext cx="5719549" cy="28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292900" y="273000"/>
            <a:ext cx="4378500" cy="459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Il cuore dell’applicazione risiede nel manager del modello.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È responsabile di caricare dinamicamente il modello di AI e il relativo tokenizer.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Ogni modello è rappresentato da una classe che implementa le funzioni:</a:t>
            </a:r>
            <a:endParaRPr/>
          </a:p>
          <a:p>
            <a:pPr indent="-342900" lvl="0" marL="457200" rtl="0" algn="just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load_model_and_tokenizer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get_verdict</a:t>
            </a:r>
            <a:endParaRPr i="1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La separazione tra la logica dei modelli garantisce che l’applicazione sia facilmente estendibile.</a:t>
            </a:r>
            <a:endParaRPr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800" y="443925"/>
            <a:ext cx="4167800" cy="4314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86557" y="0"/>
            <a:ext cx="8944200" cy="5143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Demo?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SQL Injection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292894" y="1098680"/>
            <a:ext cx="8538600" cy="37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La </a:t>
            </a:r>
            <a:r>
              <a:rPr b="1" lang="it"/>
              <a:t>SQL Injection</a:t>
            </a:r>
            <a:r>
              <a:rPr lang="it"/>
              <a:t> (SQLi) è una delle vulnerabilità di tipo </a:t>
            </a:r>
            <a:r>
              <a:rPr lang="it">
                <a:solidFill>
                  <a:srgbClr val="FF0000"/>
                </a:solidFill>
              </a:rPr>
              <a:t>injection</a:t>
            </a:r>
            <a:r>
              <a:rPr lang="it"/>
              <a:t> più comuni.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Permette ad un utente malevolo di manipolare le query SQL eseguite da una applicazione per  accedere, modificare o eliminare dati sensibili.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2364850"/>
            <a:ext cx="3508475" cy="22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650" y="3042900"/>
            <a:ext cx="3895275" cy="8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5650" y="3024487"/>
            <a:ext cx="4703850" cy="8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Limiti delle soluzioni attuali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292894" y="1098680"/>
            <a:ext cx="8538600" cy="37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it"/>
              <a:t>G</a:t>
            </a:r>
            <a:r>
              <a:rPr lang="it"/>
              <a:t>li strumenti più diffusi per </a:t>
            </a:r>
            <a:r>
              <a:rPr lang="it" u="sng"/>
              <a:t>ridurre</a:t>
            </a:r>
            <a:r>
              <a:rPr lang="it"/>
              <a:t> i rischi della SQLi sono:</a:t>
            </a:r>
            <a:endParaRPr/>
          </a:p>
          <a:p>
            <a:pPr indent="-325755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b="1" i="1" lang="it"/>
              <a:t>W</a:t>
            </a:r>
            <a:r>
              <a:rPr i="1" lang="it"/>
              <a:t>eb </a:t>
            </a:r>
            <a:r>
              <a:rPr b="1" i="1" lang="it"/>
              <a:t>A</a:t>
            </a:r>
            <a:r>
              <a:rPr i="1" lang="it"/>
              <a:t>pplication </a:t>
            </a:r>
            <a:r>
              <a:rPr b="1" i="1" lang="it"/>
              <a:t>F</a:t>
            </a:r>
            <a:r>
              <a:rPr i="1" lang="it"/>
              <a:t>irewall</a:t>
            </a:r>
            <a:endParaRPr i="1"/>
          </a:p>
          <a:p>
            <a:pPr indent="-3257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it"/>
              <a:t>Logging e monitoraggio</a:t>
            </a:r>
            <a:endParaRPr i="1"/>
          </a:p>
          <a:p>
            <a:pPr indent="-3257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it"/>
              <a:t>Sanifica e validazione degli input</a:t>
            </a:r>
            <a:endParaRPr i="1"/>
          </a:p>
          <a:p>
            <a:pPr indent="-32575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it"/>
              <a:t>Sicurezza nei processi di sviluppo del software</a:t>
            </a:r>
            <a:endParaRPr i="1"/>
          </a:p>
          <a:p>
            <a:pPr indent="0" lvl="0" marL="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S</a:t>
            </a:r>
            <a:r>
              <a:rPr lang="it"/>
              <a:t>ono efficaci ma possono richiedere molte risorse per essere adottate e mantenute in modo corretto.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I </a:t>
            </a:r>
            <a:r>
              <a:rPr b="1" lang="it"/>
              <a:t>WAF</a:t>
            </a:r>
            <a:r>
              <a:rPr lang="it"/>
              <a:t> basati su espressioni regolari o blacklist, spesso falliscono nel riconoscere varianti esotiche di payload che aggirano le regole statiche. (</a:t>
            </a:r>
            <a:r>
              <a:rPr i="1" lang="it"/>
              <a:t>waf-a-mole</a:t>
            </a:r>
            <a:r>
              <a:rPr lang="it"/>
              <a:t>)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Inoltre, i </a:t>
            </a:r>
            <a:r>
              <a:rPr b="1" lang="it"/>
              <a:t>sistemi legacy</a:t>
            </a:r>
            <a:r>
              <a:rPr lang="it"/>
              <a:t> rappresentano un ulteriore problema.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Modificare, riscrivere o riprogettare tali sistemi per eliminare le vulnerabilità è spesso impossibile, per i costi, la complessità e per il rischio di introdurre errori in sistemi critici.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Soluzione proposta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292894" y="1098680"/>
            <a:ext cx="8538600" cy="37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La soluzione che proponiamo è un sistema di protezione dalla SQLi basato su modelli di intelligenza artificiale in grado di analizzare in tempo reale le richieste inviate dagli utenti.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Grazie al </a:t>
            </a:r>
            <a:r>
              <a:rPr b="1" lang="it"/>
              <a:t>Machine Learning</a:t>
            </a:r>
            <a:r>
              <a:rPr lang="it"/>
              <a:t> siamo in grado di discriminare correttamente tra richieste benigne e richieste che contengono tentativi di attacchi SQLi.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Il sistema è progettato per essere:</a:t>
            </a:r>
            <a:endParaRPr/>
          </a:p>
          <a:p>
            <a:pPr indent="-34290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F</a:t>
            </a:r>
            <a:r>
              <a:rPr i="1" lang="it"/>
              <a:t>acilmente integrato in qualsiasi infrastruttura</a:t>
            </a:r>
            <a:endParaRPr i="1"/>
          </a:p>
          <a:p>
            <a:pPr indent="-34290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it"/>
              <a:t>Estensibile con nuove protezioni per altri attacchi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228064" y="4436269"/>
            <a:ext cx="7669200" cy="51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Development</a:t>
            </a:r>
            <a:endParaRPr/>
          </a:p>
        </p:txBody>
      </p:sp>
      <p:pic>
        <p:nvPicPr>
          <p:cNvPr id="159" name="Google Shape;159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539" l="0" r="0" t="14539"/>
          <a:stretch/>
        </p:blipFill>
        <p:spPr>
          <a:xfrm>
            <a:off x="228064" y="221060"/>
            <a:ext cx="8688000" cy="41067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292894" y="1098680"/>
            <a:ext cx="8538600" cy="37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I dati utilizzati per lo sviluppo dei modelli di intelligenza artificiale sono classificati come </a:t>
            </a:r>
            <a:r>
              <a:rPr b="1" lang="it">
                <a:solidFill>
                  <a:schemeClr val="dk1"/>
                </a:solidFill>
              </a:rPr>
              <a:t>allowed</a:t>
            </a:r>
            <a:r>
              <a:rPr lang="it"/>
              <a:t> e </a:t>
            </a:r>
            <a:r>
              <a:rPr b="1" lang="it">
                <a:solidFill>
                  <a:schemeClr val="dk1"/>
                </a:solidFill>
              </a:rPr>
              <a:t>sqli</a:t>
            </a:r>
            <a:r>
              <a:rPr lang="it"/>
              <a:t>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Per la raccolta dei dati classificati come allowed sono state utilizzate tre fonti:</a:t>
            </a:r>
            <a:endParaRPr/>
          </a:p>
          <a:p>
            <a:pPr indent="-342900" lvl="0" marL="457200" rtl="0" algn="just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mitmproxy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wordlist rockyou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frasi in linguaggio naturale (simulano </a:t>
            </a:r>
            <a:r>
              <a:rPr b="1" lang="it"/>
              <a:t>User-Generated Content</a:t>
            </a:r>
            <a:r>
              <a:rPr lang="it"/>
              <a:t>)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Per la raccolta dei dati classificati come sqli sono state utilizzate due fonti:</a:t>
            </a:r>
            <a:endParaRPr/>
          </a:p>
          <a:p>
            <a:pPr indent="-342900" lvl="0" marL="457200" rtl="0" algn="just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sqlmap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parte degli attacchi del dataset di addestramento di </a:t>
            </a:r>
            <a:r>
              <a:rPr i="1" lang="it"/>
              <a:t>waf-a-mole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Architettura del modello RNN Bi-LSTM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016188" y="1098680"/>
            <a:ext cx="5815200" cy="37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457200" rtl="0" algn="just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Embedding Layer</a:t>
            </a:r>
            <a:r>
              <a:rPr lang="it"/>
              <a:t>:</a:t>
            </a:r>
            <a:endParaRPr/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Conversione di token in vettori densi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Bi-LSTM</a:t>
            </a:r>
            <a:r>
              <a:rPr lang="it"/>
              <a:t>:</a:t>
            </a:r>
            <a:endParaRPr/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Analisi bidirezionale per catturare il contesto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DropOut</a:t>
            </a:r>
            <a:r>
              <a:rPr lang="it"/>
              <a:t>:</a:t>
            </a:r>
            <a:endParaRPr/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Riduzione del rischio di overfitting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Dense Layer</a:t>
            </a:r>
            <a:r>
              <a:rPr lang="it"/>
              <a:t>:</a:t>
            </a:r>
            <a:endParaRPr/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Classificazione nelle due possibili classi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62" y="1087725"/>
            <a:ext cx="2420872" cy="37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</a:t>
            </a:r>
            <a:r>
              <a:rPr lang="it"/>
              <a:t>del modello RNN Bi-LSTM</a:t>
            </a:r>
            <a:endParaRPr/>
          </a:p>
        </p:txBody>
      </p:sp>
      <p:sp>
        <p:nvSpPr>
          <p:cNvPr id="178" name="Google Shape;178;p32"/>
          <p:cNvSpPr txBox="1"/>
          <p:nvPr>
            <p:ph idx="3" type="body"/>
          </p:nvPr>
        </p:nvSpPr>
        <p:spPr>
          <a:xfrm>
            <a:off x="292894" y="1072616"/>
            <a:ext cx="4195800" cy="39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Tabella dei risultati</a:t>
            </a:r>
            <a:endParaRPr/>
          </a:p>
        </p:txBody>
      </p:sp>
      <p:sp>
        <p:nvSpPr>
          <p:cNvPr id="179" name="Google Shape;179;p32"/>
          <p:cNvSpPr txBox="1"/>
          <p:nvPr>
            <p:ph idx="4" type="body"/>
          </p:nvPr>
        </p:nvSpPr>
        <p:spPr>
          <a:xfrm>
            <a:off x="4655345" y="1072616"/>
            <a:ext cx="4160700" cy="393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Matrice di confusione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63" y="1979425"/>
            <a:ext cx="3237575" cy="23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50" y="1998289"/>
            <a:ext cx="4195800" cy="23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292894" y="313950"/>
            <a:ext cx="8142000" cy="419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BERT fine-tune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292894" y="1098680"/>
            <a:ext cx="8538600" cy="377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b="1" lang="it"/>
              <a:t>BERT</a:t>
            </a:r>
            <a:r>
              <a:rPr lang="it"/>
              <a:t> (Bidirectional Encoder Representations from Transformers) è un modello di machine learning avanzato progettato da </a:t>
            </a:r>
            <a:r>
              <a:rPr b="1" lang="it"/>
              <a:t>Google</a:t>
            </a:r>
            <a:r>
              <a:rPr lang="it"/>
              <a:t> per la comprensione del linguaggio naturale.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Grazie alla sua architettura bidirezionale che analizza il contesto di una parola in entrambe le direzioni, lo rende un candidato ideale per il rilevamento di pattern come gli attacchi SQLi.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it"/>
              <a:t>Il fine-tune di BERT è stato sviluppato per sperimentare una soluzione alternativa e per poter avere un paragone di confronto con il modello custom.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ISLab">
      <a:dk1>
        <a:srgbClr val="000000"/>
      </a:dk1>
      <a:lt1>
        <a:srgbClr val="FFFFFF"/>
      </a:lt1>
      <a:dk2>
        <a:srgbClr val="0D4C70"/>
      </a:dk2>
      <a:lt2>
        <a:srgbClr val="E7E6E6"/>
      </a:lt2>
      <a:accent1>
        <a:srgbClr val="0D4C70"/>
      </a:accent1>
      <a:accent2>
        <a:srgbClr val="1B98E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