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3" r:id="rId12"/>
    <p:sldId id="277" r:id="rId13"/>
    <p:sldId id="278" r:id="rId14"/>
    <p:sldId id="284" r:id="rId15"/>
    <p:sldId id="294" r:id="rId16"/>
    <p:sldId id="295" r:id="rId17"/>
    <p:sldId id="302" r:id="rId18"/>
    <p:sldId id="306" r:id="rId19"/>
    <p:sldId id="308" r:id="rId20"/>
    <p:sldId id="309" r:id="rId21"/>
    <p:sldId id="311" r:id="rId22"/>
    <p:sldId id="320" r:id="rId23"/>
    <p:sldId id="322" r:id="rId24"/>
    <p:sldId id="324" r:id="rId25"/>
    <p:sldId id="325" r:id="rId26"/>
    <p:sldId id="326" r:id="rId27"/>
    <p:sldId id="327" r:id="rId28"/>
    <p:sldId id="330" r:id="rId29"/>
    <p:sldId id="331" r:id="rId30"/>
    <p:sldId id="332" r:id="rId31"/>
    <p:sldId id="333" r:id="rId32"/>
    <p:sldId id="340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2" r:id="rId42"/>
    <p:sldId id="353" r:id="rId43"/>
    <p:sldId id="358" r:id="rId44"/>
    <p:sldId id="360" r:id="rId45"/>
    <p:sldId id="361" r:id="rId46"/>
    <p:sldId id="362" r:id="rId47"/>
    <p:sldId id="363" r:id="rId48"/>
    <p:sldId id="364" r:id="rId49"/>
    <p:sldId id="366" r:id="rId50"/>
    <p:sldId id="371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86" r:id="rId64"/>
    <p:sldId id="387" r:id="rId65"/>
    <p:sldId id="392" r:id="rId66"/>
    <p:sldId id="394" r:id="rId67"/>
    <p:sldId id="395" r:id="rId68"/>
    <p:sldId id="396" r:id="rId69"/>
    <p:sldId id="398" r:id="rId70"/>
    <p:sldId id="399" r:id="rId71"/>
    <p:sldId id="400" r:id="rId72"/>
    <p:sldId id="401" r:id="rId73"/>
    <p:sldId id="402" r:id="rId74"/>
    <p:sldId id="403" r:id="rId75"/>
    <p:sldId id="404" r:id="rId76"/>
    <p:sldId id="405" r:id="rId77"/>
    <p:sldId id="406" r:id="rId78"/>
    <p:sldId id="407" r:id="rId79"/>
    <p:sldId id="408" r:id="rId80"/>
    <p:sldId id="413" r:id="rId81"/>
    <p:sldId id="414" r:id="rId82"/>
    <p:sldId id="417" r:id="rId83"/>
    <p:sldId id="418" r:id="rId84"/>
    <p:sldId id="422" r:id="rId85"/>
  </p:sldIdLst>
  <p:sldSz cx="6959600" cy="4121150"/>
  <p:notesSz cx="6959600" cy="412115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>
        <p:scale>
          <a:sx n="160" d="100"/>
          <a:sy n="160" d="100"/>
        </p:scale>
        <p:origin x="1344" y="6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6250" cy="206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1763" y="0"/>
            <a:ext cx="3016250" cy="206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AD89-9931-4441-B71D-0EC07636DCF6}" type="datetimeFigureOut">
              <a:rPr lang="en-MX" smtClean="0"/>
              <a:t>30/09/21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5050" y="515938"/>
            <a:ext cx="2349500" cy="139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1982788"/>
            <a:ext cx="5568950" cy="1624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14775"/>
            <a:ext cx="3016250" cy="206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1763" y="3914775"/>
            <a:ext cx="3016250" cy="206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88013-73A1-504A-A50A-0422954705A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6445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781" y="50017"/>
            <a:ext cx="64220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307844"/>
            <a:ext cx="4871720" cy="1030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980" y="947864"/>
            <a:ext cx="3027426" cy="2719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84194" y="947864"/>
            <a:ext cx="3027426" cy="2719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781" y="50017"/>
            <a:ext cx="64220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323" y="1924055"/>
            <a:ext cx="5363845" cy="98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66264" y="3832669"/>
            <a:ext cx="2227072" cy="20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980" y="3832669"/>
            <a:ext cx="1600708" cy="20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10912" y="3832669"/>
            <a:ext cx="1600708" cy="20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0" i="0">
          <a:latin typeface="Avenir Next" panose="020B0503020202020204" pitchFamily="34" charset="0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>
            <a:extLst>
              <a:ext uri="{FF2B5EF4-FFF2-40B4-BE49-F238E27FC236}">
                <a16:creationId xmlns:a16="http://schemas.microsoft.com/office/drawing/2014/main" id="{EC9BAB92-B010-B74D-8F8D-E1A23BD7CD48}"/>
              </a:ext>
            </a:extLst>
          </p:cNvPr>
          <p:cNvSpPr txBox="1">
            <a:spLocks/>
          </p:cNvSpPr>
          <p:nvPr/>
        </p:nvSpPr>
        <p:spPr>
          <a:xfrm>
            <a:off x="431800" y="612775"/>
            <a:ext cx="5638800" cy="1981200"/>
          </a:xfrm>
          <a:prstGeom prst="rect">
            <a:avLst/>
          </a:prstGeom>
        </p:spPr>
        <p:txBody>
          <a:bodyPr vert="horz" lIns="54949" tIns="27474" rIns="54949" bIns="2747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>
                <a:solidFill>
                  <a:srgbClr val="0028A8"/>
                </a:solidFill>
                <a:latin typeface="Avenir Next" panose="020B0503020202020204" pitchFamily="34" charset="0"/>
              </a:rPr>
              <a:t>Regresión lineal para ciencia de datos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5569" y="951329"/>
            <a:ext cx="6248400" cy="1830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indent="-233679">
              <a:lnSpc>
                <a:spcPct val="150000"/>
              </a:lnSpc>
              <a:spcBef>
                <a:spcPts val="1180"/>
              </a:spcBef>
              <a:buClr>
                <a:srgbClr val="000000"/>
              </a:buClr>
              <a:buSzPct val="78125"/>
              <a:buFontTx/>
              <a:buAutoNum type="arabicPeriod"/>
              <a:tabLst>
                <a:tab pos="246379" algn="l"/>
              </a:tabLst>
            </a:pPr>
            <a:r>
              <a:rPr lang="en-GB" sz="1500" spc="-5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5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	: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Desarrollar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un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modelo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de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regresión</a:t>
            </a:r>
            <a:endParaRPr lang="en-GB" sz="1500" spc="-5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50000"/>
              </a:lnSpc>
              <a:spcBef>
                <a:spcPts val="1180"/>
              </a:spcBef>
              <a:buClr>
                <a:srgbClr val="000000"/>
              </a:buClr>
              <a:buSzPct val="78125"/>
              <a:buFontTx/>
              <a:buAutoNum type="arabicPeriod"/>
              <a:tabLst>
                <a:tab pos="246379" algn="l"/>
              </a:tabLst>
            </a:pPr>
            <a:r>
              <a:rPr lang="en-GB" sz="1500" spc="-5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Estimacion</a:t>
            </a:r>
            <a:r>
              <a:rPr lang="en-GB" sz="15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	: 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Usar software para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estimar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el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modelo</a:t>
            </a:r>
            <a:endParaRPr lang="en-GB" sz="1500" spc="-5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50000"/>
              </a:lnSpc>
              <a:spcBef>
                <a:spcPts val="1180"/>
              </a:spcBef>
              <a:buClr>
                <a:srgbClr val="000000"/>
              </a:buClr>
              <a:buSzPct val="78125"/>
              <a:buFontTx/>
              <a:buAutoNum type="arabicPeriod"/>
              <a:tabLst>
                <a:tab pos="246379" algn="l"/>
              </a:tabLst>
            </a:pPr>
            <a:r>
              <a:rPr lang="en-GB" sz="1500" spc="-5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Inferencia</a:t>
            </a:r>
            <a:r>
              <a:rPr lang="en-GB" sz="15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	: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Interpretación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del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modelo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de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regresión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estimado</a:t>
            </a:r>
            <a:endParaRPr lang="en-GB" sz="1500" dirty="0">
              <a:latin typeface="Avenir Next" panose="020B0503020202020204" pitchFamily="34" charset="0"/>
              <a:cs typeface="Arial"/>
            </a:endParaRPr>
          </a:p>
          <a:p>
            <a:pPr marL="245745" indent="-233679">
              <a:lnSpc>
                <a:spcPct val="150000"/>
              </a:lnSpc>
              <a:spcBef>
                <a:spcPts val="1180"/>
              </a:spcBef>
              <a:buClr>
                <a:srgbClr val="000000"/>
              </a:buClr>
              <a:buSzPct val="78125"/>
              <a:buFontTx/>
              <a:buAutoNum type="arabicPeriod"/>
              <a:tabLst>
                <a:tab pos="246379" algn="l"/>
              </a:tabLst>
            </a:pPr>
            <a:r>
              <a:rPr lang="en-GB" sz="1500" spc="-5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Predicción</a:t>
            </a:r>
            <a:r>
              <a:rPr lang="en-GB" sz="15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	: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Hacer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predicciones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sobre</a:t>
            </a:r>
            <a:r>
              <a:rPr lang="en-GB" sz="1500" dirty="0">
                <a:latin typeface="Avenir Next" panose="020B0503020202020204" pitchFamily="34" charset="0"/>
                <a:cs typeface="Arial"/>
              </a:rPr>
              <a:t> la variable de </a:t>
            </a:r>
            <a:r>
              <a:rPr lang="en-GB" sz="1500" dirty="0" err="1">
                <a:latin typeface="Avenir Next" panose="020B0503020202020204" pitchFamily="34" charset="0"/>
                <a:cs typeface="Arial"/>
              </a:rPr>
              <a:t>interés</a:t>
            </a:r>
            <a:endParaRPr lang="en-GB" sz="15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4866-A6DB-B642-AFED-C7365F65099A}"/>
              </a:ext>
            </a:extLst>
          </p:cNvPr>
          <p:cNvSpPr txBox="1"/>
          <p:nvPr/>
        </p:nvSpPr>
        <p:spPr>
          <a:xfrm>
            <a:off x="203200" y="307975"/>
            <a:ext cx="2395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Overview of Regression</a:t>
            </a: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7A09A4E1-FC29-7448-8359-90AFC5590EF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79400" y="917576"/>
            <a:ext cx="5942027" cy="2273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GB" sz="1400" dirty="0" err="1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Ejemplo</a:t>
            </a:r>
            <a:r>
              <a:rPr lang="en-GB" sz="1400" dirty="0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 …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GB" sz="14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  <a:p>
            <a:pPr marL="469900" lvl="1">
              <a:lnSpc>
                <a:spcPct val="150000"/>
              </a:lnSpc>
              <a:spcBef>
                <a:spcPts val="100"/>
              </a:spcBef>
            </a:pPr>
            <a:r>
              <a:rPr lang="en-GB" sz="1400" dirty="0">
                <a:latin typeface="Avenir Next" panose="020B0503020202020204" pitchFamily="34" charset="0"/>
                <a:cs typeface="Comic Sans MS"/>
              </a:rPr>
              <a:t>Con base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su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experiencia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, la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se da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cuenta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que las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unitarias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mensuales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dependen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tres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variables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importantes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, 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el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precio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al que se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vende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, la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cantidad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mensual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que la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gasta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en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publicitar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y la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cantidad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mensual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gastada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en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promociones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para el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. 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0761A5AC-77A0-BD4F-A0C9-A0EC8586859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15E356-D085-844E-B377-3536B0804679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802" y="1335670"/>
            <a:ext cx="4718089" cy="158220"/>
          </a:xfrm>
          <a:prstGeom prst="rect">
            <a:avLst/>
          </a:prstGeom>
        </p:spPr>
      </p:pic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90AE1FBC-66C9-634E-94D6-91589947798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8AFD7C-0DBD-9648-988F-2AA251A0CE2B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73696" y="1207876"/>
            <a:ext cx="5596255" cy="467359"/>
            <a:chOff x="473696" y="1207876"/>
            <a:chExt cx="5596255" cy="46735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428" y="1492229"/>
              <a:ext cx="76200" cy="1828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96" y="1207876"/>
              <a:ext cx="5595874" cy="365125"/>
            </a:xfrm>
            <a:prstGeom prst="rect">
              <a:avLst/>
            </a:prstGeom>
          </p:spPr>
        </p:pic>
      </p:grpSp>
      <p:cxnSp>
        <p:nvCxnSpPr>
          <p:cNvPr id="8" name="4 Conector recto">
            <a:extLst>
              <a:ext uri="{FF2B5EF4-FFF2-40B4-BE49-F238E27FC236}">
                <a16:creationId xmlns:a16="http://schemas.microsoft.com/office/drawing/2014/main" id="{3F851043-6221-9541-8481-A1AD6B88EF7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F8BF57-3DFA-5A44-B88E-737EBD1DA3D1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73696" y="1207876"/>
            <a:ext cx="5596255" cy="467359"/>
            <a:chOff x="473696" y="1207876"/>
            <a:chExt cx="5596255" cy="46735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428" y="1492229"/>
              <a:ext cx="76200" cy="1828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96" y="1207876"/>
              <a:ext cx="5595874" cy="3651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173" y="1789028"/>
            <a:ext cx="1443990" cy="1847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 interest 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“Y”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“De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aria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b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le  “Response”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“Regressed” variable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"/>
              </a:rPr>
              <a:t>“L.H.S.”</a:t>
            </a:r>
            <a:r>
              <a:rPr sz="12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variable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142AAAF7-EC7C-BF49-924C-B2CE6A7D124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B05694-E317-784B-B194-82273A7D2E59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73696" y="1207876"/>
            <a:ext cx="5596255" cy="471170"/>
            <a:chOff x="473696" y="1207876"/>
            <a:chExt cx="5596255" cy="4711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2585" y="1496039"/>
              <a:ext cx="76200" cy="1828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333" y="1496039"/>
              <a:ext cx="76200" cy="182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2338" y="1496039"/>
              <a:ext cx="76200" cy="1828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96" y="1207876"/>
              <a:ext cx="5595874" cy="3651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2173" y="1789028"/>
            <a:ext cx="1443990" cy="18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 interest 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“Y”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“De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aria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b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le  “Response”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“Regressed” variable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“L.H.S.”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6227" y="1788774"/>
            <a:ext cx="1621790" cy="1617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“Explanatory” 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“X”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“Independent”</a:t>
            </a:r>
            <a:r>
              <a:rPr sz="1200" spc="-8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“Covariate”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“Regressor”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“R.H.S.” variables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12" name="4 Conector recto">
            <a:extLst>
              <a:ext uri="{FF2B5EF4-FFF2-40B4-BE49-F238E27FC236}">
                <a16:creationId xmlns:a16="http://schemas.microsoft.com/office/drawing/2014/main" id="{56228A6F-C159-2742-8271-FF703CC921C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F4E49A-764B-CC48-B784-006212BC8659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2173" y="1789028"/>
            <a:ext cx="1443990" cy="18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 interest 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“Y”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“De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aria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b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le  “Response”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“Regressed” variable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“L.H.S.”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696" y="1111229"/>
            <a:ext cx="5596255" cy="462280"/>
            <a:chOff x="473696" y="1111229"/>
            <a:chExt cx="5596255" cy="4622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420" y="1111229"/>
              <a:ext cx="76200" cy="182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5333" y="1111991"/>
              <a:ext cx="76200" cy="1828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8385" y="1111229"/>
              <a:ext cx="76200" cy="182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7354" y="1111229"/>
              <a:ext cx="76200" cy="182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96" y="1207876"/>
              <a:ext cx="5595874" cy="3651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72608" y="1789028"/>
            <a:ext cx="897890" cy="462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"/>
              </a:rPr>
              <a:t>Coef</a:t>
            </a:r>
            <a:r>
              <a:rPr sz="1200" spc="-15" dirty="0">
                <a:latin typeface="Avenir Next" panose="020B0503020202020204" pitchFamily="34" charset="0"/>
                <a:cs typeface="Arial"/>
              </a:rPr>
              <a:t>f</a:t>
            </a:r>
            <a:r>
              <a:rPr sz="1200" dirty="0">
                <a:latin typeface="Avenir Next" panose="020B0503020202020204" pitchFamily="34" charset="0"/>
                <a:cs typeface="Arial"/>
              </a:rPr>
              <a:t>icien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ts  Parameters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6227" y="1788774"/>
            <a:ext cx="1621790" cy="160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“Explanatory” 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“X”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“Independent”</a:t>
            </a:r>
            <a:r>
              <a:rPr sz="1200" spc="-8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“Covariate”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“Regressor”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“R.H.S.”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14" name="4 Conector recto">
            <a:extLst>
              <a:ext uri="{FF2B5EF4-FFF2-40B4-BE49-F238E27FC236}">
                <a16:creationId xmlns:a16="http://schemas.microsoft.com/office/drawing/2014/main" id="{51ED6D9D-6807-B94D-8D4C-C684ED789A0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5FEC4E-B323-304E-AFC0-728666E771BB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2173" y="1789028"/>
            <a:ext cx="1443990" cy="18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 interest 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“Y”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“De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aria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b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le  “Response” 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“Regressed” variable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“L.H.S.”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802" y="1335670"/>
            <a:ext cx="4718089" cy="1582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72608" y="1789028"/>
            <a:ext cx="1140792" cy="462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Co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f</a:t>
            </a:r>
            <a:r>
              <a:rPr sz="1200" spc="10" dirty="0">
                <a:latin typeface="Avenir Next" panose="020B0503020202020204" pitchFamily="34" charset="0"/>
                <a:cs typeface="Arial MT"/>
              </a:rPr>
              <a:t>f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ic</a:t>
            </a:r>
            <a:r>
              <a:rPr sz="1200" spc="-25" dirty="0">
                <a:latin typeface="Avenir Next" panose="020B0503020202020204" pitchFamily="34" charset="0"/>
                <a:cs typeface="Arial MT"/>
              </a:rPr>
              <a:t>i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n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ts  P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ara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m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t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6227" y="1788774"/>
            <a:ext cx="1621790" cy="160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“Explanatory” 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“X”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“Independent”</a:t>
            </a:r>
            <a:r>
              <a:rPr sz="1200" spc="-8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“Covariate”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“Regressor” 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“R.H.S.”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4155" y="3407237"/>
            <a:ext cx="24949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***</a:t>
            </a:r>
            <a:r>
              <a:rPr sz="1400" spc="-2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4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linear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relationship</a:t>
            </a:r>
            <a:r>
              <a:rPr sz="14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***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6429D933-2541-1646-ACEB-79E9068E210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7FDEB6-B75D-4944-A9A6-9295A3049F8F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372" y="650346"/>
            <a:ext cx="5256227" cy="237244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590"/>
              </a:spcBef>
            </a:pPr>
            <a:r>
              <a:rPr lang="en-GB" sz="1400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Regresión</a:t>
            </a:r>
            <a:r>
              <a:rPr lang="en-GB"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simple</a:t>
            </a:r>
          </a:p>
          <a:p>
            <a:pPr marL="469900" lvl="1">
              <a:lnSpc>
                <a:spcPct val="150000"/>
              </a:lnSpc>
              <a:spcBef>
                <a:spcPts val="590"/>
              </a:spcBef>
            </a:pPr>
            <a:r>
              <a:rPr lang="en-GB" sz="1400" dirty="0">
                <a:latin typeface="Avenir Next" panose="020B0503020202020204" pitchFamily="34" charset="0"/>
                <a:cs typeface="Arial"/>
              </a:rPr>
              <a:t>Una </a:t>
            </a:r>
            <a:r>
              <a:rPr lang="en-GB" sz="1400" dirty="0" err="1">
                <a:latin typeface="Avenir Next" panose="020B0503020202020204" pitchFamily="34" charset="0"/>
                <a:cs typeface="Arial"/>
              </a:rPr>
              <a:t>regresión</a:t>
            </a:r>
            <a:r>
              <a:rPr lang="en-GB" sz="1400" dirty="0">
                <a:latin typeface="Avenir Next" panose="020B0503020202020204" pitchFamily="34" charset="0"/>
                <a:cs typeface="Arial"/>
              </a:rPr>
              <a:t> con una sola variable </a:t>
            </a:r>
            <a:r>
              <a:rPr lang="en-GB" sz="1400" dirty="0" err="1">
                <a:latin typeface="Avenir Next" panose="020B0503020202020204" pitchFamily="34" charset="0"/>
                <a:cs typeface="Arial"/>
              </a:rPr>
              <a:t>explicativa</a:t>
            </a:r>
            <a:r>
              <a:rPr lang="en-GB" sz="1400" dirty="0">
                <a:latin typeface="Avenir Next" panose="020B0503020202020204" pitchFamily="34" charset="0"/>
                <a:cs typeface="Arial"/>
              </a:rPr>
              <a:t> o X</a:t>
            </a:r>
          </a:p>
          <a:p>
            <a:pPr marL="12700">
              <a:lnSpc>
                <a:spcPct val="150000"/>
              </a:lnSpc>
              <a:spcBef>
                <a:spcPts val="590"/>
              </a:spcBef>
            </a:pPr>
            <a:endParaRPr lang="en-GB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590"/>
              </a:spcBef>
            </a:pPr>
            <a:endParaRPr lang="en-GB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590"/>
              </a:spcBef>
            </a:pPr>
            <a:r>
              <a:rPr lang="en-GB" sz="1400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Regresión</a:t>
            </a:r>
            <a:r>
              <a:rPr lang="en-GB"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GB" sz="1400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múltiple</a:t>
            </a:r>
            <a:endParaRPr lang="en-GB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 marL="469900" lvl="1">
              <a:lnSpc>
                <a:spcPct val="150000"/>
              </a:lnSpc>
              <a:spcBef>
                <a:spcPts val="590"/>
              </a:spcBef>
            </a:pPr>
            <a:r>
              <a:rPr lang="en-GB" sz="1400" dirty="0">
                <a:latin typeface="Avenir Next" panose="020B0503020202020204" pitchFamily="34" charset="0"/>
                <a:cs typeface="Arial"/>
              </a:rPr>
              <a:t>Una </a:t>
            </a:r>
            <a:r>
              <a:rPr lang="en-GB" sz="1400" dirty="0" err="1">
                <a:latin typeface="Avenir Next" panose="020B0503020202020204" pitchFamily="34" charset="0"/>
                <a:cs typeface="Arial"/>
              </a:rPr>
              <a:t>regresión</a:t>
            </a:r>
            <a:r>
              <a:rPr lang="en-GB" sz="1400" dirty="0">
                <a:latin typeface="Avenir Next" panose="020B0503020202020204" pitchFamily="34" charset="0"/>
                <a:cs typeface="Arial"/>
              </a:rPr>
              <a:t> con dos o </a:t>
            </a:r>
            <a:r>
              <a:rPr lang="en-GB" sz="1400" dirty="0" err="1">
                <a:latin typeface="Avenir Next" panose="020B0503020202020204" pitchFamily="34" charset="0"/>
                <a:cs typeface="Arial"/>
              </a:rPr>
              <a:t>más</a:t>
            </a:r>
            <a:r>
              <a:rPr lang="en-GB" sz="1400" dirty="0">
                <a:latin typeface="Avenir Next" panose="020B0503020202020204" pitchFamily="34" charset="0"/>
                <a:cs typeface="Arial"/>
              </a:rPr>
              <a:t> variables </a:t>
            </a:r>
            <a:r>
              <a:rPr lang="en-GB" sz="1400" dirty="0" err="1">
                <a:latin typeface="Avenir Next" panose="020B0503020202020204" pitchFamily="34" charset="0"/>
                <a:cs typeface="Arial"/>
              </a:rPr>
              <a:t>explicativas</a:t>
            </a:r>
            <a:r>
              <a:rPr lang="en-GB" sz="1400" dirty="0">
                <a:latin typeface="Avenir Next" panose="020B0503020202020204" pitchFamily="34" charset="0"/>
                <a:cs typeface="Arial"/>
              </a:rPr>
              <a:t> o X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4" name="4 Conector recto">
            <a:extLst>
              <a:ext uri="{FF2B5EF4-FFF2-40B4-BE49-F238E27FC236}">
                <a16:creationId xmlns:a16="http://schemas.microsoft.com/office/drawing/2014/main" id="{0EA3F11F-9DC7-524A-B2D2-8D532538E93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6CC736-5B92-B143-B13F-E95446057740}"/>
              </a:ext>
            </a:extLst>
          </p:cNvPr>
          <p:cNvSpPr txBox="1"/>
          <p:nvPr/>
        </p:nvSpPr>
        <p:spPr>
          <a:xfrm>
            <a:off x="203200" y="307975"/>
            <a:ext cx="2106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Tipo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Regresiones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600" y="951329"/>
            <a:ext cx="5486400" cy="9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GB" sz="1400" dirty="0">
                <a:latin typeface="Avenir Next" panose="020B0503020202020204" pitchFamily="34" charset="0"/>
                <a:cs typeface="Comic Sans MS"/>
              </a:rPr>
              <a:t>El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la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quería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hacer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una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proyección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las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unitarias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mensuales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particular.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850" y="2212975"/>
            <a:ext cx="5595899" cy="36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6DA88-6D6D-DE42-8764-1039F80A72D8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45292C1C-5938-F447-8983-57463211922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1800" y="841375"/>
            <a:ext cx="4113227" cy="101309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50000"/>
              </a:lnSpc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Comprensión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conceptual</a:t>
            </a:r>
          </a:p>
          <a:p>
            <a:pPr marL="245745" indent="-233679">
              <a:lnSpc>
                <a:spcPct val="150000"/>
              </a:lnSpc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Varias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aplicaciones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comerciales</a:t>
            </a:r>
            <a:endParaRPr sz="16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4" name="4 Conector recto">
            <a:extLst>
              <a:ext uri="{FF2B5EF4-FFF2-40B4-BE49-F238E27FC236}">
                <a16:creationId xmlns:a16="http://schemas.microsoft.com/office/drawing/2014/main" id="{4171849D-E9E1-5F40-AFE0-80E9B844E07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0FC70-56DA-2845-9168-F7018D45428B}"/>
              </a:ext>
            </a:extLst>
          </p:cNvPr>
          <p:cNvSpPr txBox="1"/>
          <p:nvPr/>
        </p:nvSpPr>
        <p:spPr>
          <a:xfrm>
            <a:off x="203200" y="276221"/>
            <a:ext cx="3419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solidFill>
                  <a:srgbClr val="0028A8"/>
                </a:solidFill>
                <a:latin typeface="Avenir Next" panose="020B0503020202020204" pitchFamily="34" charset="0"/>
              </a:rPr>
              <a:t>Linear Regression for Data Science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2102" y="1887990"/>
            <a:ext cx="1443990" cy="924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“Y”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D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epen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de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nt”</a:t>
            </a:r>
            <a:r>
              <a:rPr sz="12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ri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ab</a:t>
            </a:r>
            <a:r>
              <a:rPr sz="1200" spc="-10" dirty="0">
                <a:latin typeface="Avenir Next" panose="020B0503020202020204" pitchFamily="34" charset="0"/>
                <a:cs typeface="Arial MT"/>
              </a:rPr>
              <a:t>l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e  </a:t>
            </a:r>
            <a:r>
              <a:rPr sz="1200" spc="-15" dirty="0">
                <a:latin typeface="Avenir Next" panose="020B0503020202020204" pitchFamily="34" charset="0"/>
                <a:cs typeface="Arial MT"/>
              </a:rPr>
              <a:t>Variable</a:t>
            </a:r>
            <a:r>
              <a:rPr sz="1200" spc="-5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 interest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6744" y="1310686"/>
            <a:ext cx="5596255" cy="491490"/>
            <a:chOff x="476744" y="1310686"/>
            <a:chExt cx="5596255" cy="4914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744" y="1310686"/>
              <a:ext cx="5595899" cy="3650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3529" y="1682252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434" y="16187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9E5072-77A2-0D4A-9F76-BF2307237330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4C62BFB5-75EC-8547-BD92-D1EA8A04B9E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3">
            <a:extLst>
              <a:ext uri="{FF2B5EF4-FFF2-40B4-BE49-F238E27FC236}">
                <a16:creationId xmlns:a16="http://schemas.microsoft.com/office/drawing/2014/main" id="{53E6E9FD-3D7C-A64B-9DEC-AC2E7E7C4F8C}"/>
              </a:ext>
            </a:extLst>
          </p:cNvPr>
          <p:cNvSpPr txBox="1"/>
          <p:nvPr/>
        </p:nvSpPr>
        <p:spPr>
          <a:xfrm>
            <a:off x="279400" y="3056157"/>
            <a:ext cx="5486400" cy="9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GB" sz="1400" dirty="0">
                <a:latin typeface="Avenir Next" panose="020B0503020202020204" pitchFamily="34" charset="0"/>
                <a:cs typeface="Comic Sans MS"/>
              </a:rPr>
              <a:t>El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la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quería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hacer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una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proyección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las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unitarias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mensuales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particular.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2102" y="1887990"/>
            <a:ext cx="1443990" cy="924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“Y”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variable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“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D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epen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de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nt”</a:t>
            </a:r>
            <a:r>
              <a:rPr sz="1200" spc="-4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v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a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ri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ab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l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e  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Variable</a:t>
            </a:r>
            <a:r>
              <a:rPr sz="1200" spc="-5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interest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4" y="1310686"/>
            <a:ext cx="5595899" cy="36509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E62B8-C649-6A44-8F8C-7AC802F8DAD7}"/>
              </a:ext>
            </a:extLst>
          </p:cNvPr>
          <p:cNvGrpSpPr/>
          <p:nvPr/>
        </p:nvGrpSpPr>
        <p:grpSpPr>
          <a:xfrm>
            <a:off x="2517711" y="1618749"/>
            <a:ext cx="76200" cy="182883"/>
            <a:chOff x="2517711" y="1618749"/>
            <a:chExt cx="76200" cy="182883"/>
          </a:xfrm>
        </p:grpSpPr>
        <p:sp>
          <p:nvSpPr>
            <p:cNvPr id="7" name="object 7"/>
            <p:cNvSpPr/>
            <p:nvPr/>
          </p:nvSpPr>
          <p:spPr>
            <a:xfrm>
              <a:off x="2555808" y="1682252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7711" y="16187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85973" y="1887578"/>
            <a:ext cx="1623695" cy="924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venir Next" panose="020B0503020202020204" pitchFamily="34" charset="0"/>
                <a:cs typeface="Arial MT"/>
              </a:rPr>
              <a:t>“X”</a:t>
            </a:r>
            <a:r>
              <a:rPr sz="1200" spc="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“Independent”</a:t>
            </a:r>
            <a:r>
              <a:rPr sz="1200" spc="-8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 </a:t>
            </a:r>
            <a:r>
              <a:rPr sz="1200" spc="-3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“Explanatory”</a:t>
            </a:r>
            <a:r>
              <a:rPr sz="12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 MT"/>
              </a:rPr>
              <a:t>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990EDC-F401-E14E-8549-A824AC9C8EF0}"/>
              </a:ext>
            </a:extLst>
          </p:cNvPr>
          <p:cNvGrpSpPr/>
          <p:nvPr/>
        </p:nvGrpSpPr>
        <p:grpSpPr>
          <a:xfrm>
            <a:off x="3570256" y="1618749"/>
            <a:ext cx="76200" cy="182883"/>
            <a:chOff x="2517711" y="1618749"/>
            <a:chExt cx="76200" cy="182883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B8F71C07-B8D3-F249-A4BC-AD0D13825BD9}"/>
                </a:ext>
              </a:extLst>
            </p:cNvPr>
            <p:cNvSpPr/>
            <p:nvPr/>
          </p:nvSpPr>
          <p:spPr>
            <a:xfrm>
              <a:off x="2555808" y="1682252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DE440F2-A6FC-4A40-891D-0787BFDE480C}"/>
                </a:ext>
              </a:extLst>
            </p:cNvPr>
            <p:cNvSpPr/>
            <p:nvPr/>
          </p:nvSpPr>
          <p:spPr>
            <a:xfrm>
              <a:off x="2517711" y="16187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8FEF64-D063-E94C-B3B1-F7BE096BCBEF}"/>
              </a:ext>
            </a:extLst>
          </p:cNvPr>
          <p:cNvGrpSpPr/>
          <p:nvPr/>
        </p:nvGrpSpPr>
        <p:grpSpPr>
          <a:xfrm>
            <a:off x="4851400" y="1620282"/>
            <a:ext cx="76200" cy="182883"/>
            <a:chOff x="2517711" y="1618749"/>
            <a:chExt cx="76200" cy="182883"/>
          </a:xfrm>
        </p:grpSpPr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FED9A25E-1E82-9948-A729-1941A2EB232D}"/>
                </a:ext>
              </a:extLst>
            </p:cNvPr>
            <p:cNvSpPr/>
            <p:nvPr/>
          </p:nvSpPr>
          <p:spPr>
            <a:xfrm>
              <a:off x="2555808" y="1682252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1E827561-6FA5-E54E-8AE2-08E44E551816}"/>
                </a:ext>
              </a:extLst>
            </p:cNvPr>
            <p:cNvSpPr/>
            <p:nvPr/>
          </p:nvSpPr>
          <p:spPr>
            <a:xfrm>
              <a:off x="2517711" y="16187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3">
            <a:extLst>
              <a:ext uri="{FF2B5EF4-FFF2-40B4-BE49-F238E27FC236}">
                <a16:creationId xmlns:a16="http://schemas.microsoft.com/office/drawing/2014/main" id="{6784CA71-3D9F-344B-A26B-021FA484FAEA}"/>
              </a:ext>
            </a:extLst>
          </p:cNvPr>
          <p:cNvSpPr txBox="1"/>
          <p:nvPr/>
        </p:nvSpPr>
        <p:spPr>
          <a:xfrm>
            <a:off x="476744" y="3129122"/>
            <a:ext cx="5486400" cy="9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GB" sz="1400" dirty="0">
                <a:latin typeface="Avenir Next" panose="020B0503020202020204" pitchFamily="34" charset="0"/>
                <a:cs typeface="Comic Sans MS"/>
              </a:rPr>
              <a:t>El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la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quería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hacer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una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proyección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las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unitarias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mensuales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Comic Sans MS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Comic Sans MS"/>
              </a:rPr>
              <a:t> particular.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00D6FD-CBB9-ED42-8A5F-04A25F285B06}"/>
              </a:ext>
            </a:extLst>
          </p:cNvPr>
          <p:cNvSpPr txBox="1"/>
          <p:nvPr/>
        </p:nvSpPr>
        <p:spPr>
          <a:xfrm>
            <a:off x="203200" y="307975"/>
            <a:ext cx="504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1.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Modelado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: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desarrollo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un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modelo</a:t>
            </a:r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de </a:t>
            </a:r>
            <a:r>
              <a:rPr lang="en-GB" sz="1600" dirty="0" err="1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regresión</a:t>
            </a:r>
            <a:endParaRPr lang="en-GB" sz="1600" dirty="0">
              <a:solidFill>
                <a:srgbClr val="000099"/>
              </a:solidFill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20" name="4 Conector recto">
            <a:extLst>
              <a:ext uri="{FF2B5EF4-FFF2-40B4-BE49-F238E27FC236}">
                <a16:creationId xmlns:a16="http://schemas.microsoft.com/office/drawing/2014/main" id="{BC064BE3-DC68-9645-BE7B-C6928EFE31B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9573" y="880196"/>
            <a:ext cx="126238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Estimation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4" y="1042350"/>
            <a:ext cx="29431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21" y="1423350"/>
            <a:ext cx="363477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41681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926" y="2185350"/>
            <a:ext cx="416807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20" y="961153"/>
            <a:ext cx="350541" cy="3388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44" y="2744952"/>
            <a:ext cx="5595899" cy="365104"/>
          </a:xfrm>
          <a:prstGeom prst="rect">
            <a:avLst/>
          </a:prstGeom>
        </p:spPr>
      </p:pic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943F1644-E09C-6E42-BB38-9C75BB3F8B0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94C4A7-CCBF-0140-9201-6A5A85BB779C}"/>
              </a:ext>
            </a:extLst>
          </p:cNvPr>
          <p:cNvSpPr txBox="1"/>
          <p:nvPr/>
        </p:nvSpPr>
        <p:spPr>
          <a:xfrm>
            <a:off x="203200" y="307975"/>
            <a:ext cx="239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lang="en-GB"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lang="en-GB" sz="1600" dirty="0"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9573" y="880196"/>
            <a:ext cx="127127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st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at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io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71" y="1423350"/>
            <a:ext cx="3167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926" y="2185350"/>
            <a:ext cx="3792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interest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20" y="961153"/>
            <a:ext cx="350541" cy="3388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44" y="2744952"/>
            <a:ext cx="5595899" cy="3651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9573" y="3405865"/>
            <a:ext cx="48837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*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Data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needed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for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 every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variable</a:t>
            </a:r>
            <a:r>
              <a:rPr sz="1400" spc="-4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in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model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*</a:t>
            </a:r>
          </a:p>
        </p:txBody>
      </p:sp>
      <p:cxnSp>
        <p:nvCxnSpPr>
          <p:cNvPr id="13" name="4 Conector recto">
            <a:extLst>
              <a:ext uri="{FF2B5EF4-FFF2-40B4-BE49-F238E27FC236}">
                <a16:creationId xmlns:a16="http://schemas.microsoft.com/office/drawing/2014/main" id="{73CE4D1D-0980-8B41-B6D7-947051FF067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B175A3-3E0E-CF43-BD7C-F7BAF93154F9}"/>
              </a:ext>
            </a:extLst>
          </p:cNvPr>
          <p:cNvSpPr txBox="1"/>
          <p:nvPr/>
        </p:nvSpPr>
        <p:spPr>
          <a:xfrm>
            <a:off x="203200" y="307975"/>
            <a:ext cx="239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lang="en-GB"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lang="en-GB" sz="1600" dirty="0"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9573" y="880196"/>
            <a:ext cx="127127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st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at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io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71" y="1423350"/>
            <a:ext cx="31673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926" y="2185350"/>
            <a:ext cx="3792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interest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20" y="961153"/>
            <a:ext cx="350541" cy="33882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76744" y="2744952"/>
            <a:ext cx="5596255" cy="462915"/>
            <a:chOff x="476744" y="2744952"/>
            <a:chExt cx="5596255" cy="46291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744" y="2744952"/>
              <a:ext cx="5595899" cy="3651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1833" y="308835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7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3737" y="30248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8233" y="3086587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0137" y="30230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5033" y="3086587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6937" y="30230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74234" y="3086587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6137" y="30230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9573" y="3405865"/>
            <a:ext cx="48837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*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Data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needed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for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 every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variable</a:t>
            </a:r>
            <a:r>
              <a:rPr sz="1400" spc="-4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in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the</a:t>
            </a:r>
            <a:r>
              <a:rPr sz="14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4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model</a:t>
            </a:r>
            <a:r>
              <a:rPr sz="1400" spc="-2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*</a:t>
            </a:r>
          </a:p>
        </p:txBody>
      </p:sp>
      <p:cxnSp>
        <p:nvCxnSpPr>
          <p:cNvPr id="21" name="4 Conector recto">
            <a:extLst>
              <a:ext uri="{FF2B5EF4-FFF2-40B4-BE49-F238E27FC236}">
                <a16:creationId xmlns:a16="http://schemas.microsoft.com/office/drawing/2014/main" id="{20A16B66-7BFE-7942-AA6A-BC0496A4B820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893FF6-B663-3C49-9CD1-24242669AC76}"/>
              </a:ext>
            </a:extLst>
          </p:cNvPr>
          <p:cNvSpPr txBox="1"/>
          <p:nvPr/>
        </p:nvSpPr>
        <p:spPr>
          <a:xfrm>
            <a:off x="203200" y="307975"/>
            <a:ext cx="239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lang="en-GB"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lang="en-GB"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lang="en-GB" sz="1600" dirty="0">
              <a:latin typeface="Avenir Next" panose="020B0503020202020204" pitchFamily="34" charset="0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4" y="1210949"/>
            <a:ext cx="5595899" cy="365100"/>
          </a:xfrm>
          <a:prstGeom prst="rect">
            <a:avLst/>
          </a:prstGeom>
        </p:spPr>
      </p:pic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2E81D79F-746E-D04D-B32E-3DF233200C9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516808-08B0-2243-9448-E93B6440E555}"/>
              </a:ext>
            </a:extLst>
          </p:cNvPr>
          <p:cNvSpPr txBox="1"/>
          <p:nvPr/>
        </p:nvSpPr>
        <p:spPr>
          <a:xfrm>
            <a:off x="203200" y="307975"/>
            <a:ext cx="49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2. Estimation - Using software to estimate the model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4" y="1210949"/>
            <a:ext cx="5595899" cy="365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23" y="1802706"/>
            <a:ext cx="6169023" cy="341276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A76B1650-84C3-9544-94E1-D73D6CD07EC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2D4ACE-A5CD-D347-853D-86C2951B0368}"/>
              </a:ext>
            </a:extLst>
          </p:cNvPr>
          <p:cNvSpPr txBox="1"/>
          <p:nvPr/>
        </p:nvSpPr>
        <p:spPr>
          <a:xfrm>
            <a:off x="203200" y="307975"/>
            <a:ext cx="49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2. Estimation - Using software to estimate the model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3" y="1802706"/>
            <a:ext cx="6169023" cy="3412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44" y="1210949"/>
            <a:ext cx="5595899" cy="365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23" y="263091"/>
            <a:ext cx="350541" cy="338815"/>
          </a:xfrm>
          <a:prstGeom prst="rect">
            <a:avLst/>
          </a:prstGeom>
        </p:spPr>
      </p:pic>
      <p:cxnSp>
        <p:nvCxnSpPr>
          <p:cNvPr id="8" name="4 Conector recto">
            <a:extLst>
              <a:ext uri="{FF2B5EF4-FFF2-40B4-BE49-F238E27FC236}">
                <a16:creationId xmlns:a16="http://schemas.microsoft.com/office/drawing/2014/main" id="{EB0A1C81-6FDE-6B46-8975-7C5F31C4FEE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1F4721-4A74-AF48-9744-020504CBCA3D}"/>
              </a:ext>
            </a:extLst>
          </p:cNvPr>
          <p:cNvSpPr txBox="1"/>
          <p:nvPr/>
        </p:nvSpPr>
        <p:spPr>
          <a:xfrm>
            <a:off x="203200" y="307975"/>
            <a:ext cx="49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2. Estimation - Using software to estimate the model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3052" y="343921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of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496"/>
            <a:ext cx="1263015" cy="1550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5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Est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163" y="1042903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6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5163" y="1424157"/>
            <a:ext cx="2942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5163" y="1805157"/>
            <a:ext cx="34423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5163" y="2186157"/>
            <a:ext cx="37909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8433" y="955235"/>
            <a:ext cx="351155" cy="713105"/>
            <a:chOff x="278433" y="955235"/>
            <a:chExt cx="351155" cy="7131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955235"/>
              <a:ext cx="350558" cy="338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433" y="1328996"/>
              <a:ext cx="350558" cy="338874"/>
            </a:xfrm>
            <a:prstGeom prst="rect">
              <a:avLst/>
            </a:prstGeom>
          </p:spPr>
        </p:pic>
      </p:grpSp>
      <p:cxnSp>
        <p:nvCxnSpPr>
          <p:cNvPr id="12" name="4 Conector recto">
            <a:extLst>
              <a:ext uri="{FF2B5EF4-FFF2-40B4-BE49-F238E27FC236}">
                <a16:creationId xmlns:a16="http://schemas.microsoft.com/office/drawing/2014/main" id="{95B43B76-25CD-124A-85DC-D52A8957A59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8433" y="341513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of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496"/>
            <a:ext cx="1263015" cy="1550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5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Est</a:t>
            </a:r>
            <a:r>
              <a:rPr sz="1600" spc="-10" dirty="0"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latin typeface="Avenir Next" panose="020B0503020202020204" pitchFamily="34" charset="0"/>
                <a:cs typeface="Comic Sans MS"/>
              </a:rPr>
              <a:t>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163" y="1042903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6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5163" y="1424157"/>
            <a:ext cx="2942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5163" y="1805157"/>
            <a:ext cx="34423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5163" y="2186157"/>
            <a:ext cx="37909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8433" y="955235"/>
            <a:ext cx="351155" cy="713105"/>
            <a:chOff x="278433" y="955235"/>
            <a:chExt cx="351155" cy="7131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955235"/>
              <a:ext cx="350558" cy="338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1328996"/>
              <a:ext cx="350558" cy="33887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7787" y="2869703"/>
            <a:ext cx="5755005" cy="732155"/>
            <a:chOff x="167787" y="2869703"/>
            <a:chExt cx="5755005" cy="7321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87" y="3449430"/>
              <a:ext cx="5754505" cy="1523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21433" y="3086625"/>
              <a:ext cx="155575" cy="322580"/>
            </a:xfrm>
            <a:custGeom>
              <a:avLst/>
              <a:gdLst/>
              <a:ahLst/>
              <a:cxnLst/>
              <a:rect l="l" t="t" r="r" b="b"/>
              <a:pathLst>
                <a:path w="155575" h="322579">
                  <a:moveTo>
                    <a:pt x="9778" y="242303"/>
                  </a:moveTo>
                  <a:lnTo>
                    <a:pt x="0" y="322033"/>
                  </a:lnTo>
                  <a:lnTo>
                    <a:pt x="53772" y="266039"/>
                  </a:lnTo>
                  <a:lnTo>
                    <a:pt x="30099" y="266039"/>
                  </a:lnTo>
                  <a:lnTo>
                    <a:pt x="24384" y="263321"/>
                  </a:lnTo>
                  <a:lnTo>
                    <a:pt x="29837" y="251843"/>
                  </a:lnTo>
                  <a:lnTo>
                    <a:pt x="9778" y="242303"/>
                  </a:lnTo>
                  <a:close/>
                </a:path>
                <a:path w="155575" h="322579">
                  <a:moveTo>
                    <a:pt x="29837" y="251843"/>
                  </a:moveTo>
                  <a:lnTo>
                    <a:pt x="24384" y="263321"/>
                  </a:lnTo>
                  <a:lnTo>
                    <a:pt x="30099" y="266039"/>
                  </a:lnTo>
                  <a:lnTo>
                    <a:pt x="35556" y="254563"/>
                  </a:lnTo>
                  <a:lnTo>
                    <a:pt x="29837" y="251843"/>
                  </a:lnTo>
                  <a:close/>
                </a:path>
                <a:path w="155575" h="322579">
                  <a:moveTo>
                    <a:pt x="35556" y="254563"/>
                  </a:moveTo>
                  <a:lnTo>
                    <a:pt x="30099" y="266039"/>
                  </a:lnTo>
                  <a:lnTo>
                    <a:pt x="53772" y="266039"/>
                  </a:lnTo>
                  <a:lnTo>
                    <a:pt x="55625" y="264109"/>
                  </a:lnTo>
                  <a:lnTo>
                    <a:pt x="35556" y="254563"/>
                  </a:lnTo>
                  <a:close/>
                </a:path>
                <a:path w="155575" h="322579">
                  <a:moveTo>
                    <a:pt x="149478" y="0"/>
                  </a:moveTo>
                  <a:lnTo>
                    <a:pt x="29837" y="251843"/>
                  </a:lnTo>
                  <a:lnTo>
                    <a:pt x="35556" y="254563"/>
                  </a:lnTo>
                  <a:lnTo>
                    <a:pt x="155321" y="2717"/>
                  </a:lnTo>
                  <a:lnTo>
                    <a:pt x="149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802" y="2869703"/>
              <a:ext cx="4718089" cy="1582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58033" y="3054151"/>
              <a:ext cx="2463800" cy="374015"/>
            </a:xfrm>
            <a:custGeom>
              <a:avLst/>
              <a:gdLst/>
              <a:ahLst/>
              <a:cxnLst/>
              <a:rect l="l" t="t" r="r" b="b"/>
              <a:pathLst>
                <a:path w="2463800" h="374014">
                  <a:moveTo>
                    <a:pt x="50800" y="278307"/>
                  </a:moveTo>
                  <a:lnTo>
                    <a:pt x="28575" y="278307"/>
                  </a:lnTo>
                  <a:lnTo>
                    <a:pt x="28575" y="9601"/>
                  </a:lnTo>
                  <a:lnTo>
                    <a:pt x="22225" y="9601"/>
                  </a:lnTo>
                  <a:lnTo>
                    <a:pt x="22225" y="278307"/>
                  </a:lnTo>
                  <a:lnTo>
                    <a:pt x="0" y="278307"/>
                  </a:lnTo>
                  <a:lnTo>
                    <a:pt x="25400" y="354507"/>
                  </a:lnTo>
                  <a:lnTo>
                    <a:pt x="46558" y="291007"/>
                  </a:lnTo>
                  <a:lnTo>
                    <a:pt x="50800" y="278307"/>
                  </a:lnTo>
                  <a:close/>
                </a:path>
                <a:path w="2463800" h="374014">
                  <a:moveTo>
                    <a:pt x="1177417" y="274688"/>
                  </a:moveTo>
                  <a:lnTo>
                    <a:pt x="1155585" y="279336"/>
                  </a:lnTo>
                  <a:lnTo>
                    <a:pt x="1096378" y="1003"/>
                  </a:lnTo>
                  <a:lnTo>
                    <a:pt x="1090155" y="2324"/>
                  </a:lnTo>
                  <a:lnTo>
                    <a:pt x="1149362" y="280657"/>
                  </a:lnTo>
                  <a:lnTo>
                    <a:pt x="1127633" y="285267"/>
                  </a:lnTo>
                  <a:lnTo>
                    <a:pt x="1168400" y="354507"/>
                  </a:lnTo>
                  <a:lnTo>
                    <a:pt x="1175334" y="293077"/>
                  </a:lnTo>
                  <a:lnTo>
                    <a:pt x="1177417" y="274688"/>
                  </a:lnTo>
                  <a:close/>
                </a:path>
                <a:path w="2463800" h="374014">
                  <a:moveTo>
                    <a:pt x="2463800" y="373557"/>
                  </a:moveTo>
                  <a:lnTo>
                    <a:pt x="2451531" y="321119"/>
                  </a:lnTo>
                  <a:lnTo>
                    <a:pt x="2445512" y="295338"/>
                  </a:lnTo>
                  <a:lnTo>
                    <a:pt x="2426551" y="306997"/>
                  </a:lnTo>
                  <a:lnTo>
                    <a:pt x="2237867" y="0"/>
                  </a:lnTo>
                  <a:lnTo>
                    <a:pt x="2232533" y="3327"/>
                  </a:lnTo>
                  <a:lnTo>
                    <a:pt x="2421191" y="310286"/>
                  </a:lnTo>
                  <a:lnTo>
                    <a:pt x="2402205" y="321945"/>
                  </a:lnTo>
                  <a:lnTo>
                    <a:pt x="2463800" y="3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7" name="4 Conector recto">
            <a:extLst>
              <a:ext uri="{FF2B5EF4-FFF2-40B4-BE49-F238E27FC236}">
                <a16:creationId xmlns:a16="http://schemas.microsoft.com/office/drawing/2014/main" id="{F6852974-972F-E948-9315-7AF37A1AEF8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373" y="765175"/>
            <a:ext cx="4418027" cy="79765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02945" lvl="1" indent="-233679"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lang="en-GB" sz="1600" spc="-5" dirty="0" err="1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Comprensión</a:t>
            </a:r>
            <a:r>
              <a:rPr lang="en-GB" sz="1600" spc="-5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 conceptual</a:t>
            </a:r>
          </a:p>
          <a:p>
            <a:pPr marL="702945" lvl="1" indent="-233679"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lang="en-GB" sz="1600" spc="-5" dirty="0" err="1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Varias</a:t>
            </a:r>
            <a:r>
              <a:rPr lang="en-GB" sz="1600" spc="-5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aplicaciones</a:t>
            </a:r>
            <a:r>
              <a:rPr lang="en-GB" sz="1600" spc="-5" dirty="0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solidFill>
                  <a:srgbClr val="CAC5C2"/>
                </a:solidFill>
                <a:latin typeface="Avenir Next" panose="020B0503020202020204" pitchFamily="34" charset="0"/>
                <a:cs typeface="Arial MT"/>
              </a:rPr>
              <a:t>comerciales</a:t>
            </a:r>
            <a:endParaRPr sz="1600" dirty="0">
              <a:latin typeface="Avenir Next" panose="020B0503020202020204" pitchFamily="34" charset="0"/>
              <a:cs typeface="Arial MT"/>
            </a:endParaRP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FBB8E33B-167A-B248-A7D6-EF823E69BAE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ECD4BE-1B52-3E49-B763-CCB94F92C0FA}"/>
              </a:ext>
            </a:extLst>
          </p:cNvPr>
          <p:cNvSpPr txBox="1"/>
          <p:nvPr/>
        </p:nvSpPr>
        <p:spPr>
          <a:xfrm>
            <a:off x="203200" y="276221"/>
            <a:ext cx="3419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solidFill>
                  <a:srgbClr val="0028A8"/>
                </a:solidFill>
                <a:latin typeface="Avenir Next" panose="020B0503020202020204" pitchFamily="34" charset="0"/>
              </a:rPr>
              <a:t>Linear Regression for Data Science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6BC3F23-082E-1446-A5C7-846517D3F62B}"/>
              </a:ext>
            </a:extLst>
          </p:cNvPr>
          <p:cNvSpPr txBox="1"/>
          <p:nvPr/>
        </p:nvSpPr>
        <p:spPr>
          <a:xfrm>
            <a:off x="279400" y="1718597"/>
            <a:ext cx="5791200" cy="2428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066">
              <a:lnSpc>
                <a:spcPct val="150000"/>
              </a:lnSpc>
              <a:spcBef>
                <a:spcPts val="1180"/>
              </a:spcBef>
              <a:buSzPct val="43750"/>
              <a:tabLst>
                <a:tab pos="245745" algn="l"/>
                <a:tab pos="246379" algn="l"/>
              </a:tabLst>
            </a:pPr>
            <a:r>
              <a:rPr lang="en-US" sz="1600" spc="-5" dirty="0">
                <a:latin typeface="Avenir Next" panose="020B0503020202020204" pitchFamily="34" charset="0"/>
                <a:cs typeface="Comic Sans MS"/>
              </a:rPr>
              <a:t>Nos </a:t>
            </a:r>
            <a:r>
              <a:rPr lang="en-US" sz="1600" spc="-5" dirty="0" err="1">
                <a:latin typeface="Avenir Next" panose="020B0503020202020204" pitchFamily="34" charset="0"/>
                <a:cs typeface="Comic Sans MS"/>
              </a:rPr>
              <a:t>concentraríamos</a:t>
            </a:r>
            <a:r>
              <a:rPr lang="en-US" sz="1600" spc="-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lang="en-US" sz="1600" spc="-5" dirty="0" err="1">
                <a:latin typeface="Avenir Next" panose="020B0503020202020204" pitchFamily="34" charset="0"/>
                <a:cs typeface="Comic Sans MS"/>
              </a:rPr>
              <a:t>en</a:t>
            </a:r>
            <a:r>
              <a:rPr lang="en-US" sz="1600" spc="-5" dirty="0">
                <a:latin typeface="Avenir Next" panose="020B0503020202020204" pitchFamily="34" charset="0"/>
                <a:cs typeface="Comic Sans MS"/>
              </a:rPr>
              <a:t> ...</a:t>
            </a:r>
          </a:p>
          <a:p>
            <a:pPr marL="702945" lvl="1" indent="-233679">
              <a:lnSpc>
                <a:spcPct val="150000"/>
              </a:lnSpc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Aplicar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regresión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a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varias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aplicaciones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comerciales</a:t>
            </a:r>
            <a:endParaRPr lang="en-GB" sz="1600" spc="-5" dirty="0">
              <a:latin typeface="Avenir Next" panose="020B0503020202020204" pitchFamily="34" charset="0"/>
              <a:cs typeface="Arial MT"/>
            </a:endParaRPr>
          </a:p>
          <a:p>
            <a:pPr marL="702945" lvl="1" indent="-233679">
              <a:lnSpc>
                <a:spcPct val="150000"/>
              </a:lnSpc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Cortaremos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matemáticas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detalladas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y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dejaremos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que Excel / Python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haga</a:t>
            </a:r>
            <a:r>
              <a:rPr lang="en-GB" sz="1600" spc="-5" dirty="0">
                <a:latin typeface="Avenir Next" panose="020B0503020202020204" pitchFamily="34" charset="0"/>
                <a:cs typeface="Arial MT"/>
              </a:rPr>
              <a:t> los </a:t>
            </a:r>
            <a:r>
              <a:rPr lang="en-GB" sz="1600" spc="-5" dirty="0" err="1">
                <a:latin typeface="Avenir Next" panose="020B0503020202020204" pitchFamily="34" charset="0"/>
                <a:cs typeface="Arial MT"/>
              </a:rPr>
              <a:t>cálculos</a:t>
            </a:r>
            <a:endParaRPr lang="en-GB" sz="1600" spc="-5" dirty="0">
              <a:latin typeface="Avenir Next" panose="020B0503020202020204" pitchFamily="34" charset="0"/>
              <a:cs typeface="Arial MT"/>
            </a:endParaRPr>
          </a:p>
          <a:p>
            <a:pPr marL="245745" indent="-233679">
              <a:lnSpc>
                <a:spcPct val="150000"/>
              </a:lnSpc>
              <a:spcBef>
                <a:spcPts val="1180"/>
              </a:spcBef>
              <a:buSzPct val="43750"/>
              <a:buFont typeface="Wingdings"/>
              <a:buChar char=""/>
              <a:tabLst>
                <a:tab pos="245745" algn="l"/>
                <a:tab pos="246379" algn="l"/>
              </a:tabLst>
            </a:pPr>
            <a:endParaRPr lang="en-GB" sz="1600" spc="-5" dirty="0" err="1">
              <a:latin typeface="Avenir Next" panose="020B0503020202020204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8433" y="348043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of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496"/>
            <a:ext cx="1263015" cy="1550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5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Est</a:t>
            </a:r>
            <a:r>
              <a:rPr sz="1600" spc="-10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i</a:t>
            </a:r>
            <a:r>
              <a:rPr sz="1600" spc="-1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m</a:t>
            </a: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solidFill>
                  <a:srgbClr val="CAC5C2"/>
                </a:solidFill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5163" y="1042903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6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4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163" y="1424157"/>
            <a:ext cx="29425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3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3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5163" y="1805157"/>
            <a:ext cx="3726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163" y="2186157"/>
            <a:ext cx="37909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3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3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3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5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interest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8433" y="955235"/>
            <a:ext cx="351155" cy="713105"/>
            <a:chOff x="278433" y="955235"/>
            <a:chExt cx="351155" cy="7131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955235"/>
              <a:ext cx="350558" cy="338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" y="1328996"/>
              <a:ext cx="350558" cy="33887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7787" y="2869703"/>
            <a:ext cx="5755005" cy="732155"/>
            <a:chOff x="167787" y="2869703"/>
            <a:chExt cx="5755005" cy="7321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787" y="3449430"/>
              <a:ext cx="5754505" cy="1523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21433" y="3086625"/>
              <a:ext cx="155575" cy="322580"/>
            </a:xfrm>
            <a:custGeom>
              <a:avLst/>
              <a:gdLst/>
              <a:ahLst/>
              <a:cxnLst/>
              <a:rect l="l" t="t" r="r" b="b"/>
              <a:pathLst>
                <a:path w="155575" h="322579">
                  <a:moveTo>
                    <a:pt x="9778" y="242303"/>
                  </a:moveTo>
                  <a:lnTo>
                    <a:pt x="0" y="322033"/>
                  </a:lnTo>
                  <a:lnTo>
                    <a:pt x="53772" y="266039"/>
                  </a:lnTo>
                  <a:lnTo>
                    <a:pt x="30099" y="266039"/>
                  </a:lnTo>
                  <a:lnTo>
                    <a:pt x="24384" y="263321"/>
                  </a:lnTo>
                  <a:lnTo>
                    <a:pt x="29837" y="251843"/>
                  </a:lnTo>
                  <a:lnTo>
                    <a:pt x="9778" y="242303"/>
                  </a:lnTo>
                  <a:close/>
                </a:path>
                <a:path w="155575" h="322579">
                  <a:moveTo>
                    <a:pt x="29837" y="251843"/>
                  </a:moveTo>
                  <a:lnTo>
                    <a:pt x="24384" y="263321"/>
                  </a:lnTo>
                  <a:lnTo>
                    <a:pt x="30099" y="266039"/>
                  </a:lnTo>
                  <a:lnTo>
                    <a:pt x="35556" y="254563"/>
                  </a:lnTo>
                  <a:lnTo>
                    <a:pt x="29837" y="251843"/>
                  </a:lnTo>
                  <a:close/>
                </a:path>
                <a:path w="155575" h="322579">
                  <a:moveTo>
                    <a:pt x="35556" y="254563"/>
                  </a:moveTo>
                  <a:lnTo>
                    <a:pt x="30099" y="266039"/>
                  </a:lnTo>
                  <a:lnTo>
                    <a:pt x="53772" y="266039"/>
                  </a:lnTo>
                  <a:lnTo>
                    <a:pt x="55625" y="264109"/>
                  </a:lnTo>
                  <a:lnTo>
                    <a:pt x="35556" y="254563"/>
                  </a:lnTo>
                  <a:close/>
                </a:path>
                <a:path w="155575" h="322579">
                  <a:moveTo>
                    <a:pt x="149478" y="0"/>
                  </a:moveTo>
                  <a:lnTo>
                    <a:pt x="29837" y="251843"/>
                  </a:lnTo>
                  <a:lnTo>
                    <a:pt x="35556" y="254563"/>
                  </a:lnTo>
                  <a:lnTo>
                    <a:pt x="155321" y="2717"/>
                  </a:lnTo>
                  <a:lnTo>
                    <a:pt x="149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802" y="2869703"/>
              <a:ext cx="4718089" cy="1582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58033" y="3054151"/>
              <a:ext cx="2463800" cy="374015"/>
            </a:xfrm>
            <a:custGeom>
              <a:avLst/>
              <a:gdLst/>
              <a:ahLst/>
              <a:cxnLst/>
              <a:rect l="l" t="t" r="r" b="b"/>
              <a:pathLst>
                <a:path w="2463800" h="374014">
                  <a:moveTo>
                    <a:pt x="50800" y="278307"/>
                  </a:moveTo>
                  <a:lnTo>
                    <a:pt x="28575" y="278307"/>
                  </a:lnTo>
                  <a:lnTo>
                    <a:pt x="28575" y="9601"/>
                  </a:lnTo>
                  <a:lnTo>
                    <a:pt x="22225" y="9601"/>
                  </a:lnTo>
                  <a:lnTo>
                    <a:pt x="22225" y="278307"/>
                  </a:lnTo>
                  <a:lnTo>
                    <a:pt x="0" y="278307"/>
                  </a:lnTo>
                  <a:lnTo>
                    <a:pt x="25400" y="354507"/>
                  </a:lnTo>
                  <a:lnTo>
                    <a:pt x="46558" y="291007"/>
                  </a:lnTo>
                  <a:lnTo>
                    <a:pt x="50800" y="278307"/>
                  </a:lnTo>
                  <a:close/>
                </a:path>
                <a:path w="2463800" h="374014">
                  <a:moveTo>
                    <a:pt x="1177417" y="274688"/>
                  </a:moveTo>
                  <a:lnTo>
                    <a:pt x="1155585" y="279336"/>
                  </a:lnTo>
                  <a:lnTo>
                    <a:pt x="1096378" y="1003"/>
                  </a:lnTo>
                  <a:lnTo>
                    <a:pt x="1090155" y="2324"/>
                  </a:lnTo>
                  <a:lnTo>
                    <a:pt x="1149362" y="280657"/>
                  </a:lnTo>
                  <a:lnTo>
                    <a:pt x="1127633" y="285267"/>
                  </a:lnTo>
                  <a:lnTo>
                    <a:pt x="1168400" y="354507"/>
                  </a:lnTo>
                  <a:lnTo>
                    <a:pt x="1175334" y="293077"/>
                  </a:lnTo>
                  <a:lnTo>
                    <a:pt x="1177417" y="274688"/>
                  </a:lnTo>
                  <a:close/>
                </a:path>
                <a:path w="2463800" h="374014">
                  <a:moveTo>
                    <a:pt x="2463800" y="373557"/>
                  </a:moveTo>
                  <a:lnTo>
                    <a:pt x="2451531" y="321119"/>
                  </a:lnTo>
                  <a:lnTo>
                    <a:pt x="2445512" y="295338"/>
                  </a:lnTo>
                  <a:lnTo>
                    <a:pt x="2426551" y="306997"/>
                  </a:lnTo>
                  <a:lnTo>
                    <a:pt x="2237867" y="0"/>
                  </a:lnTo>
                  <a:lnTo>
                    <a:pt x="2232533" y="3327"/>
                  </a:lnTo>
                  <a:lnTo>
                    <a:pt x="2421191" y="310286"/>
                  </a:lnTo>
                  <a:lnTo>
                    <a:pt x="2402205" y="321945"/>
                  </a:lnTo>
                  <a:lnTo>
                    <a:pt x="2463800" y="37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7" name="4 Conector recto">
            <a:extLst>
              <a:ext uri="{FF2B5EF4-FFF2-40B4-BE49-F238E27FC236}">
                <a16:creationId xmlns:a16="http://schemas.microsoft.com/office/drawing/2014/main" id="{C92AF0F6-8A8A-4D4C-90CB-7EA29B8CE69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13089AC5-EF53-494F-A4DF-64107C4589D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2CFAC-52C8-5E43-B3B3-ECC59C1F7AE4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28720" y="1682983"/>
            <a:ext cx="193230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SzPct val="58333"/>
              <a:buFont typeface="Wingdings"/>
              <a:buChar char=""/>
              <a:tabLst>
                <a:tab pos="185420" algn="l"/>
              </a:tabLst>
            </a:pPr>
            <a:r>
              <a:rPr sz="1200" dirty="0">
                <a:latin typeface="Avenir Next" panose="020B0503020202020204" pitchFamily="34" charset="0"/>
                <a:cs typeface="Comic Sans MS"/>
              </a:rPr>
              <a:t>k</a:t>
            </a:r>
            <a:r>
              <a:rPr sz="12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Comic Sans MS"/>
              </a:rPr>
              <a:t>independent</a:t>
            </a:r>
            <a:r>
              <a:rPr sz="1200" spc="-4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Comic Sans MS"/>
              </a:rPr>
              <a:t>variables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  <a:p>
            <a:pPr marL="184785" indent="-172720">
              <a:lnSpc>
                <a:spcPct val="100000"/>
              </a:lnSpc>
              <a:spcBef>
                <a:spcPts val="359"/>
              </a:spcBef>
              <a:buSzPct val="58333"/>
              <a:buFont typeface="Wingdings"/>
              <a:buChar char=""/>
              <a:tabLst>
                <a:tab pos="185420" algn="l"/>
              </a:tabLst>
            </a:pPr>
            <a:r>
              <a:rPr sz="1200" spc="-5" dirty="0">
                <a:latin typeface="Avenir Next" panose="020B0503020202020204" pitchFamily="34" charset="0"/>
                <a:cs typeface="Comic Sans MS"/>
              </a:rPr>
              <a:t>k+1</a:t>
            </a:r>
            <a:r>
              <a:rPr sz="1200" spc="-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Comic Sans MS"/>
              </a:rPr>
              <a:t>beta</a:t>
            </a:r>
            <a:r>
              <a:rPr sz="1200" spc="-3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Comic Sans MS"/>
              </a:rPr>
              <a:t>parameters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A73F5C9C-5B17-F94F-BD29-C6BDBD5B11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4164" y="1441175"/>
            <a:ext cx="76200" cy="182879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733A2EBC-1F12-9147-BDA4-5E3E50D3A1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5428" y="1463284"/>
            <a:ext cx="76200" cy="182879"/>
          </a:xfrm>
          <a:prstGeom prst="rect">
            <a:avLst/>
          </a:prstGeom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5D75B9CB-E85D-5E48-8F3B-77262A8769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800" y="1463284"/>
            <a:ext cx="76200" cy="18287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5A31E886-462A-3D44-BF9A-74DAFD0328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400" y="1451548"/>
            <a:ext cx="76200" cy="182879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9FF60F03-78B2-FC4C-BD29-DDC142B299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2600" y="1450975"/>
            <a:ext cx="76200" cy="182879"/>
          </a:xfrm>
          <a:prstGeom prst="rect">
            <a:avLst/>
          </a:prstGeom>
        </p:spPr>
      </p:pic>
      <p:cxnSp>
        <p:nvCxnSpPr>
          <p:cNvPr id="12" name="4 Conector recto">
            <a:extLst>
              <a:ext uri="{FF2B5EF4-FFF2-40B4-BE49-F238E27FC236}">
                <a16:creationId xmlns:a16="http://schemas.microsoft.com/office/drawing/2014/main" id="{062ED5DA-1308-3B4B-BFE9-984DB89B8E8C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9134D4-E5AA-5E4A-8FC5-62025616BE87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13" y="1789210"/>
            <a:ext cx="5200588" cy="10177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E94FC4C5-A5A6-CF43-8800-699F71D1752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76CA0C-E793-A349-A4CA-C4618A9ED9A8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35" y="1790899"/>
            <a:ext cx="5316428" cy="10177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14BEA682-C00E-4542-A3D5-FAEFEEEE4D1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252BFD-0113-CD49-ABA8-9C5F6038E1AD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35" y="1790899"/>
            <a:ext cx="5346912" cy="10177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7E2BA892-20F3-F84C-8D9B-5EA8AE76996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B3DF7C-5357-0247-8B62-E32BC9E184E3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13" y="1790856"/>
            <a:ext cx="5346912" cy="18956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B08FE61F-B3F2-9D4F-9EFC-04A37E09E50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46F5A3-710C-0D42-AB73-1CB06EC4F397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861296" y="1831256"/>
            <a:ext cx="244475" cy="276225"/>
            <a:chOff x="2861296" y="1831256"/>
            <a:chExt cx="244475" cy="276225"/>
          </a:xfrm>
        </p:grpSpPr>
        <p:sp>
          <p:nvSpPr>
            <p:cNvPr id="7" name="object 7"/>
            <p:cNvSpPr/>
            <p:nvPr/>
          </p:nvSpPr>
          <p:spPr>
            <a:xfrm>
              <a:off x="2869233" y="1839193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114300" y="0"/>
                  </a:moveTo>
                  <a:lnTo>
                    <a:pt x="69812" y="10211"/>
                  </a:lnTo>
                  <a:lnTo>
                    <a:pt x="33480" y="38068"/>
                  </a:lnTo>
                  <a:lnTo>
                    <a:pt x="8983" y="79402"/>
                  </a:lnTo>
                  <a:lnTo>
                    <a:pt x="0" y="130048"/>
                  </a:lnTo>
                  <a:lnTo>
                    <a:pt x="8983" y="180639"/>
                  </a:lnTo>
                  <a:lnTo>
                    <a:pt x="33480" y="221980"/>
                  </a:lnTo>
                  <a:lnTo>
                    <a:pt x="69812" y="249866"/>
                  </a:lnTo>
                  <a:lnTo>
                    <a:pt x="114300" y="260096"/>
                  </a:lnTo>
                  <a:lnTo>
                    <a:pt x="158787" y="249866"/>
                  </a:lnTo>
                  <a:lnTo>
                    <a:pt x="195119" y="221980"/>
                  </a:lnTo>
                  <a:lnTo>
                    <a:pt x="219616" y="180639"/>
                  </a:lnTo>
                  <a:lnTo>
                    <a:pt x="228600" y="130048"/>
                  </a:lnTo>
                  <a:lnTo>
                    <a:pt x="219616" y="79402"/>
                  </a:lnTo>
                  <a:lnTo>
                    <a:pt x="195119" y="38068"/>
                  </a:lnTo>
                  <a:lnTo>
                    <a:pt x="158787" y="1021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9233" y="1839193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30048"/>
                  </a:moveTo>
                  <a:lnTo>
                    <a:pt x="8983" y="79402"/>
                  </a:lnTo>
                  <a:lnTo>
                    <a:pt x="33480" y="38068"/>
                  </a:lnTo>
                  <a:lnTo>
                    <a:pt x="69812" y="10211"/>
                  </a:lnTo>
                  <a:lnTo>
                    <a:pt x="114300" y="0"/>
                  </a:lnTo>
                  <a:lnTo>
                    <a:pt x="158787" y="10211"/>
                  </a:lnTo>
                  <a:lnTo>
                    <a:pt x="195119" y="38068"/>
                  </a:lnTo>
                  <a:lnTo>
                    <a:pt x="219616" y="79402"/>
                  </a:lnTo>
                  <a:lnTo>
                    <a:pt x="228600" y="130048"/>
                  </a:lnTo>
                  <a:lnTo>
                    <a:pt x="219616" y="180639"/>
                  </a:lnTo>
                  <a:lnTo>
                    <a:pt x="195119" y="221980"/>
                  </a:lnTo>
                  <a:lnTo>
                    <a:pt x="158787" y="249866"/>
                  </a:lnTo>
                  <a:lnTo>
                    <a:pt x="114300" y="260096"/>
                  </a:lnTo>
                  <a:lnTo>
                    <a:pt x="69812" y="249866"/>
                  </a:lnTo>
                  <a:lnTo>
                    <a:pt x="33480" y="221980"/>
                  </a:lnTo>
                  <a:lnTo>
                    <a:pt x="8983" y="180639"/>
                  </a:lnTo>
                  <a:lnTo>
                    <a:pt x="0" y="130048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20795" y="186764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7570" y="1675046"/>
            <a:ext cx="5657850" cy="2164080"/>
            <a:chOff x="177570" y="1675046"/>
            <a:chExt cx="5657850" cy="2164080"/>
          </a:xfrm>
        </p:grpSpPr>
        <p:sp>
          <p:nvSpPr>
            <p:cNvPr id="11" name="object 11"/>
            <p:cNvSpPr/>
            <p:nvPr/>
          </p:nvSpPr>
          <p:spPr>
            <a:xfrm>
              <a:off x="2166161" y="2324206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19050">
              <a:solidFill>
                <a:srgbClr val="0000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70" y="1675046"/>
              <a:ext cx="5657850" cy="2163826"/>
            </a:xfrm>
            <a:prstGeom prst="rect">
              <a:avLst/>
            </a:prstGeom>
          </p:spPr>
        </p:pic>
      </p:grpSp>
      <p:cxnSp>
        <p:nvCxnSpPr>
          <p:cNvPr id="13" name="4 Conector recto">
            <a:extLst>
              <a:ext uri="{FF2B5EF4-FFF2-40B4-BE49-F238E27FC236}">
                <a16:creationId xmlns:a16="http://schemas.microsoft.com/office/drawing/2014/main" id="{44A813A2-145C-3144-80A4-14BBE24ADF8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2AC1E3-C10A-4945-BB09-6110DC3B622B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69233" y="1839193"/>
            <a:ext cx="228600" cy="260350"/>
          </a:xfrm>
          <a:custGeom>
            <a:avLst/>
            <a:gdLst/>
            <a:ahLst/>
            <a:cxnLst/>
            <a:rect l="l" t="t" r="r" b="b"/>
            <a:pathLst>
              <a:path w="228600" h="260350">
                <a:moveTo>
                  <a:pt x="0" y="130048"/>
                </a:moveTo>
                <a:lnTo>
                  <a:pt x="8983" y="79402"/>
                </a:lnTo>
                <a:lnTo>
                  <a:pt x="33480" y="38068"/>
                </a:lnTo>
                <a:lnTo>
                  <a:pt x="69812" y="10211"/>
                </a:lnTo>
                <a:lnTo>
                  <a:pt x="114300" y="0"/>
                </a:lnTo>
                <a:lnTo>
                  <a:pt x="158787" y="10211"/>
                </a:lnTo>
                <a:lnTo>
                  <a:pt x="195119" y="38068"/>
                </a:lnTo>
                <a:lnTo>
                  <a:pt x="219616" y="79402"/>
                </a:lnTo>
                <a:lnTo>
                  <a:pt x="228600" y="130048"/>
                </a:lnTo>
                <a:lnTo>
                  <a:pt x="219616" y="180639"/>
                </a:lnTo>
                <a:lnTo>
                  <a:pt x="195119" y="221980"/>
                </a:lnTo>
                <a:lnTo>
                  <a:pt x="158787" y="249866"/>
                </a:lnTo>
                <a:lnTo>
                  <a:pt x="114300" y="260096"/>
                </a:lnTo>
                <a:lnTo>
                  <a:pt x="69812" y="249866"/>
                </a:lnTo>
                <a:lnTo>
                  <a:pt x="33480" y="221980"/>
                </a:lnTo>
                <a:lnTo>
                  <a:pt x="8983" y="180639"/>
                </a:lnTo>
                <a:lnTo>
                  <a:pt x="0" y="130048"/>
                </a:lnTo>
                <a:close/>
              </a:path>
            </a:pathLst>
          </a:custGeom>
          <a:ln w="15875">
            <a:solidFill>
              <a:srgbClr val="CAC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0795" y="186764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1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4296" y="2245403"/>
            <a:ext cx="244475" cy="276225"/>
            <a:chOff x="194296" y="2245403"/>
            <a:chExt cx="244475" cy="276225"/>
          </a:xfrm>
        </p:grpSpPr>
        <p:sp>
          <p:nvSpPr>
            <p:cNvPr id="9" name="object 9"/>
            <p:cNvSpPr/>
            <p:nvPr/>
          </p:nvSpPr>
          <p:spPr>
            <a:xfrm>
              <a:off x="202233" y="2253340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114300" y="0"/>
                  </a:moveTo>
                  <a:lnTo>
                    <a:pt x="69806" y="10209"/>
                  </a:lnTo>
                  <a:lnTo>
                    <a:pt x="33475" y="38052"/>
                  </a:lnTo>
                  <a:lnTo>
                    <a:pt x="8981" y="79349"/>
                  </a:lnTo>
                  <a:lnTo>
                    <a:pt x="0" y="129920"/>
                  </a:lnTo>
                  <a:lnTo>
                    <a:pt x="8981" y="180566"/>
                  </a:lnTo>
                  <a:lnTo>
                    <a:pt x="33475" y="221900"/>
                  </a:lnTo>
                  <a:lnTo>
                    <a:pt x="69806" y="249757"/>
                  </a:lnTo>
                  <a:lnTo>
                    <a:pt x="114300" y="259969"/>
                  </a:lnTo>
                  <a:lnTo>
                    <a:pt x="158793" y="249757"/>
                  </a:lnTo>
                  <a:lnTo>
                    <a:pt x="195124" y="221900"/>
                  </a:lnTo>
                  <a:lnTo>
                    <a:pt x="219618" y="180566"/>
                  </a:lnTo>
                  <a:lnTo>
                    <a:pt x="228600" y="129920"/>
                  </a:lnTo>
                  <a:lnTo>
                    <a:pt x="219618" y="79349"/>
                  </a:lnTo>
                  <a:lnTo>
                    <a:pt x="195124" y="38052"/>
                  </a:lnTo>
                  <a:lnTo>
                    <a:pt x="158793" y="1020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233" y="2253340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29920"/>
                  </a:moveTo>
                  <a:lnTo>
                    <a:pt x="8981" y="79349"/>
                  </a:lnTo>
                  <a:lnTo>
                    <a:pt x="33475" y="38052"/>
                  </a:lnTo>
                  <a:lnTo>
                    <a:pt x="69806" y="10209"/>
                  </a:lnTo>
                  <a:lnTo>
                    <a:pt x="114300" y="0"/>
                  </a:lnTo>
                  <a:lnTo>
                    <a:pt x="158793" y="10209"/>
                  </a:lnTo>
                  <a:lnTo>
                    <a:pt x="195124" y="38052"/>
                  </a:lnTo>
                  <a:lnTo>
                    <a:pt x="219618" y="79349"/>
                  </a:lnTo>
                  <a:lnTo>
                    <a:pt x="228600" y="129920"/>
                  </a:lnTo>
                  <a:lnTo>
                    <a:pt x="219618" y="180566"/>
                  </a:lnTo>
                  <a:lnTo>
                    <a:pt x="195124" y="221900"/>
                  </a:lnTo>
                  <a:lnTo>
                    <a:pt x="158793" y="249757"/>
                  </a:lnTo>
                  <a:lnTo>
                    <a:pt x="114300" y="259969"/>
                  </a:lnTo>
                  <a:lnTo>
                    <a:pt x="69806" y="249757"/>
                  </a:lnTo>
                  <a:lnTo>
                    <a:pt x="33475" y="221900"/>
                  </a:lnTo>
                  <a:lnTo>
                    <a:pt x="8981" y="180566"/>
                  </a:lnTo>
                  <a:lnTo>
                    <a:pt x="0" y="12992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3541" y="2281915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2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570" y="1675046"/>
            <a:ext cx="5657850" cy="2164080"/>
            <a:chOff x="177570" y="1675046"/>
            <a:chExt cx="5657850" cy="2164080"/>
          </a:xfrm>
        </p:grpSpPr>
        <p:sp>
          <p:nvSpPr>
            <p:cNvPr id="13" name="object 13"/>
            <p:cNvSpPr/>
            <p:nvPr/>
          </p:nvSpPr>
          <p:spPr>
            <a:xfrm>
              <a:off x="2166161" y="2324206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19050">
              <a:solidFill>
                <a:srgbClr val="CAC5C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457" y="2598145"/>
              <a:ext cx="1829435" cy="0"/>
            </a:xfrm>
            <a:custGeom>
              <a:avLst/>
              <a:gdLst/>
              <a:ahLst/>
              <a:cxnLst/>
              <a:rect l="l" t="t" r="r" b="b"/>
              <a:pathLst>
                <a:path w="1829435">
                  <a:moveTo>
                    <a:pt x="0" y="0"/>
                  </a:moveTo>
                  <a:lnTo>
                    <a:pt x="1828812" y="0"/>
                  </a:lnTo>
                </a:path>
              </a:pathLst>
            </a:custGeom>
            <a:ln w="19050">
              <a:solidFill>
                <a:srgbClr val="0000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70" y="1675046"/>
              <a:ext cx="5657850" cy="2163826"/>
            </a:xfrm>
            <a:prstGeom prst="rect">
              <a:avLst/>
            </a:prstGeom>
          </p:spPr>
        </p:pic>
      </p:grpSp>
      <p:cxnSp>
        <p:nvCxnSpPr>
          <p:cNvPr id="16" name="4 Conector recto">
            <a:extLst>
              <a:ext uri="{FF2B5EF4-FFF2-40B4-BE49-F238E27FC236}">
                <a16:creationId xmlns:a16="http://schemas.microsoft.com/office/drawing/2014/main" id="{A49EB912-0E5C-2943-9A3B-8843B90C730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B0E9E6-64F8-034F-BC25-2A547515E31D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2233" y="2253340"/>
            <a:ext cx="228600" cy="260350"/>
          </a:xfrm>
          <a:custGeom>
            <a:avLst/>
            <a:gdLst/>
            <a:ahLst/>
            <a:cxnLst/>
            <a:rect l="l" t="t" r="r" b="b"/>
            <a:pathLst>
              <a:path w="228600" h="260350">
                <a:moveTo>
                  <a:pt x="0" y="129920"/>
                </a:moveTo>
                <a:lnTo>
                  <a:pt x="8981" y="79349"/>
                </a:lnTo>
                <a:lnTo>
                  <a:pt x="33475" y="38052"/>
                </a:lnTo>
                <a:lnTo>
                  <a:pt x="69806" y="10209"/>
                </a:lnTo>
                <a:lnTo>
                  <a:pt x="114300" y="0"/>
                </a:lnTo>
                <a:lnTo>
                  <a:pt x="158793" y="10209"/>
                </a:lnTo>
                <a:lnTo>
                  <a:pt x="195124" y="38052"/>
                </a:lnTo>
                <a:lnTo>
                  <a:pt x="219618" y="79349"/>
                </a:lnTo>
                <a:lnTo>
                  <a:pt x="228600" y="129920"/>
                </a:lnTo>
                <a:lnTo>
                  <a:pt x="219618" y="180566"/>
                </a:lnTo>
                <a:lnTo>
                  <a:pt x="195124" y="221900"/>
                </a:lnTo>
                <a:lnTo>
                  <a:pt x="158793" y="249757"/>
                </a:lnTo>
                <a:lnTo>
                  <a:pt x="114300" y="259969"/>
                </a:lnTo>
                <a:lnTo>
                  <a:pt x="69806" y="249757"/>
                </a:lnTo>
                <a:lnTo>
                  <a:pt x="33475" y="221900"/>
                </a:lnTo>
                <a:lnTo>
                  <a:pt x="8981" y="180566"/>
                </a:lnTo>
                <a:lnTo>
                  <a:pt x="0" y="129920"/>
                </a:lnTo>
                <a:close/>
              </a:path>
            </a:pathLst>
          </a:custGeom>
          <a:ln w="15874">
            <a:solidFill>
              <a:srgbClr val="CAC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541" y="2281915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2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61265" y="2226480"/>
            <a:ext cx="244475" cy="276225"/>
            <a:chOff x="5661265" y="2226480"/>
            <a:chExt cx="244475" cy="276225"/>
          </a:xfrm>
        </p:grpSpPr>
        <p:sp>
          <p:nvSpPr>
            <p:cNvPr id="9" name="object 9"/>
            <p:cNvSpPr/>
            <p:nvPr/>
          </p:nvSpPr>
          <p:spPr>
            <a:xfrm>
              <a:off x="5669202" y="2234417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114300" y="0"/>
                  </a:moveTo>
                  <a:lnTo>
                    <a:pt x="69812" y="10209"/>
                  </a:lnTo>
                  <a:lnTo>
                    <a:pt x="33480" y="38052"/>
                  </a:lnTo>
                  <a:lnTo>
                    <a:pt x="8983" y="79349"/>
                  </a:lnTo>
                  <a:lnTo>
                    <a:pt x="0" y="129921"/>
                  </a:lnTo>
                  <a:lnTo>
                    <a:pt x="8983" y="180566"/>
                  </a:lnTo>
                  <a:lnTo>
                    <a:pt x="33480" y="221900"/>
                  </a:lnTo>
                  <a:lnTo>
                    <a:pt x="69812" y="249757"/>
                  </a:lnTo>
                  <a:lnTo>
                    <a:pt x="114300" y="259969"/>
                  </a:lnTo>
                  <a:lnTo>
                    <a:pt x="158787" y="249757"/>
                  </a:lnTo>
                  <a:lnTo>
                    <a:pt x="195119" y="221900"/>
                  </a:lnTo>
                  <a:lnTo>
                    <a:pt x="219616" y="180566"/>
                  </a:lnTo>
                  <a:lnTo>
                    <a:pt x="228600" y="129921"/>
                  </a:lnTo>
                  <a:lnTo>
                    <a:pt x="219616" y="79349"/>
                  </a:lnTo>
                  <a:lnTo>
                    <a:pt x="195119" y="38052"/>
                  </a:lnTo>
                  <a:lnTo>
                    <a:pt x="158787" y="1020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9202" y="2234417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29921"/>
                  </a:moveTo>
                  <a:lnTo>
                    <a:pt x="8983" y="79349"/>
                  </a:lnTo>
                  <a:lnTo>
                    <a:pt x="33480" y="38052"/>
                  </a:lnTo>
                  <a:lnTo>
                    <a:pt x="69812" y="10209"/>
                  </a:lnTo>
                  <a:lnTo>
                    <a:pt x="114300" y="0"/>
                  </a:lnTo>
                  <a:lnTo>
                    <a:pt x="158787" y="10209"/>
                  </a:lnTo>
                  <a:lnTo>
                    <a:pt x="195119" y="38052"/>
                  </a:lnTo>
                  <a:lnTo>
                    <a:pt x="219616" y="79349"/>
                  </a:lnTo>
                  <a:lnTo>
                    <a:pt x="228600" y="129921"/>
                  </a:lnTo>
                  <a:lnTo>
                    <a:pt x="219616" y="180566"/>
                  </a:lnTo>
                  <a:lnTo>
                    <a:pt x="195119" y="221900"/>
                  </a:lnTo>
                  <a:lnTo>
                    <a:pt x="158787" y="249757"/>
                  </a:lnTo>
                  <a:lnTo>
                    <a:pt x="114300" y="259969"/>
                  </a:lnTo>
                  <a:lnTo>
                    <a:pt x="69812" y="249757"/>
                  </a:lnTo>
                  <a:lnTo>
                    <a:pt x="33480" y="221900"/>
                  </a:lnTo>
                  <a:lnTo>
                    <a:pt x="8983" y="180566"/>
                  </a:lnTo>
                  <a:lnTo>
                    <a:pt x="0" y="129921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21399" y="2262992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3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457" y="2598145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8812" y="0"/>
                </a:lnTo>
              </a:path>
            </a:pathLst>
          </a:custGeom>
          <a:ln w="19050">
            <a:solidFill>
              <a:srgbClr val="CAC5C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729" y="2861289"/>
            <a:ext cx="1463675" cy="0"/>
          </a:xfrm>
          <a:custGeom>
            <a:avLst/>
            <a:gdLst/>
            <a:ahLst/>
            <a:cxnLst/>
            <a:rect l="l" t="t" r="r" b="b"/>
            <a:pathLst>
              <a:path w="1463675">
                <a:moveTo>
                  <a:pt x="0" y="0"/>
                </a:moveTo>
                <a:lnTo>
                  <a:pt x="1463052" y="0"/>
                </a:lnTo>
              </a:path>
            </a:pathLst>
          </a:custGeom>
          <a:ln w="19050">
            <a:solidFill>
              <a:srgbClr val="0000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8965" y="259814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19050">
            <a:solidFill>
              <a:srgbClr val="0000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9233" y="1839193"/>
            <a:ext cx="228600" cy="260350"/>
          </a:xfrm>
          <a:custGeom>
            <a:avLst/>
            <a:gdLst/>
            <a:ahLst/>
            <a:cxnLst/>
            <a:rect l="l" t="t" r="r" b="b"/>
            <a:pathLst>
              <a:path w="228600" h="260350">
                <a:moveTo>
                  <a:pt x="0" y="130048"/>
                </a:moveTo>
                <a:lnTo>
                  <a:pt x="8983" y="79402"/>
                </a:lnTo>
                <a:lnTo>
                  <a:pt x="33480" y="38068"/>
                </a:lnTo>
                <a:lnTo>
                  <a:pt x="69812" y="10211"/>
                </a:lnTo>
                <a:lnTo>
                  <a:pt x="114300" y="0"/>
                </a:lnTo>
                <a:lnTo>
                  <a:pt x="158787" y="10211"/>
                </a:lnTo>
                <a:lnTo>
                  <a:pt x="195119" y="38068"/>
                </a:lnTo>
                <a:lnTo>
                  <a:pt x="219616" y="79402"/>
                </a:lnTo>
                <a:lnTo>
                  <a:pt x="228600" y="130048"/>
                </a:lnTo>
                <a:lnTo>
                  <a:pt x="219616" y="180639"/>
                </a:lnTo>
                <a:lnTo>
                  <a:pt x="195119" y="221980"/>
                </a:lnTo>
                <a:lnTo>
                  <a:pt x="158787" y="249866"/>
                </a:lnTo>
                <a:lnTo>
                  <a:pt x="114300" y="260096"/>
                </a:lnTo>
                <a:lnTo>
                  <a:pt x="69812" y="249866"/>
                </a:lnTo>
                <a:lnTo>
                  <a:pt x="33480" y="221980"/>
                </a:lnTo>
                <a:lnTo>
                  <a:pt x="8983" y="180639"/>
                </a:lnTo>
                <a:lnTo>
                  <a:pt x="0" y="130048"/>
                </a:lnTo>
                <a:close/>
              </a:path>
            </a:pathLst>
          </a:custGeom>
          <a:ln w="15875">
            <a:solidFill>
              <a:srgbClr val="CAC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20795" y="186764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1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7570" y="1675046"/>
            <a:ext cx="5657850" cy="2164080"/>
            <a:chOff x="177570" y="1675046"/>
            <a:chExt cx="5657850" cy="2164080"/>
          </a:xfrm>
        </p:grpSpPr>
        <p:sp>
          <p:nvSpPr>
            <p:cNvPr id="18" name="object 18"/>
            <p:cNvSpPr/>
            <p:nvPr/>
          </p:nvSpPr>
          <p:spPr>
            <a:xfrm>
              <a:off x="2166161" y="2324206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19050">
              <a:solidFill>
                <a:srgbClr val="CAC5C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70" y="1675046"/>
              <a:ext cx="5657850" cy="2163826"/>
            </a:xfrm>
            <a:prstGeom prst="rect">
              <a:avLst/>
            </a:prstGeom>
          </p:spPr>
        </p:pic>
      </p:grpSp>
      <p:cxnSp>
        <p:nvCxnSpPr>
          <p:cNvPr id="20" name="4 Conector recto">
            <a:extLst>
              <a:ext uri="{FF2B5EF4-FFF2-40B4-BE49-F238E27FC236}">
                <a16:creationId xmlns:a16="http://schemas.microsoft.com/office/drawing/2014/main" id="{65F580EF-BA69-D44D-9065-A755F56B5CD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577B73-4B36-3649-9F73-5D2A4E0CF834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6402" y="1003960"/>
            <a:ext cx="5268595" cy="9547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>
              <a:lnSpc>
                <a:spcPct val="150000"/>
              </a:lnSpc>
              <a:spcBef>
                <a:spcPts val="1180"/>
              </a:spcBef>
            </a:pP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La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regresión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lineal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intenta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ajustar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una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relación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lineal entre una variable de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interés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y un conjunto de variables que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pueden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estar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relacionadas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con la variable de </a:t>
            </a:r>
            <a:r>
              <a:rPr lang="en-GB" sz="1400" spc="-5" dirty="0" err="1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interés</a:t>
            </a:r>
            <a:r>
              <a:rPr lang="en-GB"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35F9A2D7-2B20-E440-97EA-D16D0BC7636D}"/>
              </a:ext>
            </a:extLst>
          </p:cNvPr>
          <p:cNvSpPr txBox="1">
            <a:spLocks/>
          </p:cNvSpPr>
          <p:nvPr/>
        </p:nvSpPr>
        <p:spPr>
          <a:xfrm>
            <a:off x="279400" y="221591"/>
            <a:ext cx="3699651" cy="477572"/>
          </a:xfrm>
          <a:prstGeom prst="rect">
            <a:avLst/>
          </a:prstGeom>
        </p:spPr>
        <p:txBody>
          <a:bodyPr vert="horz" lIns="54949" tIns="27474" rIns="54949" bIns="2747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42" dirty="0">
                <a:solidFill>
                  <a:srgbClr val="0028A8"/>
                </a:solidFill>
                <a:latin typeface="Avenir Next" panose="020B0503020202020204" pitchFamily="34" charset="0"/>
              </a:rPr>
              <a:t>¿Qué es la regresión lineal?</a:t>
            </a:r>
          </a:p>
        </p:txBody>
      </p:sp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7E896AE9-1717-374E-9875-3296E36FE46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4296" y="1790856"/>
            <a:ext cx="5440045" cy="1896110"/>
            <a:chOff x="194296" y="1790856"/>
            <a:chExt cx="5440045" cy="1896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313" y="1790856"/>
              <a:ext cx="5346912" cy="18956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2233" y="2253340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29920"/>
                  </a:moveTo>
                  <a:lnTo>
                    <a:pt x="8981" y="79349"/>
                  </a:lnTo>
                  <a:lnTo>
                    <a:pt x="33475" y="38052"/>
                  </a:lnTo>
                  <a:lnTo>
                    <a:pt x="69806" y="10209"/>
                  </a:lnTo>
                  <a:lnTo>
                    <a:pt x="114300" y="0"/>
                  </a:lnTo>
                  <a:lnTo>
                    <a:pt x="158793" y="10209"/>
                  </a:lnTo>
                  <a:lnTo>
                    <a:pt x="195124" y="38052"/>
                  </a:lnTo>
                  <a:lnTo>
                    <a:pt x="219618" y="79349"/>
                  </a:lnTo>
                  <a:lnTo>
                    <a:pt x="228600" y="129920"/>
                  </a:lnTo>
                  <a:lnTo>
                    <a:pt x="219618" y="180566"/>
                  </a:lnTo>
                  <a:lnTo>
                    <a:pt x="195124" y="221900"/>
                  </a:lnTo>
                  <a:lnTo>
                    <a:pt x="158793" y="249757"/>
                  </a:lnTo>
                  <a:lnTo>
                    <a:pt x="114300" y="259969"/>
                  </a:lnTo>
                  <a:lnTo>
                    <a:pt x="69806" y="249757"/>
                  </a:lnTo>
                  <a:lnTo>
                    <a:pt x="33475" y="221900"/>
                  </a:lnTo>
                  <a:lnTo>
                    <a:pt x="8981" y="180566"/>
                  </a:lnTo>
                  <a:lnTo>
                    <a:pt x="0" y="129920"/>
                  </a:lnTo>
                  <a:close/>
                </a:path>
              </a:pathLst>
            </a:custGeom>
            <a:ln w="15874">
              <a:solidFill>
                <a:srgbClr val="CAC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3541" y="2281915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2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3615" y="2234417"/>
            <a:ext cx="228600" cy="260350"/>
          </a:xfrm>
          <a:custGeom>
            <a:avLst/>
            <a:gdLst/>
            <a:ahLst/>
            <a:cxnLst/>
            <a:rect l="l" t="t" r="r" b="b"/>
            <a:pathLst>
              <a:path w="228600" h="260350">
                <a:moveTo>
                  <a:pt x="0" y="129921"/>
                </a:moveTo>
                <a:lnTo>
                  <a:pt x="8983" y="79349"/>
                </a:lnTo>
                <a:lnTo>
                  <a:pt x="33480" y="38052"/>
                </a:lnTo>
                <a:lnTo>
                  <a:pt x="69812" y="10209"/>
                </a:lnTo>
                <a:lnTo>
                  <a:pt x="114300" y="0"/>
                </a:lnTo>
                <a:lnTo>
                  <a:pt x="158787" y="10209"/>
                </a:lnTo>
                <a:lnTo>
                  <a:pt x="195119" y="38052"/>
                </a:lnTo>
                <a:lnTo>
                  <a:pt x="219616" y="79349"/>
                </a:lnTo>
                <a:lnTo>
                  <a:pt x="228600" y="129921"/>
                </a:lnTo>
                <a:lnTo>
                  <a:pt x="219616" y="180566"/>
                </a:lnTo>
                <a:lnTo>
                  <a:pt x="195119" y="221900"/>
                </a:lnTo>
                <a:lnTo>
                  <a:pt x="158787" y="249757"/>
                </a:lnTo>
                <a:lnTo>
                  <a:pt x="114300" y="259969"/>
                </a:lnTo>
                <a:lnTo>
                  <a:pt x="69812" y="249757"/>
                </a:lnTo>
                <a:lnTo>
                  <a:pt x="33480" y="221900"/>
                </a:lnTo>
                <a:lnTo>
                  <a:pt x="8983" y="180566"/>
                </a:lnTo>
                <a:lnTo>
                  <a:pt x="0" y="129921"/>
                </a:lnTo>
                <a:close/>
              </a:path>
            </a:pathLst>
          </a:custGeom>
          <a:ln w="15874">
            <a:solidFill>
              <a:srgbClr val="CAC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5811" y="2262992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3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4318" y="1831256"/>
            <a:ext cx="5280660" cy="1040130"/>
            <a:chOff x="424318" y="1831256"/>
            <a:chExt cx="5280660" cy="1040130"/>
          </a:xfrm>
        </p:grpSpPr>
        <p:sp>
          <p:nvSpPr>
            <p:cNvPr id="13" name="object 13"/>
            <p:cNvSpPr/>
            <p:nvPr/>
          </p:nvSpPr>
          <p:spPr>
            <a:xfrm>
              <a:off x="433843" y="2598145"/>
              <a:ext cx="5261610" cy="263525"/>
            </a:xfrm>
            <a:custGeom>
              <a:avLst/>
              <a:gdLst/>
              <a:ahLst/>
              <a:cxnLst/>
              <a:rect l="l" t="t" r="r" b="b"/>
              <a:pathLst>
                <a:path w="5261610" h="263525">
                  <a:moveTo>
                    <a:pt x="0" y="0"/>
                  </a:moveTo>
                  <a:lnTo>
                    <a:pt x="1828838" y="0"/>
                  </a:lnTo>
                </a:path>
                <a:path w="5261610" h="263525">
                  <a:moveTo>
                    <a:pt x="17284" y="263144"/>
                  </a:moveTo>
                  <a:lnTo>
                    <a:pt x="1480350" y="263144"/>
                  </a:lnTo>
                </a:path>
                <a:path w="5261610" h="263525">
                  <a:moveTo>
                    <a:pt x="4849533" y="0"/>
                  </a:moveTo>
                  <a:lnTo>
                    <a:pt x="5261013" y="0"/>
                  </a:lnTo>
                </a:path>
              </a:pathLst>
            </a:custGeom>
            <a:ln w="19050">
              <a:solidFill>
                <a:srgbClr val="CAC5C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3645" y="1839193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228600" h="260350">
                  <a:moveTo>
                    <a:pt x="0" y="130048"/>
                  </a:moveTo>
                  <a:lnTo>
                    <a:pt x="8983" y="79402"/>
                  </a:lnTo>
                  <a:lnTo>
                    <a:pt x="33480" y="38068"/>
                  </a:lnTo>
                  <a:lnTo>
                    <a:pt x="69812" y="10211"/>
                  </a:lnTo>
                  <a:lnTo>
                    <a:pt x="114300" y="0"/>
                  </a:lnTo>
                  <a:lnTo>
                    <a:pt x="158787" y="10211"/>
                  </a:lnTo>
                  <a:lnTo>
                    <a:pt x="195119" y="38068"/>
                  </a:lnTo>
                  <a:lnTo>
                    <a:pt x="219616" y="79402"/>
                  </a:lnTo>
                  <a:lnTo>
                    <a:pt x="228600" y="130048"/>
                  </a:lnTo>
                  <a:lnTo>
                    <a:pt x="219616" y="180639"/>
                  </a:lnTo>
                  <a:lnTo>
                    <a:pt x="195119" y="221980"/>
                  </a:lnTo>
                  <a:lnTo>
                    <a:pt x="158787" y="249866"/>
                  </a:lnTo>
                  <a:lnTo>
                    <a:pt x="114300" y="260096"/>
                  </a:lnTo>
                  <a:lnTo>
                    <a:pt x="69812" y="249866"/>
                  </a:lnTo>
                  <a:lnTo>
                    <a:pt x="33480" y="221980"/>
                  </a:lnTo>
                  <a:lnTo>
                    <a:pt x="8983" y="180639"/>
                  </a:lnTo>
                  <a:lnTo>
                    <a:pt x="0" y="130048"/>
                  </a:lnTo>
                  <a:close/>
                </a:path>
              </a:pathLst>
            </a:custGeom>
            <a:ln w="15875">
              <a:solidFill>
                <a:srgbClr val="CAC5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15335" y="186764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AC5C2"/>
                </a:solidFill>
                <a:latin typeface="Avenir Next" panose="020B0503020202020204" pitchFamily="34" charset="0"/>
                <a:cs typeface="Arial"/>
              </a:rPr>
              <a:t>1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0573" y="232420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CAC5C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7" name="4 Conector recto">
            <a:extLst>
              <a:ext uri="{FF2B5EF4-FFF2-40B4-BE49-F238E27FC236}">
                <a16:creationId xmlns:a16="http://schemas.microsoft.com/office/drawing/2014/main" id="{406CFD63-5C2B-224A-931B-1FB2A27DFD2E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0A81F1-8105-164B-AEC2-66DC367493D4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41" y="1791119"/>
            <a:ext cx="1542572" cy="1831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169" y="2138735"/>
            <a:ext cx="5187696" cy="786384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AB281758-D4AD-F242-8269-D62597F5C6F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533" y="1444477"/>
            <a:ext cx="76200" cy="182880"/>
          </a:xfrm>
          <a:prstGeom prst="rect">
            <a:avLst/>
          </a:prstGeom>
        </p:spPr>
      </p:pic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0C7BC5F3-3C8B-A94D-8133-4845B9E0C8F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C4054-0277-8240-A6E6-5602606AAD7B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69" y="2138779"/>
            <a:ext cx="5187696" cy="13965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729" y="1268244"/>
            <a:ext cx="3858592" cy="158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541" y="1791119"/>
            <a:ext cx="1542572" cy="18317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11BF699-DCB5-3D44-A001-840280B8DE2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533" y="1444477"/>
            <a:ext cx="76200" cy="182880"/>
          </a:xfrm>
          <a:prstGeom prst="rect">
            <a:avLst/>
          </a:prstGeom>
        </p:spPr>
      </p:pic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37ADE4DB-4CD4-2B40-83E6-20B17DCFB7A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EDD865-4D9E-C24C-B397-BCE94645C6AB}"/>
              </a:ext>
            </a:extLst>
          </p:cNvPr>
          <p:cNvSpPr txBox="1"/>
          <p:nvPr/>
        </p:nvSpPr>
        <p:spPr>
          <a:xfrm>
            <a:off x="203200" y="307975"/>
            <a:ext cx="553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3. Inference - Interpreting the estimated regression model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344" y="322584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196"/>
            <a:ext cx="126238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Estimation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21" y="1423350"/>
            <a:ext cx="2943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862" y="2185350"/>
            <a:ext cx="4110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67151" y="2239157"/>
            <a:ext cx="274320" cy="142875"/>
            <a:chOff x="167151" y="2239157"/>
            <a:chExt cx="274320" cy="142875"/>
          </a:xfrm>
        </p:grpSpPr>
        <p:sp>
          <p:nvSpPr>
            <p:cNvPr id="13" name="object 13"/>
            <p:cNvSpPr/>
            <p:nvPr/>
          </p:nvSpPr>
          <p:spPr>
            <a:xfrm>
              <a:off x="167151" y="2310587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257" y="0"/>
                  </a:lnTo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600" y="2239157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0" y="0"/>
                  </a:moveTo>
                  <a:lnTo>
                    <a:pt x="0" y="142875"/>
                  </a:lnTo>
                  <a:lnTo>
                    <a:pt x="142875" y="71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1">
            <a:extLst>
              <a:ext uri="{FF2B5EF4-FFF2-40B4-BE49-F238E27FC236}">
                <a16:creationId xmlns:a16="http://schemas.microsoft.com/office/drawing/2014/main" id="{1001BDF1-1987-F143-8048-275F72838F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46" y="1773971"/>
            <a:ext cx="350541" cy="338836"/>
          </a:xfrm>
          <a:prstGeom prst="rect">
            <a:avLst/>
          </a:prstGeom>
        </p:spPr>
      </p:pic>
      <p:pic>
        <p:nvPicPr>
          <p:cNvPr id="16" name="object 11">
            <a:extLst>
              <a:ext uri="{FF2B5EF4-FFF2-40B4-BE49-F238E27FC236}">
                <a16:creationId xmlns:a16="http://schemas.microsoft.com/office/drawing/2014/main" id="{FCBFF420-B9AF-F345-9554-B83CB6FE05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51" y="1373335"/>
            <a:ext cx="350541" cy="338836"/>
          </a:xfrm>
          <a:prstGeom prst="rect">
            <a:avLst/>
          </a:prstGeom>
        </p:spPr>
      </p:pic>
      <p:pic>
        <p:nvPicPr>
          <p:cNvPr id="17" name="object 11">
            <a:extLst>
              <a:ext uri="{FF2B5EF4-FFF2-40B4-BE49-F238E27FC236}">
                <a16:creationId xmlns:a16="http://schemas.microsoft.com/office/drawing/2014/main" id="{D08EF788-B6A6-2D43-ABCE-27CF1D1342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723" y="980493"/>
            <a:ext cx="350541" cy="338836"/>
          </a:xfrm>
          <a:prstGeom prst="rect">
            <a:avLst/>
          </a:prstGeom>
        </p:spPr>
      </p:pic>
      <p:cxnSp>
        <p:nvCxnSpPr>
          <p:cNvPr id="18" name="4 Conector recto">
            <a:extLst>
              <a:ext uri="{FF2B5EF4-FFF2-40B4-BE49-F238E27FC236}">
                <a16:creationId xmlns:a16="http://schemas.microsoft.com/office/drawing/2014/main" id="{6ED440F3-66B2-C54B-B630-F99819BB7D9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6388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39" y="1143286"/>
            <a:ext cx="5142865" cy="806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coming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six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months,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management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is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considering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three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alternative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scenarios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selling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381" y="1929551"/>
            <a:ext cx="9366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-7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1: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197" y="1955421"/>
            <a:ext cx="40665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070" algn="l"/>
                <a:tab pos="2656205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Price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9.10$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AdExp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52,000$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PromExp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61,000$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8" name="4 Conector recto">
            <a:extLst>
              <a:ext uri="{FF2B5EF4-FFF2-40B4-BE49-F238E27FC236}">
                <a16:creationId xmlns:a16="http://schemas.microsoft.com/office/drawing/2014/main" id="{7D233A96-6A4F-1A46-9F89-FBA46C346A2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A8B555-48ED-3C43-809A-713AD3903ACB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39" y="1143286"/>
            <a:ext cx="5142865" cy="806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coming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six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months,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management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is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considering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three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alternative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scenarios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selling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4323" y="1924055"/>
          <a:ext cx="5363844" cy="602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1: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9.10$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52,000$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61,000$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2: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7.10$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48,000$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57,000$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CCFF8DA9-4E91-0B42-9466-5B07AFBBF0A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B6841-DF7E-5C4B-81A9-15F70BE483DB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39" y="1143286"/>
            <a:ext cx="5142865" cy="806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coming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six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months,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management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is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considering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three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alternative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scenarios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selling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4323" y="1924055"/>
          <a:ext cx="5363844" cy="988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1: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9.10$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52,000$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61,000$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2: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7.10$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48,000$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57,000$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3: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8.10$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50,000$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60,000$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AC981C7F-EA22-2440-AB46-564744EE9F4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8F3953-1346-B749-A0A5-8C8BDF70F051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39" y="1143286"/>
            <a:ext cx="5142865" cy="806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coming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six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months,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company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management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is</a:t>
            </a:r>
            <a:r>
              <a:rPr sz="1400" spc="-1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considering </a:t>
            </a:r>
            <a:r>
              <a:rPr sz="1400" spc="-37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three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 MT"/>
              </a:rPr>
              <a:t>alternative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scenarios</a:t>
            </a:r>
            <a:r>
              <a:rPr sz="1400" spc="-4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for</a:t>
            </a:r>
            <a:r>
              <a:rPr sz="1400" spc="-2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selling</a:t>
            </a:r>
            <a:r>
              <a:rPr sz="1400" spc="-30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this</a:t>
            </a:r>
            <a:r>
              <a:rPr sz="1400" spc="-1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dirty="0">
                <a:latin typeface="Avenir Next" panose="020B0503020202020204" pitchFamily="34" charset="0"/>
                <a:cs typeface="Arial MT"/>
              </a:rPr>
              <a:t>particular</a:t>
            </a:r>
            <a:r>
              <a:rPr sz="1400" spc="-45" dirty="0">
                <a:latin typeface="Avenir Next" panose="020B0503020202020204" pitchFamily="34" charset="0"/>
                <a:cs typeface="Arial MT"/>
              </a:rPr>
              <a:t> </a:t>
            </a:r>
            <a:r>
              <a:rPr sz="1400" spc="-35" dirty="0">
                <a:latin typeface="Avenir Next" panose="020B0503020202020204" pitchFamily="34" charset="0"/>
                <a:cs typeface="Arial MT"/>
              </a:rPr>
              <a:t>toy.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4323" y="1924055"/>
          <a:ext cx="5363844" cy="988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1: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9.10$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52,000$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61,000$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2: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7.10$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48,000$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57,000$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Scenario</a:t>
                      </a:r>
                      <a:r>
                        <a:rPr sz="1400" b="0" i="0" spc="-50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 </a:t>
                      </a:r>
                      <a:r>
                        <a:rPr sz="1400" b="0" i="0" spc="-5" dirty="0">
                          <a:solidFill>
                            <a:srgbClr val="FF0000"/>
                          </a:solidFill>
                          <a:latin typeface="Avenir Next" panose="020B0503020202020204" pitchFamily="34" charset="0"/>
                          <a:cs typeface="Comic Sans MS"/>
                        </a:rPr>
                        <a:t>3:</a:t>
                      </a:r>
                      <a:endParaRPr sz="1400" b="0" i="0" dirty="0">
                        <a:latin typeface="Avenir Next" panose="020B0503020202020204" pitchFamily="34" charset="0"/>
                        <a:cs typeface="Comic Sans M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Price</a:t>
                      </a:r>
                      <a:r>
                        <a:rPr sz="1200" b="0" i="0" spc="-3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8.10$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AdExp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2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50,000$</a:t>
                      </a: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,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b="0" i="0" spc="-5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PromExp</a:t>
                      </a:r>
                      <a:r>
                        <a:rPr sz="1200" b="0" i="0" spc="-3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=</a:t>
                      </a:r>
                      <a:r>
                        <a:rPr sz="1200" b="0" i="0" spc="-10" dirty="0">
                          <a:solidFill>
                            <a:srgbClr val="000099"/>
                          </a:solidFill>
                          <a:latin typeface="Avenir Next" panose="020B0503020202020204" pitchFamily="34" charset="0"/>
                          <a:cs typeface="Arial"/>
                        </a:rPr>
                        <a:t> </a:t>
                      </a:r>
                      <a:r>
                        <a:rPr sz="1200" b="0" i="0" spc="-5" dirty="0">
                          <a:latin typeface="Avenir Next" panose="020B0503020202020204" pitchFamily="34" charset="0"/>
                          <a:cs typeface="Arial"/>
                        </a:rPr>
                        <a:t>60,000$</a:t>
                      </a:r>
                      <a:endParaRPr sz="1200" b="0" i="0" dirty="0">
                        <a:latin typeface="Avenir Next" panose="020B0503020202020204" pitchFamily="34" charset="0"/>
                        <a:cs typeface="Arial"/>
                      </a:endParaRPr>
                    </a:p>
                  </a:txBody>
                  <a:tcPr marL="0" marR="0" marT="1123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1973" y="3372175"/>
            <a:ext cx="46196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Comic Sans MS"/>
              </a:rPr>
              <a:t>Which</a:t>
            </a:r>
            <a:r>
              <a:rPr sz="1400" spc="-10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to</a:t>
            </a:r>
            <a:r>
              <a:rPr sz="1400" spc="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implement</a:t>
            </a:r>
            <a:r>
              <a:rPr sz="1400" spc="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to</a:t>
            </a:r>
            <a:r>
              <a:rPr sz="1400" spc="1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maximize</a:t>
            </a:r>
            <a:r>
              <a:rPr sz="1400" spc="-3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latin typeface="Avenir Next" panose="020B0503020202020204" pitchFamily="34" charset="0"/>
                <a:cs typeface="Comic Sans MS"/>
              </a:rPr>
              <a:t>unit</a:t>
            </a:r>
            <a:r>
              <a:rPr sz="1400" spc="5" dirty="0"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Comic Sans MS"/>
              </a:rPr>
              <a:t>sales?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8" name="4 Conector recto">
            <a:extLst>
              <a:ext uri="{FF2B5EF4-FFF2-40B4-BE49-F238E27FC236}">
                <a16:creationId xmlns:a16="http://schemas.microsoft.com/office/drawing/2014/main" id="{9D1C2FB5-4C32-B043-8C06-F943ED4F453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A6D712-20DB-C44A-B8D7-97A4D6A49AA5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922" y="591037"/>
            <a:ext cx="13265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400" dirty="0">
              <a:latin typeface="Avenir Next" panose="020B0503020202020204" pitchFamily="34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MX" sz="1400" dirty="0">
              <a:latin typeface="Avenir Next" panose="020B0503020202020204" pitchFamily="34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Avenir Next" panose="020B0503020202020204" pitchFamily="34" charset="0"/>
              <a:cs typeface="Comic Sans MS"/>
            </a:endParaRPr>
          </a:p>
          <a:p>
            <a:pPr marL="106045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-5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1: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2197" y="615421"/>
            <a:ext cx="4066540" cy="112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9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95070" algn="l"/>
                <a:tab pos="2656205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Price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9.10$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AdExp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52,000$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PromExp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61,000$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Avenir Next" panose="020B0503020202020204" pitchFamily="34" charset="0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Predicted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Sales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= 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72587.31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373" y="1947072"/>
            <a:ext cx="963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-7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2: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197" y="1972980"/>
            <a:ext cx="40665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070" algn="l"/>
                <a:tab pos="2656205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Price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7.10$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AdExp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48,000$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PromExp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57,000$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08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Predicted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Sales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= 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72892.96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373" y="2865950"/>
            <a:ext cx="1024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Scenario</a:t>
            </a:r>
            <a:r>
              <a:rPr sz="1400" spc="-5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3: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2197" y="2891858"/>
            <a:ext cx="246062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070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Price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8.10$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	AdExp</a:t>
            </a:r>
            <a:r>
              <a:rPr sz="12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50,000$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,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Avenir Next" panose="020B0503020202020204" pitchFamily="34" charset="0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  <a:tabLst>
                <a:tab pos="2286000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Predicted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Sales</a:t>
            </a:r>
            <a:r>
              <a:rPr sz="1200" spc="2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=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74542.75	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≈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3082" y="2891858"/>
            <a:ext cx="1565910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PromExp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latin typeface="Avenir Next" panose="020B0503020202020204" pitchFamily="34" charset="0"/>
                <a:cs typeface="Arial"/>
              </a:rPr>
              <a:t>60,000$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00" u="heavy" spc="-5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Avenir Next" panose="020B0503020202020204" pitchFamily="34" charset="0"/>
                <a:cs typeface="Comic Sans MS"/>
              </a:rPr>
              <a:t>74542</a:t>
            </a:r>
            <a:endParaRPr sz="1400" dirty="0">
              <a:latin typeface="Avenir Next" panose="020B0503020202020204" pitchFamily="34" charset="0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20" y="2786131"/>
            <a:ext cx="350541" cy="338844"/>
          </a:xfrm>
          <a:prstGeom prst="rect">
            <a:avLst/>
          </a:prstGeom>
        </p:spPr>
      </p:pic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DBB262B3-360A-1840-A54A-97DDFF919A1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16BF15-8A98-1346-B2C0-E198A117E460}"/>
              </a:ext>
            </a:extLst>
          </p:cNvPr>
          <p:cNvSpPr txBox="1"/>
          <p:nvPr/>
        </p:nvSpPr>
        <p:spPr>
          <a:xfrm>
            <a:off x="210547" y="315622"/>
            <a:ext cx="600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4. Prediction - Making predictions about the variable of interest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9400" y="335098"/>
            <a:ext cx="23228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Overview of</a:t>
            </a:r>
            <a:r>
              <a:rPr sz="1600" spc="-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73" y="880196"/>
            <a:ext cx="1262380" cy="1549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1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Modeling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Estimation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5" dirty="0">
                <a:latin typeface="Avenir Next" panose="020B0503020202020204" pitchFamily="34" charset="0"/>
                <a:cs typeface="Comic Sans MS"/>
              </a:rPr>
              <a:t>Inference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SzPct val="78125"/>
              <a:buAutoNum type="arabicPeriod"/>
              <a:tabLst>
                <a:tab pos="246379" algn="l"/>
              </a:tabLst>
            </a:pPr>
            <a:r>
              <a:rPr sz="1600" spc="-10" dirty="0">
                <a:latin typeface="Avenir Next" panose="020B0503020202020204" pitchFamily="34" charset="0"/>
                <a:cs typeface="Comic Sans MS"/>
              </a:rPr>
              <a:t>Prediction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905" y="1042350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venir Next" panose="020B0503020202020204" pitchFamily="34" charset="0"/>
                <a:cs typeface="Arial"/>
              </a:rPr>
              <a:t>Developing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a</a:t>
            </a:r>
            <a:r>
              <a:rPr sz="1400" spc="-3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7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821" y="1423350"/>
            <a:ext cx="29432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Using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software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862" y="1804350"/>
            <a:ext cx="34436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Interpreting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estimated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model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926" y="2185350"/>
            <a:ext cx="37922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venir Next" panose="020B0503020202020204" pitchFamily="34" charset="0"/>
                <a:cs typeface="Arial"/>
              </a:rPr>
              <a:t>Making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predictions</a:t>
            </a:r>
            <a:r>
              <a:rPr sz="1400" spc="-4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the</a:t>
            </a:r>
            <a:r>
              <a:rPr sz="1400" spc="-2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45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latin typeface="Avenir Next" panose="020B0503020202020204" pitchFamily="34" charset="0"/>
                <a:cs typeface="Arial"/>
              </a:rPr>
              <a:t>interest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44" y="948931"/>
            <a:ext cx="350541" cy="338819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CA702797-4448-2E4D-9802-5EB7AF087C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28" y="1320285"/>
            <a:ext cx="350541" cy="338819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89393CDD-6980-514C-865B-C18B465BD7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11" y="1697651"/>
            <a:ext cx="350541" cy="338819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9C65FBB6-0EE9-3349-9222-8F2C23B081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57" y="2090777"/>
            <a:ext cx="350541" cy="338819"/>
          </a:xfrm>
          <a:prstGeom prst="rect">
            <a:avLst/>
          </a:prstGeom>
        </p:spPr>
      </p:pic>
      <p:cxnSp>
        <p:nvCxnSpPr>
          <p:cNvPr id="13" name="4 Conector recto">
            <a:extLst>
              <a:ext uri="{FF2B5EF4-FFF2-40B4-BE49-F238E27FC236}">
                <a16:creationId xmlns:a16="http://schemas.microsoft.com/office/drawing/2014/main" id="{E3854A8C-9040-9B4D-B210-984760DBD33B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5530" y="765175"/>
            <a:ext cx="5562599" cy="26488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>
                <a:latin typeface="Avenir Next" panose="020B0503020202020204" pitchFamily="34" charset="0"/>
                <a:cs typeface="Arial MT"/>
              </a:rPr>
              <a:t>Hay un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una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que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vende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varios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mercado local. Este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necesita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hacer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algún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la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cantidad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unidades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mensuales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que la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podrá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vender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particular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próximo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semestre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 </a:t>
            </a: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pasado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, ha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haciendo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tales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basándose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su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instinto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y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ahora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desea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ser un poco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más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científica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todo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proceso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</a:t>
            </a:r>
            <a:endParaRPr sz="1400" dirty="0">
              <a:latin typeface="Avenir Next" panose="020B0503020202020204" pitchFamily="34" charset="0"/>
              <a:cs typeface="Arial M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91F98-0C48-B649-ABAF-A1237168705A}"/>
              </a:ext>
            </a:extLst>
          </p:cNvPr>
          <p:cNvSpPr txBox="1"/>
          <p:nvPr/>
        </p:nvSpPr>
        <p:spPr>
          <a:xfrm>
            <a:off x="203200" y="30797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Ejemplo</a:t>
            </a:r>
            <a:r>
              <a:rPr lang="en-GB" dirty="0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: </a:t>
            </a: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6D9A3970-ECFB-2E4E-A20F-6F4337B9A65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81" y="1533001"/>
            <a:ext cx="5595899" cy="365094"/>
          </a:xfrm>
          <a:prstGeom prst="rect">
            <a:avLst/>
          </a:prstGeom>
        </p:spPr>
      </p:pic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FA882F8E-88CB-B04F-B554-D0DE6EF04CA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10081" y="1533001"/>
            <a:ext cx="5596255" cy="457200"/>
            <a:chOff x="510081" y="1533001"/>
            <a:chExt cx="5596255" cy="457200"/>
          </a:xfrm>
        </p:grpSpPr>
        <p:sp>
          <p:nvSpPr>
            <p:cNvPr id="5" name="object 5"/>
            <p:cNvSpPr/>
            <p:nvPr/>
          </p:nvSpPr>
          <p:spPr>
            <a:xfrm>
              <a:off x="2924585" y="1722890"/>
              <a:ext cx="2560320" cy="0"/>
            </a:xfrm>
            <a:custGeom>
              <a:avLst/>
              <a:gdLst/>
              <a:ahLst/>
              <a:cxnLst/>
              <a:rect l="l" t="t" r="r" b="b"/>
              <a:pathLst>
                <a:path w="2560320">
                  <a:moveTo>
                    <a:pt x="0" y="0"/>
                  </a:moveTo>
                  <a:lnTo>
                    <a:pt x="256032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4756" y="1870589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6660" y="18070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81" y="1533001"/>
              <a:ext cx="5595899" cy="365094"/>
            </a:xfrm>
            <a:prstGeom prst="rect">
              <a:avLst/>
            </a:prstGeom>
          </p:spPr>
        </p:pic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536D9E9C-B160-1D4B-B98A-D0A91D20CD86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F9EB0B94-C4BC-BD44-8003-54E63B3A535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70" y="1533001"/>
            <a:ext cx="2377412" cy="36509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9ECEB-F7BF-9140-9636-065C13CCD6D8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F29B440B-7F67-BE44-BF61-F4A63446D38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07" y="2144882"/>
            <a:ext cx="5595896" cy="371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70" y="1533001"/>
            <a:ext cx="2377412" cy="365095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E39FD8C5-CBA0-F54C-9DDF-704D2EEACBEA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7" name="4 Conector recto">
            <a:extLst>
              <a:ext uri="{FF2B5EF4-FFF2-40B4-BE49-F238E27FC236}">
                <a16:creationId xmlns:a16="http://schemas.microsoft.com/office/drawing/2014/main" id="{976C02EC-086C-A94A-9976-C3FF1B8842D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740852"/>
            <a:ext cx="5260974" cy="3352774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363D858-632C-7A4C-ABE6-4BF9FBF59078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4" name="4 Conector recto">
            <a:extLst>
              <a:ext uri="{FF2B5EF4-FFF2-40B4-BE49-F238E27FC236}">
                <a16:creationId xmlns:a16="http://schemas.microsoft.com/office/drawing/2014/main" id="{B8BD2B31-158F-9E49-9B8B-CC9E424D7ED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07" y="1238255"/>
            <a:ext cx="5595896" cy="3603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0081" y="611352"/>
            <a:ext cx="5596255" cy="742315"/>
            <a:chOff x="510081" y="611352"/>
            <a:chExt cx="5596255" cy="7423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81" y="611352"/>
              <a:ext cx="5595899" cy="3650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64410" y="933149"/>
              <a:ext cx="193675" cy="363855"/>
            </a:xfrm>
            <a:custGeom>
              <a:avLst/>
              <a:gdLst/>
              <a:ahLst/>
              <a:cxnLst/>
              <a:rect l="l" t="t" r="r" b="b"/>
              <a:pathLst>
                <a:path w="193675" h="363855">
                  <a:moveTo>
                    <a:pt x="0" y="0"/>
                  </a:moveTo>
                  <a:lnTo>
                    <a:pt x="193078" y="363816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108" y="1273841"/>
              <a:ext cx="58419" cy="79375"/>
            </a:xfrm>
            <a:custGeom>
              <a:avLst/>
              <a:gdLst/>
              <a:ahLst/>
              <a:cxnLst/>
              <a:rect l="l" t="t" r="r" b="b"/>
              <a:pathLst>
                <a:path w="58419" h="79375">
                  <a:moveTo>
                    <a:pt x="44869" y="0"/>
                  </a:moveTo>
                  <a:lnTo>
                    <a:pt x="0" y="23812"/>
                  </a:lnTo>
                  <a:lnTo>
                    <a:pt x="58153" y="79222"/>
                  </a:lnTo>
                  <a:lnTo>
                    <a:pt x="448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5833" y="933147"/>
              <a:ext cx="410845" cy="377190"/>
            </a:xfrm>
            <a:custGeom>
              <a:avLst/>
              <a:gdLst/>
              <a:ahLst/>
              <a:cxnLst/>
              <a:rect l="l" t="t" r="r" b="b"/>
              <a:pathLst>
                <a:path w="410844" h="377190">
                  <a:moveTo>
                    <a:pt x="0" y="0"/>
                  </a:moveTo>
                  <a:lnTo>
                    <a:pt x="410425" y="37696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9730" y="1282802"/>
              <a:ext cx="73660" cy="70485"/>
            </a:xfrm>
            <a:custGeom>
              <a:avLst/>
              <a:gdLst/>
              <a:ahLst/>
              <a:cxnLst/>
              <a:rect l="l" t="t" r="r" b="b"/>
              <a:pathLst>
                <a:path w="73660" h="70484">
                  <a:moveTo>
                    <a:pt x="34366" y="0"/>
                  </a:moveTo>
                  <a:lnTo>
                    <a:pt x="0" y="37414"/>
                  </a:lnTo>
                  <a:lnTo>
                    <a:pt x="73304" y="70256"/>
                  </a:lnTo>
                  <a:lnTo>
                    <a:pt x="34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CDB20F8C-D319-3549-B7B9-2A2CBD025965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8A2F7F0E-2452-684D-939C-BDFCC69C009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768376"/>
            <a:ext cx="5260974" cy="3352774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53D27B75-7AC1-9342-B9AA-E8077EC9D5B0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4" name="4 Conector recto">
            <a:extLst>
              <a:ext uri="{FF2B5EF4-FFF2-40B4-BE49-F238E27FC236}">
                <a16:creationId xmlns:a16="http://schemas.microsoft.com/office/drawing/2014/main" id="{DA17CD3D-5789-804B-B433-351C6BDB667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1800" y="768350"/>
            <a:ext cx="5260975" cy="3352800"/>
            <a:chOff x="9752" y="458983"/>
            <a:chExt cx="5260975" cy="335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" y="458983"/>
              <a:ext cx="5260974" cy="33527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27668" y="1560809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2270" y="152270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2561" y="2046645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212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7158" y="220615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7999" y="2054902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077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2602" y="20168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0065" y="1884061"/>
              <a:ext cx="0" cy="337185"/>
            </a:xfrm>
            <a:custGeom>
              <a:avLst/>
              <a:gdLst/>
              <a:ahLst/>
              <a:cxnLst/>
              <a:rect l="l" t="t" r="r" b="b"/>
              <a:pathLst>
                <a:path h="337185">
                  <a:moveTo>
                    <a:pt x="0" y="0"/>
                  </a:moveTo>
                  <a:lnTo>
                    <a:pt x="0" y="336804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4663" y="220816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4834" y="958526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36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9436" y="9204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744" y="2749835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h="99060">
                  <a:moveTo>
                    <a:pt x="0" y="0"/>
                  </a:moveTo>
                  <a:lnTo>
                    <a:pt x="0" y="9906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3342" y="28361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72613" y="212147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391668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7217" y="20833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4961" y="2235652"/>
              <a:ext cx="0" cy="620395"/>
            </a:xfrm>
            <a:custGeom>
              <a:avLst/>
              <a:gdLst/>
              <a:ahLst/>
              <a:cxnLst/>
              <a:rect l="l" t="t" r="r" b="b"/>
              <a:pathLst>
                <a:path h="620394">
                  <a:moveTo>
                    <a:pt x="0" y="0"/>
                  </a:moveTo>
                  <a:lnTo>
                    <a:pt x="0" y="620268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9559" y="28432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6812762B-41F6-9C43-B78B-401C9989B2BF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21" name="4 Conector recto">
            <a:extLst>
              <a:ext uri="{FF2B5EF4-FFF2-40B4-BE49-F238E27FC236}">
                <a16:creationId xmlns:a16="http://schemas.microsoft.com/office/drawing/2014/main" id="{1CB41C7A-5E5F-9844-94E1-5BFBC67244EE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8350"/>
            <a:ext cx="5260975" cy="3352800"/>
            <a:chOff x="9752" y="458983"/>
            <a:chExt cx="5260975" cy="335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" y="458983"/>
              <a:ext cx="5260974" cy="33527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27668" y="1560809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2270" y="152270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2561" y="2046645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212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7158" y="220615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7999" y="2054902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077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2602" y="20168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0065" y="1884061"/>
              <a:ext cx="0" cy="337185"/>
            </a:xfrm>
            <a:custGeom>
              <a:avLst/>
              <a:gdLst/>
              <a:ahLst/>
              <a:cxnLst/>
              <a:rect l="l" t="t" r="r" b="b"/>
              <a:pathLst>
                <a:path h="337185">
                  <a:moveTo>
                    <a:pt x="0" y="0"/>
                  </a:moveTo>
                  <a:lnTo>
                    <a:pt x="0" y="336804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4663" y="220816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4834" y="958526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36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9436" y="9204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744" y="2749835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h="99060">
                  <a:moveTo>
                    <a:pt x="0" y="0"/>
                  </a:moveTo>
                  <a:lnTo>
                    <a:pt x="0" y="9906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3342" y="28361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72613" y="212147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391668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7217" y="20833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4961" y="2235652"/>
              <a:ext cx="0" cy="620395"/>
            </a:xfrm>
            <a:custGeom>
              <a:avLst/>
              <a:gdLst/>
              <a:ahLst/>
              <a:cxnLst/>
              <a:rect l="l" t="t" r="r" b="b"/>
              <a:pathLst>
                <a:path h="620394">
                  <a:moveTo>
                    <a:pt x="0" y="0"/>
                  </a:moveTo>
                  <a:lnTo>
                    <a:pt x="0" y="620268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9559" y="28432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18324" y="633967"/>
            <a:ext cx="2372995" cy="531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Larger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	</a:t>
            </a:r>
            <a:r>
              <a:rPr sz="1400" dirty="0">
                <a:solidFill>
                  <a:srgbClr val="000099"/>
                </a:solidFill>
                <a:latin typeface="Symbol"/>
                <a:cs typeface="Symbol"/>
              </a:rPr>
              <a:t></a:t>
            </a:r>
            <a:r>
              <a:rPr sz="14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“bad” fit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Smaller</a:t>
            </a:r>
            <a:r>
              <a:rPr sz="12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200" spc="18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US" sz="1200" spc="18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  </a:t>
            </a:r>
            <a:r>
              <a:rPr sz="1400" dirty="0">
                <a:solidFill>
                  <a:srgbClr val="000099"/>
                </a:solidFill>
                <a:latin typeface="Symbol"/>
                <a:cs typeface="Symbol"/>
              </a:rPr>
              <a:t></a:t>
            </a:r>
            <a:r>
              <a:rPr sz="1400" spc="3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“good”</a:t>
            </a:r>
            <a:r>
              <a:rPr sz="1200" spc="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417C428-F442-F148-9BDB-F12932AD4D3B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23" name="4 Conector recto">
            <a:extLst>
              <a:ext uri="{FF2B5EF4-FFF2-40B4-BE49-F238E27FC236}">
                <a16:creationId xmlns:a16="http://schemas.microsoft.com/office/drawing/2014/main" id="{EED09A95-C48A-C849-AF55-984FC2F0737C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000" y="1034732"/>
            <a:ext cx="2934335" cy="2051685"/>
            <a:chOff x="100156" y="616513"/>
            <a:chExt cx="2934335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E324FC9B-36F2-2C4A-9C70-F12DF22867F1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1B6C5C2D-1F7C-B245-A068-10FE2A7F541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3385" y="841375"/>
            <a:ext cx="5294630" cy="29719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>
                <a:latin typeface="Avenir Next" panose="020B0503020202020204" pitchFamily="34" charset="0"/>
                <a:cs typeface="Arial MT"/>
              </a:rPr>
              <a:t>Hay un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una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que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vende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varios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mercado local. Este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necesita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hacer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algún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la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cantidad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unidades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mensuales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que la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podrá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vender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particular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próximo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semestre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 </a:t>
            </a: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pasado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, ha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haciendo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tales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basándose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su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instinto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y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ahora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desea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ser un poco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más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científica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todo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proceso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88911-CE83-0947-8EAE-CD17C016E616}"/>
              </a:ext>
            </a:extLst>
          </p:cNvPr>
          <p:cNvSpPr txBox="1"/>
          <p:nvPr/>
        </p:nvSpPr>
        <p:spPr>
          <a:xfrm>
            <a:off x="203200" y="307975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Ejemplo</a:t>
            </a:r>
            <a:r>
              <a:rPr lang="en-GB" dirty="0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: . . .</a:t>
            </a: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070B383E-33FC-8B44-AF45-F84720EB7A9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6" y="616513"/>
            <a:ext cx="2934335" cy="2051685"/>
            <a:chOff x="100156" y="616513"/>
            <a:chExt cx="2934335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4715" y="2809917"/>
            <a:ext cx="494728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Varies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from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through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marR="5080" indent="-173990">
              <a:lnSpc>
                <a:spcPct val="125000"/>
              </a:lnSpc>
              <a:spcBef>
                <a:spcPts val="600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Proportion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variation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explained</a:t>
            </a:r>
            <a:r>
              <a:rPr sz="1400" spc="-4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by</a:t>
            </a:r>
            <a:r>
              <a:rPr sz="14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 </a:t>
            </a:r>
            <a:r>
              <a:rPr sz="1400" spc="-37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model.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019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Values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closer</a:t>
            </a:r>
            <a:r>
              <a:rPr sz="1400" spc="-3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1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indicate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good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fit.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266AA88-BC89-D94F-9069-2E3518C46A0C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0702F9FB-F6CB-1042-A509-0148D2B17AA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6" y="616513"/>
            <a:ext cx="2934335" cy="2051685"/>
            <a:chOff x="100156" y="616513"/>
            <a:chExt cx="2934335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4715" y="2809917"/>
            <a:ext cx="494728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Varies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from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through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marR="5080" indent="-173990">
              <a:lnSpc>
                <a:spcPct val="125000"/>
              </a:lnSpc>
              <a:spcBef>
                <a:spcPts val="600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Proportion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variation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explained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by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019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Values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closer</a:t>
            </a:r>
            <a:r>
              <a:rPr sz="1400" spc="-3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1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indicate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good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fit.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7A39ED8-7C21-8A4E-AA55-50575228DF38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4CDCA6CC-7A3B-8D40-9865-1AFA708A852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6" y="616513"/>
            <a:ext cx="3115310" cy="2051685"/>
            <a:chOff x="100156" y="616513"/>
            <a:chExt cx="3115310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790" y="1803066"/>
              <a:ext cx="876300" cy="0"/>
            </a:xfrm>
            <a:custGeom>
              <a:avLst/>
              <a:gdLst/>
              <a:ahLst/>
              <a:cxnLst/>
              <a:rect l="l" t="t" r="r" b="b"/>
              <a:pathLst>
                <a:path w="876300">
                  <a:moveTo>
                    <a:pt x="0" y="0"/>
                  </a:moveTo>
                  <a:lnTo>
                    <a:pt x="876300" y="0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5771" y="171680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2270" y="16787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4715" y="2809917"/>
            <a:ext cx="494728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Varies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from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through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marR="5080" indent="-173990">
              <a:lnSpc>
                <a:spcPct val="125000"/>
              </a:lnSpc>
              <a:spcBef>
                <a:spcPts val="600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Proportion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variation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explained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by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019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Values</a:t>
            </a:r>
            <a:r>
              <a:rPr sz="1400" spc="-4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closer</a:t>
            </a:r>
            <a:r>
              <a:rPr sz="1400" spc="-3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1</a:t>
            </a:r>
            <a:r>
              <a:rPr sz="14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indicate</a:t>
            </a:r>
            <a:r>
              <a:rPr sz="14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good</a:t>
            </a:r>
            <a:r>
              <a:rPr sz="14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fit.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4F3EBD2-A814-2240-B662-9F9D01A8BA00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4" name="4 Conector recto">
            <a:extLst>
              <a:ext uri="{FF2B5EF4-FFF2-40B4-BE49-F238E27FC236}">
                <a16:creationId xmlns:a16="http://schemas.microsoft.com/office/drawing/2014/main" id="{99E09DD7-DF74-2D46-8ED4-3683F3A37D7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77217" y="524684"/>
            <a:ext cx="2268220" cy="6426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[</a:t>
            </a:r>
            <a:r>
              <a:rPr sz="12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2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]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56" y="616513"/>
            <a:ext cx="2934335" cy="2051685"/>
            <a:chOff x="100156" y="616513"/>
            <a:chExt cx="2934335" cy="2051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61" y="620562"/>
              <a:ext cx="2656331" cy="20475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3899" y="616513"/>
              <a:ext cx="2656205" cy="1948814"/>
            </a:xfrm>
            <a:custGeom>
              <a:avLst/>
              <a:gdLst/>
              <a:ahLst/>
              <a:cxnLst/>
              <a:rect l="l" t="t" r="r" b="b"/>
              <a:pathLst>
                <a:path w="2656205" h="1948814">
                  <a:moveTo>
                    <a:pt x="2656014" y="0"/>
                  </a:moveTo>
                  <a:lnTo>
                    <a:pt x="0" y="0"/>
                  </a:lnTo>
                  <a:lnTo>
                    <a:pt x="0" y="1948548"/>
                  </a:lnTo>
                  <a:lnTo>
                    <a:pt x="2656014" y="1948548"/>
                  </a:lnTo>
                  <a:lnTo>
                    <a:pt x="2656014" y="0"/>
                  </a:lnTo>
                  <a:close/>
                </a:path>
              </a:pathLst>
            </a:custGeom>
            <a:solidFill>
              <a:srgbClr val="DADADA">
                <a:alpha val="388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156" y="1715495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90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78" y="165835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4715" y="2809917"/>
            <a:ext cx="4947285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Varies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from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through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marR="5080" indent="-173990">
              <a:lnSpc>
                <a:spcPct val="125000"/>
              </a:lnSpc>
              <a:spcBef>
                <a:spcPts val="600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Proportion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variation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explained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by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019"/>
              </a:spcBef>
              <a:buSzPct val="67857"/>
              <a:buFont typeface="Wingdings"/>
              <a:buChar char=""/>
              <a:tabLst>
                <a:tab pos="186690" algn="l"/>
              </a:tabLst>
            </a:pP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Values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closer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1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indicate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good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1AB9BF4-D3A3-3341-9249-07A65F9789AD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49338E74-B771-9843-8A16-E829DF80397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669" y="591037"/>
            <a:ext cx="4120515" cy="95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-5" dirty="0">
              <a:solidFill>
                <a:srgbClr val="FF0000"/>
              </a:solidFill>
              <a:latin typeface="Avenir Next" panose="020B0503020202020204" pitchFamily="34" charset="0"/>
              <a:cs typeface="Comic Sans MS"/>
            </a:endParaRPr>
          </a:p>
          <a:p>
            <a:pPr marL="790575" indent="-287020">
              <a:lnSpc>
                <a:spcPct val="100000"/>
              </a:lnSpc>
              <a:spcBef>
                <a:spcPts val="1050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400" spc="-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790575" indent="-287020">
              <a:lnSpc>
                <a:spcPct val="100000"/>
              </a:lnSpc>
              <a:spcBef>
                <a:spcPts val="1019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R-square:</a:t>
            </a:r>
            <a:r>
              <a:rPr sz="1400" spc="-8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124C158-9B5A-4542-92F7-4EFC9D698EA0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5CB71892-E298-2A4A-96A6-418C7788D32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2669" y="591037"/>
            <a:ext cx="5387975" cy="299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GB" sz="1600" spc="-5" dirty="0">
              <a:solidFill>
                <a:srgbClr val="FF0000"/>
              </a:solidFill>
              <a:latin typeface="Avenir Next" panose="020B0503020202020204" pitchFamily="34" charset="0"/>
              <a:cs typeface="Comic Sans MS"/>
            </a:endParaRPr>
          </a:p>
          <a:p>
            <a:pPr marL="790575" indent="-287020">
              <a:lnSpc>
                <a:spcPct val="100000"/>
              </a:lnSpc>
              <a:spcBef>
                <a:spcPts val="1050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400" spc="-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790575" indent="-287020">
              <a:lnSpc>
                <a:spcPct val="100000"/>
              </a:lnSpc>
              <a:spcBef>
                <a:spcPts val="1019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R-square:</a:t>
            </a:r>
            <a:r>
              <a:rPr sz="1400" spc="-8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400" spc="-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“goodness</a:t>
            </a:r>
            <a:r>
              <a:rPr sz="14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fit”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measure.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buClr>
                <a:srgbClr val="000099"/>
              </a:buClr>
              <a:buFont typeface="Wingdings"/>
              <a:buChar char=""/>
            </a:pPr>
            <a:endParaRPr sz="15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"/>
            </a:pPr>
            <a:endParaRPr sz="205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Why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do we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have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r>
              <a:rPr sz="1600" spc="3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in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the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3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model</a:t>
            </a:r>
            <a:r>
              <a:rPr sz="1600" spc="3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?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  <a:p>
            <a:pPr marL="790575" indent="-287020">
              <a:lnSpc>
                <a:spcPct val="100000"/>
              </a:lnSpc>
              <a:spcBef>
                <a:spcPts val="830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Omitted</a:t>
            </a:r>
            <a:r>
              <a:rPr sz="1400" spc="-5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790575" indent="-287020">
              <a:lnSpc>
                <a:spcPct val="100000"/>
              </a:lnSpc>
              <a:spcBef>
                <a:spcPts val="1019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Functional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relationship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between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X</a:t>
            </a:r>
            <a:r>
              <a:rPr sz="14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790575" marR="107950" indent="-287020">
              <a:lnSpc>
                <a:spcPct val="125000"/>
              </a:lnSpc>
              <a:spcBef>
                <a:spcPts val="600"/>
              </a:spcBef>
              <a:buSzPct val="64285"/>
              <a:buFont typeface="Wingdings"/>
              <a:buChar char="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theory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analysis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is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based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on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certain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assumptions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about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these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4E76AE-3AE7-1849-AB1D-A9971C09D2F0}"/>
              </a:ext>
            </a:extLst>
          </p:cNvPr>
          <p:cNvSpPr txBox="1"/>
          <p:nvPr/>
        </p:nvSpPr>
        <p:spPr>
          <a:xfrm>
            <a:off x="274832" y="307975"/>
            <a:ext cx="3947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Regression</a:t>
            </a:r>
            <a:r>
              <a:rPr sz="1600" spc="2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is</a:t>
            </a:r>
            <a:r>
              <a:rPr sz="1600" spc="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a</a:t>
            </a:r>
            <a:r>
              <a:rPr sz="1600" spc="-1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process</a:t>
            </a:r>
            <a:r>
              <a:rPr sz="1600" spc="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that</a:t>
            </a:r>
            <a:r>
              <a:rPr sz="1600" spc="-1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has</a:t>
            </a:r>
            <a:r>
              <a:rPr sz="1600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venir Next" panose="020B0503020202020204" pitchFamily="34" charset="0"/>
                <a:cs typeface="Comic Sans MS"/>
              </a:rPr>
              <a:t>errors</a:t>
            </a:r>
            <a:endParaRPr sz="1600" dirty="0">
              <a:latin typeface="Avenir Next" panose="020B0503020202020204" pitchFamily="34" charset="0"/>
              <a:cs typeface="Comic Sans MS"/>
            </a:endParaRP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1F752E1D-9ED9-744A-A42F-812B99078D8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6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6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3881" y="1162004"/>
            <a:ext cx="5596255" cy="467995"/>
            <a:chOff x="433881" y="1162004"/>
            <a:chExt cx="5596255" cy="467995"/>
          </a:xfrm>
        </p:grpSpPr>
        <p:sp>
          <p:nvSpPr>
            <p:cNvPr id="5" name="object 5"/>
            <p:cNvSpPr/>
            <p:nvPr/>
          </p:nvSpPr>
          <p:spPr>
            <a:xfrm>
              <a:off x="4867685" y="1510009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9590" y="144650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81" y="1162004"/>
              <a:ext cx="5595899" cy="365086"/>
            </a:xfrm>
            <a:prstGeom prst="rect">
              <a:avLst/>
            </a:prstGeom>
          </p:spPr>
        </p:pic>
      </p:grpSp>
      <p:cxnSp>
        <p:nvCxnSpPr>
          <p:cNvPr id="9" name="4 Conector recto">
            <a:extLst>
              <a:ext uri="{FF2B5EF4-FFF2-40B4-BE49-F238E27FC236}">
                <a16:creationId xmlns:a16="http://schemas.microsoft.com/office/drawing/2014/main" id="{D271C0F1-72DB-CA4A-B3C8-1D2C8F44091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0327" y="1987059"/>
            <a:ext cx="3792854" cy="493395"/>
            <a:chOff x="1340327" y="1987059"/>
            <a:chExt cx="3792854" cy="493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327" y="1987059"/>
              <a:ext cx="3792516" cy="4444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94298" y="236070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6201" y="22972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881" y="1162004"/>
            <a:ext cx="5595899" cy="365086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C6EE2692-2EBC-9549-BBEE-7ABF7CE5FC76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6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6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F8091D08-5A1D-0B4F-ADA9-2E84DBF510ED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0593" y="2687253"/>
            <a:ext cx="50800" cy="449580"/>
            <a:chOff x="3610593" y="2687253"/>
            <a:chExt cx="50800" cy="449580"/>
          </a:xfrm>
        </p:grpSpPr>
        <p:sp>
          <p:nvSpPr>
            <p:cNvPr id="3" name="object 3"/>
            <p:cNvSpPr/>
            <p:nvPr/>
          </p:nvSpPr>
          <p:spPr>
            <a:xfrm>
              <a:off x="3635996" y="269233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7937" y="3809"/>
                  </a:moveTo>
                  <a:lnTo>
                    <a:pt x="7937" y="3809"/>
                  </a:lnTo>
                </a:path>
              </a:pathLst>
            </a:custGeom>
            <a:ln w="7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0593" y="268725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5996" y="2688442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h="410210">
                  <a:moveTo>
                    <a:pt x="0" y="0"/>
                  </a:moveTo>
                  <a:lnTo>
                    <a:pt x="0" y="409955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0593" y="30856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25480" y="2254914"/>
            <a:ext cx="50800" cy="676910"/>
            <a:chOff x="2925480" y="2254914"/>
            <a:chExt cx="50800" cy="676910"/>
          </a:xfrm>
        </p:grpSpPr>
        <p:sp>
          <p:nvSpPr>
            <p:cNvPr id="8" name="object 8"/>
            <p:cNvSpPr/>
            <p:nvPr/>
          </p:nvSpPr>
          <p:spPr>
            <a:xfrm>
              <a:off x="2950883" y="2254914"/>
              <a:ext cx="0" cy="638810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0"/>
                  </a:moveTo>
                  <a:lnTo>
                    <a:pt x="0" y="638556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5480" y="288077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807372" y="2169404"/>
            <a:ext cx="50800" cy="329565"/>
            <a:chOff x="2807372" y="2169404"/>
            <a:chExt cx="50800" cy="329565"/>
          </a:xfrm>
        </p:grpSpPr>
        <p:sp>
          <p:nvSpPr>
            <p:cNvPr id="11" name="object 11"/>
            <p:cNvSpPr/>
            <p:nvPr/>
          </p:nvSpPr>
          <p:spPr>
            <a:xfrm>
              <a:off x="2832774" y="2169404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0" y="291084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7372" y="244778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29431" y="1601594"/>
            <a:ext cx="50800" cy="311150"/>
            <a:chOff x="1929431" y="1601594"/>
            <a:chExt cx="50800" cy="311150"/>
          </a:xfrm>
        </p:grpSpPr>
        <p:sp>
          <p:nvSpPr>
            <p:cNvPr id="14" name="object 14"/>
            <p:cNvSpPr/>
            <p:nvPr/>
          </p:nvSpPr>
          <p:spPr>
            <a:xfrm>
              <a:off x="1954833" y="1601594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9431" y="18616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34218" y="1566476"/>
            <a:ext cx="50800" cy="155575"/>
            <a:chOff x="2134218" y="1566476"/>
            <a:chExt cx="50800" cy="155575"/>
          </a:xfrm>
        </p:grpSpPr>
        <p:sp>
          <p:nvSpPr>
            <p:cNvPr id="17" name="object 17"/>
            <p:cNvSpPr/>
            <p:nvPr/>
          </p:nvSpPr>
          <p:spPr>
            <a:xfrm>
              <a:off x="2159616" y="1668011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5333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4218" y="16299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59618" y="1604576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34222" y="156647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262815" y="1600078"/>
            <a:ext cx="50800" cy="201295"/>
            <a:chOff x="2262815" y="1600078"/>
            <a:chExt cx="50800" cy="201295"/>
          </a:xfrm>
        </p:grpSpPr>
        <p:sp>
          <p:nvSpPr>
            <p:cNvPr id="22" name="object 22"/>
            <p:cNvSpPr/>
            <p:nvPr/>
          </p:nvSpPr>
          <p:spPr>
            <a:xfrm>
              <a:off x="2288212" y="1638179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4">
                  <a:moveTo>
                    <a:pt x="0" y="163068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62815" y="16000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925143" y="2047482"/>
            <a:ext cx="50800" cy="182880"/>
            <a:chOff x="2925143" y="2047482"/>
            <a:chExt cx="50800" cy="182880"/>
          </a:xfrm>
        </p:grpSpPr>
        <p:sp>
          <p:nvSpPr>
            <p:cNvPr id="25" name="object 25"/>
            <p:cNvSpPr/>
            <p:nvPr/>
          </p:nvSpPr>
          <p:spPr>
            <a:xfrm>
              <a:off x="2950540" y="2085583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78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5143" y="20474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072437" y="2023454"/>
            <a:ext cx="50800" cy="302260"/>
            <a:chOff x="3072437" y="2023454"/>
            <a:chExt cx="50800" cy="302260"/>
          </a:xfrm>
        </p:grpSpPr>
        <p:sp>
          <p:nvSpPr>
            <p:cNvPr id="28" name="object 28"/>
            <p:cNvSpPr/>
            <p:nvPr/>
          </p:nvSpPr>
          <p:spPr>
            <a:xfrm>
              <a:off x="3097835" y="2061555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h="264160">
                  <a:moveTo>
                    <a:pt x="0" y="26365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2437" y="20234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281986" y="2132800"/>
            <a:ext cx="50800" cy="320040"/>
            <a:chOff x="3281986" y="2132800"/>
            <a:chExt cx="50800" cy="320040"/>
          </a:xfrm>
        </p:grpSpPr>
        <p:sp>
          <p:nvSpPr>
            <p:cNvPr id="31" name="object 31"/>
            <p:cNvSpPr/>
            <p:nvPr/>
          </p:nvSpPr>
          <p:spPr>
            <a:xfrm>
              <a:off x="3307382" y="2170901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93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81986" y="21328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886821" y="2804048"/>
            <a:ext cx="50800" cy="50800"/>
            <a:chOff x="3886821" y="2804048"/>
            <a:chExt cx="50800" cy="50800"/>
          </a:xfrm>
        </p:grpSpPr>
        <p:sp>
          <p:nvSpPr>
            <p:cNvPr id="34" name="object 34"/>
            <p:cNvSpPr/>
            <p:nvPr/>
          </p:nvSpPr>
          <p:spPr>
            <a:xfrm>
              <a:off x="3912218" y="284214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-7937" y="3810"/>
                  </a:moveTo>
                  <a:lnTo>
                    <a:pt x="7937" y="3810"/>
                  </a:lnTo>
                </a:path>
              </a:pathLst>
            </a:custGeom>
            <a:ln w="7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6821" y="28040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479564" y="2502942"/>
            <a:ext cx="50800" cy="91440"/>
            <a:chOff x="3479564" y="2502942"/>
            <a:chExt cx="50800" cy="91440"/>
          </a:xfrm>
        </p:grpSpPr>
        <p:sp>
          <p:nvSpPr>
            <p:cNvPr id="37" name="object 37"/>
            <p:cNvSpPr/>
            <p:nvPr/>
          </p:nvSpPr>
          <p:spPr>
            <a:xfrm>
              <a:off x="3504961" y="2541042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5333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9564" y="250294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342603" y="2389174"/>
            <a:ext cx="50800" cy="119380"/>
            <a:chOff x="3342603" y="2389174"/>
            <a:chExt cx="50800" cy="119380"/>
          </a:xfrm>
        </p:grpSpPr>
        <p:sp>
          <p:nvSpPr>
            <p:cNvPr id="40" name="object 40"/>
            <p:cNvSpPr/>
            <p:nvPr/>
          </p:nvSpPr>
          <p:spPr>
            <a:xfrm>
              <a:off x="3367999" y="2427276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80">
                  <a:moveTo>
                    <a:pt x="0" y="8077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42603" y="23891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802271" y="1895082"/>
            <a:ext cx="50800" cy="256540"/>
            <a:chOff x="2802271" y="1895082"/>
            <a:chExt cx="50800" cy="256540"/>
          </a:xfrm>
        </p:grpSpPr>
        <p:sp>
          <p:nvSpPr>
            <p:cNvPr id="43" name="object 43"/>
            <p:cNvSpPr/>
            <p:nvPr/>
          </p:nvSpPr>
          <p:spPr>
            <a:xfrm>
              <a:off x="2827668" y="1933183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02271" y="18950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207159" y="2419021"/>
            <a:ext cx="50800" cy="210820"/>
            <a:chOff x="3207159" y="2419021"/>
            <a:chExt cx="50800" cy="210820"/>
          </a:xfrm>
        </p:grpSpPr>
        <p:sp>
          <p:nvSpPr>
            <p:cNvPr id="46" name="object 46"/>
            <p:cNvSpPr/>
            <p:nvPr/>
          </p:nvSpPr>
          <p:spPr>
            <a:xfrm>
              <a:off x="3232563" y="2419021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0"/>
                  </a:moveTo>
                  <a:lnTo>
                    <a:pt x="0" y="172212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07159" y="25785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272585" y="2860327"/>
            <a:ext cx="50800" cy="238125"/>
            <a:chOff x="4272585" y="2860327"/>
            <a:chExt cx="50800" cy="238125"/>
          </a:xfrm>
        </p:grpSpPr>
        <p:sp>
          <p:nvSpPr>
            <p:cNvPr id="49" name="object 49"/>
            <p:cNvSpPr/>
            <p:nvPr/>
          </p:nvSpPr>
          <p:spPr>
            <a:xfrm>
              <a:off x="4297982" y="2898428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199644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72585" y="28603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799"/>
                  </a:lnTo>
                  <a:lnTo>
                    <a:pt x="50800" y="5079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71783" y="560374"/>
            <a:ext cx="5260975" cy="3657600"/>
            <a:chOff x="9752" y="458995"/>
            <a:chExt cx="5260975" cy="3657600"/>
          </a:xfrm>
        </p:grpSpPr>
        <p:sp>
          <p:nvSpPr>
            <p:cNvPr id="52" name="object 52"/>
            <p:cNvSpPr/>
            <p:nvPr/>
          </p:nvSpPr>
          <p:spPr>
            <a:xfrm>
              <a:off x="3504961" y="2308404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2795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79565" y="22703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" y="831359"/>
              <a:ext cx="5260974" cy="328484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60065" y="2256435"/>
              <a:ext cx="0" cy="337185"/>
            </a:xfrm>
            <a:custGeom>
              <a:avLst/>
              <a:gdLst/>
              <a:ahLst/>
              <a:cxnLst/>
              <a:rect l="l" t="t" r="r" b="b"/>
              <a:pathLst>
                <a:path h="337185">
                  <a:moveTo>
                    <a:pt x="0" y="0"/>
                  </a:moveTo>
                  <a:lnTo>
                    <a:pt x="0" y="336804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34663" y="258054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54834" y="133089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36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29436" y="12927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98744" y="3122210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h="99060">
                  <a:moveTo>
                    <a:pt x="0" y="0"/>
                  </a:moveTo>
                  <a:lnTo>
                    <a:pt x="0" y="99059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3342" y="320857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2615" y="2493849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39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47217" y="24557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04963" y="2608025"/>
              <a:ext cx="0" cy="620395"/>
            </a:xfrm>
            <a:custGeom>
              <a:avLst/>
              <a:gdLst/>
              <a:ahLst/>
              <a:cxnLst/>
              <a:rect l="l" t="t" r="r" b="b"/>
              <a:pathLst>
                <a:path h="620394">
                  <a:moveTo>
                    <a:pt x="0" y="0"/>
                  </a:moveTo>
                  <a:lnTo>
                    <a:pt x="0" y="620268"/>
                  </a:lnTo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79559" y="321559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0328" y="458995"/>
              <a:ext cx="3792515" cy="444458"/>
            </a:xfrm>
            <a:prstGeom prst="rect">
              <a:avLst/>
            </a:prstGeom>
          </p:spPr>
        </p:pic>
      </p:grpSp>
      <p:sp>
        <p:nvSpPr>
          <p:cNvPr id="66" name="object 3">
            <a:extLst>
              <a:ext uri="{FF2B5EF4-FFF2-40B4-BE49-F238E27FC236}">
                <a16:creationId xmlns:a16="http://schemas.microsoft.com/office/drawing/2014/main" id="{8199E4AA-801F-B145-9603-B2D20E0B04E6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Errors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600" spc="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residuals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regression</a:t>
            </a:r>
            <a:r>
              <a:rPr sz="1600" spc="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6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model</a:t>
            </a:r>
            <a:endParaRPr sz="1600" dirty="0"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67" name="4 Conector recto">
            <a:extLst>
              <a:ext uri="{FF2B5EF4-FFF2-40B4-BE49-F238E27FC236}">
                <a16:creationId xmlns:a16="http://schemas.microsoft.com/office/drawing/2014/main" id="{14858EA2-4BED-B34F-AEEC-98354CDF766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082" y="1162004"/>
            <a:ext cx="4114749" cy="365087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77A22ED-173B-C143-95AC-714FD8FE5F9D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BA5864C2-3635-2D4C-828C-AD848C848F55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600" y="841375"/>
            <a:ext cx="5316855" cy="29719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>
                <a:latin typeface="Avenir Next" panose="020B0503020202020204" pitchFamily="34" charset="0"/>
                <a:cs typeface="Arial MT"/>
              </a:rPr>
              <a:t>Hay un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una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que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vende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varios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mercado local. Este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necesita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hacer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algún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la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cantidad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unidades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mensuales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que la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podrá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vender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particular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próximo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semestre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 </a:t>
            </a: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pasado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, ha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haciendo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tales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basándose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su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instinto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y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ahora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desea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ser un poco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más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científica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todo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proceso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</a:t>
            </a: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05948204-FF02-8049-8D62-E36805080029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1092EF-596D-2C45-A4BE-6EC247C0F2B0}"/>
              </a:ext>
            </a:extLst>
          </p:cNvPr>
          <p:cNvSpPr txBox="1"/>
          <p:nvPr/>
        </p:nvSpPr>
        <p:spPr>
          <a:xfrm>
            <a:off x="203200" y="307975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Ejemplo</a:t>
            </a:r>
            <a:r>
              <a:rPr lang="en-GB" dirty="0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: . . 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AD40412-46D0-9F40-A39F-67CD73D7DC1C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19" name="4 Conector recto">
            <a:extLst>
              <a:ext uri="{FF2B5EF4-FFF2-40B4-BE49-F238E27FC236}">
                <a16:creationId xmlns:a16="http://schemas.microsoft.com/office/drawing/2014/main" id="{EBD5AC03-2859-1046-9972-14AB467E88A7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3" y="2533161"/>
            <a:ext cx="433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38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</a:t>
            </a:r>
            <a:r>
              <a:rPr sz="1400" spc="3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can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considered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random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variables…,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469A7822-17B7-8247-9CB9-6C0F86010CAE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0" name="4 Conector recto">
            <a:extLst>
              <a:ext uri="{FF2B5EF4-FFF2-40B4-BE49-F238E27FC236}">
                <a16:creationId xmlns:a16="http://schemas.microsoft.com/office/drawing/2014/main" id="{AEAF8B45-6326-9548-BB5C-DF677F098140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3" y="2533161"/>
            <a:ext cx="433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38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</a:t>
            </a:r>
            <a:r>
              <a:rPr sz="1400" spc="3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can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considered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random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variables…,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683" y="2875396"/>
            <a:ext cx="2603460" cy="365115"/>
          </a:xfrm>
          <a:prstGeom prst="rect">
            <a:avLst/>
          </a:prstGeom>
        </p:spPr>
      </p:pic>
      <p:sp>
        <p:nvSpPr>
          <p:cNvPr id="20" name="object 3">
            <a:extLst>
              <a:ext uri="{FF2B5EF4-FFF2-40B4-BE49-F238E27FC236}">
                <a16:creationId xmlns:a16="http://schemas.microsoft.com/office/drawing/2014/main" id="{CAB2B6BA-1B57-4048-84B7-7BE1062BF99A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1" name="4 Conector recto">
            <a:extLst>
              <a:ext uri="{FF2B5EF4-FFF2-40B4-BE49-F238E27FC236}">
                <a16:creationId xmlns:a16="http://schemas.microsoft.com/office/drawing/2014/main" id="{42E2BF16-CD73-C743-A8AD-D091D6C8BA7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3" y="2533161"/>
            <a:ext cx="433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38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</a:t>
            </a:r>
            <a:r>
              <a:rPr sz="1400" spc="3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can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considered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random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variables…,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683" y="2875396"/>
            <a:ext cx="2621280" cy="772160"/>
            <a:chOff x="738683" y="2875396"/>
            <a:chExt cx="2621280" cy="77216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83" y="2875396"/>
              <a:ext cx="2603460" cy="3651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934" y="3282188"/>
              <a:ext cx="2603455" cy="365117"/>
            </a:xfrm>
            <a:prstGeom prst="rect">
              <a:avLst/>
            </a:prstGeom>
          </p:spPr>
        </p:pic>
      </p:grpSp>
      <p:sp>
        <p:nvSpPr>
          <p:cNvPr id="22" name="object 3">
            <a:extLst>
              <a:ext uri="{FF2B5EF4-FFF2-40B4-BE49-F238E27FC236}">
                <a16:creationId xmlns:a16="http://schemas.microsoft.com/office/drawing/2014/main" id="{F62B7322-FB39-4B49-9C01-8BC5DD79FF8E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3" name="4 Conector recto">
            <a:extLst>
              <a:ext uri="{FF2B5EF4-FFF2-40B4-BE49-F238E27FC236}">
                <a16:creationId xmlns:a16="http://schemas.microsoft.com/office/drawing/2014/main" id="{6B46A727-3C15-5A40-8E4F-B1E6124E5C7F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73" y="2533161"/>
            <a:ext cx="433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400" spc="38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</a:t>
            </a:r>
            <a:r>
              <a:rPr sz="1400" spc="3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can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considered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random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variables…,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927" y="3509040"/>
            <a:ext cx="214629" cy="5594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3082" y="1162004"/>
            <a:ext cx="4140835" cy="973455"/>
            <a:chOff x="1653082" y="1162004"/>
            <a:chExt cx="4140835" cy="9734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082" y="1162004"/>
              <a:ext cx="4114749" cy="365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960" y="1775033"/>
              <a:ext cx="4114740" cy="3603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68259" y="1489583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63" y="181840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46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9236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133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594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8833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3437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99007" y="148689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73611" y="181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8956" y="1849383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8683" y="2875396"/>
            <a:ext cx="2621280" cy="772160"/>
            <a:chOff x="738683" y="2875396"/>
            <a:chExt cx="2621280" cy="77216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83" y="2875396"/>
              <a:ext cx="2603460" cy="3651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934" y="3282188"/>
              <a:ext cx="2603455" cy="365117"/>
            </a:xfrm>
            <a:prstGeom prst="rect">
              <a:avLst/>
            </a:prstGeom>
          </p:spPr>
        </p:pic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44A68D46-66AD-974A-9A4C-11C9B10454FD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4" name="4 Conector recto">
            <a:extLst>
              <a:ext uri="{FF2B5EF4-FFF2-40B4-BE49-F238E27FC236}">
                <a16:creationId xmlns:a16="http://schemas.microsoft.com/office/drawing/2014/main" id="{30E87ADB-E244-B847-997E-0F9F786144DA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20035" y="2750478"/>
            <a:ext cx="354330" cy="640080"/>
            <a:chOff x="2120035" y="2750478"/>
            <a:chExt cx="354330" cy="6400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53082" y="687552"/>
            <a:ext cx="4140835" cy="973455"/>
            <a:chOff x="1653082" y="687552"/>
            <a:chExt cx="4140835" cy="9734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896" y="2533073"/>
            <a:ext cx="1341120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</a:t>
            </a:r>
            <a:r>
              <a:rPr sz="1200" spc="-1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4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Avenir Next" panose="020B0503020202020204" pitchFamily="34" charset="0"/>
              <a:cs typeface="Arial"/>
            </a:endParaRPr>
          </a:p>
          <a:p>
            <a:pPr marR="24765" algn="r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CEDDFBE-1450-8E40-89A2-52DDD7F163E2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4" name="4 Conector recto">
            <a:extLst>
              <a:ext uri="{FF2B5EF4-FFF2-40B4-BE49-F238E27FC236}">
                <a16:creationId xmlns:a16="http://schemas.microsoft.com/office/drawing/2014/main" id="{79B55214-EC94-3D47-8156-B13CC9089BCB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20035" y="2750478"/>
            <a:ext cx="354330" cy="640080"/>
            <a:chOff x="2120035" y="2750478"/>
            <a:chExt cx="354330" cy="6400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53082" y="687552"/>
            <a:ext cx="4140835" cy="973455"/>
            <a:chOff x="1653082" y="687552"/>
            <a:chExt cx="4140835" cy="9734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496" y="3070740"/>
            <a:ext cx="1092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2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8896" y="2533073"/>
            <a:ext cx="1341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 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07430" y="2587922"/>
            <a:ext cx="182880" cy="76200"/>
            <a:chOff x="2407430" y="2587922"/>
            <a:chExt cx="182880" cy="76200"/>
          </a:xfrm>
        </p:grpSpPr>
        <p:sp>
          <p:nvSpPr>
            <p:cNvPr id="25" name="object 25"/>
            <p:cNvSpPr/>
            <p:nvPr/>
          </p:nvSpPr>
          <p:spPr>
            <a:xfrm>
              <a:off x="2470931" y="262602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7430" y="25879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83441" y="2515819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Fixed</a:t>
            </a:r>
            <a:r>
              <a:rPr sz="1200" spc="-3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but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unknown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54238CBD-A983-D04D-A930-C58DCFA956F5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29" name="4 Conector recto">
            <a:extLst>
              <a:ext uri="{FF2B5EF4-FFF2-40B4-BE49-F238E27FC236}">
                <a16:creationId xmlns:a16="http://schemas.microsoft.com/office/drawing/2014/main" id="{B2006BED-A293-1042-984F-6295513274FB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525" y="3033887"/>
            <a:ext cx="2504990" cy="3968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20035" y="2750478"/>
            <a:ext cx="466725" cy="640080"/>
            <a:chOff x="2120035" y="2750478"/>
            <a:chExt cx="466725" cy="64008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6908" y="322498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3406" y="318688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3082" y="687552"/>
            <a:ext cx="4140835" cy="973455"/>
            <a:chOff x="1653082" y="687552"/>
            <a:chExt cx="4140835" cy="9734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7496" y="3070740"/>
            <a:ext cx="1092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2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8896" y="2533073"/>
            <a:ext cx="1341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 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07430" y="2587922"/>
            <a:ext cx="182880" cy="76200"/>
            <a:chOff x="2407430" y="2587922"/>
            <a:chExt cx="182880" cy="76200"/>
          </a:xfrm>
        </p:grpSpPr>
        <p:sp>
          <p:nvSpPr>
            <p:cNvPr id="28" name="object 28"/>
            <p:cNvSpPr/>
            <p:nvPr/>
          </p:nvSpPr>
          <p:spPr>
            <a:xfrm>
              <a:off x="2470931" y="262602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7430" y="25879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83441" y="2515819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Fixed</a:t>
            </a:r>
            <a:r>
              <a:rPr sz="1200" spc="-3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but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Comic Sans MS"/>
              </a:rPr>
              <a:t>unknown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381B0039-5535-614E-B805-400B4FEBF1ED}"/>
              </a:ext>
            </a:extLst>
          </p:cNvPr>
          <p:cNvSpPr txBox="1"/>
          <p:nvPr/>
        </p:nvSpPr>
        <p:spPr>
          <a:xfrm>
            <a:off x="279400" y="333973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32" name="4 Conector recto">
            <a:extLst>
              <a:ext uri="{FF2B5EF4-FFF2-40B4-BE49-F238E27FC236}">
                <a16:creationId xmlns:a16="http://schemas.microsoft.com/office/drawing/2014/main" id="{9721A18A-B76C-3B45-A3F2-027101307BA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525" y="3033887"/>
            <a:ext cx="2504990" cy="3968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20035" y="2750478"/>
            <a:ext cx="466725" cy="640080"/>
            <a:chOff x="2120035" y="2750478"/>
            <a:chExt cx="466725" cy="64008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6908" y="322498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BC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3406" y="318688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BC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3082" y="545063"/>
            <a:ext cx="4140835" cy="1116330"/>
            <a:chOff x="1653082" y="545063"/>
            <a:chExt cx="4140835" cy="111633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3714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5610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9964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1859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7459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9354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81885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43781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7633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9528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7496" y="3070740"/>
            <a:ext cx="1092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2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8896" y="2533073"/>
            <a:ext cx="1341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 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07430" y="2587922"/>
            <a:ext cx="182880" cy="76200"/>
            <a:chOff x="2407430" y="2587922"/>
            <a:chExt cx="182880" cy="76200"/>
          </a:xfrm>
        </p:grpSpPr>
        <p:sp>
          <p:nvSpPr>
            <p:cNvPr id="38" name="object 38"/>
            <p:cNvSpPr/>
            <p:nvPr/>
          </p:nvSpPr>
          <p:spPr>
            <a:xfrm>
              <a:off x="2470931" y="262602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BC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07430" y="25879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BC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883441" y="2515819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Fixed</a:t>
            </a:r>
            <a:r>
              <a:rPr sz="1200" spc="-3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but</a:t>
            </a:r>
            <a:r>
              <a:rPr sz="1200" spc="-2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unknown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EEA2C3CE-5C65-644F-AF12-491D815B1FF1}"/>
              </a:ext>
            </a:extLst>
          </p:cNvPr>
          <p:cNvSpPr txBox="1"/>
          <p:nvPr/>
        </p:nvSpPr>
        <p:spPr>
          <a:xfrm>
            <a:off x="279400" y="155575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42" name="4 Conector recto">
            <a:extLst>
              <a:ext uri="{FF2B5EF4-FFF2-40B4-BE49-F238E27FC236}">
                <a16:creationId xmlns:a16="http://schemas.microsoft.com/office/drawing/2014/main" id="{FAEE97CF-8EE4-FA4D-85A6-6C60A87DDB72}"/>
              </a:ext>
            </a:extLst>
          </p:cNvPr>
          <p:cNvCxnSpPr>
            <a:cxnSpLocks/>
          </p:cNvCxnSpPr>
          <p:nvPr/>
        </p:nvCxnSpPr>
        <p:spPr>
          <a:xfrm>
            <a:off x="279400" y="434377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525" y="3033887"/>
            <a:ext cx="2504990" cy="3968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4211" y="2431532"/>
            <a:ext cx="365108" cy="3476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20035" y="2750478"/>
            <a:ext cx="466725" cy="640080"/>
            <a:chOff x="2120035" y="2750478"/>
            <a:chExt cx="466725" cy="64008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035" y="3055529"/>
              <a:ext cx="353997" cy="3349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92379" y="2750478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6983" y="30793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6908" y="322498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BC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3406" y="318688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BC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3082" y="545063"/>
            <a:ext cx="4140835" cy="1310005"/>
            <a:chOff x="1653082" y="545063"/>
            <a:chExt cx="4140835" cy="13100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082" y="687552"/>
              <a:ext cx="4114749" cy="3650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960" y="1300586"/>
              <a:ext cx="4114740" cy="3603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68259" y="1015130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863" y="13439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46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9236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1337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594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8833" y="1012444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3437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007" y="1012445"/>
              <a:ext cx="0" cy="341630"/>
            </a:xfrm>
            <a:custGeom>
              <a:avLst/>
              <a:gdLst/>
              <a:ahLst/>
              <a:cxnLst/>
              <a:rect l="l" t="t" r="r" b="b"/>
              <a:pathLst>
                <a:path h="341630">
                  <a:moveTo>
                    <a:pt x="0" y="0"/>
                  </a:moveTo>
                  <a:lnTo>
                    <a:pt x="0" y="341528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3611" y="134126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3714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5610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9964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1859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7459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9354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81885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43781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07633" y="54506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38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9528" y="651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94137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56041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70387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32292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97883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59789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2309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54213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18056" y="1735441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79961" y="1671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88956" y="1374930"/>
            <a:ext cx="133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Estimated</a:t>
            </a:r>
            <a:r>
              <a:rPr sz="12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Model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7496" y="3070740"/>
            <a:ext cx="1092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Sample</a:t>
            </a:r>
            <a:r>
              <a:rPr sz="1200" spc="-4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Mean</a:t>
            </a:r>
            <a:r>
              <a:rPr sz="1200" spc="-2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8896" y="2533073"/>
            <a:ext cx="1341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Population Mean</a:t>
            </a:r>
            <a:r>
              <a:rPr sz="12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: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07430" y="2587922"/>
            <a:ext cx="182880" cy="76200"/>
            <a:chOff x="2407430" y="2587922"/>
            <a:chExt cx="182880" cy="76200"/>
          </a:xfrm>
        </p:grpSpPr>
        <p:sp>
          <p:nvSpPr>
            <p:cNvPr id="48" name="object 48"/>
            <p:cNvSpPr/>
            <p:nvPr/>
          </p:nvSpPr>
          <p:spPr>
            <a:xfrm>
              <a:off x="2470931" y="262602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1193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BC6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7430" y="25879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BC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83441" y="2515819"/>
            <a:ext cx="1384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Fixed</a:t>
            </a:r>
            <a:r>
              <a:rPr sz="1200" spc="-3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but</a:t>
            </a:r>
            <a:r>
              <a:rPr sz="1200" spc="-20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Comic Sans MS"/>
              </a:rPr>
              <a:t>unknown</a:t>
            </a:r>
            <a:endParaRPr sz="1200" dirty="0">
              <a:latin typeface="Avenir Next" panose="020B0503020202020204" pitchFamily="34" charset="0"/>
              <a:cs typeface="Comic Sans MS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F6AF9AD5-6D60-0444-A482-DD852FE16C19}"/>
              </a:ext>
            </a:extLst>
          </p:cNvPr>
          <p:cNvSpPr txBox="1"/>
          <p:nvPr/>
        </p:nvSpPr>
        <p:spPr>
          <a:xfrm>
            <a:off x="279400" y="155575"/>
            <a:ext cx="5638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Importance of the Normality assumption about errors</a:t>
            </a:r>
          </a:p>
        </p:txBody>
      </p:sp>
      <p:cxnSp>
        <p:nvCxnSpPr>
          <p:cNvPr id="52" name="4 Conector recto">
            <a:extLst>
              <a:ext uri="{FF2B5EF4-FFF2-40B4-BE49-F238E27FC236}">
                <a16:creationId xmlns:a16="http://schemas.microsoft.com/office/drawing/2014/main" id="{5EAEF2A6-D6A0-284C-9975-79C2C00802FA}"/>
              </a:ext>
            </a:extLst>
          </p:cNvPr>
          <p:cNvCxnSpPr>
            <a:cxnSpLocks/>
          </p:cNvCxnSpPr>
          <p:nvPr/>
        </p:nvCxnSpPr>
        <p:spPr>
          <a:xfrm>
            <a:off x="279400" y="434377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2272" y="841208"/>
            <a:ext cx="5316855" cy="29719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>
                <a:latin typeface="Avenir Next" panose="020B0503020202020204" pitchFamily="34" charset="0"/>
                <a:cs typeface="Arial MT"/>
              </a:rPr>
              <a:t>Hay un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una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que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vende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varios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mercado local. Este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necesita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hacer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algún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la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cantidad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unidades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mensuales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que la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podrá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vender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particular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próximo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semestre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 </a:t>
            </a: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pasado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, ha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haciendo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tales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basándose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sensación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la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tripa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y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ahora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desea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ser un poco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más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científica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todo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proceso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</a:t>
            </a: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862BD455-6DEB-E44A-8CF7-C3225219B3F3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4276A9-04F6-3C4F-B25A-B43614DBC3C8}"/>
              </a:ext>
            </a:extLst>
          </p:cNvPr>
          <p:cNvSpPr txBox="1"/>
          <p:nvPr/>
        </p:nvSpPr>
        <p:spPr>
          <a:xfrm>
            <a:off x="203200" y="307975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Ejemplo</a:t>
            </a:r>
            <a:r>
              <a:rPr lang="en-GB" dirty="0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: . . 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134" y="1103089"/>
            <a:ext cx="1682750" cy="594360"/>
            <a:chOff x="832134" y="1103089"/>
            <a:chExt cx="1682750" cy="594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34" y="1103089"/>
              <a:ext cx="1682744" cy="5603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28956" y="1577583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938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0860" y="15140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6902" y="545057"/>
            <a:ext cx="5793698" cy="14138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279781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observations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k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“X” 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n-k-1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residual</a:t>
            </a:r>
            <a:r>
              <a:rPr sz="1200" spc="-4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degrees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freedom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305562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904" y="1654339"/>
            <a:ext cx="476225" cy="328592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4DA06C5A-D355-BF43-9EA4-74CC43CBF09C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Some important results…</a:t>
            </a:r>
          </a:p>
        </p:txBody>
      </p:sp>
      <p:cxnSp>
        <p:nvCxnSpPr>
          <p:cNvPr id="10" name="4 Conector recto">
            <a:extLst>
              <a:ext uri="{FF2B5EF4-FFF2-40B4-BE49-F238E27FC236}">
                <a16:creationId xmlns:a16="http://schemas.microsoft.com/office/drawing/2014/main" id="{5543EC1B-62D7-B046-A359-18CA947DFCC4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34" y="1103089"/>
            <a:ext cx="1682744" cy="560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6902" y="545057"/>
            <a:ext cx="5850564" cy="14138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279781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observations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k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“X” 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n-k-1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residual</a:t>
            </a:r>
            <a:r>
              <a:rPr sz="1200" spc="-4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degrees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freedom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305562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904" y="1654339"/>
            <a:ext cx="476225" cy="3285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59433" y="2171871"/>
            <a:ext cx="1855470" cy="573405"/>
            <a:chOff x="659433" y="2171871"/>
            <a:chExt cx="1855470" cy="5734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34" y="2171871"/>
              <a:ext cx="1682744" cy="5730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9433" y="2316666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938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6115" y="22785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299" y="2303251"/>
            <a:ext cx="457168" cy="32381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96440" y="2386750"/>
            <a:ext cx="21645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the</a:t>
            </a:r>
            <a:r>
              <a:rPr sz="12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14820ED-1C03-3545-A522-AB9F43F07CA4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Some important results…</a:t>
            </a:r>
          </a:p>
        </p:txBody>
      </p:sp>
      <p:cxnSp>
        <p:nvCxnSpPr>
          <p:cNvPr id="13" name="4 Conector recto">
            <a:extLst>
              <a:ext uri="{FF2B5EF4-FFF2-40B4-BE49-F238E27FC236}">
                <a16:creationId xmlns:a16="http://schemas.microsoft.com/office/drawing/2014/main" id="{B1386973-9A05-9B40-B0E3-30CB7ED366F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34" y="1103089"/>
            <a:ext cx="1682744" cy="560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6902" y="545057"/>
            <a:ext cx="5717498" cy="14138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279781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</a:t>
            </a:r>
            <a:r>
              <a:rPr sz="12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observations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k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number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“X” 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n-k-1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residual</a:t>
            </a:r>
            <a:r>
              <a:rPr sz="1200" spc="-4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degrees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of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 MT"/>
              </a:rPr>
              <a:t>freedom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305562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 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904" y="1654339"/>
            <a:ext cx="476225" cy="328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134" y="2171871"/>
            <a:ext cx="1682744" cy="5730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299" y="2303251"/>
            <a:ext cx="457168" cy="3238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96440" y="2386750"/>
            <a:ext cx="23169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the</a:t>
            </a:r>
            <a:r>
              <a:rPr sz="12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3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</a:t>
            </a:r>
            <a:r>
              <a:rPr sz="1200" baseline="-20833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773" y="2872465"/>
            <a:ext cx="203835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7DF7BDE-FB81-7441-83B8-DA2BCFF9F692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Some important results…</a:t>
            </a:r>
          </a:p>
        </p:txBody>
      </p:sp>
      <p:cxnSp>
        <p:nvCxnSpPr>
          <p:cNvPr id="11" name="4 Conector recto">
            <a:extLst>
              <a:ext uri="{FF2B5EF4-FFF2-40B4-BE49-F238E27FC236}">
                <a16:creationId xmlns:a16="http://schemas.microsoft.com/office/drawing/2014/main" id="{AF1BA10F-B0B4-F649-AF7C-938D75A98FCB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34" y="1103089"/>
            <a:ext cx="1682744" cy="560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6902" y="545057"/>
            <a:ext cx="5265420" cy="159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Avenir Next" panose="020B0503020202020204" pitchFamily="34" charset="0"/>
              <a:cs typeface="Arial"/>
            </a:endParaRPr>
          </a:p>
          <a:p>
            <a:pPr marL="279781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n</a:t>
            </a:r>
            <a:r>
              <a:rPr sz="1200" spc="-2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number</a:t>
            </a:r>
            <a:r>
              <a:rPr sz="1200" spc="-5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observations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k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number</a:t>
            </a:r>
            <a:r>
              <a:rPr sz="1200" spc="-5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of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“X” variables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279781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n-k-1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=</a:t>
            </a:r>
            <a:r>
              <a:rPr sz="1200" spc="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residual</a:t>
            </a:r>
            <a:r>
              <a:rPr sz="1200" spc="-4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degrees</a:t>
            </a:r>
            <a:r>
              <a:rPr sz="1200" spc="-3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of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 MT"/>
              </a:rPr>
              <a:t>freedom</a:t>
            </a:r>
            <a:endParaRPr sz="1200" dirty="0">
              <a:latin typeface="Avenir Next" panose="020B0503020202020204" pitchFamily="34" charset="0"/>
              <a:cs typeface="Arial MT"/>
            </a:endParaRPr>
          </a:p>
          <a:p>
            <a:pPr marL="305562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the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5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 b</a:t>
            </a:r>
            <a:r>
              <a:rPr sz="1200" baseline="-20833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904" y="1654339"/>
            <a:ext cx="476225" cy="328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134" y="2171871"/>
            <a:ext cx="1682744" cy="5730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299" y="2303251"/>
            <a:ext cx="457168" cy="3238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96441" y="2386750"/>
            <a:ext cx="1771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=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the</a:t>
            </a:r>
            <a:r>
              <a:rPr sz="1200" spc="-2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standard</a:t>
            </a:r>
            <a:r>
              <a:rPr sz="1200" spc="-3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error</a:t>
            </a:r>
            <a:r>
              <a:rPr sz="1200" spc="-1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-15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b</a:t>
            </a:r>
            <a:r>
              <a:rPr sz="1200" baseline="-20833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0</a:t>
            </a:r>
            <a:endParaRPr sz="1200" baseline="-20833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773" y="2872465"/>
            <a:ext cx="203835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dirty="0">
                <a:solidFill>
                  <a:srgbClr val="CBC6C2"/>
                </a:solidFill>
                <a:latin typeface="Avenir Next" panose="020B0503020202020204" pitchFamily="34" charset="0"/>
                <a:cs typeface="Arial"/>
              </a:rPr>
              <a:t>…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0575" y="2872465"/>
            <a:ext cx="3373754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These</a:t>
            </a:r>
            <a:r>
              <a:rPr sz="1400" spc="-3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results</a:t>
            </a:r>
            <a:r>
              <a:rPr sz="1400" spc="-50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enable</a:t>
            </a:r>
            <a:r>
              <a:rPr sz="1400" spc="-3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us</a:t>
            </a:r>
            <a:r>
              <a:rPr sz="1400" spc="-1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venir Next" panose="020B0503020202020204" pitchFamily="34" charset="0"/>
                <a:cs typeface="Arial"/>
              </a:rPr>
              <a:t>to…,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1005"/>
              </a:spcBef>
              <a:buSzPct val="6250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test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stability and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precision</a:t>
            </a:r>
            <a:r>
              <a:rPr sz="12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of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coefficients</a:t>
            </a:r>
            <a:endParaRPr sz="1200" dirty="0">
              <a:latin typeface="Avenir Next" panose="020B0503020202020204" pitchFamily="34" charset="0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960"/>
              </a:spcBef>
              <a:buSzPct val="62500"/>
              <a:buFont typeface="Wingdings"/>
              <a:buChar char=""/>
              <a:tabLst>
                <a:tab pos="245745" algn="l"/>
                <a:tab pos="246379" algn="l"/>
              </a:tabLst>
            </a:pP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conduct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hypothesis testing</a:t>
            </a:r>
            <a:r>
              <a:rPr sz="12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in</a:t>
            </a:r>
            <a:r>
              <a:rPr sz="1200" spc="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2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 regression</a:t>
            </a:r>
            <a:endParaRPr sz="12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4A3AF9C-3CF0-A445-AF06-9F018F289431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Some important results…</a:t>
            </a:r>
          </a:p>
        </p:txBody>
      </p:sp>
      <p:cxnSp>
        <p:nvCxnSpPr>
          <p:cNvPr id="12" name="4 Conector recto">
            <a:extLst>
              <a:ext uri="{FF2B5EF4-FFF2-40B4-BE49-F238E27FC236}">
                <a16:creationId xmlns:a16="http://schemas.microsoft.com/office/drawing/2014/main" id="{D89CDB76-BE7A-B24E-B027-FCEE15A7FAD6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5224" y="748855"/>
            <a:ext cx="5097780" cy="179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GB" sz="1600" spc="-5" dirty="0">
              <a:solidFill>
                <a:srgbClr val="000099"/>
              </a:solidFill>
              <a:latin typeface="Avenir Next" panose="020B0503020202020204" pitchFamily="34" charset="0"/>
              <a:cs typeface="Arial"/>
            </a:endParaRPr>
          </a:p>
          <a:p>
            <a:pPr marL="556260" indent="-233679">
              <a:lnSpc>
                <a:spcPct val="100000"/>
              </a:lnSpc>
              <a:spcBef>
                <a:spcPts val="1610"/>
              </a:spcBef>
              <a:buSzPct val="64285"/>
              <a:buFont typeface="Wingdings"/>
              <a:buChar char=""/>
              <a:tabLst>
                <a:tab pos="556260" algn="l"/>
                <a:tab pos="556895" algn="l"/>
              </a:tabLst>
            </a:pP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We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have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differentiated</a:t>
            </a:r>
            <a:r>
              <a:rPr sz="1400" spc="-5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between</a:t>
            </a:r>
            <a:r>
              <a:rPr sz="1400" spc="-4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 β’s</a:t>
            </a:r>
            <a:r>
              <a:rPr sz="1400" spc="36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and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  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b’s.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Wingdings"/>
              <a:buChar char=""/>
            </a:pP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556260" indent="-233679">
              <a:lnSpc>
                <a:spcPct val="100000"/>
              </a:lnSpc>
              <a:buSzPct val="64285"/>
              <a:buFont typeface="Wingdings"/>
              <a:buChar char=""/>
              <a:tabLst>
                <a:tab pos="556260" algn="l"/>
                <a:tab pos="556895" algn="l"/>
              </a:tabLst>
            </a:pP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In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common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usage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people</a:t>
            </a:r>
            <a:r>
              <a:rPr sz="1400" spc="-3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tend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to</a:t>
            </a:r>
            <a:r>
              <a:rPr sz="1400" spc="-1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mix</a:t>
            </a: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these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notations.</a:t>
            </a:r>
            <a:endParaRPr sz="1400" dirty="0">
              <a:latin typeface="Avenir Next" panose="020B0503020202020204" pitchFamily="34" charset="0"/>
              <a:cs typeface="Arial"/>
            </a:endParaRPr>
          </a:p>
          <a:p>
            <a:pPr marL="556260" marR="160655" indent="-233679">
              <a:lnSpc>
                <a:spcPct val="125000"/>
              </a:lnSpc>
              <a:spcBef>
                <a:spcPts val="1200"/>
              </a:spcBef>
              <a:buSzPct val="64285"/>
              <a:buFont typeface="Wingdings"/>
              <a:buChar char=""/>
              <a:tabLst>
                <a:tab pos="556260" algn="l"/>
                <a:tab pos="556895" algn="l"/>
              </a:tabLst>
            </a:pPr>
            <a:r>
              <a:rPr sz="1400" spc="-1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However,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long </a:t>
            </a:r>
            <a:r>
              <a:rPr sz="140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as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you understand the conceptual </a:t>
            </a:r>
            <a:r>
              <a:rPr sz="1400" spc="-37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difference,</a:t>
            </a:r>
            <a:r>
              <a:rPr sz="1400" spc="-4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you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should</a:t>
            </a:r>
            <a:r>
              <a:rPr sz="1400" spc="-2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be</a:t>
            </a:r>
            <a:r>
              <a:rPr sz="1400" spc="-20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sz="14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ok.</a:t>
            </a:r>
            <a:endParaRPr sz="1400" dirty="0"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873B3D0-EF56-FE4C-8D45-3CCA12F733A4}"/>
              </a:ext>
            </a:extLst>
          </p:cNvPr>
          <p:cNvSpPr txBox="1"/>
          <p:nvPr/>
        </p:nvSpPr>
        <p:spPr>
          <a:xfrm>
            <a:off x="279400" y="333973"/>
            <a:ext cx="415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dirty="0">
                <a:solidFill>
                  <a:srgbClr val="000099"/>
                </a:solidFill>
                <a:latin typeface="Avenir Next" panose="020B0503020202020204" pitchFamily="34" charset="0"/>
                <a:cs typeface="Arial"/>
              </a:rPr>
              <a:t>A note on notations…</a:t>
            </a:r>
          </a:p>
        </p:txBody>
      </p:sp>
      <p:cxnSp>
        <p:nvCxnSpPr>
          <p:cNvPr id="5" name="4 Conector recto">
            <a:extLst>
              <a:ext uri="{FF2B5EF4-FFF2-40B4-BE49-F238E27FC236}">
                <a16:creationId xmlns:a16="http://schemas.microsoft.com/office/drawing/2014/main" id="{544B3935-AB0F-9644-B992-9313F0526E11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8674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2272" y="677307"/>
            <a:ext cx="5316855" cy="29719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>
                <a:latin typeface="Avenir Next" panose="020B0503020202020204" pitchFamily="34" charset="0"/>
                <a:cs typeface="Arial MT"/>
              </a:rPr>
              <a:t>Hay un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una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que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vende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varios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mercado local. Este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gerente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ventas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necesita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hacer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algún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tipo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la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cantidad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unidades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mensuales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que la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empresa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minorista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podrá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vender de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juguete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particular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próximo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semestre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. </a:t>
            </a: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En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pasado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, ha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estado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haciendo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tales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proyecciones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basándose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sensación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de la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tripa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y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ahora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latin typeface="Avenir Next" panose="020B0503020202020204" pitchFamily="34" charset="0"/>
                <a:cs typeface="Arial MT"/>
              </a:rPr>
              <a:t>desea</a:t>
            </a:r>
            <a:r>
              <a:rPr lang="en-GB" sz="1400" dirty="0">
                <a:latin typeface="Avenir Next" panose="020B0503020202020204" pitchFamily="34" charset="0"/>
                <a:cs typeface="Arial MT"/>
              </a:rPr>
              <a:t> ser un poco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más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científica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sobre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todo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 el </a:t>
            </a:r>
            <a:r>
              <a:rPr lang="en-GB" sz="1400" dirty="0" err="1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proceso</a:t>
            </a:r>
            <a:r>
              <a:rPr lang="en-GB" sz="1400" dirty="0">
                <a:solidFill>
                  <a:srgbClr val="FF0000"/>
                </a:solidFill>
                <a:latin typeface="Avenir Next" panose="020B0503020202020204" pitchFamily="34" charset="0"/>
                <a:cs typeface="Arial MT"/>
              </a:rPr>
              <a:t>.</a:t>
            </a:r>
          </a:p>
        </p:txBody>
      </p:sp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1F677C9E-F624-ED43-9B7A-D81B7DA2E848}"/>
              </a:ext>
            </a:extLst>
          </p:cNvPr>
          <p:cNvCxnSpPr>
            <a:cxnSpLocks/>
          </p:cNvCxnSpPr>
          <p:nvPr/>
        </p:nvCxnSpPr>
        <p:spPr>
          <a:xfrm>
            <a:off x="279400" y="612775"/>
            <a:ext cx="5562600" cy="0"/>
          </a:xfrm>
          <a:prstGeom prst="line">
            <a:avLst/>
          </a:prstGeom>
          <a:ln w="31750">
            <a:solidFill>
              <a:srgbClr val="002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EB6EFE-4E44-8A4C-B201-594085872113}"/>
              </a:ext>
            </a:extLst>
          </p:cNvPr>
          <p:cNvSpPr txBox="1"/>
          <p:nvPr/>
        </p:nvSpPr>
        <p:spPr>
          <a:xfrm>
            <a:off x="203200" y="307975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Ejemplo</a:t>
            </a:r>
            <a:r>
              <a:rPr lang="en-GB" dirty="0">
                <a:solidFill>
                  <a:srgbClr val="C00000"/>
                </a:solidFill>
                <a:latin typeface="Avenir Next" panose="020B0503020202020204" pitchFamily="34" charset="0"/>
                <a:cs typeface="Comic Sans MS"/>
              </a:rPr>
              <a:t>: . .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2547</Words>
  <Application>Microsoft Macintosh PowerPoint</Application>
  <PresentationFormat>Custom</PresentationFormat>
  <Paragraphs>371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 MT</vt:lpstr>
      <vt:lpstr>Avenir Next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for Data Science</dc:title>
  <dc:creator>Sharad W. Borle</dc:creator>
  <cp:lastModifiedBy>JOBISH VALLIKAVUNGAL DEVASSIA</cp:lastModifiedBy>
  <cp:revision>7</cp:revision>
  <dcterms:created xsi:type="dcterms:W3CDTF">2021-07-28T15:34:00Z</dcterms:created>
  <dcterms:modified xsi:type="dcterms:W3CDTF">2021-09-30T16:36:09Z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2021-07-28T00:00:00Z</vt:filetime>
  </property>
</Properties>
</file>