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 e sottotito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0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magin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magin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Inserisci qui una citazion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23" name="Giovanni Mela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24" name="Testo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33" name="Immagin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ovanni Mela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Oriz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a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sottotitol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3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Centra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magin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olo Test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6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7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 alternati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8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92" name="Immagin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olo Test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94" name="Corpo livello uno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jpeg"/><Relationship Id="rId5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o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0520">
              <a:defRPr sz="10200"/>
            </a:pPr>
          </a:p>
        </p:txBody>
      </p:sp>
      <p:sp>
        <p:nvSpPr>
          <p:cNvPr id="167" name="Corp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ufc_wallpaper.jpg" descr="ufc_wallpap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4936" y="-21017"/>
            <a:ext cx="20566622" cy="1156872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ettangolo"/>
          <p:cNvSpPr/>
          <p:nvPr/>
        </p:nvSpPr>
        <p:spPr>
          <a:xfrm>
            <a:off x="11782153" y="5896681"/>
            <a:ext cx="1270001" cy="28024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0" name="Rettangolo arrotondato"/>
          <p:cNvSpPr/>
          <p:nvPr/>
        </p:nvSpPr>
        <p:spPr>
          <a:xfrm>
            <a:off x="11449806" y="7010654"/>
            <a:ext cx="906431" cy="1504446"/>
          </a:xfrm>
          <a:prstGeom prst="roundRect">
            <a:avLst>
              <a:gd name="adj" fmla="val 3887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9FFFB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1" name="Rettangolo"/>
          <p:cNvSpPr/>
          <p:nvPr/>
        </p:nvSpPr>
        <p:spPr>
          <a:xfrm>
            <a:off x="-13992" y="7187224"/>
            <a:ext cx="13032784" cy="1803401"/>
          </a:xfrm>
          <a:prstGeom prst="rect">
            <a:avLst/>
          </a:prstGeom>
          <a:solidFill>
            <a:schemeClr val="accent5">
              <a:alpha val="80102"/>
            </a:scheme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2" name="Andrea Garrone &amp; Marco Mochi"/>
          <p:cNvSpPr txBox="1"/>
          <p:nvPr/>
        </p:nvSpPr>
        <p:spPr>
          <a:xfrm>
            <a:off x="108630" y="8277644"/>
            <a:ext cx="6269991" cy="736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Andrea Garrone &amp; Marco Mochi</a:t>
            </a:r>
          </a:p>
        </p:txBody>
      </p:sp>
      <p:sp>
        <p:nvSpPr>
          <p:cNvPr id="173" name="ADVANCED DATA MANAGEMENT 2018-2019"/>
          <p:cNvSpPr txBox="1"/>
          <p:nvPr/>
        </p:nvSpPr>
        <p:spPr>
          <a:xfrm>
            <a:off x="133833" y="7331075"/>
            <a:ext cx="9962389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ADVANCED DATA MANAGEMENT 2018-2019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 desktop application for coaches that dive deeper into statistics."/>
          <p:cNvSpPr txBox="1"/>
          <p:nvPr/>
        </p:nvSpPr>
        <p:spPr>
          <a:xfrm>
            <a:off x="568705" y="7799886"/>
            <a:ext cx="11867390" cy="50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 desktop application for coaches that dive deeper into statistics.</a:t>
            </a:r>
          </a:p>
        </p:txBody>
      </p:sp>
      <p:sp>
        <p:nvSpPr>
          <p:cNvPr id="176" name="a desktop application for media and tv’s that give access to some basic information about an event and some statistics"/>
          <p:cNvSpPr txBox="1"/>
          <p:nvPr/>
        </p:nvSpPr>
        <p:spPr>
          <a:xfrm>
            <a:off x="568705" y="6330316"/>
            <a:ext cx="11867389" cy="9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 desktop application for media and tv’s that give access to some basic information about an event and some statistics</a:t>
            </a:r>
          </a:p>
        </p:txBody>
      </p:sp>
      <p:sp>
        <p:nvSpPr>
          <p:cNvPr id="177" name="The Ultimate Fighting Championship (UFC) is the largest mixed martial arts promotion company  in the world .…"/>
          <p:cNvSpPr txBox="1"/>
          <p:nvPr/>
        </p:nvSpPr>
        <p:spPr>
          <a:xfrm>
            <a:off x="568705" y="1683130"/>
            <a:ext cx="11867390" cy="409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6100"/>
              </a:lnSpc>
              <a:spcBef>
                <a:spcPts val="0"/>
              </a:spcBef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The </a:t>
            </a:r>
            <a:r>
              <a:t>Ultimate Fighting Championship</a:t>
            </a:r>
            <a:r>
              <a:t> (</a:t>
            </a:r>
            <a:r>
              <a:t>UFC</a:t>
            </a:r>
            <a:r>
              <a:t>) is the largest mixed martial arts promotion company  in the world .</a:t>
            </a:r>
          </a:p>
          <a:p>
            <a:pPr algn="just" defTabSz="457200">
              <a:lnSpc>
                <a:spcPts val="6100"/>
              </a:lnSpc>
              <a:spcBef>
                <a:spcPts val="0"/>
              </a:spcBef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just" defTabSz="457200">
              <a:lnSpc>
                <a:spcPts val="6100"/>
              </a:lnSpc>
              <a:spcBef>
                <a:spcPts val="0"/>
              </a:spcBef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We imagine to be dana white, the president of ufc, and wanting to sell to tv’s, media of any kind and gyms a tool to analyze and present a match. </a:t>
            </a:r>
          </a:p>
          <a:p>
            <a:pPr algn="just" defTabSz="457200">
              <a:lnSpc>
                <a:spcPts val="6100"/>
              </a:lnSpc>
              <a:spcBef>
                <a:spcPts val="0"/>
              </a:spcBef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algn="just" defTabSz="457200">
              <a:lnSpc>
                <a:spcPts val="6100"/>
              </a:lnSpc>
              <a:spcBef>
                <a:spcPts val="0"/>
              </a:spcBef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There are two main applications:</a:t>
            </a:r>
          </a:p>
        </p:txBody>
      </p:sp>
      <p:pic>
        <p:nvPicPr>
          <p:cNvPr id="178" name="octagon.jpg" descr="octagon.jpg"/>
          <p:cNvPicPr>
            <a:picLocks noChangeAspect="1"/>
          </p:cNvPicPr>
          <p:nvPr/>
        </p:nvPicPr>
        <p:blipFill>
          <a:blip r:embed="rId2">
            <a:alphaModFix amt="14318"/>
            <a:extLst/>
          </a:blip>
          <a:stretch>
            <a:fillRect/>
          </a:stretch>
        </p:blipFill>
        <p:spPr>
          <a:xfrm>
            <a:off x="-2204046" y="-15020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ttangolo"/>
          <p:cNvSpPr/>
          <p:nvPr/>
        </p:nvSpPr>
        <p:spPr>
          <a:xfrm>
            <a:off x="1864362" y="-68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0" name="ufc_logo_transparent.png" descr="ufc_logo_transparent.png"/>
          <p:cNvPicPr>
            <a:picLocks noChangeAspect="1"/>
          </p:cNvPicPr>
          <p:nvPr/>
        </p:nvPicPr>
        <p:blipFill>
          <a:blip r:embed="rId3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INTRODUCTION"/>
          <p:cNvSpPr txBox="1"/>
          <p:nvPr/>
        </p:nvSpPr>
        <p:spPr>
          <a:xfrm>
            <a:off x="2125812" y="185981"/>
            <a:ext cx="2588354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INTRODUCTION</a:t>
            </a:r>
          </a:p>
        </p:txBody>
      </p:sp>
      <p:pic>
        <p:nvPicPr>
          <p:cNvPr id="182" name="Rettangolo" descr="Rettangol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705" y="6094059"/>
            <a:ext cx="11867390" cy="1458037"/>
          </a:xfrm>
          <a:prstGeom prst="rect">
            <a:avLst/>
          </a:prstGeom>
        </p:spPr>
      </p:pic>
      <p:pic>
        <p:nvPicPr>
          <p:cNvPr id="184" name="Rettangolo" descr="Rettangolo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8705" y="7686208"/>
            <a:ext cx="11867390" cy="8681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e goal of the project is the design and the development of a large-scale data management/data processing layer, in order to have a periodically updated ufc database with a lot of read and write operations."/>
          <p:cNvSpPr txBox="1"/>
          <p:nvPr/>
        </p:nvSpPr>
        <p:spPr>
          <a:xfrm>
            <a:off x="568705" y="2053464"/>
            <a:ext cx="11867390" cy="175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ts val="6100"/>
              </a:lnSpc>
              <a:spcBef>
                <a:spcPts val="0"/>
              </a:spcBef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 goal of the project is the design and the development of a large-scale data management/data processing layer, in order to have a periodically updated ufc database with a lot of read and write operations.</a:t>
            </a:r>
          </a:p>
        </p:txBody>
      </p:sp>
      <p:sp>
        <p:nvSpPr>
          <p:cNvPr id="188" name="Schema creation and population (10h)"/>
          <p:cNvSpPr txBox="1"/>
          <p:nvPr/>
        </p:nvSpPr>
        <p:spPr>
          <a:xfrm>
            <a:off x="7281739" y="6405695"/>
            <a:ext cx="5080001" cy="9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Schema creation and population (10h)</a:t>
            </a:r>
          </a:p>
        </p:txBody>
      </p:sp>
      <p:sp>
        <p:nvSpPr>
          <p:cNvPr id="189" name="Workload implementation (10h)"/>
          <p:cNvSpPr txBox="1"/>
          <p:nvPr/>
        </p:nvSpPr>
        <p:spPr>
          <a:xfrm>
            <a:off x="7281739" y="7645814"/>
            <a:ext cx="5080001" cy="50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Workload implementation (10h)</a:t>
            </a:r>
          </a:p>
        </p:txBody>
      </p:sp>
      <p:sp>
        <p:nvSpPr>
          <p:cNvPr id="190" name="Schema and workload definition (15h)"/>
          <p:cNvSpPr txBox="1"/>
          <p:nvPr/>
        </p:nvSpPr>
        <p:spPr>
          <a:xfrm>
            <a:off x="7281739" y="5161083"/>
            <a:ext cx="5080001" cy="985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Schema and workload definition (15h)</a:t>
            </a:r>
          </a:p>
        </p:txBody>
      </p:sp>
      <p:sp>
        <p:nvSpPr>
          <p:cNvPr id="191" name="Provide application and system requirements (10h)"/>
          <p:cNvSpPr txBox="1"/>
          <p:nvPr/>
        </p:nvSpPr>
        <p:spPr>
          <a:xfrm>
            <a:off x="643060" y="6288256"/>
            <a:ext cx="5080001" cy="9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Provide application and system requirements (10h)</a:t>
            </a:r>
          </a:p>
        </p:txBody>
      </p:sp>
      <p:sp>
        <p:nvSpPr>
          <p:cNvPr id="192" name="Choice of the reference technology"/>
          <p:cNvSpPr txBox="1"/>
          <p:nvPr/>
        </p:nvSpPr>
        <p:spPr>
          <a:xfrm>
            <a:off x="643060" y="7645814"/>
            <a:ext cx="5080001" cy="50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Choice of the reference technology</a:t>
            </a:r>
          </a:p>
        </p:txBody>
      </p:sp>
      <p:sp>
        <p:nvSpPr>
          <p:cNvPr id="193" name="Propose a domain and a related application (2h)"/>
          <p:cNvSpPr txBox="1"/>
          <p:nvPr/>
        </p:nvSpPr>
        <p:spPr>
          <a:xfrm>
            <a:off x="643060" y="5232122"/>
            <a:ext cx="5080001" cy="9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8352" indent="-418352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Propose a domain and a related application (2h)</a:t>
            </a:r>
          </a:p>
        </p:txBody>
      </p:sp>
      <p:pic>
        <p:nvPicPr>
          <p:cNvPr id="194" name="Rettangolo" descr="Rettangolo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3639" y="5003239"/>
            <a:ext cx="5156201" cy="3790433"/>
          </a:xfrm>
          <a:prstGeom prst="rect">
            <a:avLst/>
          </a:prstGeom>
        </p:spPr>
      </p:pic>
      <p:pic>
        <p:nvPicPr>
          <p:cNvPr id="196" name="Rettangolo" descr="Rettangolo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960" y="5003239"/>
            <a:ext cx="5156201" cy="3790433"/>
          </a:xfrm>
          <a:prstGeom prst="rect">
            <a:avLst/>
          </a:prstGeom>
        </p:spPr>
      </p:pic>
      <p:pic>
        <p:nvPicPr>
          <p:cNvPr id="198" name="octagon.jpg" descr="octagon.jpg"/>
          <p:cNvPicPr>
            <a:picLocks noChangeAspect="1"/>
          </p:cNvPicPr>
          <p:nvPr/>
        </p:nvPicPr>
        <p:blipFill>
          <a:blip r:embed="rId4">
            <a:alphaModFix amt="14318"/>
            <a:extLst/>
          </a:blip>
          <a:stretch>
            <a:fillRect/>
          </a:stretch>
        </p:blipFill>
        <p:spPr>
          <a:xfrm>
            <a:off x="-2216746" y="-65820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ttangolo"/>
          <p:cNvSpPr/>
          <p:nvPr/>
        </p:nvSpPr>
        <p:spPr>
          <a:xfrm>
            <a:off x="1864362" y="-68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00" name="ufc_logo_transparent.png" descr="ufc_logo_transparent.png"/>
          <p:cNvPicPr>
            <a:picLocks noChangeAspect="1"/>
          </p:cNvPicPr>
          <p:nvPr/>
        </p:nvPicPr>
        <p:blipFill>
          <a:blip r:embed="rId5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AIM OF THE PROJECT"/>
          <p:cNvSpPr txBox="1"/>
          <p:nvPr/>
        </p:nvSpPr>
        <p:spPr>
          <a:xfrm>
            <a:off x="2125812" y="185981"/>
            <a:ext cx="2588354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AIM OF THE PROJECT</a:t>
            </a:r>
          </a:p>
        </p:txBody>
      </p:sp>
      <p:sp>
        <p:nvSpPr>
          <p:cNvPr id="202" name="PART 2"/>
          <p:cNvSpPr txBox="1"/>
          <p:nvPr/>
        </p:nvSpPr>
        <p:spPr>
          <a:xfrm>
            <a:off x="7281739" y="4309584"/>
            <a:ext cx="5080001" cy="58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PART 2</a:t>
            </a:r>
          </a:p>
        </p:txBody>
      </p:sp>
      <p:sp>
        <p:nvSpPr>
          <p:cNvPr id="203" name="PART 1"/>
          <p:cNvSpPr txBox="1"/>
          <p:nvPr/>
        </p:nvSpPr>
        <p:spPr>
          <a:xfrm>
            <a:off x="643060" y="4322284"/>
            <a:ext cx="5080001" cy="58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assandra is one of the technologies we studied during the course and it is the one we appreciate the most among the others, both from a conceptual and practical point of view."/>
          <p:cNvSpPr txBox="1"/>
          <p:nvPr/>
        </p:nvSpPr>
        <p:spPr>
          <a:xfrm>
            <a:off x="568705" y="1828813"/>
            <a:ext cx="11867390" cy="175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ts val="6100"/>
              </a:lnSpc>
              <a:spcBef>
                <a:spcPts val="0"/>
              </a:spcBef>
              <a:defRPr sz="38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Cassandra is one of the technologies we studied during the course and it is the one we appreciate the most among the others, both from a conceptual and practical point of view.</a:t>
            </a:r>
          </a:p>
        </p:txBody>
      </p:sp>
      <p:sp>
        <p:nvSpPr>
          <p:cNvPr id="206" name="We will need to write data periodically:…"/>
          <p:cNvSpPr txBox="1"/>
          <p:nvPr/>
        </p:nvSpPr>
        <p:spPr>
          <a:xfrm>
            <a:off x="568705" y="3943049"/>
            <a:ext cx="11867390" cy="1468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5400"/>
              </a:lnSpc>
              <a:spcBef>
                <a:spcPts val="0"/>
              </a:spcBef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We will need to write data periodically: </a:t>
            </a:r>
          </a:p>
          <a:p>
            <a:pPr marL="496794" indent="-496794" algn="just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every time an event (and all the fights included) is created</a:t>
            </a:r>
          </a:p>
          <a:p>
            <a:pPr marL="496794" indent="-496794" algn="just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every time a fighter signs a contract with the UFC promotion.</a:t>
            </a:r>
          </a:p>
        </p:txBody>
      </p:sp>
      <p:sp>
        <p:nvSpPr>
          <p:cNvPr id="207" name="We also need to read data :…"/>
          <p:cNvSpPr txBox="1"/>
          <p:nvPr/>
        </p:nvSpPr>
        <p:spPr>
          <a:xfrm>
            <a:off x="568705" y="5810905"/>
            <a:ext cx="11867390" cy="2433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5400"/>
              </a:lnSpc>
              <a:spcBef>
                <a:spcPts val="0"/>
              </a:spcBef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We also need to read data : </a:t>
            </a:r>
          </a:p>
          <a:p>
            <a:pPr marL="496794" indent="-496794" algn="just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every time a tv or any other media need information about an event or a fight for advertising</a:t>
            </a:r>
          </a:p>
          <a:p>
            <a:pPr marL="496794" indent="-496794" algn="just" defTabSz="457200">
              <a:lnSpc>
                <a:spcPts val="5400"/>
              </a:lnSpc>
              <a:spcBef>
                <a:spcPts val="0"/>
              </a:spcBef>
              <a:buClr>
                <a:srgbClr val="D65F5E"/>
              </a:buClr>
              <a:buSzPct val="104999"/>
              <a:buFont typeface="Avenir Next"/>
              <a:buChar char="‣"/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every time a coach wants to know some statistics about a fighter in order to train his fighter at best</a:t>
            </a:r>
          </a:p>
        </p:txBody>
      </p:sp>
      <p:pic>
        <p:nvPicPr>
          <p:cNvPr id="208" name="octagon.jpg" descr="octagon.jpg"/>
          <p:cNvPicPr>
            <a:picLocks noChangeAspect="1"/>
          </p:cNvPicPr>
          <p:nvPr/>
        </p:nvPicPr>
        <p:blipFill>
          <a:blip r:embed="rId2">
            <a:alphaModFix amt="14318"/>
            <a:extLst/>
          </a:blip>
          <a:stretch>
            <a:fillRect/>
          </a:stretch>
        </p:blipFill>
        <p:spPr>
          <a:xfrm>
            <a:off x="-2216746" y="-27720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ttangolo"/>
          <p:cNvSpPr/>
          <p:nvPr/>
        </p:nvSpPr>
        <p:spPr>
          <a:xfrm>
            <a:off x="1864362" y="-68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10" name="ufc_logo_transparent.png" descr="ufc_logo_transparent.png"/>
          <p:cNvPicPr>
            <a:picLocks noChangeAspect="1"/>
          </p:cNvPicPr>
          <p:nvPr/>
        </p:nvPicPr>
        <p:blipFill>
          <a:blip r:embed="rId3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FERENCE TECHNOLOGY"/>
          <p:cNvSpPr txBox="1"/>
          <p:nvPr/>
        </p:nvSpPr>
        <p:spPr>
          <a:xfrm>
            <a:off x="2125812" y="185981"/>
            <a:ext cx="5080001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REFERENCE TECHNOLOGY</a:t>
            </a:r>
          </a:p>
        </p:txBody>
      </p:sp>
      <p:pic>
        <p:nvPicPr>
          <p:cNvPr id="212" name="Rettangolo" descr="Rettangol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052" y="3704378"/>
            <a:ext cx="12084696" cy="494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octagon.jpg" descr="octagon.jpg"/>
          <p:cNvPicPr>
            <a:picLocks noChangeAspect="1"/>
          </p:cNvPicPr>
          <p:nvPr/>
        </p:nvPicPr>
        <p:blipFill>
          <a:blip r:embed="rId2">
            <a:alphaModFix amt="14318"/>
            <a:extLst/>
          </a:blip>
          <a:stretch>
            <a:fillRect/>
          </a:stretch>
        </p:blipFill>
        <p:spPr>
          <a:xfrm>
            <a:off x="-2216746" y="-27782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Forma"/>
          <p:cNvSpPr/>
          <p:nvPr/>
        </p:nvSpPr>
        <p:spPr>
          <a:xfrm>
            <a:off x="1921190" y="6393195"/>
            <a:ext cx="1493328" cy="868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>
              <a:alpha val="798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7" name="Rettangolo"/>
          <p:cNvSpPr/>
          <p:nvPr/>
        </p:nvSpPr>
        <p:spPr>
          <a:xfrm>
            <a:off x="1864362" y="-68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18" name="ufc_logo_transparent.png" descr="ufc_logo_transparent.png"/>
          <p:cNvPicPr>
            <a:picLocks noChangeAspect="1"/>
          </p:cNvPicPr>
          <p:nvPr/>
        </p:nvPicPr>
        <p:blipFill>
          <a:blip r:embed="rId3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CEPTUAL SCHEMA"/>
          <p:cNvSpPr txBox="1"/>
          <p:nvPr/>
        </p:nvSpPr>
        <p:spPr>
          <a:xfrm>
            <a:off x="2125812" y="185981"/>
            <a:ext cx="5080001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CONCEPTUAL SCHEMA</a:t>
            </a:r>
          </a:p>
        </p:txBody>
      </p:sp>
      <p:sp>
        <p:nvSpPr>
          <p:cNvPr id="220" name="Rettangolo"/>
          <p:cNvSpPr/>
          <p:nvPr/>
        </p:nvSpPr>
        <p:spPr>
          <a:xfrm>
            <a:off x="9195575" y="2441689"/>
            <a:ext cx="1888035" cy="868179"/>
          </a:xfrm>
          <a:prstGeom prst="rect">
            <a:avLst/>
          </a:prstGeom>
          <a:solidFill>
            <a:schemeClr val="accent5">
              <a:alpha val="795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1" name="EVENTS"/>
          <p:cNvSpPr txBox="1"/>
          <p:nvPr/>
        </p:nvSpPr>
        <p:spPr>
          <a:xfrm>
            <a:off x="9620975" y="2624317"/>
            <a:ext cx="1060807" cy="50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EVENTS</a:t>
            </a:r>
          </a:p>
        </p:txBody>
      </p:sp>
      <p:sp>
        <p:nvSpPr>
          <p:cNvPr id="222" name="Rettangolo"/>
          <p:cNvSpPr/>
          <p:nvPr/>
        </p:nvSpPr>
        <p:spPr>
          <a:xfrm>
            <a:off x="6515693" y="4239911"/>
            <a:ext cx="1888035" cy="868179"/>
          </a:xfrm>
          <a:prstGeom prst="rect">
            <a:avLst/>
          </a:prstGeom>
          <a:solidFill>
            <a:schemeClr val="accent5">
              <a:alpha val="795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3" name="FIGHTS"/>
          <p:cNvSpPr txBox="1"/>
          <p:nvPr/>
        </p:nvSpPr>
        <p:spPr>
          <a:xfrm>
            <a:off x="6962835" y="4435239"/>
            <a:ext cx="993751" cy="502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FIGHTS</a:t>
            </a:r>
          </a:p>
        </p:txBody>
      </p:sp>
      <p:sp>
        <p:nvSpPr>
          <p:cNvPr id="224" name="Rettangolo"/>
          <p:cNvSpPr/>
          <p:nvPr/>
        </p:nvSpPr>
        <p:spPr>
          <a:xfrm>
            <a:off x="3699376" y="2499594"/>
            <a:ext cx="1888035" cy="868179"/>
          </a:xfrm>
          <a:prstGeom prst="rect">
            <a:avLst/>
          </a:prstGeom>
          <a:solidFill>
            <a:schemeClr val="accent5">
              <a:alpha val="795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5" name="FIGHTER"/>
          <p:cNvSpPr txBox="1"/>
          <p:nvPr/>
        </p:nvSpPr>
        <p:spPr>
          <a:xfrm>
            <a:off x="4089689" y="2682222"/>
            <a:ext cx="1152247" cy="50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FIGHTER</a:t>
            </a:r>
          </a:p>
        </p:txBody>
      </p:sp>
      <p:sp>
        <p:nvSpPr>
          <p:cNvPr id="226" name="Linea"/>
          <p:cNvSpPr/>
          <p:nvPr/>
        </p:nvSpPr>
        <p:spPr>
          <a:xfrm flipV="1">
            <a:off x="10139593" y="3349477"/>
            <a:ext cx="1" cy="868179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7" name="Forma"/>
          <p:cNvSpPr/>
          <p:nvPr/>
        </p:nvSpPr>
        <p:spPr>
          <a:xfrm>
            <a:off x="9392928" y="4239911"/>
            <a:ext cx="1493329" cy="86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>
              <a:alpha val="798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INCLUDE"/>
          <p:cNvSpPr txBox="1"/>
          <p:nvPr/>
        </p:nvSpPr>
        <p:spPr>
          <a:xfrm>
            <a:off x="9730818" y="4486039"/>
            <a:ext cx="853873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INCLUDE</a:t>
            </a:r>
          </a:p>
        </p:txBody>
      </p:sp>
      <p:sp>
        <p:nvSpPr>
          <p:cNvPr id="229" name="Linea"/>
          <p:cNvSpPr/>
          <p:nvPr/>
        </p:nvSpPr>
        <p:spPr>
          <a:xfrm flipH="1">
            <a:off x="2673194" y="2933683"/>
            <a:ext cx="1037235" cy="1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Forma"/>
          <p:cNvSpPr/>
          <p:nvPr/>
        </p:nvSpPr>
        <p:spPr>
          <a:xfrm>
            <a:off x="3896729" y="4239911"/>
            <a:ext cx="1493329" cy="86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>
              <a:alpha val="798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Linea"/>
          <p:cNvSpPr/>
          <p:nvPr/>
        </p:nvSpPr>
        <p:spPr>
          <a:xfrm flipV="1">
            <a:off x="4643393" y="3366523"/>
            <a:ext cx="1" cy="868179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DISPUTE"/>
          <p:cNvSpPr txBox="1"/>
          <p:nvPr/>
        </p:nvSpPr>
        <p:spPr>
          <a:xfrm>
            <a:off x="4239088" y="4486039"/>
            <a:ext cx="832639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DISPUTE</a:t>
            </a:r>
          </a:p>
        </p:txBody>
      </p:sp>
      <p:sp>
        <p:nvSpPr>
          <p:cNvPr id="233" name="Linea"/>
          <p:cNvSpPr/>
          <p:nvPr/>
        </p:nvSpPr>
        <p:spPr>
          <a:xfrm flipH="1">
            <a:off x="5399244" y="4674000"/>
            <a:ext cx="1084210" cy="1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HAS"/>
          <p:cNvSpPr txBox="1"/>
          <p:nvPr/>
        </p:nvSpPr>
        <p:spPr>
          <a:xfrm>
            <a:off x="2444460" y="6639323"/>
            <a:ext cx="460478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235" name="Linea"/>
          <p:cNvSpPr/>
          <p:nvPr/>
        </p:nvSpPr>
        <p:spPr>
          <a:xfrm flipH="1">
            <a:off x="8435968" y="4674000"/>
            <a:ext cx="960832" cy="1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6" name="Rettangolo"/>
          <p:cNvSpPr/>
          <p:nvPr/>
        </p:nvSpPr>
        <p:spPr>
          <a:xfrm>
            <a:off x="4119765" y="6393195"/>
            <a:ext cx="1888035" cy="868178"/>
          </a:xfrm>
          <a:prstGeom prst="rect">
            <a:avLst/>
          </a:prstGeom>
          <a:solidFill>
            <a:schemeClr val="accent5">
              <a:alpha val="795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FIGHTING"/>
          <p:cNvSpPr txBox="1"/>
          <p:nvPr/>
        </p:nvSpPr>
        <p:spPr>
          <a:xfrm>
            <a:off x="4431169" y="6448584"/>
            <a:ext cx="1265226" cy="502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FIGHTING</a:t>
            </a:r>
          </a:p>
        </p:txBody>
      </p:sp>
      <p:sp>
        <p:nvSpPr>
          <p:cNvPr id="238" name="STATISTHICS"/>
          <p:cNvSpPr txBox="1"/>
          <p:nvPr/>
        </p:nvSpPr>
        <p:spPr>
          <a:xfrm>
            <a:off x="4227112" y="6814584"/>
            <a:ext cx="1639114" cy="502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STATISTHICS</a:t>
            </a:r>
          </a:p>
        </p:txBody>
      </p:sp>
      <p:sp>
        <p:nvSpPr>
          <p:cNvPr id="239" name="(1,N)"/>
          <p:cNvSpPr txBox="1"/>
          <p:nvPr/>
        </p:nvSpPr>
        <p:spPr>
          <a:xfrm>
            <a:off x="10252004" y="3653981"/>
            <a:ext cx="518313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(1,N)</a:t>
            </a:r>
          </a:p>
        </p:txBody>
      </p:sp>
      <p:sp>
        <p:nvSpPr>
          <p:cNvPr id="240" name="(N,1)"/>
          <p:cNvSpPr txBox="1"/>
          <p:nvPr/>
        </p:nvSpPr>
        <p:spPr>
          <a:xfrm>
            <a:off x="8622268" y="4258704"/>
            <a:ext cx="518313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(N,1)</a:t>
            </a:r>
          </a:p>
        </p:txBody>
      </p:sp>
      <p:sp>
        <p:nvSpPr>
          <p:cNvPr id="241" name="(1,N)"/>
          <p:cNvSpPr txBox="1"/>
          <p:nvPr/>
        </p:nvSpPr>
        <p:spPr>
          <a:xfrm>
            <a:off x="5669060" y="4258704"/>
            <a:ext cx="518313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(1,N)</a:t>
            </a:r>
          </a:p>
        </p:txBody>
      </p:sp>
      <p:sp>
        <p:nvSpPr>
          <p:cNvPr id="242" name="Linea"/>
          <p:cNvSpPr/>
          <p:nvPr/>
        </p:nvSpPr>
        <p:spPr>
          <a:xfrm flipV="1">
            <a:off x="2667853" y="2925139"/>
            <a:ext cx="1" cy="3497723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3" name="(0,N)"/>
          <p:cNvSpPr txBox="1"/>
          <p:nvPr/>
        </p:nvSpPr>
        <p:spPr>
          <a:xfrm>
            <a:off x="1937648" y="4631109"/>
            <a:ext cx="518313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(0,N)</a:t>
            </a:r>
          </a:p>
        </p:txBody>
      </p:sp>
      <p:sp>
        <p:nvSpPr>
          <p:cNvPr id="244" name="(1,N)"/>
          <p:cNvSpPr txBox="1"/>
          <p:nvPr/>
        </p:nvSpPr>
        <p:spPr>
          <a:xfrm>
            <a:off x="4007326" y="3615881"/>
            <a:ext cx="518314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(1,N)</a:t>
            </a:r>
          </a:p>
        </p:txBody>
      </p:sp>
      <p:sp>
        <p:nvSpPr>
          <p:cNvPr id="245" name="(0,N)"/>
          <p:cNvSpPr txBox="1"/>
          <p:nvPr/>
        </p:nvSpPr>
        <p:spPr>
          <a:xfrm>
            <a:off x="3396426" y="6372384"/>
            <a:ext cx="518313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(0,N)</a:t>
            </a:r>
          </a:p>
        </p:txBody>
      </p:sp>
      <p:sp>
        <p:nvSpPr>
          <p:cNvPr id="246" name="Forma"/>
          <p:cNvSpPr/>
          <p:nvPr/>
        </p:nvSpPr>
        <p:spPr>
          <a:xfrm>
            <a:off x="6713046" y="6393195"/>
            <a:ext cx="1493329" cy="868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>
              <a:alpha val="798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WITH"/>
          <p:cNvSpPr txBox="1"/>
          <p:nvPr/>
        </p:nvSpPr>
        <p:spPr>
          <a:xfrm>
            <a:off x="7185327" y="6639323"/>
            <a:ext cx="548768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WITH</a:t>
            </a:r>
          </a:p>
        </p:txBody>
      </p:sp>
      <p:sp>
        <p:nvSpPr>
          <p:cNvPr id="248" name="Linea"/>
          <p:cNvSpPr/>
          <p:nvPr/>
        </p:nvSpPr>
        <p:spPr>
          <a:xfrm flipV="1">
            <a:off x="7459710" y="5113005"/>
            <a:ext cx="1" cy="1275275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9" name="Linea"/>
          <p:cNvSpPr/>
          <p:nvPr/>
        </p:nvSpPr>
        <p:spPr>
          <a:xfrm flipH="1">
            <a:off x="3419132" y="6827284"/>
            <a:ext cx="696019" cy="1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Linea"/>
          <p:cNvSpPr/>
          <p:nvPr/>
        </p:nvSpPr>
        <p:spPr>
          <a:xfrm flipH="1">
            <a:off x="6021239" y="6827284"/>
            <a:ext cx="696019" cy="1"/>
          </a:xfrm>
          <a:prstGeom prst="line">
            <a:avLst/>
          </a:prstGeom>
          <a:ln w="25400">
            <a:solidFill>
              <a:srgbClr val="43424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1" name="(0,N)"/>
          <p:cNvSpPr txBox="1"/>
          <p:nvPr/>
        </p:nvSpPr>
        <p:spPr>
          <a:xfrm>
            <a:off x="7598077" y="5600781"/>
            <a:ext cx="518313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(0,N)</a:t>
            </a:r>
          </a:p>
        </p:txBody>
      </p:sp>
      <p:sp>
        <p:nvSpPr>
          <p:cNvPr id="252" name="(0,N)"/>
          <p:cNvSpPr txBox="1"/>
          <p:nvPr/>
        </p:nvSpPr>
        <p:spPr>
          <a:xfrm>
            <a:off x="6093188" y="6448584"/>
            <a:ext cx="518314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(0,N)</a:t>
            </a:r>
          </a:p>
        </p:txBody>
      </p:sp>
      <p:pic>
        <p:nvPicPr>
          <p:cNvPr id="253" name="Rettangolo" descr="Rettangol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052" y="1475482"/>
            <a:ext cx="12084696" cy="76241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octagon.jpg" descr="octagon.jpg"/>
          <p:cNvPicPr>
            <a:picLocks noChangeAspect="1"/>
          </p:cNvPicPr>
          <p:nvPr/>
        </p:nvPicPr>
        <p:blipFill>
          <a:blip r:embed="rId2">
            <a:alphaModFix amt="14318"/>
            <a:extLst/>
          </a:blip>
          <a:stretch>
            <a:fillRect/>
          </a:stretch>
        </p:blipFill>
        <p:spPr>
          <a:xfrm>
            <a:off x="-2216746" y="-27782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ttangolo"/>
          <p:cNvSpPr/>
          <p:nvPr/>
        </p:nvSpPr>
        <p:spPr>
          <a:xfrm>
            <a:off x="1864362" y="-68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58" name="ufc_logo_transparent.png" descr="ufc_logo_transparent.png"/>
          <p:cNvPicPr>
            <a:picLocks noChangeAspect="1"/>
          </p:cNvPicPr>
          <p:nvPr/>
        </p:nvPicPr>
        <p:blipFill>
          <a:blip r:embed="rId3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WORKLOAD OPERATIONS: info_card"/>
          <p:cNvSpPr txBox="1"/>
          <p:nvPr/>
        </p:nvSpPr>
        <p:spPr>
          <a:xfrm>
            <a:off x="2125812" y="185981"/>
            <a:ext cx="5080001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WORKLOAD OPERATIONS: info_card</a:t>
            </a:r>
          </a:p>
        </p:txBody>
      </p:sp>
      <p:sp>
        <p:nvSpPr>
          <p:cNvPr id="260" name="UFC promotion create a new event with a new fight:…"/>
          <p:cNvSpPr txBox="1"/>
          <p:nvPr/>
        </p:nvSpPr>
        <p:spPr>
          <a:xfrm>
            <a:off x="606346" y="1594005"/>
            <a:ext cx="7523991" cy="7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UFC promotion create a new event with a new fight:</a:t>
            </a:r>
          </a:p>
          <a:p>
            <a:pPr>
              <a:defRPr>
                <a:solidFill>
                  <a:srgbClr val="434240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INSERT INTO info_card (Event_ID, Fight_ID, Date, Name, ID, corner) VALUES (772, 5990, 2016-04-25,’Jon Jones', 549, ‘red’);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want to know the data of an upcoming event: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>
              <a:defRPr>
                <a:solidFill>
                  <a:srgbClr val="434240"/>
                </a:solidFill>
              </a:defRPr>
            </a:pPr>
            <a:r>
              <a:t>SELECT DATA from INFO_CARD where EVENT_ID = N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want to know the fighter’s name of a match: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NAME FROM INFO_CARD WHERE EVENT_ID = N AND FIGHT_ID = X</a:t>
            </a:r>
          </a:p>
          <a:p>
            <a:pPr>
              <a:defRPr sz="3200">
                <a:solidFill>
                  <a:srgbClr val="434240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>
                <a:latin typeface="+mn-lt"/>
                <a:ea typeface="+mn-ea"/>
                <a:cs typeface="+mn-cs"/>
                <a:sym typeface="DIN Condensed"/>
              </a:rPr>
              <a:t>UFC promotion has to update information about a fight due to a fighter's injury (fighter substitution):</a:t>
            </a:r>
            <a:br/>
            <a:r>
              <a:rPr sz="2000">
                <a:latin typeface="VCR OSD Mono"/>
                <a:ea typeface="VCR OSD Mono"/>
                <a:cs typeface="VCR OSD Mono"/>
                <a:sym typeface="VCR OSD Mono"/>
              </a:rPr>
              <a:t>UPDATE info_card SET (Name, ID) = (‘Alexander Gustafsson’, 1139) WHERE Event_ID = 772 AND ID = 549;</a:t>
            </a:r>
          </a:p>
        </p:txBody>
      </p:sp>
      <p:pic>
        <p:nvPicPr>
          <p:cNvPr id="261" name="card_flyer.jpeg" descr="card_flyer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6458" y="2923363"/>
            <a:ext cx="3948997" cy="3906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Rettangolo" descr="Rettangolo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052" y="1475482"/>
            <a:ext cx="7816579" cy="76241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octagon.jpg" descr="octagon.jpg"/>
          <p:cNvPicPr>
            <a:picLocks noChangeAspect="1"/>
          </p:cNvPicPr>
          <p:nvPr/>
        </p:nvPicPr>
        <p:blipFill>
          <a:blip r:embed="rId2">
            <a:alphaModFix amt="14318"/>
            <a:extLst/>
          </a:blip>
          <a:stretch>
            <a:fillRect/>
          </a:stretch>
        </p:blipFill>
        <p:spPr>
          <a:xfrm>
            <a:off x="-2216746" y="-40482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Rettangolo"/>
          <p:cNvSpPr/>
          <p:nvPr/>
        </p:nvSpPr>
        <p:spPr>
          <a:xfrm>
            <a:off x="1864362" y="-68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67" name="ufc_logo_transparent.png" descr="ufc_logo_transparent.png"/>
          <p:cNvPicPr>
            <a:picLocks noChangeAspect="1"/>
          </p:cNvPicPr>
          <p:nvPr/>
        </p:nvPicPr>
        <p:blipFill>
          <a:blip r:embed="rId3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WORKLOAD OPERATIONS: info_fight"/>
          <p:cNvSpPr txBox="1"/>
          <p:nvPr/>
        </p:nvSpPr>
        <p:spPr>
          <a:xfrm>
            <a:off x="2125812" y="185981"/>
            <a:ext cx="5080001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WORKLOAD OPERATIONS: info_fight</a:t>
            </a:r>
          </a:p>
        </p:txBody>
      </p:sp>
      <p:sp>
        <p:nvSpPr>
          <p:cNvPr id="269" name="UFC promotion insert a new fight:…"/>
          <p:cNvSpPr txBox="1"/>
          <p:nvPr/>
        </p:nvSpPr>
        <p:spPr>
          <a:xfrm>
            <a:off x="606346" y="1457144"/>
            <a:ext cx="7816580" cy="8018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UFC promotion insert a new fight:</a:t>
            </a:r>
          </a:p>
          <a:p>
            <a:pPr>
              <a:defRPr>
                <a:solidFill>
                  <a:srgbClr val="434240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INSERT INTO info_fight (Fight_ID, </a:t>
            </a: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ID,</a:t>
            </a: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 Event_ID, Date, corner, Max_round, RStreak, Height, Age, HomeTown) VALUES (5990, 549, </a:t>
            </a: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772, </a:t>
            </a: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2016-04-25,</a:t>
            </a: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 ‘red’, 5, 2, 193.0, 29.0, ’Rochester, New York USA’</a:t>
            </a: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);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need some fighter’ information  in order to introduce a new match: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(Height, Weight, Age) FROM info_fight WHERE Fight_ID = 5990 AND ID = 549;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want to know how a fight ended and the winner: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(winby, winner) FROM info_fight WHERE Fight_ID = 5990</a:t>
            </a:r>
          </a:p>
          <a:p>
            <a:pPr>
              <a:defRPr sz="3200">
                <a:solidFill>
                  <a:srgbClr val="434240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>
                <a:latin typeface="+mn-lt"/>
                <a:ea typeface="+mn-ea"/>
                <a:cs typeface="+mn-cs"/>
                <a:sym typeface="DIN Condensed"/>
              </a:rPr>
              <a:t>UFC promotion update fight information:</a:t>
            </a:r>
            <a:br/>
            <a:r>
              <a:rPr sz="2000">
                <a:latin typeface="VCR OSD Mono"/>
                <a:ea typeface="VCR OSD Mono"/>
                <a:cs typeface="VCR OSD Mono"/>
                <a:sym typeface="VCR OSD Mono"/>
              </a:rPr>
              <a:t>UPDATE info_fight SET (winner, winby, Last_round, Weight) = (‘red’, ‘DEC’, 5, 93) WHERE Event_ID = 772 AND ID = 549;</a:t>
            </a:r>
          </a:p>
        </p:txBody>
      </p:sp>
      <p:pic>
        <p:nvPicPr>
          <p:cNvPr id="270" name="Rettangolo" descr="Rettangol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052" y="1262248"/>
            <a:ext cx="8109168" cy="7810770"/>
          </a:xfrm>
          <a:prstGeom prst="rect">
            <a:avLst/>
          </a:prstGeom>
        </p:spPr>
      </p:pic>
      <p:pic>
        <p:nvPicPr>
          <p:cNvPr id="272" name="info_fight.png" descr="info_figh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73760" y="3268616"/>
            <a:ext cx="3633548" cy="3957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octagon.jpg" descr="octagon.jpg"/>
          <p:cNvPicPr>
            <a:picLocks noChangeAspect="1"/>
          </p:cNvPicPr>
          <p:nvPr/>
        </p:nvPicPr>
        <p:blipFill>
          <a:blip r:embed="rId2">
            <a:alphaModFix amt="14318"/>
            <a:extLst/>
          </a:blip>
          <a:stretch>
            <a:fillRect/>
          </a:stretch>
        </p:blipFill>
        <p:spPr>
          <a:xfrm>
            <a:off x="-2216746" y="-40482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Rettangolo"/>
          <p:cNvSpPr/>
          <p:nvPr/>
        </p:nvSpPr>
        <p:spPr>
          <a:xfrm>
            <a:off x="1864362" y="-195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76" name="ufc_logo_transparent.png" descr="ufc_logo_transparent.png"/>
          <p:cNvPicPr>
            <a:picLocks noChangeAspect="1"/>
          </p:cNvPicPr>
          <p:nvPr/>
        </p:nvPicPr>
        <p:blipFill>
          <a:blip r:embed="rId3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WORKLOAD OPERATIONS: info_fighter_general"/>
          <p:cNvSpPr txBox="1"/>
          <p:nvPr/>
        </p:nvSpPr>
        <p:spPr>
          <a:xfrm>
            <a:off x="2125812" y="185981"/>
            <a:ext cx="5906452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WORKLOAD OPERATIONS: info_fighter_general</a:t>
            </a:r>
          </a:p>
        </p:txBody>
      </p:sp>
      <p:sp>
        <p:nvSpPr>
          <p:cNvPr id="278" name="A media want to know every match disputed by a fighter:…"/>
          <p:cNvSpPr txBox="1"/>
          <p:nvPr/>
        </p:nvSpPr>
        <p:spPr>
          <a:xfrm>
            <a:off x="542895" y="1678370"/>
            <a:ext cx="7943482" cy="71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want to know every match disputed by a fighter:</a:t>
            </a:r>
          </a:p>
          <a:p>
            <a:pPr>
              <a:defRPr>
                <a:solidFill>
                  <a:srgbClr val="434240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>
                <a:latin typeface="VCR OSD Mono"/>
                <a:ea typeface="VCR OSD Mono"/>
                <a:cs typeface="VCR OSD Mono"/>
                <a:sym typeface="VCR OSD Mono"/>
              </a:rPr>
              <a:t>SELECT (*) FROM info_fighter_general WHERE ID = 549;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want to know the weight of a fighter at a particular date: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Weight FROM Info_fighter_general WHERE ID = 549 AND AGE = 29.0 AND DATA = 2016-04-25;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want to know the actual record of a fighter: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RStreak FROM info_fighter_general WHERE ID = 549 AND DATA = 2016-04-25;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 media want to know the best record of a fighter in a certain period: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MAX(RStreak) FROM info_fighter_general WHERE ID = 549 AND Date &lt; 2013-05-03 AND Date &gt; 2016-04-25;</a:t>
            </a:r>
          </a:p>
        </p:txBody>
      </p:sp>
      <p:pic>
        <p:nvPicPr>
          <p:cNvPr id="279" name="Rettangolo" descr="Rettangol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052" y="1421718"/>
            <a:ext cx="8109168" cy="7651300"/>
          </a:xfrm>
          <a:prstGeom prst="rect">
            <a:avLst/>
          </a:prstGeom>
        </p:spPr>
      </p:pic>
      <p:pic>
        <p:nvPicPr>
          <p:cNvPr id="281" name="Schermata 2019-03-04 alle 13.15.43.png" descr="Schermata 2019-03-04 alle 13.15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0754" y="2434317"/>
            <a:ext cx="3441701" cy="562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octagon.jpg" descr="octagon.jpg"/>
          <p:cNvPicPr>
            <a:picLocks noChangeAspect="1"/>
          </p:cNvPicPr>
          <p:nvPr/>
        </p:nvPicPr>
        <p:blipFill>
          <a:blip r:embed="rId2">
            <a:alphaModFix amt="14318"/>
            <a:extLst/>
          </a:blip>
          <a:stretch>
            <a:fillRect/>
          </a:stretch>
        </p:blipFill>
        <p:spPr>
          <a:xfrm>
            <a:off x="-2216746" y="-40482"/>
            <a:ext cx="17438292" cy="980904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Rettangolo"/>
          <p:cNvSpPr/>
          <p:nvPr/>
        </p:nvSpPr>
        <p:spPr>
          <a:xfrm>
            <a:off x="1864362" y="-19508"/>
            <a:ext cx="11148357" cy="868179"/>
          </a:xfrm>
          <a:prstGeom prst="rect">
            <a:avLst/>
          </a:prstGeom>
          <a:solidFill>
            <a:schemeClr val="accent5">
              <a:alpha val="8013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85" name="ufc_logo_transparent.png" descr="ufc_logo_transparent.png"/>
          <p:cNvPicPr>
            <a:picLocks noChangeAspect="1"/>
          </p:cNvPicPr>
          <p:nvPr/>
        </p:nvPicPr>
        <p:blipFill>
          <a:blip r:embed="rId3">
            <a:alphaModFix amt="80261"/>
            <a:extLst/>
          </a:blip>
          <a:stretch>
            <a:fillRect/>
          </a:stretch>
        </p:blipFill>
        <p:spPr>
          <a:xfrm>
            <a:off x="199689" y="168735"/>
            <a:ext cx="1493329" cy="51709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WORKLOAD OPERATIONS: info_fighter_statistics"/>
          <p:cNvSpPr txBox="1"/>
          <p:nvPr/>
        </p:nvSpPr>
        <p:spPr>
          <a:xfrm>
            <a:off x="2125812" y="185981"/>
            <a:ext cx="5986016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3000">
                <a:solidFill>
                  <a:srgbClr val="F7FD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WORKLOAD OPERATIONS: info_fighter_statistics</a:t>
            </a:r>
          </a:p>
        </p:txBody>
      </p:sp>
      <p:sp>
        <p:nvSpPr>
          <p:cNvPr id="287" name="Number of takedowns attempts from a fighter in one round of a match:…"/>
          <p:cNvSpPr txBox="1"/>
          <p:nvPr/>
        </p:nvSpPr>
        <p:spPr>
          <a:xfrm>
            <a:off x="988548" y="2023683"/>
            <a:ext cx="11027705" cy="6172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Number of takedowns attempts from a fighter in one round of a match: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Round1_Grappling_takedowns_attempts FROM info_fighter_statistics WHERE ID = 549 AND Fight_ID = 772;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Number of takedowns landed by a fighter in one round of a match: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Round1_Grappling_takedowns_LANDED FROM INFO_FIGHTER_STATISTICS WHERE ID = X AND Fight_ID = N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Total number of strikes landed in one round of a match: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Round1_Strikes_Total_Strikes_Landed FROM info_fighter_statistics WHERE ID = 549 AND Fight_ID = 772;</a:t>
            </a:r>
          </a:p>
          <a:p>
            <a:pPr>
              <a:defRPr sz="3200">
                <a:solidFill>
                  <a:srgbClr val="43424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Total number of strikes landed during one fighter career:</a:t>
            </a:r>
          </a:p>
          <a:p>
            <a:pPr>
              <a:defRPr>
                <a:solidFill>
                  <a:srgbClr val="434240"/>
                </a:solidFill>
                <a:latin typeface="VCR OSD Mono"/>
                <a:ea typeface="VCR OSD Mono"/>
                <a:cs typeface="VCR OSD Mono"/>
                <a:sym typeface="VCR OSD Mono"/>
              </a:defRPr>
            </a:pPr>
            <a:r>
              <a:t>SELECT SUM(ROUND1_STRIKES_TOTAL_STRIKES_ATTEMPTS) FROM INFO_FIGHTER_STATISTICS WHERE ID = X</a:t>
            </a:r>
          </a:p>
        </p:txBody>
      </p:sp>
      <p:pic>
        <p:nvPicPr>
          <p:cNvPr id="288" name="Rettangolo" descr="Rettangol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052" y="1421718"/>
            <a:ext cx="12084696" cy="73767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