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DC0-8EB7-0105-892F-C38FFF2929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4B57-A37A-7C8C-D5ED-63F92C15DD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F430-1222-1339-BDF2-A0FDA1BFEC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9905E7-E489-4057-81F6-8954B3F26827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967A-F636-6F2A-6E1C-DCFD569099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DCD9-6F23-B7ED-737B-C838E7329B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C47C13-40DC-404B-B7F8-AE8E925B316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5743297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500E-D465-8C34-636E-568E21F8ED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3E624-8BE2-FB33-08B2-0E5BE82120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AD43-C0F0-5B35-47C4-AAFF2D7877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2FE496-4D93-4E9B-AF1B-4CFBA5EDC151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567B-148B-20E2-995E-1CC9D8F93C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1041-82AF-46BD-6A7A-B412987B39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1E4672-2C7F-4A12-9D17-8AB236C022D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605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43262-B263-E96E-0E3A-1753E519602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BDB61-8C8D-BF9F-1BD4-6EA164936BD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0E0D-4C15-5508-8768-32A4BCB68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ADA2DE-3E5C-42A9-AD60-5F1C7224FC31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F5A6-68E7-EEA2-B198-91977B030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1439-C037-48AB-0073-D6E8387846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B0A480-CDE2-4FE8-9A88-E837185F5D3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426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D291-B2D5-4B58-FF8C-F585AD365C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008E-94DA-9850-570B-EC42D5D7B3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AFEE-CCDE-4CEE-7254-8D54D893E9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C522E-0E1D-45FC-9EAE-97E90B409D43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2E50-0C33-3376-144C-5A5D01E17C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0F3F-5F94-7D73-1F1F-7C959772FA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4BCA29-899C-4B72-ACC9-6941235600E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006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67A0-A9B0-0D36-19C4-C807C1482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51D-3D46-6FEC-8880-44C01EC78D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5A66-1E2F-3927-C797-13E733D004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64A05D-2197-46C4-B014-1D14A497449F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3685-67DF-C3D1-CC8C-FBEA73AD91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528E1-553E-BF99-DDF8-A4E43667A4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F42CF-DA85-4777-8CE1-A1CAAAACC73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10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399-2B6D-CFDE-61B7-929564F1F3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852D-198A-C655-49F5-CC017DC2D4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CD36-6C14-C6E0-8F6D-6D8E545791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52C1-03C9-6F43-5AEB-5D1F371E55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AE1F2-E112-46BC-87B0-C5F70EB6997E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3E9E-A72B-C600-F80B-F4427AA3AC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21F74-62F6-C920-13C0-E6251E7BE8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4DAB9-10EE-4E9A-B0BD-3A95DFAA66B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534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DAEA-0F58-2351-B1FD-B71ED0E4B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BE8D-29A7-AF46-2369-6DA32D183D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AAC0-68C5-52A7-1F48-56B4EBEE721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73563-DD63-17B0-67B1-E3708985608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32A47-D180-4DC1-9501-69578386FEC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202E6-03A0-B2FD-D5E6-E036A3B685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8B09A-FAED-4864-9CBB-B52EA1C86B01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9DA62-3527-3C35-291F-E9470C1D32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4206D-781F-7775-4877-AB2361099A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8FF29-04BB-453B-9023-FA40363DA53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738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090E-CBB7-766F-DDC4-8732BF0199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5618-3A33-660A-A8BD-67421355F9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A64757-9854-4100-8FF9-9B83A6E65DCA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977B9-0E7E-0C6F-76BF-4667E6D0C0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61541-C3C5-7368-CF40-733BFDFB01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9AECFC-9DA5-4EFD-8DC5-1D466C8A7C3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41630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270CB-8540-53CE-8ABF-FB579974B7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E472FF-F155-4EEB-89AD-EAF66D48CE4A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2592E-DA1D-E9A8-FBA6-F9970E242A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E448-1136-D79E-C08D-171453A10F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B80015-1E64-44BF-88FD-EA040E76465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1896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9339-48D0-C468-CF6B-E322F750A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46A3-5C83-86EC-7D9D-6CE2243D05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63065-6EE0-C7D6-40C4-C42D548C32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6A1A-3A9A-245F-605F-886BBA195E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E12367-F4DD-46FB-94E2-91E089D543F9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201B-B8FF-C99C-0CC1-92C209B65C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4715-C230-C79A-48D1-BF2EFA5128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BED8F5-0AEC-46FF-A0A1-BF60104E89E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4472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8FC4-1C64-89C7-F6A0-942F6B8E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04F73-62FE-A2A4-5F07-48BE28E47A9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C88B6-E193-73C4-4236-FB1918590A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1757-5031-4CF7-731E-394099F474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C0FB7C-4246-4D39-8EF6-D08DA3D23C04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605F-27B5-F069-DCB0-198ECD4A67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D0123-CAB1-9449-7987-9195A97E9D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AFC25-8660-41BD-9BF1-D1A203305E5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28482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C9F8A-8516-7725-226F-89954A739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57EE-F798-C804-D19A-427676FB5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5801-479B-4F80-5416-82544BEE03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2A7AF0C-4B51-452B-8261-694E532455ED}" type="datetime1">
              <a:rPr lang="-"/>
              <a:pPr lvl="0"/>
              <a:t>5/9/2024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11A6-C618-2970-2B9A-4DF2E65E69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5BD1-8788-6076-685F-59D79EFBB2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63D89E2E-7B3A-49F3-BC5C-5463F71FBB48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950C-AF27-15D2-35E3-4266137C126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EDA German Credit Risk Dataset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9C9E-87CB-8CAB-AC1B-C1C066A0F4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A2D6-B646-29D9-18F6-30929683C9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Distribution of Continuous Features</a:t>
            </a:r>
            <a:endParaRPr lang="-"/>
          </a:p>
        </p:txBody>
      </p:sp>
      <p:pic>
        <p:nvPicPr>
          <p:cNvPr id="3" name="Picture Placeholder 5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910F41C-4A98-3A30-09A5-95738A2AAF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61" r="276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A30E8-D551-9A66-C53B-6A3F6616680B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lvl="0" indent="-285750">
              <a:buFont typeface="Wingdings" pitchFamily="2"/>
              <a:buChar char="q"/>
            </a:pPr>
            <a:r>
              <a:rPr lang="en-US"/>
              <a:t>Continuous variables have high skewness. Please evaluate the presence of outliers, consider extracting specific features, or operating normalizing data transformations. </a:t>
            </a:r>
            <a:endParaRPr lang="-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A11E-3A23-3DA2-C200-2C9D61D137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Features Interpretation and Distribution</a:t>
            </a:r>
            <a:endParaRPr lang="-"/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C8D5F152-94FA-7BDF-7603-353EC4C48D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1911" t="-196" r="-11911" b="-196"/>
          <a:stretch>
            <a:fillRect/>
          </a:stretch>
        </p:blipFill>
        <p:spPr>
          <a:xfrm>
            <a:off x="6800557" y="912882"/>
            <a:ext cx="3281123" cy="25907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DD006-F17D-E566-C1B6-287B03BB128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2590796"/>
          </a:xfrm>
        </p:spPr>
        <p:txBody>
          <a:bodyPr/>
          <a:lstStyle/>
          <a:p>
            <a:pPr lvl="0"/>
            <a:r>
              <a:rPr lang="en-US" sz="1000" b="1"/>
              <a:t>Features of the GCR database</a:t>
            </a:r>
          </a:p>
          <a:p>
            <a:pPr marL="171450" lvl="0" indent="-171450">
              <a:buChar char="•"/>
            </a:pPr>
            <a:r>
              <a:rPr lang="en-US" sz="1000"/>
              <a:t>Age (int16)</a:t>
            </a:r>
          </a:p>
          <a:p>
            <a:pPr marL="171450" lvl="0" indent="-171450">
              <a:buChar char="•"/>
            </a:pPr>
            <a:r>
              <a:rPr lang="en-US" sz="1000"/>
              <a:t>Sex (catcode numeric): 0-female, 1-male</a:t>
            </a:r>
          </a:p>
          <a:p>
            <a:pPr marL="171450" lvl="0" indent="-171450">
              <a:buChar char="•"/>
            </a:pPr>
            <a:r>
              <a:rPr lang="en-US" sz="1000"/>
              <a:t>Job (catcode numeric): 0-0, 1-1, 2-2, 3-3</a:t>
            </a:r>
          </a:p>
          <a:p>
            <a:pPr marL="171450" lvl="0" indent="-171450">
              <a:buChar char="•"/>
            </a:pPr>
            <a:r>
              <a:rPr lang="en-US" sz="1000"/>
              <a:t>Housing (catcode numeric): 0-free, 1-own, 2-rent</a:t>
            </a:r>
          </a:p>
          <a:p>
            <a:pPr marL="171450" lvl="0" indent="-171450">
              <a:buChar char="•"/>
            </a:pPr>
            <a:r>
              <a:rPr lang="en-US" sz="1000"/>
              <a:t>Saving accounts (catcode numeric): 0-little, 1-moderate, 2-quite rich, 3-rich</a:t>
            </a:r>
          </a:p>
          <a:p>
            <a:pPr marL="171450" lvl="0" indent="-171450">
              <a:buChar char="•"/>
            </a:pPr>
            <a:r>
              <a:rPr lang="en-US" sz="1000"/>
              <a:t>Checking account (catcode numeric): 0-little, 1-moderate, 2-rich</a:t>
            </a:r>
          </a:p>
          <a:p>
            <a:pPr marL="171450" lvl="0" indent="-171450">
              <a:buChar char="•"/>
            </a:pPr>
            <a:r>
              <a:rPr lang="en-US" sz="1000"/>
              <a:t>Credit amount (int32) </a:t>
            </a:r>
          </a:p>
          <a:p>
            <a:pPr marL="171450" lvl="0" indent="-171450">
              <a:buChar char="•"/>
            </a:pPr>
            <a:r>
              <a:rPr lang="en-US" sz="1000"/>
              <a:t>Duration (int16) </a:t>
            </a:r>
          </a:p>
          <a:p>
            <a:pPr marL="171450" lvl="0" indent="-171450">
              <a:buChar char="•"/>
            </a:pPr>
            <a:r>
              <a:rPr lang="en-US" sz="1000"/>
              <a:t>Purpose (catcode numeric): 0-business, 1-car, 2-domestic appliances, 3-education, 4-furniture/equipment, 5-radio/TV, 6-repairs, 7-vacation/others</a:t>
            </a:r>
          </a:p>
          <a:p>
            <a:pPr marL="171450" lvl="0" indent="-171450">
              <a:buChar char="•"/>
            </a:pPr>
            <a:r>
              <a:rPr lang="en-US" sz="1000"/>
              <a:t>Good Risk (boolean)</a:t>
            </a:r>
          </a:p>
        </p:txBody>
      </p:sp>
      <p:pic>
        <p:nvPicPr>
          <p:cNvPr id="5" name="Picture Placeholder 5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0BB00F2-C9FB-BEB7-CE55-45A663E0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1" r="2761"/>
          <a:stretch>
            <a:fillRect/>
          </a:stretch>
        </p:blipFill>
        <p:spPr>
          <a:xfrm>
            <a:off x="7069390" y="3778867"/>
            <a:ext cx="2743446" cy="21662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DC2ECDC-3056-559E-BDF8-75DBDA0AA5AB}"/>
              </a:ext>
            </a:extLst>
          </p:cNvPr>
          <p:cNvSpPr txBox="1"/>
          <p:nvPr/>
        </p:nvSpPr>
        <p:spPr>
          <a:xfrm>
            <a:off x="839784" y="4886955"/>
            <a:ext cx="3932240" cy="10581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Observations about the features distribution</a:t>
            </a:r>
          </a:p>
          <a:p>
            <a:pPr marL="171450" marR="0" lvl="0" indent="-1714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 higher percentage of credits involve smaller amounts and are requested by younger people.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CC96-899B-0B42-2782-D522EAD509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Outliers analysis</a:t>
            </a:r>
            <a:endParaRPr lang="-"/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263D7E93-21F5-1F4A-C5D9-BEB5A3A618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9123" b="-9123"/>
          <a:stretch>
            <a:fillRect/>
          </a:stretch>
        </p:blipFill>
        <p:spPr>
          <a:xfrm>
            <a:off x="6800557" y="912882"/>
            <a:ext cx="3281123" cy="25907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0725-01A5-B428-150B-59CC0B02A95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2590796"/>
          </a:xfrm>
        </p:spPr>
        <p:txBody>
          <a:bodyPr/>
          <a:lstStyle/>
          <a:p>
            <a:pPr marL="171450" lvl="0" indent="-171450">
              <a:buChar char="•"/>
            </a:pPr>
            <a:r>
              <a:rPr lang="en-US" sz="1000"/>
              <a:t>Random isolation forest identified 207 outliers</a:t>
            </a:r>
          </a:p>
          <a:p>
            <a:pPr marL="171450" lvl="0" indent="-171450">
              <a:buChar char="•"/>
            </a:pPr>
            <a:r>
              <a:rPr lang="en-US" sz="1000"/>
              <a:t>Subsequent profiling indicates that outliers are actually related to higher age or credit amount </a:t>
            </a:r>
          </a:p>
          <a:p>
            <a:pPr marL="171450" lvl="0" indent="-171450">
              <a:buFont typeface="Wingdings" pitchFamily="2"/>
              <a:buChar char="q"/>
            </a:pPr>
            <a:r>
              <a:rPr lang="en-US" sz="1000"/>
              <a:t>Maybe perform squashing transformation if needed?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74B105FD-0B59-7D58-5903-D683D43F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8961" b="-28961"/>
          <a:stretch>
            <a:fillRect/>
          </a:stretch>
        </p:blipFill>
        <p:spPr>
          <a:xfrm>
            <a:off x="7069390" y="3778867"/>
            <a:ext cx="2743446" cy="21662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3D4D-6CDD-7192-9A30-D187C29C4E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Relationship between Features and Target</a:t>
            </a:r>
            <a:endParaRPr lang="-"/>
          </a:p>
        </p:txBody>
      </p:sp>
      <p:pic>
        <p:nvPicPr>
          <p:cNvPr id="3" name="Picture Placeholder 5" descr="A graph of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179C00D6-F5E8-776A-370D-03F1912DF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1599" t="-294" r="-196349" b="-9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AEC0F-15DE-90CB-9E30-8D8C9824620E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sz="1200" b="1"/>
              <a:t>Observations that align with financial behavior</a:t>
            </a:r>
          </a:p>
          <a:p>
            <a:pPr marL="285750" lvl="0" indent="-285750">
              <a:buFont typeface="Wingdings" pitchFamily="2"/>
              <a:buChar char="ü"/>
            </a:pPr>
            <a:r>
              <a:rPr lang="en-US" sz="1200"/>
              <a:t>Violinplot tails reveal that risk is worse for younger people, higher credit amounts, and longer credit duration. </a:t>
            </a:r>
          </a:p>
          <a:p>
            <a:pPr marL="285750" lvl="0" indent="-285750">
              <a:buFont typeface="Wingdings" pitchFamily="2"/>
              <a:buChar char="ü"/>
            </a:pPr>
            <a:r>
              <a:rPr lang="en-US" sz="1200"/>
              <a:t>Stripplot reveals that comparaively better risk is observed for jobs of category 1, increasing savings in either saving or checking accounts, </a:t>
            </a:r>
          </a:p>
          <a:p>
            <a:pPr marL="285750" lvl="0" indent="-285750">
              <a:buFont typeface="Wingdings" pitchFamily="2"/>
              <a:buChar char="ü"/>
            </a:pPr>
            <a:r>
              <a:rPr lang="en-US" sz="1200"/>
              <a:t>that risk is worse if more money in checking accounts and less money in saving accounts. Feature-feature pairplot later indicates that people saves more money in either one or the other, and those who save in saving accounts are associated with better risk.</a:t>
            </a:r>
          </a:p>
          <a:p>
            <a:pPr marL="285750" lvl="0" indent="-285750">
              <a:buFont typeface="Wingdings" pitchFamily="2"/>
              <a:buChar char="ü"/>
            </a:pPr>
            <a:endParaRPr lang="en-US" sz="1200"/>
          </a:p>
          <a:p>
            <a:pPr marL="285750" lvl="0" indent="-285750">
              <a:buFont typeface="Wingdings" pitchFamily="2"/>
              <a:buChar char="ü"/>
            </a:pPr>
            <a:endParaRPr lang="-" sz="1200"/>
          </a:p>
        </p:txBody>
      </p:sp>
      <p:pic>
        <p:nvPicPr>
          <p:cNvPr id="5" name="Picture 6" descr="A group of blue and orange graphs&#10;&#10;Description automatically generated">
            <a:extLst>
              <a:ext uri="{FF2B5EF4-FFF2-40B4-BE49-F238E27FC236}">
                <a16:creationId xmlns:a16="http://schemas.microsoft.com/office/drawing/2014/main" id="{7E4608C6-4FD8-C506-1AD4-7416E7EF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04" y="3626958"/>
            <a:ext cx="2892530" cy="1928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80FC1C1-4D24-882B-D382-903BC5B4DE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91128" y="1477341"/>
            <a:ext cx="3661083" cy="18438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8495-6851-CE3E-6251-1C967BA4E3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Relationship between Feature Pairs</a:t>
            </a:r>
            <a:endParaRPr lang="-"/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2E327C11-76A7-DE21-C382-45D1C5248A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5406" t="-39141" r="-5406" b="-39141"/>
          <a:stretch>
            <a:fillRect/>
          </a:stretch>
        </p:blipFill>
        <p:spPr>
          <a:xfrm>
            <a:off x="5180011" y="457200"/>
            <a:ext cx="6172200" cy="48736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1CF58-A6AF-4F80-CB18-10CDDB85464F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lvl="0" indent="-285750">
              <a:buChar char="•"/>
            </a:pPr>
            <a:r>
              <a:rPr lang="en-US"/>
              <a:t>Interplay exists between the size of saving and checking accounts. Saving accounts are preferred for better risk. Interestingly, having 1S-1C is worse than having 1S-0C or 0S-1C.</a:t>
            </a:r>
            <a:endParaRPr lang="-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2ABE2-2ABA-D3F7-5D48-934ACC40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73817" y="4745726"/>
            <a:ext cx="2758452" cy="165506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06CA-2A9F-46A3-4C70-B75F7377E3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3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E76F90-12AD-FD1C-6B2F-9D9068AEEE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360" r="2936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12092-26AA-6E1E-0E37-B16726A7B1F4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7" descr="A group of blue and orange graphs&#10;&#10;Description automatically generated">
            <a:extLst>
              <a:ext uri="{FF2B5EF4-FFF2-40B4-BE49-F238E27FC236}">
                <a16:creationId xmlns:a16="http://schemas.microsoft.com/office/drawing/2014/main" id="{8085AF07-4477-899F-40A1-8993C7F3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65" y="5199415"/>
            <a:ext cx="10287000" cy="6858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FF1FD0D-7EF7-6A64-80C3-3C563F2E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070" y="-1596350"/>
            <a:ext cx="9144018" cy="68214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1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096EB92-B47A-177E-C8BE-59C8F7F1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48540" y="-466188"/>
            <a:ext cx="7004322" cy="68214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3" descr="A graph of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910D67F8-7A6A-65C2-B2EF-137CB280E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1912" y="-1353321"/>
            <a:ext cx="2816361" cy="68214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EDFBE811-0E3D-E92A-E065-AC82BF02A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39220" y="4195413"/>
            <a:ext cx="12191996" cy="59837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AD3DCD5-95E0-E0B2-6DF2-4C3CEBB82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6064" y="2944532"/>
            <a:ext cx="9144018" cy="457200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326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EDA German Credit Risk Dataset</vt:lpstr>
      <vt:lpstr>Distribution of Continuous Features</vt:lpstr>
      <vt:lpstr>Features Interpretation and Distribution</vt:lpstr>
      <vt:lpstr>Outliers analysis</vt:lpstr>
      <vt:lpstr>Relationship between Features and Target</vt:lpstr>
      <vt:lpstr>Relationship between Feature Pairs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German Credit Risk Dataset</dc:title>
  <dc:creator>Gigli, Andrea</dc:creator>
  <cp:lastModifiedBy>Gigli, Andrea</cp:lastModifiedBy>
  <cp:revision>5</cp:revision>
  <dcterms:created xsi:type="dcterms:W3CDTF">2024-05-07T15:06:58Z</dcterms:created>
  <dcterms:modified xsi:type="dcterms:W3CDTF">2024-05-09T19:16:32Z</dcterms:modified>
</cp:coreProperties>
</file>