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48_39351C06.xml" ContentType="application/vnd.ms-powerpoint.comments+xml"/>
  <Override PartName="/ppt/notesSlides/notesSlide3.xml" ContentType="application/vnd.openxmlformats-officedocument.presentationml.notesSlide+xml"/>
  <Override PartName="/ppt/comments/modernComment_149_CCAAB1EC.xml" ContentType="application/vnd.ms-powerpoint.comments+xml"/>
  <Override PartName="/ppt/notesSlides/notesSlide4.xml" ContentType="application/vnd.openxmlformats-officedocument.presentationml.notesSlide+xml"/>
  <Override PartName="/ppt/comments/modernComment_146_CFA203B1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22" r:id="rId5"/>
    <p:sldId id="328" r:id="rId6"/>
    <p:sldId id="329" r:id="rId7"/>
    <p:sldId id="326" r:id="rId8"/>
    <p:sldId id="330" r:id="rId9"/>
    <p:sldId id="332" r:id="rId10"/>
    <p:sldId id="333" r:id="rId11"/>
    <p:sldId id="334" r:id="rId12"/>
    <p:sldId id="336" r:id="rId13"/>
    <p:sldId id="335" r:id="rId14"/>
    <p:sldId id="338" r:id="rId15"/>
    <p:sldId id="337" r:id="rId16"/>
    <p:sldId id="324" r:id="rId17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215D809F-4AF6-E2E3-27FD-2F8CD58BDDBC}" name="Andrea Innocenti" initials="AI" userId="S::a.innocenti23@studenti.unipi.it::5bc0aa85-13b5-40e9-bf91-073836d3db8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>
        <p:scale>
          <a:sx n="66" d="100"/>
          <a:sy n="66" d="100"/>
        </p:scale>
        <p:origin x="668" y="272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882" y="14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omments/modernComment_146_CFA203B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1D98B28-7930-4CAA-953B-E3A40EEEFD47}" authorId="{215D809F-4AF6-E2E3-27FD-2F8CD58BDDBC}" created="2025-04-23T10:51:40.54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483501489" sldId="326"/>
      <ac:spMk id="3" creationId="{A1EF06D0-BDBB-5C39-EEF2-235F014211DF}"/>
      <ac:txMk cp="723" len="33">
        <ac:context len="757" hash="1924768681"/>
      </ac:txMk>
    </ac:txMkLst>
    <p188:pos x="3489264" y="5645453"/>
    <p188:txBody>
      <a:bodyPr/>
      <a:lstStyle/>
      <a:p>
        <a:r>
          <a:rPr lang="it-IT"/>
          <a:t>Composed by % and pattern frequencies</a:t>
        </a:r>
      </a:p>
    </p188:txBody>
  </p188:cm>
</p188:cmLst>
</file>

<file path=ppt/comments/modernComment_148_39351C0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72C96D9-001D-491C-B877-D794244B0BCD}" authorId="{215D809F-4AF6-E2E3-27FD-2F8CD58BDDBC}" created="2025-04-23T08:15:37.25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959781894" sldId="328"/>
      <ac:spMk id="3" creationId="{9D5572F9-D8FE-25BC-F9AC-9B33A38559F6}"/>
      <ac:txMk cp="439">
        <ac:context len="440" hash="2872997644"/>
      </ac:txMk>
    </ac:txMkLst>
    <p188:pos x="9437679" y="3519824"/>
    <p188:txBody>
      <a:bodyPr/>
      <a:lstStyle/>
      <a:p>
        <a:r>
          <a:rPr lang="it-IT"/>
          <a:t>this is because the first phase of the stitch is the one that most influences the progress of the stitch</a:t>
        </a:r>
      </a:p>
    </p188:txBody>
  </p188:cm>
  <p188:cm id="{B89DE2F5-70A6-4A25-9920-54DF07BBC121}" authorId="{215D809F-4AF6-E2E3-27FD-2F8CD58BDDBC}" created="2025-04-23T08:19:26.45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959781894" sldId="328"/>
      <ac:spMk id="5" creationId="{39D6846E-325D-0693-E39A-3CC50BA534DE}"/>
      <ac:txMk cp="14" len="85">
        <ac:context len="186" hash="4254735315"/>
      </ac:txMk>
    </ac:txMkLst>
    <p188:pos x="9572432" y="1594771"/>
    <p188:txBody>
      <a:bodyPr/>
      <a:lstStyle/>
      <a:p>
        <a:r>
          <a:rPr lang="it-IT"/>
          <a:t>This is because in tennis tactics vary greatly depending on the context. For example, I expect the returner to respond with a more defensive shot on the first serve, while on the second serve I expect a more offensive shot.</a:t>
        </a:r>
      </a:p>
    </p188:txBody>
  </p188:cm>
  <p188:cm id="{C7117734-209B-4268-8739-E5E220BA73EE}" authorId="{215D809F-4AF6-E2E3-27FD-2F8CD58BDDBC}" created="2025-04-23T08:21:30.26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959781894" sldId="328"/>
      <ac:spMk id="5" creationId="{39D6846E-325D-0693-E39A-3CC50BA534DE}"/>
      <ac:txMk cp="100" len="27">
        <ac:context len="186" hash="4254735315"/>
      </ac:txMk>
    </ac:txMkLst>
    <p188:pos x="2468988" y="2143411"/>
    <p188:txBody>
      <a:bodyPr/>
      <a:lstStyle/>
      <a:p>
        <a:r>
          <a:rPr lang="it-IT"/>
          <a:t>or, for example, I expect the average shot length on clay to be longer than on grass</a:t>
        </a:r>
      </a:p>
    </p188:txBody>
  </p188:cm>
  <p188:cm id="{E95E2B93-EF1D-471D-9460-9111C4DE5E77}" authorId="{215D809F-4AF6-E2E3-27FD-2F8CD58BDDBC}" created="2025-04-23T08:33:49.05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959781894" sldId="328"/>
      <ac:spMk id="3" creationId="{9D5572F9-D8FE-25BC-F9AC-9B33A38559F6}"/>
      <ac:txMk cp="439">
        <ac:context len="440" hash="2872997644"/>
      </ac:txMk>
    </ac:txMkLst>
    <p188:pos x="5366192" y="4617104"/>
    <p188:txBody>
      <a:bodyPr/>
      <a:lstStyle/>
      <a:p>
        <a:r>
          <a:rPr lang="it-IT"/>
          <a:t>Certain shot types (like slice, volley, or drop shot) are:
not frequent enough to appear in sequential patterns,
but still highly meaningful indicators of playing style.</a:t>
        </a:r>
      </a:p>
    </p188:txBody>
  </p188:cm>
  <p188:cm id="{F9815BC7-822A-479D-BF58-FF947F3A290F}" authorId="{215D809F-4AF6-E2E3-27FD-2F8CD58BDDBC}" created="2025-04-23T08:34:31.83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959781894" sldId="328"/>
      <ac:spMk id="3" creationId="{9D5572F9-D8FE-25BC-F9AC-9B33A38559F6}"/>
      <ac:txMk cp="439">
        <ac:context len="440" hash="2872997644"/>
      </ac:txMk>
    </ac:txMkLst>
    <p188:pos x="7984264" y="4068464"/>
    <p188:txBody>
      <a:bodyPr/>
      <a:lstStyle/>
      <a:p>
        <a:r>
          <a:rPr lang="it-IT"/>
          <a:t>We are not interested in all shots a player hits — we want to capture recurring tactical structures that define a player's style.
→ Frequent patterns reflect intentional and repeatable sequences, not noise or isolated actions.</a:t>
        </a:r>
      </a:p>
    </p188:txBody>
  </p188:cm>
  <p188:cm id="{E1EFFBA5-5549-47C6-8199-7E5458A93C2F}" authorId="{215D809F-4AF6-E2E3-27FD-2F8CD58BDDBC}" created="2025-04-23T10:01:06.64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959781894" sldId="328"/>
      <ac:spMk id="3" creationId="{9D5572F9-D8FE-25BC-F9AC-9B33A38559F6}"/>
      <ac:txMk cp="439">
        <ac:context len="440" hash="2872997644"/>
      </ac:txMk>
    </ac:txMkLst>
    <p188:pos x="6675228" y="5165744"/>
    <p188:txBody>
      <a:bodyPr/>
      <a:lstStyle/>
      <a:p>
        <a:r>
          <a:rPr lang="it-IT"/>
          <a:t>At the end i can also look for similiarity among clusters of different contexts, for instance in order to find tactical invariants of some players → the style follows them everywhere</a:t>
        </a:r>
      </a:p>
    </p188:txBody>
  </p188:cm>
  <p188:cm id="{7BB50CC0-95EA-4BD4-A104-CB46533D1CA3}" authorId="{215D809F-4AF6-E2E3-27FD-2F8CD58BDDBC}" created="2025-04-23T10:35:23.15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959781894" sldId="328"/>
      <ac:spMk id="3" creationId="{9D5572F9-D8FE-25BC-F9AC-9B33A38559F6}"/>
      <ac:txMk cp="439">
        <ac:context len="440" hash="2872997644"/>
      </ac:txMk>
    </ac:txMkLst>
    <p188:pos x="3479641" y="4337971"/>
    <p188:txBody>
      <a:bodyPr/>
      <a:lstStyle/>
      <a:p>
        <a:r>
          <a:rPr lang="it-IT"/>
          <a:t>In addition to other features, I will incorporate sequential patterns as well by constructing a Bag-of-Patterns (BoP) vector for each record, which captures the frequency of each pattern for the specific player within the given context</a:t>
        </a:r>
      </a:p>
    </p188:txBody>
  </p188:cm>
</p188:cmLst>
</file>

<file path=ppt/comments/modernComment_149_CCAAB1E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ACA9469-FC5A-4CA9-9FC9-373DD6444969}" authorId="{215D809F-4AF6-E2E3-27FD-2F8CD58BDDBC}" created="2025-04-23T08:54:02.41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433738732" sldId="329"/>
      <ac:spMk id="3" creationId="{AB84F0D3-A66F-DBB0-3E5E-CBC4E4022DA7}"/>
      <ac:txMk cp="250" len="196">
        <ac:context len="538" hash="1988050254"/>
      </ac:txMk>
    </ac:txMkLst>
    <p188:pos x="4297788" y="4212843"/>
    <p188:txBody>
      <a:bodyPr/>
      <a:lstStyle/>
      <a:p>
        <a:r>
          <a:rPr lang="it-IT"/>
          <a:t>By looking at which players belong to the same cluster as the opponent I'm about to face—especially if I know them and know how to play against them—I can get an idea of what tactics to use.</a:t>
        </a:r>
      </a:p>
    </p188:txBody>
  </p188:cm>
  <p188:cm id="{0DB22A1E-0AAE-474F-8444-81FB563429F0}" authorId="{215D809F-4AF6-E2E3-27FD-2F8CD58BDDBC}" created="2025-04-23T10:45:00.05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433738732" sldId="329"/>
      <ac:spMk id="3" creationId="{AB84F0D3-A66F-DBB0-3E5E-CBC4E4022DA7}"/>
    </ac:deMkLst>
    <p188:txBody>
      <a:bodyPr/>
      <a:lstStyle/>
      <a:p>
        <a:r>
          <a:rPr lang="it-IT"/>
          <a:t>and adapt your tactics and training accordingly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B300E704-4367-44E8-9590-2A22431AB6DD}" type="datetime1">
              <a:rPr lang="it-IT" smtClean="0"/>
              <a:t>20/07/2025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00AC623C-86E0-4A85-83FB-F4A716956FD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17F87BE5-2980-4625-A178-ED4EDB0DF570}" type="datetime1">
              <a:rPr lang="it-IT" smtClean="0"/>
              <a:t>20/07/2025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C37D7554-D10C-4E29-B8E6-BB7111FA614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37D7554-D10C-4E29-B8E6-BB7111FA614F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12342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3963C-88F0-ADF7-DBD3-136634A6C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C86D156-DF3A-DF5C-14B4-2E11EC3538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53BB750-9EFC-4244-0D93-5CD4C180DF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9DE27ED-FBC4-2D28-F2A0-01802D76C2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37D7554-D10C-4E29-B8E6-BB7111FA614F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92590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744EC-D9C4-424A-3041-9666D0E59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DCB8C2B-6B56-E9D4-1FAE-5480DB0010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3B4E5C6-1751-48ED-630E-9839026B12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634910-8E3F-EFFE-CA0D-A6E973C850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37D7554-D10C-4E29-B8E6-BB7111FA614F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193056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32734-0BAD-2D22-CF96-41808C8F8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9E3BEF8-9D34-012E-9C9F-E7892EA8D0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8D8ABB2-A657-09B4-40C9-E5F3B7D7F9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2BA6259-54F9-CE2A-A087-0C65C53DAD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37D7554-D10C-4E29-B8E6-BB7111FA614F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6513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9CE4E-FEF9-7E7B-1641-5CB5C2D5D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81B701D-3670-250C-8322-0EF7EB5F90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28DCA84-10B2-BEF1-8C9C-E95EC2C82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A6F37A8-A341-399F-C26F-F196D3ACA0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37D7554-D10C-4E29-B8E6-BB7111FA614F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381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6337E-DB16-1A7A-0B3F-8D0E69733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7D35E1E-F08F-697F-D33B-1FA1175CE0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A904345-3163-EF08-1049-F0D4193FF9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A937448-2D94-56BF-433B-135D51FB6D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37D7554-D10C-4E29-B8E6-BB7111FA614F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9743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14190-8E5C-3FA6-ADB4-CD62B2414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CF513F6-0789-F634-B15B-051BF04FEB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2C2E3CF-7362-67D6-420A-C6CF81439D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308D11C-FED3-8301-2BA8-32110866C9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37D7554-D10C-4E29-B8E6-BB7111FA614F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6279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E5677-9DFC-1539-82BC-A73CBF32B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A6577FA-7F62-7914-B2FD-D0AFF6B22F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3817714-54A4-A2A1-DC29-62CEF9E67D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6A41F06-498D-9425-A8A2-88BF0DFBFA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37D7554-D10C-4E29-B8E6-BB7111FA614F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50912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8A5CD-C013-F09E-22A0-8295720E5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8CC1B5E-3844-1DEA-1521-E33ACD1322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3486345-3F15-1353-8020-45158B3AC9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E00BF49-35B9-1977-396F-57EC1E84BF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37D7554-D10C-4E29-B8E6-BB7111FA614F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0380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0E47D-BA08-1866-7108-3AE2468F0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6A21E6B-D9F0-85FC-3ED3-6D2E365247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97CBE13-0214-FF51-99AD-C01E050221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09F4CE1-E8ED-2ACE-3AAB-ECD91413C8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37D7554-D10C-4E29-B8E6-BB7111FA614F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70029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491D0-2188-E2C6-B012-D96E9597B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9335257-536B-23BE-CD13-35E43AEC09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0A18400-552B-112E-8C69-132FDC73E3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E530104-45BF-3493-864A-C7DA7D1E4D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37D7554-D10C-4E29-B8E6-BB7111FA614F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5324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A9067-DBA5-648F-0D6F-F37D28C5C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05C8036-3541-6F24-5F5B-A8B0C65DF8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E22E79A-6675-72D1-33B3-B6C30F15E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E2F792-9552-5706-50FB-5FDF59F0F7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37D7554-D10C-4E29-B8E6-BB7111FA614F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602223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F2F70-1494-A7B6-A79B-DB5FE80C0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6D7F3B4-C257-7FFB-A81C-01682942D2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E8CF297-B135-E1E4-F54E-E9CAE73DC0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E128437-5460-9740-0CCC-CB76121840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37D7554-D10C-4E29-B8E6-BB7111FA614F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264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rtlCol="0" anchor="b">
            <a:normAutofit/>
          </a:bodyPr>
          <a:lstStyle>
            <a:lvl1pPr>
              <a:defRPr lang="it-IT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, contenuti e tabella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2" name="Segnaposto contenuto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it-IT"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4" name="Segnaposto tabella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 rtlCol="0">
            <a:normAutofit/>
          </a:bodyPr>
          <a:lstStyle>
            <a:lvl1pPr>
              <a:defRPr lang="it-IT" sz="2000"/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numero diapositiva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2 contenuti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olo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 rtlCol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lang="it-IT" sz="2000"/>
            </a:lvl1pPr>
            <a:lvl2pPr>
              <a:lnSpc>
                <a:spcPct val="100000"/>
              </a:lnSpc>
              <a:spcAft>
                <a:spcPts val="600"/>
              </a:spcAft>
              <a:defRPr lang="it-IT"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lang="it-IT" sz="2000"/>
            </a:lvl3pPr>
            <a:lvl4pPr>
              <a:lnSpc>
                <a:spcPct val="100000"/>
              </a:lnSpc>
              <a:spcAft>
                <a:spcPts val="1200"/>
              </a:spcAft>
              <a:defRPr lang="it-IT" sz="2000"/>
            </a:lvl4pPr>
            <a:lvl5pPr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1" name="Segnaposto contenuto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lang="it-IT"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it-IT" sz="2000"/>
            </a:lvl2pPr>
            <a:lvl3pPr marL="1257300" indent="-342900">
              <a:buFont typeface="Arial" panose="020B0604020202020204" pitchFamily="34" charset="0"/>
              <a:buChar char="•"/>
              <a:defRPr lang="it-IT" sz="2000"/>
            </a:lvl3pPr>
            <a:lvl4pPr marL="1714500" indent="-342900">
              <a:buFont typeface="Arial" panose="020B0604020202020204" pitchFamily="34" charset="0"/>
              <a:buChar char="•"/>
              <a:defRPr lang="it-IT" sz="2000"/>
            </a:lvl4pPr>
            <a:lvl5pPr marL="2171700" indent="-342900">
              <a:buFont typeface="Arial" panose="020B0604020202020204" pitchFamily="34" charset="0"/>
              <a:buChar char="•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2" name="Segnaposto numero diapositiva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abella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olo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9" name="Segnaposto tabella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 rtlCol="0">
            <a:normAutofit/>
          </a:bodyPr>
          <a:lstStyle>
            <a:lvl1pPr>
              <a:defRPr lang="it-IT" sz="2400"/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sp>
        <p:nvSpPr>
          <p:cNvPr id="2" name="Segnaposto numero diapositiva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rtlCol="0" anchor="b">
            <a:normAutofit/>
          </a:bodyPr>
          <a:lstStyle>
            <a:lvl1pPr>
              <a:defRPr lang="it-IT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it-IT"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2" name="Segnaposto contenuto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rtlCol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immagin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rtlCol="0" anchor="b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sottotitolo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rtlCol="0" anchor="b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testo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lang="it-IT"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inserire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2" name="Segnaposto contenuto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sezion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rtlCol="0" anchor="b"/>
          <a:lstStyle>
            <a:lvl1pPr algn="ctr">
              <a:defRPr lang="it-IT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9" name="Segnaposto testo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lang="it-IT"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inserire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2 contenuti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2" name="Segnaposto contenuto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it-IT"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2" name="Segnaposto contenuto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it-IT"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numero diapositiva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2 contenuti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4" name="Segnaposto contenuto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 rtlCol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lang="it-IT"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lang="it-IT"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lang="it-IT"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lang="it-IT"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2" name="Segnaposto contenuto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it-IT"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numero diapositiva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, immagine e contenuto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2" name="Segnaposto contenuto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it-IT"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2" name="Segnaposto numero diapositiva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18D65601-5AE2-46FC-B138-694DDD2B51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it-IT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ffSackmann/tennis_MatchChartingProjec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48_39351C0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49_CCAAB1EC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46_CFA203B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map-learn.readthedocs.io/en/lates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6228" y="2604976"/>
            <a:ext cx="8258404" cy="1183021"/>
          </a:xfrm>
        </p:spPr>
        <p:txBody>
          <a:bodyPr rtlCol="0">
            <a:normAutofit fontScale="90000"/>
          </a:bodyPr>
          <a:lstStyle>
            <a:defPPr>
              <a:defRPr lang="it-IT"/>
            </a:defPPr>
          </a:lstStyle>
          <a:p>
            <a:pPr rtl="0"/>
            <a:br>
              <a:rPr lang="it-IT" sz="4400" dirty="0">
                <a:latin typeface="Abadi" panose="020B0604020104020204" pitchFamily="34" charset="0"/>
              </a:rPr>
            </a:br>
            <a:br>
              <a:rPr lang="it-IT" sz="4400" dirty="0">
                <a:latin typeface="Abadi" panose="020B0604020104020204" pitchFamily="34" charset="0"/>
              </a:rPr>
            </a:br>
            <a:br>
              <a:rPr lang="it-IT" sz="4400" dirty="0">
                <a:latin typeface="Abadi" panose="020B0604020104020204" pitchFamily="34" charset="0"/>
              </a:rPr>
            </a:br>
            <a:br>
              <a:rPr lang="it-IT" sz="4400" dirty="0">
                <a:latin typeface="Abadi" panose="020B0604020104020204" pitchFamily="34" charset="0"/>
              </a:rPr>
            </a:br>
            <a:br>
              <a:rPr lang="it-IT" sz="4400" dirty="0">
                <a:latin typeface="Abadi" panose="020B0604020104020204" pitchFamily="34" charset="0"/>
              </a:rPr>
            </a:br>
            <a:br>
              <a:rPr lang="it-IT" sz="4400" dirty="0">
                <a:latin typeface="Abadi" panose="020B0604020104020204" pitchFamily="34" charset="0"/>
              </a:rPr>
            </a:br>
            <a:br>
              <a:rPr lang="it-IT" sz="4400" dirty="0">
                <a:latin typeface="Abadi" panose="020B0604020104020204" pitchFamily="34" charset="0"/>
              </a:rPr>
            </a:br>
            <a:br>
              <a:rPr lang="it-IT" sz="3600" dirty="0">
                <a:latin typeface="Abadi" panose="020B0604020104020204" pitchFamily="34" charset="0"/>
              </a:rPr>
            </a:br>
            <a:br>
              <a:rPr lang="it-IT" sz="4400" dirty="0">
                <a:latin typeface="Abadi" panose="020B0604020104020204" pitchFamily="34" charset="0"/>
              </a:rPr>
            </a:br>
            <a:br>
              <a:rPr lang="it-IT" sz="4400" dirty="0">
                <a:latin typeface="Abadi" panose="020B0604020104020204" pitchFamily="34" charset="0"/>
              </a:rPr>
            </a:br>
            <a:r>
              <a:rPr lang="en-US" sz="4400" cap="all" dirty="0">
                <a:latin typeface="Abadi" panose="020B0604020104020204" pitchFamily="34" charset="0"/>
              </a:rPr>
              <a:t>Contextual Analysis of Tennis Playing Styles</a:t>
            </a:r>
            <a:endParaRPr lang="it-IT" sz="4400" cap="all" dirty="0">
              <a:latin typeface="Abadi" panose="020B0604020104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C592BC2-DF36-8A70-A66E-9F31DDA2E7D3}"/>
              </a:ext>
            </a:extLst>
          </p:cNvPr>
          <p:cNvSpPr txBox="1"/>
          <p:nvPr/>
        </p:nvSpPr>
        <p:spPr>
          <a:xfrm>
            <a:off x="5433238" y="6283841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Abadi" panose="020F0502020204030204" pitchFamily="34" charset="0"/>
              </a:rPr>
              <a:t>Andrea Innocenti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CCEFE16-3823-DCDC-860C-77ADC5CB1156}"/>
              </a:ext>
            </a:extLst>
          </p:cNvPr>
          <p:cNvSpPr txBox="1"/>
          <p:nvPr/>
        </p:nvSpPr>
        <p:spPr>
          <a:xfrm>
            <a:off x="1126228" y="1562986"/>
            <a:ext cx="8505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chemeClr val="bg1"/>
                </a:solidFill>
                <a:latin typeface="Abadi" panose="020B0604020104020204" pitchFamily="34" charset="0"/>
              </a:rPr>
              <a:t>Data Mining and Machine Learning </a:t>
            </a:r>
            <a:r>
              <a:rPr lang="it-IT" sz="2800" dirty="0">
                <a:solidFill>
                  <a:schemeClr val="bg1"/>
                </a:solidFill>
                <a:latin typeface="Abadi" panose="020F0502020204030204" pitchFamily="34" charset="0"/>
              </a:rPr>
              <a:t>– A.A. 2024-2025</a:t>
            </a:r>
            <a:endParaRPr lang="it-IT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C248F-C6F7-6636-FF2A-673315E0E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2217A4-94C8-9CDA-A08B-8397B54F4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121080"/>
            <a:ext cx="9150675" cy="890893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algn="ctr"/>
            <a:r>
              <a:rPr lang="it-IT" dirty="0" err="1">
                <a:latin typeface="Abadi" panose="020B0604020104020204" pitchFamily="34" charset="0"/>
              </a:rPr>
              <a:t>Visualizing</a:t>
            </a:r>
            <a:r>
              <a:rPr lang="it-IT" dirty="0">
                <a:latin typeface="Abadi" panose="020B0604020104020204" pitchFamily="34" charset="0"/>
              </a:rPr>
              <a:t> </a:t>
            </a:r>
            <a:r>
              <a:rPr lang="it-IT" dirty="0" err="1">
                <a:latin typeface="Abadi" panose="020B0604020104020204" pitchFamily="34" charset="0"/>
              </a:rPr>
              <a:t>results</a:t>
            </a:r>
            <a:endParaRPr lang="it-IT" dirty="0">
              <a:latin typeface="Abadi" panose="020B0604020104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972A6B0-51BC-85BB-8130-0CBCF7A4E75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 rtl="0"/>
              <a:t>10</a:t>
            </a:fld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AD5AFA8-2044-43B8-ADCC-BBD8FE6885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26" y="901546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D476766-5398-B008-F11A-53AB89BC7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7FA1702E-71DF-0C8A-E2DB-9BD3AD06C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884" y="2496416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164F0683-A69B-BF10-568A-DE5118358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284" y="2648816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3FF07A1-610A-14C9-E9FC-03FD27151360}"/>
              </a:ext>
            </a:extLst>
          </p:cNvPr>
          <p:cNvSpPr txBox="1"/>
          <p:nvPr/>
        </p:nvSpPr>
        <p:spPr>
          <a:xfrm>
            <a:off x="6782513" y="1596682"/>
            <a:ext cx="568386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600" i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Context</a:t>
            </a:r>
            <a:r>
              <a:rPr lang="it-IT" altLang="it-IT" sz="1600" i="1" dirty="0">
                <a:latin typeface="Consolas" panose="020B0609020204030204" pitchFamily="49" charset="0"/>
              </a:rPr>
              <a:t> = on </a:t>
            </a:r>
            <a:r>
              <a:rPr lang="it-IT" altLang="it-IT" sz="1600" i="1" dirty="0" err="1">
                <a:latin typeface="Consolas" panose="020B0609020204030204" pitchFamily="49" charset="0"/>
              </a:rPr>
              <a:t>response</a:t>
            </a:r>
            <a:r>
              <a:rPr lang="it-IT" altLang="it-IT" sz="1600" i="1" dirty="0">
                <a:latin typeface="Consolas" panose="020B0609020204030204" pitchFamily="49" charset="0"/>
              </a:rPr>
              <a:t> on </a:t>
            </a:r>
            <a:r>
              <a:rPr lang="it-IT" altLang="it-IT" sz="1600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grass</a:t>
            </a:r>
            <a:br>
              <a:rPr lang="it-IT" altLang="it-IT" sz="1400" dirty="0">
                <a:latin typeface="Consolas" panose="020B0609020204030204" pitchFamily="49" charset="0"/>
              </a:rPr>
            </a:br>
            <a:endParaRPr lang="it-IT" altLang="it-IT" sz="160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600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--- Cluster 1 ---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600" i="1" dirty="0">
                <a:latin typeface="Consolas" panose="020B0609020204030204" pitchFamily="49" charset="0"/>
              </a:rPr>
              <a:t>High winner </a:t>
            </a:r>
            <a:r>
              <a:rPr lang="it-IT" altLang="it-IT" sz="1600" i="1" dirty="0" err="1">
                <a:latin typeface="Consolas" panose="020B0609020204030204" pitchFamily="49" charset="0"/>
              </a:rPr>
              <a:t>percentage</a:t>
            </a:r>
            <a:r>
              <a:rPr lang="it-IT" altLang="it-IT" sz="1600" i="1" dirty="0">
                <a:latin typeface="Consolas" panose="020B0609020204030204" pitchFamily="49" charset="0"/>
              </a:rPr>
              <a:t>, slice user,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600" i="1" dirty="0">
                <a:latin typeface="Consolas" panose="020B0609020204030204" pitchFamily="49" charset="0"/>
              </a:rPr>
              <a:t>high net points rate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sz="160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400" dirty="0" err="1">
                <a:latin typeface="Consolas" panose="020B0609020204030204" pitchFamily="49" charset="0"/>
              </a:rPr>
              <a:t>average_shot_length</a:t>
            </a:r>
            <a:r>
              <a:rPr lang="it-IT" altLang="it-IT" sz="1400" dirty="0">
                <a:latin typeface="Consolas" panose="020B0609020204030204" pitchFamily="49" charset="0"/>
              </a:rPr>
              <a:t>: + 0.1005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400" dirty="0" err="1">
                <a:latin typeface="Consolas" panose="020B0609020204030204" pitchFamily="49" charset="0"/>
              </a:rPr>
              <a:t>net_points_rate</a:t>
            </a:r>
            <a:r>
              <a:rPr lang="it-IT" altLang="it-IT" sz="1400" dirty="0">
                <a:latin typeface="Consolas" panose="020B0609020204030204" pitchFamily="49" charset="0"/>
              </a:rPr>
              <a:t>: + 0.1129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400" dirty="0" err="1">
                <a:latin typeface="Consolas" panose="020B0609020204030204" pitchFamily="49" charset="0"/>
              </a:rPr>
              <a:t>net_points_won_rate</a:t>
            </a:r>
            <a:r>
              <a:rPr lang="it-IT" altLang="it-IT" sz="1400" dirty="0">
                <a:latin typeface="Consolas" panose="020B0609020204030204" pitchFamily="49" charset="0"/>
              </a:rPr>
              <a:t>: - 0.0296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400" dirty="0" err="1">
                <a:latin typeface="Consolas" panose="020B0609020204030204" pitchFamily="49" charset="0"/>
              </a:rPr>
              <a:t>winners_rate</a:t>
            </a:r>
            <a:r>
              <a:rPr lang="it-IT" altLang="it-IT" sz="1400" dirty="0">
                <a:latin typeface="Consolas" panose="020B0609020204030204" pitchFamily="49" charset="0"/>
              </a:rPr>
              <a:t>: + 0.3068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400" dirty="0" err="1">
                <a:latin typeface="Consolas" panose="020B0609020204030204" pitchFamily="49" charset="0"/>
              </a:rPr>
              <a:t>unforced_errors_rate</a:t>
            </a:r>
            <a:r>
              <a:rPr lang="it-IT" altLang="it-IT" sz="1400" dirty="0">
                <a:latin typeface="Consolas" panose="020B0609020204030204" pitchFamily="49" charset="0"/>
              </a:rPr>
              <a:t>: - 0.0561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400" dirty="0" err="1">
                <a:latin typeface="Consolas" panose="020B0609020204030204" pitchFamily="49" charset="0"/>
              </a:rPr>
              <a:t>slices_rate</a:t>
            </a:r>
            <a:r>
              <a:rPr lang="it-IT" altLang="it-IT" sz="1400" dirty="0">
                <a:latin typeface="Consolas" panose="020B0609020204030204" pitchFamily="49" charset="0"/>
              </a:rPr>
              <a:t>: - 0.1299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400" dirty="0" err="1">
                <a:latin typeface="Consolas" panose="020B0609020204030204" pitchFamily="49" charset="0"/>
              </a:rPr>
              <a:t>dropshots_rate</a:t>
            </a:r>
            <a:r>
              <a:rPr lang="it-IT" altLang="it-IT" sz="1400" dirty="0">
                <a:latin typeface="Consolas" panose="020B0609020204030204" pitchFamily="49" charset="0"/>
              </a:rPr>
              <a:t>: + 0.1147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400" dirty="0" err="1">
                <a:latin typeface="Consolas" panose="020B0609020204030204" pitchFamily="49" charset="0"/>
              </a:rPr>
              <a:t>average_response_depth</a:t>
            </a:r>
            <a:r>
              <a:rPr lang="it-IT" altLang="it-IT" sz="1400" dirty="0">
                <a:latin typeface="Consolas" panose="020B0609020204030204" pitchFamily="49" charset="0"/>
              </a:rPr>
              <a:t>: - 0.0169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sz="1600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600" i="1" dirty="0">
                <a:latin typeface="Consolas" panose="020B0609020204030204" pitchFamily="49" charset="0"/>
              </a:rPr>
              <a:t>Top players in the cluster 1: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600" i="1" dirty="0">
                <a:latin typeface="Consolas" panose="020B0609020204030204" pitchFamily="49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400" dirty="0" err="1">
                <a:latin typeface="Consolas" panose="020B0609020204030204" pitchFamily="49" charset="0"/>
              </a:rPr>
              <a:t>Grigor_Dimitrov</a:t>
            </a:r>
            <a:r>
              <a:rPr lang="it-IT" altLang="it-IT" sz="1400" dirty="0">
                <a:latin typeface="Consolas" panose="020B0609020204030204" pitchFamily="49" charset="0"/>
              </a:rPr>
              <a:t> - </a:t>
            </a:r>
            <a:r>
              <a:rPr lang="it-IT" altLang="it-IT" sz="1400" dirty="0" err="1">
                <a:latin typeface="Consolas" panose="020B0609020204030204" pitchFamily="49" charset="0"/>
              </a:rPr>
              <a:t>Hubert_Hurkacz</a:t>
            </a:r>
            <a:r>
              <a:rPr lang="it-IT" altLang="it-IT" sz="1400" dirty="0">
                <a:latin typeface="Consolas" panose="020B0609020204030204" pitchFamily="49" charset="0"/>
              </a:rPr>
              <a:t> –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400" dirty="0" err="1">
                <a:latin typeface="Consolas" panose="020B0609020204030204" pitchFamily="49" charset="0"/>
              </a:rPr>
              <a:t>John_Isner</a:t>
            </a:r>
            <a:r>
              <a:rPr lang="it-IT" altLang="it-IT" sz="1400" dirty="0">
                <a:latin typeface="Consolas" panose="020B0609020204030204" pitchFamily="49" charset="0"/>
              </a:rPr>
              <a:t> - </a:t>
            </a:r>
            <a:r>
              <a:rPr lang="it-IT" altLang="it-IT" sz="1400" dirty="0" err="1">
                <a:latin typeface="Consolas" panose="020B0609020204030204" pitchFamily="49" charset="0"/>
              </a:rPr>
              <a:t>Sebastian_Korda</a:t>
            </a:r>
            <a:r>
              <a:rPr lang="it-IT" altLang="it-IT" sz="1400" dirty="0">
                <a:latin typeface="Consolas" panose="020B0609020204030204" pitchFamily="49" charset="0"/>
              </a:rPr>
              <a:t> - </a:t>
            </a:r>
            <a:r>
              <a:rPr lang="it-IT" altLang="it-IT" sz="1400" dirty="0" err="1">
                <a:latin typeface="Consolas" panose="020B0609020204030204" pitchFamily="49" charset="0"/>
              </a:rPr>
              <a:t>Jiri_Lehecka</a:t>
            </a:r>
            <a:r>
              <a:rPr lang="it-IT" altLang="it-IT" sz="1400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91175FA-001C-EC2E-F7DF-87CA4CF4F9A3}"/>
              </a:ext>
            </a:extLst>
          </p:cNvPr>
          <p:cNvSpPr txBox="1"/>
          <p:nvPr/>
        </p:nvSpPr>
        <p:spPr>
          <a:xfrm>
            <a:off x="1233705" y="1040045"/>
            <a:ext cx="5683865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Player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trajectory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for </a:t>
            </a:r>
            <a:r>
              <a:rPr kumimoji="0" lang="it-IT" altLang="it-IT" sz="2000" b="1" i="0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Roger_Federer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on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on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clay</a:t>
            </a:r>
            <a:endParaRPr kumimoji="0" lang="it-IT" altLang="it-IT" sz="1600" b="0" i="1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--- Cluster 2 ---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High-risk, aggressive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baseliner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high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usage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of </a:t>
            </a:r>
            <a:r>
              <a:rPr kumimoji="0" lang="it-IT" altLang="it-IT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dropshot</a:t>
            </a:r>
            <a:endParaRPr kumimoji="0" lang="it-IT" altLang="it-IT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average_shot_length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- 0.1205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net_points_rate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+ 0.0748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net_points_won_rate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- 0.0046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winners_rate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+ 0.1507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unforced_errors_rate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+ 0.0262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slices_rate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+ 0.2838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dropshots_rate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+ 0.0723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average_response_depth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+ 0.0186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16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Top players in the cluster 2: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6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Carlos_Alcaraz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Felix_Auger_Aliassime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Karen_Khachanov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Sebastian_Korda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kumimoji="0" lang="it-IT" altLang="it-IT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Stefanos_Tsitsipas</a:t>
            </a: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it-IT" altLang="it-IT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C0C6B6D6-85A9-D331-621A-7120963EA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D6043C70-23B1-0974-403F-45AACC90D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75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A67F1-7B16-2DA5-43F7-AB3FABEF3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0315F2-5355-3C82-AFA6-8A0AA64CB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121080"/>
            <a:ext cx="9150675" cy="890893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algn="ctr"/>
            <a:r>
              <a:rPr lang="it-IT" dirty="0" err="1">
                <a:latin typeface="Abadi" panose="020B0604020104020204" pitchFamily="34" charset="0"/>
              </a:rPr>
              <a:t>Sequential</a:t>
            </a:r>
            <a:r>
              <a:rPr lang="it-IT" dirty="0">
                <a:latin typeface="Abadi" panose="020B0604020104020204" pitchFamily="34" charset="0"/>
              </a:rPr>
              <a:t> pattern </a:t>
            </a:r>
            <a:r>
              <a:rPr lang="it-IT" dirty="0" err="1">
                <a:latin typeface="Abadi" panose="020B0604020104020204" pitchFamily="34" charset="0"/>
              </a:rPr>
              <a:t>analysis</a:t>
            </a:r>
            <a:endParaRPr lang="it-IT" dirty="0">
              <a:latin typeface="Abadi" panose="020B0604020104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51D04A5-1840-754F-BB6A-B08E2BAE83F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 rtl="0"/>
              <a:t>11</a:t>
            </a:fld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AB62AAE-3A2D-3611-6E3B-90216C079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26" y="901546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CADDE82-CE73-F62C-C347-4DBC42E61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15EABB45-DB9D-2634-7342-1B59736E2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884" y="2496416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F089CA75-A1F9-452B-BBAF-6AD5F1407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284" y="2648816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F57A5564-6991-AB2A-F9ED-70DDC080A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B0464182-FA49-8F17-4791-032DC99D8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8C46D1F-1288-A3C8-099E-CBC38FA54899}"/>
              </a:ext>
            </a:extLst>
          </p:cNvPr>
          <p:cNvSpPr txBox="1"/>
          <p:nvPr/>
        </p:nvSpPr>
        <p:spPr>
          <a:xfrm>
            <a:off x="1520663" y="1011973"/>
            <a:ext cx="915067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 Extra Light" panose="020B02040201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Analysis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focuses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 on the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first 3 consecutive shots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 to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provide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 clear,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actionable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 insights for players.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 Extra Light" panose="020B02040201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Non-consecutive shots are </a:t>
            </a:r>
            <a:r>
              <a:rPr kumimoji="0" lang="it-IT" altLang="it-I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excluded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: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harder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 to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interpret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 and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lack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 clear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structure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 Extra Light" panose="020B02040201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A full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sequential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 pattern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analysis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was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however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tested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,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using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freq_seq_enum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from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seqmining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 (free-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span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 like), 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but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proved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inefficient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 due to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high </a:t>
            </a:r>
            <a:r>
              <a:rPr kumimoji="0" lang="it-IT" altLang="it-IT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computational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 cost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 Extra Light" panose="020B0204020104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Future work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may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explore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relationships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between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it-IT" altLang="it-IT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non-consecutive shots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 for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deeper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it-IT" altLang="it-IT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tactical</a:t>
            </a:r>
            <a:r>
              <a:rPr kumimoji="0" lang="it-IT" altLang="it-IT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AD4A2B3-E9FD-35F0-AFEB-AC7006EA2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5A51C9D9-992F-FF05-B15F-8A97CF5C7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CCCFF47E-B946-E116-745F-49536EEB3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558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E1064-4F12-2FA9-CB3A-762AA8926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3B6E78-327C-DF3B-2972-1A83366A9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121080"/>
            <a:ext cx="9150675" cy="890893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algn="ctr"/>
            <a:r>
              <a:rPr lang="it-IT" dirty="0" err="1">
                <a:latin typeface="Abadi" panose="020B0604020104020204" pitchFamily="34" charset="0"/>
              </a:rPr>
              <a:t>Sequential</a:t>
            </a:r>
            <a:r>
              <a:rPr lang="it-IT" dirty="0">
                <a:latin typeface="Abadi" panose="020B0604020104020204" pitchFamily="34" charset="0"/>
              </a:rPr>
              <a:t> pattern </a:t>
            </a:r>
            <a:r>
              <a:rPr lang="it-IT" dirty="0" err="1">
                <a:latin typeface="Abadi" panose="020B0604020104020204" pitchFamily="34" charset="0"/>
              </a:rPr>
              <a:t>analysis</a:t>
            </a:r>
            <a:endParaRPr lang="it-IT" dirty="0">
              <a:latin typeface="Abadi" panose="020B0604020104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C06DF61-BAF9-C178-F408-F4C86E2ABE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 rtl="0"/>
              <a:t>12</a:t>
            </a:fld>
            <a:endParaRPr lang="it-IT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D58E1D2-EB6E-E504-4097-CE4D3C5CF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26" y="901546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84A5C2D-CDA9-C9E9-3FD7-6BDEA503F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897DB1D9-4A33-5345-F4D6-EE9231EEF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0884" y="2496416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852155D4-0AA8-86CA-E413-004D465CA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284" y="2648816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0006D818-A933-09F6-D8BD-C046E1F51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DE4750C8-D735-ABF1-A1DF-92300FA48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26D5587-67DD-6459-7D7E-B5B9F0BC1B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F4BC9C3-0E60-0824-46D1-B9133761C6B4}"/>
              </a:ext>
            </a:extLst>
          </p:cNvPr>
          <p:cNvSpPr txBox="1"/>
          <p:nvPr/>
        </p:nvSpPr>
        <p:spPr>
          <a:xfrm>
            <a:off x="1670963" y="5171414"/>
            <a:ext cx="60980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Time duration with Counter():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0.09308266639709473 s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95A22845-16B5-A1E9-EFCA-5FD8BB0B6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D2B21DB-601A-C34D-B4E1-96D2C4177D7F}"/>
              </a:ext>
            </a:extLst>
          </p:cNvPr>
          <p:cNvSpPr txBox="1"/>
          <p:nvPr/>
        </p:nvSpPr>
        <p:spPr>
          <a:xfrm>
            <a:off x="1670963" y="1900860"/>
            <a:ext cx="6477899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Legend: * = winner, # =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forced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@ =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unforced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1600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on serve on hard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Sequence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['Serve body', 'backhand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groundstroke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down the line,', 'backhand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groundstroke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down the line,’]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| Support: 57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Win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percentage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54%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|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Most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frequent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outcome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@, won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it-IT" altLang="it-IT" sz="1600" dirty="0"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600" b="1" i="1" dirty="0">
                <a:latin typeface="Consolas" panose="020B0609020204030204" pitchFamily="49" charset="0"/>
              </a:rPr>
              <a:t>on serve on </a:t>
            </a:r>
            <a:r>
              <a:rPr lang="it-IT" altLang="it-IT" sz="1600" b="1" i="1" dirty="0" err="1">
                <a:latin typeface="Consolas" panose="020B0609020204030204" pitchFamily="49" charset="0"/>
              </a:rPr>
              <a:t>grass</a:t>
            </a:r>
            <a:r>
              <a:rPr lang="it-IT" altLang="it-IT" sz="1600" b="1" i="1" dirty="0">
                <a:latin typeface="Consolas" panose="020B0609020204030204" pitchFamily="49" charset="0"/>
              </a:rPr>
              <a:t> 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…</a:t>
            </a:r>
            <a:endParaRPr kumimoji="0" lang="it-IT" altLang="it-IT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778981E3-C188-40AB-B050-C34D945CB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E68AF7F-540F-F07A-9261-19D52D2CE448}"/>
              </a:ext>
            </a:extLst>
          </p:cNvPr>
          <p:cNvSpPr txBox="1"/>
          <p:nvPr/>
        </p:nvSpPr>
        <p:spPr>
          <a:xfrm>
            <a:off x="6211393" y="5125247"/>
            <a:ext cx="6098058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Time duration </a:t>
            </a:r>
            <a:r>
              <a:rPr lang="it-IT" altLang="it-IT" sz="1600" dirty="0">
                <a:latin typeface="Consolas" panose="020B0609020204030204" pitchFamily="49" charset="0"/>
              </a:rPr>
              <a:t>with </a:t>
            </a:r>
            <a:r>
              <a:rPr lang="it-IT" altLang="it-IT" sz="1600" dirty="0" err="1">
                <a:latin typeface="Consolas" panose="020B0609020204030204" pitchFamily="49" charset="0"/>
              </a:rPr>
              <a:t>freq_seq_enum</a:t>
            </a:r>
            <a:r>
              <a:rPr lang="it-IT" altLang="it-IT" sz="1600" dirty="0">
                <a:latin typeface="Consolas" panose="020B0609020204030204" pitchFamily="49" charset="0"/>
              </a:rPr>
              <a:t>()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0.5296885967254639</a:t>
            </a:r>
            <a:r>
              <a:rPr lang="it-IT" altLang="it-IT" sz="1600" dirty="0">
                <a:solidFill>
                  <a:srgbClr val="C00000"/>
                </a:solidFill>
                <a:latin typeface="Consolas" panose="020B0609020204030204" pitchFamily="49" charset="0"/>
              </a:rPr>
              <a:t> s</a:t>
            </a:r>
            <a:b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kumimoji="0" lang="it-IT" altLang="it-IT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01FCAC77-036F-4D1A-AA44-50C94E5AAA92}"/>
              </a:ext>
            </a:extLst>
          </p:cNvPr>
          <p:cNvSpPr txBox="1"/>
          <p:nvPr/>
        </p:nvSpPr>
        <p:spPr>
          <a:xfrm>
            <a:off x="1670963" y="1277184"/>
            <a:ext cx="3207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Abadi Extra Light" panose="020B0204020104020204" pitchFamily="34" charset="0"/>
              </a:rPr>
              <a:t>Results</a:t>
            </a:r>
            <a:r>
              <a:rPr lang="it-IT" dirty="0">
                <a:latin typeface="Abadi Extra Light" panose="020B0204020104020204" pitchFamily="34" charset="0"/>
              </a:rPr>
              <a:t> for player </a:t>
            </a:r>
            <a:r>
              <a:rPr lang="it-IT" b="1" dirty="0">
                <a:latin typeface="Abadi Extra Light" panose="020B0204020104020204" pitchFamily="34" charset="0"/>
              </a:rPr>
              <a:t>Carlos Alcaraz:</a:t>
            </a:r>
          </a:p>
        </p:txBody>
      </p:sp>
    </p:spTree>
    <p:extLst>
      <p:ext uri="{BB962C8B-B14F-4D97-AF65-F5344CB8AC3E}">
        <p14:creationId xmlns:p14="http://schemas.microsoft.com/office/powerpoint/2010/main" val="2577670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D19AA-2602-41D1-3998-EDF43188B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089CDE-140C-DB77-6886-4EA78B5E7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174242"/>
            <a:ext cx="9150675" cy="1427585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 err="1">
                <a:latin typeface="Abadi" panose="020B0604020104020204" pitchFamily="34" charset="0"/>
              </a:rPr>
              <a:t>Bibliography</a:t>
            </a:r>
            <a:endParaRPr lang="it-IT" dirty="0">
              <a:latin typeface="Abadi" panose="020B0604020104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196C76-5DCE-6C96-9A64-E5B6BD664FF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68814" y="1601827"/>
            <a:ext cx="9436609" cy="5081931"/>
          </a:xfrm>
        </p:spPr>
        <p:txBody>
          <a:bodyPr rtlCol="0">
            <a:normAutofit fontScale="55000" lnSpcReduction="20000"/>
          </a:bodyPr>
          <a:lstStyle>
            <a:defPPr>
              <a:defRPr lang="it-IT"/>
            </a:defPPr>
          </a:lstStyle>
          <a:p>
            <a:pPr marL="0" indent="0" rtl="0">
              <a:lnSpc>
                <a:spcPct val="120000"/>
              </a:lnSpc>
              <a:buNone/>
            </a:pPr>
            <a:r>
              <a:rPr lang="it-IT" sz="3800" dirty="0">
                <a:solidFill>
                  <a:schemeClr val="accent2">
                    <a:lumMod val="50000"/>
                  </a:schemeClr>
                </a:solidFill>
                <a:latin typeface="Abadi" panose="020B0604020104020204" pitchFamily="34" charset="0"/>
              </a:rPr>
              <a:t>Dataset</a:t>
            </a:r>
          </a:p>
          <a:p>
            <a:pPr>
              <a:lnSpc>
                <a:spcPct val="120000"/>
              </a:lnSpc>
            </a:pPr>
            <a:r>
              <a:rPr lang="it-IT" sz="3600" u="sng" dirty="0">
                <a:solidFill>
                  <a:srgbClr val="0070C0"/>
                </a:solidFill>
                <a:latin typeface="Abadi Extra Light" panose="020B0204020104020204" pitchFamily="34" charset="0"/>
                <a:hlinkClick r:id="rId3"/>
              </a:rPr>
              <a:t>https://github.com/JeffSackmann/tennis_MatchChartingProject</a:t>
            </a:r>
            <a:endParaRPr lang="it-IT" sz="3600" u="sng" dirty="0">
              <a:solidFill>
                <a:srgbClr val="0070C0"/>
              </a:solidFill>
              <a:latin typeface="Abadi Extra Light" panose="020B0204020104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it-IT" sz="3800" u="sng" dirty="0">
              <a:solidFill>
                <a:srgbClr val="0070C0"/>
              </a:solidFill>
              <a:latin typeface="Abadi Extra Light" panose="020B0204020104020204" pitchFamily="34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it-IT" sz="3800" dirty="0" err="1">
                <a:solidFill>
                  <a:schemeClr val="accent2">
                    <a:lumMod val="50000"/>
                  </a:schemeClr>
                </a:solidFill>
                <a:latin typeface="Abadi" panose="020B0604020104020204" pitchFamily="34" charset="0"/>
              </a:rPr>
              <a:t>References</a:t>
            </a:r>
            <a:endParaRPr lang="it-IT" sz="3800" dirty="0">
              <a:latin typeface="Abadi Extra Light" panose="020B0204020104020204" pitchFamily="34" charset="0"/>
            </a:endParaRPr>
          </a:p>
          <a:p>
            <a:pPr algn="l">
              <a:lnSpc>
                <a:spcPct val="120000"/>
              </a:lnSpc>
            </a:pPr>
            <a:r>
              <a:rPr lang="it-IT" sz="3600" b="0" i="0" dirty="0" err="1">
                <a:effectLst/>
                <a:latin typeface="Abadi Extra Light" panose="020B0204020104020204" pitchFamily="34" charset="0"/>
              </a:rPr>
              <a:t>Johnattan</a:t>
            </a:r>
            <a:r>
              <a:rPr lang="it-IT" sz="3600" b="0" i="0" dirty="0">
                <a:effectLst/>
                <a:latin typeface="Abadi Extra Light" panose="020B0204020104020204" pitchFamily="34" charset="0"/>
              </a:rPr>
              <a:t> </a:t>
            </a:r>
            <a:r>
              <a:rPr lang="it-IT" sz="3600" b="0" i="0" dirty="0" err="1">
                <a:effectLst/>
                <a:latin typeface="Abadi Extra Light" panose="020B0204020104020204" pitchFamily="34" charset="0"/>
              </a:rPr>
              <a:t>Ontiveros</a:t>
            </a:r>
            <a:r>
              <a:rPr lang="it-IT" sz="3600" dirty="0">
                <a:latin typeface="Abadi Extra Light" panose="020B0204020104020204" pitchFamily="34" charset="0"/>
              </a:rPr>
              <a:t>, Harvard Sports, </a:t>
            </a:r>
            <a:r>
              <a:rPr lang="it-IT" sz="3600" b="0" i="0" cap="all" dirty="0">
                <a:effectLst/>
                <a:latin typeface="Abadi Extra Light" panose="020B0204020104020204" pitchFamily="34" charset="0"/>
              </a:rPr>
              <a:t>2021</a:t>
            </a:r>
            <a:r>
              <a:rPr lang="it-IT" sz="3600" b="0" i="0" cap="all" dirty="0">
                <a:solidFill>
                  <a:srgbClr val="999999"/>
                </a:solidFill>
                <a:effectLst/>
                <a:latin typeface="PT Sans Narrow" panose="020B0506020203020204" pitchFamily="34" charset="0"/>
              </a:rPr>
              <a:t>. </a:t>
            </a:r>
            <a:r>
              <a:rPr lang="en-US" sz="3600" i="0" dirty="0">
                <a:solidFill>
                  <a:srgbClr val="333333"/>
                </a:solidFill>
                <a:effectLst/>
                <a:latin typeface="Abadi Extra Light" panose="020B0204020104020204" pitchFamily="34" charset="0"/>
              </a:rPr>
              <a:t>Sorting Strokes: Classifying Tennis Players Based on Stats and Style. </a:t>
            </a:r>
            <a:r>
              <a:rPr lang="en-US" sz="3600" i="0" u="sng" dirty="0">
                <a:solidFill>
                  <a:srgbClr val="0070C0"/>
                </a:solidFill>
                <a:effectLst/>
                <a:latin typeface="Abadi Extra Light" panose="020B0204020104020204" pitchFamily="34" charset="0"/>
              </a:rPr>
              <a:t>https://harvardsportsanalysis.org/2021/07/sorting-strokes-classifying-tennis-players-based-on-stats-and-style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600" u="sng" dirty="0">
              <a:solidFill>
                <a:srgbClr val="3E0577"/>
              </a:solidFill>
              <a:latin typeface="Abadi Extra Light" panose="020B0204020104020204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3600" b="0" i="0" dirty="0">
                <a:solidFill>
                  <a:srgbClr val="202020"/>
                </a:solidFill>
                <a:effectLst/>
                <a:latin typeface="Abadi Extra Light" panose="020B0204020104020204" pitchFamily="34" charset="0"/>
              </a:rPr>
              <a:t>J. Wu, D. Liu, Z. Guo and Y. Wu, "RASIPAM: Interactive Pattern Mining of Multivariate Event Sequences in Racket Sports," in IEEE Transactions on Visualization and Computer Graphics, vol. 29, no. 1, pp. 940-950, Jan. 2023. </a:t>
            </a:r>
            <a:r>
              <a:rPr lang="en-US" sz="3600" b="0" i="0" u="sng" dirty="0">
                <a:solidFill>
                  <a:srgbClr val="0070C0"/>
                </a:solidFill>
                <a:effectLst/>
                <a:latin typeface="Abadi Extra Light" panose="020B0204020104020204" pitchFamily="34" charset="0"/>
              </a:rPr>
              <a:t>https://ieeexplore.ieee.org/abstract/document/9906966</a:t>
            </a:r>
          </a:p>
          <a:p>
            <a:endParaRPr lang="en-US" sz="2400" b="0" i="0" dirty="0">
              <a:solidFill>
                <a:srgbClr val="202020"/>
              </a:solidFill>
              <a:effectLst/>
              <a:latin typeface="Abadi Extra Light" panose="020B0204020104020204" pitchFamily="34" charset="0"/>
            </a:endParaRPr>
          </a:p>
          <a:p>
            <a:endParaRPr lang="en-US" sz="2400" b="0" i="0" dirty="0">
              <a:solidFill>
                <a:srgbClr val="202020"/>
              </a:solidFill>
              <a:effectLst/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it-IT" sz="2400" dirty="0">
              <a:latin typeface="Abadi Extra Light" panose="020B0204020104020204" pitchFamily="34" charset="0"/>
            </a:endParaRPr>
          </a:p>
          <a:p>
            <a:endParaRPr lang="it-IT" sz="2400" u="sng" dirty="0">
              <a:solidFill>
                <a:srgbClr val="0070C0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3AEC43C-8D6B-1EA4-9E5F-816603BFAEE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 rtl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917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FDFDC-2473-769D-0357-ACAFFAF63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CE0D27-912A-57FE-20B5-34505FAA4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7" y="-197897"/>
            <a:ext cx="9150675" cy="1427585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algn="ctr" rtl="0"/>
            <a:r>
              <a:rPr lang="it-IT" sz="4000" dirty="0" err="1">
                <a:latin typeface="Abadi" panose="020B0604020104020204" pitchFamily="34" charset="0"/>
              </a:rPr>
              <a:t>Problem</a:t>
            </a:r>
            <a:r>
              <a:rPr lang="it-IT" sz="4000" dirty="0">
                <a:latin typeface="Abadi" panose="020B0604020104020204" pitchFamily="34" charset="0"/>
              </a:rPr>
              <a:t> </a:t>
            </a:r>
            <a:r>
              <a:rPr lang="it-IT" sz="4000" dirty="0" err="1">
                <a:latin typeface="Abadi" panose="020B0604020104020204" pitchFamily="34" charset="0"/>
              </a:rPr>
              <a:t>description</a:t>
            </a:r>
            <a:endParaRPr lang="it-IT" sz="4000" dirty="0">
              <a:latin typeface="Abadi" panose="020B0604020104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5572F9-D8FE-25BC-F9AC-9B33A38559F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81118" y="946297"/>
            <a:ext cx="9960650" cy="1275535"/>
          </a:xfrm>
        </p:spPr>
        <p:txBody>
          <a:bodyPr rtlCol="0">
            <a:noAutofit/>
          </a:bodyPr>
          <a:lstStyle>
            <a:defPPr>
              <a:defRPr lang="it-IT"/>
            </a:def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400" b="1" i="0" u="none" strike="noStrike" cap="none" normalizeH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badi Extra Light" panose="020B0204020104020204" pitchFamily="34" charset="0"/>
              </a:rPr>
              <a:t>🎯 </a:t>
            </a:r>
            <a:r>
              <a:rPr kumimoji="0" lang="it-IT" altLang="it-IT" sz="2400" i="0" u="none" strike="noStrike" cap="none" normalizeH="0" dirty="0" err="1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badi" panose="020B0604020104020204" pitchFamily="34" charset="0"/>
              </a:rPr>
              <a:t>Objective</a:t>
            </a:r>
            <a:br>
              <a:rPr kumimoji="0" lang="it-IT" altLang="it-IT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</a:br>
            <a:r>
              <a:rPr kumimoji="0" lang="it-IT" altLang="it-IT" sz="24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Identify</a:t>
            </a:r>
            <a:r>
              <a:rPr kumimoji="0" lang="it-IT" altLang="it-IT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 and </a:t>
            </a:r>
            <a:r>
              <a:rPr kumimoji="0" lang="it-IT" altLang="it-IT" sz="24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analyze</a:t>
            </a:r>
            <a:r>
              <a:rPr kumimoji="0" lang="it-IT" altLang="it-IT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it-IT" altLang="it-IT" sz="2400" b="1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tactical</a:t>
            </a:r>
            <a:r>
              <a:rPr kumimoji="0" lang="it-IT" altLang="it-IT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 playing styles </a:t>
            </a:r>
            <a:r>
              <a:rPr kumimoji="0" lang="it-IT" altLang="it-IT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in </a:t>
            </a:r>
            <a:r>
              <a:rPr kumimoji="0" lang="it-IT" altLang="it-IT" sz="24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professional</a:t>
            </a:r>
            <a:r>
              <a:rPr kumimoji="0" lang="it-IT" altLang="it-IT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 tennis </a:t>
            </a:r>
            <a:r>
              <a:rPr kumimoji="0" lang="it-IT" altLang="it-IT" sz="24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using</a:t>
            </a:r>
            <a:r>
              <a:rPr kumimoji="0" lang="it-IT" altLang="it-IT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it-IT" altLang="it-IT" sz="24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real</a:t>
            </a:r>
            <a:r>
              <a:rPr kumimoji="0" lang="it-IT" altLang="it-IT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 shot-</a:t>
            </a:r>
            <a:r>
              <a:rPr kumimoji="0" lang="it-IT" altLang="it-IT" sz="24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level</a:t>
            </a:r>
            <a:r>
              <a:rPr kumimoji="0" lang="it-IT" altLang="it-IT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 data, with a focus on </a:t>
            </a:r>
            <a:r>
              <a:rPr kumimoji="0" lang="it-IT" altLang="it-IT" sz="24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how</a:t>
            </a:r>
            <a:r>
              <a:rPr kumimoji="0" lang="it-IT" altLang="it-IT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it-IT" altLang="it-IT" sz="24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these</a:t>
            </a:r>
            <a:r>
              <a:rPr kumimoji="0" lang="it-IT" altLang="it-IT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 styles </a:t>
            </a:r>
            <a:r>
              <a:rPr kumimoji="0" lang="it-IT" altLang="it-IT" sz="24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vary</a:t>
            </a:r>
            <a:r>
              <a:rPr kumimoji="0" lang="it-IT" altLang="it-IT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 by match </a:t>
            </a:r>
            <a:r>
              <a:rPr kumimoji="0" lang="it-IT" altLang="it-IT" sz="24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context</a:t>
            </a:r>
            <a:r>
              <a:rPr kumimoji="0" lang="it-IT" altLang="it-IT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28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badi Extra Light" panose="020B0204020104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6BF95AC-5BAC-05DA-CE90-AE1D6D4CCE4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 rtl="0"/>
              <a:t>2</a:t>
            </a:fld>
            <a:endParaRPr lang="it-IT" dirty="0"/>
          </a:p>
        </p:txBody>
      </p:sp>
      <p:pic>
        <p:nvPicPr>
          <p:cNvPr id="1026" name="Picture 2" descr="Set Tennis Court Different Types Cover Stock Illustration 1334798174 |  Shutterstock">
            <a:extLst>
              <a:ext uri="{FF2B5EF4-FFF2-40B4-BE49-F238E27FC236}">
                <a16:creationId xmlns:a16="http://schemas.microsoft.com/office/drawing/2014/main" id="{47CA02DD-77F0-7DAA-C992-E5A99E1D27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9" r="539" b="8095"/>
          <a:stretch>
            <a:fillRect/>
          </a:stretch>
        </p:blipFill>
        <p:spPr bwMode="auto">
          <a:xfrm>
            <a:off x="6224336" y="4043165"/>
            <a:ext cx="4126831" cy="214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39D6846E-325D-0693-E39A-3CC50BA534DE}"/>
              </a:ext>
            </a:extLst>
          </p:cNvPr>
          <p:cNvSpPr txBox="1"/>
          <p:nvPr/>
        </p:nvSpPr>
        <p:spPr>
          <a:xfrm>
            <a:off x="1224474" y="2575790"/>
            <a:ext cx="99693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2400" dirty="0">
                <a:solidFill>
                  <a:schemeClr val="accent2">
                    <a:lumMod val="50000"/>
                  </a:schemeClr>
                </a:solidFill>
                <a:latin typeface="Abadi" panose="020B0604020104020204" pitchFamily="34" charset="0"/>
              </a:rPr>
              <a:t>💡 Key Idea </a:t>
            </a:r>
            <a:br>
              <a:rPr lang="it-IT" altLang="it-IT" sz="2400" dirty="0">
                <a:latin typeface="Abadi Extra Light" panose="020B0204020104020204" pitchFamily="34" charset="0"/>
              </a:rPr>
            </a:br>
            <a:r>
              <a:rPr lang="it-IT" altLang="it-IT" sz="2400" dirty="0" err="1">
                <a:latin typeface="Abadi Extra Light" panose="020B0204020104020204" pitchFamily="34" charset="0"/>
              </a:rPr>
              <a:t>Analyzing</a:t>
            </a:r>
            <a:r>
              <a:rPr lang="it-IT" altLang="it-IT" sz="2400" dirty="0">
                <a:latin typeface="Abadi Extra Light" panose="020B0204020104020204" pitchFamily="34" charset="0"/>
              </a:rPr>
              <a:t> </a:t>
            </a:r>
            <a:r>
              <a:rPr lang="it-IT" altLang="it-IT" sz="2400" dirty="0" err="1">
                <a:latin typeface="Abadi Extra Light" panose="020B0204020104020204" pitchFamily="34" charset="0"/>
              </a:rPr>
              <a:t>each</a:t>
            </a:r>
            <a:r>
              <a:rPr lang="it-IT" altLang="it-IT" sz="2400" dirty="0">
                <a:latin typeface="Abadi Extra Light" panose="020B0204020104020204" pitchFamily="34" charset="0"/>
              </a:rPr>
              <a:t> </a:t>
            </a:r>
            <a:r>
              <a:rPr lang="it-IT" altLang="it-IT" sz="2400" dirty="0" err="1">
                <a:latin typeface="Abadi Extra Light" panose="020B0204020104020204" pitchFamily="34" charset="0"/>
              </a:rPr>
              <a:t>player's</a:t>
            </a:r>
            <a:r>
              <a:rPr lang="it-IT" altLang="it-IT" sz="2400" dirty="0">
                <a:latin typeface="Abadi Extra Light" panose="020B0204020104020204" pitchFamily="34" charset="0"/>
              </a:rPr>
              <a:t> </a:t>
            </a:r>
            <a:r>
              <a:rPr lang="it-IT" altLang="it-IT" sz="2400" b="1" dirty="0" err="1">
                <a:latin typeface="Abadi Extra Light" panose="020B0204020104020204" pitchFamily="34" charset="0"/>
              </a:rPr>
              <a:t>behavior</a:t>
            </a:r>
            <a:r>
              <a:rPr lang="it-IT" altLang="it-IT" sz="2400" b="1" dirty="0">
                <a:latin typeface="Abadi Extra Light" panose="020B0204020104020204" pitchFamily="34" charset="0"/>
              </a:rPr>
              <a:t> </a:t>
            </a:r>
            <a:r>
              <a:rPr lang="it-IT" altLang="it-IT" sz="2400" b="1" dirty="0" err="1">
                <a:latin typeface="Abadi Extra Light" panose="020B0204020104020204" pitchFamily="34" charset="0"/>
              </a:rPr>
              <a:t>separately</a:t>
            </a:r>
            <a:r>
              <a:rPr lang="it-IT" altLang="it-IT" sz="2400" b="1" dirty="0">
                <a:latin typeface="Abadi Extra Light" panose="020B0204020104020204" pitchFamily="34" charset="0"/>
              </a:rPr>
              <a:t> in </a:t>
            </a:r>
            <a:r>
              <a:rPr lang="it-IT" altLang="it-IT" sz="2400" b="1" dirty="0" err="1">
                <a:latin typeface="Abadi Extra Light" panose="020B0204020104020204" pitchFamily="34" charset="0"/>
              </a:rPr>
              <a:t>distinct</a:t>
            </a:r>
            <a:r>
              <a:rPr lang="it-IT" altLang="it-IT" sz="2400" b="1" dirty="0">
                <a:latin typeface="Abadi Extra Light" panose="020B0204020104020204" pitchFamily="34" charset="0"/>
              </a:rPr>
              <a:t> </a:t>
            </a:r>
            <a:r>
              <a:rPr lang="it-IT" altLang="it-IT" sz="2400" b="1" dirty="0" err="1">
                <a:latin typeface="Abadi Extra Light" panose="020B0204020104020204" pitchFamily="34" charset="0"/>
              </a:rPr>
              <a:t>tactical</a:t>
            </a:r>
            <a:r>
              <a:rPr lang="it-IT" altLang="it-IT" sz="2400" b="1" dirty="0">
                <a:latin typeface="Abadi Extra Light" panose="020B0204020104020204" pitchFamily="34" charset="0"/>
              </a:rPr>
              <a:t> </a:t>
            </a:r>
            <a:r>
              <a:rPr lang="it-IT" altLang="it-IT" sz="2400" b="1" dirty="0" err="1">
                <a:latin typeface="Abadi Extra Light" panose="020B0204020104020204" pitchFamily="34" charset="0"/>
              </a:rPr>
              <a:t>contexts</a:t>
            </a:r>
            <a:r>
              <a:rPr lang="it-IT" altLang="it-IT" sz="2400" dirty="0">
                <a:latin typeface="Abadi Extra Light" panose="020B0204020104020204" pitchFamily="34" charset="0"/>
              </a:rPr>
              <a:t>, </a:t>
            </a:r>
            <a:r>
              <a:rPr lang="it-IT" altLang="it-IT" sz="2400" dirty="0" err="1">
                <a:latin typeface="Abadi Extra Light" panose="020B0204020104020204" pitchFamily="34" charset="0"/>
              </a:rPr>
              <a:t>defined</a:t>
            </a:r>
            <a:r>
              <a:rPr lang="it-IT" altLang="it-IT" sz="2400" dirty="0">
                <a:latin typeface="Abadi Extra Light" panose="020B0204020104020204" pitchFamily="34" charset="0"/>
              </a:rPr>
              <a:t> by: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t-IT" altLang="it-IT" sz="2400" dirty="0">
                <a:latin typeface="Abadi Extra Light" panose="020B0204020104020204" pitchFamily="34" charset="0"/>
              </a:rPr>
              <a:t> Surface: </a:t>
            </a:r>
            <a:r>
              <a:rPr lang="it-IT" altLang="it-IT" sz="2400" i="1" dirty="0" err="1">
                <a:latin typeface="Abadi Extra Light" panose="020B0204020104020204" pitchFamily="34" charset="0"/>
              </a:rPr>
              <a:t>clay</a:t>
            </a:r>
            <a:r>
              <a:rPr lang="it-IT" altLang="it-IT" sz="2400" i="1" dirty="0">
                <a:latin typeface="Abadi Extra Light" panose="020B0204020104020204" pitchFamily="34" charset="0"/>
              </a:rPr>
              <a:t>, hard, </a:t>
            </a:r>
            <a:r>
              <a:rPr lang="it-IT" altLang="it-IT" sz="2400" i="1" dirty="0" err="1">
                <a:latin typeface="Abadi Extra Light" panose="020B0204020104020204" pitchFamily="34" charset="0"/>
              </a:rPr>
              <a:t>grass</a:t>
            </a:r>
            <a:r>
              <a:rPr lang="it-IT" altLang="it-IT" sz="2400" i="1" dirty="0">
                <a:latin typeface="Abadi Extra Light" panose="020B0204020104020204" pitchFamily="34" charset="0"/>
              </a:rPr>
              <a:t>.</a:t>
            </a:r>
            <a:endParaRPr lang="it-IT" altLang="it-IT" sz="2400" dirty="0">
              <a:latin typeface="Abadi Extra Light" panose="020B0204020104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it-IT" altLang="it-IT" sz="2400" dirty="0">
                <a:latin typeface="Abadi Extra Light" panose="020B0204020104020204" pitchFamily="34" charset="0"/>
              </a:rPr>
              <a:t> Point situation: </a:t>
            </a:r>
            <a:r>
              <a:rPr lang="it-IT" altLang="it-IT" sz="2400" i="1" dirty="0">
                <a:latin typeface="Abadi Extra Light" panose="020B0204020104020204" pitchFamily="34" charset="0"/>
              </a:rPr>
              <a:t>serve/</a:t>
            </a:r>
            <a:r>
              <a:rPr lang="it-IT" altLang="it-IT" sz="2400" i="1" dirty="0" err="1">
                <a:latin typeface="Abadi Extra Light" panose="020B0204020104020204" pitchFamily="34" charset="0"/>
              </a:rPr>
              <a:t>return</a:t>
            </a:r>
            <a:r>
              <a:rPr lang="it-IT" altLang="it-IT" sz="2400" i="1" dirty="0">
                <a:latin typeface="Abadi Extra Light" panose="020B0204020104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2400" dirty="0">
                <a:latin typeface="Abadi Extra Light" panose="020B0204020104020204" pitchFamily="34" charset="0"/>
              </a:rPr>
              <a:t>→ 6 </a:t>
            </a:r>
            <a:r>
              <a:rPr lang="it-IT" altLang="it-IT" sz="2400" b="1" dirty="0" err="1">
                <a:latin typeface="Abadi Extra Light" panose="020B0204020104020204" pitchFamily="34" charset="0"/>
              </a:rPr>
              <a:t>independent</a:t>
            </a:r>
            <a:r>
              <a:rPr lang="it-IT" altLang="it-IT" sz="2400" b="1" dirty="0">
                <a:latin typeface="Abadi Extra Light" panose="020B0204020104020204" pitchFamily="34" charset="0"/>
              </a:rPr>
              <a:t> </a:t>
            </a:r>
            <a:r>
              <a:rPr lang="it-IT" altLang="it-IT" sz="2400" b="1" dirty="0" err="1">
                <a:latin typeface="Abadi Extra Light" panose="020B0204020104020204" pitchFamily="34" charset="0"/>
              </a:rPr>
              <a:t>contexts</a:t>
            </a:r>
            <a:endParaRPr lang="it-IT" altLang="it-IT" sz="24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78189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08E13-BFA5-391F-6E94-1A03872FA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0D74D1-016C-1A2D-4684-154B3438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7" y="-197897"/>
            <a:ext cx="9150675" cy="1427585"/>
          </a:xfrm>
        </p:spPr>
        <p:txBody>
          <a:bodyPr rtlCol="0"/>
          <a:lstStyle>
            <a:defPPr>
              <a:defRPr lang="it-IT"/>
            </a:defPPr>
          </a:lstStyle>
          <a:p>
            <a:pPr algn="ctr" rtl="0"/>
            <a:r>
              <a:rPr lang="it-IT" dirty="0">
                <a:latin typeface="Abadi" panose="020B0604020104020204" pitchFamily="34" charset="0"/>
              </a:rPr>
              <a:t>ML techniques </a:t>
            </a:r>
            <a:r>
              <a:rPr lang="it-IT" dirty="0" err="1">
                <a:latin typeface="Abadi" panose="020B0604020104020204" pitchFamily="34" charset="0"/>
              </a:rPr>
              <a:t>adopted</a:t>
            </a:r>
            <a:endParaRPr lang="it-IT" dirty="0">
              <a:latin typeface="Abadi" panose="020B0604020104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84F0D3-A66F-DBB0-3E5E-CBC4E4022DA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81118" y="946298"/>
            <a:ext cx="9976693" cy="5475768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marL="0" indent="0">
              <a:buNone/>
            </a:pPr>
            <a:r>
              <a:rPr kumimoji="0" lang="it-IT" altLang="it-IT" sz="240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badi" panose="020B0604020104020204" pitchFamily="34" charset="0"/>
              </a:rPr>
              <a:t>Clustering</a:t>
            </a:r>
          </a:p>
          <a:p>
            <a:r>
              <a:rPr lang="it-IT" sz="1800" i="1" dirty="0" err="1">
                <a:latin typeface="Abadi Extra Light" panose="020B0204020104020204" pitchFamily="34" charset="0"/>
              </a:rPr>
              <a:t>Search</a:t>
            </a:r>
            <a:r>
              <a:rPr lang="it-IT" sz="1800" i="1" dirty="0">
                <a:latin typeface="Abadi Extra Light" panose="020B0204020104020204" pitchFamily="34" charset="0"/>
              </a:rPr>
              <a:t> for </a:t>
            </a:r>
            <a:r>
              <a:rPr lang="it-IT" sz="1800" b="1" i="1" dirty="0">
                <a:latin typeface="Abadi Extra Light" panose="020B0204020104020204" pitchFamily="34" charset="0"/>
              </a:rPr>
              <a:t>clusters of players </a:t>
            </a:r>
            <a:r>
              <a:rPr lang="it-IT" sz="1800" i="1" dirty="0">
                <a:latin typeface="Abadi Extra Light" panose="020B0204020104020204" pitchFamily="34" charset="0"/>
              </a:rPr>
              <a:t>with </a:t>
            </a:r>
            <a:r>
              <a:rPr lang="it-IT" sz="1800" i="1" dirty="0" err="1">
                <a:latin typeface="Abadi Extra Light" panose="020B0204020104020204" pitchFamily="34" charset="0"/>
              </a:rPr>
              <a:t>similar</a:t>
            </a:r>
            <a:r>
              <a:rPr lang="it-IT" sz="1800" i="1" dirty="0">
                <a:latin typeface="Abadi Extra Light" panose="020B0204020104020204" pitchFamily="34" charset="0"/>
              </a:rPr>
              <a:t> styles. </a:t>
            </a:r>
          </a:p>
          <a:p>
            <a:r>
              <a:rPr lang="it-IT" sz="1800" i="1" dirty="0">
                <a:latin typeface="Abadi Extra Light" panose="020B0204020104020204" pitchFamily="34" charset="0"/>
              </a:rPr>
              <a:t>For </a:t>
            </a:r>
            <a:r>
              <a:rPr lang="it-IT" sz="1800" i="1" dirty="0" err="1">
                <a:latin typeface="Abadi Extra Light" panose="020B0204020104020204" pitchFamily="34" charset="0"/>
              </a:rPr>
              <a:t>each</a:t>
            </a:r>
            <a:r>
              <a:rPr lang="it-IT" sz="1800" i="1" dirty="0">
                <a:latin typeface="Abadi Extra Light" panose="020B0204020104020204" pitchFamily="34" charset="0"/>
              </a:rPr>
              <a:t> player, in </a:t>
            </a:r>
            <a:r>
              <a:rPr lang="it-IT" sz="1800" i="1" dirty="0" err="1">
                <a:latin typeface="Abadi Extra Light" panose="020B0204020104020204" pitchFamily="34" charset="0"/>
              </a:rPr>
              <a:t>each</a:t>
            </a:r>
            <a:r>
              <a:rPr lang="it-IT" sz="1800" i="1" dirty="0">
                <a:latin typeface="Abadi Extra Light" panose="020B0204020104020204" pitchFamily="34" charset="0"/>
              </a:rPr>
              <a:t> </a:t>
            </a:r>
            <a:r>
              <a:rPr lang="it-IT" sz="1800" i="1" dirty="0" err="1">
                <a:latin typeface="Abadi Extra Light" panose="020B0204020104020204" pitchFamily="34" charset="0"/>
              </a:rPr>
              <a:t>context</a:t>
            </a:r>
            <a:r>
              <a:rPr lang="it-IT" sz="1800" i="1" dirty="0">
                <a:latin typeface="Abadi Extra Light" panose="020B0204020104020204" pitchFamily="34" charset="0"/>
              </a:rPr>
              <a:t>, a set of </a:t>
            </a:r>
            <a:r>
              <a:rPr lang="it-IT" sz="1800" b="1" i="1" dirty="0">
                <a:latin typeface="Abadi Extra Light" panose="020B0204020104020204" pitchFamily="34" charset="0"/>
              </a:rPr>
              <a:t>features</a:t>
            </a:r>
            <a:r>
              <a:rPr lang="it-IT" sz="1800" i="1" dirty="0">
                <a:latin typeface="Abadi Extra Light" panose="020B0204020104020204" pitchFamily="34" charset="0"/>
              </a:rPr>
              <a:t> </a:t>
            </a:r>
            <a:r>
              <a:rPr lang="it-IT" sz="1800" i="1" dirty="0" err="1">
                <a:latin typeface="Abadi Extra Light" panose="020B0204020104020204" pitchFamily="34" charset="0"/>
              </a:rPr>
              <a:t>is</a:t>
            </a:r>
            <a:r>
              <a:rPr lang="it-IT" sz="1800" i="1" dirty="0">
                <a:latin typeface="Abadi Extra Light" panose="020B0204020104020204" pitchFamily="34" charset="0"/>
              </a:rPr>
              <a:t> </a:t>
            </a:r>
            <a:r>
              <a:rPr lang="it-IT" sz="1800" i="1" dirty="0" err="1">
                <a:latin typeface="Abadi Extra Light" panose="020B0204020104020204" pitchFamily="34" charset="0"/>
              </a:rPr>
              <a:t>costructed</a:t>
            </a:r>
            <a:r>
              <a:rPr lang="it-IT" sz="1800" i="1" dirty="0">
                <a:latin typeface="Abadi Extra Light" panose="020B0204020104020204" pitchFamily="34" charset="0"/>
              </a:rPr>
              <a:t>. </a:t>
            </a:r>
          </a:p>
          <a:p>
            <a:pPr marL="0" indent="0">
              <a:buNone/>
            </a:pPr>
            <a:endParaRPr lang="it-IT" sz="1900" i="1" dirty="0">
              <a:solidFill>
                <a:schemeClr val="accent2">
                  <a:lumMod val="50000"/>
                </a:schemeClr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it-IT" sz="2600" dirty="0" err="1">
                <a:solidFill>
                  <a:schemeClr val="accent2">
                    <a:lumMod val="50000"/>
                  </a:schemeClr>
                </a:solidFill>
                <a:latin typeface="Abadi" panose="020B0604020104020204" pitchFamily="34" charset="0"/>
              </a:rPr>
              <a:t>Sequential</a:t>
            </a:r>
            <a:r>
              <a:rPr lang="it-IT" sz="2600" dirty="0">
                <a:solidFill>
                  <a:schemeClr val="accent2">
                    <a:lumMod val="50000"/>
                  </a:schemeClr>
                </a:solidFill>
                <a:latin typeface="Abadi" panose="020B0604020104020204" pitchFamily="34" charset="0"/>
              </a:rPr>
              <a:t> pattern </a:t>
            </a:r>
            <a:r>
              <a:rPr lang="it-IT" sz="2600" dirty="0" err="1">
                <a:solidFill>
                  <a:schemeClr val="accent2">
                    <a:lumMod val="50000"/>
                  </a:schemeClr>
                </a:solidFill>
                <a:latin typeface="Abadi" panose="020B0604020104020204" pitchFamily="34" charset="0"/>
              </a:rPr>
              <a:t>analysis</a:t>
            </a:r>
            <a:endParaRPr lang="it-IT" sz="2600" dirty="0">
              <a:solidFill>
                <a:schemeClr val="accent2">
                  <a:lumMod val="50000"/>
                </a:schemeClr>
              </a:solidFill>
              <a:latin typeface="Abadi" panose="020B0604020104020204" pitchFamily="34" charset="0"/>
            </a:endParaRPr>
          </a:p>
          <a:p>
            <a:r>
              <a:rPr lang="it-IT" sz="1800" i="1" dirty="0">
                <a:latin typeface="Abadi Extra Light" panose="020B0204020104020204" pitchFamily="34" charset="0"/>
              </a:rPr>
              <a:t>For </a:t>
            </a:r>
            <a:r>
              <a:rPr lang="it-IT" sz="1800" i="1" dirty="0" err="1">
                <a:latin typeface="Abadi Extra Light" panose="020B0204020104020204" pitchFamily="34" charset="0"/>
              </a:rPr>
              <a:t>each</a:t>
            </a:r>
            <a:r>
              <a:rPr lang="it-IT" sz="1800" i="1" dirty="0">
                <a:latin typeface="Abadi Extra Light" panose="020B0204020104020204" pitchFamily="34" charset="0"/>
              </a:rPr>
              <a:t> player, </a:t>
            </a:r>
            <a:r>
              <a:rPr lang="it-IT" sz="1800" i="1" dirty="0" err="1">
                <a:latin typeface="Abadi Extra Light" panose="020B0204020104020204" pitchFamily="34" charset="0"/>
              </a:rPr>
              <a:t>search</a:t>
            </a:r>
            <a:r>
              <a:rPr lang="it-IT" sz="1800" i="1" dirty="0">
                <a:latin typeface="Abadi Extra Light" panose="020B0204020104020204" pitchFamily="34" charset="0"/>
              </a:rPr>
              <a:t> for </a:t>
            </a:r>
            <a:r>
              <a:rPr lang="it-IT" sz="1800" b="1" i="1" dirty="0" err="1">
                <a:latin typeface="Abadi Extra Light" panose="020B0204020104020204" pitchFamily="34" charset="0"/>
              </a:rPr>
              <a:t>frequent</a:t>
            </a:r>
            <a:r>
              <a:rPr lang="it-IT" sz="1800" b="1" i="1" dirty="0">
                <a:latin typeface="Abadi Extra Light" panose="020B0204020104020204" pitchFamily="34" charset="0"/>
              </a:rPr>
              <a:t> </a:t>
            </a:r>
            <a:r>
              <a:rPr lang="it-IT" sz="1800" b="1" i="1" dirty="0" err="1">
                <a:latin typeface="Abadi Extra Light" panose="020B0204020104020204" pitchFamily="34" charset="0"/>
              </a:rPr>
              <a:t>sequences</a:t>
            </a:r>
            <a:r>
              <a:rPr lang="it-IT" sz="1800" b="1" i="1" dirty="0">
                <a:latin typeface="Abadi Extra Light" panose="020B0204020104020204" pitchFamily="34" charset="0"/>
              </a:rPr>
              <a:t> of shots</a:t>
            </a:r>
            <a:endParaRPr lang="it-IT" sz="1800" i="1" dirty="0">
              <a:solidFill>
                <a:schemeClr val="accent2">
                  <a:lumMod val="50000"/>
                </a:schemeClr>
              </a:solidFill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sz="1800" i="1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r>
              <a:rPr kumimoji="0" lang="it-IT" altLang="it-IT" sz="260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Abadi" panose="020B0604020104020204" pitchFamily="34" charset="0"/>
              </a:rPr>
              <a:t>Applications</a:t>
            </a:r>
            <a:endParaRPr kumimoji="0" lang="it-IT" altLang="it-IT" sz="2400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Abadi" panose="020B0604020104020204" pitchFamily="34" charset="0"/>
            </a:endParaRPr>
          </a:p>
          <a:p>
            <a:r>
              <a:rPr lang="it-IT" sz="1800" b="1" dirty="0">
                <a:latin typeface="Abadi Extra Light" panose="020B0204020104020204" pitchFamily="34" charset="0"/>
              </a:rPr>
              <a:t>Match </a:t>
            </a:r>
            <a:r>
              <a:rPr lang="it-IT" sz="1800" b="1" dirty="0" err="1">
                <a:latin typeface="Abadi Extra Light" panose="020B0204020104020204" pitchFamily="34" charset="0"/>
              </a:rPr>
              <a:t>preparation</a:t>
            </a:r>
            <a:r>
              <a:rPr lang="it-IT" sz="1800" dirty="0">
                <a:latin typeface="Abadi Extra Light" panose="020B0204020104020204" pitchFamily="34" charset="0"/>
              </a:rPr>
              <a:t>: </a:t>
            </a:r>
            <a:r>
              <a:rPr lang="it-IT" altLang="it-IT" sz="1800" dirty="0" err="1">
                <a:latin typeface="Abadi Extra Light" panose="020B0204020104020204" pitchFamily="34" charset="0"/>
              </a:rPr>
              <a:t>Have</a:t>
            </a:r>
            <a:r>
              <a:rPr lang="it-IT" altLang="it-IT" sz="1800" dirty="0">
                <a:latin typeface="Abadi Extra Light" panose="020B0204020104020204" pitchFamily="34" charset="0"/>
              </a:rPr>
              <a:t> an </a:t>
            </a:r>
            <a:r>
              <a:rPr lang="it-IT" altLang="it-IT" sz="1800" dirty="0" err="1">
                <a:latin typeface="Abadi Extra Light" panose="020B0204020104020204" pitchFamily="34" charset="0"/>
              </a:rPr>
              <a:t>overview</a:t>
            </a:r>
            <a:r>
              <a:rPr lang="it-IT" altLang="it-IT" sz="1800" dirty="0">
                <a:latin typeface="Abadi Extra Light" panose="020B0204020104020204" pitchFamily="34" charset="0"/>
              </a:rPr>
              <a:t> of the </a:t>
            </a:r>
            <a:r>
              <a:rPr lang="it-IT" altLang="it-IT" sz="1800" dirty="0" err="1">
                <a:latin typeface="Abadi Extra Light" panose="020B0204020104020204" pitchFamily="34" charset="0"/>
              </a:rPr>
              <a:t>opponent</a:t>
            </a:r>
            <a:r>
              <a:rPr lang="it-IT" altLang="it-IT" sz="1800" dirty="0">
                <a:latin typeface="Abadi Extra Light" panose="020B0204020104020204" pitchFamily="34" charset="0"/>
              </a:rPr>
              <a:t> playing style, by </a:t>
            </a:r>
            <a:r>
              <a:rPr lang="it-IT" altLang="it-IT" sz="1800" dirty="0" err="1">
                <a:latin typeface="Abadi Extra Light" panose="020B0204020104020204" pitchFamily="34" charset="0"/>
              </a:rPr>
              <a:t>looking</a:t>
            </a:r>
            <a:r>
              <a:rPr lang="it-IT" altLang="it-IT" sz="1800" dirty="0">
                <a:latin typeface="Abadi Extra Light" panose="020B0204020104020204" pitchFamily="34" charset="0"/>
              </a:rPr>
              <a:t> </a:t>
            </a:r>
            <a:r>
              <a:rPr lang="it-IT" altLang="it-IT" sz="1800" dirty="0" err="1">
                <a:latin typeface="Abadi Extra Light" panose="020B0204020104020204" pitchFamily="34" charset="0"/>
              </a:rPr>
              <a:t>at</a:t>
            </a:r>
            <a:r>
              <a:rPr lang="it-IT" altLang="it-IT" sz="1800" dirty="0">
                <a:latin typeface="Abadi Extra Light" panose="020B0204020104020204" pitchFamily="34" charset="0"/>
              </a:rPr>
              <a:t> the cluster he </a:t>
            </a:r>
            <a:r>
              <a:rPr lang="it-IT" altLang="it-IT" sz="1800" dirty="0" err="1">
                <a:latin typeface="Abadi Extra Light" panose="020B0204020104020204" pitchFamily="34" charset="0"/>
              </a:rPr>
              <a:t>belongs</a:t>
            </a:r>
            <a:r>
              <a:rPr lang="it-IT" altLang="it-IT" sz="1800" dirty="0">
                <a:latin typeface="Abadi Extra Light" panose="020B0204020104020204" pitchFamily="34" charset="0"/>
              </a:rPr>
              <a:t> to.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Style tracking: </a:t>
            </a:r>
            <a:r>
              <a:rPr kumimoji="0" lang="it-IT" altLang="it-IT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Track </a:t>
            </a:r>
            <a:r>
              <a:rPr kumimoji="0" lang="it-IT" altLang="it-IT" sz="18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how</a:t>
            </a:r>
            <a:r>
              <a:rPr kumimoji="0" lang="it-IT" altLang="it-IT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 a </a:t>
            </a:r>
            <a:r>
              <a:rPr kumimoji="0" lang="it-IT" altLang="it-IT" sz="18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player’s</a:t>
            </a:r>
            <a:r>
              <a:rPr kumimoji="0" lang="it-IT" altLang="it-IT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it-IT" altLang="it-IT" sz="18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tactical</a:t>
            </a:r>
            <a:r>
              <a:rPr kumimoji="0" lang="it-IT" altLang="it-IT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 style </a:t>
            </a:r>
            <a:r>
              <a:rPr kumimoji="0" lang="it-IT" altLang="it-IT" sz="18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changes</a:t>
            </a:r>
            <a:r>
              <a:rPr kumimoji="0" lang="it-IT" altLang="it-IT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it-IT" altLang="it-IT" sz="18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across</a:t>
            </a:r>
            <a:r>
              <a:rPr kumimoji="0" lang="it-IT" altLang="it-IT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 the </a:t>
            </a:r>
            <a:r>
              <a:rPr kumimoji="0" lang="it-IT" altLang="it-IT" sz="18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contexts</a:t>
            </a:r>
            <a:r>
              <a:rPr kumimoji="0" lang="it-IT" altLang="it-IT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it-IT" altLang="it-IT" sz="1800" dirty="0">
              <a:latin typeface="Abadi Extra Light" panose="020B0204020104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18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Frequent</a:t>
            </a:r>
            <a:r>
              <a:rPr kumimoji="0" lang="it-IT" altLang="it-IT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 shot </a:t>
            </a:r>
            <a:r>
              <a:rPr kumimoji="0" lang="it-IT" altLang="it-IT" sz="18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sequences</a:t>
            </a:r>
            <a:r>
              <a:rPr kumimoji="0" lang="it-IT" altLang="it-IT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: </a:t>
            </a:r>
            <a:r>
              <a:rPr lang="en-US" sz="1800" dirty="0">
                <a:latin typeface="Abadi Extra Light" panose="020B0204020104020204" pitchFamily="34" charset="0"/>
              </a:rPr>
              <a:t>Analyze which sequences are frequently used and which of them lead to a winning point.</a:t>
            </a:r>
            <a:endParaRPr lang="it-IT" altLang="it-IT" sz="18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kumimoji="0" lang="it-IT" altLang="it-IT" sz="1600" i="0" u="none" strike="noStrike" cap="none" normalizeH="0" baseline="0" dirty="0">
              <a:ln>
                <a:noFill/>
              </a:ln>
              <a:effectLst/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kumimoji="0" lang="it-IT" altLang="it-IT" sz="1600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kumimoji="0" lang="it-IT" altLang="it-IT" sz="2400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Abadi" panose="020B0604020104020204" pitchFamily="34" charset="0"/>
            </a:endParaRPr>
          </a:p>
          <a:p>
            <a:endParaRPr lang="it-IT" sz="2400" b="1" dirty="0">
              <a:latin typeface="Abadi Extra Light" panose="020B0204020104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D5CBF5E-71CA-1DCC-FB03-A1C34871D0F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 rtl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3373873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8CF2D-49D5-6B39-C623-E3C8FCB0C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424D33-E803-E2B8-2DBD-0DEC08D02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121080"/>
            <a:ext cx="9150675" cy="890893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algn="ctr" rtl="0"/>
            <a:r>
              <a:rPr lang="it-IT" dirty="0">
                <a:latin typeface="Abadi" panose="020B0604020104020204" pitchFamily="34" charset="0"/>
              </a:rPr>
              <a:t>Dataset </a:t>
            </a:r>
            <a:r>
              <a:rPr lang="it-IT" dirty="0" err="1">
                <a:latin typeface="Abadi" panose="020B0604020104020204" pitchFamily="34" charset="0"/>
              </a:rPr>
              <a:t>description</a:t>
            </a:r>
            <a:endParaRPr lang="it-IT" dirty="0">
              <a:latin typeface="Abadi" panose="020B0604020104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1EF06D0-BDBB-5C39-EEF2-235F014211D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381119" y="620593"/>
            <a:ext cx="9861188" cy="5974920"/>
          </a:xfrm>
        </p:spPr>
        <p:txBody>
          <a:bodyPr rtlCol="0">
            <a:noAutofit/>
          </a:bodyPr>
          <a:lstStyle>
            <a:defPPr>
              <a:defRPr lang="it-IT"/>
            </a:defPPr>
          </a:lstStyle>
          <a:p>
            <a:pPr marL="0" indent="0" rtl="0">
              <a:lnSpc>
                <a:spcPct val="120000"/>
              </a:lnSpc>
              <a:buNone/>
            </a:pPr>
            <a:endParaRPr lang="it-IT" sz="1800" b="1" dirty="0">
              <a:latin typeface="Abadi Extra Light" panose="020B0204020104020204" pitchFamily="34" charset="0"/>
            </a:endParaRPr>
          </a:p>
          <a:p>
            <a:pPr rtl="0"/>
            <a:r>
              <a:rPr lang="it-IT" sz="2400" b="1" i="0" dirty="0">
                <a:effectLst/>
                <a:latin typeface="Abadi Extra Light" panose="020B0204020104020204" pitchFamily="34" charset="0"/>
              </a:rPr>
              <a:t>~ 4000 matches </a:t>
            </a:r>
            <a:r>
              <a:rPr lang="it-IT" sz="2400" i="0" dirty="0">
                <a:effectLst/>
                <a:latin typeface="Abadi Extra Light" panose="020B0204020104020204" pitchFamily="34" charset="0"/>
              </a:rPr>
              <a:t>from ATP</a:t>
            </a:r>
            <a:r>
              <a:rPr lang="it-IT" sz="2400" dirty="0">
                <a:latin typeface="Abadi Extra Light" panose="020B0204020104020204" pitchFamily="34" charset="0"/>
              </a:rPr>
              <a:t> </a:t>
            </a:r>
            <a:r>
              <a:rPr lang="it-IT" sz="2400" dirty="0" err="1">
                <a:latin typeface="Abadi Extra Light" panose="020B0204020104020204" pitchFamily="34" charset="0"/>
              </a:rPr>
              <a:t>since</a:t>
            </a:r>
            <a:r>
              <a:rPr lang="it-IT" sz="2400" dirty="0">
                <a:latin typeface="Abadi Extra Light" panose="020B0204020104020204" pitchFamily="34" charset="0"/>
              </a:rPr>
              <a:t> 2020 to 2024, </a:t>
            </a:r>
            <a:r>
              <a:rPr lang="it-IT" sz="2400" b="1" i="0" dirty="0">
                <a:effectLst/>
                <a:latin typeface="Abadi Extra Light" panose="020B0204020104020204" pitchFamily="34" charset="0"/>
              </a:rPr>
              <a:t>~ 600’000 </a:t>
            </a:r>
            <a:r>
              <a:rPr lang="it-IT" sz="2400" dirty="0">
                <a:latin typeface="Abadi Extra Light" panose="020B0204020104020204" pitchFamily="34" charset="0"/>
              </a:rPr>
              <a:t>points, 411 players.</a:t>
            </a:r>
          </a:p>
          <a:p>
            <a:pPr rtl="0"/>
            <a:r>
              <a:rPr lang="it-IT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badi Extra Light" panose="020B0204020104020204" pitchFamily="34" charset="0"/>
              </a:rPr>
              <a:t>Shot:</a:t>
            </a:r>
            <a:r>
              <a:rPr lang="it-IT" sz="2400" dirty="0">
                <a:latin typeface="Abadi Extra Light" panose="020B0204020104020204" pitchFamily="34" charset="0"/>
              </a:rPr>
              <a:t> </a:t>
            </a:r>
            <a:r>
              <a:rPr lang="it-IT" sz="2400" dirty="0" err="1">
                <a:latin typeface="Abadi Extra Light" panose="020B0204020104020204" pitchFamily="34" charset="0"/>
              </a:rPr>
              <a:t>characterized</a:t>
            </a:r>
            <a:r>
              <a:rPr lang="it-IT" sz="2400" dirty="0">
                <a:latin typeface="Abadi Extra Light" panose="020B0204020104020204" pitchFamily="34" charset="0"/>
              </a:rPr>
              <a:t> by: </a:t>
            </a:r>
            <a:r>
              <a:rPr lang="it-IT" sz="2400" b="1" dirty="0" err="1">
                <a:latin typeface="Abadi Extra Light" panose="020B0204020104020204" pitchFamily="34" charset="0"/>
              </a:rPr>
              <a:t>type</a:t>
            </a:r>
            <a:r>
              <a:rPr lang="it-IT" sz="2400" b="1" dirty="0">
                <a:latin typeface="Abadi Extra Light" panose="020B0204020104020204" pitchFamily="34" charset="0"/>
              </a:rPr>
              <a:t> of shot </a:t>
            </a:r>
            <a:r>
              <a:rPr lang="it-IT" sz="2400" dirty="0">
                <a:latin typeface="Abadi Extra Light" panose="020B0204020104020204" pitchFamily="34" charset="0"/>
              </a:rPr>
              <a:t>(backhand, </a:t>
            </a:r>
            <a:r>
              <a:rPr lang="it-IT" sz="2400" dirty="0" err="1">
                <a:latin typeface="Abadi Extra Light" panose="020B0204020104020204" pitchFamily="34" charset="0"/>
              </a:rPr>
              <a:t>forehand</a:t>
            </a:r>
            <a:r>
              <a:rPr lang="it-IT" sz="2400" dirty="0">
                <a:latin typeface="Abadi Extra Light" panose="020B0204020104020204" pitchFamily="34" charset="0"/>
              </a:rPr>
              <a:t>, volley, …), </a:t>
            </a:r>
            <a:r>
              <a:rPr lang="it-IT" sz="2400" b="1" dirty="0" err="1">
                <a:latin typeface="Abadi Extra Light" panose="020B0204020104020204" pitchFamily="34" charset="0"/>
              </a:rPr>
              <a:t>direction</a:t>
            </a:r>
            <a:r>
              <a:rPr lang="it-IT" sz="2400" dirty="0">
                <a:latin typeface="Abadi Extra Light" panose="020B0204020104020204" pitchFamily="34" charset="0"/>
              </a:rPr>
              <a:t>,</a:t>
            </a:r>
            <a:r>
              <a:rPr lang="it-IT" sz="2400" b="1" dirty="0">
                <a:latin typeface="Abadi Extra Light" panose="020B0204020104020204" pitchFamily="34" charset="0"/>
              </a:rPr>
              <a:t> </a:t>
            </a:r>
            <a:r>
              <a:rPr lang="it-IT" sz="2400" b="1" dirty="0" err="1">
                <a:latin typeface="Abadi Extra Light" panose="020B0204020104020204" pitchFamily="34" charset="0"/>
              </a:rPr>
              <a:t>depth</a:t>
            </a:r>
            <a:r>
              <a:rPr lang="it-IT" sz="2400" b="1" dirty="0">
                <a:latin typeface="Abadi Extra Light" panose="020B0204020104020204" pitchFamily="34" charset="0"/>
              </a:rPr>
              <a:t>;</a:t>
            </a:r>
            <a:endParaRPr lang="it-IT" sz="2400" dirty="0">
              <a:latin typeface="Abadi Extra Light" panose="020B0204020104020204" pitchFamily="34" charset="0"/>
            </a:endParaRPr>
          </a:p>
          <a:p>
            <a:pPr lvl="1"/>
            <a:r>
              <a:rPr lang="it-IT" sz="2400" dirty="0">
                <a:latin typeface="Abadi Extra Light" panose="020B0204020104020204" pitchFamily="34" charset="0"/>
              </a:rPr>
              <a:t> </a:t>
            </a:r>
            <a:r>
              <a:rPr lang="it-IT" sz="2400" dirty="0" err="1">
                <a:latin typeface="Abadi Extra Light" panose="020B0204020104020204" pitchFamily="34" charset="0"/>
              </a:rPr>
              <a:t>codified</a:t>
            </a:r>
            <a:r>
              <a:rPr lang="it-IT" sz="2400" dirty="0">
                <a:latin typeface="Abadi Extra Light" panose="020B0204020104020204" pitchFamily="34" charset="0"/>
              </a:rPr>
              <a:t> by </a:t>
            </a:r>
            <a:r>
              <a:rPr lang="it-IT" sz="2400" dirty="0" err="1">
                <a:latin typeface="Abadi Extra Light" panose="020B0204020104020204" pitchFamily="34" charset="0"/>
              </a:rPr>
              <a:t>alphanumeric</a:t>
            </a:r>
            <a:r>
              <a:rPr lang="it-IT" sz="2400" dirty="0">
                <a:latin typeface="Abadi Extra Light" panose="020B0204020104020204" pitchFamily="34" charset="0"/>
              </a:rPr>
              <a:t> </a:t>
            </a:r>
            <a:r>
              <a:rPr lang="it-IT" sz="2400" dirty="0" err="1">
                <a:latin typeface="Abadi Extra Light" panose="020B0204020104020204" pitchFamily="34" charset="0"/>
              </a:rPr>
              <a:t>characters</a:t>
            </a:r>
            <a:r>
              <a:rPr lang="it-IT" sz="2400" dirty="0">
                <a:latin typeface="Abadi Extra Light" panose="020B0204020104020204" pitchFamily="34" charset="0"/>
              </a:rPr>
              <a:t>:  e.g. </a:t>
            </a:r>
            <a:r>
              <a:rPr lang="it-IT" sz="2400" b="1" dirty="0">
                <a:solidFill>
                  <a:srgbClr val="C00000"/>
                </a:solidFill>
                <a:latin typeface="Abadi Extra Light" panose="020B0204020104020204" pitchFamily="34" charset="0"/>
              </a:rPr>
              <a:t>b</a:t>
            </a:r>
            <a:r>
              <a:rPr lang="it-IT" sz="2400" b="1" dirty="0">
                <a:solidFill>
                  <a:srgbClr val="0070C0"/>
                </a:solidFill>
                <a:latin typeface="Abadi Extra Light" panose="020B0204020104020204" pitchFamily="34" charset="0"/>
              </a:rPr>
              <a:t>3</a:t>
            </a:r>
            <a:r>
              <a:rPr lang="it-IT" sz="2400" b="1" dirty="0">
                <a:solidFill>
                  <a:srgbClr val="00B050"/>
                </a:solidFill>
                <a:latin typeface="Abadi Extra Light" panose="020B0204020104020204" pitchFamily="34" charset="0"/>
              </a:rPr>
              <a:t>7</a:t>
            </a:r>
            <a:r>
              <a:rPr lang="it-IT" sz="2400" dirty="0">
                <a:latin typeface="Abadi Extra Light" panose="020B0204020104020204" pitchFamily="34" charset="0"/>
              </a:rPr>
              <a:t> = </a:t>
            </a:r>
            <a:r>
              <a:rPr lang="it-IT" sz="2400" b="1" dirty="0">
                <a:solidFill>
                  <a:srgbClr val="C00000"/>
                </a:solidFill>
                <a:latin typeface="Abadi Extra Light" panose="020B0204020104020204" pitchFamily="34" charset="0"/>
              </a:rPr>
              <a:t>b</a:t>
            </a:r>
            <a:r>
              <a:rPr lang="it-IT" sz="2400" dirty="0">
                <a:latin typeface="Abadi Extra Light" panose="020B0204020104020204" pitchFamily="34" charset="0"/>
              </a:rPr>
              <a:t>: backhand, </a:t>
            </a:r>
            <a:r>
              <a:rPr lang="it-IT" sz="2400" b="1" dirty="0">
                <a:solidFill>
                  <a:srgbClr val="0070C0"/>
                </a:solidFill>
                <a:latin typeface="Abadi Extra Light" panose="020B0204020104020204" pitchFamily="34" charset="0"/>
              </a:rPr>
              <a:t>3</a:t>
            </a:r>
            <a:r>
              <a:rPr lang="it-IT" sz="2400" dirty="0">
                <a:latin typeface="Abadi Extra Light" panose="020B0204020104020204" pitchFamily="34" charset="0"/>
              </a:rPr>
              <a:t>: down the line, </a:t>
            </a:r>
            <a:r>
              <a:rPr lang="it-IT" sz="2400" b="1" dirty="0">
                <a:solidFill>
                  <a:srgbClr val="00B050"/>
                </a:solidFill>
                <a:latin typeface="Abadi Extra Light" panose="020B0204020104020204" pitchFamily="34" charset="0"/>
              </a:rPr>
              <a:t>7</a:t>
            </a:r>
            <a:r>
              <a:rPr lang="it-IT" sz="2400" dirty="0">
                <a:latin typeface="Abadi Extra Light" panose="020B0204020104020204" pitchFamily="34" charset="0"/>
              </a:rPr>
              <a:t>: very deep.</a:t>
            </a:r>
          </a:p>
          <a:p>
            <a:pPr rtl="0"/>
            <a:r>
              <a:rPr lang="it-IT" sz="2400" b="1" dirty="0">
                <a:latin typeface="Abadi Extra Light" panose="020B0204020104020204" pitchFamily="34" charset="0"/>
              </a:rPr>
              <a:t>Point:</a:t>
            </a:r>
            <a:r>
              <a:rPr lang="it-IT" sz="2400" dirty="0">
                <a:latin typeface="Abadi Extra Light" panose="020B0204020104020204" pitchFamily="34" charset="0"/>
              </a:rPr>
              <a:t> a </a:t>
            </a:r>
            <a:r>
              <a:rPr lang="it-IT" sz="2400" b="1" dirty="0" err="1">
                <a:latin typeface="Abadi Extra Light" panose="020B0204020104020204" pitchFamily="34" charset="0"/>
              </a:rPr>
              <a:t>sequence</a:t>
            </a:r>
            <a:r>
              <a:rPr lang="it-IT" sz="2400" dirty="0">
                <a:latin typeface="Abadi Extra Light" panose="020B0204020104020204" pitchFamily="34" charset="0"/>
              </a:rPr>
              <a:t> of shots: e.g. </a:t>
            </a:r>
            <a:r>
              <a:rPr lang="it-IT" sz="2400" b="1" dirty="0">
                <a:latin typeface="Abadi Extra Light" panose="020B0204020104020204" pitchFamily="34" charset="0"/>
              </a:rPr>
              <a:t>&lt;b37, f35, f17, …, b17&gt; ;</a:t>
            </a:r>
          </a:p>
          <a:p>
            <a:pPr lvl="1"/>
            <a:r>
              <a:rPr lang="it-IT" sz="2400" b="1" dirty="0" err="1">
                <a:latin typeface="Abadi Extra Light" panose="020B0204020104020204" pitchFamily="34" charset="0"/>
              </a:rPr>
              <a:t>labeled</a:t>
            </a:r>
            <a:r>
              <a:rPr lang="it-IT" sz="2400" dirty="0">
                <a:latin typeface="Abadi Extra Light" panose="020B0204020104020204" pitchFamily="34" charset="0"/>
              </a:rPr>
              <a:t> as won/</a:t>
            </a:r>
            <a:r>
              <a:rPr lang="it-IT" sz="2400" dirty="0" err="1">
                <a:latin typeface="Abadi Extra Light" panose="020B0204020104020204" pitchFamily="34" charset="0"/>
              </a:rPr>
              <a:t>loss</a:t>
            </a:r>
            <a:r>
              <a:rPr lang="it-IT" sz="2400" dirty="0">
                <a:latin typeface="Abadi Extra Light" panose="020B0204020104020204" pitchFamily="34" charset="0"/>
              </a:rPr>
              <a:t>, </a:t>
            </a:r>
            <a:r>
              <a:rPr lang="it-IT" sz="2400" b="1" dirty="0">
                <a:latin typeface="Abadi Extra Light" panose="020B0204020104020204" pitchFamily="34" charset="0"/>
              </a:rPr>
              <a:t>metadata info</a:t>
            </a:r>
            <a:r>
              <a:rPr lang="it-IT" sz="2400" dirty="0">
                <a:latin typeface="Abadi Extra Light" panose="020B0204020104020204" pitchFamily="34" charset="0"/>
              </a:rPr>
              <a:t>: </a:t>
            </a:r>
            <a:r>
              <a:rPr lang="it-IT" sz="2400" dirty="0" err="1">
                <a:latin typeface="Abadi Extra Light" panose="020B0204020104020204" pitchFamily="34" charset="0"/>
              </a:rPr>
              <a:t>type</a:t>
            </a:r>
            <a:r>
              <a:rPr lang="it-IT" sz="2400" dirty="0">
                <a:latin typeface="Abadi Extra Light" panose="020B0204020104020204" pitchFamily="34" charset="0"/>
              </a:rPr>
              <a:t> of point (1°/2° serve), </a:t>
            </a:r>
            <a:r>
              <a:rPr lang="it-IT" sz="2400" dirty="0" err="1">
                <a:latin typeface="Abadi Extra Light" panose="020B0204020104020204" pitchFamily="34" charset="0"/>
              </a:rPr>
              <a:t>outcome</a:t>
            </a:r>
            <a:r>
              <a:rPr lang="it-IT" sz="2400" dirty="0">
                <a:latin typeface="Abadi Extra Light" panose="020B0204020104020204" pitchFamily="34" charset="0"/>
              </a:rPr>
              <a:t> (winner, </a:t>
            </a:r>
            <a:r>
              <a:rPr lang="it-IT" sz="2400" dirty="0" err="1">
                <a:latin typeface="Abadi Extra Light" panose="020B0204020104020204" pitchFamily="34" charset="0"/>
              </a:rPr>
              <a:t>forced</a:t>
            </a:r>
            <a:r>
              <a:rPr lang="it-IT" sz="2400" dirty="0">
                <a:latin typeface="Abadi Extra Light" panose="020B0204020104020204" pitchFamily="34" charset="0"/>
              </a:rPr>
              <a:t>/</a:t>
            </a:r>
            <a:r>
              <a:rPr lang="it-IT" sz="2400" dirty="0" err="1">
                <a:latin typeface="Abadi Extra Light" panose="020B0204020104020204" pitchFamily="34" charset="0"/>
              </a:rPr>
              <a:t>unforced</a:t>
            </a:r>
            <a:r>
              <a:rPr lang="it-IT" sz="2400" dirty="0">
                <a:latin typeface="Abadi Extra Light" panose="020B0204020104020204" pitchFamily="34" charset="0"/>
              </a:rPr>
              <a:t> </a:t>
            </a:r>
            <a:r>
              <a:rPr lang="it-IT" sz="2400" dirty="0" err="1">
                <a:latin typeface="Abadi Extra Light" panose="020B0204020104020204" pitchFamily="34" charset="0"/>
              </a:rPr>
              <a:t>error</a:t>
            </a:r>
            <a:r>
              <a:rPr lang="it-IT" sz="2400" dirty="0">
                <a:latin typeface="Abadi Extra Light" panose="020B0204020104020204" pitchFamily="34" charset="0"/>
              </a:rPr>
              <a:t>).</a:t>
            </a:r>
            <a:endParaRPr lang="it-IT" sz="2400" b="1" dirty="0">
              <a:latin typeface="Abadi Extra Light" panose="020B0204020104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C805DA3-1988-8A20-6619-BFBCA6BB900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 rtl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8350148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E1541-4BF3-C4CA-2842-C5D8F77EB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6F8CE0-969F-18B7-A650-4F982510F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121080"/>
            <a:ext cx="9150675" cy="890893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algn="ctr"/>
            <a:r>
              <a:rPr lang="it-IT" dirty="0">
                <a:latin typeface="Abadi" panose="020B0604020104020204" pitchFamily="34" charset="0"/>
              </a:rPr>
              <a:t>Datasets </a:t>
            </a:r>
            <a:r>
              <a:rPr lang="it-IT" dirty="0" err="1">
                <a:latin typeface="Abadi" panose="020B0604020104020204" pitchFamily="34" charset="0"/>
              </a:rPr>
              <a:t>creation</a:t>
            </a:r>
            <a:r>
              <a:rPr lang="it-IT" dirty="0">
                <a:latin typeface="Abadi" panose="020B0604020104020204" pitchFamily="34" charset="0"/>
              </a:rPr>
              <a:t> and </a:t>
            </a:r>
            <a:r>
              <a:rPr lang="it-IT" dirty="0" err="1">
                <a:latin typeface="Abadi" panose="020B0604020104020204" pitchFamily="34" charset="0"/>
              </a:rPr>
              <a:t>preprocessing</a:t>
            </a:r>
            <a:endParaRPr lang="it-IT" dirty="0">
              <a:latin typeface="Abadi" panose="020B0604020104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A08C881-7B4A-A82C-51EE-3FA0E103FD1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 rtl="0"/>
              <a:t>5</a:t>
            </a:fld>
            <a:endParaRPr lang="it-IT" dirty="0"/>
          </a:p>
        </p:txBody>
      </p:sp>
      <p:pic>
        <p:nvPicPr>
          <p:cNvPr id="3074" name="Picture 2" descr="156.100+ Database Foto stock, immagini e fotografie royalty-free - iStock |  Dati, Archivio, Computer">
            <a:extLst>
              <a:ext uri="{FF2B5EF4-FFF2-40B4-BE49-F238E27FC236}">
                <a16:creationId xmlns:a16="http://schemas.microsoft.com/office/drawing/2014/main" id="{BE2A69A4-BEEE-05C5-5615-79C48E9DA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19" y="1172394"/>
            <a:ext cx="1394165" cy="139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323F3631-27BC-6810-D155-2DAE9321BB6D}"/>
              </a:ext>
            </a:extLst>
          </p:cNvPr>
          <p:cNvSpPr txBox="1"/>
          <p:nvPr/>
        </p:nvSpPr>
        <p:spPr>
          <a:xfrm>
            <a:off x="1163327" y="2735650"/>
            <a:ext cx="2511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i="1" dirty="0" err="1">
                <a:latin typeface="Abadi Extra Light" panose="020B0204020104020204" pitchFamily="34" charset="0"/>
              </a:rPr>
              <a:t>Row</a:t>
            </a:r>
            <a:r>
              <a:rPr lang="it-IT" sz="2000" i="1" dirty="0">
                <a:latin typeface="Abadi Extra Light" panose="020B0204020104020204" pitchFamily="34" charset="0"/>
              </a:rPr>
              <a:t> point-</a:t>
            </a:r>
            <a:r>
              <a:rPr lang="it-IT" sz="2000" i="1" dirty="0" err="1">
                <a:latin typeface="Abadi Extra Light" panose="020B0204020104020204" pitchFamily="34" charset="0"/>
              </a:rPr>
              <a:t>level</a:t>
            </a:r>
            <a:r>
              <a:rPr lang="it-IT" sz="2000" i="1" dirty="0">
                <a:latin typeface="Abadi Extra Light" panose="020B0204020104020204" pitchFamily="34" charset="0"/>
              </a:rPr>
              <a:t> dataset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018280F4-CFC0-E490-2DBD-05D42153823E}"/>
              </a:ext>
            </a:extLst>
          </p:cNvPr>
          <p:cNvCxnSpPr>
            <a:stCxn id="3074" idx="3"/>
          </p:cNvCxnSpPr>
          <p:nvPr/>
        </p:nvCxnSpPr>
        <p:spPr>
          <a:xfrm>
            <a:off x="2775284" y="1869566"/>
            <a:ext cx="2117558" cy="736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156.100+ Database Foto stock, immagini e fotografie royalty-free - iStock |  Dati, Archivio, Computer">
            <a:extLst>
              <a:ext uri="{FF2B5EF4-FFF2-40B4-BE49-F238E27FC236}">
                <a16:creationId xmlns:a16="http://schemas.microsoft.com/office/drawing/2014/main" id="{ADF7E27E-2051-2DC5-0F9E-D0A8C78C7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145" y="1172394"/>
            <a:ext cx="1394343" cy="139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Set Tennis Court Different Types Cover Stock Illustration 1334798174 |  Shutterstock">
            <a:extLst>
              <a:ext uri="{FF2B5EF4-FFF2-40B4-BE49-F238E27FC236}">
                <a16:creationId xmlns:a16="http://schemas.microsoft.com/office/drawing/2014/main" id="{E05E7414-32C6-2855-8AD3-EF48927798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9" r="539" b="8095"/>
          <a:stretch>
            <a:fillRect/>
          </a:stretch>
        </p:blipFill>
        <p:spPr bwMode="auto">
          <a:xfrm>
            <a:off x="6464968" y="1172394"/>
            <a:ext cx="2598822" cy="135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4AB9C00-BE7C-AA55-ADC2-691B5051F722}"/>
              </a:ext>
            </a:extLst>
          </p:cNvPr>
          <p:cNvSpPr txBox="1"/>
          <p:nvPr/>
        </p:nvSpPr>
        <p:spPr>
          <a:xfrm>
            <a:off x="5770322" y="1524747"/>
            <a:ext cx="48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600" dirty="0"/>
              <a:t>+</a:t>
            </a:r>
            <a:endParaRPr lang="it-IT" dirty="0"/>
          </a:p>
        </p:txBody>
      </p: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9C64DC2A-B5FC-2BD6-DA76-8668315FD931}"/>
              </a:ext>
            </a:extLst>
          </p:cNvPr>
          <p:cNvCxnSpPr>
            <a:stCxn id="3074" idx="3"/>
            <a:endCxn id="8" idx="1"/>
          </p:cNvCxnSpPr>
          <p:nvPr/>
        </p:nvCxnSpPr>
        <p:spPr>
          <a:xfrm>
            <a:off x="2775284" y="1869566"/>
            <a:ext cx="1417861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8FF4863-0321-09B7-683B-B83CE65728A1}"/>
              </a:ext>
            </a:extLst>
          </p:cNvPr>
          <p:cNvSpPr txBox="1"/>
          <p:nvPr/>
        </p:nvSpPr>
        <p:spPr>
          <a:xfrm>
            <a:off x="4693714" y="2735650"/>
            <a:ext cx="3542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i="1" dirty="0" err="1">
                <a:latin typeface="Abadi Extra Light" panose="020B0204020104020204" pitchFamily="34" charset="0"/>
              </a:rPr>
              <a:t>Row</a:t>
            </a:r>
            <a:r>
              <a:rPr lang="it-IT" sz="2000" i="1" dirty="0">
                <a:latin typeface="Abadi Extra Light" panose="020B0204020104020204" pitchFamily="34" charset="0"/>
              </a:rPr>
              <a:t> point-</a:t>
            </a:r>
            <a:r>
              <a:rPr lang="it-IT" sz="2000" i="1" dirty="0" err="1">
                <a:latin typeface="Abadi Extra Light" panose="020B0204020104020204" pitchFamily="34" charset="0"/>
              </a:rPr>
              <a:t>level</a:t>
            </a:r>
            <a:r>
              <a:rPr lang="it-IT" sz="2000" i="1" dirty="0">
                <a:latin typeface="Abadi Extra Light" panose="020B0204020104020204" pitchFamily="34" charset="0"/>
              </a:rPr>
              <a:t> dataset + </a:t>
            </a:r>
            <a:r>
              <a:rPr lang="it-IT" sz="2000" i="1" dirty="0" err="1">
                <a:latin typeface="Abadi Extra Light" panose="020B0204020104020204" pitchFamily="34" charset="0"/>
              </a:rPr>
              <a:t>surface</a:t>
            </a:r>
            <a:endParaRPr lang="it-IT" sz="2000" i="1" dirty="0">
              <a:latin typeface="Abadi Extra Light" panose="020B0204020104020204" pitchFamily="34" charset="0"/>
            </a:endParaRP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8FA3EFE-4BA7-03D6-D483-8C16B70F993C}"/>
              </a:ext>
            </a:extLst>
          </p:cNvPr>
          <p:cNvSpPr txBox="1"/>
          <p:nvPr/>
        </p:nvSpPr>
        <p:spPr>
          <a:xfrm>
            <a:off x="9544817" y="4323550"/>
            <a:ext cx="2078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Abadi Extra Light" panose="020B0204020104020204" pitchFamily="34" charset="0"/>
              </a:rPr>
              <a:t>Point-level data for each player in each context.</a:t>
            </a:r>
            <a:endParaRPr lang="it-IT" i="1" dirty="0">
              <a:latin typeface="Abadi Extra Light" panose="020B0204020104020204" pitchFamily="34" charset="0"/>
            </a:endParaRPr>
          </a:p>
        </p:txBody>
      </p: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2CD93BCE-663B-B597-2CED-AA64D0DB9650}"/>
              </a:ext>
            </a:extLst>
          </p:cNvPr>
          <p:cNvCxnSpPr>
            <a:cxnSpLocks/>
            <a:endCxn id="3091" idx="0"/>
          </p:cNvCxnSpPr>
          <p:nvPr/>
        </p:nvCxnSpPr>
        <p:spPr>
          <a:xfrm>
            <a:off x="8840759" y="3295611"/>
            <a:ext cx="0" cy="59212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F4306878-08C4-9F00-1685-72DB0E3F713B}"/>
              </a:ext>
            </a:extLst>
          </p:cNvPr>
          <p:cNvCxnSpPr/>
          <p:nvPr/>
        </p:nvCxnSpPr>
        <p:spPr>
          <a:xfrm>
            <a:off x="6359786" y="3651709"/>
            <a:ext cx="2117558" cy="7360"/>
          </a:xfrm>
          <a:prstGeom prst="straightConnector1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1DCDDB62-F9CB-2359-C210-DADA6A836D5D}"/>
              </a:ext>
            </a:extLst>
          </p:cNvPr>
          <p:cNvSpPr txBox="1"/>
          <p:nvPr/>
        </p:nvSpPr>
        <p:spPr>
          <a:xfrm>
            <a:off x="7771235" y="4908713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i="1" dirty="0">
                <a:latin typeface="Abadi Extra Light" panose="020B0204020104020204" pitchFamily="34" charset="0"/>
              </a:rPr>
              <a:t>x N x 6</a:t>
            </a:r>
          </a:p>
        </p:txBody>
      </p:sp>
      <p:pic>
        <p:nvPicPr>
          <p:cNvPr id="62" name="Picture 2" descr="156.100+ Database Foto stock, immagini e fotografie royalty-free - iStock |  Dati, Archivio, Computer">
            <a:extLst>
              <a:ext uri="{FF2B5EF4-FFF2-40B4-BE49-F238E27FC236}">
                <a16:creationId xmlns:a16="http://schemas.microsoft.com/office/drawing/2014/main" id="{80D346C2-2095-26EA-C19F-5A2D444E0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868" y="5390222"/>
            <a:ext cx="1046619" cy="104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8" descr="885 immagini, foto stock e illustrazioni esenti da diritti d'autore a tema Stick  man tennis | Shutterstock">
            <a:extLst>
              <a:ext uri="{FF2B5EF4-FFF2-40B4-BE49-F238E27FC236}">
                <a16:creationId xmlns:a16="http://schemas.microsoft.com/office/drawing/2014/main" id="{DCE5189B-2D20-F901-B70D-619CE0A64C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80" t="22409" r="21792" b="25318"/>
          <a:stretch>
            <a:fillRect/>
          </a:stretch>
        </p:blipFill>
        <p:spPr bwMode="auto">
          <a:xfrm>
            <a:off x="7418565" y="5390222"/>
            <a:ext cx="939270" cy="104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2" name="CasellaDiTesto 3071">
            <a:extLst>
              <a:ext uri="{FF2B5EF4-FFF2-40B4-BE49-F238E27FC236}">
                <a16:creationId xmlns:a16="http://schemas.microsoft.com/office/drawing/2014/main" id="{AB4B5993-9CB4-6A9E-AE8E-BC0439832EF5}"/>
              </a:ext>
            </a:extLst>
          </p:cNvPr>
          <p:cNvSpPr txBox="1"/>
          <p:nvPr/>
        </p:nvSpPr>
        <p:spPr>
          <a:xfrm>
            <a:off x="7311216" y="6416997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Player N</a:t>
            </a:r>
          </a:p>
        </p:txBody>
      </p:sp>
      <p:sp>
        <p:nvSpPr>
          <p:cNvPr id="3073" name="CasellaDiTesto 3072">
            <a:extLst>
              <a:ext uri="{FF2B5EF4-FFF2-40B4-BE49-F238E27FC236}">
                <a16:creationId xmlns:a16="http://schemas.microsoft.com/office/drawing/2014/main" id="{FFB0D400-DA41-4EED-EEEA-4F5AE3E1540A}"/>
              </a:ext>
            </a:extLst>
          </p:cNvPr>
          <p:cNvSpPr txBox="1"/>
          <p:nvPr/>
        </p:nvSpPr>
        <p:spPr>
          <a:xfrm>
            <a:off x="7298481" y="3616836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i="1" dirty="0"/>
              <a:t>Player 1</a:t>
            </a:r>
          </a:p>
        </p:txBody>
      </p:sp>
      <p:sp>
        <p:nvSpPr>
          <p:cNvPr id="3075" name="CasellaDiTesto 3074">
            <a:extLst>
              <a:ext uri="{FF2B5EF4-FFF2-40B4-BE49-F238E27FC236}">
                <a16:creationId xmlns:a16="http://schemas.microsoft.com/office/drawing/2014/main" id="{78C54997-02A1-642C-3385-2DFE0E5DCAF2}"/>
              </a:ext>
            </a:extLst>
          </p:cNvPr>
          <p:cNvSpPr txBox="1"/>
          <p:nvPr/>
        </p:nvSpPr>
        <p:spPr>
          <a:xfrm>
            <a:off x="7542819" y="4826129"/>
            <a:ext cx="2487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:</a:t>
            </a:r>
          </a:p>
          <a:p>
            <a:r>
              <a:rPr lang="it-IT" dirty="0"/>
              <a:t>:</a:t>
            </a:r>
          </a:p>
        </p:txBody>
      </p:sp>
      <p:cxnSp>
        <p:nvCxnSpPr>
          <p:cNvPr id="3077" name="Connettore 2 3076">
            <a:extLst>
              <a:ext uri="{FF2B5EF4-FFF2-40B4-BE49-F238E27FC236}">
                <a16:creationId xmlns:a16="http://schemas.microsoft.com/office/drawing/2014/main" id="{8E2C36E8-A439-DE53-B01A-4FAB2E0FB217}"/>
              </a:ext>
            </a:extLst>
          </p:cNvPr>
          <p:cNvCxnSpPr>
            <a:cxnSpLocks/>
            <a:stCxn id="3092" idx="1"/>
            <a:endCxn id="3108" idx="3"/>
          </p:cNvCxnSpPr>
          <p:nvPr/>
        </p:nvCxnSpPr>
        <p:spPr>
          <a:xfrm flipH="1">
            <a:off x="5501799" y="4405838"/>
            <a:ext cx="1900799" cy="5948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81" name="Connettore 2 3080">
            <a:extLst>
              <a:ext uri="{FF2B5EF4-FFF2-40B4-BE49-F238E27FC236}">
                <a16:creationId xmlns:a16="http://schemas.microsoft.com/office/drawing/2014/main" id="{98108C82-C116-5FE9-43D8-5B7DF21FFC22}"/>
              </a:ext>
            </a:extLst>
          </p:cNvPr>
          <p:cNvCxnSpPr>
            <a:cxnSpLocks/>
            <a:stCxn id="63" idx="1"/>
            <a:endCxn id="3108" idx="3"/>
          </p:cNvCxnSpPr>
          <p:nvPr/>
        </p:nvCxnSpPr>
        <p:spPr>
          <a:xfrm flipH="1" flipV="1">
            <a:off x="5501799" y="5000647"/>
            <a:ext cx="1916766" cy="913547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82" name="CasellaDiTesto 3081">
            <a:extLst>
              <a:ext uri="{FF2B5EF4-FFF2-40B4-BE49-F238E27FC236}">
                <a16:creationId xmlns:a16="http://schemas.microsoft.com/office/drawing/2014/main" id="{80995FBD-55DE-BB0F-E77A-3D9B57B740EF}"/>
              </a:ext>
            </a:extLst>
          </p:cNvPr>
          <p:cNvSpPr txBox="1"/>
          <p:nvPr/>
        </p:nvSpPr>
        <p:spPr>
          <a:xfrm>
            <a:off x="4152690" y="3643917"/>
            <a:ext cx="6367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i="1" dirty="0">
                <a:latin typeface="Abadi Extra Light" panose="020B0204020104020204" pitchFamily="34" charset="0"/>
              </a:rPr>
              <a:t>x 6</a:t>
            </a:r>
          </a:p>
        </p:txBody>
      </p:sp>
      <p:pic>
        <p:nvPicPr>
          <p:cNvPr id="3091" name="Picture 2" descr="156.100+ Database Foto stock, immagini e fotografie royalty-free - iStock |  Dati, Archivio, Computer">
            <a:extLst>
              <a:ext uri="{FF2B5EF4-FFF2-40B4-BE49-F238E27FC236}">
                <a16:creationId xmlns:a16="http://schemas.microsoft.com/office/drawing/2014/main" id="{662880D7-B2CD-0871-E2FE-CF3BB299D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7449" y="3887737"/>
            <a:ext cx="1046619" cy="104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2" name="Picture 8" descr="885 immagini, foto stock e illustrazioni esenti da diritti d'autore a tema Stick  man tennis | Shutterstock">
            <a:extLst>
              <a:ext uri="{FF2B5EF4-FFF2-40B4-BE49-F238E27FC236}">
                <a16:creationId xmlns:a16="http://schemas.microsoft.com/office/drawing/2014/main" id="{E1466637-4A30-654E-2DD8-3CD4C88296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80" t="22409" r="21792" b="25318"/>
          <a:stretch>
            <a:fillRect/>
          </a:stretch>
        </p:blipFill>
        <p:spPr bwMode="auto">
          <a:xfrm>
            <a:off x="7402598" y="3881866"/>
            <a:ext cx="939270" cy="1047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08" name="Picture 12" descr="Vettori di Gestione Database - Scarica vettori gratuiti di alta qualità da  Freepik | Freepik">
            <a:extLst>
              <a:ext uri="{FF2B5EF4-FFF2-40B4-BE49-F238E27FC236}">
                <a16:creationId xmlns:a16="http://schemas.microsoft.com/office/drawing/2014/main" id="{645C2045-285B-CA96-1011-04B4496153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07" b="14906"/>
          <a:stretch>
            <a:fillRect/>
          </a:stretch>
        </p:blipFill>
        <p:spPr bwMode="auto">
          <a:xfrm>
            <a:off x="3358674" y="4250696"/>
            <a:ext cx="2143125" cy="149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9" name="CasellaDiTesto 3108">
            <a:extLst>
              <a:ext uri="{FF2B5EF4-FFF2-40B4-BE49-F238E27FC236}">
                <a16:creationId xmlns:a16="http://schemas.microsoft.com/office/drawing/2014/main" id="{B59933EE-11B0-6D41-D255-D838483D44AA}"/>
              </a:ext>
            </a:extLst>
          </p:cNvPr>
          <p:cNvSpPr txBox="1"/>
          <p:nvPr/>
        </p:nvSpPr>
        <p:spPr>
          <a:xfrm>
            <a:off x="1075328" y="4378715"/>
            <a:ext cx="21431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latin typeface="Abadi Extra Light" panose="020B0204020104020204" pitchFamily="34" charset="0"/>
              </a:rPr>
              <a:t>Feature datasets: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i="1" dirty="0" err="1">
                <a:latin typeface="Abadi Extra Light" panose="020B0204020104020204" pitchFamily="34" charset="0"/>
              </a:rPr>
              <a:t>Tuple</a:t>
            </a:r>
            <a:r>
              <a:rPr lang="it-IT" sz="2000" i="1" dirty="0">
                <a:latin typeface="Abadi Extra Light" panose="020B0204020104020204" pitchFamily="34" charset="0"/>
              </a:rPr>
              <a:t>: player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i="1" dirty="0" err="1">
                <a:latin typeface="Abadi Extra Light" panose="020B0204020104020204" pitchFamily="34" charset="0"/>
              </a:rPr>
              <a:t>Column</a:t>
            </a:r>
            <a:r>
              <a:rPr lang="it-IT" sz="2000" i="1" dirty="0">
                <a:latin typeface="Abadi Extra Light" panose="020B0204020104020204" pitchFamily="34" charset="0"/>
              </a:rPr>
              <a:t>: feature</a:t>
            </a:r>
          </a:p>
        </p:txBody>
      </p:sp>
    </p:spTree>
    <p:extLst>
      <p:ext uri="{BB962C8B-B14F-4D97-AF65-F5344CB8AC3E}">
        <p14:creationId xmlns:p14="http://schemas.microsoft.com/office/powerpoint/2010/main" val="3797960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CE7F9-8707-95FA-02F9-521A9DC95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0D9F2E-A9A5-26B2-1376-56560E3D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121080"/>
            <a:ext cx="9150675" cy="890893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algn="ctr"/>
            <a:r>
              <a:rPr lang="it-IT" dirty="0">
                <a:latin typeface="Abadi" panose="020B0604020104020204" pitchFamily="34" charset="0"/>
              </a:rPr>
              <a:t>Datasets </a:t>
            </a:r>
            <a:r>
              <a:rPr lang="it-IT" dirty="0" err="1">
                <a:latin typeface="Abadi" panose="020B0604020104020204" pitchFamily="34" charset="0"/>
              </a:rPr>
              <a:t>creation</a:t>
            </a:r>
            <a:r>
              <a:rPr lang="it-IT" dirty="0">
                <a:latin typeface="Abadi" panose="020B0604020104020204" pitchFamily="34" charset="0"/>
              </a:rPr>
              <a:t> and </a:t>
            </a:r>
            <a:r>
              <a:rPr lang="it-IT" dirty="0" err="1">
                <a:latin typeface="Abadi" panose="020B0604020104020204" pitchFamily="34" charset="0"/>
              </a:rPr>
              <a:t>preprocessing</a:t>
            </a:r>
            <a:endParaRPr lang="it-IT" dirty="0">
              <a:latin typeface="Abadi" panose="020B0604020104020204" pitchFamily="34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3D44841-798C-B043-F899-FE35040A99E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 rtl="0"/>
              <a:t>6</a:t>
            </a:fld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25BF3DB-6F75-13B7-CC77-D770C66055E3}"/>
              </a:ext>
            </a:extLst>
          </p:cNvPr>
          <p:cNvSpPr txBox="1"/>
          <p:nvPr/>
        </p:nvSpPr>
        <p:spPr>
          <a:xfrm>
            <a:off x="1381119" y="1143000"/>
            <a:ext cx="727705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accent2">
                    <a:lumMod val="50000"/>
                  </a:schemeClr>
                </a:solidFill>
                <a:latin typeface="Abadi" panose="020B0604020104020204" pitchFamily="34" charset="0"/>
              </a:rPr>
              <a:t>Features</a:t>
            </a:r>
            <a:r>
              <a:rPr lang="it-IT" sz="2800" dirty="0">
                <a:solidFill>
                  <a:schemeClr val="accent2">
                    <a:lumMod val="50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it-IT" sz="2000" dirty="0">
                <a:latin typeface="Abadi" panose="020B0604020104020204" pitchFamily="34" charset="0"/>
              </a:rPr>
              <a:t>– 20 in </a:t>
            </a:r>
            <a:r>
              <a:rPr lang="it-IT" sz="2000" dirty="0" err="1">
                <a:latin typeface="Abadi" panose="020B0604020104020204" pitchFamily="34" charset="0"/>
              </a:rPr>
              <a:t>total</a:t>
            </a:r>
            <a:endParaRPr lang="it-IT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 err="1">
                <a:latin typeface="Abadi Extra Light" panose="020B0204020104020204" pitchFamily="34" charset="0"/>
              </a:rPr>
              <a:t>Generic</a:t>
            </a:r>
            <a:r>
              <a:rPr lang="it-IT" sz="2000" dirty="0">
                <a:latin typeface="Abadi Extra Light" panose="020B0204020104020204" pitchFamily="34" charset="0"/>
              </a:rPr>
              <a:t>: ace rate, </a:t>
            </a:r>
            <a:r>
              <a:rPr lang="it-IT" sz="2000" dirty="0" err="1">
                <a:latin typeface="Abadi Extra Light" panose="020B0204020104020204" pitchFamily="34" charset="0"/>
              </a:rPr>
              <a:t>average</a:t>
            </a:r>
            <a:r>
              <a:rPr lang="it-IT" sz="2000" dirty="0">
                <a:latin typeface="Abadi Extra Light" panose="020B0204020104020204" pitchFamily="34" charset="0"/>
              </a:rPr>
              <a:t> point </a:t>
            </a:r>
            <a:r>
              <a:rPr lang="it-IT" sz="2000" dirty="0" err="1">
                <a:latin typeface="Abadi Extra Light" panose="020B0204020104020204" pitchFamily="34" charset="0"/>
              </a:rPr>
              <a:t>length</a:t>
            </a:r>
            <a:r>
              <a:rPr lang="it-IT" sz="2000" dirty="0">
                <a:latin typeface="Abadi Extra Light" panose="020B0204020104020204" pitchFamily="34" charset="0"/>
              </a:rPr>
              <a:t>, </a:t>
            </a:r>
            <a:r>
              <a:rPr lang="it-IT" sz="2000" dirty="0" err="1">
                <a:latin typeface="Abadi Extra Light" panose="020B0204020104020204" pitchFamily="34" charset="0"/>
              </a:rPr>
              <a:t>average</a:t>
            </a:r>
            <a:r>
              <a:rPr lang="it-IT" sz="2000" dirty="0">
                <a:latin typeface="Abadi Extra Light" panose="020B0204020104020204" pitchFamily="34" charset="0"/>
              </a:rPr>
              <a:t> </a:t>
            </a:r>
            <a:r>
              <a:rPr lang="it-IT" sz="2000" dirty="0" err="1">
                <a:latin typeface="Abadi Extra Light" panose="020B0204020104020204" pitchFamily="34" charset="0"/>
              </a:rPr>
              <a:t>response</a:t>
            </a:r>
            <a:r>
              <a:rPr lang="it-IT" sz="2000" dirty="0">
                <a:latin typeface="Abadi Extra Light" panose="020B0204020104020204" pitchFamily="34" charset="0"/>
              </a:rPr>
              <a:t> </a:t>
            </a:r>
            <a:r>
              <a:rPr lang="it-IT" sz="2000" dirty="0" err="1">
                <a:latin typeface="Abadi Extra Light" panose="020B0204020104020204" pitchFamily="34" charset="0"/>
              </a:rPr>
              <a:t>depth</a:t>
            </a:r>
            <a:r>
              <a:rPr lang="it-IT" sz="2000" dirty="0">
                <a:latin typeface="Abadi Extra Light" panose="020B0204020104020204" pitchFamily="34" charset="0"/>
              </a:rPr>
              <a:t>, 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>
                <a:latin typeface="Abadi Extra Light" panose="020B0204020104020204" pitchFamily="34" charset="0"/>
              </a:rPr>
              <a:t> Opening </a:t>
            </a:r>
            <a:r>
              <a:rPr lang="it-IT" sz="2000" b="1" dirty="0" err="1">
                <a:latin typeface="Abadi Extra Light" panose="020B0204020104020204" pitchFamily="34" charset="0"/>
              </a:rPr>
              <a:t>phase</a:t>
            </a:r>
            <a:r>
              <a:rPr lang="it-IT" sz="2000" dirty="0">
                <a:latin typeface="Abadi Extra Light" panose="020B0204020104020204" pitchFamily="34" charset="0"/>
              </a:rPr>
              <a:t>: </a:t>
            </a:r>
            <a:r>
              <a:rPr lang="it-IT" sz="2000" dirty="0" err="1">
                <a:latin typeface="Abadi Extra Light" panose="020B0204020104020204" pitchFamily="34" charset="0"/>
              </a:rPr>
              <a:t>informations</a:t>
            </a:r>
            <a:r>
              <a:rPr lang="it-IT" sz="2000" dirty="0">
                <a:latin typeface="Abadi Extra Light" panose="020B0204020104020204" pitchFamily="34" charset="0"/>
              </a:rPr>
              <a:t> </a:t>
            </a:r>
            <a:r>
              <a:rPr lang="it-IT" sz="2000" dirty="0" err="1">
                <a:latin typeface="Abadi Extra Light" panose="020B0204020104020204" pitchFamily="34" charset="0"/>
              </a:rPr>
              <a:t>about</a:t>
            </a:r>
            <a:r>
              <a:rPr lang="it-IT" sz="2000" dirty="0">
                <a:latin typeface="Abadi Extra Light" panose="020B0204020104020204" pitchFamily="34" charset="0"/>
              </a:rPr>
              <a:t> the first 3 shots of the point: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000" dirty="0" err="1">
                <a:latin typeface="Abadi Extra Light" panose="020B0204020104020204" pitchFamily="34" charset="0"/>
              </a:rPr>
              <a:t>forehand</a:t>
            </a:r>
            <a:r>
              <a:rPr lang="it-IT" sz="2000" dirty="0">
                <a:latin typeface="Abadi Extra Light" panose="020B0204020104020204" pitchFamily="34" charset="0"/>
              </a:rPr>
              <a:t> % as 1° shot, backhand % as 2° shot, ... </a:t>
            </a:r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B4886CA-863D-7927-AE7C-1B891BE00ADA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5019648" y="2589550"/>
            <a:ext cx="0" cy="623948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0E6DCFA8-5841-EE6C-5E28-32ABB73EC92A}"/>
              </a:ext>
            </a:extLst>
          </p:cNvPr>
          <p:cNvSpPr txBox="1"/>
          <p:nvPr/>
        </p:nvSpPr>
        <p:spPr>
          <a:xfrm>
            <a:off x="5174461" y="2720577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 err="1">
                <a:solidFill>
                  <a:schemeClr val="accent2">
                    <a:lumMod val="50000"/>
                  </a:schemeClr>
                </a:solidFill>
              </a:rPr>
              <a:t>correlation</a:t>
            </a:r>
            <a:r>
              <a:rPr lang="it-IT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it-IT" i="1" dirty="0" err="1">
                <a:solidFill>
                  <a:schemeClr val="accent2">
                    <a:lumMod val="50000"/>
                  </a:schemeClr>
                </a:solidFill>
              </a:rPr>
              <a:t>matrix</a:t>
            </a:r>
            <a:r>
              <a:rPr lang="it-IT" i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it-IT" i="1" dirty="0" err="1">
                <a:solidFill>
                  <a:schemeClr val="accent2">
                    <a:lumMod val="50000"/>
                  </a:schemeClr>
                </a:solidFill>
              </a:rPr>
              <a:t>analysis</a:t>
            </a:r>
            <a:endParaRPr lang="it-IT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1CA35B0A-DD9D-249E-CCCE-77B4378B0714}"/>
              </a:ext>
            </a:extLst>
          </p:cNvPr>
          <p:cNvSpPr txBox="1"/>
          <p:nvPr/>
        </p:nvSpPr>
        <p:spPr>
          <a:xfrm>
            <a:off x="1381119" y="3292009"/>
            <a:ext cx="10201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Abadi Extra Light" panose="020B0204020104020204" pitchFamily="34" charset="0"/>
              </a:rPr>
              <a:t>Some features are </a:t>
            </a:r>
            <a:r>
              <a:rPr lang="it-IT" sz="2000" b="1" dirty="0" err="1">
                <a:latin typeface="Abadi Extra Light" panose="020B0204020104020204" pitchFamily="34" charset="0"/>
              </a:rPr>
              <a:t>compacted</a:t>
            </a:r>
            <a:r>
              <a:rPr lang="it-IT" sz="2000" b="1" dirty="0">
                <a:latin typeface="Abadi Extra Light" panose="020B0204020104020204" pitchFamily="34" charset="0"/>
              </a:rPr>
              <a:t> – 14 on </a:t>
            </a:r>
            <a:r>
              <a:rPr lang="it-IT" sz="2000" b="1" dirty="0" err="1">
                <a:latin typeface="Abadi Extra Light" panose="020B0204020104020204" pitchFamily="34" charset="0"/>
              </a:rPr>
              <a:t>response</a:t>
            </a:r>
            <a:r>
              <a:rPr lang="it-IT" sz="2000" b="1" dirty="0">
                <a:latin typeface="Abadi Extra Light" panose="020B0204020104020204" pitchFamily="34" charset="0"/>
              </a:rPr>
              <a:t>, 16 on serve: </a:t>
            </a:r>
          </a:p>
          <a:p>
            <a:r>
              <a:rPr lang="it-IT" sz="2000" dirty="0">
                <a:latin typeface="Abadi Extra Light" panose="020B0204020104020204" pitchFamily="34" charset="0"/>
              </a:rPr>
              <a:t>In the opening </a:t>
            </a:r>
            <a:r>
              <a:rPr lang="it-IT" sz="2000" dirty="0" err="1">
                <a:latin typeface="Abadi Extra Light" panose="020B0204020104020204" pitchFamily="34" charset="0"/>
              </a:rPr>
              <a:t>phase</a:t>
            </a:r>
            <a:r>
              <a:rPr lang="it-IT" sz="2000" dirty="0">
                <a:latin typeface="Abadi Extra Light" panose="020B0204020104020204" pitchFamily="34" charset="0"/>
              </a:rPr>
              <a:t> features: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>
                <a:latin typeface="Abadi Extra Light" panose="020B0204020104020204" pitchFamily="34" charset="0"/>
              </a:rPr>
              <a:t>forehand</a:t>
            </a:r>
            <a:r>
              <a:rPr lang="it-IT" sz="2000" dirty="0">
                <a:latin typeface="Abadi Extra Light" panose="020B0204020104020204" pitchFamily="34" charset="0"/>
              </a:rPr>
              <a:t> % as 1° shot, backhand % as 1° shot         </a:t>
            </a:r>
            <a:r>
              <a:rPr lang="it-IT" sz="2000" b="1" dirty="0" err="1">
                <a:latin typeface="Abadi Extra Light" panose="020B0204020104020204" pitchFamily="34" charset="0"/>
              </a:rPr>
              <a:t>forehand</a:t>
            </a:r>
            <a:r>
              <a:rPr lang="it-IT" sz="2000" b="1" dirty="0">
                <a:latin typeface="Abadi Extra Light" panose="020B0204020104020204" pitchFamily="34" charset="0"/>
              </a:rPr>
              <a:t> % / backhand % as 1° shot 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36D7CC39-85E5-5FEF-88AF-1A7B5973F5AA}"/>
              </a:ext>
            </a:extLst>
          </p:cNvPr>
          <p:cNvCxnSpPr>
            <a:cxnSpLocks/>
          </p:cNvCxnSpPr>
          <p:nvPr/>
        </p:nvCxnSpPr>
        <p:spPr>
          <a:xfrm>
            <a:off x="6692900" y="4089400"/>
            <a:ext cx="342900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2C5A22A8-BE0F-B315-B5A6-8B2591C8880C}"/>
              </a:ext>
            </a:extLst>
          </p:cNvPr>
          <p:cNvCxnSpPr>
            <a:cxnSpLocks/>
          </p:cNvCxnSpPr>
          <p:nvPr/>
        </p:nvCxnSpPr>
        <p:spPr>
          <a:xfrm>
            <a:off x="5019647" y="4371699"/>
            <a:ext cx="0" cy="59400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44CDD5F-3D0A-A070-DC2E-6B6F9B8D6F25}"/>
              </a:ext>
            </a:extLst>
          </p:cNvPr>
          <p:cNvSpPr txBox="1"/>
          <p:nvPr/>
        </p:nvSpPr>
        <p:spPr>
          <a:xfrm>
            <a:off x="5193511" y="4484033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>
                <a:solidFill>
                  <a:schemeClr val="accent2">
                    <a:lumMod val="50000"/>
                  </a:schemeClr>
                </a:solidFill>
              </a:rPr>
              <a:t>z-score </a:t>
            </a:r>
            <a:r>
              <a:rPr lang="it-IT" i="1" dirty="0" err="1">
                <a:solidFill>
                  <a:schemeClr val="accent2">
                    <a:lumMod val="50000"/>
                  </a:schemeClr>
                </a:solidFill>
              </a:rPr>
              <a:t>normalization</a:t>
            </a:r>
            <a:endParaRPr lang="it-IT" i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8A921D90-99FF-CB50-3E50-128F99BA18A1}"/>
              </a:ext>
            </a:extLst>
          </p:cNvPr>
          <p:cNvSpPr txBox="1"/>
          <p:nvPr/>
        </p:nvSpPr>
        <p:spPr>
          <a:xfrm>
            <a:off x="6235546" y="5369945"/>
            <a:ext cx="2313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2">
                    <a:lumMod val="50000"/>
                  </a:schemeClr>
                </a:solidFill>
                <a:latin typeface="Abadi" panose="020B0604020104020204" pitchFamily="34" charset="0"/>
              </a:rPr>
              <a:t>CLEANED DATASETS</a:t>
            </a:r>
          </a:p>
        </p:txBody>
      </p:sp>
      <p:pic>
        <p:nvPicPr>
          <p:cNvPr id="35" name="Picture 12" descr="Vettori di Gestione Database - Scarica vettori gratuiti di alta qualità da  Freepik | Freepik">
            <a:extLst>
              <a:ext uri="{FF2B5EF4-FFF2-40B4-BE49-F238E27FC236}">
                <a16:creationId xmlns:a16="http://schemas.microsoft.com/office/drawing/2014/main" id="{0394DA45-877F-0BB4-D29C-13FBF47AF6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07" b="14906"/>
          <a:stretch>
            <a:fillRect/>
          </a:stretch>
        </p:blipFill>
        <p:spPr bwMode="auto">
          <a:xfrm>
            <a:off x="4236678" y="5142061"/>
            <a:ext cx="1719778" cy="120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05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2AADA-0488-E4BF-D517-18D705FB3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65BE99-4181-547E-CDBA-F72C5B7C8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121080"/>
            <a:ext cx="9150675" cy="890893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algn="ctr"/>
            <a:r>
              <a:rPr lang="it-IT" dirty="0">
                <a:latin typeface="Abadi" panose="020B0604020104020204" pitchFamily="34" charset="0"/>
              </a:rPr>
              <a:t>Clustering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11A317B-E9B4-BB73-60A0-A2F0138079F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 rtl="0"/>
              <a:t>7</a:t>
            </a:fld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9B49DF6-0D10-3836-F400-DF141849CFDB}"/>
              </a:ext>
            </a:extLst>
          </p:cNvPr>
          <p:cNvSpPr txBox="1"/>
          <p:nvPr/>
        </p:nvSpPr>
        <p:spPr>
          <a:xfrm>
            <a:off x="1660206" y="768812"/>
            <a:ext cx="700628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solidFill>
                  <a:schemeClr val="accent2">
                    <a:lumMod val="50000"/>
                  </a:schemeClr>
                </a:solidFill>
                <a:latin typeface="Abadi" panose="020B0604020104020204" pitchFamily="34" charset="0"/>
              </a:rPr>
              <a:t>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badi Extra Light" panose="020B0204020104020204" pitchFamily="34" charset="0"/>
              </a:rPr>
              <a:t>Hopkins value</a:t>
            </a:r>
            <a:r>
              <a:rPr lang="en-US" dirty="0">
                <a:latin typeface="Abadi Extra Light" panose="020B0204020104020204" pitchFamily="34" charset="0"/>
              </a:rPr>
              <a:t>: between 0.7 and 0.8 across all datasets, averaged over 30 iterations</a:t>
            </a:r>
            <a:r>
              <a:rPr lang="it-IT" dirty="0">
                <a:latin typeface="Abadi Extra Light" panose="020B0204020104020204" pitchFamily="34" charset="0"/>
              </a:rPr>
              <a:t>         </a:t>
            </a:r>
            <a:r>
              <a:rPr lang="it-IT" b="1" dirty="0">
                <a:latin typeface="Abadi Extra Light" panose="020B0204020104020204" pitchFamily="34" charset="0"/>
              </a:rPr>
              <a:t>good cluster </a:t>
            </a:r>
            <a:r>
              <a:rPr lang="it-IT" b="1" dirty="0" err="1">
                <a:latin typeface="Abadi Extra Light" panose="020B0204020104020204" pitchFamily="34" charset="0"/>
              </a:rPr>
              <a:t>tendency</a:t>
            </a:r>
            <a:endParaRPr lang="it-IT" b="1" dirty="0">
              <a:latin typeface="Abadi Extra Light" panose="020B02040201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latin typeface="Abadi Extra Light" panose="020B0204020104020204" pitchFamily="34" charset="0"/>
              </a:rPr>
              <a:t>Number</a:t>
            </a:r>
            <a:r>
              <a:rPr lang="it-IT" b="1" dirty="0">
                <a:latin typeface="Abadi Extra Light" panose="020B0204020104020204" pitchFamily="34" charset="0"/>
              </a:rPr>
              <a:t> of clusters: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latin typeface="Abadi Extra Light" panose="020B0204020104020204" pitchFamily="34" charset="0"/>
              </a:rPr>
              <a:t>Dimensionality</a:t>
            </a:r>
            <a:r>
              <a:rPr lang="it-IT" b="1" dirty="0">
                <a:latin typeface="Abadi Extra Light" panose="020B0204020104020204" pitchFamily="34" charset="0"/>
              </a:rPr>
              <a:t> </a:t>
            </a:r>
            <a:r>
              <a:rPr lang="it-IT" b="1" dirty="0" err="1">
                <a:latin typeface="Abadi Extra Light" panose="020B0204020104020204" pitchFamily="34" charset="0"/>
              </a:rPr>
              <a:t>reduction</a:t>
            </a:r>
            <a:r>
              <a:rPr lang="it-IT" b="1" dirty="0">
                <a:latin typeface="Abadi Extra Light" panose="020B0204020104020204" pitchFamily="34" charset="0"/>
              </a:rPr>
              <a:t>: PCA </a:t>
            </a:r>
            <a:r>
              <a:rPr lang="it-IT" dirty="0">
                <a:latin typeface="Abadi Extra Light" panose="020B0204020104020204" pitchFamily="34" charset="0"/>
              </a:rPr>
              <a:t>vs</a:t>
            </a:r>
            <a:r>
              <a:rPr lang="it-IT" b="1" dirty="0">
                <a:latin typeface="Abadi Extra Light" panose="020B0204020104020204" pitchFamily="34" charset="0"/>
              </a:rPr>
              <a:t> UMAP</a:t>
            </a:r>
          </a:p>
        </p:txBody>
      </p: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E9C34F39-1124-DDD4-1397-3E8A79AA68E9}"/>
              </a:ext>
            </a:extLst>
          </p:cNvPr>
          <p:cNvCxnSpPr>
            <a:cxnSpLocks/>
          </p:cNvCxnSpPr>
          <p:nvPr/>
        </p:nvCxnSpPr>
        <p:spPr>
          <a:xfrm>
            <a:off x="3333315" y="1535221"/>
            <a:ext cx="333633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148" name="Picture 4">
            <a:extLst>
              <a:ext uri="{FF2B5EF4-FFF2-40B4-BE49-F238E27FC236}">
                <a16:creationId xmlns:a16="http://schemas.microsoft.com/office/drawing/2014/main" id="{FB23E46F-3FB4-17E0-96EB-F58F46111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401" y="3169130"/>
            <a:ext cx="4275599" cy="319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E83D327-0353-28E4-98B5-19F7D81D0E83}"/>
              </a:ext>
            </a:extLst>
          </p:cNvPr>
          <p:cNvSpPr txBox="1"/>
          <p:nvPr/>
        </p:nvSpPr>
        <p:spPr>
          <a:xfrm>
            <a:off x="7085406" y="2554704"/>
            <a:ext cx="277601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it-IT" sz="1200" dirty="0">
                <a:latin typeface="Consolas" panose="020B0609020204030204" pitchFamily="49" charset="0"/>
              </a:rPr>
              <a:t>Silhouette score (best): 0.402 </a:t>
            </a:r>
          </a:p>
          <a:p>
            <a:r>
              <a:rPr lang="it-IT" altLang="it-IT" sz="1200" dirty="0">
                <a:latin typeface="Consolas" panose="020B0609020204030204" pitchFamily="49" charset="0"/>
              </a:rPr>
              <a:t>DBI score (best): 0.815</a:t>
            </a:r>
            <a:r>
              <a:rPr lang="it-IT" altLang="it-IT" sz="1100" dirty="0">
                <a:latin typeface="Consolas" panose="020B0609020204030204" pitchFamily="49" charset="0"/>
              </a:rPr>
              <a:t> </a:t>
            </a:r>
          </a:p>
          <a:p>
            <a:r>
              <a:rPr lang="it-IT" altLang="it-IT" sz="1100" dirty="0">
                <a:latin typeface="Consolas" panose="020B0609020204030204" pitchFamily="49" charset="0"/>
              </a:rPr>
              <a:t>UMAP 2D</a:t>
            </a:r>
            <a:endParaRPr lang="it-IT" altLang="it-IT" sz="3200" dirty="0">
              <a:latin typeface="Consolas" panose="020B0609020204030204" pitchFamily="49" charset="0"/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5165A0A-ACB9-AB5D-9BBD-6B1EE34EA9DD}"/>
              </a:ext>
            </a:extLst>
          </p:cNvPr>
          <p:cNvSpPr txBox="1"/>
          <p:nvPr/>
        </p:nvSpPr>
        <p:spPr>
          <a:xfrm>
            <a:off x="1820401" y="2639342"/>
            <a:ext cx="27760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Silhouette score (best): 0.183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DBI score (best): 1.794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endParaRPr kumimoji="0" lang="it-IT" altLang="it-IT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075FBE-F6B7-6291-7D08-10E878647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561" y="3169131"/>
            <a:ext cx="4275597" cy="319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05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F8556-FC6B-2711-DF42-D58385143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F79A14-E958-7C46-6DAA-C8F1292E4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121080"/>
            <a:ext cx="9150675" cy="890893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algn="ctr"/>
            <a:r>
              <a:rPr lang="it-IT" dirty="0">
                <a:latin typeface="Abadi" panose="020B0604020104020204" pitchFamily="34" charset="0"/>
              </a:rPr>
              <a:t>Clustering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8635AD0-B241-E273-858E-0E1857F0EA2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 rtl="0"/>
              <a:t>8</a:t>
            </a:fld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3E36850-D113-5BAA-3053-5353351808C6}"/>
              </a:ext>
            </a:extLst>
          </p:cNvPr>
          <p:cNvSpPr txBox="1"/>
          <p:nvPr/>
        </p:nvSpPr>
        <p:spPr>
          <a:xfrm>
            <a:off x="1381119" y="1011973"/>
            <a:ext cx="968058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badi Extra Light" panose="020B0204020104020204" pitchFamily="34" charset="0"/>
              </a:rPr>
              <a:t>UMAP</a:t>
            </a:r>
            <a:r>
              <a:rPr lang="it-IT" dirty="0">
                <a:latin typeface="Abadi Extra Light" panose="020B0204020104020204" pitchFamily="34" charset="0"/>
              </a:rPr>
              <a:t>: </a:t>
            </a:r>
            <a:r>
              <a:rPr lang="en-US" dirty="0">
                <a:latin typeface="Abadi Extra Light" panose="020B0204020104020204" pitchFamily="34" charset="0"/>
                <a:hlinkClick r:id="rId3"/>
              </a:rPr>
              <a:t>Uniform Manifold Approximation and Projection for Dimension Reduction</a:t>
            </a:r>
            <a:r>
              <a:rPr lang="it-IT" dirty="0">
                <a:latin typeface="Abadi Extra Light" panose="020B0204020104020204" pitchFamily="34" charset="0"/>
              </a:rPr>
              <a:t>.</a:t>
            </a:r>
          </a:p>
          <a:p>
            <a:endParaRPr lang="it-IT" dirty="0">
              <a:latin typeface="Abadi Extra Light" panose="020B0204020104020204" pitchFamily="34" charset="0"/>
            </a:endParaRPr>
          </a:p>
          <a:p>
            <a:r>
              <a:rPr lang="en-US" dirty="0">
                <a:latin typeface="Abadi Extra Light" panose="020B0204020104020204" pitchFamily="34" charset="0"/>
              </a:rPr>
              <a:t>From UMAP website: "UMAP is a fairly flexible non-linear dimension reduction algorithm. It seeks to learn the manifold structure of your data and find a low dimensional embedding that preserves the essential topological structure of that manifold.”</a:t>
            </a:r>
          </a:p>
          <a:p>
            <a:endParaRPr lang="en-US" dirty="0">
              <a:latin typeface="Abadi Extra Light" panose="020B0204020104020204" pitchFamily="34" charset="0"/>
            </a:endParaRPr>
          </a:p>
          <a:p>
            <a:r>
              <a:rPr lang="it-IT" b="1" dirty="0" err="1">
                <a:latin typeface="Abadi Extra Light" panose="020B0204020104020204" pitchFamily="34" charset="0"/>
              </a:rPr>
              <a:t>Trustworthiness</a:t>
            </a:r>
            <a:r>
              <a:rPr lang="it-IT" dirty="0">
                <a:latin typeface="Abadi Extra Light" panose="020B0204020104020204" pitchFamily="34" charset="0"/>
              </a:rPr>
              <a:t>: </a:t>
            </a:r>
            <a:r>
              <a:rPr lang="it-IT" dirty="0" err="1">
                <a:latin typeface="Abadi Extra Light" panose="020B0204020104020204" pitchFamily="34" charset="0"/>
              </a:rPr>
              <a:t>metric</a:t>
            </a:r>
            <a:r>
              <a:rPr lang="it-IT" dirty="0">
                <a:latin typeface="Abadi Extra Light" panose="020B0204020104020204" pitchFamily="34" charset="0"/>
              </a:rPr>
              <a:t> </a:t>
            </a:r>
            <a:r>
              <a:rPr lang="it-IT" dirty="0" err="1">
                <a:latin typeface="Abadi Extra Light" panose="020B0204020104020204" pitchFamily="34" charset="0"/>
              </a:rPr>
              <a:t>that</a:t>
            </a:r>
            <a:r>
              <a:rPr lang="it-IT" dirty="0">
                <a:latin typeface="Abadi Extra Light" panose="020B0204020104020204" pitchFamily="34" charset="0"/>
              </a:rPr>
              <a:t> </a:t>
            </a:r>
            <a:r>
              <a:rPr lang="en-US" dirty="0">
                <a:latin typeface="Abadi Extra Light" panose="020B0204020104020204" pitchFamily="34" charset="0"/>
              </a:rPr>
              <a:t>evaluate how well UMAP transforms the original dataset, measuring whether points that are close in the UMAP space were also close in the original space.</a:t>
            </a:r>
          </a:p>
          <a:p>
            <a:endParaRPr lang="en-US" dirty="0">
              <a:latin typeface="Abadi Extra Light" panose="020B0204020104020204" pitchFamily="34" charset="0"/>
            </a:endParaRPr>
          </a:p>
          <a:p>
            <a:r>
              <a:rPr lang="it-IT" b="1" dirty="0" err="1">
                <a:latin typeface="Abadi Extra Light" panose="020B0204020104020204" pitchFamily="34" charset="0"/>
              </a:rPr>
              <a:t>Trustworthiness</a:t>
            </a:r>
            <a:r>
              <a:rPr lang="it-IT" b="1" dirty="0">
                <a:latin typeface="Abadi Extra Light" panose="020B0204020104020204" pitchFamily="34" charset="0"/>
              </a:rPr>
              <a:t> </a:t>
            </a:r>
            <a:r>
              <a:rPr lang="it-IT" dirty="0">
                <a:latin typeface="Abadi Extra Light" panose="020B0204020104020204" pitchFamily="34" charset="0"/>
              </a:rPr>
              <a:t>∈ [0,1],  1 = </a:t>
            </a:r>
            <a:r>
              <a:rPr lang="it-IT" dirty="0" err="1">
                <a:latin typeface="Abadi Extra Light" panose="020B0204020104020204" pitchFamily="34" charset="0"/>
              </a:rPr>
              <a:t>perfect</a:t>
            </a:r>
            <a:r>
              <a:rPr lang="it-IT" dirty="0">
                <a:latin typeface="Abadi Extra Light" panose="020B0204020104020204" pitchFamily="34" charset="0"/>
              </a:rPr>
              <a:t> </a:t>
            </a:r>
            <a:r>
              <a:rPr lang="it-IT" dirty="0" err="1">
                <a:latin typeface="Abadi Extra Light" panose="020B0204020104020204" pitchFamily="34" charset="0"/>
              </a:rPr>
              <a:t>trustworthiness</a:t>
            </a:r>
            <a:r>
              <a:rPr lang="it-IT" dirty="0">
                <a:latin typeface="Abadi Extra Light" panose="020B0204020104020204" pitchFamily="34" charset="0"/>
              </a:rPr>
              <a:t>. </a:t>
            </a:r>
          </a:p>
          <a:p>
            <a:endParaRPr lang="it-IT" dirty="0">
              <a:latin typeface="Abadi Extra Light" panose="020B0204020104020204" pitchFamily="34" charset="0"/>
            </a:endParaRPr>
          </a:p>
          <a:p>
            <a:r>
              <a:rPr lang="it-IT" dirty="0">
                <a:latin typeface="Abadi Extra Light" panose="020B0204020104020204" pitchFamily="34" charset="0"/>
              </a:rPr>
              <a:t>UMAP 2D </a:t>
            </a:r>
            <a:r>
              <a:rPr lang="it-IT" dirty="0"/>
              <a:t>~ 0.8 </a:t>
            </a:r>
          </a:p>
          <a:p>
            <a:r>
              <a:rPr lang="it-IT" dirty="0">
                <a:latin typeface="Abadi Extra Light" panose="020B0204020104020204" pitchFamily="34" charset="0"/>
              </a:rPr>
              <a:t>UMAP 8D </a:t>
            </a:r>
            <a:r>
              <a:rPr lang="it-IT" dirty="0"/>
              <a:t>~ 0.83 </a:t>
            </a:r>
          </a:p>
          <a:p>
            <a:endParaRPr lang="it-IT" dirty="0">
              <a:latin typeface="Abadi Extra Light" panose="020B0204020104020204" pitchFamily="34" charset="0"/>
            </a:endParaRPr>
          </a:p>
          <a:p>
            <a:r>
              <a:rPr lang="it-IT" b="1" dirty="0">
                <a:latin typeface="Abadi Extra Light" panose="020B0204020104020204" pitchFamily="34" charset="0"/>
              </a:rPr>
              <a:t>UMAP 2D </a:t>
            </a:r>
            <a:r>
              <a:rPr lang="it-IT" dirty="0" err="1">
                <a:latin typeface="Abadi Extra Light" panose="020B0204020104020204" pitchFamily="34" charset="0"/>
              </a:rPr>
              <a:t>gives</a:t>
            </a:r>
            <a:r>
              <a:rPr lang="it-IT" dirty="0">
                <a:latin typeface="Abadi Extra Light" panose="020B0204020104020204" pitchFamily="34" charset="0"/>
              </a:rPr>
              <a:t> </a:t>
            </a:r>
            <a:r>
              <a:rPr lang="it-IT" dirty="0" err="1">
                <a:latin typeface="Abadi Extra Light" panose="020B0204020104020204" pitchFamily="34" charset="0"/>
              </a:rPr>
              <a:t>better</a:t>
            </a:r>
            <a:r>
              <a:rPr lang="it-IT" dirty="0">
                <a:latin typeface="Abadi Extra Light" panose="020B0204020104020204" pitchFamily="34" charset="0"/>
              </a:rPr>
              <a:t> silhouette and DBI score.</a:t>
            </a:r>
          </a:p>
          <a:p>
            <a:endParaRPr lang="it-IT" dirty="0">
              <a:latin typeface="Abadi Extra Light" panose="020B0204020104020204" pitchFamily="34" charset="0"/>
            </a:endParaRPr>
          </a:p>
          <a:p>
            <a:endParaRPr lang="it-IT" dirty="0">
              <a:latin typeface="Abadi Extra Light" panose="020B0204020104020204" pitchFamily="34" charset="0"/>
            </a:endParaRPr>
          </a:p>
          <a:p>
            <a:endParaRPr lang="it-IT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421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E4A6D-E286-669C-E367-C4162DAA8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0DCA4C-FA3F-8AF0-2A52-4FC088210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9" y="121080"/>
            <a:ext cx="9150675" cy="890893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algn="ctr"/>
            <a:r>
              <a:rPr lang="it-IT" dirty="0">
                <a:latin typeface="Abadi" panose="020B0604020104020204" pitchFamily="34" charset="0"/>
              </a:rPr>
              <a:t>Clustering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EC4457-3F23-222B-3DFE-4B7B595774A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 rtl="0"/>
              <a:t>9</a:t>
            </a:fld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1FFEEB6-3BD4-EB3A-2079-6FFB14F23FA3}"/>
              </a:ext>
            </a:extLst>
          </p:cNvPr>
          <p:cNvSpPr txBox="1"/>
          <p:nvPr/>
        </p:nvSpPr>
        <p:spPr>
          <a:xfrm>
            <a:off x="1381118" y="970750"/>
            <a:ext cx="7429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>
                <a:latin typeface="Abadi Extra Light" panose="020B0204020104020204" pitchFamily="34" charset="0"/>
              </a:rPr>
              <a:t>Other</a:t>
            </a:r>
            <a:r>
              <a:rPr lang="it-IT" b="1" dirty="0">
                <a:latin typeface="Abadi Extra Light" panose="020B0204020104020204" pitchFamily="34" charset="0"/>
              </a:rPr>
              <a:t> </a:t>
            </a:r>
            <a:r>
              <a:rPr lang="it-IT" b="1" dirty="0" err="1">
                <a:latin typeface="Abadi Extra Light" panose="020B0204020104020204" pitchFamily="34" charset="0"/>
              </a:rPr>
              <a:t>methods</a:t>
            </a:r>
            <a:r>
              <a:rPr lang="it-IT" b="1" dirty="0">
                <a:latin typeface="Abadi Extra Light" panose="020B0204020104020204" pitchFamily="34" charset="0"/>
              </a:rPr>
              <a:t> </a:t>
            </a:r>
            <a:r>
              <a:rPr lang="it-IT" b="1" dirty="0" err="1">
                <a:latin typeface="Abadi Extra Light" panose="020B0204020104020204" pitchFamily="34" charset="0"/>
              </a:rPr>
              <a:t>tested</a:t>
            </a:r>
            <a:r>
              <a:rPr lang="it-IT" b="1" dirty="0">
                <a:latin typeface="Abadi Extra Light" panose="020B0204020104020204" pitchFamily="34" charset="0"/>
              </a:rPr>
              <a:t>: </a:t>
            </a:r>
            <a:r>
              <a:rPr lang="it-IT" b="1" dirty="0">
                <a:solidFill>
                  <a:schemeClr val="accent2">
                    <a:lumMod val="50000"/>
                  </a:schemeClr>
                </a:solidFill>
                <a:latin typeface="Abadi Extra Light" panose="020B0204020104020204" pitchFamily="34" charset="0"/>
              </a:rPr>
              <a:t>GMM</a:t>
            </a:r>
            <a:r>
              <a:rPr lang="it-IT" b="1" dirty="0">
                <a:latin typeface="Abadi Extra Light" panose="020B0204020104020204" pitchFamily="34" charset="0"/>
              </a:rPr>
              <a:t> </a:t>
            </a:r>
            <a:r>
              <a:rPr lang="it-IT" dirty="0">
                <a:latin typeface="Abadi Extra Light" panose="020B0204020104020204" pitchFamily="34" charset="0"/>
              </a:rPr>
              <a:t>and</a:t>
            </a:r>
            <a:r>
              <a:rPr lang="it-IT" b="1" dirty="0">
                <a:latin typeface="Abadi Extra Light" panose="020B0204020104020204" pitchFamily="34" charset="0"/>
              </a:rPr>
              <a:t> </a:t>
            </a:r>
            <a:r>
              <a:rPr lang="it-IT" b="1" dirty="0" err="1">
                <a:solidFill>
                  <a:schemeClr val="accent2">
                    <a:lumMod val="50000"/>
                  </a:schemeClr>
                </a:solidFill>
                <a:latin typeface="Abadi Extra Light" panose="020B0204020104020204" pitchFamily="34" charset="0"/>
              </a:rPr>
              <a:t>Agglomerative</a:t>
            </a:r>
            <a:r>
              <a:rPr lang="it-IT" b="1" dirty="0">
                <a:solidFill>
                  <a:schemeClr val="accent2">
                    <a:lumMod val="50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it-IT" b="1" dirty="0" err="1">
                <a:solidFill>
                  <a:schemeClr val="accent2">
                    <a:lumMod val="50000"/>
                  </a:schemeClr>
                </a:solidFill>
                <a:latin typeface="Abadi Extra Light" panose="020B0204020104020204" pitchFamily="34" charset="0"/>
              </a:rPr>
              <a:t>hierarchical</a:t>
            </a:r>
            <a:r>
              <a:rPr lang="it-IT" b="1" dirty="0">
                <a:solidFill>
                  <a:schemeClr val="accent2">
                    <a:lumMod val="50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it-IT" b="1" dirty="0" err="1">
                <a:solidFill>
                  <a:schemeClr val="accent2">
                    <a:lumMod val="50000"/>
                  </a:schemeClr>
                </a:solidFill>
                <a:latin typeface="Abadi Extra Light" panose="020B0204020104020204" pitchFamily="34" charset="0"/>
              </a:rPr>
              <a:t>based</a:t>
            </a:r>
            <a:r>
              <a:rPr lang="it-IT" b="1" dirty="0">
                <a:solidFill>
                  <a:schemeClr val="accent2">
                    <a:lumMod val="50000"/>
                  </a:schemeClr>
                </a:solidFill>
                <a:latin typeface="Abadi Extra Light" panose="020B0204020104020204" pitchFamily="34" charset="0"/>
              </a:rPr>
              <a:t> </a:t>
            </a:r>
            <a:r>
              <a:rPr lang="it-IT" dirty="0">
                <a:latin typeface="Abadi Extra Light" panose="020B0204020104020204" pitchFamily="34" charset="0"/>
              </a:rPr>
              <a:t>clustering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367D19-295C-5201-9BA2-76C66DB00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042" y="3173516"/>
            <a:ext cx="4293276" cy="320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56B7CC30-B19C-DA8C-047B-5B2971048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726" y="901546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0F6719F-0C41-AAB8-C9D9-AD668C7BCDAF}"/>
              </a:ext>
            </a:extLst>
          </p:cNvPr>
          <p:cNvSpPr txBox="1"/>
          <p:nvPr/>
        </p:nvSpPr>
        <p:spPr>
          <a:xfrm>
            <a:off x="1597914" y="2545310"/>
            <a:ext cx="603183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Silhouette score: 0.607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DBI score: 0.511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100" dirty="0" err="1">
                <a:latin typeface="Consolas" panose="020B0609020204030204" pitchFamily="49" charset="0"/>
              </a:rPr>
              <a:t>Probability</a:t>
            </a:r>
            <a:r>
              <a:rPr lang="it-IT" altLang="it-IT" sz="1100" dirty="0">
                <a:latin typeface="Consolas" panose="020B0609020204030204" pitchFamily="49" charset="0"/>
              </a:rPr>
              <a:t> </a:t>
            </a:r>
            <a:r>
              <a:rPr lang="it-IT" altLang="it-IT" sz="1100" dirty="0" err="1">
                <a:latin typeface="Consolas" panose="020B0609020204030204" pitchFamily="49" charset="0"/>
              </a:rPr>
              <a:t>treshold</a:t>
            </a:r>
            <a:r>
              <a:rPr lang="it-IT" altLang="it-IT" sz="1100" dirty="0">
                <a:latin typeface="Consolas" panose="020B0609020204030204" pitchFamily="49" charset="0"/>
              </a:rPr>
              <a:t>: 0.9</a:t>
            </a:r>
            <a:endParaRPr kumimoji="0" lang="it-IT" altLang="it-IT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CF8BA1A6-424C-18DC-8D38-ECAABD1B4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922" y="3173516"/>
            <a:ext cx="4293276" cy="3206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DB460639-9EEA-1344-4C51-D61553CEB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3585266-4450-3D51-9EC1-B63BFD14A33E}"/>
              </a:ext>
            </a:extLst>
          </p:cNvPr>
          <p:cNvSpPr txBox="1"/>
          <p:nvPr/>
        </p:nvSpPr>
        <p:spPr>
          <a:xfrm>
            <a:off x="6961922" y="2559331"/>
            <a:ext cx="6096000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100" dirty="0">
                <a:latin typeface="Consolas" panose="020B0609020204030204" pitchFamily="49" charset="0"/>
              </a:rPr>
              <a:t>L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inkage </a:t>
            </a:r>
            <a:r>
              <a:rPr kumimoji="0" lang="it-IT" altLang="it-I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complete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Silhouette score: 0.366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DBI score: 0.833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5E6D0210-DC92-0C49-1E15-DBFD6E4D052E}"/>
              </a:ext>
            </a:extLst>
          </p:cNvPr>
          <p:cNvSpPr txBox="1"/>
          <p:nvPr/>
        </p:nvSpPr>
        <p:spPr>
          <a:xfrm>
            <a:off x="1381119" y="1446144"/>
            <a:ext cx="97284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  <a:latin typeface="Abadi Extra Light" panose="020B0204020104020204" pitchFamily="34" charset="0"/>
              </a:rPr>
              <a:t>A </a:t>
            </a:r>
            <a:r>
              <a:rPr lang="en-US" sz="1600" b="1" i="0" dirty="0">
                <a:effectLst/>
                <a:latin typeface="Abadi Extra Light" panose="020B0204020104020204" pitchFamily="34" charset="0"/>
              </a:rPr>
              <a:t>GMM</a:t>
            </a:r>
            <a:r>
              <a:rPr lang="en-US" sz="1600" b="0" i="0" dirty="0">
                <a:effectLst/>
                <a:latin typeface="Abadi Extra Light" panose="020B0204020104020204" pitchFamily="34" charset="0"/>
              </a:rPr>
              <a:t> (Gaussian Mixture Model) is a probabilistic clustering algorithm that assumes the data is generated from a mixture of several multivariate Gaussian distributions. GMM does not assign points rigidly, instead, it computes for each point the probability of belonging to each cluster.</a:t>
            </a:r>
            <a:endParaRPr lang="it-IT" sz="16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94684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72938326_TF78544816_Win32" id="{91A1CCE9-030E-40B5-831F-58BD67D54739}" vid="{036E6CC0-ADE4-4042-BBC8-25856C71C57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7B15B64-DB4A-4B94-801A-490CF74FCC15}">
  <we:reference id="WA200005669" version="2.0.0.0" store="Omex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F38AA28F729F4A9CAB2EB3E5C94B74" ma:contentTypeVersion="9" ma:contentTypeDescription="Create a new document." ma:contentTypeScope="" ma:versionID="6629dea384f6221344628851d7b5a392">
  <xsd:schema xmlns:xsd="http://www.w3.org/2001/XMLSchema" xmlns:xs="http://www.w3.org/2001/XMLSchema" xmlns:p="http://schemas.microsoft.com/office/2006/metadata/properties" xmlns:ns3="142e79ac-fa3c-4941-94c7-754714bccf3d" targetNamespace="http://schemas.microsoft.com/office/2006/metadata/properties" ma:root="true" ma:fieldsID="04ad6863aacf7c434c796e5345f0a1c9" ns3:_="">
    <xsd:import namespace="142e79ac-fa3c-4941-94c7-754714bccf3d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e79ac-fa3c-4941-94c7-754714bccf3d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42e79ac-fa3c-4941-94c7-754714bccf3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F45674-5065-42BB-B4E4-FD23229BC4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2e79ac-fa3c-4941-94c7-754714bccf3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DB7358-0BCB-4DEB-B717-C1D7CC555F05}">
  <ds:schemaRefs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142e79ac-fa3c-4941-94c7-754714bccf3d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DE3707C-8CAB-4302-B7E1-D32E1543E05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Presentazione moderna per conferenza</Template>
  <TotalTime>0</TotalTime>
  <Words>1236</Words>
  <Application>Microsoft Office PowerPoint</Application>
  <PresentationFormat>Widescreen</PresentationFormat>
  <Paragraphs>190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22" baseType="lpstr">
      <vt:lpstr>Abadi</vt:lpstr>
      <vt:lpstr>Abadi Extra Light</vt:lpstr>
      <vt:lpstr>Arial</vt:lpstr>
      <vt:lpstr>Calibri</vt:lpstr>
      <vt:lpstr>Consolas</vt:lpstr>
      <vt:lpstr>PT Sans Narrow</vt:lpstr>
      <vt:lpstr>Tisa Offc Serif Pro</vt:lpstr>
      <vt:lpstr>Univers Light</vt:lpstr>
      <vt:lpstr>Personalizzata</vt:lpstr>
      <vt:lpstr>          Contextual Analysis of Tennis Playing Styles</vt:lpstr>
      <vt:lpstr>Problem description</vt:lpstr>
      <vt:lpstr>ML techniques adopted</vt:lpstr>
      <vt:lpstr>Dataset description</vt:lpstr>
      <vt:lpstr>Datasets creation and preprocessing</vt:lpstr>
      <vt:lpstr>Datasets creation and preprocessing</vt:lpstr>
      <vt:lpstr>Clustering</vt:lpstr>
      <vt:lpstr>Clustering</vt:lpstr>
      <vt:lpstr>Clustering</vt:lpstr>
      <vt:lpstr>Visualizing results</vt:lpstr>
      <vt:lpstr>Sequential pattern analysis</vt:lpstr>
      <vt:lpstr>Sequential pattern analysis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 Innocenti</dc:creator>
  <cp:lastModifiedBy>Andrea Innocenti</cp:lastModifiedBy>
  <cp:revision>105</cp:revision>
  <dcterms:created xsi:type="dcterms:W3CDTF">2025-04-02T14:47:44Z</dcterms:created>
  <dcterms:modified xsi:type="dcterms:W3CDTF">2025-07-20T12:38:24Z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0x01010023F38AA28F729F4A9CAB2EB3E5C94B74</vt:lpwstr>
  </property>
</Properties>
</file>