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7" r:id="rId5"/>
    <p:sldId id="263" r:id="rId6"/>
    <p:sldId id="266" r:id="rId7"/>
    <p:sldId id="270" r:id="rId8"/>
    <p:sldId id="271" r:id="rId9"/>
    <p:sldId id="272" r:id="rId10"/>
    <p:sldId id="280" r:id="rId11"/>
    <p:sldId id="268" r:id="rId12"/>
    <p:sldId id="269" r:id="rId13"/>
    <p:sldId id="273" r:id="rId14"/>
    <p:sldId id="274" r:id="rId15"/>
    <p:sldId id="275" r:id="rId16"/>
    <p:sldId id="276" r:id="rId17"/>
    <p:sldId id="259" r:id="rId18"/>
    <p:sldId id="262" r:id="rId19"/>
    <p:sldId id="264" r:id="rId20"/>
    <p:sldId id="261" r:id="rId21"/>
    <p:sldId id="277" r:id="rId22"/>
    <p:sldId id="279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 Byrne" initials="AB" lastIdx="8" clrIdx="0"/>
  <p:cmAuthor id="1" name="Jan Hutar" initials="JH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086" autoAdjust="0"/>
  </p:normalViewPr>
  <p:slideViewPr>
    <p:cSldViewPr>
      <p:cViewPr varScale="1">
        <p:scale>
          <a:sx n="56" d="100"/>
          <a:sy n="56" d="100"/>
        </p:scale>
        <p:origin x="-1330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128D-3EDD-4EB3-88F8-E9E0462B0D39}" type="datetimeFigureOut">
              <a:rPr lang="en-NZ" smtClean="0"/>
              <a:t>12/10/2016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EC01-8A6C-4C46-B70C-D0B47CA663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28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128D-3EDD-4EB3-88F8-E9E0462B0D39}" type="datetimeFigureOut">
              <a:rPr lang="en-NZ" smtClean="0"/>
              <a:t>12/10/2016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EC01-8A6C-4C46-B70C-D0B47CA663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436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128D-3EDD-4EB3-88F8-E9E0462B0D39}" type="datetimeFigureOut">
              <a:rPr lang="en-NZ" smtClean="0"/>
              <a:t>12/10/2016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EC01-8A6C-4C46-B70C-D0B47CA663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9193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128D-3EDD-4EB3-88F8-E9E0462B0D39}" type="datetimeFigureOut">
              <a:rPr lang="en-NZ" smtClean="0"/>
              <a:t>12/10/2016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EC01-8A6C-4C46-B70C-D0B47CA663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939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128D-3EDD-4EB3-88F8-E9E0462B0D39}" type="datetimeFigureOut">
              <a:rPr lang="en-NZ" smtClean="0"/>
              <a:t>12/10/2016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EC01-8A6C-4C46-B70C-D0B47CA663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100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128D-3EDD-4EB3-88F8-E9E0462B0D39}" type="datetimeFigureOut">
              <a:rPr lang="en-NZ" smtClean="0"/>
              <a:t>12/10/2016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EC01-8A6C-4C46-B70C-D0B47CA663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3047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128D-3EDD-4EB3-88F8-E9E0462B0D39}" type="datetimeFigureOut">
              <a:rPr lang="en-NZ" smtClean="0"/>
              <a:t>12/10/2016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EC01-8A6C-4C46-B70C-D0B47CA663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13401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128D-3EDD-4EB3-88F8-E9E0462B0D39}" type="datetimeFigureOut">
              <a:rPr lang="en-NZ" smtClean="0"/>
              <a:t>12/10/2016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EC01-8A6C-4C46-B70C-D0B47CA663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225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128D-3EDD-4EB3-88F8-E9E0462B0D39}" type="datetimeFigureOut">
              <a:rPr lang="en-NZ" smtClean="0"/>
              <a:t>12/10/2016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EC01-8A6C-4C46-B70C-D0B47CA663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2243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128D-3EDD-4EB3-88F8-E9E0462B0D39}" type="datetimeFigureOut">
              <a:rPr lang="en-NZ" smtClean="0"/>
              <a:t>12/10/2016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EC01-8A6C-4C46-B70C-D0B47CA663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1588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128D-3EDD-4EB3-88F8-E9E0462B0D39}" type="datetimeFigureOut">
              <a:rPr lang="en-NZ" smtClean="0"/>
              <a:t>12/10/2016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EC01-8A6C-4C46-B70C-D0B47CA663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720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A128D-3EDD-4EB3-88F8-E9E0462B0D39}" type="datetimeFigureOut">
              <a:rPr lang="en-NZ" smtClean="0"/>
              <a:t>12/10/2016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9EC01-8A6C-4C46-B70C-D0B47CA663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7154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imeo.com/100311241" TargetMode="External"/><Relationship Id="rId2" Type="http://schemas.openxmlformats.org/officeDocument/2006/relationships/hyperlink" Target="http://www.md5.cz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xponential-decay/checksum-comparator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ocablog.com/wp-content/uploads/2011/11/chocolate-fish.jpg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verydayinternetstuff.com/2015/04/hash-collision-probability-calculator/" TargetMode="External"/><Relationship Id="rId2" Type="http://schemas.openxmlformats.org/officeDocument/2006/relationships/hyperlink" Target="http://preshing.com/20110504/hash-collision-probabiliti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nixwiz.net/techtips/iguide-crypto-hashes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 dirty="0" smtClean="0"/>
              <a:t>Checksum 101</a:t>
            </a:r>
            <a:endParaRPr lang="en-NZ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 smtClean="0"/>
              <a:t>Ross Spencer</a:t>
            </a:r>
          </a:p>
          <a:p>
            <a:r>
              <a:rPr lang="cs-CZ" dirty="0" smtClean="0"/>
              <a:t>Andrea Byrne</a:t>
            </a:r>
          </a:p>
          <a:p>
            <a:r>
              <a:rPr lang="cs-CZ" dirty="0" smtClean="0"/>
              <a:t>Jan Hutař</a:t>
            </a:r>
          </a:p>
          <a:p>
            <a:endParaRPr lang="cs-CZ" dirty="0" smtClean="0"/>
          </a:p>
          <a:p>
            <a:r>
              <a:rPr lang="cs-CZ" dirty="0" smtClean="0"/>
              <a:t>1</a:t>
            </a:r>
            <a:r>
              <a:rPr lang="en-NZ" smtClean="0"/>
              <a:t>3</a:t>
            </a:r>
            <a:r>
              <a:rPr lang="cs-CZ" smtClean="0"/>
              <a:t>/01/2016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8907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507288" cy="57214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2000" dirty="0" smtClean="0"/>
              <a:t>It’s irreversible:</a:t>
            </a:r>
          </a:p>
          <a:p>
            <a:pPr marL="0" indent="0" algn="ctr">
              <a:buNone/>
            </a:pPr>
            <a:endParaRPr lang="en-NZ" sz="2000" dirty="0" smtClean="0"/>
          </a:p>
          <a:p>
            <a:pPr marL="0" indent="0">
              <a:buNone/>
            </a:pPr>
            <a:r>
              <a:rPr lang="en-NZ" sz="1800" b="1" dirty="0" smtClean="0">
                <a:solidFill>
                  <a:schemeClr val="accent6">
                    <a:lumMod val="75000"/>
                  </a:schemeClr>
                </a:solidFill>
              </a:rPr>
              <a:t>Think: </a:t>
            </a:r>
            <a:r>
              <a:rPr lang="en-NZ" sz="1800" dirty="0" smtClean="0"/>
              <a:t>Susan Storm, She Hulk, and The Thing</a:t>
            </a:r>
          </a:p>
          <a:p>
            <a:endParaRPr lang="en-NZ" sz="2800" dirty="0" smtClean="0"/>
          </a:p>
          <a:p>
            <a:endParaRPr lang="en-NZ" sz="2800" dirty="0"/>
          </a:p>
          <a:p>
            <a:endParaRPr lang="en-NZ" sz="2800" dirty="0"/>
          </a:p>
          <a:p>
            <a:endParaRPr lang="en-NZ" sz="2800" dirty="0" smtClean="0"/>
          </a:p>
          <a:p>
            <a:endParaRPr lang="en-NZ" sz="2800" dirty="0" smtClean="0"/>
          </a:p>
          <a:p>
            <a:pPr marL="0" indent="0">
              <a:buNone/>
            </a:pPr>
            <a:r>
              <a:rPr lang="en-NZ" sz="1800" b="1" dirty="0" smtClean="0">
                <a:solidFill>
                  <a:schemeClr val="accent6">
                    <a:lumMod val="75000"/>
                  </a:schemeClr>
                </a:solidFill>
              </a:rPr>
              <a:t>Rather</a:t>
            </a:r>
            <a:r>
              <a:rPr lang="en-NZ" sz="1800" dirty="0" smtClean="0"/>
              <a:t> than: The Hulk</a:t>
            </a:r>
            <a:endParaRPr lang="en-NZ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288032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s://upload.wikimedia.org/wikipedia/en/3/3d/Cover_of_The_Sensational_She-Hulk_No._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51620"/>
            <a:ext cx="1656183" cy="242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tatic.comicvine.com/uploads/scale_medium/8/80111/3492178-la+mole+tv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700808"/>
            <a:ext cx="2950947" cy="22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vignette2.wikia.nocookie.net/new-monster/images/1/15/The-HUlk-artwork915.jpg/revision/latest?cb=2013081919345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437112"/>
            <a:ext cx="144538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static.parade.com/wp-content/uploads/2013/10/mark-ruffalo-dog-ft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550907"/>
            <a:ext cx="3096344" cy="19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3347864" y="5157192"/>
            <a:ext cx="1296144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347864" y="5733256"/>
            <a:ext cx="1296144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09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NZ" b="1" dirty="0" smtClean="0"/>
              <a:t>Why do we always talk about the same ones? (RS)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NZ" dirty="0" smtClean="0"/>
              <a:t>Namely: </a:t>
            </a:r>
            <a:r>
              <a:rPr lang="en-NZ" i="1" dirty="0" smtClean="0"/>
              <a:t>CRC32, MD5, SHA1, SHA256…</a:t>
            </a:r>
            <a:endParaRPr lang="cs-CZ" i="1" dirty="0" smtClean="0"/>
          </a:p>
          <a:p>
            <a:r>
              <a:rPr lang="cs-CZ" dirty="0" smtClean="0"/>
              <a:t>different algorithms</a:t>
            </a:r>
            <a:endParaRPr lang="en-NZ" dirty="0" smtClean="0"/>
          </a:p>
          <a:p>
            <a:r>
              <a:rPr lang="en-NZ" dirty="0" smtClean="0"/>
              <a:t>DROID can only handle MD5 and a checksum called SHA256</a:t>
            </a:r>
          </a:p>
          <a:p>
            <a:r>
              <a:rPr lang="en-NZ" dirty="0" smtClean="0"/>
              <a:t>MD5 is the only overlap with Rosetta (at present)</a:t>
            </a:r>
          </a:p>
          <a:p>
            <a:r>
              <a:rPr lang="en-NZ" dirty="0" smtClean="0"/>
              <a:t>Rosetta handles</a:t>
            </a:r>
            <a:r>
              <a:rPr lang="cs-CZ" dirty="0" smtClean="0"/>
              <a:t> (creates and validates)</a:t>
            </a:r>
            <a:r>
              <a:rPr lang="en-NZ" dirty="0" smtClean="0"/>
              <a:t>:</a:t>
            </a:r>
          </a:p>
          <a:p>
            <a:pPr algn="ctr"/>
            <a:r>
              <a:rPr lang="en-NZ" dirty="0" smtClean="0"/>
              <a:t>CRC32</a:t>
            </a:r>
          </a:p>
          <a:p>
            <a:pPr algn="ctr"/>
            <a:r>
              <a:rPr lang="en-NZ" dirty="0" smtClean="0"/>
              <a:t>MD5</a:t>
            </a:r>
          </a:p>
          <a:p>
            <a:pPr algn="ctr"/>
            <a:r>
              <a:rPr lang="en-NZ" dirty="0" smtClean="0"/>
              <a:t>SHA1</a:t>
            </a:r>
          </a:p>
        </p:txBody>
      </p:sp>
    </p:spTree>
    <p:extLst>
      <p:ext uri="{BB962C8B-B14F-4D97-AF65-F5344CB8AC3E}">
        <p14:creationId xmlns:p14="http://schemas.microsoft.com/office/powerpoint/2010/main" val="128762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Z" b="1" dirty="0" smtClean="0"/>
              <a:t>Why multiple checksums? (RS)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n-NZ" sz="2000" dirty="0" smtClean="0"/>
              <a:t>There are a limited number of unique numbers that can be output by a checksum algorithm, so sometimes we see collisions:</a:t>
            </a:r>
            <a:endParaRPr lang="en-NZ" sz="2000" dirty="0"/>
          </a:p>
          <a:p>
            <a:pPr marL="0" indent="0">
              <a:buNone/>
            </a:pPr>
            <a:endParaRPr lang="en-NZ" sz="1600" dirty="0" smtClean="0"/>
          </a:p>
          <a:p>
            <a:pPr marL="400050" lvl="1" indent="0">
              <a:buNone/>
            </a:pPr>
            <a:r>
              <a:rPr lang="en-NZ" sz="2000" dirty="0" smtClean="0"/>
              <a:t>4 possible outputs, 5 inputs:</a:t>
            </a:r>
            <a:endParaRPr lang="en-NZ" sz="2000" dirty="0"/>
          </a:p>
        </p:txBody>
      </p:sp>
      <p:pic>
        <p:nvPicPr>
          <p:cNvPr id="5122" name="Picture 2" descr="\\arcwn-fp02.archives.net\homefolders$\spencero\Desktop\checksum\png\andrea-colli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03" y="2878025"/>
            <a:ext cx="8494793" cy="357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55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Z" b="1" dirty="0" smtClean="0"/>
              <a:t>Collisions, really? (RS)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077787"/>
          </a:xfrm>
        </p:spPr>
        <p:txBody>
          <a:bodyPr>
            <a:normAutofit/>
          </a:bodyPr>
          <a:lstStyle/>
          <a:p>
            <a:r>
              <a:rPr lang="en-NZ" sz="2000" dirty="0" smtClean="0"/>
              <a:t>But also keep in mind the probability of that happening for more complex algorithms:</a:t>
            </a:r>
            <a:endParaRPr lang="en-NZ" sz="2000" dirty="0"/>
          </a:p>
        </p:txBody>
      </p:sp>
      <p:pic>
        <p:nvPicPr>
          <p:cNvPr id="6146" name="Picture 2" descr="\\arcwn-fp02.archives.net\homefolders$\spencero\Desktop\checksum\png\md5-colli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3" y="2562570"/>
            <a:ext cx="8951994" cy="302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23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NZ" sz="3600" b="1" dirty="0" smtClean="0"/>
              <a:t>The probabilities are low (files needed for 1 collision, 50% chance) (RS)</a:t>
            </a:r>
            <a:endParaRPr lang="en-NZ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425355"/>
          </a:xfrm>
        </p:spPr>
        <p:txBody>
          <a:bodyPr>
            <a:noAutofit/>
          </a:bodyPr>
          <a:lstStyle/>
          <a:p>
            <a:r>
              <a:rPr lang="en-US" sz="2600" dirty="0" smtClean="0"/>
              <a:t>CRC32  </a:t>
            </a:r>
            <a:r>
              <a:rPr lang="en-US" sz="2600" dirty="0"/>
              <a:t>- </a:t>
            </a:r>
            <a:r>
              <a:rPr lang="en-US" sz="2600" i="1" dirty="0"/>
              <a:t>32-bit output</a:t>
            </a:r>
            <a:r>
              <a:rPr lang="en-US" sz="2600" dirty="0"/>
              <a:t>  - 8  character length </a:t>
            </a:r>
            <a:r>
              <a:rPr lang="en-US" sz="2600" dirty="0" smtClean="0"/>
              <a:t> </a:t>
            </a:r>
          </a:p>
          <a:p>
            <a:pPr marL="0" indent="0">
              <a:buNone/>
            </a:pPr>
            <a:r>
              <a:rPr lang="en-US" sz="2600" i="1" dirty="0"/>
              <a:t>	</a:t>
            </a:r>
            <a:r>
              <a:rPr lang="en-US" sz="2600" b="1" i="1" dirty="0" smtClean="0"/>
              <a:t>77 </a:t>
            </a:r>
            <a:r>
              <a:rPr lang="en-US" sz="2600" b="1" i="1" dirty="0"/>
              <a:t>Thousand</a:t>
            </a:r>
            <a:r>
              <a:rPr lang="en-US" sz="2600" dirty="0"/>
              <a:t>, 165 </a:t>
            </a:r>
            <a:r>
              <a:rPr lang="en-US" sz="2600" dirty="0" smtClean="0"/>
              <a:t>–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77165</a:t>
            </a:r>
          </a:p>
          <a:p>
            <a:r>
              <a:rPr lang="en-US" sz="2600" dirty="0"/>
              <a:t>MD5    - </a:t>
            </a:r>
            <a:r>
              <a:rPr lang="en-US" sz="2600" i="1" dirty="0"/>
              <a:t>128-bit output </a:t>
            </a:r>
            <a:r>
              <a:rPr lang="en-US" sz="2600" dirty="0"/>
              <a:t>- 32 character length </a:t>
            </a:r>
            <a:r>
              <a:rPr lang="en-US" sz="2600" dirty="0" smtClean="0"/>
              <a:t> </a:t>
            </a:r>
          </a:p>
          <a:p>
            <a:pPr marL="0" indent="0">
              <a:buNone/>
            </a:pPr>
            <a:r>
              <a:rPr lang="en-US" sz="2600" i="1" dirty="0"/>
              <a:t>	</a:t>
            </a:r>
            <a:r>
              <a:rPr lang="en-US" sz="2600" b="1" i="1" dirty="0" smtClean="0"/>
              <a:t>21 </a:t>
            </a:r>
            <a:r>
              <a:rPr lang="en-US" sz="2600" b="1" i="1" dirty="0"/>
              <a:t>Quintillion</a:t>
            </a:r>
            <a:r>
              <a:rPr lang="en-US" sz="2600" b="1" dirty="0"/>
              <a:t> </a:t>
            </a:r>
            <a:r>
              <a:rPr lang="en-US" sz="2600" dirty="0"/>
              <a:t>-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21,719,643,148,400,763,000</a:t>
            </a:r>
          </a:p>
          <a:p>
            <a:r>
              <a:rPr lang="en-US" sz="2600" dirty="0"/>
              <a:t>SHA1   - </a:t>
            </a:r>
            <a:r>
              <a:rPr lang="en-US" sz="2600" i="1" dirty="0"/>
              <a:t>160-bit output </a:t>
            </a:r>
            <a:r>
              <a:rPr lang="en-US" sz="2600" dirty="0"/>
              <a:t>- 40 character </a:t>
            </a:r>
            <a:r>
              <a:rPr lang="en-US" sz="2600" dirty="0" smtClean="0"/>
              <a:t>length </a:t>
            </a:r>
          </a:p>
          <a:p>
            <a:pPr marL="0" indent="0">
              <a:buNone/>
            </a:pPr>
            <a:r>
              <a:rPr lang="en-US" sz="2600" i="1" dirty="0"/>
              <a:t>	</a:t>
            </a:r>
            <a:r>
              <a:rPr lang="en-US" sz="2600" b="1" i="1" dirty="0" smtClean="0"/>
              <a:t>1 </a:t>
            </a:r>
            <a:r>
              <a:rPr lang="en-US" sz="2600" b="1" i="1" dirty="0"/>
              <a:t>Septillion</a:t>
            </a:r>
            <a:r>
              <a:rPr lang="en-US" sz="2600" b="1" dirty="0"/>
              <a:t> </a:t>
            </a:r>
            <a:r>
              <a:rPr lang="en-US" sz="2600" dirty="0"/>
              <a:t>-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1,423,418,533,373,592,400,000,000</a:t>
            </a:r>
          </a:p>
          <a:p>
            <a:r>
              <a:rPr lang="en-US" sz="2600" dirty="0"/>
              <a:t>SHA256 - </a:t>
            </a:r>
            <a:r>
              <a:rPr lang="en-US" sz="2600" i="1" dirty="0"/>
              <a:t>256-bit output </a:t>
            </a:r>
            <a:r>
              <a:rPr lang="en-US" sz="2600" dirty="0"/>
              <a:t>- 64 character </a:t>
            </a:r>
            <a:r>
              <a:rPr lang="en-US" sz="2600" dirty="0" smtClean="0"/>
              <a:t>length</a:t>
            </a:r>
          </a:p>
          <a:p>
            <a:pPr marL="0" indent="0">
              <a:buNone/>
            </a:pPr>
            <a:r>
              <a:rPr lang="en-US" sz="2600" i="1" dirty="0"/>
              <a:t>	</a:t>
            </a:r>
            <a:r>
              <a:rPr lang="en-US" sz="2600" b="1" i="1" dirty="0" smtClean="0"/>
              <a:t>400 </a:t>
            </a:r>
            <a:r>
              <a:rPr lang="en-US" sz="2600" b="1" i="1" dirty="0" err="1"/>
              <a:t>Undecillion</a:t>
            </a:r>
            <a:r>
              <a:rPr lang="en-US" sz="2600" b="1" i="1" dirty="0"/>
              <a:t> </a:t>
            </a:r>
            <a:r>
              <a:rPr lang="en-US" sz="2600" dirty="0"/>
              <a:t>-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400,656,698,530,848,040,000,000,000,000,000,000,000</a:t>
            </a:r>
            <a:endParaRPr lang="cs-CZ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NZ" sz="2800" dirty="0" smtClean="0"/>
          </a:p>
          <a:p>
            <a:pPr marL="0" indent="0" algn="ctr">
              <a:buNone/>
            </a:pPr>
            <a:r>
              <a:rPr lang="en-NZ" sz="2400" b="1" i="1" dirty="0"/>
              <a:t>4.5 million (4,443,745)</a:t>
            </a:r>
            <a:r>
              <a:rPr lang="cs-CZ" sz="2400" b="1" i="1" dirty="0"/>
              <a:t> </a:t>
            </a:r>
            <a:r>
              <a:rPr lang="cs-CZ" sz="2400" dirty="0"/>
              <a:t>files in Rosetta (as of 13/01/2016)</a:t>
            </a:r>
            <a:endParaRPr lang="en-NZ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cs-CZ" sz="2800" dirty="0" smtClean="0"/>
          </a:p>
        </p:txBody>
      </p:sp>
    </p:spTree>
    <p:extLst>
      <p:ext uri="{BB962C8B-B14F-4D97-AF65-F5344CB8AC3E}">
        <p14:creationId xmlns:p14="http://schemas.microsoft.com/office/powerpoint/2010/main" val="324923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NZ" b="1" dirty="0" smtClean="0"/>
              <a:t>What if we got one? (RS)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Archivists have the concept of </a:t>
            </a:r>
            <a:r>
              <a:rPr lang="en-NZ" b="1" i="1" dirty="0" smtClean="0"/>
              <a:t>fixity</a:t>
            </a:r>
            <a:r>
              <a:rPr lang="en-NZ" dirty="0" smtClean="0"/>
              <a:t> – indicators of the file not changing, but also – we can understand what the file is…</a:t>
            </a:r>
          </a:p>
          <a:p>
            <a:r>
              <a:rPr lang="en-NZ" dirty="0" smtClean="0"/>
              <a:t>Two files the same according to checksum:</a:t>
            </a:r>
          </a:p>
          <a:p>
            <a:pPr lvl="1"/>
            <a:r>
              <a:rPr lang="en-NZ" dirty="0" smtClean="0"/>
              <a:t>What was the last accessed date?</a:t>
            </a:r>
          </a:p>
          <a:p>
            <a:pPr lvl="1"/>
            <a:r>
              <a:rPr lang="en-NZ" dirty="0" smtClean="0"/>
              <a:t>What is the file name?</a:t>
            </a:r>
          </a:p>
          <a:p>
            <a:pPr lvl="1"/>
            <a:r>
              <a:rPr lang="en-NZ" dirty="0" smtClean="0"/>
              <a:t>What is the file size? </a:t>
            </a:r>
          </a:p>
          <a:p>
            <a:pPr lvl="1"/>
            <a:r>
              <a:rPr lang="en-NZ" dirty="0" smtClean="0"/>
              <a:t>What is the file type?</a:t>
            </a:r>
          </a:p>
          <a:p>
            <a:pPr lvl="1"/>
            <a:r>
              <a:rPr lang="en-NZ" dirty="0" smtClean="0"/>
              <a:t>What does it look like?</a:t>
            </a:r>
          </a:p>
          <a:p>
            <a:pPr lvl="1"/>
            <a:r>
              <a:rPr lang="en-NZ" dirty="0" smtClean="0"/>
              <a:t>We can figure it out! </a:t>
            </a:r>
            <a:endParaRPr lang="en-NZ" dirty="0"/>
          </a:p>
        </p:txBody>
      </p:sp>
      <p:sp>
        <p:nvSpPr>
          <p:cNvPr id="4" name="AutoShape 2" descr="data:image/jpeg;base64,/9j/4AAQSkZJRgABAQAAAQABAAD/2wCEAAkGBxMSEhUSEhMWFRUVFRcXFRYVFxYVFxUYGBUWFxUXFxUaHSggGBolHRUVITEhJSkrLi4uFx8zODMtNygtLisBCgoKDg0OFQ8PFysdFR0rKy0tLS0rKy0tLSstLSsrLS0tKy0tLSstLS0tLS0rLS03Ky0tLS03LTctMDctLS0uLf/AABEIATMApAMBIgACEQEDEQH/xAAbAAACAwEBAQAAAAAAAAAAAAACAwABBAUGB//EADkQAAEDAgMFBgYBBAEFAQAAAAEAAhEDITFBUQQSYXGRBYGhsdHwEyIyweHxUgYUI0JicpKi0vIV/8QAGAEBAQEBAQAAAAAAAAAAAAAAAAECAwT/xAAdEQEBAAMBAAMBAAAAAAAAAAAAAQIRMRIDITJB/9oADAMBAAIRAxEAPwD3fbnaXwGAiN44ThaJK5my9tVnX+QjkfXFb/6k7NNZrY+ppJGVouPJcbZKcHdNiMQvNllfTrjJp2W9qv8A4NPeQo3tWoSfkaANSVmpMToymIgmdE9VNRobt7zk3x9UQ21//HofVJ3T/IcLflE4Rn4Keqahp2uoMge6Purbtb+HRJnj0BjBW1p1PRPVNQ47U/UdFX9zU18Alz7hF3+CeqaiN2upF7dwRN2l5z8AlF3uETXe4T1V0t+01MiOiB23VB/HofVA/ib8kstM4+Ceqahju06kTDOjv/ZU7tSqBMM6H1S3JFeciO9PVNRqHadSJ+XuB9V0aW07wkQV59jSTui5K7mz0dxoHU6nMp6qWQ74p4KfFPBDCkJ6qaaGmQorp4BUu0ZZe1a/w2F+gtzNh4rh7Nf5nfU4z1Xb7Zol7N0AGTe8G2i5Ybu2IiMiuOf6dMeHUinELNTImy0NEqAjb9qp9yo1o1w5WTY4qBMorcOqjxxRU+aASOStqO2quQgVHu6Ejl1KcXCVCUCHGP2UhwnDzW2VW6EGPdnHzKXUp+Wq2liU5ozKoX2WRvmTeLdb+S60LjxuuDxFvHJdahU3mg6+BzChVq4RQoiHMFgrRNFgovRGCNrdAnQTYSei473/ABDIsIXb2jJcqpS3XGMDcBcc/wBN48Jp0b3WxjUtic1qyoXBRvPyVj3grc73ZAB94KveSMWzVE8UFtepvqd/kqI4+SC9/wByFQciaOKhbx8kAud3qweHkoefkp3+SCTw8ULuSOyF8IM9Ro08lXZ9P5zBMRJE26JjmqbAIeeI+6DoKK1ERpAURAKL0sEV8lj2ptpzC27QMFyNo2iXRkLDnquGfW8RtTQEhoTg5ZVMP0q3T7hWAOCsgHRQTd4qPadSONlcDgrMcOiooDj5Kg1Qt5KnAcEBAcfJXu8UDSMLKOUB7qhYqEcFLcOvJAO4gKae5JLeSordGidsLTfRJDY08Vp2EWPP39kK0KQrVhVGpRXCtehzZ9oyXAY/5iHCCDcenBeg2jJcbbtlO/8AFFxugEaQcfei4Z9dMeCamBLamiywqEn3Cgdx8lN/3CjT7hAwc1CFU+4VBUWChcclN73CH3goChXCoFVve4QGG2xPggjmqD+PgoSeKoO+qU8WRMcdClVHHj0QNDeKZsThduePNZTUPsIN8ggjJB2IUCVs1bfbMR3ynAIjVCitRehzI2gYLO9siFp2jJJhcc+1ucclzC0wdeqbu6la9rDd0z3c8lkpzr5LDae8UYHLqjDfdkIeAfyEQbW+5Uc1UHcD1CI96BZCstTDOhUCBaEvTY5+CAMN8fBUIFASTeccUwCMyceP2RkHj4KNnieiBZn3+kNUePvRPdKW8oMrgdffRX8O31H33JhJSnFFLa0ifmPctv8AT1Gq2nFWp8T5vldEHdy3tT6LG2mXEcTC71CnugAZIW/TZCpFCi9Liz18lmq1A0SStVfJcPtzagN1g+qd7uuFwz66YiqvLzJtGCgcNQFhp7STn4JkE6eI00WGm88whJEb1u4Y6LMBnF8MeHFNabEWAyvedLGwQOZVn9ImVcDkeCVTf3262TG1oyw5Igf7i8DWMsbR5og45z0VGneZz15Wx4KUxc3HWVQRqSAQSJ19EBqHEH39sFW1zuwDFxcSPFL3LcZJvrn3eiin06hwNz0tqmALPTqRJ1v6pteputm2XiUQbgs9RqbUqXgLJtlSCB6/bmFSLcRCS94VGqB54E/ZJHzOAEycAAcuY4orp9msJdvRa9+K6jUqhT3WgaDxzTW4qs1rUVwovQ5s+0ZLw/br3HaXyYADQ2eQNuEkr3O0ZLmbd2ZSrQXtkjAix5TmvP8AJPt0wunB2Nw59VsY+02iful1uyfhCSd5swIxGk2RbKwgYZznxOKzG61B44Id6JOOVgJx5xCE8PumOIAJJ6oi6Z4ESOB++KLcH5CWxw05d901pxsoBYYAE88M0PxSJIJN+FuCIsv70HBU2ljz01VB1ao3TfLgYKS6tiJvGlrXN4Ti6xPnb2UoPNsf+78IAobQHZmeUEYnNqJ7pH+3M6eqZJkCR33PgFdQTxteNUFNEkFZ9tZvFonPDeiYsbZxK1svistelbCbnGM+fegpk5n/AMiVp7KpnfJNrHOZkhY6dLeIgAk4QGnxXc2ajuNAzzPFUpsK24jmqRNxVZa1FFF6XNn2jAJC0bRkkLhn1vHhdelvNI6c8lwKpLTgRFs/ei9IqcJEHNYalcP4oMXzvM+/0tLa4wm6VtNB1KACXzME7oM6QGwpiAbjuHoim799UTXc5SBeMfBaabLZqBVZpxgd8FCB+4V1TEieOMRZCWz+0DG0xBE4293Rhvu/qh3bYjXWysN1A6QiGFjZnA5nh1VgjEZ6KgxugvwS6hgWxuqLYRksdXemANSTI1t5+CcxpE3tMoSwW49/6RS6Li14du4cW+i6be0GcRzHouUaYk+hEpfwsMO6dJQdat2mwWb8x6DqUFDtIl7WkC7gM9Vy2jdkxmur2Rs4MVDibDgJ81UdxRRWvS5M9fBIT6+Czrhn1vHglAl1KzW/UQFnq7c0WbJOAt4mclhpn7SrB0AZOx98kkWAnPQSr3fcHXFMa33CKBrJ/wDlPGGHghAysjE8EQstJFwMTh4KBpBtPRVSqgWIvre+qeysPf4UUBbIuOUwfJXuC+vIqjUE+sxbO6PeGo7jKIGxv6oaw00RuIAt3X+6VVqjCTefOMUEbTuT7uJQvdDR9p8ghY8zHH7CFdY2Hh7zRQb987/9fpZWac5eJB70QnLzCC8448QqEOwK9Ds0Q2MIEcslwnMkELR2bXeHMbPy70QchwKsSvRqKKL0uTPXwWdPrrkds7b8MNAIG8Tc8Mp71wz63iTtj96piLWHvqlhkm8dCco+yFl72J1TPeaw2s0gSLaZHLC6dTNj4WI/azNdJGPR3qmUnfMcejgNMTZEXumRMccfAdE4VmzE3jis++STEjSWnr5prJz8ECd7OU74lj4Ye9EDwJuPPmmMYPZKiqc+/IC5tM499vJFvgD6sDqqeG66ZnIpQrAZxpf7HigfUeIx8khzgQJwMiLQZIUBBzx4oQ36YMgEnqSQUB0qVwe/w80O0YD8fdPacEnaTgI8vurpAtm1o4fKluJ59wzVXbaDGX03KlbKBgRNgija6Quh2ZssQ9wuSN3gFz5gBbuzNpM7hGF2nhoVYldxRUFF6XJl2grxf9R9s0Kr6dOm/fewlxLTIaIwOpNl6vtzZvi0alMEjfY9sgwRLYEHJfNew/6OFE7xJ3xYmePLgvN8nXb45Nbr0ez1iTiTOq20nDA3M2WTZOz90a21P6WxrDM4DhHopotR7jOGf8XG2WC0gy3mEJByOev4RtmVULa3KCgrUg4Qd4XtEyIzC0zAwnvKgKGyBnF+8yibUg3xjXEI8YyTKdOBhCaNk1aki3DNJc+9zGoJHXBbNyNEo0hJMDDhlKWEpYeMnR3jigp9+NpI9/pUG3+mBHDNC6m+bAQRrBn3KaVtYbJO2taQJvfh90EED8/hLc+YBAJGsIhcnDcF9QJ4z6q5OEBvvmgh0k7rYy/cKqp0x7vVNK1CplInxV9k7fRdUcN8Go07u6LwTywOS57i4Q4RP+3KF5b+lNir/wBzSY58NbX3nNg3AJcDvEYSNZ+ZT+xqYyy/b7CFFFF6XnZ6+SyvoNMy0XxOZ71pr5JS459bnHN2mhuERgfBLebYSunVpBwgrFtmzQNRxEx3ZrLRDTw8kQnQ+CoMAFgBh/r9uvVG08ukJoLqE5E4YW8lHE6+Ssm5t4BC1o0A4QPVQFvERj4dUxtQ+4WSsQMMuCtgtNxxg+ao1ufIv5JNRpjnY2TqGzlwtEan3dMZsDgLuBPI+qDMQI/BRStbdh4juH5Rf2TdT1Qc5z8s1s7NpDddIBl2g0CbtGyB0QYgRhlkj2XZ9wG8knlyQWNlZ/Ed90fwmxECNIRSoiMh7NpyTu44iTHRWOz277HNG7uumwEHhH3WpWw3CQa1FFF6HNlrnBKR1ilyuOXW5wSRttIuY4DHLuvCaqqVIBJyEqK42z1LROWgGXNMY4xfTT75rPSbJkAAm5sM8k4sORjWAOiig+IJvGOn3TaFJz7tbbCTaeSz7Qy9hHS/FdbY9qaQB9JjDAW0QZ6XZA3g55BjKLZZnHBdNUrUFq1Skqi1SkqKIhUUUVEUlUogtRmI5qkTMQk6NSipRehzZK2KUSmVlzdu2kXYMczly96rjl2txW37WQYYe8Qb3sOnis1Sq9zYc6bYAAdbxKSAc46YWTGsEHDDIAKNFwYkNkyBHyi03PKFoZzOeQS5IGuUQ0Qq2UnujQd2agN4+bu4KyLwQT09UNQnezwFvl9Z/SIVsLeI8pQObXe3AmON05vaOrehWYu7kpzxjfxQdaltTXWuDoU+VxAZw9F0thcS2+qDSrQyooCVKpUQEqUVILRU8QgRUsQtTqVqUVKLu5sdU3Xi/wC9G+8ggy52EifmMeei7/b3avwYaAS5wMaADM+i8tstO2NxquGXXXHjR/cEWJaZPHIc1r2Jrt0l2ByFo7iVlptiYOp1vn/sui53yGRHOFItW240JwwnBHs+7ctIM6Rj3JGyVJtaYBxBPRMj5rWVQx5G/wAQBb5b6YpjMXAYTj8tlnpNfvOJsJgfNMiBBiLZ2T2sdjPiI6QopxapAhU02xQvdkiDWzYDY8/sFgNN2h6FbdgBAMiL/YINiiqVFASqVSiItRVKiC0VLEIEdHFax7CtSpUou7m8t/VWzk/DeDESD3iR5FcujTtN+EfhetrgHETzQALhl2ukv04LKBAwMEXx9E5x+Uza2Mrq1vpPI+S5NXD9/ZSKDZzbHLUFXSDZkE2tilPMjO2hM91k+g4HXx9EU8ORtQEKNVQTiqYfmbzHmrJS6X1s5qDsyoqUUQQKuUMqSgKVSpRASoqpUQWmUMUqUyhitY9iXjSrQyovQwwVMUCupihXny63A1j8ruR8lyKpt3LrbR9LuR8lxq7rR4WvripGohabG/HHrinbOwYwQTjc38Uimbx0EC/in0R/x3en2VDyoEBV4BBHIdmP+Ro5+RVPKmxH/I3kfJSjsK5QqLKClRCCrVFq5QSrlBatDKiAkyhikym0MVrHqVolRVKi7sMDzdCjcxV8MrjcbtvZG2GGO5FcOq+wk5jT7r0FfZy5pAIuFhHY7v5gcgU81dxgbUzse9tjkJC006oOnUFbB2Wf5+H5RDs0/wA/D8q+abjNIQOcth7MJ/38Pyp/+Uf5+H5TzTcc+o6ynZp/yAcCtp7HOTx0Pqi2XstzH7xIwItPBS403GtSUXwip8MrPmmwgqIvhlT4ZTzTalFe4dFNw6Jqm1SqlXuHRTdOiaoqU2gbpW6mUcVrHqVolUhlWuzJAVqKIiwrUUQRWFFEVatRRBFFaigoqKKIIooogiiiioisqKIBUUUQWooog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457153"/>
            <a:ext cx="15621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268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Z" b="1" dirty="0" smtClean="0"/>
              <a:t>So why? (RS)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sz="3000" dirty="0" smtClean="0"/>
              <a:t>We </a:t>
            </a:r>
            <a:r>
              <a:rPr lang="en-NZ" sz="3000" i="1" dirty="0" smtClean="0"/>
              <a:t>will </a:t>
            </a:r>
            <a:r>
              <a:rPr lang="en-NZ" sz="3000" dirty="0" smtClean="0"/>
              <a:t>ensure </a:t>
            </a:r>
            <a:r>
              <a:rPr lang="en-NZ" sz="3000" b="1" dirty="0" smtClean="0">
                <a:solidFill>
                  <a:schemeClr val="accent6">
                    <a:lumMod val="75000"/>
                  </a:schemeClr>
                </a:solidFill>
              </a:rPr>
              <a:t>uniqueness</a:t>
            </a:r>
          </a:p>
          <a:p>
            <a:r>
              <a:rPr lang="en-NZ" sz="3000" dirty="0" smtClean="0"/>
              <a:t>We can </a:t>
            </a:r>
            <a:r>
              <a:rPr lang="en-NZ" sz="3000" b="1" dirty="0" smtClean="0">
                <a:solidFill>
                  <a:schemeClr val="accent6">
                    <a:lumMod val="75000"/>
                  </a:schemeClr>
                </a:solidFill>
              </a:rPr>
              <a:t>automate</a:t>
            </a:r>
            <a:r>
              <a:rPr lang="en-NZ" sz="3000" dirty="0" smtClean="0"/>
              <a:t> processes with the files better with checksums (</a:t>
            </a:r>
            <a:r>
              <a:rPr lang="en-NZ" sz="3000" i="1" dirty="0" smtClean="0"/>
              <a:t>they’re just numbers</a:t>
            </a:r>
            <a:r>
              <a:rPr lang="en-NZ" sz="3000" dirty="0" smtClean="0"/>
              <a:t>!)</a:t>
            </a:r>
          </a:p>
          <a:p>
            <a:r>
              <a:rPr lang="en-NZ" sz="3000" dirty="0" smtClean="0"/>
              <a:t>Some may have a </a:t>
            </a:r>
            <a:r>
              <a:rPr lang="en-NZ" sz="3000" b="1" dirty="0" smtClean="0">
                <a:solidFill>
                  <a:schemeClr val="accent6">
                    <a:lumMod val="75000"/>
                  </a:schemeClr>
                </a:solidFill>
              </a:rPr>
              <a:t>preference</a:t>
            </a:r>
            <a:r>
              <a:rPr lang="en-NZ" sz="3000" dirty="0" smtClean="0"/>
              <a:t> – it is convenient for us that Rosetta handles MD5 as well! </a:t>
            </a:r>
          </a:p>
          <a:p>
            <a:r>
              <a:rPr lang="en-NZ" sz="3000" b="1" dirty="0" smtClean="0">
                <a:solidFill>
                  <a:schemeClr val="accent6">
                    <a:lumMod val="75000"/>
                  </a:schemeClr>
                </a:solidFill>
              </a:rPr>
              <a:t>Future proof </a:t>
            </a:r>
            <a:r>
              <a:rPr lang="en-NZ" sz="3000" dirty="0" smtClean="0"/>
              <a:t>– one day we will have a lot more files! </a:t>
            </a:r>
            <a:endParaRPr lang="cs-CZ" sz="3000" dirty="0" smtClean="0"/>
          </a:p>
          <a:p>
            <a:r>
              <a:rPr lang="cs-CZ" sz="3000" b="1" dirty="0" smtClean="0">
                <a:solidFill>
                  <a:schemeClr val="accent6">
                    <a:lumMod val="75000"/>
                  </a:schemeClr>
                </a:solidFill>
              </a:rPr>
              <a:t>Security</a:t>
            </a:r>
            <a:r>
              <a:rPr lang="cs-CZ" sz="3000" dirty="0" smtClean="0"/>
              <a:t> – </a:t>
            </a:r>
            <a:r>
              <a:rPr lang="en-NZ" sz="3000" dirty="0" smtClean="0"/>
              <a:t>for most altruistic purposes, our checksums are okay… but </a:t>
            </a:r>
            <a:r>
              <a:rPr lang="cs-CZ" sz="3000" dirty="0" smtClean="0"/>
              <a:t>older checksums can be hacked (engineered)</a:t>
            </a:r>
            <a:r>
              <a:rPr lang="en-NZ" sz="3000" dirty="0" smtClean="0"/>
              <a:t> – we keep this in mind 10% of the time we talk about them in an archive…</a:t>
            </a:r>
          </a:p>
          <a:p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8539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cs-CZ" b="1" dirty="0" smtClean="0"/>
              <a:t>Checksums – where do they come from?</a:t>
            </a:r>
            <a:r>
              <a:rPr lang="en-NZ" b="1" dirty="0" smtClean="0"/>
              <a:t> (RS)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NZ" sz="2200" dirty="0" smtClean="0"/>
              <a:t>We generate them with a tool:</a:t>
            </a:r>
          </a:p>
          <a:p>
            <a:pPr lvl="1"/>
            <a:r>
              <a:rPr lang="en-NZ" sz="2000" dirty="0" smtClean="0"/>
              <a:t>Free Commander (Windows)</a:t>
            </a:r>
          </a:p>
          <a:p>
            <a:pPr lvl="1"/>
            <a:r>
              <a:rPr lang="cs-CZ" sz="2000" dirty="0" smtClean="0"/>
              <a:t>online tool on the </a:t>
            </a:r>
            <a:r>
              <a:rPr lang="en-NZ" sz="2000" dirty="0" smtClean="0"/>
              <a:t>Internet </a:t>
            </a:r>
            <a:r>
              <a:rPr lang="en-NZ" sz="2000" dirty="0"/>
              <a:t>(</a:t>
            </a:r>
            <a:r>
              <a:rPr lang="en-NZ" sz="2000" dirty="0">
                <a:hlinkClick r:id="rId2"/>
              </a:rPr>
              <a:t>http://www.md5.cz</a:t>
            </a:r>
            <a:r>
              <a:rPr lang="en-NZ" sz="2000" dirty="0" smtClean="0">
                <a:hlinkClick r:id="rId2"/>
              </a:rPr>
              <a:t>/</a:t>
            </a:r>
            <a:r>
              <a:rPr lang="en-NZ" sz="2000" dirty="0" smtClean="0"/>
              <a:t>) </a:t>
            </a:r>
          </a:p>
          <a:p>
            <a:pPr lvl="1"/>
            <a:r>
              <a:rPr lang="en-NZ" sz="2000" dirty="0" smtClean="0"/>
              <a:t>SHA1SUM. MD5SUM, (Linux)</a:t>
            </a:r>
          </a:p>
          <a:p>
            <a:pPr lvl="1"/>
            <a:r>
              <a:rPr lang="en-NZ" sz="2000" dirty="0" smtClean="0"/>
              <a:t>DROID!! </a:t>
            </a:r>
          </a:p>
          <a:p>
            <a:r>
              <a:rPr lang="en-NZ" sz="2200" dirty="0" smtClean="0"/>
              <a:t>We create a list and compare and validate with another:</a:t>
            </a:r>
            <a:endParaRPr lang="cs-CZ" sz="2200" dirty="0" smtClean="0"/>
          </a:p>
          <a:p>
            <a:pPr lvl="1"/>
            <a:r>
              <a:rPr lang="en-NZ" sz="2000" dirty="0" smtClean="0"/>
              <a:t>Spreadsheet</a:t>
            </a:r>
          </a:p>
          <a:p>
            <a:pPr lvl="1"/>
            <a:r>
              <a:rPr lang="en-NZ" sz="2000" dirty="0" smtClean="0"/>
              <a:t>SHA1SUM, MD5SUM (Linux)</a:t>
            </a:r>
          </a:p>
          <a:p>
            <a:pPr lvl="1"/>
            <a:r>
              <a:rPr lang="en-NZ" sz="2000" dirty="0" smtClean="0"/>
              <a:t>AVPreserve </a:t>
            </a:r>
            <a:r>
              <a:rPr lang="en-NZ" sz="2000" dirty="0"/>
              <a:t>Fixity: </a:t>
            </a:r>
            <a:r>
              <a:rPr lang="en-NZ" sz="2000" dirty="0">
                <a:hlinkClick r:id="rId3"/>
              </a:rPr>
              <a:t>https://</a:t>
            </a:r>
            <a:r>
              <a:rPr lang="en-NZ" sz="2000" dirty="0" smtClean="0">
                <a:hlinkClick r:id="rId3"/>
              </a:rPr>
              <a:t>vimeo.com/100311241</a:t>
            </a:r>
            <a:r>
              <a:rPr lang="en-NZ" sz="2000" dirty="0" smtClean="0"/>
              <a:t> </a:t>
            </a:r>
            <a:endParaRPr lang="cs-CZ" sz="2000" dirty="0" smtClean="0"/>
          </a:p>
          <a:p>
            <a:pPr lvl="1"/>
            <a:r>
              <a:rPr lang="en-NZ" sz="2000" dirty="0"/>
              <a:t>My comparator: </a:t>
            </a:r>
            <a:r>
              <a:rPr lang="en-NZ" sz="2000" dirty="0">
                <a:hlinkClick r:id="rId4"/>
              </a:rPr>
              <a:t>https://</a:t>
            </a:r>
            <a:r>
              <a:rPr lang="en-NZ" sz="2000" dirty="0" smtClean="0">
                <a:hlinkClick r:id="rId4"/>
              </a:rPr>
              <a:t>github.com/exponential-decay/checksum-comparator</a:t>
            </a:r>
            <a:endParaRPr lang="en-NZ" sz="2000" dirty="0" smtClean="0"/>
          </a:p>
          <a:p>
            <a:r>
              <a:rPr lang="en-NZ" sz="2200" dirty="0" smtClean="0"/>
              <a:t>Other tools out there, many internet links!</a:t>
            </a:r>
          </a:p>
        </p:txBody>
      </p:sp>
    </p:spTree>
    <p:extLst>
      <p:ext uri="{BB962C8B-B14F-4D97-AF65-F5344CB8AC3E}">
        <p14:creationId xmlns:p14="http://schemas.microsoft.com/office/powerpoint/2010/main" val="227439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cs-CZ" b="1" dirty="0"/>
              <a:t>T</a:t>
            </a:r>
            <a:r>
              <a:rPr lang="cs-CZ" b="1" dirty="0" smtClean="0"/>
              <a:t>ools using checksums</a:t>
            </a:r>
            <a:r>
              <a:rPr lang="en-NZ" b="1" dirty="0" smtClean="0"/>
              <a:t> (RS)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NZ" sz="2400" dirty="0" smtClean="0"/>
              <a:t>Internet </a:t>
            </a:r>
            <a:r>
              <a:rPr lang="en-NZ" sz="2400" i="1" dirty="0" smtClean="0"/>
              <a:t>behind-the-scenes</a:t>
            </a:r>
            <a:r>
              <a:rPr lang="en-NZ" sz="2400" dirty="0" smtClean="0"/>
              <a:t>, verify data being sent</a:t>
            </a:r>
          </a:p>
          <a:p>
            <a:pPr lvl="1"/>
            <a:r>
              <a:rPr lang="en-NZ" sz="2400" dirty="0" smtClean="0"/>
              <a:t>Rsync – improve efficiency of backups</a:t>
            </a:r>
            <a:r>
              <a:rPr lang="cs-CZ" sz="2400" dirty="0" smtClean="0"/>
              <a:t>/data moves</a:t>
            </a:r>
          </a:p>
          <a:p>
            <a:pPr lvl="1"/>
            <a:r>
              <a:rPr lang="cs-CZ" sz="2400" dirty="0" smtClean="0"/>
              <a:t>D</a:t>
            </a:r>
            <a:r>
              <a:rPr lang="en-NZ" sz="2400" dirty="0" err="1" smtClean="0"/>
              <a:t>igital</a:t>
            </a:r>
            <a:r>
              <a:rPr lang="en-NZ" sz="2400" dirty="0" smtClean="0"/>
              <a:t> Asset Management</a:t>
            </a:r>
            <a:r>
              <a:rPr lang="cs-CZ" sz="2400" dirty="0" smtClean="0"/>
              <a:t> systems</a:t>
            </a:r>
            <a:r>
              <a:rPr lang="en-NZ" sz="2400" dirty="0" smtClean="0"/>
              <a:t> </a:t>
            </a:r>
            <a:r>
              <a:rPr lang="cs-CZ" sz="2400" dirty="0" smtClean="0"/>
              <a:t>– file management</a:t>
            </a:r>
            <a:r>
              <a:rPr lang="en-NZ" sz="2400" dirty="0" smtClean="0"/>
              <a:t> – ensure storage integrity/accurate download and access</a:t>
            </a:r>
          </a:p>
          <a:p>
            <a:pPr lvl="1"/>
            <a:r>
              <a:rPr lang="cs-CZ" sz="2400" dirty="0" smtClean="0"/>
              <a:t>DP systems – preserving files (integrity, authenticity)</a:t>
            </a:r>
          </a:p>
          <a:p>
            <a:pPr lvl="1"/>
            <a:r>
              <a:rPr lang="en-NZ" sz="2400" dirty="0" smtClean="0"/>
              <a:t>Law Enforcement – Software comparison databases – National Software Reference Library</a:t>
            </a:r>
            <a:endParaRPr lang="cs-CZ" sz="2400" dirty="0" smtClean="0"/>
          </a:p>
          <a:p>
            <a:pPr lvl="1"/>
            <a:r>
              <a:rPr lang="cs-CZ" sz="2400" smtClean="0"/>
              <a:t>HW – storage layers have their own checksums check/validation</a:t>
            </a:r>
            <a:endParaRPr lang="en-NZ" sz="2400" dirty="0" smtClean="0"/>
          </a:p>
          <a:p>
            <a:pPr lvl="1"/>
            <a:endParaRPr lang="cs-CZ" sz="2400" dirty="0" smtClean="0"/>
          </a:p>
          <a:p>
            <a:r>
              <a:rPr lang="en-NZ" sz="2600" dirty="0" smtClean="0"/>
              <a:t>Other cool uses:</a:t>
            </a:r>
          </a:p>
          <a:p>
            <a:endParaRPr lang="en-NZ" sz="2800" dirty="0" smtClean="0"/>
          </a:p>
          <a:p>
            <a:pPr marL="400050" lvl="2" indent="0">
              <a:buNone/>
            </a:pPr>
            <a:r>
              <a:rPr lang="en-NZ" dirty="0" smtClean="0"/>
              <a:t>Information </a:t>
            </a:r>
            <a:r>
              <a:rPr lang="en-NZ" dirty="0"/>
              <a:t>management systems – </a:t>
            </a:r>
            <a:r>
              <a:rPr lang="en-NZ" b="1" dirty="0" smtClean="0"/>
              <a:t>de-duplication tools </a:t>
            </a:r>
            <a:r>
              <a:rPr lang="en-NZ" dirty="0" smtClean="0"/>
              <a:t>- </a:t>
            </a:r>
            <a:r>
              <a:rPr lang="en-NZ" i="1" dirty="0" smtClean="0"/>
              <a:t>removing </a:t>
            </a:r>
            <a:r>
              <a:rPr lang="en-NZ" i="1" dirty="0"/>
              <a:t>duplicate files with good </a:t>
            </a:r>
            <a:r>
              <a:rPr lang="en-NZ" i="1" dirty="0" smtClean="0"/>
              <a:t>reliability</a:t>
            </a:r>
            <a:r>
              <a:rPr lang="en-NZ" dirty="0" smtClean="0"/>
              <a:t> – files with different names but same content produce the same checksum!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7439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NZ" b="1" dirty="0" smtClean="0"/>
              <a:t>True or False </a:t>
            </a:r>
            <a:br>
              <a:rPr lang="en-NZ" b="1" dirty="0" smtClean="0"/>
            </a:br>
            <a:r>
              <a:rPr lang="en-NZ" b="1" dirty="0" smtClean="0"/>
              <a:t>What changes a checksum (AKB)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cs-CZ" dirty="0" smtClean="0"/>
          </a:p>
          <a:p>
            <a:pPr marL="514350" indent="-514350">
              <a:buAutoNum type="arabicPeriod"/>
            </a:pPr>
            <a:r>
              <a:rPr lang="en-NZ" dirty="0" smtClean="0"/>
              <a:t>Changing a name?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NZ" dirty="0"/>
              <a:t>Changing one </a:t>
            </a:r>
            <a:r>
              <a:rPr lang="en-NZ" dirty="0" smtClean="0"/>
              <a:t>byte?</a:t>
            </a:r>
          </a:p>
          <a:p>
            <a:pPr marL="514350" indent="-514350">
              <a:buAutoNum type="arabicPeriod"/>
            </a:pPr>
            <a:r>
              <a:rPr lang="en-NZ" dirty="0" smtClean="0"/>
              <a:t>Changing an extension?</a:t>
            </a:r>
          </a:p>
          <a:p>
            <a:pPr marL="514350" indent="-514350">
              <a:buAutoNum type="arabicPeriod"/>
            </a:pPr>
            <a:r>
              <a:rPr lang="en-NZ" dirty="0" smtClean="0"/>
              <a:t>Changing </a:t>
            </a:r>
            <a:r>
              <a:rPr lang="cs-CZ" dirty="0" smtClean="0"/>
              <a:t>file </a:t>
            </a:r>
            <a:r>
              <a:rPr lang="en-NZ" dirty="0" smtClean="0"/>
              <a:t>format</a:t>
            </a:r>
            <a:r>
              <a:rPr lang="cs-CZ" dirty="0" smtClean="0"/>
              <a:t> (ie. </a:t>
            </a:r>
            <a:r>
              <a:rPr lang="cs-CZ" smtClean="0"/>
              <a:t>format migration)</a:t>
            </a:r>
            <a:r>
              <a:rPr lang="en-NZ" smtClean="0"/>
              <a:t>?</a:t>
            </a:r>
            <a:endParaRPr lang="en-NZ" dirty="0" smtClean="0"/>
          </a:p>
          <a:p>
            <a:pPr marL="514350" indent="-514350">
              <a:buAutoNum type="arabicPeriod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391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Mysteries of Checksums -- two truths and a </a:t>
            </a:r>
            <a:r>
              <a:rPr lang="en-US" b="1" dirty="0" smtClean="0"/>
              <a:t>lie (JH)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checksum can be </a:t>
            </a:r>
            <a:r>
              <a:rPr lang="en-US" dirty="0" smtClean="0"/>
              <a:t>reverse </a:t>
            </a:r>
            <a:r>
              <a:rPr lang="en-US" dirty="0"/>
              <a:t>engineered -- you can chuck a checksum in a program and derive the content the checksum was created </a:t>
            </a:r>
            <a:r>
              <a:rPr lang="en-US" dirty="0" smtClean="0"/>
              <a:t>from.</a:t>
            </a:r>
            <a:endParaRPr lang="cs-CZ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checksum can be created from a lot of things, from computer programs to word documents to  sentences typed into a </a:t>
            </a:r>
            <a:r>
              <a:rPr lang="cs-CZ" dirty="0" smtClean="0"/>
              <a:t>command 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MD5</a:t>
            </a:r>
            <a:r>
              <a:rPr lang="en-US" dirty="0"/>
              <a:t>,  one of the checksum </a:t>
            </a:r>
            <a:r>
              <a:rPr lang="en-US" dirty="0" smtClean="0"/>
              <a:t>algorithms </a:t>
            </a:r>
            <a:r>
              <a:rPr lang="en-US" dirty="0"/>
              <a:t>that Rosetta uses, stands for message-digest 5 and replaced </a:t>
            </a:r>
            <a:r>
              <a:rPr lang="en-US" dirty="0" smtClean="0"/>
              <a:t>MD4 </a:t>
            </a:r>
            <a:r>
              <a:rPr lang="en-US" dirty="0"/>
              <a:t>in the early 90s.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2281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b="1" dirty="0" smtClean="0"/>
              <a:t>Hands on exercise</a:t>
            </a:r>
            <a:r>
              <a:rPr lang="en-NZ" b="1" dirty="0" smtClean="0"/>
              <a:t> (JH)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sz="2200" dirty="0" smtClean="0"/>
              <a:t>find and run the tool (FreeCommander by TSS) on your computer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2200" dirty="0" smtClean="0"/>
              <a:t>create checksum for 3 files in your </a:t>
            </a:r>
            <a:r>
              <a:rPr lang="cs-CZ" sz="2200" dirty="0"/>
              <a:t>folder (j:\</a:t>
            </a:r>
            <a:r>
              <a:rPr lang="cs-CZ" sz="2200" dirty="0" smtClean="0"/>
              <a:t>Exercise_checksums\your_name\create_checksums) </a:t>
            </a:r>
          </a:p>
          <a:p>
            <a:pPr lvl="1"/>
            <a:r>
              <a:rPr lang="cs-CZ" sz="2200" dirty="0" smtClean="0"/>
              <a:t>individual – 1 checksum file per file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2200" dirty="0" smtClean="0"/>
              <a:t>move </a:t>
            </a:r>
            <a:r>
              <a:rPr lang="cs-CZ" sz="2200" dirty="0"/>
              <a:t>the checksums to the [</a:t>
            </a:r>
            <a:r>
              <a:rPr lang="cs-CZ" sz="2200" dirty="0" smtClean="0"/>
              <a:t>validate_checksums] folder</a:t>
            </a:r>
            <a:endParaRPr lang="cs-CZ" sz="2200" dirty="0"/>
          </a:p>
          <a:p>
            <a:pPr marL="514350" indent="-514350">
              <a:buFont typeface="+mj-lt"/>
              <a:buAutoNum type="arabicPeriod"/>
            </a:pPr>
            <a:r>
              <a:rPr lang="cs-CZ" sz="2200" dirty="0" smtClean="0"/>
              <a:t>validate checksum 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2200" dirty="0" smtClean="0"/>
              <a:t>identify problematic file (files)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2200" dirty="0" smtClean="0"/>
              <a:t>repeat with shared checksum file 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2200" dirty="0" smtClean="0"/>
              <a:t>send me results by email</a:t>
            </a:r>
          </a:p>
          <a:p>
            <a:pPr marL="457200" lvl="1" indent="0">
              <a:buNone/>
            </a:pPr>
            <a:endParaRPr lang="cs-CZ" sz="2200" dirty="0" smtClean="0"/>
          </a:p>
          <a:p>
            <a:endParaRPr lang="en-NZ" sz="2200" dirty="0"/>
          </a:p>
        </p:txBody>
      </p:sp>
      <p:pic>
        <p:nvPicPr>
          <p:cNvPr id="1026" name="Picture 2" descr="http://www.chocablog.com/wp-content/uploads/2011/11/chocolate-fi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990925"/>
            <a:ext cx="3456384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47456" y="6583213"/>
            <a:ext cx="4896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 smtClean="0">
                <a:hlinkClick r:id="rId3"/>
              </a:rPr>
              <a:t>http://www.chocablog.com/wp-content/uploads/2011/11/chocolate-fish.jpg</a:t>
            </a:r>
            <a:r>
              <a:rPr lang="cs-CZ" sz="1100" dirty="0" smtClean="0"/>
              <a:t> </a:t>
            </a:r>
            <a:endParaRPr lang="en-NZ" sz="1100" dirty="0"/>
          </a:p>
        </p:txBody>
      </p:sp>
    </p:spTree>
    <p:extLst>
      <p:ext uri="{BB962C8B-B14F-4D97-AF65-F5344CB8AC3E}">
        <p14:creationId xmlns:p14="http://schemas.microsoft.com/office/powerpoint/2010/main" val="227439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Z" b="1" dirty="0" smtClean="0"/>
              <a:t>More (advanced) reading…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</a:t>
            </a:r>
            <a:r>
              <a:rPr lang="en-US" dirty="0">
                <a:hlinkClick r:id="rId2"/>
              </a:rPr>
              <a:t>preshing.com/20110504/hash-collision-probabilities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>
              <a:hlinkClick r:id="rId3"/>
            </a:endParaRP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://everydayinternetstuff.com/2015/04/hash-collision-probability-calculator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www.unixwiz.net/techtips/iguide-crypto-hashes.html</a:t>
            </a:r>
            <a:r>
              <a:rPr lang="en-US" dirty="0" smtClean="0"/>
              <a:t> 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3273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Z" i="1" dirty="0" smtClean="0"/>
              <a:t>“I was having nightmares about the integrity of my data and thought I was losing sleep… I looked at my checksums and found that I hadn’t lost any…” - @</a:t>
            </a:r>
            <a:r>
              <a:rPr lang="en-NZ" i="1" dirty="0" err="1" smtClean="0"/>
              <a:t>beet_keeper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147786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1540768"/>
          </a:xfrm>
        </p:spPr>
        <p:txBody>
          <a:bodyPr/>
          <a:lstStyle/>
          <a:p>
            <a:pPr marL="0" indent="0" algn="ctr">
              <a:buNone/>
            </a:pPr>
            <a:r>
              <a:rPr lang="en-NZ" b="1" i="1" dirty="0" smtClean="0">
                <a:solidFill>
                  <a:schemeClr val="accent6">
                    <a:lumMod val="75000"/>
                  </a:schemeClr>
                </a:solidFill>
              </a:rPr>
              <a:t>498cd895eb5a102c5aeb977e2b928dee</a:t>
            </a:r>
          </a:p>
          <a:p>
            <a:pPr marL="0" indent="0" algn="ctr">
              <a:buNone/>
            </a:pPr>
            <a:r>
              <a:rPr lang="en-NZ" dirty="0" smtClean="0"/>
              <a:t>Thank you!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363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sz="4000" b="1" dirty="0"/>
              <a:t>Checksums</a:t>
            </a:r>
            <a:r>
              <a:rPr lang="cs-CZ" b="1" dirty="0" smtClean="0"/>
              <a:t> – why?</a:t>
            </a:r>
            <a:r>
              <a:rPr lang="en-NZ" b="1" dirty="0" smtClean="0"/>
              <a:t> (RS)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40560"/>
          </a:xfrm>
        </p:spPr>
        <p:txBody>
          <a:bodyPr>
            <a:normAutofit/>
          </a:bodyPr>
          <a:lstStyle/>
          <a:p>
            <a:r>
              <a:rPr lang="cs-CZ" sz="3000" dirty="0" smtClean="0"/>
              <a:t>why do we use checksums</a:t>
            </a:r>
            <a:r>
              <a:rPr lang="en-NZ" sz="3000" dirty="0"/>
              <a:t>;</a:t>
            </a:r>
            <a:r>
              <a:rPr lang="en-NZ" sz="3000" dirty="0" smtClean="0"/>
              <a:t> policy</a:t>
            </a:r>
            <a:r>
              <a:rPr lang="cs-CZ" sz="3000" dirty="0" smtClean="0"/>
              <a:t> – </a:t>
            </a:r>
            <a:r>
              <a:rPr lang="en-NZ" sz="3000" dirty="0" smtClean="0"/>
              <a:t>Integrity:</a:t>
            </a:r>
          </a:p>
          <a:p>
            <a:pPr marL="0" indent="0" algn="just">
              <a:buNone/>
            </a:pPr>
            <a:r>
              <a:rPr lang="en-NZ" sz="2200" dirty="0" smtClean="0"/>
              <a:t>“</a:t>
            </a:r>
            <a:r>
              <a:rPr lang="en-US" sz="2200" dirty="0"/>
              <a:t>This policy deals with the integrity of digital content. Digital content is information encapsulated in one or more digital objects. Within this context, integrity of a digital object is the quality of its content remaining </a:t>
            </a:r>
            <a:r>
              <a:rPr lang="en-US" sz="2200" dirty="0" smtClean="0"/>
              <a:t>‘</a:t>
            </a:r>
            <a:r>
              <a:rPr lang="en-US" sz="2200" i="1" dirty="0" smtClean="0"/>
              <a:t>uncorrupted </a:t>
            </a:r>
            <a:r>
              <a:rPr lang="en-US" sz="2200" i="1" dirty="0"/>
              <a:t>and free of </a:t>
            </a:r>
            <a:r>
              <a:rPr lang="en-US" sz="2200" i="1" dirty="0" smtClean="0"/>
              <a:t>unauthorized </a:t>
            </a:r>
            <a:r>
              <a:rPr lang="en-US" sz="2200" i="1" dirty="0"/>
              <a:t>and undocumented </a:t>
            </a:r>
            <a:r>
              <a:rPr lang="en-US" sz="2200" i="1" dirty="0" smtClean="0"/>
              <a:t>changes</a:t>
            </a:r>
            <a:r>
              <a:rPr lang="en-US" sz="2200" dirty="0" smtClean="0"/>
              <a:t>’” </a:t>
            </a:r>
            <a:r>
              <a:rPr lang="en-US" sz="2200" dirty="0"/>
              <a:t>(UNESCO 2003</a:t>
            </a:r>
            <a:r>
              <a:rPr lang="en-US" sz="2200" dirty="0" smtClean="0"/>
              <a:t>).</a:t>
            </a:r>
          </a:p>
          <a:p>
            <a:pPr marL="0" indent="0">
              <a:buNone/>
            </a:pPr>
            <a:endParaRPr lang="cs-CZ" dirty="0" smtClean="0"/>
          </a:p>
          <a:p>
            <a:r>
              <a:rPr lang="en-NZ" sz="3000" dirty="0"/>
              <a:t>M</a:t>
            </a:r>
            <a:r>
              <a:rPr lang="cs-CZ" sz="3000" dirty="0" smtClean="0"/>
              <a:t>oving files – validation after the move</a:t>
            </a:r>
            <a:endParaRPr lang="en-NZ" sz="3000" dirty="0" smtClean="0"/>
          </a:p>
          <a:p>
            <a:r>
              <a:rPr lang="en-NZ" sz="3000" dirty="0" smtClean="0"/>
              <a:t>Working with files – </a:t>
            </a:r>
            <a:r>
              <a:rPr lang="en-NZ" sz="3000" u="sng" dirty="0" smtClean="0"/>
              <a:t>uniquely identifying </a:t>
            </a:r>
            <a:r>
              <a:rPr lang="en-NZ" sz="3000" dirty="0" smtClean="0"/>
              <a:t>what we’re working with</a:t>
            </a:r>
          </a:p>
          <a:p>
            <a:r>
              <a:rPr lang="en-NZ" sz="3000" dirty="0" smtClean="0"/>
              <a:t>Security… a by-product of integrity</a:t>
            </a:r>
            <a:endParaRPr lang="cs-CZ" sz="3000" dirty="0" smtClean="0"/>
          </a:p>
          <a:p>
            <a:endParaRPr lang="cs-CZ" dirty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27439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/>
              <a:t>What do checksums look like (RS)</a:t>
            </a:r>
            <a:endParaRPr lang="en-NZ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NZ" sz="2400" dirty="0"/>
              <a:t>Hexadecimal notation, making a bigger number look smaller! </a:t>
            </a:r>
            <a:endParaRPr lang="en-NZ" sz="2400" dirty="0" smtClean="0"/>
          </a:p>
          <a:p>
            <a:r>
              <a:rPr lang="en-NZ" sz="2400" dirty="0" smtClean="0"/>
              <a:t>Numbers </a:t>
            </a:r>
            <a:r>
              <a:rPr lang="en-NZ" sz="2400" i="1" dirty="0" smtClean="0"/>
              <a:t>0-9</a:t>
            </a:r>
          </a:p>
          <a:p>
            <a:r>
              <a:rPr lang="en-NZ" sz="2400" dirty="0" smtClean="0"/>
              <a:t>And Letters </a:t>
            </a:r>
            <a:r>
              <a:rPr lang="en-NZ" sz="2400" i="1" dirty="0" smtClean="0"/>
              <a:t>A-F</a:t>
            </a:r>
          </a:p>
          <a:p>
            <a:endParaRPr lang="en-NZ" sz="2400" dirty="0" smtClean="0"/>
          </a:p>
          <a:p>
            <a:pPr marL="0" indent="0" algn="ctr">
              <a:buNone/>
            </a:pPr>
            <a:r>
              <a:rPr lang="en-NZ" dirty="0" smtClean="0"/>
              <a:t>---</a:t>
            </a:r>
          </a:p>
          <a:p>
            <a:pPr marL="0" indent="0" algn="ctr">
              <a:buNone/>
            </a:pPr>
            <a:r>
              <a:rPr lang="en-NZ" sz="2800" i="1" dirty="0" smtClean="0"/>
              <a:t>281,949,770,000,000,000,000,000,000,000,000,000,000</a:t>
            </a:r>
          </a:p>
          <a:p>
            <a:pPr marL="0" indent="0" algn="ctr">
              <a:buNone/>
            </a:pPr>
            <a:r>
              <a:rPr lang="en-NZ" sz="2800" b="1" dirty="0" smtClean="0"/>
              <a:t>becomes:</a:t>
            </a:r>
          </a:p>
          <a:p>
            <a:pPr marL="0" indent="0" algn="ctr">
              <a:buNone/>
            </a:pPr>
            <a:r>
              <a:rPr lang="en-NZ" sz="2800" b="1" i="1" dirty="0">
                <a:solidFill>
                  <a:schemeClr val="accent6">
                    <a:lumMod val="75000"/>
                  </a:schemeClr>
                </a:solidFill>
              </a:rPr>
              <a:t>d41d8cd98f00b204e9800998ecf8427e</a:t>
            </a:r>
          </a:p>
        </p:txBody>
      </p:sp>
    </p:spTree>
    <p:extLst>
      <p:ext uri="{BB962C8B-B14F-4D97-AF65-F5344CB8AC3E}">
        <p14:creationId xmlns:p14="http://schemas.microsoft.com/office/powerpoint/2010/main" val="88909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NZ" b="1" dirty="0" smtClean="0"/>
              <a:t>What</a:t>
            </a:r>
            <a:r>
              <a:rPr lang="cs-CZ" b="1" dirty="0" smtClean="0"/>
              <a:t> do checksums look like</a:t>
            </a:r>
            <a:r>
              <a:rPr lang="en-NZ" b="1" dirty="0" smtClean="0"/>
              <a:t> (RS)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sz="2400" dirty="0"/>
              <a:t>Sonya </a:t>
            </a:r>
            <a:r>
              <a:rPr lang="cs-CZ" sz="2400" dirty="0" smtClean="0"/>
              <a:t>Behrnes</a:t>
            </a:r>
            <a:endParaRPr lang="en-NZ" sz="2400" dirty="0" smtClean="0"/>
          </a:p>
          <a:p>
            <a:pPr marL="0" indent="0" algn="ctr">
              <a:buNone/>
            </a:pPr>
            <a:r>
              <a:rPr lang="en-NZ" sz="2400" dirty="0"/>
              <a:t>	</a:t>
            </a:r>
            <a:r>
              <a:rPr lang="cs-CZ" sz="2400" b="1" dirty="0" smtClean="0">
                <a:solidFill>
                  <a:schemeClr val="accent6">
                    <a:lumMod val="75000"/>
                  </a:schemeClr>
                </a:solidFill>
              </a:rPr>
              <a:t>d0e29653ddca52e9c9dd4525731fef5e</a:t>
            </a:r>
            <a:endParaRPr lang="en-NZ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cs-CZ" sz="2400" dirty="0" smtClean="0"/>
              <a:t>MD5 </a:t>
            </a:r>
            <a:endParaRPr lang="en-NZ" sz="2400" dirty="0" smtClean="0"/>
          </a:p>
          <a:p>
            <a:r>
              <a:rPr lang="cs-CZ" sz="2400" dirty="0" smtClean="0"/>
              <a:t>Zhimin Ding</a:t>
            </a:r>
            <a:endParaRPr lang="en-NZ" sz="2400" dirty="0" smtClean="0"/>
          </a:p>
          <a:p>
            <a:pPr marL="0" indent="0" algn="ctr">
              <a:buNone/>
            </a:pPr>
            <a:r>
              <a:rPr lang="en-NZ" sz="2400" dirty="0"/>
              <a:t>	</a:t>
            </a:r>
            <a:r>
              <a:rPr lang="cs-CZ" sz="2400" b="1" dirty="0" smtClean="0">
                <a:solidFill>
                  <a:schemeClr val="accent6">
                    <a:lumMod val="75000"/>
                  </a:schemeClr>
                </a:solidFill>
              </a:rPr>
              <a:t>bcdebe79c66b24c3f9cc5b61f6a6ee8425ce87b8</a:t>
            </a:r>
            <a:endParaRPr lang="en-NZ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cs-CZ" sz="2400" dirty="0" smtClean="0"/>
              <a:t>SHA1</a:t>
            </a:r>
            <a:endParaRPr lang="en-NZ" sz="2400" dirty="0" smtClean="0"/>
          </a:p>
          <a:p>
            <a:r>
              <a:rPr lang="cs-CZ" sz="2400" dirty="0" smtClean="0"/>
              <a:t>Sarah Cho</a:t>
            </a:r>
            <a:endParaRPr lang="en-NZ" sz="2400" dirty="0"/>
          </a:p>
          <a:p>
            <a:pPr marL="0" indent="0" algn="ctr">
              <a:buNone/>
            </a:pPr>
            <a:r>
              <a:rPr lang="en-NZ" sz="2400" dirty="0" smtClean="0"/>
              <a:t>	</a:t>
            </a:r>
            <a:r>
              <a:rPr lang="cs-CZ" sz="2400" b="1" dirty="0" smtClean="0">
                <a:solidFill>
                  <a:schemeClr val="accent6">
                    <a:lumMod val="75000"/>
                  </a:schemeClr>
                </a:solidFill>
              </a:rPr>
              <a:t>c9c44567cc434134b33f6178fa70591f3d0a9a979bb012de8512648e4eccab95</a:t>
            </a:r>
            <a:endParaRPr lang="en-NZ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cs-CZ" sz="2400" dirty="0" smtClean="0"/>
              <a:t>SHA256</a:t>
            </a:r>
          </a:p>
          <a:p>
            <a:r>
              <a:rPr lang="cs-CZ" sz="2400" dirty="0" smtClean="0"/>
              <a:t>MD5, SHA1, SHA256 are using different algorithms</a:t>
            </a:r>
            <a:endParaRPr lang="en-NZ" sz="2400" dirty="0"/>
          </a:p>
          <a:p>
            <a:pPr marL="0" indent="0" algn="ctr">
              <a:buNone/>
            </a:pPr>
            <a:endParaRPr lang="cs-CZ" sz="2400" dirty="0"/>
          </a:p>
          <a:p>
            <a:pPr marL="0" indent="0" algn="ctr">
              <a:buNone/>
            </a:pP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32302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http://3.bp.blogspot.com/-ZLh3LXwy7GY/UEhk_-2Q_GI/AAAAAAAAEH8/CvSWMFocjdE/s1600/patriot+day_0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NZ" b="1" dirty="0" smtClean="0">
                <a:solidFill>
                  <a:schemeClr val="bg1"/>
                </a:solidFill>
              </a:rPr>
              <a:t>What</a:t>
            </a:r>
            <a:r>
              <a:rPr lang="cs-CZ" b="1" dirty="0" smtClean="0">
                <a:solidFill>
                  <a:schemeClr val="bg1"/>
                </a:solidFill>
              </a:rPr>
              <a:t> do checksums look like</a:t>
            </a:r>
            <a:r>
              <a:rPr lang="en-NZ" b="1" dirty="0" smtClean="0">
                <a:solidFill>
                  <a:schemeClr val="bg1"/>
                </a:solidFill>
              </a:rPr>
              <a:t> (RS)</a:t>
            </a:r>
            <a:endParaRPr lang="en-NZ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7584" y="2348880"/>
            <a:ext cx="8496944" cy="2188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b="1" dirty="0">
                <a:solidFill>
                  <a:schemeClr val="bg1"/>
                </a:solidFill>
              </a:rPr>
              <a:t>USA: </a:t>
            </a:r>
            <a:r>
              <a:rPr lang="en-NZ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f75d91cdd36b85cc4a8dfeca4f24fa14</a:t>
            </a:r>
            <a:endParaRPr lang="en-NZ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NZ" b="1" dirty="0" smtClean="0">
                <a:solidFill>
                  <a:schemeClr val="bg1"/>
                </a:solidFill>
              </a:rPr>
              <a:t>USB</a:t>
            </a:r>
            <a:r>
              <a:rPr lang="en-NZ" b="1" dirty="0">
                <a:solidFill>
                  <a:schemeClr val="bg1"/>
                </a:solidFill>
              </a:rPr>
              <a:t>: </a:t>
            </a:r>
            <a:r>
              <a:rPr lang="en-NZ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7aca5ec618f7317328dcd7014cf9bdcf</a:t>
            </a:r>
          </a:p>
        </p:txBody>
      </p:sp>
    </p:spTree>
    <p:extLst>
      <p:ext uri="{BB962C8B-B14F-4D97-AF65-F5344CB8AC3E}">
        <p14:creationId xmlns:p14="http://schemas.microsoft.com/office/powerpoint/2010/main" val="185252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/>
              <a:t>What are checksums doing? (RS)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85184"/>
            <a:ext cx="8363272" cy="118499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NZ" sz="2400" dirty="0" smtClean="0"/>
              <a:t>Deterministic – The same input gives the same output</a:t>
            </a:r>
          </a:p>
          <a:p>
            <a:pPr>
              <a:buFontTx/>
              <a:buChar char="-"/>
            </a:pPr>
            <a:r>
              <a:rPr lang="en-NZ" sz="2400" dirty="0" smtClean="0"/>
              <a:t>Uniform/Even distribution – input shared equally across output</a:t>
            </a:r>
          </a:p>
        </p:txBody>
      </p:sp>
      <p:pic>
        <p:nvPicPr>
          <p:cNvPr id="2050" name="Picture 2" descr="\\arcwn-fp02.archives.net\homefolders$\spencero\Desktop\checksum\png\no-collision-has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7331012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38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NZ" b="1" dirty="0" smtClean="0"/>
              <a:t>An algorithm does the computing bit… (RS)</a:t>
            </a:r>
            <a:endParaRPr lang="en-NZ" b="1" dirty="0"/>
          </a:p>
        </p:txBody>
      </p:sp>
      <p:pic>
        <p:nvPicPr>
          <p:cNvPr id="3074" name="Picture 2" descr="\\arcwn-fp02.archives.net\homefolders$\spencero\Desktop\checksum\png\func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2789"/>
            <a:ext cx="7771668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01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Z" b="1" dirty="0" smtClean="0"/>
              <a:t>MD5 or… (RS)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509120"/>
            <a:ext cx="8568952" cy="1617043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NZ" sz="2400" dirty="0" smtClean="0"/>
              <a:t>A checksum algorithm is a one way function…</a:t>
            </a:r>
          </a:p>
          <a:p>
            <a:pPr marL="0" indent="0">
              <a:buNone/>
            </a:pPr>
            <a:endParaRPr lang="en-NZ" sz="2400" dirty="0" smtClean="0"/>
          </a:p>
          <a:p>
            <a:pPr>
              <a:buFontTx/>
              <a:buChar char="-"/>
            </a:pPr>
            <a:r>
              <a:rPr lang="en-NZ" sz="2400" dirty="0" smtClean="0">
                <a:solidFill>
                  <a:schemeClr val="accent6">
                    <a:lumMod val="75000"/>
                  </a:schemeClr>
                </a:solidFill>
              </a:rPr>
              <a:t>“d0e29653ddca52e9c9dd4525731fef5e” </a:t>
            </a:r>
            <a:r>
              <a:rPr lang="en-NZ" sz="2400" b="1" i="1" dirty="0" smtClean="0"/>
              <a:t>cannot</a:t>
            </a:r>
            <a:r>
              <a:rPr lang="en-NZ" sz="2400" dirty="0" smtClean="0"/>
              <a:t> be turned back into </a:t>
            </a:r>
            <a:r>
              <a:rPr lang="en-NZ" sz="2400" dirty="0" smtClean="0">
                <a:solidFill>
                  <a:schemeClr val="accent6">
                    <a:lumMod val="75000"/>
                  </a:schemeClr>
                </a:solidFill>
              </a:rPr>
              <a:t>“Sonya!”</a:t>
            </a:r>
            <a:endParaRPr lang="en-NZ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098" name="Picture 2" descr="\\arcwn-fp02.archives.net\homefolders$\spencero\Desktop\checksum\png\md5-no-colli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40"/>
            <a:ext cx="9144000" cy="242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95536" y="1412776"/>
            <a:ext cx="8568952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NZ" sz="2000" dirty="0" smtClean="0"/>
              <a:t>The algorithm computing the checksum varies in complexity and goes by different names… e.g. MD5:</a:t>
            </a:r>
          </a:p>
        </p:txBody>
      </p:sp>
    </p:spTree>
    <p:extLst>
      <p:ext uri="{BB962C8B-B14F-4D97-AF65-F5344CB8AC3E}">
        <p14:creationId xmlns:p14="http://schemas.microsoft.com/office/powerpoint/2010/main" val="332243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10587</TotalTime>
  <Words>982</Words>
  <Application>Microsoft Office PowerPoint</Application>
  <PresentationFormat>On-screen Show (4:3)</PresentationFormat>
  <Paragraphs>147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Checksum 101</vt:lpstr>
      <vt:lpstr>Mysteries of Checksums -- two truths and a lie (JH)</vt:lpstr>
      <vt:lpstr>Checksums – why? (RS)</vt:lpstr>
      <vt:lpstr>What do checksums look like (RS)</vt:lpstr>
      <vt:lpstr>What do checksums look like (RS)</vt:lpstr>
      <vt:lpstr>What do checksums look like (RS)</vt:lpstr>
      <vt:lpstr>What are checksums doing? (RS)</vt:lpstr>
      <vt:lpstr>An algorithm does the computing bit… (RS)</vt:lpstr>
      <vt:lpstr>MD5 or… (RS)</vt:lpstr>
      <vt:lpstr>PowerPoint Presentation</vt:lpstr>
      <vt:lpstr>Why do we always talk about the same ones? (RS)</vt:lpstr>
      <vt:lpstr>Why multiple checksums? (RS)</vt:lpstr>
      <vt:lpstr>Collisions, really? (RS)</vt:lpstr>
      <vt:lpstr>The probabilities are low (files needed for 1 collision, 50% chance) (RS)</vt:lpstr>
      <vt:lpstr>What if we got one? (RS)</vt:lpstr>
      <vt:lpstr>So why? (RS)</vt:lpstr>
      <vt:lpstr>Checksums – where do they come from? (RS)</vt:lpstr>
      <vt:lpstr>Tools using checksums (RS)</vt:lpstr>
      <vt:lpstr>True or False  What changes a checksum (AKB)</vt:lpstr>
      <vt:lpstr>Hands on exercise (JH)</vt:lpstr>
      <vt:lpstr>More (advanced) reading…</vt:lpstr>
      <vt:lpstr>PowerPoint Presentation</vt:lpstr>
      <vt:lpstr>PowerPoint Presentation</vt:lpstr>
    </vt:vector>
  </TitlesOfParts>
  <Company>Department of Internal Affairs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Checksum 101</dc:title>
  <dc:creator>Jan Hutar</dc:creator>
  <cp:lastModifiedBy>Andrea Byrne</cp:lastModifiedBy>
  <cp:revision>97</cp:revision>
  <dcterms:created xsi:type="dcterms:W3CDTF">2015-12-15T00:24:12Z</dcterms:created>
  <dcterms:modified xsi:type="dcterms:W3CDTF">2016-10-12T03:14:03Z</dcterms:modified>
</cp:coreProperties>
</file>