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7" r:id="rId8"/>
    <p:sldId id="268" r:id="rId9"/>
    <p:sldId id="262" r:id="rId10"/>
    <p:sldId id="263" r:id="rId11"/>
    <p:sldId id="265" r:id="rId12"/>
    <p:sldId id="264" r:id="rId13"/>
    <p:sldId id="266"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CD"/>
    <a:srgbClr val="29CD30"/>
    <a:srgbClr val="33B5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896" y="9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C027D-58E7-2D46-8BFA-D819C6719004}" type="datetimeFigureOut">
              <a:rPr lang="en-US" smtClean="0"/>
              <a:t>10/12/16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442C31-7608-1D4D-B7F2-7D5C233B99D1}" type="slidenum">
              <a:rPr lang="en-US" smtClean="0"/>
              <a:t>‹#›</a:t>
            </a:fld>
            <a:endParaRPr lang="en-US"/>
          </a:p>
        </p:txBody>
      </p:sp>
    </p:spTree>
    <p:extLst>
      <p:ext uri="{BB962C8B-B14F-4D97-AF65-F5344CB8AC3E}">
        <p14:creationId xmlns:p14="http://schemas.microsoft.com/office/powerpoint/2010/main" val="3840706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Provides</a:t>
            </a:r>
            <a:r>
              <a:rPr lang="en-US" baseline="0" dirty="0" smtClean="0"/>
              <a:t> search to a wide range of library resources, from full text articles to items in a library’s traditional catalog. Also interacts with a library’s integrated library system (ILS) for availability and requests and user account information. </a:t>
            </a:r>
            <a:r>
              <a:rPr lang="en-US" baseline="0" dirty="0" err="1" smtClean="0"/>
              <a:t>Encompeses</a:t>
            </a:r>
            <a:r>
              <a:rPr lang="en-US" baseline="0" dirty="0" smtClean="0"/>
              <a:t> and involves a lot of library functions and </a:t>
            </a:r>
            <a:r>
              <a:rPr lang="en-US" baseline="0" dirty="0" err="1" smtClean="0"/>
              <a:t>servces</a:t>
            </a:r>
            <a:r>
              <a:rPr lang="en-US" baseline="0" dirty="0" smtClean="0"/>
              <a:t> -&gt; access, cataloging, instruction, IT, reference</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2</a:t>
            </a:fld>
            <a:endParaRPr lang="en-US"/>
          </a:p>
        </p:txBody>
      </p:sp>
    </p:spTree>
    <p:extLst>
      <p:ext uri="{BB962C8B-B14F-4D97-AF65-F5344CB8AC3E}">
        <p14:creationId xmlns:p14="http://schemas.microsoft.com/office/powerpoint/2010/main" val="354506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Primo can rank by popularity (clicks and views) , relevancy</a:t>
            </a:r>
            <a:r>
              <a:rPr lang="en-US" baseline="0" dirty="0" smtClean="0"/>
              <a:t> by citations, </a:t>
            </a:r>
          </a:p>
          <a:p>
            <a:r>
              <a:rPr lang="en-US" baseline="0" dirty="0" smtClean="0"/>
              <a:t>Content tied to licenses and </a:t>
            </a:r>
            <a:r>
              <a:rPr lang="en-US" baseline="0" dirty="0" err="1" smtClean="0"/>
              <a:t>commerical</a:t>
            </a:r>
            <a:r>
              <a:rPr lang="en-US" baseline="0" dirty="0" smtClean="0"/>
              <a:t> reasons not to share MD with indexes, some </a:t>
            </a:r>
            <a:r>
              <a:rPr lang="en-US" baseline="0" dirty="0" err="1" smtClean="0"/>
              <a:t>specialised</a:t>
            </a:r>
            <a:r>
              <a:rPr lang="en-US" baseline="0" dirty="0" smtClean="0"/>
              <a:t> databases and other </a:t>
            </a:r>
            <a:r>
              <a:rPr lang="en-US" baseline="0" dirty="0" err="1" smtClean="0"/>
              <a:t>resoruces</a:t>
            </a:r>
            <a:r>
              <a:rPr lang="en-US" baseline="0" dirty="0" smtClean="0"/>
              <a:t>, like IRs don’t have bibliographic databases that can indexed, open source resources are difficult to find on a mass scale</a:t>
            </a:r>
          </a:p>
          <a:p>
            <a:r>
              <a:rPr lang="en-US" baseline="0" dirty="0" smtClean="0"/>
              <a:t>Integration -&gt; lag time between an action happening in ILS and it being reflected in the discovery tool</a:t>
            </a:r>
          </a:p>
          <a:p>
            <a:r>
              <a:rPr lang="en-US" baseline="0" dirty="0" smtClean="0"/>
              <a:t>More analytics would make it easier for libraries to measure effectiveness of tools and resources in a quantifiable way </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17</a:t>
            </a:fld>
            <a:endParaRPr lang="en-US"/>
          </a:p>
        </p:txBody>
      </p:sp>
    </p:spTree>
    <p:extLst>
      <p:ext uri="{BB962C8B-B14F-4D97-AF65-F5344CB8AC3E}">
        <p14:creationId xmlns:p14="http://schemas.microsoft.com/office/powerpoint/2010/main" val="2837587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FRBR</a:t>
            </a:r>
          </a:p>
          <a:p>
            <a:r>
              <a:rPr lang="en-US" dirty="0" smtClean="0"/>
              <a:t>Recommendation</a:t>
            </a:r>
            <a:r>
              <a:rPr lang="en-US" baseline="0" dirty="0" smtClean="0"/>
              <a:t> right now based on similarity of MARC </a:t>
            </a:r>
            <a:r>
              <a:rPr lang="en-US" baseline="0" dirty="0" err="1" smtClean="0"/>
              <a:t>exlibris</a:t>
            </a:r>
            <a:r>
              <a:rPr lang="en-US" baseline="0" dirty="0" smtClean="0"/>
              <a:t> has an </a:t>
            </a:r>
            <a:r>
              <a:rPr lang="en-US" baseline="0" dirty="0" err="1" smtClean="0"/>
              <a:t>addon</a:t>
            </a:r>
            <a:r>
              <a:rPr lang="en-US" baseline="0" dirty="0" smtClean="0"/>
              <a:t> tool that recommends articles based on user patterns from </a:t>
            </a:r>
            <a:r>
              <a:rPr lang="en-US" baseline="0" dirty="0" err="1" smtClean="0"/>
              <a:t>ExLibrires</a:t>
            </a:r>
            <a:r>
              <a:rPr lang="en-US" baseline="0" dirty="0" smtClean="0"/>
              <a:t> Link Resolver, SFX</a:t>
            </a:r>
          </a:p>
          <a:p>
            <a:r>
              <a:rPr lang="en-US" baseline="0" dirty="0" smtClean="0"/>
              <a:t>Speed &amp; Content of unified index with real time searching of federated </a:t>
            </a:r>
          </a:p>
          <a:p>
            <a:r>
              <a:rPr lang="en-US" baseline="0" dirty="0" smtClean="0"/>
              <a:t>Linked data could integrate more of those </a:t>
            </a:r>
            <a:r>
              <a:rPr lang="en-US" baseline="0" dirty="0" err="1" smtClean="0"/>
              <a:t>specialised</a:t>
            </a:r>
            <a:r>
              <a:rPr lang="en-US" baseline="0" dirty="0" smtClean="0"/>
              <a:t> </a:t>
            </a:r>
            <a:r>
              <a:rPr lang="en-US" baseline="0" dirty="0" err="1" smtClean="0"/>
              <a:t>resoruces</a:t>
            </a:r>
            <a:r>
              <a:rPr lang="en-US" baseline="0" dirty="0" smtClean="0"/>
              <a:t> that can be normalized </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18</a:t>
            </a:fld>
            <a:endParaRPr lang="en-US"/>
          </a:p>
        </p:txBody>
      </p:sp>
    </p:spTree>
    <p:extLst>
      <p:ext uri="{BB962C8B-B14F-4D97-AF65-F5344CB8AC3E}">
        <p14:creationId xmlns:p14="http://schemas.microsoft.com/office/powerpoint/2010/main" val="67427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19</a:t>
            </a:fld>
            <a:endParaRPr lang="en-US"/>
          </a:p>
        </p:txBody>
      </p:sp>
    </p:spTree>
    <p:extLst>
      <p:ext uri="{BB962C8B-B14F-4D97-AF65-F5344CB8AC3E}">
        <p14:creationId xmlns:p14="http://schemas.microsoft.com/office/powerpoint/2010/main" val="266204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Encore is </a:t>
            </a:r>
            <a:r>
              <a:rPr lang="en-US" smtClean="0"/>
              <a:t>from Innovative</a:t>
            </a:r>
            <a:endParaRPr lang="en-US"/>
          </a:p>
        </p:txBody>
      </p:sp>
      <p:sp>
        <p:nvSpPr>
          <p:cNvPr id="4" name="Slide Number Placeholder 3"/>
          <p:cNvSpPr>
            <a:spLocks noGrp="1"/>
          </p:cNvSpPr>
          <p:nvPr>
            <p:ph type="sldNum" sz="quarter" idx="10"/>
          </p:nvPr>
        </p:nvSpPr>
        <p:spPr/>
        <p:txBody>
          <a:bodyPr/>
          <a:lstStyle/>
          <a:p>
            <a:fld id="{66442C31-7608-1D4D-B7F2-7D5C233B99D1}" type="slidenum">
              <a:rPr lang="en-US" smtClean="0"/>
              <a:t>3</a:t>
            </a:fld>
            <a:endParaRPr lang="en-US"/>
          </a:p>
        </p:txBody>
      </p:sp>
    </p:spTree>
    <p:extLst>
      <p:ext uri="{BB962C8B-B14F-4D97-AF65-F5344CB8AC3E}">
        <p14:creationId xmlns:p14="http://schemas.microsoft.com/office/powerpoint/2010/main" val="49546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a:t>
            </a:r>
            <a:r>
              <a:rPr lang="en-US" baseline="0" dirty="0" smtClean="0"/>
              <a:t> encore has access to EBSCO’s discovery service index</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4</a:t>
            </a:fld>
            <a:endParaRPr lang="en-US"/>
          </a:p>
        </p:txBody>
      </p:sp>
    </p:spTree>
    <p:extLst>
      <p:ext uri="{BB962C8B-B14F-4D97-AF65-F5344CB8AC3E}">
        <p14:creationId xmlns:p14="http://schemas.microsoft.com/office/powerpoint/2010/main" val="378384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Centralized index may include content from publisher,</a:t>
            </a:r>
            <a:r>
              <a:rPr lang="en-US" baseline="0" dirty="0" smtClean="0"/>
              <a:t> - libraries can add to the index, institutional repositories library's holding information. Metadata is normalized</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5</a:t>
            </a:fld>
            <a:endParaRPr lang="en-US"/>
          </a:p>
        </p:txBody>
      </p:sp>
    </p:spTree>
    <p:extLst>
      <p:ext uri="{BB962C8B-B14F-4D97-AF65-F5344CB8AC3E}">
        <p14:creationId xmlns:p14="http://schemas.microsoft.com/office/powerpoint/2010/main" val="425043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beginning</a:t>
            </a:r>
            <a:r>
              <a:rPr lang="en-US" baseline="0" dirty="0" smtClean="0"/>
              <a:t> students discovery may be more generalized and have a specific goal, one search or </a:t>
            </a:r>
            <a:r>
              <a:rPr lang="en-US" baseline="0" dirty="0" err="1" smtClean="0"/>
              <a:t>google</a:t>
            </a:r>
            <a:r>
              <a:rPr lang="en-US" baseline="0" dirty="0" smtClean="0"/>
              <a:t>. More advanced students Professors &amp; other Researchers discover stay up to date in field, maintaining awareness, also know more specialized databases. More and more libraries are creating open access institutional repositories, open data repositories, digital collections which have a wider draw than just the members of the institutions community.</a:t>
            </a:r>
          </a:p>
          <a:p>
            <a:r>
              <a:rPr lang="en-US" baseline="0" dirty="0" smtClean="0"/>
              <a:t>Image from https://</a:t>
            </a:r>
            <a:r>
              <a:rPr lang="en-US" baseline="0" dirty="0" err="1" smtClean="0"/>
              <a:t>openclipart.org</a:t>
            </a:r>
            <a:r>
              <a:rPr lang="en-US" baseline="0" dirty="0" smtClean="0"/>
              <a:t>/detail/244464/blogging-girl</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6</a:t>
            </a:fld>
            <a:endParaRPr lang="en-US"/>
          </a:p>
        </p:txBody>
      </p:sp>
    </p:spTree>
    <p:extLst>
      <p:ext uri="{BB962C8B-B14F-4D97-AF65-F5344CB8AC3E}">
        <p14:creationId xmlns:p14="http://schemas.microsoft.com/office/powerpoint/2010/main" val="106858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Marshall Breeding, “Plotting a New Course for </a:t>
            </a:r>
            <a:r>
              <a:rPr lang="en-US" dirty="0" err="1" smtClean="0"/>
              <a:t>Metasearch</a:t>
            </a:r>
            <a:r>
              <a:rPr lang="en-US" dirty="0" smtClean="0"/>
              <a:t>,” Computers in Libraries25, no.2 (2005): 27–29.</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9</a:t>
            </a:fld>
            <a:endParaRPr lang="en-US"/>
          </a:p>
        </p:txBody>
      </p:sp>
    </p:spTree>
    <p:extLst>
      <p:ext uri="{BB962C8B-B14F-4D97-AF65-F5344CB8AC3E}">
        <p14:creationId xmlns:p14="http://schemas.microsoft.com/office/powerpoint/2010/main" val="333542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my day …. Also, freshman year of college, </a:t>
            </a:r>
            <a:r>
              <a:rPr lang="en-US" dirty="0" err="1" smtClean="0"/>
              <a:t>google</a:t>
            </a:r>
            <a:r>
              <a:rPr lang="en-US" dirty="0" smtClean="0"/>
              <a:t> didn’t come into</a:t>
            </a:r>
            <a:r>
              <a:rPr lang="en-US" baseline="0" dirty="0" smtClean="0"/>
              <a:t> wider user until </a:t>
            </a:r>
            <a:r>
              <a:rPr lang="en-US" dirty="0" smtClean="0"/>
              <a:t>I was a sophomore, and I remember talking to a computer dude in my dorm room about this new thing called </a:t>
            </a:r>
            <a:r>
              <a:rPr lang="en-US" dirty="0" err="1" smtClean="0"/>
              <a:t>google</a:t>
            </a:r>
            <a:r>
              <a:rPr lang="en-US" dirty="0" smtClean="0"/>
              <a:t>,</a:t>
            </a:r>
            <a:r>
              <a:rPr lang="en-US" baseline="0" dirty="0" smtClean="0"/>
              <a:t> and he was like, duh</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10</a:t>
            </a:fld>
            <a:endParaRPr lang="en-US"/>
          </a:p>
        </p:txBody>
      </p:sp>
    </p:spTree>
    <p:extLst>
      <p:ext uri="{BB962C8B-B14F-4D97-AF65-F5344CB8AC3E}">
        <p14:creationId xmlns:p14="http://schemas.microsoft.com/office/powerpoint/2010/main" val="202124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Online Public Library Services &gt;</a:t>
            </a:r>
            <a:r>
              <a:rPr lang="en-US" baseline="0" dirty="0" smtClean="0"/>
              <a:t> never lived up to </a:t>
            </a:r>
            <a:r>
              <a:rPr lang="en-US" baseline="0" dirty="0" err="1" smtClean="0"/>
              <a:t>potentional</a:t>
            </a:r>
            <a:r>
              <a:rPr lang="en-US" baseline="0" dirty="0" smtClean="0"/>
              <a:t>, become a method of retrieving locations of resources instead of a way of discovery. In a lot of OPACs, and ILS Keyword search returned results sorted by last in, first out rather than relevance</a:t>
            </a:r>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12</a:t>
            </a:fld>
            <a:endParaRPr lang="en-US"/>
          </a:p>
        </p:txBody>
      </p:sp>
    </p:spTree>
    <p:extLst>
      <p:ext uri="{BB962C8B-B14F-4D97-AF65-F5344CB8AC3E}">
        <p14:creationId xmlns:p14="http://schemas.microsoft.com/office/powerpoint/2010/main" val="2519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RSS =</a:t>
            </a:r>
            <a:r>
              <a:rPr lang="en-US" baseline="0" dirty="0" smtClean="0"/>
              <a:t> really simple syndication</a:t>
            </a:r>
          </a:p>
          <a:p>
            <a:endParaRPr lang="en-US" dirty="0"/>
          </a:p>
        </p:txBody>
      </p:sp>
      <p:sp>
        <p:nvSpPr>
          <p:cNvPr id="4" name="Slide Number Placeholder 3"/>
          <p:cNvSpPr>
            <a:spLocks noGrp="1"/>
          </p:cNvSpPr>
          <p:nvPr>
            <p:ph type="sldNum" sz="quarter" idx="10"/>
          </p:nvPr>
        </p:nvSpPr>
        <p:spPr/>
        <p:txBody>
          <a:bodyPr/>
          <a:lstStyle/>
          <a:p>
            <a:fld id="{66442C31-7608-1D4D-B7F2-7D5C233B99D1}" type="slidenum">
              <a:rPr lang="en-US" smtClean="0"/>
              <a:t>16</a:t>
            </a:fld>
            <a:endParaRPr lang="en-US"/>
          </a:p>
        </p:txBody>
      </p:sp>
    </p:spTree>
    <p:extLst>
      <p:ext uri="{BB962C8B-B14F-4D97-AF65-F5344CB8AC3E}">
        <p14:creationId xmlns:p14="http://schemas.microsoft.com/office/powerpoint/2010/main" val="405613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75AEF5-4D25-5345-A835-0CC9183B3A4D}"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32210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5AEF5-4D25-5345-A835-0CC9183B3A4D}"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193118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5AEF5-4D25-5345-A835-0CC9183B3A4D}"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187461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5AEF5-4D25-5345-A835-0CC9183B3A4D}"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143001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5AEF5-4D25-5345-A835-0CC9183B3A4D}"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162623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5AEF5-4D25-5345-A835-0CC9183B3A4D}"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821152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5AEF5-4D25-5345-A835-0CC9183B3A4D}" type="datetimeFigureOut">
              <a:rPr lang="en-US" smtClean="0"/>
              <a:t>10/12/16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65817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5AEF5-4D25-5345-A835-0CC9183B3A4D}" type="datetimeFigureOut">
              <a:rPr lang="en-US" smtClean="0"/>
              <a:t>10/12/16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249512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5AEF5-4D25-5345-A835-0CC9183B3A4D}" type="datetimeFigureOut">
              <a:rPr lang="en-US" smtClean="0"/>
              <a:t>10/12/16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146583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5AEF5-4D25-5345-A835-0CC9183B3A4D}"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247636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5AEF5-4D25-5345-A835-0CC9183B3A4D}"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B2EBA-A9F7-7049-B133-6BF63811E766}" type="slidenum">
              <a:rPr lang="en-US" smtClean="0"/>
              <a:t>‹#›</a:t>
            </a:fld>
            <a:endParaRPr lang="en-US"/>
          </a:p>
        </p:txBody>
      </p:sp>
    </p:spTree>
    <p:extLst>
      <p:ext uri="{BB962C8B-B14F-4D97-AF65-F5344CB8AC3E}">
        <p14:creationId xmlns:p14="http://schemas.microsoft.com/office/powerpoint/2010/main" val="6101883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5AEF5-4D25-5345-A835-0CC9183B3A4D}" type="datetimeFigureOut">
              <a:rPr lang="en-US" smtClean="0"/>
              <a:t>10/12/16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B2EBA-A9F7-7049-B133-6BF63811E766}" type="slidenum">
              <a:rPr lang="en-US" smtClean="0"/>
              <a:t>‹#›</a:t>
            </a:fld>
            <a:endParaRPr lang="en-US"/>
          </a:p>
        </p:txBody>
      </p:sp>
    </p:spTree>
    <p:extLst>
      <p:ext uri="{BB962C8B-B14F-4D97-AF65-F5344CB8AC3E}">
        <p14:creationId xmlns:p14="http://schemas.microsoft.com/office/powerpoint/2010/main" val="3620986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s.a.ebscohost.com/eds/detail/detail?vid=5&amp;sid=ab8555f1-1465-47b5-bbcb-d1cbc079caad@sessionmgr4009&amp;hid=4105&amp;bdata=JnNpdGU9ZWRzLWxpdmUmc2NvcGU9c2l0ZQ==%23AN=90569366&amp;db=ufh" TargetMode="Externa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hyperlink" Target="https://help.ebsco.com/interfaces/EBSCO_Discovery_Service/EDS_FAQs/relevance_ranking_determined_in_EDS"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arch.lib.uiowa.edu/primo_library/libweb/action/dlSearch.do?vid=01IOWA&amp;institution=01IOWA&amp;search_scope=default_scope&amp;query=any,contains,oedipus%20re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ndreakathleenbyrne@gmail.com" TargetMode="External"/><Relationship Id="rId3" Type="http://schemas.openxmlformats.org/officeDocument/2006/relationships/hyperlink" Target="https://github.com/andreakb/presenta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Has the Discovery Tool Met its Promise for the Academic Library?</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solidFill>
                  <a:schemeClr val="tx1"/>
                </a:solidFill>
              </a:rPr>
              <a:t>What are the challenges and how can academic libraries meet the expectations of the end user?</a:t>
            </a:r>
          </a:p>
          <a:p>
            <a:endParaRPr lang="en-US" dirty="0"/>
          </a:p>
          <a:p>
            <a:r>
              <a:rPr lang="en-US" dirty="0" smtClean="0"/>
              <a:t>Andrea K. Byrne</a:t>
            </a:r>
            <a:endParaRPr lang="en-US" dirty="0"/>
          </a:p>
        </p:txBody>
      </p:sp>
    </p:spTree>
    <p:extLst>
      <p:ext uri="{BB962C8B-B14F-4D97-AF65-F5344CB8AC3E}">
        <p14:creationId xmlns:p14="http://schemas.microsoft.com/office/powerpoint/2010/main" val="29589619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These?</a:t>
            </a:r>
            <a:endParaRPr lang="en-US" dirty="0"/>
          </a:p>
        </p:txBody>
      </p:sp>
      <p:pic>
        <p:nvPicPr>
          <p:cNvPr id="4" name="Content Placeholder 3"/>
          <p:cNvPicPr>
            <a:picLocks noGrp="1" noChangeAspect="1"/>
          </p:cNvPicPr>
          <p:nvPr>
            <p:ph idx="1"/>
          </p:nvPr>
        </p:nvPicPr>
        <p:blipFill>
          <a:blip r:embed="rId3"/>
          <a:srcRect t="8591" b="8591"/>
          <a:stretch>
            <a:fillRect/>
          </a:stretch>
        </p:blipFill>
        <p:spPr/>
      </p:pic>
    </p:spTree>
    <p:extLst>
      <p:ext uri="{BB962C8B-B14F-4D97-AF65-F5344CB8AC3E}">
        <p14:creationId xmlns:p14="http://schemas.microsoft.com/office/powerpoint/2010/main" val="8253854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this?</a:t>
            </a:r>
            <a:endParaRPr lang="en-US" dirty="0"/>
          </a:p>
        </p:txBody>
      </p:sp>
      <p:pic>
        <p:nvPicPr>
          <p:cNvPr id="4" name="Picture 3"/>
          <p:cNvPicPr>
            <a:picLocks noChangeAspect="1"/>
          </p:cNvPicPr>
          <p:nvPr/>
        </p:nvPicPr>
        <p:blipFill>
          <a:blip r:embed="rId2"/>
          <a:stretch>
            <a:fillRect/>
          </a:stretch>
        </p:blipFill>
        <p:spPr>
          <a:xfrm>
            <a:off x="0" y="2197100"/>
            <a:ext cx="9144000" cy="2449854"/>
          </a:xfrm>
          <a:prstGeom prst="rect">
            <a:avLst/>
          </a:prstGeom>
        </p:spPr>
      </p:pic>
    </p:spTree>
    <p:extLst>
      <p:ext uri="{BB962C8B-B14F-4D97-AF65-F5344CB8AC3E}">
        <p14:creationId xmlns:p14="http://schemas.microsoft.com/office/powerpoint/2010/main" val="32346681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Online Catalog</a:t>
            </a:r>
            <a:endParaRPr lang="en-US" dirty="0"/>
          </a:p>
        </p:txBody>
      </p:sp>
      <p:sp>
        <p:nvSpPr>
          <p:cNvPr id="4" name="Rounded Rectangle 3"/>
          <p:cNvSpPr/>
          <p:nvPr/>
        </p:nvSpPr>
        <p:spPr>
          <a:xfrm>
            <a:off x="457200" y="1778000"/>
            <a:ext cx="1993900" cy="1701800"/>
          </a:xfrm>
          <a:prstGeom prst="roundRect">
            <a:avLst/>
          </a:prstGeom>
          <a:solidFill>
            <a:srgbClr val="33B5C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OPAC</a:t>
            </a:r>
            <a:endParaRPr lang="en-US" sz="4800" dirty="0"/>
          </a:p>
        </p:txBody>
      </p:sp>
      <p:sp>
        <p:nvSpPr>
          <p:cNvPr id="5" name="Rounded Rectangle 4"/>
          <p:cNvSpPr/>
          <p:nvPr/>
        </p:nvSpPr>
        <p:spPr>
          <a:xfrm>
            <a:off x="3479800" y="1816100"/>
            <a:ext cx="1993900" cy="1701800"/>
          </a:xfrm>
          <a:prstGeom prst="roundRect">
            <a:avLst/>
          </a:prstGeom>
          <a:solidFill>
            <a:srgbClr val="33B5C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00" dirty="0" smtClean="0"/>
              <a:t>All the</a:t>
            </a:r>
          </a:p>
          <a:p>
            <a:pPr algn="ctr"/>
            <a:r>
              <a:rPr lang="en-US" sz="3100" dirty="0" smtClean="0"/>
              <a:t>Databases</a:t>
            </a:r>
            <a:endParaRPr lang="en-US" sz="3100" dirty="0"/>
          </a:p>
        </p:txBody>
      </p:sp>
      <p:sp>
        <p:nvSpPr>
          <p:cNvPr id="6" name="Rounded Rectangle 5"/>
          <p:cNvSpPr/>
          <p:nvPr/>
        </p:nvSpPr>
        <p:spPr>
          <a:xfrm>
            <a:off x="6692900" y="1778000"/>
            <a:ext cx="1993900" cy="1701800"/>
          </a:xfrm>
          <a:prstGeom prst="roundRect">
            <a:avLst/>
          </a:prstGeom>
          <a:solidFill>
            <a:srgbClr val="33B5C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Discovery</a:t>
            </a:r>
          </a:p>
          <a:p>
            <a:pPr algn="ctr"/>
            <a:r>
              <a:rPr lang="en-US" sz="3200" dirty="0" smtClean="0"/>
              <a:t>Tool</a:t>
            </a:r>
            <a:endParaRPr lang="en-US" sz="3200" dirty="0"/>
          </a:p>
        </p:txBody>
      </p:sp>
      <p:sp>
        <p:nvSpPr>
          <p:cNvPr id="7" name="Plus 6"/>
          <p:cNvSpPr/>
          <p:nvPr/>
        </p:nvSpPr>
        <p:spPr>
          <a:xfrm>
            <a:off x="2514600" y="2260600"/>
            <a:ext cx="825500" cy="800100"/>
          </a:xfrm>
          <a:prstGeom prst="mathPlus">
            <a:avLst/>
          </a:prstGeom>
          <a:solidFill>
            <a:srgbClr val="29CD3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Equal 7"/>
          <p:cNvSpPr/>
          <p:nvPr/>
        </p:nvSpPr>
        <p:spPr>
          <a:xfrm>
            <a:off x="5664200" y="2425700"/>
            <a:ext cx="876300" cy="482600"/>
          </a:xfrm>
          <a:prstGeom prst="mathEqual">
            <a:avLst/>
          </a:prstGeom>
          <a:solidFill>
            <a:srgbClr val="29CD3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968500" y="4368800"/>
            <a:ext cx="1993900" cy="1701800"/>
          </a:xfrm>
          <a:prstGeom prst="roundRect">
            <a:avLst/>
          </a:prstGeom>
          <a:solidFill>
            <a:srgbClr val="33B5C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Discovery</a:t>
            </a:r>
          </a:p>
          <a:p>
            <a:pPr algn="ctr"/>
            <a:r>
              <a:rPr lang="en-US" sz="3200" dirty="0" smtClean="0"/>
              <a:t>Tool</a:t>
            </a:r>
            <a:endParaRPr lang="en-US" sz="3200" dirty="0"/>
          </a:p>
        </p:txBody>
      </p:sp>
      <p:sp>
        <p:nvSpPr>
          <p:cNvPr id="10" name="Rounded Rectangle 9"/>
          <p:cNvSpPr/>
          <p:nvPr/>
        </p:nvSpPr>
        <p:spPr>
          <a:xfrm>
            <a:off x="5295900" y="4368800"/>
            <a:ext cx="1993900" cy="1701800"/>
          </a:xfrm>
          <a:prstGeom prst="roundRect">
            <a:avLst/>
          </a:prstGeom>
          <a:solidFill>
            <a:srgbClr val="33B5C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Google</a:t>
            </a:r>
          </a:p>
          <a:p>
            <a:pPr algn="ctr"/>
            <a:r>
              <a:rPr lang="en-US" sz="3200" dirty="0" smtClean="0"/>
              <a:t>Scholar</a:t>
            </a:r>
            <a:endParaRPr lang="en-US" sz="3200" dirty="0"/>
          </a:p>
        </p:txBody>
      </p:sp>
      <p:sp>
        <p:nvSpPr>
          <p:cNvPr id="11" name="Equal 10"/>
          <p:cNvSpPr/>
          <p:nvPr/>
        </p:nvSpPr>
        <p:spPr>
          <a:xfrm>
            <a:off x="4178300" y="4978400"/>
            <a:ext cx="876300" cy="482600"/>
          </a:xfrm>
          <a:prstGeom prst="mathEqual">
            <a:avLst/>
          </a:prstGeom>
          <a:solidFill>
            <a:srgbClr val="29CD3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7569200" y="4131608"/>
            <a:ext cx="1117600" cy="1938992"/>
          </a:xfrm>
          <a:prstGeom prst="rect">
            <a:avLst/>
          </a:prstGeom>
          <a:noFill/>
        </p:spPr>
        <p:txBody>
          <a:bodyPr wrap="square" rtlCol="0">
            <a:spAutoFit/>
          </a:bodyPr>
          <a:lstStyle/>
          <a:p>
            <a:r>
              <a:rPr lang="en-US" sz="12000" dirty="0" smtClean="0">
                <a:solidFill>
                  <a:srgbClr val="29CD30"/>
                </a:solidFill>
              </a:rPr>
              <a:t>?</a:t>
            </a:r>
            <a:endParaRPr lang="en-US" sz="12000" dirty="0">
              <a:solidFill>
                <a:srgbClr val="29CD30"/>
              </a:solidFill>
            </a:endParaRPr>
          </a:p>
        </p:txBody>
      </p:sp>
    </p:spTree>
    <p:extLst>
      <p:ext uri="{BB962C8B-B14F-4D97-AF65-F5344CB8AC3E}">
        <p14:creationId xmlns:p14="http://schemas.microsoft.com/office/powerpoint/2010/main" val="12965414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Purpose and Promise of Discovery Tools?</a:t>
            </a:r>
            <a:endParaRPr lang="en-US" sz="3600" dirty="0"/>
          </a:p>
        </p:txBody>
      </p:sp>
      <p:sp>
        <p:nvSpPr>
          <p:cNvPr id="3" name="Content Placeholder 2"/>
          <p:cNvSpPr>
            <a:spLocks noGrp="1"/>
          </p:cNvSpPr>
          <p:nvPr>
            <p:ph idx="1"/>
          </p:nvPr>
        </p:nvSpPr>
        <p:spPr/>
        <p:txBody>
          <a:bodyPr/>
          <a:lstStyle/>
          <a:p>
            <a:r>
              <a:rPr lang="en-US" dirty="0" smtClean="0"/>
              <a:t>Single-search box interface</a:t>
            </a:r>
          </a:p>
          <a:p>
            <a:r>
              <a:rPr lang="en-US" dirty="0" smtClean="0"/>
              <a:t>One entry point to a library’s collection, including unseen resources and full text articles</a:t>
            </a:r>
          </a:p>
          <a:p>
            <a:r>
              <a:rPr lang="en-US" dirty="0" smtClean="0"/>
              <a:t>Users have increased efficiency at discovery</a:t>
            </a:r>
            <a:endParaRPr lang="en-US" dirty="0"/>
          </a:p>
        </p:txBody>
      </p:sp>
      <p:pic>
        <p:nvPicPr>
          <p:cNvPr id="4" name="Picture 3" descr="simple-globe-search.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4381500"/>
            <a:ext cx="2032000" cy="2032000"/>
          </a:xfrm>
          <a:prstGeom prst="rect">
            <a:avLst/>
          </a:prstGeom>
        </p:spPr>
      </p:pic>
    </p:spTree>
    <p:extLst>
      <p:ext uri="{BB962C8B-B14F-4D97-AF65-F5344CB8AC3E}">
        <p14:creationId xmlns:p14="http://schemas.microsoft.com/office/powerpoint/2010/main" val="41084258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What Criteria are We Judging? </a:t>
            </a:r>
            <a:endParaRPr lang="en-US" dirty="0"/>
          </a:p>
        </p:txBody>
      </p:sp>
      <p:sp>
        <p:nvSpPr>
          <p:cNvPr id="3" name="Content Placeholder 2"/>
          <p:cNvSpPr>
            <a:spLocks noGrp="1"/>
          </p:cNvSpPr>
          <p:nvPr>
            <p:ph idx="1"/>
          </p:nvPr>
        </p:nvSpPr>
        <p:spPr/>
        <p:txBody>
          <a:bodyPr/>
          <a:lstStyle/>
          <a:p>
            <a:r>
              <a:rPr lang="en-US" dirty="0" smtClean="0"/>
              <a:t>Was the academic library ever the single point of discovery for users? </a:t>
            </a:r>
          </a:p>
          <a:p>
            <a:r>
              <a:rPr lang="en-US" dirty="0" smtClean="0"/>
              <a:t>Does Google provide all the resources of the internet?</a:t>
            </a:r>
          </a:p>
          <a:p>
            <a:r>
              <a:rPr lang="en-US" dirty="0" smtClean="0"/>
              <a:t>Everything is a work in progress</a:t>
            </a:r>
            <a:endParaRPr lang="en-US" dirty="0"/>
          </a:p>
        </p:txBody>
      </p:sp>
    </p:spTree>
    <p:extLst>
      <p:ext uri="{BB962C8B-B14F-4D97-AF65-F5344CB8AC3E}">
        <p14:creationId xmlns:p14="http://schemas.microsoft.com/office/powerpoint/2010/main" val="15704572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Discovery Tool borrow from Librarians?</a:t>
            </a:r>
            <a:endParaRPr lang="en-US" dirty="0"/>
          </a:p>
        </p:txBody>
      </p:sp>
      <p:sp>
        <p:nvSpPr>
          <p:cNvPr id="8" name="TextBox 7"/>
          <p:cNvSpPr txBox="1"/>
          <p:nvPr/>
        </p:nvSpPr>
        <p:spPr>
          <a:xfrm>
            <a:off x="660400" y="1930400"/>
            <a:ext cx="7061200" cy="5109091"/>
          </a:xfrm>
          <a:prstGeom prst="rect">
            <a:avLst/>
          </a:prstGeom>
          <a:noFill/>
        </p:spPr>
        <p:txBody>
          <a:bodyPr wrap="square" rtlCol="0">
            <a:spAutoFit/>
          </a:bodyPr>
          <a:lstStyle/>
          <a:p>
            <a:pPr marL="457200" indent="-457200">
              <a:buFont typeface="Arial"/>
              <a:buChar char="•"/>
            </a:pPr>
            <a:r>
              <a:rPr lang="en-US" sz="2800" dirty="0" smtClean="0"/>
              <a:t>Configurable Facet Search</a:t>
            </a:r>
          </a:p>
          <a:p>
            <a:pPr marL="457200" indent="-457200">
              <a:buFont typeface="Arial"/>
              <a:buChar char="•"/>
            </a:pPr>
            <a:endParaRPr lang="en-US" sz="2800" dirty="0" smtClean="0"/>
          </a:p>
          <a:p>
            <a:pPr marL="457200" indent="-457200">
              <a:buFont typeface="Arial"/>
              <a:buChar char="•"/>
            </a:pPr>
            <a:endParaRPr lang="en-US" sz="2800" dirty="0" smtClean="0"/>
          </a:p>
          <a:p>
            <a:pPr marL="457200" indent="-457200">
              <a:buFont typeface="Arial"/>
              <a:buChar char="•"/>
            </a:pPr>
            <a:endParaRPr lang="en-US" sz="2800" dirty="0" smtClean="0"/>
          </a:p>
          <a:p>
            <a:endParaRPr lang="en-US" sz="2800" dirty="0"/>
          </a:p>
          <a:p>
            <a:endParaRPr lang="en-US" sz="2800" dirty="0"/>
          </a:p>
          <a:p>
            <a:pPr marL="457200" indent="-457200">
              <a:buFont typeface="Arial"/>
              <a:buChar char="•"/>
            </a:pPr>
            <a:endParaRPr lang="en-US" sz="2800" dirty="0" smtClean="0">
              <a:hlinkClick r:id="rId2"/>
            </a:endParaRPr>
          </a:p>
          <a:p>
            <a:pPr marL="457200" indent="-457200">
              <a:buFont typeface="Arial"/>
              <a:buChar char="•"/>
            </a:pPr>
            <a:endParaRPr lang="en-US" sz="2800" dirty="0">
              <a:hlinkClick r:id="rId2"/>
            </a:endParaRPr>
          </a:p>
          <a:p>
            <a:pPr marL="457200" indent="-457200">
              <a:buFont typeface="Arial"/>
              <a:buChar char="•"/>
            </a:pPr>
            <a:endParaRPr lang="en-US" sz="2800" dirty="0" smtClean="0">
              <a:hlinkClick r:id="rId2"/>
            </a:endParaRPr>
          </a:p>
          <a:p>
            <a:pPr marL="457200" indent="-457200">
              <a:buFont typeface="Arial"/>
              <a:buChar char="•"/>
            </a:pPr>
            <a:r>
              <a:rPr lang="en-US" sz="2800" dirty="0" smtClean="0">
                <a:hlinkClick r:id="rId2"/>
              </a:rPr>
              <a:t>Records have rich metadata</a:t>
            </a:r>
            <a:endParaRPr lang="en-US" sz="2800" dirty="0" smtClean="0"/>
          </a:p>
          <a:p>
            <a:r>
              <a:rPr lang="en-US" sz="2800" dirty="0" smtClean="0"/>
              <a:t> </a:t>
            </a:r>
          </a:p>
          <a:p>
            <a:pPr marL="285750" indent="-285750">
              <a:buFont typeface="Arial"/>
              <a:buChar char="•"/>
            </a:pPr>
            <a:endParaRPr lang="en-US" dirty="0"/>
          </a:p>
        </p:txBody>
      </p:sp>
      <p:pic>
        <p:nvPicPr>
          <p:cNvPr id="3" name="Picture 2" descr="Screen Shot 2016-10-09 at 9.16.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400" y="2433361"/>
            <a:ext cx="2554068" cy="3040340"/>
          </a:xfrm>
          <a:prstGeom prst="rect">
            <a:avLst/>
          </a:prstGeom>
        </p:spPr>
      </p:pic>
    </p:spTree>
    <p:extLst>
      <p:ext uri="{BB962C8B-B14F-4D97-AF65-F5344CB8AC3E}">
        <p14:creationId xmlns:p14="http://schemas.microsoft.com/office/powerpoint/2010/main" val="9916013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Discovery Tools Borrow from Web 2.0?</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Enriched Content</a:t>
            </a:r>
          </a:p>
          <a:p>
            <a:r>
              <a:rPr lang="en-US" dirty="0" smtClean="0"/>
              <a:t>Recommendations</a:t>
            </a:r>
          </a:p>
          <a:p>
            <a:r>
              <a:rPr lang="en-US" dirty="0" smtClean="0"/>
              <a:t>Integrate with other library systems and widgets</a:t>
            </a:r>
          </a:p>
          <a:p>
            <a:r>
              <a:rPr lang="en-US" dirty="0" smtClean="0"/>
              <a:t>Social Network Integration</a:t>
            </a:r>
          </a:p>
          <a:p>
            <a:r>
              <a:rPr lang="en-US" dirty="0" smtClean="0"/>
              <a:t>Persistent Links</a:t>
            </a:r>
          </a:p>
          <a:p>
            <a:r>
              <a:rPr lang="en-US" dirty="0" smtClean="0"/>
              <a:t>Visual Search</a:t>
            </a:r>
          </a:p>
          <a:p>
            <a:r>
              <a:rPr lang="en-US" dirty="0" err="1" smtClean="0"/>
              <a:t>Autocompletion</a:t>
            </a:r>
            <a:r>
              <a:rPr lang="en-US" dirty="0" smtClean="0"/>
              <a:t> and spelling recommendations</a:t>
            </a:r>
          </a:p>
          <a:p>
            <a:r>
              <a:rPr lang="en-US" dirty="0" smtClean="0"/>
              <a:t>Email and RSS Alerts to new items</a:t>
            </a:r>
          </a:p>
          <a:p>
            <a:r>
              <a:rPr lang="en-US" dirty="0" smtClean="0"/>
              <a:t>Output options</a:t>
            </a:r>
          </a:p>
          <a:p>
            <a:endParaRPr lang="en-US" dirty="0"/>
          </a:p>
        </p:txBody>
      </p:sp>
    </p:spTree>
    <p:extLst>
      <p:ext uri="{BB962C8B-B14F-4D97-AF65-F5344CB8AC3E}">
        <p14:creationId xmlns:p14="http://schemas.microsoft.com/office/powerpoint/2010/main" val="10043924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Improved?</a:t>
            </a:r>
            <a:endParaRPr lang="en-US" dirty="0"/>
          </a:p>
        </p:txBody>
      </p:sp>
      <p:sp>
        <p:nvSpPr>
          <p:cNvPr id="3" name="Content Placeholder 2"/>
          <p:cNvSpPr>
            <a:spLocks noGrp="1"/>
          </p:cNvSpPr>
          <p:nvPr>
            <p:ph idx="1"/>
          </p:nvPr>
        </p:nvSpPr>
        <p:spPr/>
        <p:txBody>
          <a:bodyPr/>
          <a:lstStyle/>
          <a:p>
            <a:r>
              <a:rPr lang="en-US" dirty="0" smtClean="0"/>
              <a:t>Relevancy</a:t>
            </a:r>
            <a:endParaRPr lang="en-US" dirty="0" smtClean="0"/>
          </a:p>
          <a:p>
            <a:r>
              <a:rPr lang="en-US" dirty="0" smtClean="0"/>
              <a:t>Amount of Content</a:t>
            </a:r>
          </a:p>
          <a:p>
            <a:r>
              <a:rPr lang="en-US" dirty="0" smtClean="0"/>
              <a:t>Integration with local library systems</a:t>
            </a:r>
          </a:p>
          <a:p>
            <a:r>
              <a:rPr lang="en-US" dirty="0" smtClean="0"/>
              <a:t>Availability of Analytics</a:t>
            </a:r>
          </a:p>
          <a:p>
            <a:pPr marL="0" indent="0">
              <a:buNone/>
            </a:pPr>
            <a:endParaRPr lang="en-US" dirty="0">
              <a:hlinkClick r:id="rId3"/>
            </a:endParaRPr>
          </a:p>
        </p:txBody>
      </p:sp>
      <p:pic>
        <p:nvPicPr>
          <p:cNvPr id="4" name="Picture 3" descr="hammer-28636_128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716" y="4457700"/>
            <a:ext cx="2522483" cy="2400300"/>
          </a:xfrm>
          <a:prstGeom prst="rect">
            <a:avLst/>
          </a:prstGeom>
        </p:spPr>
      </p:pic>
    </p:spTree>
    <p:extLst>
      <p:ext uri="{BB962C8B-B14F-4D97-AF65-F5344CB8AC3E}">
        <p14:creationId xmlns:p14="http://schemas.microsoft.com/office/powerpoint/2010/main" val="67872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smtClean="0">
                <a:hlinkClick r:id="rId3"/>
              </a:rPr>
              <a:t>Displaying relationships</a:t>
            </a:r>
            <a:endParaRPr lang="en-US" dirty="0" smtClean="0"/>
          </a:p>
          <a:p>
            <a:r>
              <a:rPr lang="en-US" dirty="0" smtClean="0"/>
              <a:t>Better recommendation tools</a:t>
            </a:r>
          </a:p>
          <a:p>
            <a:r>
              <a:rPr lang="en-US" dirty="0" smtClean="0"/>
              <a:t>Hybrid federated and unified index search?</a:t>
            </a:r>
          </a:p>
          <a:p>
            <a:r>
              <a:rPr lang="en-US" dirty="0" smtClean="0"/>
              <a:t>Linked Data?</a:t>
            </a:r>
          </a:p>
          <a:p>
            <a:endParaRPr lang="en-US" dirty="0" smtClean="0"/>
          </a:p>
          <a:p>
            <a:endParaRPr lang="en-US" dirty="0"/>
          </a:p>
        </p:txBody>
      </p:sp>
    </p:spTree>
    <p:extLst>
      <p:ext uri="{BB962C8B-B14F-4D97-AF65-F5344CB8AC3E}">
        <p14:creationId xmlns:p14="http://schemas.microsoft.com/office/powerpoint/2010/main" val="6574251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academic libraries do?</a:t>
            </a:r>
            <a:endParaRPr lang="en-US" dirty="0"/>
          </a:p>
        </p:txBody>
      </p:sp>
      <p:pic>
        <p:nvPicPr>
          <p:cNvPr id="6" name="Picture 5" descr="convin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2005"/>
            <a:ext cx="8382000" cy="2707160"/>
          </a:xfrm>
          <a:prstGeom prst="rect">
            <a:avLst/>
          </a:prstGeom>
        </p:spPr>
      </p:pic>
      <p:sp>
        <p:nvSpPr>
          <p:cNvPr id="7" name="TextBox 6"/>
          <p:cNvSpPr txBox="1"/>
          <p:nvPr/>
        </p:nvSpPr>
        <p:spPr>
          <a:xfrm>
            <a:off x="457200" y="4775200"/>
            <a:ext cx="8102600" cy="1754327"/>
          </a:xfrm>
          <a:prstGeom prst="rect">
            <a:avLst/>
          </a:prstGeom>
          <a:noFill/>
        </p:spPr>
        <p:txBody>
          <a:bodyPr wrap="square" rtlCol="0">
            <a:spAutoFit/>
          </a:bodyPr>
          <a:lstStyle/>
          <a:p>
            <a:pPr marL="571500" indent="-571500">
              <a:buFont typeface="Arial"/>
              <a:buChar char="•"/>
            </a:pPr>
            <a:r>
              <a:rPr lang="en-US" sz="3600" dirty="0" smtClean="0"/>
              <a:t>Assess, analyze and share results</a:t>
            </a:r>
          </a:p>
          <a:p>
            <a:pPr marL="571500" indent="-571500">
              <a:buFont typeface="Arial"/>
              <a:buChar char="•"/>
            </a:pPr>
            <a:r>
              <a:rPr lang="en-US" sz="3600" dirty="0" smtClean="0"/>
              <a:t>Create pressure groups</a:t>
            </a:r>
          </a:p>
          <a:p>
            <a:pPr marL="571500" indent="-571500">
              <a:buFont typeface="Arial"/>
              <a:buChar char="•"/>
            </a:pPr>
            <a:r>
              <a:rPr lang="en-US" sz="3600" dirty="0" smtClean="0"/>
              <a:t>Collaborate on Open Source projects</a:t>
            </a:r>
            <a:endParaRPr lang="en-US" sz="3600" dirty="0"/>
          </a:p>
        </p:txBody>
      </p:sp>
    </p:spTree>
    <p:extLst>
      <p:ext uri="{BB962C8B-B14F-4D97-AF65-F5344CB8AC3E}">
        <p14:creationId xmlns:p14="http://schemas.microsoft.com/office/powerpoint/2010/main" val="37716058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Discovery Tool?</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 user </a:t>
            </a:r>
            <a:r>
              <a:rPr lang="en-US" dirty="0"/>
              <a:t>i</a:t>
            </a:r>
            <a:r>
              <a:rPr lang="en-US" dirty="0" smtClean="0"/>
              <a:t>nterface for search that sits outside of a library system </a:t>
            </a:r>
          </a:p>
          <a:p>
            <a:pPr marL="0" indent="0">
              <a:buNone/>
            </a:pPr>
            <a:endParaRPr lang="en-US" dirty="0"/>
          </a:p>
          <a:p>
            <a:pPr marL="0" indent="0">
              <a:buNone/>
            </a:pPr>
            <a:endParaRPr lang="en-US" dirty="0"/>
          </a:p>
        </p:txBody>
      </p:sp>
      <p:pic>
        <p:nvPicPr>
          <p:cNvPr id="4" name="Picture 3" descr="Screen Shot 2016-10-08 at 7.50.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2578100"/>
            <a:ext cx="6985000" cy="1689100"/>
          </a:xfrm>
          <a:prstGeom prst="rect">
            <a:avLst/>
          </a:prstGeom>
        </p:spPr>
      </p:pic>
    </p:spTree>
    <p:extLst>
      <p:ext uri="{BB962C8B-B14F-4D97-AF65-F5344CB8AC3E}">
        <p14:creationId xmlns:p14="http://schemas.microsoft.com/office/powerpoint/2010/main" val="27921537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Fulfilled?</a:t>
            </a:r>
            <a:endParaRPr lang="en-US" dirty="0"/>
          </a:p>
        </p:txBody>
      </p:sp>
      <p:pic>
        <p:nvPicPr>
          <p:cNvPr id="4" name="Content Placeholder 3"/>
          <p:cNvPicPr>
            <a:picLocks noGrp="1" noChangeAspect="1"/>
          </p:cNvPicPr>
          <p:nvPr>
            <p:ph idx="1"/>
          </p:nvPr>
        </p:nvPicPr>
        <p:blipFill>
          <a:blip r:embed="rId2"/>
          <a:srcRect t="8591" b="8591"/>
          <a:stretch>
            <a:fillRect/>
          </a:stretch>
        </p:blipFill>
        <p:spPr>
          <a:xfrm>
            <a:off x="2451100" y="1417638"/>
            <a:ext cx="3510064" cy="1930400"/>
          </a:xfrm>
        </p:spPr>
      </p:pic>
      <p:pic>
        <p:nvPicPr>
          <p:cNvPr id="5" name="Picture 4" descr="Screen Shot 2016-10-08 at 7.50.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4800600"/>
            <a:ext cx="6985000" cy="1689100"/>
          </a:xfrm>
          <a:prstGeom prst="rect">
            <a:avLst/>
          </a:prstGeom>
        </p:spPr>
      </p:pic>
      <p:sp>
        <p:nvSpPr>
          <p:cNvPr id="6" name="Down Arrow 5"/>
          <p:cNvSpPr/>
          <p:nvPr/>
        </p:nvSpPr>
        <p:spPr>
          <a:xfrm>
            <a:off x="3746500" y="3543300"/>
            <a:ext cx="1041400" cy="1117600"/>
          </a:xfrm>
          <a:prstGeom prst="downArrow">
            <a:avLst/>
          </a:prstGeom>
          <a:solidFill>
            <a:srgbClr val="2B8BC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6297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r>
              <a:rPr lang="en-US" dirty="0"/>
              <a:t>!</a:t>
            </a:r>
          </a:p>
        </p:txBody>
      </p:sp>
      <p:sp>
        <p:nvSpPr>
          <p:cNvPr id="3" name="Content Placeholder 2"/>
          <p:cNvSpPr>
            <a:spLocks noGrp="1"/>
          </p:cNvSpPr>
          <p:nvPr>
            <p:ph idx="1"/>
          </p:nvPr>
        </p:nvSpPr>
        <p:spPr/>
        <p:txBody>
          <a:bodyPr/>
          <a:lstStyle/>
          <a:p>
            <a:pPr marL="0" indent="0" algn="ctr">
              <a:buNone/>
            </a:pPr>
            <a:r>
              <a:rPr lang="en-US" dirty="0" smtClean="0">
                <a:hlinkClick r:id="rId2"/>
              </a:rPr>
              <a:t>andreakathleenbyrne@gmail.com</a:t>
            </a:r>
            <a:endParaRPr lang="en-US" dirty="0" smtClean="0"/>
          </a:p>
          <a:p>
            <a:pPr marL="0" indent="0" algn="ctr">
              <a:buNone/>
            </a:pPr>
            <a:r>
              <a:rPr lang="en-US" dirty="0" smtClean="0"/>
              <a:t>@</a:t>
            </a:r>
            <a:r>
              <a:rPr lang="en-US" dirty="0" err="1" smtClean="0"/>
              <a:t>andreakbyrne</a:t>
            </a:r>
            <a:endParaRPr lang="en-US" dirty="0" smtClean="0"/>
          </a:p>
          <a:p>
            <a:pPr marL="0" indent="0" algn="ctr">
              <a:buNone/>
            </a:pPr>
            <a:endParaRPr lang="en-US" dirty="0"/>
          </a:p>
          <a:p>
            <a:pPr marL="0" indent="0" algn="ctr">
              <a:buNone/>
            </a:pPr>
            <a:r>
              <a:rPr lang="en-US" dirty="0" smtClean="0"/>
              <a:t>Find </a:t>
            </a:r>
            <a:r>
              <a:rPr lang="en-US" dirty="0"/>
              <a:t>this presentation </a:t>
            </a:r>
            <a:r>
              <a:rPr lang="en-US" dirty="0" smtClean="0"/>
              <a:t>and </a:t>
            </a:r>
            <a:r>
              <a:rPr lang="en-US" smtClean="0"/>
              <a:t>the bibliography at </a:t>
            </a:r>
            <a:r>
              <a:rPr lang="en-US" dirty="0">
                <a:hlinkClick r:id="rId3"/>
              </a:rPr>
              <a:t>https://github.com/andreakb/</a:t>
            </a:r>
            <a:r>
              <a:rPr lang="en-US" dirty="0" smtClean="0">
                <a:hlinkClick r:id="rId3"/>
              </a:rPr>
              <a:t>presentations</a:t>
            </a:r>
            <a:endParaRPr lang="en-US" dirty="0"/>
          </a:p>
        </p:txBody>
      </p:sp>
    </p:spTree>
    <p:extLst>
      <p:ext uri="{BB962C8B-B14F-4D97-AF65-F5344CB8AC3E}">
        <p14:creationId xmlns:p14="http://schemas.microsoft.com/office/powerpoint/2010/main" val="10466567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Web-Scale Discovery Tools</a:t>
            </a:r>
            <a:endParaRPr lang="en-US" dirty="0"/>
          </a:p>
        </p:txBody>
      </p:sp>
      <p:sp>
        <p:nvSpPr>
          <p:cNvPr id="3" name="Content Placeholder 2"/>
          <p:cNvSpPr>
            <a:spLocks noGrp="1"/>
          </p:cNvSpPr>
          <p:nvPr>
            <p:ph idx="1"/>
          </p:nvPr>
        </p:nvSpPr>
        <p:spPr/>
        <p:txBody>
          <a:bodyPr/>
          <a:lstStyle/>
          <a:p>
            <a:r>
              <a:rPr lang="en-US" dirty="0" smtClean="0"/>
              <a:t>Federated Search</a:t>
            </a:r>
          </a:p>
          <a:p>
            <a:pPr marL="0" indent="0">
              <a:buNone/>
            </a:pPr>
            <a:endParaRPr lang="en-US" dirty="0" smtClean="0"/>
          </a:p>
          <a:p>
            <a:endParaRPr lang="en-US" dirty="0" smtClean="0"/>
          </a:p>
          <a:p>
            <a:r>
              <a:rPr lang="en-US" dirty="0" smtClean="0"/>
              <a:t>Unified Indexes</a:t>
            </a:r>
          </a:p>
          <a:p>
            <a:pPr marL="0" indent="0">
              <a:buNone/>
            </a:pPr>
            <a:endParaRPr lang="en-US" dirty="0"/>
          </a:p>
        </p:txBody>
      </p:sp>
      <p:pic>
        <p:nvPicPr>
          <p:cNvPr id="4" name="Picture 3" descr="Screen Shot 2016-10-08 at 7.57.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134" y="2053166"/>
            <a:ext cx="1955800" cy="1384300"/>
          </a:xfrm>
          <a:prstGeom prst="rect">
            <a:avLst/>
          </a:prstGeom>
        </p:spPr>
      </p:pic>
      <p:pic>
        <p:nvPicPr>
          <p:cNvPr id="5" name="Picture 4" descr="Screen Shot 2016-10-08 at 7.59.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102100"/>
            <a:ext cx="4667012" cy="512233"/>
          </a:xfrm>
          <a:prstGeom prst="rect">
            <a:avLst/>
          </a:prstGeom>
        </p:spPr>
      </p:pic>
      <p:pic>
        <p:nvPicPr>
          <p:cNvPr id="6" name="Picture 5" descr="Screen Shot 2016-10-08 at 8.00.1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800" y="3723216"/>
            <a:ext cx="3302000" cy="952500"/>
          </a:xfrm>
          <a:prstGeom prst="rect">
            <a:avLst/>
          </a:prstGeom>
        </p:spPr>
      </p:pic>
      <p:pic>
        <p:nvPicPr>
          <p:cNvPr id="7" name="Picture 6"/>
          <p:cNvPicPr>
            <a:picLocks noChangeAspect="1"/>
          </p:cNvPicPr>
          <p:nvPr/>
        </p:nvPicPr>
        <p:blipFill>
          <a:blip r:embed="rId6"/>
          <a:stretch>
            <a:fillRect/>
          </a:stretch>
        </p:blipFill>
        <p:spPr>
          <a:xfrm>
            <a:off x="145812" y="5100614"/>
            <a:ext cx="4392321" cy="1181268"/>
          </a:xfrm>
          <a:prstGeom prst="rect">
            <a:avLst/>
          </a:prstGeom>
        </p:spPr>
      </p:pic>
      <p:pic>
        <p:nvPicPr>
          <p:cNvPr id="8" name="Picture 7"/>
          <p:cNvPicPr>
            <a:picLocks noChangeAspect="1"/>
          </p:cNvPicPr>
          <p:nvPr/>
        </p:nvPicPr>
        <p:blipFill>
          <a:blip r:embed="rId7"/>
          <a:stretch>
            <a:fillRect/>
          </a:stretch>
        </p:blipFill>
        <p:spPr>
          <a:xfrm>
            <a:off x="4775200" y="5325170"/>
            <a:ext cx="4368800" cy="956712"/>
          </a:xfrm>
          <a:prstGeom prst="rect">
            <a:avLst/>
          </a:prstGeom>
        </p:spPr>
      </p:pic>
    </p:spTree>
    <p:extLst>
      <p:ext uri="{BB962C8B-B14F-4D97-AF65-F5344CB8AC3E}">
        <p14:creationId xmlns:p14="http://schemas.microsoft.com/office/powerpoint/2010/main" val="2315823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gnetic Disk 3"/>
          <p:cNvSpPr/>
          <p:nvPr/>
        </p:nvSpPr>
        <p:spPr>
          <a:xfrm>
            <a:off x="1295400" y="304769"/>
            <a:ext cx="1625600" cy="1920938"/>
          </a:xfrm>
          <a:prstGeom prst="flowChartMagneticDisk">
            <a:avLst/>
          </a:prstGeom>
          <a:solidFill>
            <a:srgbClr val="008000"/>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600" dirty="0" smtClean="0">
                <a:solidFill>
                  <a:schemeClr val="accent1">
                    <a:lumMod val="20000"/>
                    <a:lumOff val="80000"/>
                  </a:schemeClr>
                </a:solidFill>
              </a:rPr>
              <a:t>Databases</a:t>
            </a:r>
            <a:endParaRPr lang="en-US" sz="2600" b="1" cap="all" dirty="0">
              <a:ln w="0"/>
              <a:solidFill>
                <a:schemeClr val="accent1">
                  <a:lumMod val="20000"/>
                  <a:lumOff val="80000"/>
                </a:schemeClr>
              </a:solidFill>
              <a:effectLst>
                <a:reflection blurRad="12700" stA="50000" endPos="50000" dist="5000" dir="5400000" sy="-100000" rotWithShape="0"/>
              </a:effectLst>
            </a:endParaRPr>
          </a:p>
        </p:txBody>
      </p:sp>
      <p:sp>
        <p:nvSpPr>
          <p:cNvPr id="9" name="Magnetic Disk 8"/>
          <p:cNvSpPr/>
          <p:nvPr/>
        </p:nvSpPr>
        <p:spPr>
          <a:xfrm>
            <a:off x="3759201" y="558272"/>
            <a:ext cx="1625600" cy="1920938"/>
          </a:xfrm>
          <a:prstGeom prst="flowChartMagneticDisk">
            <a:avLst/>
          </a:prstGeom>
          <a:solidFill>
            <a:srgbClr val="008000"/>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600" dirty="0" smtClean="0">
                <a:solidFill>
                  <a:schemeClr val="accent1">
                    <a:lumMod val="20000"/>
                    <a:lumOff val="80000"/>
                  </a:schemeClr>
                </a:solidFill>
              </a:rPr>
              <a:t>Catalog</a:t>
            </a:r>
            <a:endParaRPr lang="en-US" sz="2600" b="1" cap="all" dirty="0">
              <a:ln w="0"/>
              <a:solidFill>
                <a:schemeClr val="accent1">
                  <a:lumMod val="20000"/>
                  <a:lumOff val="80000"/>
                </a:schemeClr>
              </a:solidFill>
              <a:effectLst>
                <a:reflection blurRad="12700" stA="50000" endPos="50000" dist="5000" dir="5400000" sy="-100000" rotWithShape="0"/>
              </a:effectLst>
            </a:endParaRPr>
          </a:p>
        </p:txBody>
      </p:sp>
      <p:sp>
        <p:nvSpPr>
          <p:cNvPr id="10" name="Magnetic Disk 9"/>
          <p:cNvSpPr/>
          <p:nvPr/>
        </p:nvSpPr>
        <p:spPr>
          <a:xfrm>
            <a:off x="6049434" y="342869"/>
            <a:ext cx="1625600" cy="1920938"/>
          </a:xfrm>
          <a:prstGeom prst="flowChartMagneticDisk">
            <a:avLst/>
          </a:prstGeom>
          <a:solidFill>
            <a:srgbClr val="008000"/>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500" dirty="0" smtClean="0">
                <a:solidFill>
                  <a:schemeClr val="accent1">
                    <a:lumMod val="20000"/>
                    <a:lumOff val="80000"/>
                  </a:schemeClr>
                </a:solidFill>
              </a:rPr>
              <a:t>Digital Collections</a:t>
            </a:r>
            <a:endParaRPr lang="en-US" sz="2500" cap="all" dirty="0">
              <a:ln w="0"/>
              <a:solidFill>
                <a:schemeClr val="accent1">
                  <a:lumMod val="20000"/>
                  <a:lumOff val="80000"/>
                </a:schemeClr>
              </a:solidFill>
              <a:effectLst>
                <a:reflection blurRad="12700" stA="50000" endPos="50000" dist="5000" dir="5400000" sy="-100000" rotWithShape="0"/>
              </a:effectLst>
            </a:endParaRPr>
          </a:p>
        </p:txBody>
      </p:sp>
      <p:sp>
        <p:nvSpPr>
          <p:cNvPr id="12" name="Decision 11"/>
          <p:cNvSpPr/>
          <p:nvPr/>
        </p:nvSpPr>
        <p:spPr>
          <a:xfrm>
            <a:off x="3606802" y="3153832"/>
            <a:ext cx="1879599" cy="1049867"/>
          </a:xfrm>
          <a:prstGeom prst="flowChartDecisio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Live Search</a:t>
            </a:r>
            <a:endParaRPr lang="en-US" dirty="0">
              <a:solidFill>
                <a:srgbClr val="FFFF00"/>
              </a:solidFill>
            </a:endParaRPr>
          </a:p>
        </p:txBody>
      </p:sp>
      <p:cxnSp>
        <p:nvCxnSpPr>
          <p:cNvPr id="14" name="Straight Arrow Connector 13"/>
          <p:cNvCxnSpPr>
            <a:stCxn id="4" idx="3"/>
            <a:endCxn id="12" idx="0"/>
          </p:cNvCxnSpPr>
          <p:nvPr/>
        </p:nvCxnSpPr>
        <p:spPr>
          <a:xfrm>
            <a:off x="2108200" y="2225707"/>
            <a:ext cx="2438402" cy="92812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endCxn id="12" idx="0"/>
          </p:cNvCxnSpPr>
          <p:nvPr/>
        </p:nvCxnSpPr>
        <p:spPr>
          <a:xfrm>
            <a:off x="4546602" y="2479210"/>
            <a:ext cx="0" cy="674622"/>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a:stCxn id="10" idx="3"/>
            <a:endCxn id="12" idx="0"/>
          </p:cNvCxnSpPr>
          <p:nvPr/>
        </p:nvCxnSpPr>
        <p:spPr>
          <a:xfrm flipH="1">
            <a:off x="4546602" y="2263807"/>
            <a:ext cx="2315632" cy="89002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24" name="Alternate Process 23"/>
          <p:cNvSpPr/>
          <p:nvPr/>
        </p:nvSpPr>
        <p:spPr>
          <a:xfrm>
            <a:off x="3708403" y="4699000"/>
            <a:ext cx="1689098" cy="939800"/>
          </a:xfrm>
          <a:prstGeom prst="flowChartAlternateProcess">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Discovery </a:t>
            </a:r>
          </a:p>
          <a:p>
            <a:pPr algn="ctr"/>
            <a:r>
              <a:rPr lang="en-US" dirty="0" smtClean="0">
                <a:solidFill>
                  <a:schemeClr val="bg2"/>
                </a:solidFill>
              </a:rPr>
              <a:t>Tool</a:t>
            </a:r>
          </a:p>
          <a:p>
            <a:pPr algn="ctr"/>
            <a:r>
              <a:rPr lang="en-US" dirty="0" smtClean="0">
                <a:solidFill>
                  <a:schemeClr val="bg2"/>
                </a:solidFill>
              </a:rPr>
              <a:t>Query</a:t>
            </a:r>
            <a:endParaRPr lang="en-US" dirty="0">
              <a:solidFill>
                <a:schemeClr val="bg2"/>
              </a:solidFill>
            </a:endParaRPr>
          </a:p>
        </p:txBody>
      </p:sp>
      <p:cxnSp>
        <p:nvCxnSpPr>
          <p:cNvPr id="27" name="Straight Arrow Connector 26"/>
          <p:cNvCxnSpPr>
            <a:stCxn id="12" idx="2"/>
            <a:endCxn id="24" idx="0"/>
          </p:cNvCxnSpPr>
          <p:nvPr/>
        </p:nvCxnSpPr>
        <p:spPr>
          <a:xfrm>
            <a:off x="4546602" y="4203699"/>
            <a:ext cx="6350" cy="49530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241300" y="5753100"/>
            <a:ext cx="8750300" cy="707886"/>
          </a:xfrm>
          <a:prstGeom prst="rect">
            <a:avLst/>
          </a:prstGeom>
          <a:noFill/>
        </p:spPr>
        <p:txBody>
          <a:bodyPr wrap="square" rtlCol="0">
            <a:spAutoFit/>
          </a:bodyPr>
          <a:lstStyle/>
          <a:p>
            <a:pPr algn="ctr"/>
            <a:r>
              <a:rPr lang="en-US" sz="4000" b="1" dirty="0" smtClean="0"/>
              <a:t>Federated Search Process </a:t>
            </a:r>
            <a:endParaRPr lang="en-US" sz="4000" b="1" dirty="0"/>
          </a:p>
        </p:txBody>
      </p:sp>
    </p:spTree>
    <p:extLst>
      <p:ext uri="{BB962C8B-B14F-4D97-AF65-F5344CB8AC3E}">
        <p14:creationId xmlns:p14="http://schemas.microsoft.com/office/powerpoint/2010/main" val="18171758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gnetic Disk 3"/>
          <p:cNvSpPr/>
          <p:nvPr/>
        </p:nvSpPr>
        <p:spPr>
          <a:xfrm>
            <a:off x="3733800" y="1891803"/>
            <a:ext cx="1854200" cy="2298700"/>
          </a:xfrm>
          <a:prstGeom prst="flowChartMagneticDisk">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Centralized  </a:t>
            </a:r>
          </a:p>
          <a:p>
            <a:pPr algn="ctr"/>
            <a:r>
              <a:rPr lang="en-US" dirty="0" smtClean="0"/>
              <a:t>Index</a:t>
            </a:r>
            <a:endParaRPr lang="en-US" dirty="0"/>
          </a:p>
        </p:txBody>
      </p:sp>
      <p:sp>
        <p:nvSpPr>
          <p:cNvPr id="6" name="Magnetic Disk 5"/>
          <p:cNvSpPr/>
          <p:nvPr/>
        </p:nvSpPr>
        <p:spPr>
          <a:xfrm>
            <a:off x="6417734" y="75672"/>
            <a:ext cx="1405466" cy="1828831"/>
          </a:xfrm>
          <a:prstGeom prst="flowChartMagneticDisk">
            <a:avLst/>
          </a:prstGeom>
          <a:solidFill>
            <a:srgbClr val="008000"/>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dirty="0" smtClean="0">
                <a:solidFill>
                  <a:schemeClr val="accent1">
                    <a:lumMod val="20000"/>
                    <a:lumOff val="80000"/>
                  </a:schemeClr>
                </a:solidFill>
              </a:rPr>
              <a:t>Digital Collections</a:t>
            </a:r>
            <a:endParaRPr lang="en-US" sz="2000" cap="all" dirty="0">
              <a:ln w="0"/>
              <a:solidFill>
                <a:schemeClr val="accent1">
                  <a:lumMod val="20000"/>
                  <a:lumOff val="80000"/>
                </a:schemeClr>
              </a:solidFill>
              <a:effectLst>
                <a:reflection blurRad="12700" stA="50000" endPos="50000" dist="5000" dir="5400000" sy="-100000" rotWithShape="0"/>
              </a:effectLst>
            </a:endParaRPr>
          </a:p>
        </p:txBody>
      </p:sp>
      <p:sp>
        <p:nvSpPr>
          <p:cNvPr id="7" name="Magnetic Disk 6"/>
          <p:cNvSpPr/>
          <p:nvPr/>
        </p:nvSpPr>
        <p:spPr>
          <a:xfrm>
            <a:off x="1553634" y="113772"/>
            <a:ext cx="1405466" cy="1828831"/>
          </a:xfrm>
          <a:prstGeom prst="flowChartMagneticDisk">
            <a:avLst/>
          </a:prstGeom>
          <a:solidFill>
            <a:srgbClr val="008000"/>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dirty="0" smtClean="0">
                <a:solidFill>
                  <a:schemeClr val="accent1">
                    <a:lumMod val="20000"/>
                    <a:lumOff val="80000"/>
                  </a:schemeClr>
                </a:solidFill>
              </a:rPr>
              <a:t>Catalog</a:t>
            </a:r>
            <a:endParaRPr lang="en-US" sz="2000" cap="all" dirty="0">
              <a:ln w="0"/>
              <a:solidFill>
                <a:schemeClr val="accent1">
                  <a:lumMod val="20000"/>
                  <a:lumOff val="80000"/>
                </a:schemeClr>
              </a:solidFill>
              <a:effectLst>
                <a:reflection blurRad="12700" stA="50000" endPos="50000" dist="5000" dir="5400000" sy="-100000" rotWithShape="0"/>
              </a:effectLst>
            </a:endParaRPr>
          </a:p>
        </p:txBody>
      </p:sp>
      <p:cxnSp>
        <p:nvCxnSpPr>
          <p:cNvPr id="17" name="Straight Arrow Connector 16"/>
          <p:cNvCxnSpPr>
            <a:stCxn id="7" idx="3"/>
            <a:endCxn id="4" idx="2"/>
          </p:cNvCxnSpPr>
          <p:nvPr/>
        </p:nvCxnSpPr>
        <p:spPr>
          <a:xfrm>
            <a:off x="2256367" y="1942603"/>
            <a:ext cx="1477433" cy="10985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6" idx="3"/>
            <a:endCxn id="4" idx="4"/>
          </p:cNvCxnSpPr>
          <p:nvPr/>
        </p:nvCxnSpPr>
        <p:spPr>
          <a:xfrm flipH="1">
            <a:off x="5588000" y="1904503"/>
            <a:ext cx="1532467" cy="11366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6" name="Alternate Process 25"/>
          <p:cNvSpPr/>
          <p:nvPr/>
        </p:nvSpPr>
        <p:spPr>
          <a:xfrm>
            <a:off x="3822703" y="4737100"/>
            <a:ext cx="1689098" cy="939800"/>
          </a:xfrm>
          <a:prstGeom prst="flowChartAlternateProcess">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Discovery </a:t>
            </a:r>
          </a:p>
          <a:p>
            <a:pPr algn="ctr"/>
            <a:r>
              <a:rPr lang="en-US" dirty="0" smtClean="0">
                <a:solidFill>
                  <a:schemeClr val="bg2"/>
                </a:solidFill>
              </a:rPr>
              <a:t>Tool</a:t>
            </a:r>
          </a:p>
          <a:p>
            <a:pPr algn="ctr"/>
            <a:r>
              <a:rPr lang="en-US" dirty="0" smtClean="0">
                <a:solidFill>
                  <a:schemeClr val="bg2"/>
                </a:solidFill>
              </a:rPr>
              <a:t>Query</a:t>
            </a:r>
            <a:endParaRPr lang="en-US" dirty="0">
              <a:solidFill>
                <a:schemeClr val="bg2"/>
              </a:solidFill>
            </a:endParaRPr>
          </a:p>
        </p:txBody>
      </p:sp>
      <p:cxnSp>
        <p:nvCxnSpPr>
          <p:cNvPr id="32" name="Straight Arrow Connector 31"/>
          <p:cNvCxnSpPr>
            <a:stCxn id="4" idx="3"/>
            <a:endCxn id="26" idx="0"/>
          </p:cNvCxnSpPr>
          <p:nvPr/>
        </p:nvCxnSpPr>
        <p:spPr>
          <a:xfrm>
            <a:off x="4660900" y="4190503"/>
            <a:ext cx="6352" cy="546597"/>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14300" y="5676900"/>
            <a:ext cx="8940800" cy="830997"/>
          </a:xfrm>
          <a:prstGeom prst="rect">
            <a:avLst/>
          </a:prstGeom>
          <a:noFill/>
        </p:spPr>
        <p:txBody>
          <a:bodyPr wrap="square" rtlCol="0">
            <a:spAutoFit/>
          </a:bodyPr>
          <a:lstStyle/>
          <a:p>
            <a:pPr algn="ctr"/>
            <a:r>
              <a:rPr lang="en-US" sz="4800" dirty="0" smtClean="0"/>
              <a:t>Unified Index Search Process</a:t>
            </a:r>
            <a:endParaRPr lang="en-US" sz="4800" dirty="0"/>
          </a:p>
        </p:txBody>
      </p:sp>
    </p:spTree>
    <p:extLst>
      <p:ext uri="{BB962C8B-B14F-4D97-AF65-F5344CB8AC3E}">
        <p14:creationId xmlns:p14="http://schemas.microsoft.com/office/powerpoint/2010/main" val="35401335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uses the Academic Library?</a:t>
            </a:r>
            <a:endParaRPr lang="en-US" dirty="0"/>
          </a:p>
        </p:txBody>
      </p:sp>
      <p:sp>
        <p:nvSpPr>
          <p:cNvPr id="3" name="Content Placeholder 2"/>
          <p:cNvSpPr>
            <a:spLocks noGrp="1"/>
          </p:cNvSpPr>
          <p:nvPr>
            <p:ph idx="1"/>
          </p:nvPr>
        </p:nvSpPr>
        <p:spPr/>
        <p:txBody>
          <a:bodyPr/>
          <a:lstStyle/>
          <a:p>
            <a:r>
              <a:rPr lang="en-US" dirty="0" smtClean="0"/>
              <a:t>Students</a:t>
            </a:r>
          </a:p>
          <a:p>
            <a:r>
              <a:rPr lang="en-US" dirty="0" smtClean="0"/>
              <a:t>Professors and Researchers</a:t>
            </a:r>
          </a:p>
          <a:p>
            <a:r>
              <a:rPr lang="en-US" dirty="0" smtClean="0"/>
              <a:t>Everyone else!</a:t>
            </a:r>
            <a:endParaRPr lang="en-US" dirty="0"/>
          </a:p>
        </p:txBody>
      </p:sp>
      <p:pic>
        <p:nvPicPr>
          <p:cNvPr id="4" name="Picture 3" descr="blogging-girl.wmf"/>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1676400" y="0"/>
            <a:ext cx="5783855" cy="6858000"/>
          </a:xfrm>
          <a:prstGeom prst="rect">
            <a:avLst/>
          </a:prstGeom>
        </p:spPr>
      </p:pic>
    </p:spTree>
    <p:extLst>
      <p:ext uri="{BB962C8B-B14F-4D97-AF65-F5344CB8AC3E}">
        <p14:creationId xmlns:p14="http://schemas.microsoft.com/office/powerpoint/2010/main" val="37570574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We Talk about When We Talk about Discovery?</a:t>
            </a:r>
            <a:endParaRPr lang="en-US" dirty="0"/>
          </a:p>
        </p:txBody>
      </p:sp>
      <p:pic>
        <p:nvPicPr>
          <p:cNvPr id="5" name="Picture 4" descr="Screen Shot 2016-10-08 at 7.32.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1" y="1591022"/>
            <a:ext cx="7785558" cy="4263678"/>
          </a:xfrm>
          <a:prstGeom prst="rect">
            <a:avLst/>
          </a:prstGeom>
        </p:spPr>
      </p:pic>
      <p:sp>
        <p:nvSpPr>
          <p:cNvPr id="6" name="TextBox 5"/>
          <p:cNvSpPr txBox="1"/>
          <p:nvPr/>
        </p:nvSpPr>
        <p:spPr>
          <a:xfrm>
            <a:off x="457200" y="5918200"/>
            <a:ext cx="7899400" cy="769441"/>
          </a:xfrm>
          <a:prstGeom prst="rect">
            <a:avLst/>
          </a:prstGeom>
          <a:noFill/>
        </p:spPr>
        <p:txBody>
          <a:bodyPr wrap="square" rtlCol="0">
            <a:spAutoFit/>
          </a:bodyPr>
          <a:lstStyle/>
          <a:p>
            <a:pPr algn="ctr"/>
            <a:r>
              <a:rPr lang="en-US" sz="4400" dirty="0" smtClean="0"/>
              <a:t>Known Item Search</a:t>
            </a:r>
            <a:endParaRPr lang="en-US" sz="4400" dirty="0"/>
          </a:p>
        </p:txBody>
      </p:sp>
    </p:spTree>
    <p:extLst>
      <p:ext uri="{BB962C8B-B14F-4D97-AF65-F5344CB8AC3E}">
        <p14:creationId xmlns:p14="http://schemas.microsoft.com/office/powerpoint/2010/main" val="7287073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We Talk about When We Talk about Discovery?</a:t>
            </a:r>
            <a:endParaRPr lang="en-US" dirty="0"/>
          </a:p>
        </p:txBody>
      </p:sp>
      <p:sp>
        <p:nvSpPr>
          <p:cNvPr id="5" name="TextBox 4"/>
          <p:cNvSpPr txBox="1"/>
          <p:nvPr/>
        </p:nvSpPr>
        <p:spPr>
          <a:xfrm>
            <a:off x="368300" y="6045200"/>
            <a:ext cx="8585200" cy="769441"/>
          </a:xfrm>
          <a:prstGeom prst="rect">
            <a:avLst/>
          </a:prstGeom>
          <a:noFill/>
        </p:spPr>
        <p:txBody>
          <a:bodyPr wrap="square" rtlCol="0">
            <a:spAutoFit/>
          </a:bodyPr>
          <a:lstStyle/>
          <a:p>
            <a:pPr algn="ctr"/>
            <a:r>
              <a:rPr lang="en-US" sz="4400" dirty="0" smtClean="0"/>
              <a:t>Exploratory Search</a:t>
            </a:r>
            <a:endParaRPr lang="en-US" sz="4400" dirty="0"/>
          </a:p>
        </p:txBody>
      </p:sp>
      <p:pic>
        <p:nvPicPr>
          <p:cNvPr id="3" name="Picture 2" descr="Screen Shot 2016-10-09 at 9.15.1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 y="1540022"/>
            <a:ext cx="8686800" cy="4647809"/>
          </a:xfrm>
          <a:prstGeom prst="rect">
            <a:avLst/>
          </a:prstGeom>
        </p:spPr>
      </p:pic>
    </p:spTree>
    <p:extLst>
      <p:ext uri="{BB962C8B-B14F-4D97-AF65-F5344CB8AC3E}">
        <p14:creationId xmlns:p14="http://schemas.microsoft.com/office/powerpoint/2010/main" val="4256088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Promised?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“The entry of Google into the realm of scholarly information encroaches deeply into territory that librarians once considered their own … Today’s world demands an expansive search environment. The universe of information resources is immense and growing rapidly…Users do not want to jump from one interface to another as they search for information.”</a:t>
            </a:r>
          </a:p>
          <a:p>
            <a:pPr marL="0" indent="0">
              <a:buNone/>
            </a:pPr>
            <a:r>
              <a:rPr lang="en-US" i="1" dirty="0"/>
              <a:t>	</a:t>
            </a:r>
            <a:r>
              <a:rPr lang="en-US" i="1" dirty="0" smtClean="0"/>
              <a:t>-</a:t>
            </a:r>
            <a:r>
              <a:rPr lang="en-US" dirty="0" smtClean="0"/>
              <a:t>Branding 2005</a:t>
            </a:r>
            <a:endParaRPr lang="en-US" dirty="0"/>
          </a:p>
        </p:txBody>
      </p:sp>
    </p:spTree>
    <p:extLst>
      <p:ext uri="{BB962C8B-B14F-4D97-AF65-F5344CB8AC3E}">
        <p14:creationId xmlns:p14="http://schemas.microsoft.com/office/powerpoint/2010/main" val="22169049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3076</TotalTime>
  <Words>895</Words>
  <Application>Microsoft Macintosh PowerPoint</Application>
  <PresentationFormat>On-screen Show (4:3)</PresentationFormat>
  <Paragraphs>137</Paragraphs>
  <Slides>21</Slides>
  <Notes>12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Has the Discovery Tool Met its Promise for the Academic Library?</vt:lpstr>
      <vt:lpstr>What’s a Discovery Tool?</vt:lpstr>
      <vt:lpstr>Web-Scale Discovery Tools</vt:lpstr>
      <vt:lpstr>PowerPoint Presentation</vt:lpstr>
      <vt:lpstr>PowerPoint Presentation</vt:lpstr>
      <vt:lpstr>Who uses the Academic Library?</vt:lpstr>
      <vt:lpstr>What do We Talk about When We Talk about Discovery?</vt:lpstr>
      <vt:lpstr>What do We Talk about When We Talk about Discovery?</vt:lpstr>
      <vt:lpstr>What was Promised?</vt:lpstr>
      <vt:lpstr>Remember These?</vt:lpstr>
      <vt:lpstr>What about this?</vt:lpstr>
      <vt:lpstr>Next Generation Online Catalog</vt:lpstr>
      <vt:lpstr>Purpose and Promise of Discovery Tools?</vt:lpstr>
      <vt:lpstr>By What Criteria are We Judging? </vt:lpstr>
      <vt:lpstr>What do Discovery Tool borrow from Librarians?</vt:lpstr>
      <vt:lpstr>What Do Discovery Tools Borrow from Web 2.0?</vt:lpstr>
      <vt:lpstr>What Can Be Improved?</vt:lpstr>
      <vt:lpstr>What’s Next?</vt:lpstr>
      <vt:lpstr>What can academic libraries do?</vt:lpstr>
      <vt:lpstr>Promise Fulfilled?</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 the Discovery Tool Met its Promise for the Academic Library?</dc:title>
  <dc:creator>Andrea Byrne</dc:creator>
  <cp:lastModifiedBy>Andrea Byrne</cp:lastModifiedBy>
  <cp:revision>39</cp:revision>
  <dcterms:created xsi:type="dcterms:W3CDTF">2016-10-08T06:43:19Z</dcterms:created>
  <dcterms:modified xsi:type="dcterms:W3CDTF">2016-10-12T08:58:44Z</dcterms:modified>
</cp:coreProperties>
</file>