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verse.harvard.edu/dataset.xhtml?persistentId=doi:10.7910/DVN/PDI7IN" TargetMode="External"/><Relationship Id="rId3" Type="http://schemas.openxmlformats.org/officeDocument/2006/relationships/hyperlink" Target="https://github.com/DocNow/hydrato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accent1"/>
              </a:buClr>
              <a:buSzPts val="1400"/>
              <a:buChar char="-"/>
            </a:pPr>
            <a:r>
              <a:rPr lang="en" sz="1400">
                <a:solidFill>
                  <a:schemeClr val="accent1"/>
                </a:solidFill>
              </a:rPr>
              <a:t>With recent intervention in US and international politics by so-called “bots” on social media, we want to analyze the behavior of these entities. </a:t>
            </a:r>
            <a:endParaRPr sz="1400">
              <a:solidFill>
                <a:schemeClr val="accent1"/>
              </a:solidFill>
            </a:endParaRPr>
          </a:p>
          <a:p>
            <a:pPr indent="-317500" lvl="0" marL="457200" rtl="0">
              <a:spcBef>
                <a:spcPts val="0"/>
              </a:spcBef>
              <a:spcAft>
                <a:spcPts val="0"/>
              </a:spcAft>
              <a:buClr>
                <a:schemeClr val="accent1"/>
              </a:buClr>
              <a:buSzPts val="1400"/>
              <a:buChar char="-"/>
            </a:pPr>
            <a:r>
              <a:rPr lang="en" sz="1400">
                <a:solidFill>
                  <a:schemeClr val="accent1"/>
                </a:solidFill>
              </a:rPr>
              <a:t>Perhaps the most well known platform for these bots is Twitter.</a:t>
            </a:r>
            <a:endParaRPr sz="1400">
              <a:solidFill>
                <a:schemeClr val="accent1"/>
              </a:solidFill>
            </a:endParaRPr>
          </a:p>
          <a:p>
            <a:pPr indent="-317500" lvl="0" marL="457200" rtl="0">
              <a:spcBef>
                <a:spcPts val="0"/>
              </a:spcBef>
              <a:spcAft>
                <a:spcPts val="0"/>
              </a:spcAft>
              <a:buClr>
                <a:schemeClr val="accent1"/>
              </a:buClr>
              <a:buSzPts val="1400"/>
              <a:buChar char="-"/>
            </a:pPr>
            <a:r>
              <a:rPr lang="en" sz="1400">
                <a:solidFill>
                  <a:schemeClr val="accent1"/>
                </a:solidFill>
              </a:rPr>
              <a:t>See: bot activity re: government shutdown in 2018. 2016 election. </a:t>
            </a:r>
            <a:endParaRPr sz="1400">
              <a:solidFill>
                <a:schemeClr val="accent1"/>
              </a:solidFill>
            </a:endParaRPr>
          </a:p>
          <a:p>
            <a:pPr indent="-317500" lvl="0" marL="457200" rtl="0">
              <a:spcBef>
                <a:spcPts val="0"/>
              </a:spcBef>
              <a:spcAft>
                <a:spcPts val="0"/>
              </a:spcAft>
              <a:buClr>
                <a:schemeClr val="accent1"/>
              </a:buClr>
              <a:buSzPts val="1400"/>
              <a:buChar char="-"/>
            </a:pPr>
            <a:r>
              <a:rPr lang="en" sz="1400">
                <a:solidFill>
                  <a:schemeClr val="accent1"/>
                </a:solidFill>
              </a:rPr>
              <a:t>Recent interventions i.e. shutdown</a:t>
            </a:r>
            <a:endParaRPr sz="1400">
              <a:solidFill>
                <a:schemeClr val="accent1"/>
              </a:solidFill>
            </a:endParaRPr>
          </a:p>
          <a:p>
            <a:pPr indent="-317500" lvl="1" marL="914400" rtl="0">
              <a:spcBef>
                <a:spcPts val="0"/>
              </a:spcBef>
              <a:spcAft>
                <a:spcPts val="0"/>
              </a:spcAft>
              <a:buClr>
                <a:schemeClr val="accent1"/>
              </a:buClr>
              <a:buSzPts val="1400"/>
              <a:buChar char="-"/>
            </a:pPr>
            <a:r>
              <a:rPr lang="en" sz="1400">
                <a:solidFill>
                  <a:schemeClr val="accent1"/>
                </a:solidFill>
              </a:rPr>
              <a:t>#ReleaseTheMemo </a:t>
            </a:r>
            <a:endParaRPr sz="1400">
              <a:solidFill>
                <a:schemeClr val="accent1"/>
              </a:solidFill>
            </a:endParaRPr>
          </a:p>
          <a:p>
            <a:pPr indent="-317500" lvl="1" marL="914400" rtl="0">
              <a:spcBef>
                <a:spcPts val="0"/>
              </a:spcBef>
              <a:spcAft>
                <a:spcPts val="0"/>
              </a:spcAft>
              <a:buClr>
                <a:schemeClr val="accent1"/>
              </a:buClr>
              <a:buSzPts val="1400"/>
              <a:buChar char="-"/>
            </a:pPr>
            <a:r>
              <a:rPr lang="en" sz="1400">
                <a:solidFill>
                  <a:schemeClr val="accent1"/>
                </a:solidFill>
              </a:rPr>
              <a:t>2016 election, push pro-Trump stories</a:t>
            </a:r>
            <a:endParaRPr sz="1400">
              <a:solidFill>
                <a:schemeClr val="accent1"/>
              </a:solidFill>
            </a:endParaRPr>
          </a:p>
          <a:p>
            <a:pPr indent="-317500" lvl="1" marL="914400" rtl="0">
              <a:spcBef>
                <a:spcPts val="0"/>
              </a:spcBef>
              <a:spcAft>
                <a:spcPts val="0"/>
              </a:spcAft>
              <a:buClr>
                <a:schemeClr val="accent1"/>
              </a:buClr>
              <a:buSzPts val="1400"/>
              <a:buChar char="-"/>
            </a:pPr>
            <a:r>
              <a:rPr lang="en" sz="1400">
                <a:solidFill>
                  <a:schemeClr val="accent1"/>
                </a:solidFill>
              </a:rPr>
              <a:t>Incite tensions </a:t>
            </a:r>
            <a:endParaRPr sz="1400">
              <a:solidFill>
                <a:schemeClr val="accent1"/>
              </a:solidFill>
            </a:endParaRPr>
          </a:p>
          <a:p>
            <a:pPr indent="-317500" lvl="0" marL="457200" rtl="0">
              <a:spcBef>
                <a:spcPts val="0"/>
              </a:spcBef>
              <a:spcAft>
                <a:spcPts val="0"/>
              </a:spcAft>
              <a:buClr>
                <a:schemeClr val="accent1"/>
              </a:buClr>
              <a:buSzPts val="1400"/>
              <a:buChar char="-"/>
            </a:pPr>
            <a:r>
              <a:t/>
            </a:r>
            <a:endParaRPr sz="1400">
              <a:solidFill>
                <a:schemeClr val="accent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accent1"/>
              </a:buClr>
              <a:buSzPts val="1400"/>
              <a:buChar char="-"/>
            </a:pPr>
            <a:r>
              <a:rPr lang="en"/>
              <a:t>What do we think a bot is:</a:t>
            </a:r>
            <a:endParaRPr/>
          </a:p>
          <a:p>
            <a:pPr indent="-317500" lvl="0" marL="457200" rtl="0">
              <a:spcBef>
                <a:spcPts val="0"/>
              </a:spcBef>
              <a:spcAft>
                <a:spcPts val="0"/>
              </a:spcAft>
              <a:buClr>
                <a:schemeClr val="dk1"/>
              </a:buClr>
              <a:buSzPts val="1400"/>
              <a:buChar char="-"/>
            </a:pPr>
            <a:r>
              <a:rPr lang="en"/>
              <a:t>https://medium.com/data-for-democracy/spot-a-bot-identifying-automation-and-disinformation-on-social-media-2966ad93a203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LIAR: a new, publicly available dataset for fake news detection. 12.8K manually labeled short statements in various contexts from POLITIFACT.COM, which provides detailed analysis report and links to source documents for each case.</a:t>
            </a:r>
            <a:endParaRPr/>
          </a:p>
          <a:p>
            <a:pPr indent="-317500" lvl="1" marL="914400" rtl="0">
              <a:spcBef>
                <a:spcPts val="0"/>
              </a:spcBef>
              <a:spcAft>
                <a:spcPts val="0"/>
              </a:spcAft>
              <a:buSzPts val="1400"/>
              <a:buChar char="-"/>
            </a:pPr>
            <a:r>
              <a:rPr lang="en"/>
              <a:t>https://www.cs.ucsb.edu/~william/papers.html</a:t>
            </a:r>
            <a:endParaRPr/>
          </a:p>
          <a:p>
            <a:pPr indent="-317500" lvl="0" marL="457200" rtl="0">
              <a:spcBef>
                <a:spcPts val="0"/>
              </a:spcBef>
              <a:spcAft>
                <a:spcPts val="0"/>
              </a:spcAft>
              <a:buSzPts val="1400"/>
              <a:buChar char="-"/>
            </a:pPr>
            <a:r>
              <a:rPr lang="en"/>
              <a:t>Google Trends: this is how we make a timeline of what is happening in the world</a:t>
            </a:r>
            <a:endParaRPr/>
          </a:p>
          <a:p>
            <a:pPr indent="-317500" lvl="1" marL="914400" rtl="0">
              <a:spcBef>
                <a:spcPts val="0"/>
              </a:spcBef>
              <a:spcAft>
                <a:spcPts val="0"/>
              </a:spcAft>
              <a:buSzPts val="1400"/>
              <a:buChar char="-"/>
            </a:pPr>
            <a:r>
              <a:rPr lang="en"/>
              <a:t>Note that google trends returns an index/scale of searches related to other, not an absolute of the number of searches</a:t>
            </a:r>
            <a:endParaRPr/>
          </a:p>
          <a:p>
            <a:pPr indent="-317500" lvl="1" marL="914400" rtl="0">
              <a:spcBef>
                <a:spcPts val="0"/>
              </a:spcBef>
              <a:spcAft>
                <a:spcPts val="0"/>
              </a:spcAft>
              <a:buSzPts val="1400"/>
              <a:buChar char="-"/>
            </a:pPr>
            <a:r>
              <a:rPr lang="en"/>
              <a:t>The numbers on the graph reflect how many searches have been done for a particular term relative to the total number of searches done on Google over time.  They don’t represent absolute search volume numbers, because the data is normalized and presented on a scale from 0-100.  Each point on the graph is divided by the highest point, or 100.  When there isn’t enough data, 0 is show.</a:t>
            </a:r>
            <a:endParaRPr/>
          </a:p>
          <a:p>
            <a:pPr indent="-317500" lvl="0" marL="457200" rtl="0">
              <a:spcBef>
                <a:spcPts val="0"/>
              </a:spcBef>
              <a:spcAft>
                <a:spcPts val="0"/>
              </a:spcAft>
              <a:buSzPts val="1400"/>
              <a:buChar char="-"/>
            </a:pPr>
            <a:r>
              <a:rPr lang="en"/>
              <a:t>Historical data:  (Trained data set) - archives of twitter data from 2016-17</a:t>
            </a:r>
            <a:endParaRPr/>
          </a:p>
          <a:p>
            <a:pPr indent="-317500" lvl="1" marL="914400" rtl="0">
              <a:spcBef>
                <a:spcPts val="0"/>
              </a:spcBef>
              <a:spcAft>
                <a:spcPts val="0"/>
              </a:spcAft>
              <a:buSzPts val="1400"/>
              <a:buChar char="-"/>
            </a:pPr>
            <a:r>
              <a:rPr lang="en" sz="1200">
                <a:solidFill>
                  <a:srgbClr val="24292E"/>
                </a:solidFill>
                <a:highlight>
                  <a:srgbClr val="FFFFFF"/>
                </a:highlight>
              </a:rPr>
              <a:t>Twitter's Terms of Service do not allow the full JSON for datasets of tweets to be distributed to third parties.</a:t>
            </a:r>
            <a:endParaRPr sz="1200">
              <a:solidFill>
                <a:srgbClr val="24292E"/>
              </a:solidFill>
              <a:highlight>
                <a:srgbClr val="FFFFFF"/>
              </a:highlight>
            </a:endParaRPr>
          </a:p>
          <a:p>
            <a:pPr indent="-317500" lvl="1" marL="914400" rtl="0">
              <a:spcBef>
                <a:spcPts val="0"/>
              </a:spcBef>
              <a:spcAft>
                <a:spcPts val="0"/>
              </a:spcAft>
              <a:buSzPts val="1400"/>
              <a:buChar char="-"/>
            </a:pPr>
            <a:r>
              <a:rPr lang="en" sz="1200">
                <a:solidFill>
                  <a:srgbClr val="24292E"/>
                </a:solidFill>
                <a:highlight>
                  <a:srgbClr val="FFFFFF"/>
                </a:highlight>
              </a:rPr>
              <a:t>However they do allow datasets of tweet IDs to be shared. </a:t>
            </a:r>
            <a:endParaRPr sz="1200">
              <a:solidFill>
                <a:srgbClr val="24292E"/>
              </a:solidFill>
              <a:highlight>
                <a:srgbClr val="FFFFFF"/>
              </a:highlight>
            </a:endParaRPr>
          </a:p>
          <a:p>
            <a:pPr indent="-304800" lvl="1" marL="914400" rtl="0">
              <a:spcBef>
                <a:spcPts val="0"/>
              </a:spcBef>
              <a:spcAft>
                <a:spcPts val="0"/>
              </a:spcAft>
              <a:buClr>
                <a:srgbClr val="24292E"/>
              </a:buClr>
              <a:buSzPts val="1200"/>
              <a:buChar char="-"/>
            </a:pPr>
            <a:r>
              <a:rPr lang="en" sz="1200">
                <a:solidFill>
                  <a:srgbClr val="24292E"/>
                </a:solidFill>
                <a:highlight>
                  <a:srgbClr val="FFFFFF"/>
                </a:highlight>
              </a:rPr>
              <a:t>Hydrator helps you turn these tweet IDs back into JSON by retrieving the complete tweet for a tweet id</a:t>
            </a:r>
            <a:endParaRPr/>
          </a:p>
          <a:p>
            <a:pPr indent="-317500" lvl="1" marL="914400" rtl="0">
              <a:spcBef>
                <a:spcPts val="0"/>
              </a:spcBef>
              <a:spcAft>
                <a:spcPts val="0"/>
              </a:spcAft>
              <a:buSzPts val="1400"/>
              <a:buChar char="-"/>
            </a:pPr>
            <a:r>
              <a:rPr lang="en" u="sng">
                <a:solidFill>
                  <a:schemeClr val="hlink"/>
                </a:solidFill>
                <a:hlinkClick r:id="rId2"/>
              </a:rPr>
              <a:t>https://dataverse.harvard.edu/dataset.xhtml?persistentId=doi:10.7910/DVN/PDI7IN</a:t>
            </a:r>
            <a:endParaRPr/>
          </a:p>
          <a:p>
            <a:pPr indent="-317500" lvl="1" marL="914400" rtl="0">
              <a:spcBef>
                <a:spcPts val="0"/>
              </a:spcBef>
              <a:spcAft>
                <a:spcPts val="0"/>
              </a:spcAft>
              <a:buSzPts val="1400"/>
              <a:buChar char="-"/>
            </a:pPr>
            <a:r>
              <a:rPr lang="en" u="sng">
                <a:solidFill>
                  <a:schemeClr val="hlink"/>
                </a:solidFill>
                <a:hlinkClick r:id="rId3"/>
              </a:rPr>
              <a:t>https://github.com/DocNow/hydrator</a:t>
            </a:r>
            <a:endParaRPr/>
          </a:p>
          <a:p>
            <a:pPr indent="-295275" lvl="1" marL="914400" rtl="0">
              <a:lnSpc>
                <a:spcPct val="115000"/>
              </a:lnSpc>
              <a:spcBef>
                <a:spcPts val="0"/>
              </a:spcBef>
              <a:spcAft>
                <a:spcPts val="0"/>
              </a:spcAft>
              <a:buClr>
                <a:srgbClr val="333333"/>
              </a:buClr>
              <a:buSzPts val="1050"/>
              <a:buChar char="-"/>
            </a:pPr>
            <a:r>
              <a:rPr lang="en" sz="1050">
                <a:solidFill>
                  <a:srgbClr val="333333"/>
                </a:solidFill>
              </a:rPr>
              <a:t>Twitter limits hydration to 900 requests of 100 tweet ids per 15 minute window per set of user credentials. This works out to 8,640,000 tweets per day.</a:t>
            </a:r>
            <a:endParaRPr sz="1050">
              <a:solidFill>
                <a:srgbClr val="333333"/>
              </a:solidFill>
            </a:endParaRPr>
          </a:p>
          <a:p>
            <a:pPr indent="-295275" lvl="1" marL="914400" rtl="0">
              <a:lnSpc>
                <a:spcPct val="115000"/>
              </a:lnSpc>
              <a:spcBef>
                <a:spcPts val="0"/>
              </a:spcBef>
              <a:spcAft>
                <a:spcPts val="0"/>
              </a:spcAft>
              <a:buClr>
                <a:srgbClr val="333333"/>
              </a:buClr>
              <a:buSzPts val="1050"/>
              <a:buChar char="-"/>
            </a:pPr>
            <a:r>
              <a:rPr lang="en"/>
              <a:t>Twitter API: (Test data set) - from the day we start collecting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rgbClr val="333333"/>
              </a:buClr>
              <a:buSzPts val="1100"/>
              <a:buChar char="-"/>
            </a:pPr>
            <a:r>
              <a:rPr lang="en">
                <a:solidFill>
                  <a:srgbClr val="333333"/>
                </a:solidFill>
              </a:rPr>
              <a:t>LIAR:</a:t>
            </a:r>
            <a:endParaRPr>
              <a:solidFill>
                <a:srgbClr val="333333"/>
              </a:solidFill>
            </a:endParaRPr>
          </a:p>
          <a:p>
            <a:pPr indent="-298450" lvl="1" marL="914400" rtl="0">
              <a:lnSpc>
                <a:spcPct val="115000"/>
              </a:lnSpc>
              <a:spcBef>
                <a:spcPts val="0"/>
              </a:spcBef>
              <a:spcAft>
                <a:spcPts val="0"/>
              </a:spcAft>
              <a:buClr>
                <a:srgbClr val="333333"/>
              </a:buClr>
              <a:buSzPts val="1100"/>
              <a:buChar char="-"/>
            </a:pPr>
            <a:r>
              <a:rPr lang="en">
                <a:solidFill>
                  <a:srgbClr val="333333"/>
                </a:solidFill>
              </a:rPr>
              <a:t>six fine-grained labels for the truthfulness ratings: pants-fire, false, barely true, half-true, mostly-true, and true.</a:t>
            </a:r>
            <a:endParaRPr>
              <a:solidFill>
                <a:srgbClr val="333333"/>
              </a:solidFill>
            </a:endParaRPr>
          </a:p>
          <a:p>
            <a:pPr indent="-298450" lvl="1" marL="914400" rtl="0">
              <a:lnSpc>
                <a:spcPct val="115000"/>
              </a:lnSpc>
              <a:spcBef>
                <a:spcPts val="0"/>
              </a:spcBef>
              <a:spcAft>
                <a:spcPts val="0"/>
              </a:spcAft>
              <a:buClr>
                <a:srgbClr val="333333"/>
              </a:buClr>
              <a:buSzPts val="1100"/>
              <a:buChar char="-"/>
            </a:pPr>
            <a:r>
              <a:rPr lang="en">
                <a:solidFill>
                  <a:srgbClr val="333333"/>
                </a:solidFill>
              </a:rPr>
              <a:t>These statements are sampled from various of contexts/venues, and the top categories include news releases, TV/radio interviews, campaign speeches, TV ads, tweets, debates, Facebook posts, etc. To ensure a broad coverage of the topics, there is also a diverse set of subjects discussed by the speakers. The top-10 most discussed subjects in the dataset are economy, healthcare, taxes, federal-budget, education, jobs, statebudget, candidates-biography, elections, and immigration.</a:t>
            </a:r>
            <a:endParaRPr>
              <a:solidFill>
                <a:srgbClr val="333333"/>
              </a:solidFill>
            </a:endParaRPr>
          </a:p>
          <a:p>
            <a:pPr indent="-298450" lvl="0" marL="457200" rtl="0">
              <a:lnSpc>
                <a:spcPct val="115000"/>
              </a:lnSpc>
              <a:spcBef>
                <a:spcPts val="0"/>
              </a:spcBef>
              <a:spcAft>
                <a:spcPts val="0"/>
              </a:spcAft>
              <a:buClr>
                <a:srgbClr val="333333"/>
              </a:buClr>
              <a:buSzPts val="1100"/>
              <a:buChar char="-"/>
            </a:pPr>
            <a:r>
              <a:rPr lang="en">
                <a:solidFill>
                  <a:srgbClr val="333333"/>
                </a:solidFill>
              </a:rPr>
              <a:t>Twitter limits hydration to 900 requests of 100 tweet ids per 15 minute window per set of user credentials. This works out to 8,640,000 tweets per day.</a:t>
            </a:r>
            <a:endParaRPr>
              <a:solidFill>
                <a:srgbClr val="333333"/>
              </a:solidFill>
            </a:endParaRPr>
          </a:p>
          <a:p>
            <a:pPr indent="-298450" lvl="0" marL="457200">
              <a:spcBef>
                <a:spcPts val="0"/>
              </a:spcBef>
              <a:spcAft>
                <a:spcPts val="0"/>
              </a:spcAft>
              <a:buSzPts val="1100"/>
              <a:buChar char="-"/>
            </a:pPr>
            <a:r>
              <a:rPr lang="en"/>
              <a:t>Thus we will run</a:t>
            </a:r>
            <a:r>
              <a:rPr lang="en"/>
              <a:t> hydrator process on CSIL computer → can we keep it running when we sign 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Old Standard TT"/>
              <a:buAutoNum type="arabicPeriod"/>
            </a:pPr>
            <a:r>
              <a:rPr lang="en" sz="1800">
                <a:latin typeface="Old Standard TT"/>
                <a:ea typeface="Old Standard TT"/>
                <a:cs typeface="Old Standard TT"/>
                <a:sym typeface="Old Standard TT"/>
              </a:rPr>
              <a:t>Report highly likely social bot accounts </a:t>
            </a:r>
            <a:endParaRPr sz="1800">
              <a:latin typeface="Old Standard TT"/>
              <a:ea typeface="Old Standard TT"/>
              <a:cs typeface="Old Standard TT"/>
              <a:sym typeface="Old Standard TT"/>
            </a:endParaRPr>
          </a:p>
          <a:p>
            <a:pPr indent="-342900" lvl="0" marL="457200" rtl="0">
              <a:spcBef>
                <a:spcPts val="1600"/>
              </a:spcBef>
              <a:spcAft>
                <a:spcPts val="1600"/>
              </a:spcAft>
              <a:buClr>
                <a:srgbClr val="000000"/>
              </a:buClr>
              <a:buSzPts val="1800"/>
              <a:buFont typeface="Old Standard TT"/>
              <a:buAutoNum type="arabicPeriod"/>
            </a:pPr>
            <a:r>
              <a:rPr lang="en" sz="1800">
                <a:latin typeface="Old Standard TT"/>
                <a:ea typeface="Old Standard TT"/>
                <a:cs typeface="Old Standard TT"/>
                <a:sym typeface="Old Standard TT"/>
              </a:rPr>
              <a:t>Alert users of retweeted propaganda - we will create a Twitter account bot that comments on retweets and tells the user, e.g. that there is a 90% chance that their retweet is from a tweet by a social bot account</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1"/>
                </a:solidFill>
                <a:latin typeface="Old Standard TT"/>
                <a:ea typeface="Old Standard TT"/>
                <a:cs typeface="Old Standard TT"/>
                <a:sym typeface="Old Standard TT"/>
              </a:rPr>
              <a:t>‹#›</a:t>
            </a:fld>
            <a:endParaRPr sz="1000">
              <a:solidFill>
                <a:schemeClr val="dk1"/>
              </a:solidFill>
              <a:latin typeface="Old Standard TT"/>
              <a:ea typeface="Old Standard TT"/>
              <a:cs typeface="Old Standard TT"/>
              <a:sym typeface="Old Standard T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4.jp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Bots Bots Bots</a:t>
            </a:r>
            <a:endParaRPr/>
          </a:p>
        </p:txBody>
      </p:sp>
      <p:sp>
        <p:nvSpPr>
          <p:cNvPr id="60" name="Shape 60"/>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Rose Gao, Andrea Koch, Ian Lyons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84525" y="243375"/>
            <a:ext cx="5706600" cy="4383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4800"/>
              <a:t>Agenda</a:t>
            </a:r>
            <a:endParaRPr sz="4800"/>
          </a:p>
          <a:p>
            <a:pPr indent="0" lvl="0" marL="0" rtl="0">
              <a:spcBef>
                <a:spcPts val="0"/>
              </a:spcBef>
              <a:spcAft>
                <a:spcPts val="0"/>
              </a:spcAft>
              <a:buNone/>
            </a:pPr>
            <a:r>
              <a:t/>
            </a:r>
            <a:endParaRPr sz="3000"/>
          </a:p>
          <a:p>
            <a:pPr indent="-419100" lvl="0" marL="457200" rtl="0">
              <a:spcBef>
                <a:spcPts val="0"/>
              </a:spcBef>
              <a:spcAft>
                <a:spcPts val="0"/>
              </a:spcAft>
              <a:buSzPts val="3000"/>
              <a:buAutoNum type="arabicPeriod"/>
            </a:pPr>
            <a:r>
              <a:rPr lang="en" sz="3000"/>
              <a:t>Why are bots important? What are bots? Are they bad?</a:t>
            </a:r>
            <a:endParaRPr sz="3000"/>
          </a:p>
          <a:p>
            <a:pPr indent="-419100" lvl="0" marL="457200" rtl="0">
              <a:spcBef>
                <a:spcPts val="0"/>
              </a:spcBef>
              <a:spcAft>
                <a:spcPts val="0"/>
              </a:spcAft>
              <a:buSzPts val="3000"/>
              <a:buAutoNum type="arabicPeriod"/>
            </a:pPr>
            <a:r>
              <a:rPr lang="en" sz="3000"/>
              <a:t>Proposal</a:t>
            </a:r>
            <a:endParaRPr sz="3000"/>
          </a:p>
          <a:p>
            <a:pPr indent="-419100" lvl="0" marL="457200" rtl="0">
              <a:spcBef>
                <a:spcPts val="0"/>
              </a:spcBef>
              <a:spcAft>
                <a:spcPts val="0"/>
              </a:spcAft>
              <a:buSzPts val="3000"/>
              <a:buAutoNum type="arabicPeriod"/>
            </a:pPr>
            <a:r>
              <a:rPr lang="en" sz="3000"/>
              <a:t>Data</a:t>
            </a:r>
            <a:endParaRPr sz="3000"/>
          </a:p>
          <a:p>
            <a:pPr indent="-419100" lvl="0" marL="457200" rtl="0">
              <a:spcBef>
                <a:spcPts val="0"/>
              </a:spcBef>
              <a:spcAft>
                <a:spcPts val="0"/>
              </a:spcAft>
              <a:buSzPts val="3000"/>
              <a:buAutoNum type="arabicPeriod"/>
            </a:pPr>
            <a:r>
              <a:rPr lang="en" sz="3000"/>
              <a:t>Process</a:t>
            </a:r>
            <a:endParaRPr sz="3000"/>
          </a:p>
          <a:p>
            <a:pPr indent="-419100" lvl="0" marL="457200">
              <a:spcBef>
                <a:spcPts val="0"/>
              </a:spcBef>
              <a:spcAft>
                <a:spcPts val="0"/>
              </a:spcAft>
              <a:buSzPts val="3000"/>
              <a:buAutoNum type="arabicPeriod"/>
            </a:pPr>
            <a:r>
              <a:rPr lang="en" sz="3000"/>
              <a:t>End goals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345850" y="1598825"/>
            <a:ext cx="3741651" cy="3237951"/>
          </a:xfrm>
          <a:prstGeom prst="rect">
            <a:avLst/>
          </a:prstGeom>
          <a:noFill/>
          <a:ln cap="flat" cmpd="sng" w="9525">
            <a:solidFill>
              <a:schemeClr val="dk2"/>
            </a:solidFill>
            <a:prstDash val="solid"/>
            <a:round/>
            <a:headEnd len="med" w="med" type="none"/>
            <a:tailEnd len="med" w="med" type="none"/>
          </a:ln>
        </p:spPr>
      </p:pic>
      <p:pic>
        <p:nvPicPr>
          <p:cNvPr id="71" name="Shape 71"/>
          <p:cNvPicPr preferRelativeResize="0"/>
          <p:nvPr/>
        </p:nvPicPr>
        <p:blipFill>
          <a:blip r:embed="rId4">
            <a:alphaModFix/>
          </a:blip>
          <a:stretch>
            <a:fillRect/>
          </a:stretch>
        </p:blipFill>
        <p:spPr>
          <a:xfrm>
            <a:off x="3799200" y="988940"/>
            <a:ext cx="5093325" cy="871975"/>
          </a:xfrm>
          <a:prstGeom prst="rect">
            <a:avLst/>
          </a:prstGeom>
          <a:noFill/>
          <a:ln cap="flat" cmpd="sng" w="9525">
            <a:solidFill>
              <a:schemeClr val="dk2"/>
            </a:solidFill>
            <a:prstDash val="solid"/>
            <a:round/>
            <a:headEnd len="med" w="med" type="none"/>
            <a:tailEnd len="med" w="med" type="none"/>
          </a:ln>
        </p:spPr>
      </p:pic>
      <p:pic>
        <p:nvPicPr>
          <p:cNvPr id="72" name="Shape 72"/>
          <p:cNvPicPr preferRelativeResize="0"/>
          <p:nvPr/>
        </p:nvPicPr>
        <p:blipFill>
          <a:blip r:embed="rId5">
            <a:alphaModFix/>
          </a:blip>
          <a:stretch>
            <a:fillRect/>
          </a:stretch>
        </p:blipFill>
        <p:spPr>
          <a:xfrm>
            <a:off x="4425175" y="2606400"/>
            <a:ext cx="4567126" cy="1062875"/>
          </a:xfrm>
          <a:prstGeom prst="rect">
            <a:avLst/>
          </a:prstGeom>
          <a:noFill/>
          <a:ln cap="flat" cmpd="sng" w="9525">
            <a:solidFill>
              <a:schemeClr val="dk2"/>
            </a:solidFill>
            <a:prstDash val="solid"/>
            <a:round/>
            <a:headEnd len="med" w="med" type="none"/>
            <a:tailEnd len="med" w="med" type="none"/>
          </a:ln>
        </p:spPr>
      </p:pic>
      <p:pic>
        <p:nvPicPr>
          <p:cNvPr id="73" name="Shape 73"/>
          <p:cNvPicPr preferRelativeResize="0"/>
          <p:nvPr/>
        </p:nvPicPr>
        <p:blipFill>
          <a:blip r:embed="rId6">
            <a:alphaModFix/>
          </a:blip>
          <a:stretch>
            <a:fillRect/>
          </a:stretch>
        </p:blipFill>
        <p:spPr>
          <a:xfrm>
            <a:off x="5999275" y="1776225"/>
            <a:ext cx="2790924" cy="830175"/>
          </a:xfrm>
          <a:prstGeom prst="rect">
            <a:avLst/>
          </a:prstGeom>
          <a:noFill/>
          <a:ln cap="flat" cmpd="sng" w="9525">
            <a:solidFill>
              <a:schemeClr val="dk2"/>
            </a:solidFill>
            <a:prstDash val="solid"/>
            <a:round/>
            <a:headEnd len="med" w="med" type="none"/>
            <a:tailEnd len="med" w="med" type="none"/>
          </a:ln>
        </p:spPr>
      </p:pic>
      <p:pic>
        <p:nvPicPr>
          <p:cNvPr id="74" name="Shape 74"/>
          <p:cNvPicPr preferRelativeResize="0"/>
          <p:nvPr/>
        </p:nvPicPr>
        <p:blipFill>
          <a:blip r:embed="rId7">
            <a:alphaModFix/>
          </a:blip>
          <a:stretch>
            <a:fillRect/>
          </a:stretch>
        </p:blipFill>
        <p:spPr>
          <a:xfrm>
            <a:off x="4766837" y="3570726"/>
            <a:ext cx="3579000" cy="1407050"/>
          </a:xfrm>
          <a:prstGeom prst="rect">
            <a:avLst/>
          </a:prstGeom>
          <a:noFill/>
          <a:ln cap="flat" cmpd="sng" w="9525">
            <a:solidFill>
              <a:schemeClr val="dk2"/>
            </a:solidFill>
            <a:prstDash val="solid"/>
            <a:round/>
            <a:headEnd len="med" w="med" type="none"/>
            <a:tailEnd len="med" w="med" type="none"/>
          </a:ln>
        </p:spPr>
      </p:pic>
      <p:grpSp>
        <p:nvGrpSpPr>
          <p:cNvPr id="75" name="Shape 75"/>
          <p:cNvGrpSpPr/>
          <p:nvPr/>
        </p:nvGrpSpPr>
        <p:grpSpPr>
          <a:xfrm>
            <a:off x="345850" y="226913"/>
            <a:ext cx="2871378" cy="1221401"/>
            <a:chOff x="498250" y="226913"/>
            <a:chExt cx="2871378" cy="1221401"/>
          </a:xfrm>
        </p:grpSpPr>
        <p:pic>
          <p:nvPicPr>
            <p:cNvPr id="76" name="Shape 76"/>
            <p:cNvPicPr preferRelativeResize="0"/>
            <p:nvPr/>
          </p:nvPicPr>
          <p:blipFill>
            <a:blip r:embed="rId8">
              <a:alphaModFix/>
            </a:blip>
            <a:stretch>
              <a:fillRect/>
            </a:stretch>
          </p:blipFill>
          <p:spPr>
            <a:xfrm>
              <a:off x="498251" y="226913"/>
              <a:ext cx="2871376" cy="1221401"/>
            </a:xfrm>
            <a:prstGeom prst="rect">
              <a:avLst/>
            </a:prstGeom>
            <a:noFill/>
            <a:ln cap="flat" cmpd="sng" w="9525">
              <a:solidFill>
                <a:schemeClr val="dk2"/>
              </a:solidFill>
              <a:prstDash val="solid"/>
              <a:round/>
              <a:headEnd len="med" w="med" type="none"/>
              <a:tailEnd len="med" w="med" type="none"/>
            </a:ln>
          </p:spPr>
        </p:pic>
        <p:pic>
          <p:nvPicPr>
            <p:cNvPr id="77" name="Shape 77"/>
            <p:cNvPicPr preferRelativeResize="0"/>
            <p:nvPr/>
          </p:nvPicPr>
          <p:blipFill>
            <a:blip r:embed="rId9">
              <a:alphaModFix/>
            </a:blip>
            <a:stretch>
              <a:fillRect/>
            </a:stretch>
          </p:blipFill>
          <p:spPr>
            <a:xfrm>
              <a:off x="498250" y="809500"/>
              <a:ext cx="2092150" cy="255875"/>
            </a:xfrm>
            <a:prstGeom prst="rect">
              <a:avLst/>
            </a:prstGeom>
            <a:noFill/>
            <a:ln cap="flat" cmpd="sng" w="9525">
              <a:solidFill>
                <a:schemeClr val="dk2"/>
              </a:solidFill>
              <a:prstDash val="solid"/>
              <a:round/>
              <a:headEnd len="med" w="med" type="none"/>
              <a:tailEnd len="med" w="med" type="none"/>
            </a:ln>
          </p:spPr>
        </p:pic>
      </p:grpSp>
      <p:sp>
        <p:nvSpPr>
          <p:cNvPr id="78" name="Shape 78"/>
          <p:cNvSpPr txBox="1"/>
          <p:nvPr/>
        </p:nvSpPr>
        <p:spPr>
          <a:xfrm>
            <a:off x="3951175" y="228600"/>
            <a:ext cx="4741800" cy="65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u="sng">
                <a:latin typeface="Old Standard TT"/>
                <a:ea typeface="Old Standard TT"/>
                <a:cs typeface="Old Standard TT"/>
                <a:sym typeface="Old Standard TT"/>
              </a:rPr>
              <a:t>The Bots Are Here to Stay</a:t>
            </a:r>
            <a:endParaRPr b="1" sz="3000" u="sng">
              <a:latin typeface="Old Standard TT"/>
              <a:ea typeface="Old Standard TT"/>
              <a:cs typeface="Old Standard TT"/>
              <a:sym typeface="Old Standard TT"/>
            </a:endParaRPr>
          </a:p>
        </p:txBody>
      </p:sp>
      <p:pic>
        <p:nvPicPr>
          <p:cNvPr id="79" name="Shape 79"/>
          <p:cNvPicPr preferRelativeResize="0"/>
          <p:nvPr/>
        </p:nvPicPr>
        <p:blipFill>
          <a:blip r:embed="rId10">
            <a:alphaModFix/>
          </a:blip>
          <a:stretch>
            <a:fillRect/>
          </a:stretch>
        </p:blipFill>
        <p:spPr>
          <a:xfrm>
            <a:off x="2659225" y="2662775"/>
            <a:ext cx="1564200" cy="2314999"/>
          </a:xfrm>
          <a:prstGeom prst="rect">
            <a:avLst/>
          </a:prstGeom>
          <a:noFill/>
          <a:ln cap="flat" cmpd="sng" w="9525">
            <a:solidFill>
              <a:schemeClr val="dk2"/>
            </a:solidFill>
            <a:prstDash val="solid"/>
            <a:round/>
            <a:headEnd len="med" w="med" type="none"/>
            <a:tailEnd len="med" w="med" type="none"/>
          </a:ln>
        </p:spPr>
      </p:pic>
      <p:cxnSp>
        <p:nvCxnSpPr>
          <p:cNvPr id="80" name="Shape 80"/>
          <p:cNvCxnSpPr/>
          <p:nvPr/>
        </p:nvCxnSpPr>
        <p:spPr>
          <a:xfrm rot="10800000">
            <a:off x="3386025" y="3473350"/>
            <a:ext cx="763800" cy="0"/>
          </a:xfrm>
          <a:prstGeom prst="straightConnector1">
            <a:avLst/>
          </a:prstGeom>
          <a:noFill/>
          <a:ln cap="flat" cmpd="sng" w="28575">
            <a:solidFill>
              <a:srgbClr val="000000"/>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58925" y="-3048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Proposal:</a:t>
            </a:r>
            <a:endParaRPr/>
          </a:p>
        </p:txBody>
      </p:sp>
      <p:sp>
        <p:nvSpPr>
          <p:cNvPr id="86" name="Shape 86"/>
          <p:cNvSpPr txBox="1"/>
          <p:nvPr/>
        </p:nvSpPr>
        <p:spPr>
          <a:xfrm>
            <a:off x="358925" y="1294200"/>
            <a:ext cx="8361000" cy="1522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accent1"/>
              </a:buClr>
              <a:buSzPts val="1400"/>
              <a:buChar char="-"/>
            </a:pPr>
            <a:r>
              <a:rPr lang="en" sz="2400">
                <a:solidFill>
                  <a:schemeClr val="accent1"/>
                </a:solidFill>
              </a:rPr>
              <a:t>social bot </a:t>
            </a:r>
            <a:r>
              <a:rPr i="1" lang="en" sz="2400">
                <a:solidFill>
                  <a:schemeClr val="accent1"/>
                </a:solidFill>
              </a:rPr>
              <a:t>(n.)</a:t>
            </a:r>
            <a:endParaRPr i="1">
              <a:solidFill>
                <a:schemeClr val="accent1"/>
              </a:solidFill>
            </a:endParaRPr>
          </a:p>
          <a:p>
            <a:pPr indent="-330200" lvl="1" marL="914400" rtl="0">
              <a:spcBef>
                <a:spcPts val="0"/>
              </a:spcBef>
              <a:spcAft>
                <a:spcPts val="0"/>
              </a:spcAft>
              <a:buClr>
                <a:schemeClr val="accent1"/>
              </a:buClr>
              <a:buSzPts val="1600"/>
              <a:buChar char="-"/>
            </a:pPr>
            <a:r>
              <a:rPr lang="en" sz="1600">
                <a:solidFill>
                  <a:schemeClr val="accent1"/>
                </a:solidFill>
              </a:rPr>
              <a:t>a particular type of chatterbot that is employed in social media networks to automatically generate messages (e.g. tweets) or in general advocate certain ideas, support campaigns, and public relations either by acting as a "follower" or even as a fake account that gathers followers itself</a:t>
            </a:r>
            <a:endParaRPr sz="1600">
              <a:solidFill>
                <a:schemeClr val="accent1"/>
              </a:solidFill>
            </a:endParaRPr>
          </a:p>
        </p:txBody>
      </p:sp>
      <p:sp>
        <p:nvSpPr>
          <p:cNvPr id="87" name="Shape 87"/>
          <p:cNvSpPr txBox="1"/>
          <p:nvPr/>
        </p:nvSpPr>
        <p:spPr>
          <a:xfrm>
            <a:off x="138100" y="2838475"/>
            <a:ext cx="4938000" cy="19446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accent1"/>
              </a:buClr>
              <a:buSzPts val="1600"/>
              <a:buChar char="-"/>
            </a:pPr>
            <a:r>
              <a:rPr lang="en" sz="1600">
                <a:solidFill>
                  <a:schemeClr val="accent1"/>
                </a:solidFill>
              </a:rPr>
              <a:t>observing the correlations (if any) between bot activity and political events</a:t>
            </a:r>
            <a:endParaRPr sz="1600">
              <a:solidFill>
                <a:schemeClr val="accent1"/>
              </a:solidFill>
            </a:endParaRPr>
          </a:p>
          <a:p>
            <a:pPr indent="0" lvl="0" marL="0" rtl="0">
              <a:spcBef>
                <a:spcPts val="0"/>
              </a:spcBef>
              <a:spcAft>
                <a:spcPts val="0"/>
              </a:spcAft>
              <a:buNone/>
            </a:pPr>
            <a:r>
              <a:t/>
            </a:r>
            <a:endParaRPr sz="1600">
              <a:solidFill>
                <a:schemeClr val="accent1"/>
              </a:solidFill>
            </a:endParaRPr>
          </a:p>
          <a:p>
            <a:pPr indent="-330200" lvl="0" marL="457200" rtl="0">
              <a:spcBef>
                <a:spcPts val="0"/>
              </a:spcBef>
              <a:spcAft>
                <a:spcPts val="0"/>
              </a:spcAft>
              <a:buClr>
                <a:schemeClr val="accent1"/>
              </a:buClr>
              <a:buSzPts val="1600"/>
              <a:buChar char="-"/>
            </a:pPr>
            <a:r>
              <a:rPr lang="en" sz="1600">
                <a:solidFill>
                  <a:schemeClr val="accent1"/>
                </a:solidFill>
              </a:rPr>
              <a:t>using trending topics in news, social media, and known important political dates as a proxy for political activity</a:t>
            </a:r>
            <a:endParaRPr sz="1600"/>
          </a:p>
        </p:txBody>
      </p:sp>
      <p:pic>
        <p:nvPicPr>
          <p:cNvPr id="88" name="Shape 88"/>
          <p:cNvPicPr preferRelativeResize="0"/>
          <p:nvPr/>
        </p:nvPicPr>
        <p:blipFill>
          <a:blip r:embed="rId3">
            <a:alphaModFix/>
          </a:blip>
          <a:stretch>
            <a:fillRect/>
          </a:stretch>
        </p:blipFill>
        <p:spPr>
          <a:xfrm>
            <a:off x="5804633" y="2838475"/>
            <a:ext cx="2768566" cy="207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a:t>
            </a:r>
            <a:endParaRPr/>
          </a:p>
        </p:txBody>
      </p:sp>
      <p:sp>
        <p:nvSpPr>
          <p:cNvPr id="94" name="Shape 9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Found around the internet!</a:t>
            </a:r>
            <a:endParaRPr/>
          </a:p>
        </p:txBody>
      </p:sp>
      <p:sp>
        <p:nvSpPr>
          <p:cNvPr id="95" name="Shape 95"/>
          <p:cNvSpPr txBox="1"/>
          <p:nvPr>
            <p:ph idx="2" type="body"/>
          </p:nvPr>
        </p:nvSpPr>
        <p:spPr>
          <a:xfrm>
            <a:off x="4659975" y="78250"/>
            <a:ext cx="4338300" cy="495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Training Data:</a:t>
            </a:r>
            <a:endParaRPr/>
          </a:p>
          <a:p>
            <a:pPr indent="-342900" lvl="0" marL="457200" marR="0" rtl="0" algn="l">
              <a:lnSpc>
                <a:spcPct val="115000"/>
              </a:lnSpc>
              <a:spcBef>
                <a:spcPts val="0"/>
              </a:spcBef>
              <a:spcAft>
                <a:spcPts val="0"/>
              </a:spcAft>
              <a:buClr>
                <a:schemeClr val="accent1"/>
              </a:buClr>
              <a:buSzPts val="1800"/>
              <a:buFont typeface="Old Standard TT"/>
              <a:buChar char="●"/>
            </a:pPr>
            <a:r>
              <a:rPr lang="en"/>
              <a:t>LIAR Dataset (TSV)</a:t>
            </a:r>
            <a:endParaRPr sz="1800"/>
          </a:p>
          <a:p>
            <a:pPr indent="-342900" lvl="0" marL="457200" rtl="0">
              <a:spcBef>
                <a:spcPts val="0"/>
              </a:spcBef>
              <a:spcAft>
                <a:spcPts val="0"/>
              </a:spcAft>
              <a:buSzPts val="1800"/>
              <a:buChar char="●"/>
            </a:pPr>
            <a:r>
              <a:rPr lang="en"/>
              <a:t>Wikipedia: 2016 events in the US</a:t>
            </a:r>
            <a:endParaRPr/>
          </a:p>
          <a:p>
            <a:pPr indent="-342900" lvl="1" marL="914400" rtl="0">
              <a:spcBef>
                <a:spcPts val="0"/>
              </a:spcBef>
              <a:spcAft>
                <a:spcPts val="0"/>
              </a:spcAft>
              <a:buSzPts val="1800"/>
              <a:buChar char="○"/>
            </a:pPr>
            <a:r>
              <a:rPr lang="en" sz="1800"/>
              <a:t>Will need to scrape and format </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a:t>Test Data:</a:t>
            </a:r>
            <a:endParaRPr/>
          </a:p>
          <a:p>
            <a:pPr indent="-342900" lvl="0" marL="457200" rtl="0">
              <a:spcBef>
                <a:spcPts val="0"/>
              </a:spcBef>
              <a:spcAft>
                <a:spcPts val="0"/>
              </a:spcAft>
              <a:buSzPts val="1800"/>
              <a:buChar char="●"/>
            </a:pPr>
            <a:r>
              <a:rPr lang="en"/>
              <a:t>Dataset: 2016 US Presidential Election Tweet Ids (JSON)</a:t>
            </a:r>
            <a:endParaRPr/>
          </a:p>
          <a:p>
            <a:pPr indent="-342900" lvl="1" marL="914400" rtl="0">
              <a:spcBef>
                <a:spcPts val="0"/>
              </a:spcBef>
              <a:spcAft>
                <a:spcPts val="0"/>
              </a:spcAft>
              <a:buSzPts val="1800"/>
              <a:buChar char="○"/>
            </a:pPr>
            <a:r>
              <a:rPr lang="en" sz="1800"/>
              <a:t>Time: July 13 - Nov 10, 2016</a:t>
            </a:r>
            <a:endParaRPr/>
          </a:p>
          <a:p>
            <a:pPr indent="-342900" lvl="0" marL="457200" rtl="0">
              <a:spcBef>
                <a:spcPts val="0"/>
              </a:spcBef>
              <a:spcAft>
                <a:spcPts val="0"/>
              </a:spcAft>
              <a:buSzPts val="1800"/>
              <a:buChar char="●"/>
            </a:pPr>
            <a:r>
              <a:rPr lang="en"/>
              <a:t>Twitter API (JSON)</a:t>
            </a:r>
            <a:endParaRPr/>
          </a:p>
          <a:p>
            <a:pPr indent="-342900" lvl="1" marL="914400" rtl="0">
              <a:spcBef>
                <a:spcPts val="0"/>
              </a:spcBef>
              <a:spcAft>
                <a:spcPts val="0"/>
              </a:spcAft>
              <a:buSzPts val="1800"/>
              <a:buChar char="○"/>
            </a:pPr>
            <a:r>
              <a:rPr lang="en" sz="1800"/>
              <a:t>Political hashtags</a:t>
            </a:r>
            <a:endParaRPr sz="1800"/>
          </a:p>
          <a:p>
            <a:pPr indent="-342900" lvl="1" marL="914400" rtl="0">
              <a:spcBef>
                <a:spcPts val="0"/>
              </a:spcBef>
              <a:spcAft>
                <a:spcPts val="0"/>
              </a:spcAft>
              <a:buSzPts val="1800"/>
              <a:buChar char="○"/>
            </a:pPr>
            <a:r>
              <a:rPr lang="en" sz="1800"/>
              <a:t>Collection time: February 2018</a:t>
            </a:r>
            <a:endParaRPr/>
          </a:p>
          <a:p>
            <a:pPr indent="-342900" lvl="0" marL="457200" rtl="0">
              <a:spcBef>
                <a:spcPts val="0"/>
              </a:spcBef>
              <a:spcAft>
                <a:spcPts val="0"/>
              </a:spcAft>
              <a:buSzPts val="1800"/>
              <a:buChar char="●"/>
            </a:pPr>
            <a:r>
              <a:rPr lang="en"/>
              <a:t>Google Trends (CSV)</a:t>
            </a:r>
            <a:endParaRPr/>
          </a:p>
          <a:p>
            <a:pPr indent="-342900" lvl="1" marL="914400" rtl="0">
              <a:spcBef>
                <a:spcPts val="0"/>
              </a:spcBef>
              <a:spcAft>
                <a:spcPts val="0"/>
              </a:spcAft>
              <a:buSzPts val="1800"/>
              <a:buChar char="○"/>
            </a:pPr>
            <a:r>
              <a:rPr lang="en" sz="1800"/>
              <a:t>Collection time: February 2018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87900" y="2926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Data Examples</a:t>
            </a:r>
            <a:endParaRPr>
              <a:solidFill>
                <a:srgbClr val="FFFFFF"/>
              </a:solidFill>
            </a:endParaRPr>
          </a:p>
        </p:txBody>
      </p:sp>
      <p:pic>
        <p:nvPicPr>
          <p:cNvPr id="101" name="Shape 101"/>
          <p:cNvPicPr preferRelativeResize="0"/>
          <p:nvPr/>
        </p:nvPicPr>
        <p:blipFill>
          <a:blip r:embed="rId3">
            <a:alphaModFix/>
          </a:blip>
          <a:stretch>
            <a:fillRect/>
          </a:stretch>
        </p:blipFill>
        <p:spPr>
          <a:xfrm>
            <a:off x="676675" y="1126513"/>
            <a:ext cx="3196525" cy="3339775"/>
          </a:xfrm>
          <a:prstGeom prst="rect">
            <a:avLst/>
          </a:prstGeom>
          <a:noFill/>
          <a:ln>
            <a:noFill/>
          </a:ln>
        </p:spPr>
      </p:pic>
      <p:sp>
        <p:nvSpPr>
          <p:cNvPr id="102" name="Shape 102"/>
          <p:cNvSpPr txBox="1"/>
          <p:nvPr/>
        </p:nvSpPr>
        <p:spPr>
          <a:xfrm>
            <a:off x="996788" y="4534575"/>
            <a:ext cx="2556300" cy="44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Old Standard TT"/>
                <a:ea typeface="Old Standard TT"/>
                <a:cs typeface="Old Standard TT"/>
                <a:sym typeface="Old Standard TT"/>
              </a:rPr>
              <a:t>LIAR Dataset Label</a:t>
            </a:r>
            <a:endParaRPr sz="1800">
              <a:solidFill>
                <a:srgbClr val="FFFFFF"/>
              </a:solidFill>
              <a:latin typeface="Old Standard TT"/>
              <a:ea typeface="Old Standard TT"/>
              <a:cs typeface="Old Standard TT"/>
              <a:sym typeface="Old Standard TT"/>
            </a:endParaRPr>
          </a:p>
        </p:txBody>
      </p:sp>
      <p:pic>
        <p:nvPicPr>
          <p:cNvPr id="103" name="Shape 103"/>
          <p:cNvPicPr preferRelativeResize="0"/>
          <p:nvPr/>
        </p:nvPicPr>
        <p:blipFill>
          <a:blip r:embed="rId4">
            <a:alphaModFix/>
          </a:blip>
          <a:stretch>
            <a:fillRect/>
          </a:stretch>
        </p:blipFill>
        <p:spPr>
          <a:xfrm>
            <a:off x="4484090" y="292625"/>
            <a:ext cx="3730960" cy="4249850"/>
          </a:xfrm>
          <a:prstGeom prst="rect">
            <a:avLst/>
          </a:prstGeom>
          <a:noFill/>
          <a:ln>
            <a:noFill/>
          </a:ln>
        </p:spPr>
      </p:pic>
      <p:sp>
        <p:nvSpPr>
          <p:cNvPr id="104" name="Shape 104"/>
          <p:cNvSpPr txBox="1"/>
          <p:nvPr/>
        </p:nvSpPr>
        <p:spPr>
          <a:xfrm>
            <a:off x="5071425" y="4534575"/>
            <a:ext cx="2556300" cy="4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ld Standard TT"/>
                <a:ea typeface="Old Standard TT"/>
                <a:cs typeface="Old Standard TT"/>
                <a:sym typeface="Old Standard TT"/>
              </a:rPr>
              <a:t>Wikipedia 2016 Events</a:t>
            </a:r>
            <a:endParaRPr sz="1800">
              <a:solidFill>
                <a:srgbClr val="FFFFFF"/>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rot="-5400000">
            <a:off x="-982425" y="1935375"/>
            <a:ext cx="3379500" cy="1085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6000"/>
              <a:t>Process</a:t>
            </a:r>
            <a:endParaRPr sz="6000"/>
          </a:p>
        </p:txBody>
      </p:sp>
      <p:sp>
        <p:nvSpPr>
          <p:cNvPr id="110" name="Shape 110"/>
          <p:cNvSpPr txBox="1"/>
          <p:nvPr>
            <p:ph idx="1" type="body"/>
          </p:nvPr>
        </p:nvSpPr>
        <p:spPr>
          <a:xfrm>
            <a:off x="1316150" y="137650"/>
            <a:ext cx="7736700" cy="49461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500"/>
              <a:t>Step 1: Label Fake News</a:t>
            </a:r>
            <a:endParaRPr b="1" sz="1500"/>
          </a:p>
          <a:p>
            <a:pPr indent="-323850" lvl="0" marL="457200" rtl="0">
              <a:lnSpc>
                <a:spcPct val="150000"/>
              </a:lnSpc>
              <a:spcBef>
                <a:spcPts val="0"/>
              </a:spcBef>
              <a:spcAft>
                <a:spcPts val="0"/>
              </a:spcAft>
              <a:buSzPts val="1500"/>
              <a:buChar char="-"/>
            </a:pPr>
            <a:r>
              <a:rPr lang="en" sz="1500"/>
              <a:t>Train set: first half of labeled fake news data, 2016 news events </a:t>
            </a:r>
            <a:endParaRPr sz="1500"/>
          </a:p>
          <a:p>
            <a:pPr indent="-323850" lvl="0" marL="457200" rtl="0">
              <a:lnSpc>
                <a:spcPct val="150000"/>
              </a:lnSpc>
              <a:spcBef>
                <a:spcPts val="0"/>
              </a:spcBef>
              <a:spcAft>
                <a:spcPts val="0"/>
              </a:spcAft>
              <a:buSzPts val="1500"/>
              <a:buChar char="-"/>
            </a:pPr>
            <a:r>
              <a:rPr lang="en" sz="1500"/>
              <a:t>Create model to detect fake news in a tweet</a:t>
            </a:r>
            <a:endParaRPr sz="1500"/>
          </a:p>
          <a:p>
            <a:pPr indent="-323850" lvl="0" marL="457200" rtl="0">
              <a:lnSpc>
                <a:spcPct val="150000"/>
              </a:lnSpc>
              <a:spcBef>
                <a:spcPts val="0"/>
              </a:spcBef>
              <a:spcAft>
                <a:spcPts val="0"/>
              </a:spcAft>
              <a:buSzPts val="1500"/>
              <a:buChar char="-"/>
            </a:pPr>
            <a:r>
              <a:rPr lang="en" sz="1500"/>
              <a:t>Test set: second half of labeled fake news data</a:t>
            </a:r>
            <a:endParaRPr sz="1500"/>
          </a:p>
          <a:p>
            <a:pPr indent="-323850" lvl="0" marL="457200" rtl="0">
              <a:lnSpc>
                <a:spcPct val="150000"/>
              </a:lnSpc>
              <a:spcBef>
                <a:spcPts val="0"/>
              </a:spcBef>
              <a:spcAft>
                <a:spcPts val="0"/>
              </a:spcAft>
              <a:buSzPts val="1500"/>
              <a:buChar char="-"/>
            </a:pPr>
            <a:r>
              <a:rPr lang="en" sz="1500"/>
              <a:t>Use model on tweets to label fake news tweets</a:t>
            </a:r>
            <a:endParaRPr sz="1500"/>
          </a:p>
          <a:p>
            <a:pPr indent="0" lvl="0" marL="0" rtl="0">
              <a:lnSpc>
                <a:spcPct val="150000"/>
              </a:lnSpc>
              <a:spcBef>
                <a:spcPts val="0"/>
              </a:spcBef>
              <a:spcAft>
                <a:spcPts val="0"/>
              </a:spcAft>
              <a:buNone/>
            </a:pPr>
            <a:r>
              <a:rPr b="1" lang="en" sz="1500"/>
              <a:t>Step 2: Detect Fake News Bot Accounts</a:t>
            </a:r>
            <a:endParaRPr b="1" sz="1500"/>
          </a:p>
          <a:p>
            <a:pPr indent="-323850" lvl="0" marL="457200" rtl="0">
              <a:lnSpc>
                <a:spcPct val="150000"/>
              </a:lnSpc>
              <a:spcBef>
                <a:spcPts val="0"/>
              </a:spcBef>
              <a:spcAft>
                <a:spcPts val="0"/>
              </a:spcAft>
              <a:buSzPts val="1500"/>
              <a:buChar char="-"/>
            </a:pPr>
            <a:r>
              <a:rPr lang="en" sz="1500"/>
              <a:t>Filter for accounts that have tweeted fake news</a:t>
            </a:r>
            <a:endParaRPr sz="1500"/>
          </a:p>
          <a:p>
            <a:pPr indent="-323850" lvl="0" marL="457200" rtl="0">
              <a:lnSpc>
                <a:spcPct val="150000"/>
              </a:lnSpc>
              <a:spcBef>
                <a:spcPts val="0"/>
              </a:spcBef>
              <a:spcAft>
                <a:spcPts val="0"/>
              </a:spcAft>
              <a:buSzPts val="1500"/>
              <a:buChar char="-"/>
            </a:pPr>
            <a:r>
              <a:rPr lang="en" sz="1500"/>
              <a:t>Analyze Twitter account data for signals such as:</a:t>
            </a:r>
            <a:endParaRPr sz="1500"/>
          </a:p>
          <a:p>
            <a:pPr indent="-323850" lvl="1" marL="914400" rtl="0">
              <a:lnSpc>
                <a:spcPct val="150000"/>
              </a:lnSpc>
              <a:spcBef>
                <a:spcPts val="0"/>
              </a:spcBef>
              <a:spcAft>
                <a:spcPts val="0"/>
              </a:spcAft>
              <a:buSzPts val="1500"/>
              <a:buAutoNum type="alphaLcPeriod"/>
            </a:pPr>
            <a:r>
              <a:rPr lang="en" sz="1500"/>
              <a:t>Tweet activity time series</a:t>
            </a:r>
            <a:endParaRPr sz="1500"/>
          </a:p>
          <a:p>
            <a:pPr indent="-323850" lvl="1" marL="914400" rtl="0">
              <a:lnSpc>
                <a:spcPct val="150000"/>
              </a:lnSpc>
              <a:spcBef>
                <a:spcPts val="0"/>
              </a:spcBef>
              <a:spcAft>
                <a:spcPts val="0"/>
              </a:spcAft>
              <a:buSzPts val="1500"/>
              <a:buAutoNum type="alphaLcPeriod"/>
            </a:pPr>
            <a:r>
              <a:rPr lang="en" sz="1500"/>
              <a:t>Account creation and account renaming, etc.</a:t>
            </a:r>
            <a:endParaRPr sz="1500"/>
          </a:p>
          <a:p>
            <a:pPr indent="-323850" lvl="1" marL="914400" rtl="0">
              <a:lnSpc>
                <a:spcPct val="150000"/>
              </a:lnSpc>
              <a:spcBef>
                <a:spcPts val="0"/>
              </a:spcBef>
              <a:spcAft>
                <a:spcPts val="0"/>
              </a:spcAft>
              <a:buSzPts val="1500"/>
              <a:buAutoNum type="alphaLcPeriod"/>
            </a:pPr>
            <a:r>
              <a:rPr lang="en" sz="1500"/>
              <a:t>Network: does the account interact with other bot accounts?</a:t>
            </a:r>
            <a:endParaRPr sz="1500"/>
          </a:p>
          <a:p>
            <a:pPr indent="-323850" lvl="0" marL="457200" rtl="0">
              <a:lnSpc>
                <a:spcPct val="150000"/>
              </a:lnSpc>
              <a:spcBef>
                <a:spcPts val="0"/>
              </a:spcBef>
              <a:spcAft>
                <a:spcPts val="0"/>
              </a:spcAft>
              <a:buSzPts val="1500"/>
              <a:buChar char="-"/>
            </a:pPr>
            <a:r>
              <a:rPr lang="en" sz="1500"/>
              <a:t>Create a model that returns the likelihood of a fake news bot account</a:t>
            </a:r>
            <a:endParaRPr sz="1500"/>
          </a:p>
          <a:p>
            <a:pPr indent="0" lvl="0" marL="0" rtl="0">
              <a:lnSpc>
                <a:spcPct val="150000"/>
              </a:lnSpc>
              <a:spcBef>
                <a:spcPts val="0"/>
              </a:spcBef>
              <a:spcAft>
                <a:spcPts val="0"/>
              </a:spcAft>
              <a:buNone/>
            </a:pPr>
            <a:r>
              <a:rPr b="1" lang="en" sz="1500"/>
              <a:t>Step 3: Report fake news bot accounts to Twitter, and create a bot that comments on user retweets of fake news, alerting them that they are propagating fake news</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End goals:</a:t>
            </a:r>
            <a:endParaRPr/>
          </a:p>
          <a:p>
            <a:pPr indent="0" lvl="0" marL="0" rtl="0">
              <a:spcBef>
                <a:spcPts val="0"/>
              </a:spcBef>
              <a:spcAft>
                <a:spcPts val="0"/>
              </a:spcAft>
              <a:buNone/>
            </a:pPr>
            <a:r>
              <a:t/>
            </a:r>
            <a:endParaRPr sz="1000">
              <a:solidFill>
                <a:srgbClr val="FFFFFF"/>
              </a:solidFill>
            </a:endParaRPr>
          </a:p>
          <a:p>
            <a:pPr indent="-381000" lvl="0" marL="457200" rtl="0">
              <a:spcBef>
                <a:spcPts val="1600"/>
              </a:spcBef>
              <a:spcAft>
                <a:spcPts val="0"/>
              </a:spcAft>
              <a:buClr>
                <a:srgbClr val="FFFFFF"/>
              </a:buClr>
              <a:buSzPts val="2400"/>
              <a:buAutoNum type="arabicPeriod"/>
            </a:pPr>
            <a:r>
              <a:rPr lang="en" sz="2400">
                <a:solidFill>
                  <a:srgbClr val="FFFFFF"/>
                </a:solidFill>
              </a:rPr>
              <a:t>Report high probability propaganda bot accounts </a:t>
            </a:r>
            <a:endParaRPr sz="2400">
              <a:solidFill>
                <a:srgbClr val="FFFFFF"/>
              </a:solidFill>
            </a:endParaRPr>
          </a:p>
          <a:p>
            <a:pPr indent="-381000" lvl="0" marL="457200" rtl="0">
              <a:spcBef>
                <a:spcPts val="1600"/>
              </a:spcBef>
              <a:spcAft>
                <a:spcPts val="1600"/>
              </a:spcAft>
              <a:buClr>
                <a:srgbClr val="FFFFFF"/>
              </a:buClr>
              <a:buSzPts val="2400"/>
              <a:buAutoNum type="arabicPeriod"/>
            </a:pPr>
            <a:r>
              <a:rPr lang="en" sz="2400">
                <a:solidFill>
                  <a:srgbClr val="FFFFFF"/>
                </a:solidFill>
              </a:rPr>
              <a:t>Alert users of retweeted propaganda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512700" y="1010800"/>
            <a:ext cx="8118600" cy="342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Questions:</a:t>
            </a:r>
            <a:endParaRPr sz="2400"/>
          </a:p>
          <a:p>
            <a:pPr indent="-381000" lvl="0" marL="457200" rtl="0">
              <a:spcBef>
                <a:spcPts val="0"/>
              </a:spcBef>
              <a:spcAft>
                <a:spcPts val="0"/>
              </a:spcAft>
              <a:buSzPts val="2400"/>
              <a:buAutoNum type="arabicPeriod"/>
            </a:pPr>
            <a:r>
              <a:rPr lang="en" sz="2400"/>
              <a:t>Proper scope and feasibility of each step</a:t>
            </a:r>
            <a:endParaRPr sz="2400"/>
          </a:p>
          <a:p>
            <a:pPr indent="-381000" lvl="0" marL="457200" rtl="0">
              <a:spcBef>
                <a:spcPts val="0"/>
              </a:spcBef>
              <a:spcAft>
                <a:spcPts val="0"/>
              </a:spcAft>
              <a:buSzPts val="2400"/>
              <a:buAutoNum type="arabicPeriod"/>
            </a:pPr>
            <a:r>
              <a:rPr lang="en" sz="2400"/>
              <a:t>Best way to store tweets that we are pulling from API</a:t>
            </a:r>
            <a:endParaRPr sz="2400"/>
          </a:p>
          <a:p>
            <a:pPr indent="-381000" lvl="0" marL="457200" rtl="0">
              <a:spcBef>
                <a:spcPts val="0"/>
              </a:spcBef>
              <a:spcAft>
                <a:spcPts val="0"/>
              </a:spcAft>
              <a:buSzPts val="2400"/>
              <a:buAutoNum type="arabicPeriod"/>
            </a:pPr>
            <a:r>
              <a:rPr lang="en" sz="2400"/>
              <a:t>Can we apply LIAR dataset to current Twitter data since it classifies last year’s fake news?</a:t>
            </a:r>
            <a:endParaRPr sz="2400"/>
          </a:p>
          <a:p>
            <a:pPr indent="-381000" lvl="1" marL="914400" rtl="0">
              <a:spcBef>
                <a:spcPts val="0"/>
              </a:spcBef>
              <a:spcAft>
                <a:spcPts val="0"/>
              </a:spcAft>
              <a:buSzPts val="2400"/>
              <a:buAutoNum type="alphaLcPeriod"/>
            </a:pPr>
            <a:r>
              <a:rPr lang="en" sz="2400"/>
              <a:t>Do we need to create our own mini LIAR dataset for current news?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