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4"/>
  </p:notesMasterIdLst>
  <p:handoutMasterIdLst>
    <p:handoutMasterId r:id="rId75"/>
  </p:handoutMasterIdLst>
  <p:sldIdLst>
    <p:sldId id="313" r:id="rId5"/>
    <p:sldId id="337" r:id="rId6"/>
    <p:sldId id="364" r:id="rId7"/>
    <p:sldId id="338" r:id="rId8"/>
    <p:sldId id="339" r:id="rId9"/>
    <p:sldId id="440" r:id="rId10"/>
    <p:sldId id="393" r:id="rId11"/>
    <p:sldId id="344" r:id="rId12"/>
    <p:sldId id="345" r:id="rId13"/>
    <p:sldId id="441" r:id="rId14"/>
    <p:sldId id="347" r:id="rId15"/>
    <p:sldId id="365" r:id="rId16"/>
    <p:sldId id="366" r:id="rId17"/>
    <p:sldId id="367" r:id="rId18"/>
    <p:sldId id="394" r:id="rId19"/>
    <p:sldId id="405" r:id="rId20"/>
    <p:sldId id="369" r:id="rId21"/>
    <p:sldId id="370" r:id="rId22"/>
    <p:sldId id="371" r:id="rId23"/>
    <p:sldId id="372" r:id="rId24"/>
    <p:sldId id="373" r:id="rId25"/>
    <p:sldId id="374" r:id="rId26"/>
    <p:sldId id="376" r:id="rId27"/>
    <p:sldId id="377" r:id="rId28"/>
    <p:sldId id="378" r:id="rId29"/>
    <p:sldId id="379" r:id="rId30"/>
    <p:sldId id="380" r:id="rId31"/>
    <p:sldId id="381" r:id="rId32"/>
    <p:sldId id="382" r:id="rId33"/>
    <p:sldId id="384" r:id="rId34"/>
    <p:sldId id="400" r:id="rId35"/>
    <p:sldId id="396" r:id="rId36"/>
    <p:sldId id="432" r:id="rId37"/>
    <p:sldId id="433" r:id="rId38"/>
    <p:sldId id="392" r:id="rId39"/>
    <p:sldId id="401" r:id="rId40"/>
    <p:sldId id="406" r:id="rId41"/>
    <p:sldId id="434" r:id="rId42"/>
    <p:sldId id="407" r:id="rId43"/>
    <p:sldId id="435" r:id="rId44"/>
    <p:sldId id="436" r:id="rId45"/>
    <p:sldId id="410" r:id="rId46"/>
    <p:sldId id="412" r:id="rId47"/>
    <p:sldId id="352" r:id="rId48"/>
    <p:sldId id="413" r:id="rId49"/>
    <p:sldId id="414" r:id="rId50"/>
    <p:sldId id="415" r:id="rId51"/>
    <p:sldId id="431" r:id="rId52"/>
    <p:sldId id="417" r:id="rId53"/>
    <p:sldId id="418" r:id="rId54"/>
    <p:sldId id="419" r:id="rId55"/>
    <p:sldId id="420" r:id="rId56"/>
    <p:sldId id="421" r:id="rId57"/>
    <p:sldId id="422" r:id="rId58"/>
    <p:sldId id="423" r:id="rId59"/>
    <p:sldId id="424" r:id="rId60"/>
    <p:sldId id="425" r:id="rId61"/>
    <p:sldId id="426" r:id="rId62"/>
    <p:sldId id="427" r:id="rId63"/>
    <p:sldId id="428" r:id="rId64"/>
    <p:sldId id="429" r:id="rId65"/>
    <p:sldId id="430" r:id="rId66"/>
    <p:sldId id="356" r:id="rId67"/>
    <p:sldId id="358" r:id="rId68"/>
    <p:sldId id="359" r:id="rId69"/>
    <p:sldId id="360" r:id="rId70"/>
    <p:sldId id="438" r:id="rId71"/>
    <p:sldId id="437" r:id="rId72"/>
    <p:sldId id="361" r:id="rId73"/>
  </p:sldIdLst>
  <p:sldSz cx="9144000" cy="6858000" type="screen4x3"/>
  <p:notesSz cx="6980238" cy="9223375"/>
  <p:custDataLst>
    <p:tags r:id="rId76"/>
  </p:custDataLst>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5">
          <p15:clr>
            <a:srgbClr val="A4A3A4"/>
          </p15:clr>
        </p15:guide>
        <p15:guide id="2" orient="horz" pos="607">
          <p15:clr>
            <a:srgbClr val="A4A3A4"/>
          </p15:clr>
        </p15:guide>
        <p15:guide id="3" orient="horz" pos="2325">
          <p15:clr>
            <a:srgbClr val="A4A3A4"/>
          </p15:clr>
        </p15:guide>
        <p15:guide id="4" orient="horz" pos="4146">
          <p15:clr>
            <a:srgbClr val="A4A3A4"/>
          </p15:clr>
        </p15:guide>
        <p15:guide id="5" orient="horz" pos="4033">
          <p15:clr>
            <a:srgbClr val="A4A3A4"/>
          </p15:clr>
        </p15:guide>
        <p15:guide id="6" pos="289">
          <p15:clr>
            <a:srgbClr val="A4A3A4"/>
          </p15:clr>
        </p15:guide>
        <p15:guide id="7" pos="1097">
          <p15:clr>
            <a:srgbClr val="A4A3A4"/>
          </p15:clr>
        </p15:guide>
        <p15:guide id="8" pos="5472">
          <p15:clr>
            <a:srgbClr val="A4A3A4"/>
          </p15:clr>
        </p15:guide>
        <p15:guide id="9" pos="2884">
          <p15:clr>
            <a:srgbClr val="A4A3A4"/>
          </p15:clr>
        </p15:guide>
      </p15:sldGuideLst>
    </p:ext>
    <p:ext uri="{2D200454-40CA-4A62-9FC3-DE9A4176ACB9}">
      <p15:notesGuideLst xmlns:p15="http://schemas.microsoft.com/office/powerpoint/2012/main">
        <p15:guide id="1" orient="horz" pos="2905">
          <p15:clr>
            <a:srgbClr val="A4A3A4"/>
          </p15:clr>
        </p15:guide>
        <p15:guide id="2" pos="21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FD6F7"/>
    <a:srgbClr val="C6B1D4"/>
    <a:srgbClr val="95E1DA"/>
    <a:srgbClr val="CDE3A5"/>
    <a:srgbClr val="F9D889"/>
    <a:srgbClr val="46295B"/>
    <a:srgbClr val="00566B"/>
    <a:srgbClr val="416428"/>
    <a:srgbClr val="AA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8" autoAdjust="0"/>
    <p:restoredTop sz="50000" autoAdjust="0"/>
  </p:normalViewPr>
  <p:slideViewPr>
    <p:cSldViewPr snapToGrid="0" showGuides="1">
      <p:cViewPr>
        <p:scale>
          <a:sx n="75" d="100"/>
          <a:sy n="75" d="100"/>
        </p:scale>
        <p:origin x="2088" y="816"/>
      </p:cViewPr>
      <p:guideLst>
        <p:guide orient="horz" pos="235"/>
        <p:guide orient="horz" pos="607"/>
        <p:guide orient="horz" pos="2325"/>
        <p:guide orient="horz" pos="4146"/>
        <p:guide orient="horz" pos="4033"/>
        <p:guide pos="289"/>
        <p:guide pos="1097"/>
        <p:guide pos="5472"/>
        <p:guide pos="288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7" d="100"/>
          <a:sy n="67" d="100"/>
        </p:scale>
        <p:origin x="2724" y="66"/>
      </p:cViewPr>
      <p:guideLst>
        <p:guide orient="horz" pos="2905"/>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2"/>
            <c:spPr>
              <a:solidFill>
                <a:schemeClr val="accent5"/>
              </a:solidFill>
              <a:ln>
                <a:solidFill>
                  <a:schemeClr val="accent5"/>
                </a:solidFill>
              </a:ln>
            </c:spPr>
          </c:marker>
          <c:trendline>
            <c:spPr>
              <a:ln w="31750" cmpd="sng">
                <a:solidFill>
                  <a:schemeClr val="accent5"/>
                </a:solidFill>
              </a:ln>
            </c:spPr>
            <c:trendlineType val="linear"/>
            <c:dispRSqr val="0"/>
            <c:dispEq val="0"/>
          </c:trendline>
          <c:xVal>
            <c:numRef>
              <c:f>Sheet1!$A$2:$A$294</c:f>
              <c:numCache>
                <c:formatCode>General</c:formatCode>
                <c:ptCount val="293"/>
                <c:pt idx="0">
                  <c:v>10.386665849623139</c:v>
                </c:pt>
                <c:pt idx="1">
                  <c:v>44.524787058030519</c:v>
                </c:pt>
                <c:pt idx="2">
                  <c:v>27.624241681475581</c:v>
                </c:pt>
                <c:pt idx="3">
                  <c:v>37.83932839021999</c:v>
                </c:pt>
                <c:pt idx="4">
                  <c:v>29.192965255223978</c:v>
                </c:pt>
                <c:pt idx="5">
                  <c:v>35.045039524480664</c:v>
                </c:pt>
                <c:pt idx="6">
                  <c:v>30.669771432073048</c:v>
                </c:pt>
                <c:pt idx="7">
                  <c:v>22.34818309945463</c:v>
                </c:pt>
                <c:pt idx="8">
                  <c:v>32.796127213677309</c:v>
                </c:pt>
                <c:pt idx="9">
                  <c:v>54.378332005637596</c:v>
                </c:pt>
                <c:pt idx="10">
                  <c:v>23.475703168086284</c:v>
                </c:pt>
                <c:pt idx="11">
                  <c:v>33.690789876830692</c:v>
                </c:pt>
                <c:pt idx="12">
                  <c:v>30.945523622771002</c:v>
                </c:pt>
                <c:pt idx="13">
                  <c:v>29.689319198480298</c:v>
                </c:pt>
                <c:pt idx="14">
                  <c:v>24.872847600955946</c:v>
                </c:pt>
                <c:pt idx="15">
                  <c:v>20.509835161468231</c:v>
                </c:pt>
                <c:pt idx="16">
                  <c:v>63.527176910349894</c:v>
                </c:pt>
                <c:pt idx="17">
                  <c:v>22.060175255836754</c:v>
                </c:pt>
                <c:pt idx="18">
                  <c:v>29.309393957963113</c:v>
                </c:pt>
                <c:pt idx="19">
                  <c:v>48.091182057724119</c:v>
                </c:pt>
                <c:pt idx="20">
                  <c:v>33.237330718794048</c:v>
                </c:pt>
                <c:pt idx="21">
                  <c:v>20.522090814388136</c:v>
                </c:pt>
                <c:pt idx="22">
                  <c:v>35.768123046755314</c:v>
                </c:pt>
                <c:pt idx="23">
                  <c:v>14.890618297689816</c:v>
                </c:pt>
                <c:pt idx="24">
                  <c:v>100</c:v>
                </c:pt>
                <c:pt idx="25">
                  <c:v>26.980819903180343</c:v>
                </c:pt>
                <c:pt idx="26">
                  <c:v>33.028984619155587</c:v>
                </c:pt>
                <c:pt idx="27">
                  <c:v>44.929223604387523</c:v>
                </c:pt>
                <c:pt idx="28">
                  <c:v>31.02518536675041</c:v>
                </c:pt>
                <c:pt idx="29">
                  <c:v>22.532017893253265</c:v>
                </c:pt>
                <c:pt idx="30">
                  <c:v>41.675347754151616</c:v>
                </c:pt>
                <c:pt idx="31">
                  <c:v>31.17838102824928</c:v>
                </c:pt>
                <c:pt idx="32">
                  <c:v>24.621606716097798</c:v>
                </c:pt>
                <c:pt idx="33">
                  <c:v>47.227158526870518</c:v>
                </c:pt>
                <c:pt idx="34">
                  <c:v>40.98903119063668</c:v>
                </c:pt>
                <c:pt idx="35">
                  <c:v>50.137876095348979</c:v>
                </c:pt>
                <c:pt idx="36">
                  <c:v>77.265763833568229</c:v>
                </c:pt>
                <c:pt idx="37">
                  <c:v>34.1626325142472</c:v>
                </c:pt>
                <c:pt idx="38">
                  <c:v>56.841718242539379</c:v>
                </c:pt>
                <c:pt idx="39">
                  <c:v>22.973221398369997</c:v>
                </c:pt>
                <c:pt idx="40">
                  <c:v>4.3385011336478971</c:v>
                </c:pt>
                <c:pt idx="41">
                  <c:v>34.44451253140511</c:v>
                </c:pt>
                <c:pt idx="42">
                  <c:v>40.633617255959315</c:v>
                </c:pt>
                <c:pt idx="43">
                  <c:v>21.612843924260066</c:v>
                </c:pt>
                <c:pt idx="44">
                  <c:v>8.0458361419204625</c:v>
                </c:pt>
                <c:pt idx="45">
                  <c:v>46.841105459893384</c:v>
                </c:pt>
                <c:pt idx="46">
                  <c:v>19.700962068754215</c:v>
                </c:pt>
                <c:pt idx="47">
                  <c:v>50.058214351369564</c:v>
                </c:pt>
                <c:pt idx="48">
                  <c:v>22.654574422452363</c:v>
                </c:pt>
                <c:pt idx="49">
                  <c:v>4.2588393896684877</c:v>
                </c:pt>
                <c:pt idx="50">
                  <c:v>33.212819412954232</c:v>
                </c:pt>
                <c:pt idx="51">
                  <c:v>53.140511060726752</c:v>
                </c:pt>
                <c:pt idx="52">
                  <c:v>67.406091059501179</c:v>
                </c:pt>
                <c:pt idx="53">
                  <c:v>14.553587842392304</c:v>
                </c:pt>
                <c:pt idx="54">
                  <c:v>25.865555487468594</c:v>
                </c:pt>
                <c:pt idx="55">
                  <c:v>24.119124946381518</c:v>
                </c:pt>
                <c:pt idx="56">
                  <c:v>26.355781604264969</c:v>
                </c:pt>
                <c:pt idx="57">
                  <c:v>28.684355659047736</c:v>
                </c:pt>
                <c:pt idx="58">
                  <c:v>9.6942214596482632</c:v>
                </c:pt>
                <c:pt idx="59">
                  <c:v>28.034806054292542</c:v>
                </c:pt>
                <c:pt idx="60">
                  <c:v>27.67939211961518</c:v>
                </c:pt>
                <c:pt idx="61">
                  <c:v>57.540290458974191</c:v>
                </c:pt>
                <c:pt idx="62">
                  <c:v>29.799620074759481</c:v>
                </c:pt>
                <c:pt idx="63">
                  <c:v>35.688461302775913</c:v>
                </c:pt>
                <c:pt idx="64">
                  <c:v>29.468717445921932</c:v>
                </c:pt>
                <c:pt idx="65">
                  <c:v>28.126723451191868</c:v>
                </c:pt>
                <c:pt idx="66">
                  <c:v>23.353146638887186</c:v>
                </c:pt>
                <c:pt idx="67">
                  <c:v>66.621729272626993</c:v>
                </c:pt>
                <c:pt idx="68">
                  <c:v>26.208713769226062</c:v>
                </c:pt>
                <c:pt idx="69">
                  <c:v>23.4328083828666</c:v>
                </c:pt>
                <c:pt idx="70">
                  <c:v>51.688216189717508</c:v>
                </c:pt>
                <c:pt idx="71">
                  <c:v>25.926833752068145</c:v>
                </c:pt>
                <c:pt idx="72">
                  <c:v>24.71965193945708</c:v>
                </c:pt>
                <c:pt idx="73">
                  <c:v>29.254243519823518</c:v>
                </c:pt>
                <c:pt idx="74">
                  <c:v>29.848642686439117</c:v>
                </c:pt>
                <c:pt idx="75">
                  <c:v>34.750903854402843</c:v>
                </c:pt>
                <c:pt idx="76">
                  <c:v>50.940621361603043</c:v>
                </c:pt>
                <c:pt idx="77">
                  <c:v>16.103927936760833</c:v>
                </c:pt>
                <c:pt idx="78">
                  <c:v>69.397634658986448</c:v>
                </c:pt>
                <c:pt idx="79">
                  <c:v>75.549972424780918</c:v>
                </c:pt>
                <c:pt idx="80">
                  <c:v>26.288375513205466</c:v>
                </c:pt>
                <c:pt idx="81">
                  <c:v>44.402230528831417</c:v>
                </c:pt>
                <c:pt idx="82">
                  <c:v>39.861511122005027</c:v>
                </c:pt>
                <c:pt idx="83">
                  <c:v>67.430602365341016</c:v>
                </c:pt>
                <c:pt idx="84">
                  <c:v>50.186898707028611</c:v>
                </c:pt>
                <c:pt idx="85">
                  <c:v>14.547460015932351</c:v>
                </c:pt>
                <c:pt idx="86">
                  <c:v>9.798394509467494</c:v>
                </c:pt>
                <c:pt idx="87">
                  <c:v>22.869048348550766</c:v>
                </c:pt>
                <c:pt idx="88">
                  <c:v>19.247502910717568</c:v>
                </c:pt>
                <c:pt idx="89">
                  <c:v>37.741283166860711</c:v>
                </c:pt>
                <c:pt idx="90">
                  <c:v>11.520313744714752</c:v>
                </c:pt>
                <c:pt idx="91">
                  <c:v>92.131870825418218</c:v>
                </c:pt>
                <c:pt idx="92">
                  <c:v>29.799620074759481</c:v>
                </c:pt>
                <c:pt idx="93">
                  <c:v>22.176603958575896</c:v>
                </c:pt>
                <c:pt idx="94">
                  <c:v>12.169863349469948</c:v>
                </c:pt>
                <c:pt idx="95">
                  <c:v>45.62779582082235</c:v>
                </c:pt>
                <c:pt idx="96">
                  <c:v>21.661866535939701</c:v>
                </c:pt>
                <c:pt idx="97">
                  <c:v>37.171395306084932</c:v>
                </c:pt>
                <c:pt idx="98">
                  <c:v>11.0545989337582</c:v>
                </c:pt>
                <c:pt idx="99">
                  <c:v>41.491512960352956</c:v>
                </c:pt>
                <c:pt idx="100">
                  <c:v>34.720264722103074</c:v>
                </c:pt>
                <c:pt idx="101">
                  <c:v>7.5065874134444535</c:v>
                </c:pt>
                <c:pt idx="102">
                  <c:v>45.021141001286843</c:v>
                </c:pt>
                <c:pt idx="103">
                  <c:v>22.568784852012996</c:v>
                </c:pt>
                <c:pt idx="104">
                  <c:v>16.079416630921017</c:v>
                </c:pt>
                <c:pt idx="105">
                  <c:v>25.387585023592131</c:v>
                </c:pt>
                <c:pt idx="106">
                  <c:v>31.83405845946443</c:v>
                </c:pt>
                <c:pt idx="107">
                  <c:v>43.905876585575093</c:v>
                </c:pt>
                <c:pt idx="108">
                  <c:v>40.756173785158417</c:v>
                </c:pt>
                <c:pt idx="109">
                  <c:v>31.625712359825968</c:v>
                </c:pt>
                <c:pt idx="110">
                  <c:v>20.007353391751948</c:v>
                </c:pt>
                <c:pt idx="111">
                  <c:v>33.145413321894729</c:v>
                </c:pt>
                <c:pt idx="112">
                  <c:v>17.660395857589318</c:v>
                </c:pt>
                <c:pt idx="113">
                  <c:v>15.76076965500337</c:v>
                </c:pt>
                <c:pt idx="114">
                  <c:v>20.754948219866417</c:v>
                </c:pt>
                <c:pt idx="115">
                  <c:v>33.09639071021509</c:v>
                </c:pt>
                <c:pt idx="116">
                  <c:v>42.508732152705441</c:v>
                </c:pt>
                <c:pt idx="117">
                  <c:v>25.663337214290095</c:v>
                </c:pt>
                <c:pt idx="118">
                  <c:v>18.646975917642017</c:v>
                </c:pt>
                <c:pt idx="119">
                  <c:v>24.934125865555487</c:v>
                </c:pt>
                <c:pt idx="120">
                  <c:v>43.783320056376013</c:v>
                </c:pt>
                <c:pt idx="121">
                  <c:v>0</c:v>
                </c:pt>
                <c:pt idx="122">
                  <c:v>17.115019302653348</c:v>
                </c:pt>
                <c:pt idx="123">
                  <c:v>25.571419817390773</c:v>
                </c:pt>
                <c:pt idx="124">
                  <c:v>35.388197806238132</c:v>
                </c:pt>
                <c:pt idx="125">
                  <c:v>38.121208407377907</c:v>
                </c:pt>
                <c:pt idx="126">
                  <c:v>12.421104234328084</c:v>
                </c:pt>
                <c:pt idx="127">
                  <c:v>12.843924260064956</c:v>
                </c:pt>
                <c:pt idx="128">
                  <c:v>50.28494393038789</c:v>
                </c:pt>
                <c:pt idx="129">
                  <c:v>23.469575341626332</c:v>
                </c:pt>
                <c:pt idx="130">
                  <c:v>47.19039156811079</c:v>
                </c:pt>
                <c:pt idx="131">
                  <c:v>25.277284147312947</c:v>
                </c:pt>
                <c:pt idx="132">
                  <c:v>73.245909675837979</c:v>
                </c:pt>
                <c:pt idx="133">
                  <c:v>24.811569336356396</c:v>
                </c:pt>
                <c:pt idx="134">
                  <c:v>19.970586432992217</c:v>
                </c:pt>
                <c:pt idx="135">
                  <c:v>64.648569152521588</c:v>
                </c:pt>
                <c:pt idx="136">
                  <c:v>59.973037563576192</c:v>
                </c:pt>
                <c:pt idx="137">
                  <c:v>54.562166799436241</c:v>
                </c:pt>
                <c:pt idx="138">
                  <c:v>27.183038176358846</c:v>
                </c:pt>
                <c:pt idx="139">
                  <c:v>37.802561431460262</c:v>
                </c:pt>
                <c:pt idx="140">
                  <c:v>28.941724370365829</c:v>
                </c:pt>
                <c:pt idx="141">
                  <c:v>23.726944052944418</c:v>
                </c:pt>
                <c:pt idx="142">
                  <c:v>38.452111036215456</c:v>
                </c:pt>
                <c:pt idx="143">
                  <c:v>14.676144371591398</c:v>
                </c:pt>
                <c:pt idx="144">
                  <c:v>24.229425822660701</c:v>
                </c:pt>
                <c:pt idx="145">
                  <c:v>30.528831423494083</c:v>
                </c:pt>
                <c:pt idx="146">
                  <c:v>51.559531834058454</c:v>
                </c:pt>
                <c:pt idx="147">
                  <c:v>51.455358784239223</c:v>
                </c:pt>
                <c:pt idx="148">
                  <c:v>21.061339542864147</c:v>
                </c:pt>
                <c:pt idx="149">
                  <c:v>41.889821680250016</c:v>
                </c:pt>
                <c:pt idx="150">
                  <c:v>37.318463141123843</c:v>
                </c:pt>
                <c:pt idx="151">
                  <c:v>22.709724860591951</c:v>
                </c:pt>
                <c:pt idx="152">
                  <c:v>27.985783442612913</c:v>
                </c:pt>
                <c:pt idx="153">
                  <c:v>35.149212574299895</c:v>
                </c:pt>
                <c:pt idx="154">
                  <c:v>31.239659292848831</c:v>
                </c:pt>
                <c:pt idx="155">
                  <c:v>60.27330106011398</c:v>
                </c:pt>
                <c:pt idx="156">
                  <c:v>64.61793002022182</c:v>
                </c:pt>
                <c:pt idx="157">
                  <c:v>55.511979900729216</c:v>
                </c:pt>
                <c:pt idx="158">
                  <c:v>24.143636252221338</c:v>
                </c:pt>
                <c:pt idx="159">
                  <c:v>25.755254611189411</c:v>
                </c:pt>
                <c:pt idx="160">
                  <c:v>13.585391261719469</c:v>
                </c:pt>
                <c:pt idx="161">
                  <c:v>40.553955511979915</c:v>
                </c:pt>
                <c:pt idx="162">
                  <c:v>49.592499540413016</c:v>
                </c:pt>
                <c:pt idx="163">
                  <c:v>48.134076842943813</c:v>
                </c:pt>
                <c:pt idx="164">
                  <c:v>44.684110545989348</c:v>
                </c:pt>
                <c:pt idx="165">
                  <c:v>28.322813897910414</c:v>
                </c:pt>
                <c:pt idx="166">
                  <c:v>38.102824927998043</c:v>
                </c:pt>
                <c:pt idx="167">
                  <c:v>22.709724860591951</c:v>
                </c:pt>
                <c:pt idx="168">
                  <c:v>22.709724860591951</c:v>
                </c:pt>
                <c:pt idx="169">
                  <c:v>46.240578466817823</c:v>
                </c:pt>
                <c:pt idx="170">
                  <c:v>68.47233286353331</c:v>
                </c:pt>
                <c:pt idx="171">
                  <c:v>55.113671180832156</c:v>
                </c:pt>
                <c:pt idx="172">
                  <c:v>32.452968931919848</c:v>
                </c:pt>
                <c:pt idx="173">
                  <c:v>50.36460567436729</c:v>
                </c:pt>
                <c:pt idx="174">
                  <c:v>28.151234757031684</c:v>
                </c:pt>
                <c:pt idx="175">
                  <c:v>25.546908511550949</c:v>
                </c:pt>
                <c:pt idx="176">
                  <c:v>29.058153073104968</c:v>
                </c:pt>
                <c:pt idx="177">
                  <c:v>10.723696304920651</c:v>
                </c:pt>
                <c:pt idx="178">
                  <c:v>17.427538452111037</c:v>
                </c:pt>
                <c:pt idx="179">
                  <c:v>31.435749739567381</c:v>
                </c:pt>
                <c:pt idx="180">
                  <c:v>43.029597401801581</c:v>
                </c:pt>
                <c:pt idx="181">
                  <c:v>40.504932900300261</c:v>
                </c:pt>
                <c:pt idx="182">
                  <c:v>61.400821128745619</c:v>
                </c:pt>
                <c:pt idx="183">
                  <c:v>38.18248667197745</c:v>
                </c:pt>
                <c:pt idx="184">
                  <c:v>60.046571481095654</c:v>
                </c:pt>
                <c:pt idx="185">
                  <c:v>30.063116612537531</c:v>
                </c:pt>
                <c:pt idx="186">
                  <c:v>35.651694344016178</c:v>
                </c:pt>
                <c:pt idx="187">
                  <c:v>35.755867393835409</c:v>
                </c:pt>
                <c:pt idx="188">
                  <c:v>17.206936699552671</c:v>
                </c:pt>
                <c:pt idx="189">
                  <c:v>48.311783810282492</c:v>
                </c:pt>
                <c:pt idx="190">
                  <c:v>87.211226178074625</c:v>
                </c:pt>
                <c:pt idx="191">
                  <c:v>35.627183038176362</c:v>
                </c:pt>
                <c:pt idx="192">
                  <c:v>21.459648262761199</c:v>
                </c:pt>
                <c:pt idx="193">
                  <c:v>58.355291378148181</c:v>
                </c:pt>
                <c:pt idx="194">
                  <c:v>61.68270114590355</c:v>
                </c:pt>
                <c:pt idx="195">
                  <c:v>31.466388871867146</c:v>
                </c:pt>
                <c:pt idx="196">
                  <c:v>65.151050922237886</c:v>
                </c:pt>
                <c:pt idx="197">
                  <c:v>20.001225565291996</c:v>
                </c:pt>
                <c:pt idx="198">
                  <c:v>34.493535143084742</c:v>
                </c:pt>
                <c:pt idx="199">
                  <c:v>66.591090140327225</c:v>
                </c:pt>
                <c:pt idx="200">
                  <c:v>31.196764507629144</c:v>
                </c:pt>
                <c:pt idx="201">
                  <c:v>39.064893682210922</c:v>
                </c:pt>
                <c:pt idx="202">
                  <c:v>9.1059501194926185</c:v>
                </c:pt>
                <c:pt idx="203">
                  <c:v>16.777988847355847</c:v>
                </c:pt>
                <c:pt idx="204">
                  <c:v>24.989276303695082</c:v>
                </c:pt>
                <c:pt idx="205">
                  <c:v>20.129909920951036</c:v>
                </c:pt>
                <c:pt idx="206">
                  <c:v>40.204669403762487</c:v>
                </c:pt>
                <c:pt idx="207">
                  <c:v>52.668668423310258</c:v>
                </c:pt>
                <c:pt idx="208">
                  <c:v>39.812488510325387</c:v>
                </c:pt>
                <c:pt idx="209">
                  <c:v>22.311416140694899</c:v>
                </c:pt>
                <c:pt idx="210">
                  <c:v>49.947913475090381</c:v>
                </c:pt>
                <c:pt idx="211">
                  <c:v>38.059930142778356</c:v>
                </c:pt>
                <c:pt idx="212">
                  <c:v>31.601201053986152</c:v>
                </c:pt>
                <c:pt idx="213">
                  <c:v>8.8424535817145689</c:v>
                </c:pt>
                <c:pt idx="214">
                  <c:v>34.818309945462346</c:v>
                </c:pt>
                <c:pt idx="215">
                  <c:v>50.19915435994853</c:v>
                </c:pt>
                <c:pt idx="216">
                  <c:v>49.279980390955323</c:v>
                </c:pt>
                <c:pt idx="217">
                  <c:v>24.49905018689871</c:v>
                </c:pt>
                <c:pt idx="218">
                  <c:v>51.485997916538984</c:v>
                </c:pt>
                <c:pt idx="219">
                  <c:v>40.216925056682392</c:v>
                </c:pt>
                <c:pt idx="220">
                  <c:v>59.17642012378208</c:v>
                </c:pt>
                <c:pt idx="221">
                  <c:v>25.436607635271766</c:v>
                </c:pt>
                <c:pt idx="222">
                  <c:v>36.203198725412101</c:v>
                </c:pt>
                <c:pt idx="223">
                  <c:v>65.923157056192167</c:v>
                </c:pt>
                <c:pt idx="224">
                  <c:v>56.13089037318462</c:v>
                </c:pt>
                <c:pt idx="225">
                  <c:v>30.167289662356762</c:v>
                </c:pt>
                <c:pt idx="226">
                  <c:v>23.389913597646917</c:v>
                </c:pt>
                <c:pt idx="227">
                  <c:v>30.492064464734362</c:v>
                </c:pt>
                <c:pt idx="228">
                  <c:v>29.940560083338447</c:v>
                </c:pt>
                <c:pt idx="229">
                  <c:v>8.1745204975795112</c:v>
                </c:pt>
                <c:pt idx="230">
                  <c:v>17.470433237330717</c:v>
                </c:pt>
                <c:pt idx="231">
                  <c:v>15.552423555364916</c:v>
                </c:pt>
                <c:pt idx="232">
                  <c:v>47.466143758808755</c:v>
                </c:pt>
                <c:pt idx="233">
                  <c:v>37.287824008824074</c:v>
                </c:pt>
                <c:pt idx="234">
                  <c:v>34.070715117347881</c:v>
                </c:pt>
                <c:pt idx="235">
                  <c:v>15.950732275261968</c:v>
                </c:pt>
                <c:pt idx="236">
                  <c:v>32.128194129542244</c:v>
                </c:pt>
                <c:pt idx="237">
                  <c:v>41.319933819474223</c:v>
                </c:pt>
                <c:pt idx="238">
                  <c:v>42.441326061645945</c:v>
                </c:pt>
                <c:pt idx="239">
                  <c:v>51.222501378760953</c:v>
                </c:pt>
                <c:pt idx="240">
                  <c:v>27.887738219253631</c:v>
                </c:pt>
                <c:pt idx="241">
                  <c:v>48.232122066303084</c:v>
                </c:pt>
                <c:pt idx="242">
                  <c:v>35.688461302775913</c:v>
                </c:pt>
                <c:pt idx="243">
                  <c:v>46.497947178135917</c:v>
                </c:pt>
                <c:pt idx="244">
                  <c:v>56.608860837061094</c:v>
                </c:pt>
                <c:pt idx="245">
                  <c:v>13.254488632881918</c:v>
                </c:pt>
                <c:pt idx="246">
                  <c:v>27.274955573258168</c:v>
                </c:pt>
                <c:pt idx="247">
                  <c:v>32.054660212022796</c:v>
                </c:pt>
                <c:pt idx="248">
                  <c:v>61.259881120166675</c:v>
                </c:pt>
                <c:pt idx="249">
                  <c:v>23.561492738525647</c:v>
                </c:pt>
                <c:pt idx="250">
                  <c:v>8.002941356700779</c:v>
                </c:pt>
                <c:pt idx="251">
                  <c:v>35.627183038176362</c:v>
                </c:pt>
                <c:pt idx="252">
                  <c:v>14.909001777069673</c:v>
                </c:pt>
                <c:pt idx="253">
                  <c:v>24.082357987621798</c:v>
                </c:pt>
                <c:pt idx="254">
                  <c:v>15.190881794227588</c:v>
                </c:pt>
                <c:pt idx="255">
                  <c:v>47.937986396225256</c:v>
                </c:pt>
                <c:pt idx="256">
                  <c:v>23.193823150928367</c:v>
                </c:pt>
                <c:pt idx="257">
                  <c:v>52.135547521294193</c:v>
                </c:pt>
                <c:pt idx="258">
                  <c:v>20.399534285189048</c:v>
                </c:pt>
                <c:pt idx="259">
                  <c:v>35.682333476315947</c:v>
                </c:pt>
                <c:pt idx="260">
                  <c:v>59.905631472516689</c:v>
                </c:pt>
                <c:pt idx="261">
                  <c:v>17.157914087873031</c:v>
                </c:pt>
                <c:pt idx="262">
                  <c:v>67.093571910043508</c:v>
                </c:pt>
                <c:pt idx="263">
                  <c:v>3.3028984619155621</c:v>
                </c:pt>
                <c:pt idx="264">
                  <c:v>34.156504687787248</c:v>
                </c:pt>
                <c:pt idx="265">
                  <c:v>64.409583920583373</c:v>
                </c:pt>
                <c:pt idx="266">
                  <c:v>43.139898278080757</c:v>
                </c:pt>
                <c:pt idx="267">
                  <c:v>58.661682701145907</c:v>
                </c:pt>
                <c:pt idx="268">
                  <c:v>18.604081132422333</c:v>
                </c:pt>
                <c:pt idx="269">
                  <c:v>24.670629327777437</c:v>
                </c:pt>
                <c:pt idx="270">
                  <c:v>45.008885348366945</c:v>
                </c:pt>
                <c:pt idx="271">
                  <c:v>53.103744101967024</c:v>
                </c:pt>
                <c:pt idx="272">
                  <c:v>26.680556406642562</c:v>
                </c:pt>
                <c:pt idx="273">
                  <c:v>10.166064097064771</c:v>
                </c:pt>
                <c:pt idx="274">
                  <c:v>48.636558612660082</c:v>
                </c:pt>
                <c:pt idx="275">
                  <c:v>24.106869293461614</c:v>
                </c:pt>
                <c:pt idx="276">
                  <c:v>13.1625712359826</c:v>
                </c:pt>
                <c:pt idx="277">
                  <c:v>28.188001715791412</c:v>
                </c:pt>
                <c:pt idx="278">
                  <c:v>29.358416569642749</c:v>
                </c:pt>
                <c:pt idx="279">
                  <c:v>34.671242110423428</c:v>
                </c:pt>
                <c:pt idx="280">
                  <c:v>26.153563331086467</c:v>
                </c:pt>
                <c:pt idx="281">
                  <c:v>47.208775047490654</c:v>
                </c:pt>
                <c:pt idx="282">
                  <c:v>29.303266131503161</c:v>
                </c:pt>
                <c:pt idx="283">
                  <c:v>5.2638029291010477</c:v>
                </c:pt>
                <c:pt idx="284">
                  <c:v>40.425271156320854</c:v>
                </c:pt>
                <c:pt idx="285">
                  <c:v>28.463753906489366</c:v>
                </c:pt>
                <c:pt idx="286">
                  <c:v>9.9638458238862686</c:v>
                </c:pt>
                <c:pt idx="287">
                  <c:v>26.643789447882835</c:v>
                </c:pt>
                <c:pt idx="288">
                  <c:v>40.314970280041678</c:v>
                </c:pt>
                <c:pt idx="289">
                  <c:v>20.515962987928184</c:v>
                </c:pt>
                <c:pt idx="290">
                  <c:v>31.558306268766465</c:v>
                </c:pt>
                <c:pt idx="291">
                  <c:v>26.319014645505245</c:v>
                </c:pt>
                <c:pt idx="292">
                  <c:v>26.674428580182614</c:v>
                </c:pt>
              </c:numCache>
            </c:numRef>
          </c:xVal>
          <c:yVal>
            <c:numRef>
              <c:f>Sheet1!$B$2:$B$294</c:f>
              <c:numCache>
                <c:formatCode>General</c:formatCode>
                <c:ptCount val="293"/>
                <c:pt idx="0">
                  <c:v>23.464709203839636</c:v>
                </c:pt>
                <c:pt idx="1">
                  <c:v>85.100846979107843</c:v>
                </c:pt>
                <c:pt idx="2">
                  <c:v>56.0404291360813</c:v>
                </c:pt>
                <c:pt idx="3">
                  <c:v>67.302992659514388</c:v>
                </c:pt>
                <c:pt idx="4">
                  <c:v>27.055900621118006</c:v>
                </c:pt>
                <c:pt idx="5">
                  <c:v>51.601806888763406</c:v>
                </c:pt>
                <c:pt idx="6">
                  <c:v>10.394353472614341</c:v>
                </c:pt>
                <c:pt idx="7">
                  <c:v>86.118351214003383</c:v>
                </c:pt>
                <c:pt idx="8">
                  <c:v>41.914172783737996</c:v>
                </c:pt>
                <c:pt idx="9">
                  <c:v>67.348616600790521</c:v>
                </c:pt>
                <c:pt idx="10">
                  <c:v>61.576736307171082</c:v>
                </c:pt>
                <c:pt idx="11">
                  <c:v>28.424167137210613</c:v>
                </c:pt>
                <c:pt idx="12">
                  <c:v>12.831168831168826</c:v>
                </c:pt>
                <c:pt idx="13">
                  <c:v>57.782044042913611</c:v>
                </c:pt>
                <c:pt idx="14">
                  <c:v>24.451948051948047</c:v>
                </c:pt>
                <c:pt idx="15">
                  <c:v>48.68187464709203</c:v>
                </c:pt>
                <c:pt idx="16">
                  <c:v>38.915640880858263</c:v>
                </c:pt>
                <c:pt idx="17">
                  <c:v>59.021118012422349</c:v>
                </c:pt>
                <c:pt idx="18">
                  <c:v>20.184980237154146</c:v>
                </c:pt>
                <c:pt idx="19">
                  <c:v>53.561829474872944</c:v>
                </c:pt>
                <c:pt idx="20">
                  <c:v>55.724223602484471</c:v>
                </c:pt>
                <c:pt idx="21">
                  <c:v>11.081197063805755</c:v>
                </c:pt>
                <c:pt idx="22">
                  <c:v>54.475211744776963</c:v>
                </c:pt>
                <c:pt idx="23">
                  <c:v>27.295765104460756</c:v>
                </c:pt>
                <c:pt idx="24">
                  <c:v>82.898249576510437</c:v>
                </c:pt>
                <c:pt idx="25">
                  <c:v>31.975607001693952</c:v>
                </c:pt>
                <c:pt idx="26">
                  <c:v>14.494861660079048</c:v>
                </c:pt>
                <c:pt idx="27">
                  <c:v>48.076341050254094</c:v>
                </c:pt>
                <c:pt idx="28">
                  <c:v>13.14827780914737</c:v>
                </c:pt>
                <c:pt idx="29">
                  <c:v>34.914737436476564</c:v>
                </c:pt>
                <c:pt idx="30">
                  <c:v>20.233992094861655</c:v>
                </c:pt>
                <c:pt idx="31">
                  <c:v>35.485262563523428</c:v>
                </c:pt>
                <c:pt idx="32">
                  <c:v>6.3281761716544294</c:v>
                </c:pt>
                <c:pt idx="33">
                  <c:v>47.489102202145681</c:v>
                </c:pt>
                <c:pt idx="34">
                  <c:v>24.574590626764536</c:v>
                </c:pt>
                <c:pt idx="35">
                  <c:v>73.312027103331445</c:v>
                </c:pt>
                <c:pt idx="36">
                  <c:v>75.860643704121955</c:v>
                </c:pt>
                <c:pt idx="37">
                  <c:v>39.286730660643705</c:v>
                </c:pt>
                <c:pt idx="38">
                  <c:v>43.723771880293612</c:v>
                </c:pt>
                <c:pt idx="39">
                  <c:v>41.969282891022019</c:v>
                </c:pt>
                <c:pt idx="40">
                  <c:v>0</c:v>
                </c:pt>
                <c:pt idx="41">
                  <c:v>42.539356295878029</c:v>
                </c:pt>
                <c:pt idx="42">
                  <c:v>13.790175042348954</c:v>
                </c:pt>
                <c:pt idx="43">
                  <c:v>63.197515527950308</c:v>
                </c:pt>
                <c:pt idx="44">
                  <c:v>21.036476566911347</c:v>
                </c:pt>
                <c:pt idx="45">
                  <c:v>46.698588368153587</c:v>
                </c:pt>
                <c:pt idx="46">
                  <c:v>29.070581592320718</c:v>
                </c:pt>
                <c:pt idx="47">
                  <c:v>59.498814229249021</c:v>
                </c:pt>
                <c:pt idx="48">
                  <c:v>13.958893280632406</c:v>
                </c:pt>
                <c:pt idx="49">
                  <c:v>44.730434782608697</c:v>
                </c:pt>
                <c:pt idx="50">
                  <c:v>37.653980801806881</c:v>
                </c:pt>
                <c:pt idx="51">
                  <c:v>40.182269904009026</c:v>
                </c:pt>
                <c:pt idx="52">
                  <c:v>75.107171089779783</c:v>
                </c:pt>
                <c:pt idx="53">
                  <c:v>43.844833427442119</c:v>
                </c:pt>
                <c:pt idx="54">
                  <c:v>42.475663466967809</c:v>
                </c:pt>
                <c:pt idx="55">
                  <c:v>66.202597402597391</c:v>
                </c:pt>
                <c:pt idx="56">
                  <c:v>80.312817617165436</c:v>
                </c:pt>
                <c:pt idx="57">
                  <c:v>45.065838509316762</c:v>
                </c:pt>
                <c:pt idx="58">
                  <c:v>57.134274421230941</c:v>
                </c:pt>
                <c:pt idx="59">
                  <c:v>20.902992659514396</c:v>
                </c:pt>
                <c:pt idx="60">
                  <c:v>37.591417278373797</c:v>
                </c:pt>
                <c:pt idx="61">
                  <c:v>48.752343308865036</c:v>
                </c:pt>
                <c:pt idx="62">
                  <c:v>62.425748164878591</c:v>
                </c:pt>
                <c:pt idx="63">
                  <c:v>43.146696781479392</c:v>
                </c:pt>
                <c:pt idx="64">
                  <c:v>73.079164313946919</c:v>
                </c:pt>
                <c:pt idx="65">
                  <c:v>8.3767363071710861</c:v>
                </c:pt>
                <c:pt idx="66">
                  <c:v>40.632862789384525</c:v>
                </c:pt>
                <c:pt idx="67">
                  <c:v>36.780124223602485</c:v>
                </c:pt>
                <c:pt idx="68">
                  <c:v>35.995708639186894</c:v>
                </c:pt>
                <c:pt idx="69">
                  <c:v>64.014455110107278</c:v>
                </c:pt>
                <c:pt idx="70">
                  <c:v>41.876453980801799</c:v>
                </c:pt>
                <c:pt idx="71">
                  <c:v>27.251496329757195</c:v>
                </c:pt>
                <c:pt idx="72">
                  <c:v>18.466177300959906</c:v>
                </c:pt>
                <c:pt idx="73">
                  <c:v>15.501298701298696</c:v>
                </c:pt>
                <c:pt idx="74">
                  <c:v>32.307396950875201</c:v>
                </c:pt>
                <c:pt idx="75">
                  <c:v>55.419536984754373</c:v>
                </c:pt>
                <c:pt idx="76">
                  <c:v>46.241219649915301</c:v>
                </c:pt>
                <c:pt idx="77">
                  <c:v>3.1270468661772997</c:v>
                </c:pt>
                <c:pt idx="78">
                  <c:v>43.482326369282887</c:v>
                </c:pt>
                <c:pt idx="79">
                  <c:v>94.43387916431395</c:v>
                </c:pt>
                <c:pt idx="80">
                  <c:v>43.360587238848105</c:v>
                </c:pt>
                <c:pt idx="81">
                  <c:v>56.138226990400895</c:v>
                </c:pt>
                <c:pt idx="82">
                  <c:v>1.7005081874647059</c:v>
                </c:pt>
                <c:pt idx="83">
                  <c:v>64.673291925465833</c:v>
                </c:pt>
                <c:pt idx="84">
                  <c:v>21.413890457368716</c:v>
                </c:pt>
                <c:pt idx="85">
                  <c:v>9.517560700169394</c:v>
                </c:pt>
                <c:pt idx="86">
                  <c:v>69.378881987577628</c:v>
                </c:pt>
                <c:pt idx="87">
                  <c:v>30.103896103896101</c:v>
                </c:pt>
                <c:pt idx="88">
                  <c:v>29.520496894409938</c:v>
                </c:pt>
                <c:pt idx="89">
                  <c:v>25.761264822134386</c:v>
                </c:pt>
                <c:pt idx="90">
                  <c:v>31.400564652738566</c:v>
                </c:pt>
                <c:pt idx="91">
                  <c:v>43.455674760022582</c:v>
                </c:pt>
                <c:pt idx="92">
                  <c:v>38.517673630717105</c:v>
                </c:pt>
                <c:pt idx="93">
                  <c:v>44.869113495200452</c:v>
                </c:pt>
                <c:pt idx="94">
                  <c:v>22.676453980801806</c:v>
                </c:pt>
                <c:pt idx="95">
                  <c:v>49.782269904009034</c:v>
                </c:pt>
                <c:pt idx="96">
                  <c:v>24.679164313946917</c:v>
                </c:pt>
                <c:pt idx="97">
                  <c:v>52.03478260869565</c:v>
                </c:pt>
                <c:pt idx="98">
                  <c:v>32.39887069452287</c:v>
                </c:pt>
                <c:pt idx="99">
                  <c:v>53.680180688876334</c:v>
                </c:pt>
                <c:pt idx="100">
                  <c:v>46.623150762281192</c:v>
                </c:pt>
                <c:pt idx="101">
                  <c:v>9.4450592885375482</c:v>
                </c:pt>
                <c:pt idx="102">
                  <c:v>46.804291360813096</c:v>
                </c:pt>
                <c:pt idx="103">
                  <c:v>38.932806324110672</c:v>
                </c:pt>
                <c:pt idx="104">
                  <c:v>50.00271033314511</c:v>
                </c:pt>
                <c:pt idx="105">
                  <c:v>67.031281761716542</c:v>
                </c:pt>
                <c:pt idx="106">
                  <c:v>52.762732919254653</c:v>
                </c:pt>
                <c:pt idx="107">
                  <c:v>78.268322981366452</c:v>
                </c:pt>
                <c:pt idx="108">
                  <c:v>62.516996047430823</c:v>
                </c:pt>
                <c:pt idx="109">
                  <c:v>37.021569734613216</c:v>
                </c:pt>
                <c:pt idx="110">
                  <c:v>24.607792207792205</c:v>
                </c:pt>
                <c:pt idx="111">
                  <c:v>21.586900056465272</c:v>
                </c:pt>
                <c:pt idx="112">
                  <c:v>21.275211744776961</c:v>
                </c:pt>
                <c:pt idx="113">
                  <c:v>42.326143421795585</c:v>
                </c:pt>
                <c:pt idx="114">
                  <c:v>47.921174477696205</c:v>
                </c:pt>
                <c:pt idx="115">
                  <c:v>17.906041784302648</c:v>
                </c:pt>
                <c:pt idx="116">
                  <c:v>50.486278938452848</c:v>
                </c:pt>
                <c:pt idx="117">
                  <c:v>77.085036702427999</c:v>
                </c:pt>
                <c:pt idx="118">
                  <c:v>21.478938452851494</c:v>
                </c:pt>
                <c:pt idx="119">
                  <c:v>31.494297007340485</c:v>
                </c:pt>
                <c:pt idx="120">
                  <c:v>85.002145680406542</c:v>
                </c:pt>
                <c:pt idx="121">
                  <c:v>40.484246188594014</c:v>
                </c:pt>
                <c:pt idx="122">
                  <c:v>33.778430265386781</c:v>
                </c:pt>
                <c:pt idx="123">
                  <c:v>46.110671936758891</c:v>
                </c:pt>
                <c:pt idx="124">
                  <c:v>40.052173913043475</c:v>
                </c:pt>
                <c:pt idx="125">
                  <c:v>39.844155844155843</c:v>
                </c:pt>
                <c:pt idx="126">
                  <c:v>39.172444946357984</c:v>
                </c:pt>
                <c:pt idx="127">
                  <c:v>19.003049124788252</c:v>
                </c:pt>
                <c:pt idx="128">
                  <c:v>34.241219649915294</c:v>
                </c:pt>
                <c:pt idx="129">
                  <c:v>67.342970073404857</c:v>
                </c:pt>
                <c:pt idx="130">
                  <c:v>61.188706945228681</c:v>
                </c:pt>
                <c:pt idx="131">
                  <c:v>15.058610954263127</c:v>
                </c:pt>
                <c:pt idx="132">
                  <c:v>61.461773009599085</c:v>
                </c:pt>
                <c:pt idx="133">
                  <c:v>49.724449463579894</c:v>
                </c:pt>
                <c:pt idx="134">
                  <c:v>65.09768492377188</c:v>
                </c:pt>
                <c:pt idx="135">
                  <c:v>45.370525127046861</c:v>
                </c:pt>
                <c:pt idx="136">
                  <c:v>70.350310559006203</c:v>
                </c:pt>
                <c:pt idx="137">
                  <c:v>85.475324675324671</c:v>
                </c:pt>
                <c:pt idx="138">
                  <c:v>24.47498588368153</c:v>
                </c:pt>
                <c:pt idx="139">
                  <c:v>28.218181818181812</c:v>
                </c:pt>
                <c:pt idx="140">
                  <c:v>97.296216826651602</c:v>
                </c:pt>
                <c:pt idx="141">
                  <c:v>47.93585544889892</c:v>
                </c:pt>
                <c:pt idx="142">
                  <c:v>46.42168266516093</c:v>
                </c:pt>
                <c:pt idx="143">
                  <c:v>61.886391869000562</c:v>
                </c:pt>
                <c:pt idx="144">
                  <c:v>66.212535290796154</c:v>
                </c:pt>
                <c:pt idx="145">
                  <c:v>32.378091473743645</c:v>
                </c:pt>
                <c:pt idx="146">
                  <c:v>28.830491247882545</c:v>
                </c:pt>
                <c:pt idx="147">
                  <c:v>17.674985883681533</c:v>
                </c:pt>
                <c:pt idx="148">
                  <c:v>42.06346696781479</c:v>
                </c:pt>
                <c:pt idx="149">
                  <c:v>7.5564088085827201</c:v>
                </c:pt>
                <c:pt idx="150">
                  <c:v>46.899830604178419</c:v>
                </c:pt>
                <c:pt idx="151">
                  <c:v>17.762394127611518</c:v>
                </c:pt>
                <c:pt idx="152">
                  <c:v>23.516657255787688</c:v>
                </c:pt>
                <c:pt idx="153">
                  <c:v>9.0809712027103302</c:v>
                </c:pt>
                <c:pt idx="154">
                  <c:v>53.931338226990398</c:v>
                </c:pt>
                <c:pt idx="155">
                  <c:v>68.135968379446624</c:v>
                </c:pt>
                <c:pt idx="156">
                  <c:v>57.652173913043477</c:v>
                </c:pt>
                <c:pt idx="157">
                  <c:v>45.711349520045168</c:v>
                </c:pt>
                <c:pt idx="158">
                  <c:v>15.234556747600223</c:v>
                </c:pt>
                <c:pt idx="159">
                  <c:v>52.652286843591185</c:v>
                </c:pt>
                <c:pt idx="160">
                  <c:v>32.478373800112927</c:v>
                </c:pt>
                <c:pt idx="161">
                  <c:v>86.140711462450597</c:v>
                </c:pt>
                <c:pt idx="162">
                  <c:v>38.023715415019758</c:v>
                </c:pt>
                <c:pt idx="163">
                  <c:v>75.736871823828338</c:v>
                </c:pt>
                <c:pt idx="164">
                  <c:v>60.846753246753245</c:v>
                </c:pt>
                <c:pt idx="165">
                  <c:v>59.613325804630144</c:v>
                </c:pt>
                <c:pt idx="166">
                  <c:v>12.486730660643699</c:v>
                </c:pt>
                <c:pt idx="167">
                  <c:v>38.760248447204965</c:v>
                </c:pt>
                <c:pt idx="168">
                  <c:v>13.275211744776957</c:v>
                </c:pt>
                <c:pt idx="169">
                  <c:v>44.390287972896665</c:v>
                </c:pt>
                <c:pt idx="170">
                  <c:v>29.860417843026536</c:v>
                </c:pt>
                <c:pt idx="171">
                  <c:v>66.620440429136082</c:v>
                </c:pt>
                <c:pt idx="172">
                  <c:v>27.090005646527381</c:v>
                </c:pt>
                <c:pt idx="173">
                  <c:v>100</c:v>
                </c:pt>
                <c:pt idx="174">
                  <c:v>32.197176736307163</c:v>
                </c:pt>
                <c:pt idx="175">
                  <c:v>60.51993224167137</c:v>
                </c:pt>
                <c:pt idx="176">
                  <c:v>37.649689440993782</c:v>
                </c:pt>
                <c:pt idx="177">
                  <c:v>29.548051948051942</c:v>
                </c:pt>
                <c:pt idx="178">
                  <c:v>48.449689440993787</c:v>
                </c:pt>
                <c:pt idx="179">
                  <c:v>53.56295878035008</c:v>
                </c:pt>
                <c:pt idx="180">
                  <c:v>46.865273856578199</c:v>
                </c:pt>
                <c:pt idx="181">
                  <c:v>46.262902315076218</c:v>
                </c:pt>
                <c:pt idx="182">
                  <c:v>62.17571993224167</c:v>
                </c:pt>
                <c:pt idx="183">
                  <c:v>45.085036702427999</c:v>
                </c:pt>
                <c:pt idx="184">
                  <c:v>33.953698475437598</c:v>
                </c:pt>
                <c:pt idx="185">
                  <c:v>33.252625635234331</c:v>
                </c:pt>
                <c:pt idx="186">
                  <c:v>31.434895539243357</c:v>
                </c:pt>
                <c:pt idx="187">
                  <c:v>20.317786561264821</c:v>
                </c:pt>
                <c:pt idx="188">
                  <c:v>46.21660079051383</c:v>
                </c:pt>
                <c:pt idx="189">
                  <c:v>42.968944099378881</c:v>
                </c:pt>
                <c:pt idx="190">
                  <c:v>63.420666290231509</c:v>
                </c:pt>
                <c:pt idx="191">
                  <c:v>33.534726143421793</c:v>
                </c:pt>
                <c:pt idx="192">
                  <c:v>39.239073969508752</c:v>
                </c:pt>
                <c:pt idx="193">
                  <c:v>32.613664596273281</c:v>
                </c:pt>
                <c:pt idx="194">
                  <c:v>41.981479390175039</c:v>
                </c:pt>
                <c:pt idx="195">
                  <c:v>79.926595143986447</c:v>
                </c:pt>
                <c:pt idx="196">
                  <c:v>47.547148503670243</c:v>
                </c:pt>
                <c:pt idx="197">
                  <c:v>74.522642574816473</c:v>
                </c:pt>
                <c:pt idx="198">
                  <c:v>49.946245059288536</c:v>
                </c:pt>
                <c:pt idx="199">
                  <c:v>68.816939582156962</c:v>
                </c:pt>
                <c:pt idx="200">
                  <c:v>53.22145680406549</c:v>
                </c:pt>
                <c:pt idx="201">
                  <c:v>66.528514963297567</c:v>
                </c:pt>
                <c:pt idx="202">
                  <c:v>64.882665160926024</c:v>
                </c:pt>
                <c:pt idx="203">
                  <c:v>14.976849237718797</c:v>
                </c:pt>
                <c:pt idx="204">
                  <c:v>30.508187464709199</c:v>
                </c:pt>
                <c:pt idx="205">
                  <c:v>43.160022586109534</c:v>
                </c:pt>
                <c:pt idx="206">
                  <c:v>59.843704121964983</c:v>
                </c:pt>
                <c:pt idx="207">
                  <c:v>54.263354037267078</c:v>
                </c:pt>
                <c:pt idx="208">
                  <c:v>41.493393562958779</c:v>
                </c:pt>
                <c:pt idx="209">
                  <c:v>31.198418972332014</c:v>
                </c:pt>
                <c:pt idx="210">
                  <c:v>33.757651044607563</c:v>
                </c:pt>
                <c:pt idx="211">
                  <c:v>43.337323546019192</c:v>
                </c:pt>
                <c:pt idx="212">
                  <c:v>65.228910220214559</c:v>
                </c:pt>
                <c:pt idx="213">
                  <c:v>28.210050818746467</c:v>
                </c:pt>
                <c:pt idx="214">
                  <c:v>25.976962168266514</c:v>
                </c:pt>
                <c:pt idx="215">
                  <c:v>36.323884810841328</c:v>
                </c:pt>
                <c:pt idx="216">
                  <c:v>44.77154150197628</c:v>
                </c:pt>
                <c:pt idx="217">
                  <c:v>27.184641445511005</c:v>
                </c:pt>
                <c:pt idx="218">
                  <c:v>37.582608695652169</c:v>
                </c:pt>
                <c:pt idx="219">
                  <c:v>33.527272727272724</c:v>
                </c:pt>
                <c:pt idx="220">
                  <c:v>50.628571428571426</c:v>
                </c:pt>
                <c:pt idx="221">
                  <c:v>53.78294748729531</c:v>
                </c:pt>
                <c:pt idx="222">
                  <c:v>31.879616036137772</c:v>
                </c:pt>
                <c:pt idx="223">
                  <c:v>46.431846414455109</c:v>
                </c:pt>
                <c:pt idx="224">
                  <c:v>22.51609260304912</c:v>
                </c:pt>
                <c:pt idx="225">
                  <c:v>39.611970638057592</c:v>
                </c:pt>
                <c:pt idx="226">
                  <c:v>69.233653303218517</c:v>
                </c:pt>
                <c:pt idx="227">
                  <c:v>53.511236589497457</c:v>
                </c:pt>
                <c:pt idx="228">
                  <c:v>44.276453980801804</c:v>
                </c:pt>
                <c:pt idx="229">
                  <c:v>35.366685488424615</c:v>
                </c:pt>
                <c:pt idx="230">
                  <c:v>47.806211180124215</c:v>
                </c:pt>
                <c:pt idx="231">
                  <c:v>41.116883116883109</c:v>
                </c:pt>
                <c:pt idx="232">
                  <c:v>15.661434217955952</c:v>
                </c:pt>
                <c:pt idx="233">
                  <c:v>29.493393562958772</c:v>
                </c:pt>
                <c:pt idx="234">
                  <c:v>30.322303783173343</c:v>
                </c:pt>
                <c:pt idx="235">
                  <c:v>48.34692264257481</c:v>
                </c:pt>
                <c:pt idx="236">
                  <c:v>58.747374364765662</c:v>
                </c:pt>
                <c:pt idx="237">
                  <c:v>60.23963862224732</c:v>
                </c:pt>
                <c:pt idx="238">
                  <c:v>24.926708074534158</c:v>
                </c:pt>
                <c:pt idx="239">
                  <c:v>15.903105590062104</c:v>
                </c:pt>
                <c:pt idx="240">
                  <c:v>38.040429136081308</c:v>
                </c:pt>
                <c:pt idx="241">
                  <c:v>28.676453980801803</c:v>
                </c:pt>
                <c:pt idx="242">
                  <c:v>26.672162619988704</c:v>
                </c:pt>
                <c:pt idx="243">
                  <c:v>59.973348390739687</c:v>
                </c:pt>
                <c:pt idx="244">
                  <c:v>56.831168831168831</c:v>
                </c:pt>
                <c:pt idx="245">
                  <c:v>9.7057029926595106</c:v>
                </c:pt>
                <c:pt idx="246">
                  <c:v>46.964201016374922</c:v>
                </c:pt>
                <c:pt idx="247">
                  <c:v>53.0807453416149</c:v>
                </c:pt>
                <c:pt idx="248">
                  <c:v>57.476002258610947</c:v>
                </c:pt>
                <c:pt idx="249">
                  <c:v>41.440767927724444</c:v>
                </c:pt>
                <c:pt idx="250">
                  <c:v>50.795934500282321</c:v>
                </c:pt>
                <c:pt idx="251">
                  <c:v>41.868548842461884</c:v>
                </c:pt>
                <c:pt idx="252">
                  <c:v>72.785093167701859</c:v>
                </c:pt>
                <c:pt idx="253">
                  <c:v>45.121174477696208</c:v>
                </c:pt>
                <c:pt idx="254">
                  <c:v>42.718012422360246</c:v>
                </c:pt>
                <c:pt idx="255">
                  <c:v>42.475663466967809</c:v>
                </c:pt>
                <c:pt idx="256">
                  <c:v>29.78904573687182</c:v>
                </c:pt>
                <c:pt idx="257">
                  <c:v>30.068435911914175</c:v>
                </c:pt>
                <c:pt idx="258">
                  <c:v>53.056578204404289</c:v>
                </c:pt>
                <c:pt idx="259">
                  <c:v>55.147148503670245</c:v>
                </c:pt>
                <c:pt idx="260">
                  <c:v>51.634556747600222</c:v>
                </c:pt>
                <c:pt idx="261">
                  <c:v>52.317108977978535</c:v>
                </c:pt>
                <c:pt idx="262">
                  <c:v>44.809034443817048</c:v>
                </c:pt>
                <c:pt idx="263">
                  <c:v>43.720158102766788</c:v>
                </c:pt>
                <c:pt idx="264">
                  <c:v>10.455561829474872</c:v>
                </c:pt>
                <c:pt idx="265">
                  <c:v>45.907848673066056</c:v>
                </c:pt>
                <c:pt idx="266">
                  <c:v>30.645962732919255</c:v>
                </c:pt>
                <c:pt idx="267">
                  <c:v>35.376397515527948</c:v>
                </c:pt>
                <c:pt idx="268">
                  <c:v>33.734161490683228</c:v>
                </c:pt>
                <c:pt idx="269">
                  <c:v>22.568944099378879</c:v>
                </c:pt>
                <c:pt idx="270">
                  <c:v>43.326933935629583</c:v>
                </c:pt>
                <c:pt idx="271">
                  <c:v>69.887295313382268</c:v>
                </c:pt>
                <c:pt idx="272">
                  <c:v>41.911010728402033</c:v>
                </c:pt>
                <c:pt idx="273">
                  <c:v>38.938001129305476</c:v>
                </c:pt>
                <c:pt idx="274">
                  <c:v>56.92783738001129</c:v>
                </c:pt>
                <c:pt idx="275">
                  <c:v>46.264709203839637</c:v>
                </c:pt>
                <c:pt idx="276">
                  <c:v>65.427442123094295</c:v>
                </c:pt>
                <c:pt idx="277">
                  <c:v>44.613212874082436</c:v>
                </c:pt>
                <c:pt idx="278">
                  <c:v>42.302653867871257</c:v>
                </c:pt>
                <c:pt idx="279">
                  <c:v>45.025183512140032</c:v>
                </c:pt>
                <c:pt idx="280">
                  <c:v>41.894974590626759</c:v>
                </c:pt>
                <c:pt idx="281">
                  <c:v>54.203726708074534</c:v>
                </c:pt>
                <c:pt idx="282">
                  <c:v>59.867645398080185</c:v>
                </c:pt>
                <c:pt idx="283">
                  <c:v>55.263466967814793</c:v>
                </c:pt>
                <c:pt idx="284">
                  <c:v>41.815697346132126</c:v>
                </c:pt>
                <c:pt idx="285">
                  <c:v>47.278147939017501</c:v>
                </c:pt>
                <c:pt idx="286">
                  <c:v>33.775268210050825</c:v>
                </c:pt>
                <c:pt idx="287">
                  <c:v>48.205533596837945</c:v>
                </c:pt>
                <c:pt idx="288">
                  <c:v>48.038848108413319</c:v>
                </c:pt>
                <c:pt idx="289">
                  <c:v>61.50784867306605</c:v>
                </c:pt>
                <c:pt idx="290">
                  <c:v>48.732467532467524</c:v>
                </c:pt>
                <c:pt idx="291">
                  <c:v>47.915753811405978</c:v>
                </c:pt>
                <c:pt idx="292">
                  <c:v>36.331789949181257</c:v>
                </c:pt>
              </c:numCache>
            </c:numRef>
          </c:yVal>
          <c:smooth val="0"/>
        </c:ser>
        <c:dLbls>
          <c:showLegendKey val="0"/>
          <c:showVal val="0"/>
          <c:showCatName val="0"/>
          <c:showSerName val="0"/>
          <c:showPercent val="0"/>
          <c:showBubbleSize val="0"/>
        </c:dLbls>
        <c:axId val="441421416"/>
        <c:axId val="441424552"/>
      </c:scatterChart>
      <c:valAx>
        <c:axId val="441421416"/>
        <c:scaling>
          <c:orientation val="minMax"/>
          <c:max val="100"/>
          <c:min val="0"/>
        </c:scaling>
        <c:delete val="0"/>
        <c:axPos val="b"/>
        <c:majorGridlines/>
        <c:numFmt formatCode="General" sourceLinked="1"/>
        <c:majorTickMark val="none"/>
        <c:minorTickMark val="none"/>
        <c:tickLblPos val="none"/>
        <c:crossAx val="441424552"/>
        <c:crosses val="autoZero"/>
        <c:crossBetween val="midCat"/>
        <c:majorUnit val="25"/>
      </c:valAx>
      <c:valAx>
        <c:axId val="441424552"/>
        <c:scaling>
          <c:orientation val="minMax"/>
          <c:max val="100"/>
        </c:scaling>
        <c:delete val="0"/>
        <c:axPos val="l"/>
        <c:majorGridlines/>
        <c:numFmt formatCode="General" sourceLinked="1"/>
        <c:majorTickMark val="none"/>
        <c:minorTickMark val="none"/>
        <c:tickLblPos val="none"/>
        <c:crossAx val="44142141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2"/>
            <c:spPr>
              <a:solidFill>
                <a:schemeClr val="accent6"/>
              </a:solidFill>
              <a:ln>
                <a:solidFill>
                  <a:schemeClr val="accent6"/>
                </a:solidFill>
              </a:ln>
            </c:spPr>
          </c:marker>
          <c:trendline>
            <c:spPr>
              <a:ln w="31750" cmpd="sng">
                <a:solidFill>
                  <a:schemeClr val="accent6">
                    <a:lumMod val="50000"/>
                  </a:schemeClr>
                </a:solidFill>
              </a:ln>
            </c:spPr>
            <c:trendlineType val="linear"/>
            <c:dispRSqr val="0"/>
            <c:dispEq val="0"/>
          </c:trendline>
          <c:xVal>
            <c:numRef>
              <c:f>Sheet1!$A$2:$A$294</c:f>
              <c:numCache>
                <c:formatCode>General</c:formatCode>
                <c:ptCount val="293"/>
                <c:pt idx="0">
                  <c:v>36.928598413298076</c:v>
                </c:pt>
                <c:pt idx="1">
                  <c:v>26.445032111824705</c:v>
                </c:pt>
                <c:pt idx="2">
                  <c:v>97.449943332074042</c:v>
                </c:pt>
                <c:pt idx="3">
                  <c:v>43.067623724971668</c:v>
                </c:pt>
                <c:pt idx="4">
                  <c:v>47.506611258027952</c:v>
                </c:pt>
                <c:pt idx="5">
                  <c:v>46.807706837929736</c:v>
                </c:pt>
                <c:pt idx="6">
                  <c:v>63.071401586701931</c:v>
                </c:pt>
                <c:pt idx="7">
                  <c:v>49.31998488855308</c:v>
                </c:pt>
                <c:pt idx="8">
                  <c:v>29.580657347941067</c:v>
                </c:pt>
                <c:pt idx="9">
                  <c:v>23.894975443898755</c:v>
                </c:pt>
                <c:pt idx="10">
                  <c:v>58.367963732527386</c:v>
                </c:pt>
                <c:pt idx="11">
                  <c:v>44.522100491122025</c:v>
                </c:pt>
                <c:pt idx="12">
                  <c:v>79.429542878730643</c:v>
                </c:pt>
                <c:pt idx="13">
                  <c:v>20.192670948243297</c:v>
                </c:pt>
                <c:pt idx="14">
                  <c:v>62.844729882886284</c:v>
                </c:pt>
                <c:pt idx="15">
                  <c:v>40.649792217604841</c:v>
                </c:pt>
                <c:pt idx="16">
                  <c:v>40.158670192670954</c:v>
                </c:pt>
                <c:pt idx="17">
                  <c:v>49.395542123158286</c:v>
                </c:pt>
                <c:pt idx="18">
                  <c:v>51.284472988288627</c:v>
                </c:pt>
                <c:pt idx="19">
                  <c:v>36.871930487344159</c:v>
                </c:pt>
                <c:pt idx="20">
                  <c:v>58.934642992066486</c:v>
                </c:pt>
                <c:pt idx="21">
                  <c:v>36.569701548923305</c:v>
                </c:pt>
                <c:pt idx="22">
                  <c:v>4.5523233849641116</c:v>
                </c:pt>
                <c:pt idx="23">
                  <c:v>55.969021533811869</c:v>
                </c:pt>
                <c:pt idx="24">
                  <c:v>26.728371741594259</c:v>
                </c:pt>
                <c:pt idx="25">
                  <c:v>44.975443898753312</c:v>
                </c:pt>
                <c:pt idx="26">
                  <c:v>41.008689081979597</c:v>
                </c:pt>
                <c:pt idx="27">
                  <c:v>74.877219493766532</c:v>
                </c:pt>
                <c:pt idx="28">
                  <c:v>25.802795617680392</c:v>
                </c:pt>
                <c:pt idx="29">
                  <c:v>50.963354741216463</c:v>
                </c:pt>
                <c:pt idx="30">
                  <c:v>49.112202493388743</c:v>
                </c:pt>
                <c:pt idx="31">
                  <c:v>64.865885908575748</c:v>
                </c:pt>
                <c:pt idx="32">
                  <c:v>56.441254250094438</c:v>
                </c:pt>
                <c:pt idx="33">
                  <c:v>24.952776728371742</c:v>
                </c:pt>
                <c:pt idx="34">
                  <c:v>35.115224782772948</c:v>
                </c:pt>
                <c:pt idx="35">
                  <c:v>36.664148092179829</c:v>
                </c:pt>
                <c:pt idx="36">
                  <c:v>0</c:v>
                </c:pt>
                <c:pt idx="37">
                  <c:v>35.171892708726865</c:v>
                </c:pt>
                <c:pt idx="38">
                  <c:v>43.294295428787301</c:v>
                </c:pt>
                <c:pt idx="39">
                  <c:v>26.539478655081226</c:v>
                </c:pt>
                <c:pt idx="40">
                  <c:v>38.496411031356246</c:v>
                </c:pt>
                <c:pt idx="41">
                  <c:v>40.593124291650923</c:v>
                </c:pt>
                <c:pt idx="42">
                  <c:v>66.225916131469589</c:v>
                </c:pt>
                <c:pt idx="43">
                  <c:v>29.731771817151493</c:v>
                </c:pt>
                <c:pt idx="44">
                  <c:v>30.884019644880997</c:v>
                </c:pt>
                <c:pt idx="45">
                  <c:v>34.586324140536455</c:v>
                </c:pt>
                <c:pt idx="46">
                  <c:v>60.748016622591614</c:v>
                </c:pt>
                <c:pt idx="47">
                  <c:v>40.989799773328293</c:v>
                </c:pt>
                <c:pt idx="48">
                  <c:v>34.642992066490365</c:v>
                </c:pt>
                <c:pt idx="49">
                  <c:v>39.875330562901404</c:v>
                </c:pt>
                <c:pt idx="50">
                  <c:v>54.401208915753678</c:v>
                </c:pt>
                <c:pt idx="51">
                  <c:v>45.164336985266338</c:v>
                </c:pt>
                <c:pt idx="52">
                  <c:v>42.897619947109931</c:v>
                </c:pt>
                <c:pt idx="53">
                  <c:v>34.737438609746881</c:v>
                </c:pt>
                <c:pt idx="54">
                  <c:v>10.256894597657727</c:v>
                </c:pt>
                <c:pt idx="55">
                  <c:v>53.891197582168488</c:v>
                </c:pt>
                <c:pt idx="56">
                  <c:v>10.89913109180204</c:v>
                </c:pt>
                <c:pt idx="57">
                  <c:v>55.534567434831892</c:v>
                </c:pt>
                <c:pt idx="58">
                  <c:v>26.860596902153379</c:v>
                </c:pt>
                <c:pt idx="59">
                  <c:v>39.403097846618813</c:v>
                </c:pt>
                <c:pt idx="60">
                  <c:v>47.544389875330559</c:v>
                </c:pt>
                <c:pt idx="61">
                  <c:v>42.784284095202118</c:v>
                </c:pt>
                <c:pt idx="62">
                  <c:v>45.353230071779372</c:v>
                </c:pt>
                <c:pt idx="63">
                  <c:v>60.44578768417076</c:v>
                </c:pt>
                <c:pt idx="64">
                  <c:v>42.1609369097091</c:v>
                </c:pt>
                <c:pt idx="65">
                  <c:v>51.794484321873817</c:v>
                </c:pt>
                <c:pt idx="66">
                  <c:v>22.648281072912731</c:v>
                </c:pt>
                <c:pt idx="67">
                  <c:v>36.569701548923305</c:v>
                </c:pt>
                <c:pt idx="68">
                  <c:v>39.327540612013607</c:v>
                </c:pt>
                <c:pt idx="69">
                  <c:v>36.040800906686812</c:v>
                </c:pt>
                <c:pt idx="70">
                  <c:v>16.754816773706079</c:v>
                </c:pt>
                <c:pt idx="71">
                  <c:v>75.708349074423879</c:v>
                </c:pt>
                <c:pt idx="72">
                  <c:v>91.820929353985633</c:v>
                </c:pt>
                <c:pt idx="73">
                  <c:v>44.182092935398565</c:v>
                </c:pt>
                <c:pt idx="74">
                  <c:v>58.575746127691737</c:v>
                </c:pt>
                <c:pt idx="75">
                  <c:v>28.711749149981113</c:v>
                </c:pt>
                <c:pt idx="76">
                  <c:v>41.839818662636944</c:v>
                </c:pt>
                <c:pt idx="77">
                  <c:v>59.047978843974313</c:v>
                </c:pt>
                <c:pt idx="78">
                  <c:v>9.350207782395163</c:v>
                </c:pt>
                <c:pt idx="79">
                  <c:v>40.158670192670954</c:v>
                </c:pt>
                <c:pt idx="80">
                  <c:v>36.739705326785035</c:v>
                </c:pt>
                <c:pt idx="81">
                  <c:v>56.327918398186618</c:v>
                </c:pt>
                <c:pt idx="82">
                  <c:v>31.054023422742727</c:v>
                </c:pt>
                <c:pt idx="83">
                  <c:v>35.228560634680768</c:v>
                </c:pt>
                <c:pt idx="84">
                  <c:v>57.083490744238759</c:v>
                </c:pt>
                <c:pt idx="85">
                  <c:v>49.093313184737433</c:v>
                </c:pt>
                <c:pt idx="86">
                  <c:v>50.207782395164337</c:v>
                </c:pt>
                <c:pt idx="87">
                  <c:v>48.224404986777479</c:v>
                </c:pt>
                <c:pt idx="88">
                  <c:v>31.394030978466187</c:v>
                </c:pt>
                <c:pt idx="89">
                  <c:v>41.027578390630907</c:v>
                </c:pt>
                <c:pt idx="90">
                  <c:v>26.237249716660369</c:v>
                </c:pt>
                <c:pt idx="91">
                  <c:v>25.255005666792595</c:v>
                </c:pt>
                <c:pt idx="92">
                  <c:v>22.119380430676241</c:v>
                </c:pt>
                <c:pt idx="93">
                  <c:v>55.969021533811869</c:v>
                </c:pt>
                <c:pt idx="94">
                  <c:v>61.900264450321117</c:v>
                </c:pt>
                <c:pt idx="95">
                  <c:v>13.468077068379298</c:v>
                </c:pt>
                <c:pt idx="96">
                  <c:v>35.851907820173786</c:v>
                </c:pt>
                <c:pt idx="97">
                  <c:v>34.831885153003398</c:v>
                </c:pt>
                <c:pt idx="98">
                  <c:v>52.720060445787681</c:v>
                </c:pt>
                <c:pt idx="99">
                  <c:v>53.607857952398945</c:v>
                </c:pt>
                <c:pt idx="100">
                  <c:v>35.587457499055532</c:v>
                </c:pt>
                <c:pt idx="101">
                  <c:v>35.870797128825082</c:v>
                </c:pt>
                <c:pt idx="102">
                  <c:v>29.731771817151493</c:v>
                </c:pt>
                <c:pt idx="103">
                  <c:v>37.004155647903289</c:v>
                </c:pt>
                <c:pt idx="104">
                  <c:v>79.712882508500186</c:v>
                </c:pt>
                <c:pt idx="105">
                  <c:v>48.375519455987906</c:v>
                </c:pt>
                <c:pt idx="106">
                  <c:v>38.383075179448433</c:v>
                </c:pt>
                <c:pt idx="107">
                  <c:v>46.278806195693242</c:v>
                </c:pt>
                <c:pt idx="108">
                  <c:v>44.937665281450698</c:v>
                </c:pt>
                <c:pt idx="109">
                  <c:v>34.454098979977331</c:v>
                </c:pt>
                <c:pt idx="110">
                  <c:v>61.220249338874197</c:v>
                </c:pt>
                <c:pt idx="111">
                  <c:v>71.00491122024934</c:v>
                </c:pt>
                <c:pt idx="112">
                  <c:v>13.883641858707973</c:v>
                </c:pt>
                <c:pt idx="113">
                  <c:v>49.31998488855308</c:v>
                </c:pt>
                <c:pt idx="114">
                  <c:v>34.321873819418208</c:v>
                </c:pt>
                <c:pt idx="115">
                  <c:v>32.659614658103514</c:v>
                </c:pt>
                <c:pt idx="116">
                  <c:v>9.3313184737438615</c:v>
                </c:pt>
                <c:pt idx="117">
                  <c:v>41.53758972421609</c:v>
                </c:pt>
                <c:pt idx="118">
                  <c:v>46.165470343785415</c:v>
                </c:pt>
                <c:pt idx="119">
                  <c:v>42.255383452965624</c:v>
                </c:pt>
                <c:pt idx="120">
                  <c:v>40.045334340763127</c:v>
                </c:pt>
                <c:pt idx="121">
                  <c:v>44.748772194937658</c:v>
                </c:pt>
                <c:pt idx="122">
                  <c:v>52.41783150736682</c:v>
                </c:pt>
                <c:pt idx="123">
                  <c:v>22.402720060445787</c:v>
                </c:pt>
                <c:pt idx="124">
                  <c:v>43.445409897997727</c:v>
                </c:pt>
                <c:pt idx="125">
                  <c:v>47.468832640725346</c:v>
                </c:pt>
                <c:pt idx="126">
                  <c:v>41.405364563656967</c:v>
                </c:pt>
                <c:pt idx="127">
                  <c:v>37.589724216093693</c:v>
                </c:pt>
                <c:pt idx="128">
                  <c:v>68.530411786928596</c:v>
                </c:pt>
                <c:pt idx="129">
                  <c:v>39.497544389875337</c:v>
                </c:pt>
                <c:pt idx="130">
                  <c:v>67.472610502455609</c:v>
                </c:pt>
                <c:pt idx="131">
                  <c:v>36.853041178692862</c:v>
                </c:pt>
                <c:pt idx="132">
                  <c:v>4.3823196071023816</c:v>
                </c:pt>
                <c:pt idx="133">
                  <c:v>55.270117113713638</c:v>
                </c:pt>
                <c:pt idx="134">
                  <c:v>16.263694748772195</c:v>
                </c:pt>
                <c:pt idx="135">
                  <c:v>23.724971666037028</c:v>
                </c:pt>
                <c:pt idx="136">
                  <c:v>32.942954287873064</c:v>
                </c:pt>
                <c:pt idx="137">
                  <c:v>14.99811106913487</c:v>
                </c:pt>
                <c:pt idx="138">
                  <c:v>59.860219115980364</c:v>
                </c:pt>
                <c:pt idx="139">
                  <c:v>14.922553834529657</c:v>
                </c:pt>
                <c:pt idx="140">
                  <c:v>4.1556479032867406</c:v>
                </c:pt>
                <c:pt idx="141">
                  <c:v>65.791462032489605</c:v>
                </c:pt>
                <c:pt idx="142">
                  <c:v>30.959576879486214</c:v>
                </c:pt>
                <c:pt idx="143">
                  <c:v>37.835285228560636</c:v>
                </c:pt>
                <c:pt idx="144">
                  <c:v>45.957687948621086</c:v>
                </c:pt>
                <c:pt idx="145">
                  <c:v>73.139403097846611</c:v>
                </c:pt>
                <c:pt idx="146">
                  <c:v>19.739327540612017</c:v>
                </c:pt>
                <c:pt idx="147">
                  <c:v>13.052512278050623</c:v>
                </c:pt>
                <c:pt idx="148">
                  <c:v>62.844729882886284</c:v>
                </c:pt>
                <c:pt idx="149">
                  <c:v>50.302228938420861</c:v>
                </c:pt>
                <c:pt idx="150">
                  <c:v>41.386475255005664</c:v>
                </c:pt>
                <c:pt idx="151">
                  <c:v>31.224027200604457</c:v>
                </c:pt>
                <c:pt idx="152">
                  <c:v>47.449943332074056</c:v>
                </c:pt>
                <c:pt idx="153">
                  <c:v>40.85757461276917</c:v>
                </c:pt>
                <c:pt idx="154">
                  <c:v>51.39780884019644</c:v>
                </c:pt>
                <c:pt idx="155">
                  <c:v>2.2667170381564028</c:v>
                </c:pt>
                <c:pt idx="156">
                  <c:v>48.43218738194183</c:v>
                </c:pt>
                <c:pt idx="157">
                  <c:v>23.611635814129201</c:v>
                </c:pt>
                <c:pt idx="158">
                  <c:v>20.853796751038914</c:v>
                </c:pt>
                <c:pt idx="159">
                  <c:v>35.209671326029472</c:v>
                </c:pt>
                <c:pt idx="160">
                  <c:v>32.640725349452211</c:v>
                </c:pt>
                <c:pt idx="161">
                  <c:v>22.874952776728367</c:v>
                </c:pt>
                <c:pt idx="162">
                  <c:v>46.071023800528899</c:v>
                </c:pt>
                <c:pt idx="163">
                  <c:v>36.664148092179829</c:v>
                </c:pt>
                <c:pt idx="164">
                  <c:v>53.154514544767665</c:v>
                </c:pt>
                <c:pt idx="165">
                  <c:v>31.545145447676614</c:v>
                </c:pt>
                <c:pt idx="166">
                  <c:v>34.000755572346051</c:v>
                </c:pt>
                <c:pt idx="167">
                  <c:v>23.611635814129201</c:v>
                </c:pt>
                <c:pt idx="168">
                  <c:v>55.629013978088395</c:v>
                </c:pt>
                <c:pt idx="169">
                  <c:v>27.748394408764639</c:v>
                </c:pt>
                <c:pt idx="170">
                  <c:v>55.175670570457115</c:v>
                </c:pt>
                <c:pt idx="171">
                  <c:v>2.4933887419720437</c:v>
                </c:pt>
                <c:pt idx="172">
                  <c:v>42.708726860596904</c:v>
                </c:pt>
                <c:pt idx="173">
                  <c:v>29.90177559501322</c:v>
                </c:pt>
                <c:pt idx="174">
                  <c:v>30.525122780506234</c:v>
                </c:pt>
                <c:pt idx="175">
                  <c:v>28.957310162448053</c:v>
                </c:pt>
                <c:pt idx="176">
                  <c:v>41.745372119380427</c:v>
                </c:pt>
                <c:pt idx="177">
                  <c:v>46.921042689837549</c:v>
                </c:pt>
                <c:pt idx="178">
                  <c:v>11.975821684926332</c:v>
                </c:pt>
                <c:pt idx="179">
                  <c:v>36.399697771061575</c:v>
                </c:pt>
                <c:pt idx="180">
                  <c:v>27.597279939554213</c:v>
                </c:pt>
                <c:pt idx="181">
                  <c:v>53.248961088024174</c:v>
                </c:pt>
                <c:pt idx="182">
                  <c:v>41.405364563656967</c:v>
                </c:pt>
                <c:pt idx="183">
                  <c:v>36.494144314318092</c:v>
                </c:pt>
                <c:pt idx="184">
                  <c:v>50.925576123913856</c:v>
                </c:pt>
                <c:pt idx="185">
                  <c:v>71.307140158670194</c:v>
                </c:pt>
                <c:pt idx="186">
                  <c:v>45.315451454476765</c:v>
                </c:pt>
                <c:pt idx="187">
                  <c:v>52.757839063090294</c:v>
                </c:pt>
                <c:pt idx="188">
                  <c:v>54.590102002266718</c:v>
                </c:pt>
                <c:pt idx="189">
                  <c:v>19.342652058934643</c:v>
                </c:pt>
                <c:pt idx="190">
                  <c:v>30.65734794106536</c:v>
                </c:pt>
                <c:pt idx="191">
                  <c:v>22.931620702682284</c:v>
                </c:pt>
                <c:pt idx="192">
                  <c:v>31.29958443520967</c:v>
                </c:pt>
                <c:pt idx="193">
                  <c:v>6.4601435587457496</c:v>
                </c:pt>
                <c:pt idx="194">
                  <c:v>36.494144314318092</c:v>
                </c:pt>
                <c:pt idx="195">
                  <c:v>56.271250472232708</c:v>
                </c:pt>
                <c:pt idx="196">
                  <c:v>75.595013222516044</c:v>
                </c:pt>
                <c:pt idx="197">
                  <c:v>66.735927465054772</c:v>
                </c:pt>
                <c:pt idx="198">
                  <c:v>29.146203248961086</c:v>
                </c:pt>
                <c:pt idx="199">
                  <c:v>23.724971666037028</c:v>
                </c:pt>
                <c:pt idx="200">
                  <c:v>45.787684170759348</c:v>
                </c:pt>
                <c:pt idx="201">
                  <c:v>39.761994710993577</c:v>
                </c:pt>
                <c:pt idx="202">
                  <c:v>14.922553834529657</c:v>
                </c:pt>
                <c:pt idx="203">
                  <c:v>63.638080846241024</c:v>
                </c:pt>
                <c:pt idx="204">
                  <c:v>34.888553078957308</c:v>
                </c:pt>
                <c:pt idx="205">
                  <c:v>38.118624858330179</c:v>
                </c:pt>
                <c:pt idx="206">
                  <c:v>57.329051756705709</c:v>
                </c:pt>
                <c:pt idx="207">
                  <c:v>10.23800528900642</c:v>
                </c:pt>
                <c:pt idx="208">
                  <c:v>63.449187759727991</c:v>
                </c:pt>
                <c:pt idx="209">
                  <c:v>22.383830751794484</c:v>
                </c:pt>
                <c:pt idx="210">
                  <c:v>27.767283717415946</c:v>
                </c:pt>
                <c:pt idx="211">
                  <c:v>27.408386853041176</c:v>
                </c:pt>
                <c:pt idx="212">
                  <c:v>29.656214582546276</c:v>
                </c:pt>
                <c:pt idx="213">
                  <c:v>34.775217227049488</c:v>
                </c:pt>
                <c:pt idx="214">
                  <c:v>36.380808462410272</c:v>
                </c:pt>
                <c:pt idx="215">
                  <c:v>69.210426898375516</c:v>
                </c:pt>
                <c:pt idx="216">
                  <c:v>69.833774083868533</c:v>
                </c:pt>
                <c:pt idx="217">
                  <c:v>43.445409897997727</c:v>
                </c:pt>
                <c:pt idx="218">
                  <c:v>32.017378163959201</c:v>
                </c:pt>
                <c:pt idx="219">
                  <c:v>27.805062334718549</c:v>
                </c:pt>
                <c:pt idx="220">
                  <c:v>21.949376652814511</c:v>
                </c:pt>
                <c:pt idx="221">
                  <c:v>30.46845485455232</c:v>
                </c:pt>
                <c:pt idx="222">
                  <c:v>66.395919909331326</c:v>
                </c:pt>
                <c:pt idx="223">
                  <c:v>12.183604080090671</c:v>
                </c:pt>
                <c:pt idx="224">
                  <c:v>59.142425387230823</c:v>
                </c:pt>
                <c:pt idx="225">
                  <c:v>39.55421231582924</c:v>
                </c:pt>
                <c:pt idx="226">
                  <c:v>61.163581412920287</c:v>
                </c:pt>
                <c:pt idx="227">
                  <c:v>49.414431431809597</c:v>
                </c:pt>
                <c:pt idx="228">
                  <c:v>29.42954287873064</c:v>
                </c:pt>
                <c:pt idx="229">
                  <c:v>50.245561012466936</c:v>
                </c:pt>
                <c:pt idx="230">
                  <c:v>50.736683037400837</c:v>
                </c:pt>
                <c:pt idx="231">
                  <c:v>42.04760105780128</c:v>
                </c:pt>
                <c:pt idx="232">
                  <c:v>32.565168114846998</c:v>
                </c:pt>
                <c:pt idx="233">
                  <c:v>29.183981866263693</c:v>
                </c:pt>
                <c:pt idx="234">
                  <c:v>39.44087646392142</c:v>
                </c:pt>
                <c:pt idx="235">
                  <c:v>60.011333585190783</c:v>
                </c:pt>
                <c:pt idx="236">
                  <c:v>28.447298828862863</c:v>
                </c:pt>
                <c:pt idx="237">
                  <c:v>33.056290139780884</c:v>
                </c:pt>
                <c:pt idx="238">
                  <c:v>40.876463921420481</c:v>
                </c:pt>
                <c:pt idx="239">
                  <c:v>51.076690593124297</c:v>
                </c:pt>
                <c:pt idx="240">
                  <c:v>49.45221004911221</c:v>
                </c:pt>
                <c:pt idx="241">
                  <c:v>22.270494899886661</c:v>
                </c:pt>
                <c:pt idx="242">
                  <c:v>41.556479032867394</c:v>
                </c:pt>
                <c:pt idx="243">
                  <c:v>21.590479788439744</c:v>
                </c:pt>
                <c:pt idx="244">
                  <c:v>32.168492633169627</c:v>
                </c:pt>
                <c:pt idx="245">
                  <c:v>38.118624858330179</c:v>
                </c:pt>
                <c:pt idx="246">
                  <c:v>57.669059312429162</c:v>
                </c:pt>
                <c:pt idx="247">
                  <c:v>46.675481677370612</c:v>
                </c:pt>
                <c:pt idx="248">
                  <c:v>49.867774839440877</c:v>
                </c:pt>
                <c:pt idx="249">
                  <c:v>15.659236871930489</c:v>
                </c:pt>
                <c:pt idx="250">
                  <c:v>62.674726105024554</c:v>
                </c:pt>
                <c:pt idx="251">
                  <c:v>28.862863619191533</c:v>
                </c:pt>
                <c:pt idx="252">
                  <c:v>41.70759350207782</c:v>
                </c:pt>
                <c:pt idx="253">
                  <c:v>28.692859841329806</c:v>
                </c:pt>
                <c:pt idx="254">
                  <c:v>81.885153003400077</c:v>
                </c:pt>
                <c:pt idx="255">
                  <c:v>44.824329429542885</c:v>
                </c:pt>
                <c:pt idx="256">
                  <c:v>52.41783150736682</c:v>
                </c:pt>
                <c:pt idx="257">
                  <c:v>25.273894975443895</c:v>
                </c:pt>
                <c:pt idx="258">
                  <c:v>32.735171892708728</c:v>
                </c:pt>
                <c:pt idx="259">
                  <c:v>42.04760105780128</c:v>
                </c:pt>
                <c:pt idx="260">
                  <c:v>48.526633925198333</c:v>
                </c:pt>
                <c:pt idx="261">
                  <c:v>51.605591235360784</c:v>
                </c:pt>
                <c:pt idx="262">
                  <c:v>20.532678503966757</c:v>
                </c:pt>
                <c:pt idx="263">
                  <c:v>51.53003400075557</c:v>
                </c:pt>
                <c:pt idx="264">
                  <c:v>42.463165848129961</c:v>
                </c:pt>
                <c:pt idx="265">
                  <c:v>35.587457499055532</c:v>
                </c:pt>
                <c:pt idx="266">
                  <c:v>47.072157159047975</c:v>
                </c:pt>
                <c:pt idx="267">
                  <c:v>53.494522100491118</c:v>
                </c:pt>
                <c:pt idx="268">
                  <c:v>10.124669437098603</c:v>
                </c:pt>
                <c:pt idx="269">
                  <c:v>26.690593124291652</c:v>
                </c:pt>
                <c:pt idx="270">
                  <c:v>19.814884775217227</c:v>
                </c:pt>
                <c:pt idx="271">
                  <c:v>22.213826973932754</c:v>
                </c:pt>
                <c:pt idx="272">
                  <c:v>54.665659236871932</c:v>
                </c:pt>
                <c:pt idx="273">
                  <c:v>33.150736683037401</c:v>
                </c:pt>
                <c:pt idx="274">
                  <c:v>77.238383075179456</c:v>
                </c:pt>
                <c:pt idx="275">
                  <c:v>44.389875330562901</c:v>
                </c:pt>
                <c:pt idx="276">
                  <c:v>57.007933509633546</c:v>
                </c:pt>
                <c:pt idx="277">
                  <c:v>73.838307517944841</c:v>
                </c:pt>
                <c:pt idx="278">
                  <c:v>22.138269739327544</c:v>
                </c:pt>
                <c:pt idx="279">
                  <c:v>55.119002644503205</c:v>
                </c:pt>
                <c:pt idx="280">
                  <c:v>100.00000000000001</c:v>
                </c:pt>
                <c:pt idx="281">
                  <c:v>25.066112580279562</c:v>
                </c:pt>
                <c:pt idx="282">
                  <c:v>45.523233849641102</c:v>
                </c:pt>
                <c:pt idx="283">
                  <c:v>40.460899131091807</c:v>
                </c:pt>
                <c:pt idx="284">
                  <c:v>43.086513033622971</c:v>
                </c:pt>
                <c:pt idx="285">
                  <c:v>63.826973932754058</c:v>
                </c:pt>
                <c:pt idx="286">
                  <c:v>44.597657725727231</c:v>
                </c:pt>
                <c:pt idx="287">
                  <c:v>2.2478277295051003</c:v>
                </c:pt>
                <c:pt idx="288">
                  <c:v>26.747261050245559</c:v>
                </c:pt>
                <c:pt idx="289">
                  <c:v>44.767661503588968</c:v>
                </c:pt>
                <c:pt idx="290">
                  <c:v>41.556479032867394</c:v>
                </c:pt>
                <c:pt idx="291">
                  <c:v>79.750661125802807</c:v>
                </c:pt>
                <c:pt idx="292">
                  <c:v>31.337363052512277</c:v>
                </c:pt>
              </c:numCache>
            </c:numRef>
          </c:xVal>
          <c:yVal>
            <c:numRef>
              <c:f>Sheet1!$B$2:$B$294</c:f>
              <c:numCache>
                <c:formatCode>General</c:formatCode>
                <c:ptCount val="293"/>
                <c:pt idx="0">
                  <c:v>23.464709203839636</c:v>
                </c:pt>
                <c:pt idx="1">
                  <c:v>85.100846979107843</c:v>
                </c:pt>
                <c:pt idx="2">
                  <c:v>56.0404291360813</c:v>
                </c:pt>
                <c:pt idx="3">
                  <c:v>67.302992659514388</c:v>
                </c:pt>
                <c:pt idx="4">
                  <c:v>27.055900621118006</c:v>
                </c:pt>
                <c:pt idx="5">
                  <c:v>51.601806888763406</c:v>
                </c:pt>
                <c:pt idx="6">
                  <c:v>10.394353472614341</c:v>
                </c:pt>
                <c:pt idx="7">
                  <c:v>86.118351214003383</c:v>
                </c:pt>
                <c:pt idx="8">
                  <c:v>41.914172783737996</c:v>
                </c:pt>
                <c:pt idx="9">
                  <c:v>67.348616600790521</c:v>
                </c:pt>
                <c:pt idx="10">
                  <c:v>61.576736307171082</c:v>
                </c:pt>
                <c:pt idx="11">
                  <c:v>28.424167137210613</c:v>
                </c:pt>
                <c:pt idx="12">
                  <c:v>12.831168831168826</c:v>
                </c:pt>
                <c:pt idx="13">
                  <c:v>57.782044042913611</c:v>
                </c:pt>
                <c:pt idx="14">
                  <c:v>24.451948051948047</c:v>
                </c:pt>
                <c:pt idx="15">
                  <c:v>48.68187464709203</c:v>
                </c:pt>
                <c:pt idx="16">
                  <c:v>38.915640880858263</c:v>
                </c:pt>
                <c:pt idx="17">
                  <c:v>59.021118012422349</c:v>
                </c:pt>
                <c:pt idx="18">
                  <c:v>20.184980237154146</c:v>
                </c:pt>
                <c:pt idx="19">
                  <c:v>53.561829474872944</c:v>
                </c:pt>
                <c:pt idx="20">
                  <c:v>55.724223602484471</c:v>
                </c:pt>
                <c:pt idx="21">
                  <c:v>11.081197063805755</c:v>
                </c:pt>
                <c:pt idx="22">
                  <c:v>54.475211744776963</c:v>
                </c:pt>
                <c:pt idx="23">
                  <c:v>27.295765104460756</c:v>
                </c:pt>
                <c:pt idx="24">
                  <c:v>82.898249576510437</c:v>
                </c:pt>
                <c:pt idx="25">
                  <c:v>31.975607001693952</c:v>
                </c:pt>
                <c:pt idx="26">
                  <c:v>14.494861660079048</c:v>
                </c:pt>
                <c:pt idx="27">
                  <c:v>48.076341050254094</c:v>
                </c:pt>
                <c:pt idx="28">
                  <c:v>13.14827780914737</c:v>
                </c:pt>
                <c:pt idx="29">
                  <c:v>34.914737436476564</c:v>
                </c:pt>
                <c:pt idx="30">
                  <c:v>20.233992094861655</c:v>
                </c:pt>
                <c:pt idx="31">
                  <c:v>35.485262563523428</c:v>
                </c:pt>
                <c:pt idx="32">
                  <c:v>6.3281761716544294</c:v>
                </c:pt>
                <c:pt idx="33">
                  <c:v>47.489102202145681</c:v>
                </c:pt>
                <c:pt idx="34">
                  <c:v>24.574590626764536</c:v>
                </c:pt>
                <c:pt idx="35">
                  <c:v>73.312027103331445</c:v>
                </c:pt>
                <c:pt idx="36">
                  <c:v>75.860643704121955</c:v>
                </c:pt>
                <c:pt idx="37">
                  <c:v>39.286730660643705</c:v>
                </c:pt>
                <c:pt idx="38">
                  <c:v>43.723771880293612</c:v>
                </c:pt>
                <c:pt idx="39">
                  <c:v>41.969282891022019</c:v>
                </c:pt>
                <c:pt idx="40">
                  <c:v>0</c:v>
                </c:pt>
                <c:pt idx="41">
                  <c:v>42.539356295878029</c:v>
                </c:pt>
                <c:pt idx="42">
                  <c:v>13.790175042348954</c:v>
                </c:pt>
                <c:pt idx="43">
                  <c:v>63.197515527950308</c:v>
                </c:pt>
                <c:pt idx="44">
                  <c:v>21.036476566911347</c:v>
                </c:pt>
                <c:pt idx="45">
                  <c:v>46.698588368153587</c:v>
                </c:pt>
                <c:pt idx="46">
                  <c:v>29.070581592320718</c:v>
                </c:pt>
                <c:pt idx="47">
                  <c:v>59.498814229249021</c:v>
                </c:pt>
                <c:pt idx="48">
                  <c:v>13.958893280632406</c:v>
                </c:pt>
                <c:pt idx="49">
                  <c:v>44.730434782608697</c:v>
                </c:pt>
                <c:pt idx="50">
                  <c:v>37.653980801806881</c:v>
                </c:pt>
                <c:pt idx="51">
                  <c:v>40.182269904009026</c:v>
                </c:pt>
                <c:pt idx="52">
                  <c:v>75.107171089779783</c:v>
                </c:pt>
                <c:pt idx="53">
                  <c:v>43.844833427442119</c:v>
                </c:pt>
                <c:pt idx="54">
                  <c:v>42.475663466967809</c:v>
                </c:pt>
                <c:pt idx="55">
                  <c:v>66.202597402597391</c:v>
                </c:pt>
                <c:pt idx="56">
                  <c:v>80.312817617165436</c:v>
                </c:pt>
                <c:pt idx="57">
                  <c:v>45.065838509316762</c:v>
                </c:pt>
                <c:pt idx="58">
                  <c:v>57.134274421230941</c:v>
                </c:pt>
                <c:pt idx="59">
                  <c:v>20.902992659514396</c:v>
                </c:pt>
                <c:pt idx="60">
                  <c:v>37.591417278373797</c:v>
                </c:pt>
                <c:pt idx="61">
                  <c:v>48.752343308865036</c:v>
                </c:pt>
                <c:pt idx="62">
                  <c:v>62.425748164878591</c:v>
                </c:pt>
                <c:pt idx="63">
                  <c:v>43.146696781479392</c:v>
                </c:pt>
                <c:pt idx="64">
                  <c:v>73.079164313946919</c:v>
                </c:pt>
                <c:pt idx="65">
                  <c:v>8.3767363071710861</c:v>
                </c:pt>
                <c:pt idx="66">
                  <c:v>40.632862789384525</c:v>
                </c:pt>
                <c:pt idx="67">
                  <c:v>36.780124223602485</c:v>
                </c:pt>
                <c:pt idx="68">
                  <c:v>35.995708639186894</c:v>
                </c:pt>
                <c:pt idx="69">
                  <c:v>64.014455110107278</c:v>
                </c:pt>
                <c:pt idx="70">
                  <c:v>41.876453980801799</c:v>
                </c:pt>
                <c:pt idx="71">
                  <c:v>27.251496329757195</c:v>
                </c:pt>
                <c:pt idx="72">
                  <c:v>18.466177300959906</c:v>
                </c:pt>
                <c:pt idx="73">
                  <c:v>15.501298701298696</c:v>
                </c:pt>
                <c:pt idx="74">
                  <c:v>32.307396950875201</c:v>
                </c:pt>
                <c:pt idx="75">
                  <c:v>55.419536984754373</c:v>
                </c:pt>
                <c:pt idx="76">
                  <c:v>46.241219649915301</c:v>
                </c:pt>
                <c:pt idx="77">
                  <c:v>3.1270468661772997</c:v>
                </c:pt>
                <c:pt idx="78">
                  <c:v>43.482326369282887</c:v>
                </c:pt>
                <c:pt idx="79">
                  <c:v>94.43387916431395</c:v>
                </c:pt>
                <c:pt idx="80">
                  <c:v>43.360587238848105</c:v>
                </c:pt>
                <c:pt idx="81">
                  <c:v>56.138226990400895</c:v>
                </c:pt>
                <c:pt idx="82">
                  <c:v>1.7005081874647059</c:v>
                </c:pt>
                <c:pt idx="83">
                  <c:v>64.673291925465833</c:v>
                </c:pt>
                <c:pt idx="84">
                  <c:v>21.413890457368716</c:v>
                </c:pt>
                <c:pt idx="85">
                  <c:v>9.517560700169394</c:v>
                </c:pt>
                <c:pt idx="86">
                  <c:v>69.378881987577628</c:v>
                </c:pt>
                <c:pt idx="87">
                  <c:v>30.103896103896101</c:v>
                </c:pt>
                <c:pt idx="88">
                  <c:v>29.520496894409938</c:v>
                </c:pt>
                <c:pt idx="89">
                  <c:v>25.761264822134386</c:v>
                </c:pt>
                <c:pt idx="90">
                  <c:v>31.400564652738566</c:v>
                </c:pt>
                <c:pt idx="91">
                  <c:v>43.455674760022582</c:v>
                </c:pt>
                <c:pt idx="92">
                  <c:v>38.517673630717105</c:v>
                </c:pt>
                <c:pt idx="93">
                  <c:v>44.869113495200452</c:v>
                </c:pt>
                <c:pt idx="94">
                  <c:v>22.676453980801806</c:v>
                </c:pt>
                <c:pt idx="95">
                  <c:v>49.782269904009034</c:v>
                </c:pt>
                <c:pt idx="96">
                  <c:v>24.679164313946917</c:v>
                </c:pt>
                <c:pt idx="97">
                  <c:v>52.03478260869565</c:v>
                </c:pt>
                <c:pt idx="98">
                  <c:v>32.39887069452287</c:v>
                </c:pt>
                <c:pt idx="99">
                  <c:v>53.680180688876334</c:v>
                </c:pt>
                <c:pt idx="100">
                  <c:v>46.623150762281192</c:v>
                </c:pt>
                <c:pt idx="101">
                  <c:v>9.4450592885375482</c:v>
                </c:pt>
                <c:pt idx="102">
                  <c:v>46.804291360813096</c:v>
                </c:pt>
                <c:pt idx="103">
                  <c:v>38.932806324110672</c:v>
                </c:pt>
                <c:pt idx="104">
                  <c:v>50.00271033314511</c:v>
                </c:pt>
                <c:pt idx="105">
                  <c:v>67.031281761716542</c:v>
                </c:pt>
                <c:pt idx="106">
                  <c:v>52.762732919254653</c:v>
                </c:pt>
                <c:pt idx="107">
                  <c:v>78.268322981366452</c:v>
                </c:pt>
                <c:pt idx="108">
                  <c:v>62.516996047430823</c:v>
                </c:pt>
                <c:pt idx="109">
                  <c:v>37.021569734613216</c:v>
                </c:pt>
                <c:pt idx="110">
                  <c:v>24.607792207792205</c:v>
                </c:pt>
                <c:pt idx="111">
                  <c:v>21.586900056465272</c:v>
                </c:pt>
                <c:pt idx="112">
                  <c:v>21.275211744776961</c:v>
                </c:pt>
                <c:pt idx="113">
                  <c:v>42.326143421795585</c:v>
                </c:pt>
                <c:pt idx="114">
                  <c:v>47.921174477696205</c:v>
                </c:pt>
                <c:pt idx="115">
                  <c:v>17.906041784302648</c:v>
                </c:pt>
                <c:pt idx="116">
                  <c:v>50.486278938452848</c:v>
                </c:pt>
                <c:pt idx="117">
                  <c:v>77.085036702427999</c:v>
                </c:pt>
                <c:pt idx="118">
                  <c:v>21.478938452851494</c:v>
                </c:pt>
                <c:pt idx="119">
                  <c:v>31.494297007340485</c:v>
                </c:pt>
                <c:pt idx="120">
                  <c:v>85.002145680406542</c:v>
                </c:pt>
                <c:pt idx="121">
                  <c:v>40.484246188594014</c:v>
                </c:pt>
                <c:pt idx="122">
                  <c:v>33.778430265386781</c:v>
                </c:pt>
                <c:pt idx="123">
                  <c:v>46.110671936758891</c:v>
                </c:pt>
                <c:pt idx="124">
                  <c:v>40.052173913043475</c:v>
                </c:pt>
                <c:pt idx="125">
                  <c:v>39.844155844155843</c:v>
                </c:pt>
                <c:pt idx="126">
                  <c:v>39.172444946357984</c:v>
                </c:pt>
                <c:pt idx="127">
                  <c:v>19.003049124788252</c:v>
                </c:pt>
                <c:pt idx="128">
                  <c:v>34.241219649915294</c:v>
                </c:pt>
                <c:pt idx="129">
                  <c:v>67.342970073404857</c:v>
                </c:pt>
                <c:pt idx="130">
                  <c:v>61.188706945228681</c:v>
                </c:pt>
                <c:pt idx="131">
                  <c:v>15.058610954263127</c:v>
                </c:pt>
                <c:pt idx="132">
                  <c:v>61.461773009599085</c:v>
                </c:pt>
                <c:pt idx="133">
                  <c:v>49.724449463579894</c:v>
                </c:pt>
                <c:pt idx="134">
                  <c:v>65.09768492377188</c:v>
                </c:pt>
                <c:pt idx="135">
                  <c:v>45.370525127046861</c:v>
                </c:pt>
                <c:pt idx="136">
                  <c:v>70.350310559006203</c:v>
                </c:pt>
                <c:pt idx="137">
                  <c:v>85.475324675324671</c:v>
                </c:pt>
                <c:pt idx="138">
                  <c:v>24.47498588368153</c:v>
                </c:pt>
                <c:pt idx="139">
                  <c:v>28.218181818181812</c:v>
                </c:pt>
                <c:pt idx="140">
                  <c:v>97.296216826651602</c:v>
                </c:pt>
                <c:pt idx="141">
                  <c:v>47.93585544889892</c:v>
                </c:pt>
                <c:pt idx="142">
                  <c:v>46.42168266516093</c:v>
                </c:pt>
                <c:pt idx="143">
                  <c:v>61.886391869000562</c:v>
                </c:pt>
                <c:pt idx="144">
                  <c:v>66.212535290796154</c:v>
                </c:pt>
                <c:pt idx="145">
                  <c:v>32.378091473743645</c:v>
                </c:pt>
                <c:pt idx="146">
                  <c:v>28.830491247882545</c:v>
                </c:pt>
                <c:pt idx="147">
                  <c:v>17.674985883681533</c:v>
                </c:pt>
                <c:pt idx="148">
                  <c:v>42.06346696781479</c:v>
                </c:pt>
                <c:pt idx="149">
                  <c:v>7.5564088085827201</c:v>
                </c:pt>
                <c:pt idx="150">
                  <c:v>46.899830604178419</c:v>
                </c:pt>
                <c:pt idx="151">
                  <c:v>17.762394127611518</c:v>
                </c:pt>
                <c:pt idx="152">
                  <c:v>23.516657255787688</c:v>
                </c:pt>
                <c:pt idx="153">
                  <c:v>9.0809712027103302</c:v>
                </c:pt>
                <c:pt idx="154">
                  <c:v>53.931338226990398</c:v>
                </c:pt>
                <c:pt idx="155">
                  <c:v>68.135968379446624</c:v>
                </c:pt>
                <c:pt idx="156">
                  <c:v>57.652173913043477</c:v>
                </c:pt>
                <c:pt idx="157">
                  <c:v>45.711349520045168</c:v>
                </c:pt>
                <c:pt idx="158">
                  <c:v>15.234556747600223</c:v>
                </c:pt>
                <c:pt idx="159">
                  <c:v>52.652286843591185</c:v>
                </c:pt>
                <c:pt idx="160">
                  <c:v>32.478373800112927</c:v>
                </c:pt>
                <c:pt idx="161">
                  <c:v>86.140711462450597</c:v>
                </c:pt>
                <c:pt idx="162">
                  <c:v>38.023715415019758</c:v>
                </c:pt>
                <c:pt idx="163">
                  <c:v>75.736871823828338</c:v>
                </c:pt>
                <c:pt idx="164">
                  <c:v>60.846753246753245</c:v>
                </c:pt>
                <c:pt idx="165">
                  <c:v>59.613325804630144</c:v>
                </c:pt>
                <c:pt idx="166">
                  <c:v>12.486730660643699</c:v>
                </c:pt>
                <c:pt idx="167">
                  <c:v>38.760248447204965</c:v>
                </c:pt>
                <c:pt idx="168">
                  <c:v>13.275211744776957</c:v>
                </c:pt>
                <c:pt idx="169">
                  <c:v>44.390287972896665</c:v>
                </c:pt>
                <c:pt idx="170">
                  <c:v>29.860417843026536</c:v>
                </c:pt>
                <c:pt idx="171">
                  <c:v>66.620440429136082</c:v>
                </c:pt>
                <c:pt idx="172">
                  <c:v>27.090005646527381</c:v>
                </c:pt>
                <c:pt idx="173">
                  <c:v>100</c:v>
                </c:pt>
                <c:pt idx="174">
                  <c:v>32.197176736307163</c:v>
                </c:pt>
                <c:pt idx="175">
                  <c:v>60.51993224167137</c:v>
                </c:pt>
                <c:pt idx="176">
                  <c:v>37.649689440993782</c:v>
                </c:pt>
                <c:pt idx="177">
                  <c:v>29.548051948051942</c:v>
                </c:pt>
                <c:pt idx="178">
                  <c:v>48.449689440993787</c:v>
                </c:pt>
                <c:pt idx="179">
                  <c:v>53.56295878035008</c:v>
                </c:pt>
                <c:pt idx="180">
                  <c:v>46.865273856578199</c:v>
                </c:pt>
                <c:pt idx="181">
                  <c:v>46.262902315076218</c:v>
                </c:pt>
                <c:pt idx="182">
                  <c:v>62.17571993224167</c:v>
                </c:pt>
                <c:pt idx="183">
                  <c:v>45.085036702427999</c:v>
                </c:pt>
                <c:pt idx="184">
                  <c:v>33.953698475437598</c:v>
                </c:pt>
                <c:pt idx="185">
                  <c:v>33.252625635234331</c:v>
                </c:pt>
                <c:pt idx="186">
                  <c:v>31.434895539243357</c:v>
                </c:pt>
                <c:pt idx="187">
                  <c:v>20.317786561264821</c:v>
                </c:pt>
                <c:pt idx="188">
                  <c:v>46.21660079051383</c:v>
                </c:pt>
                <c:pt idx="189">
                  <c:v>42.968944099378881</c:v>
                </c:pt>
                <c:pt idx="190">
                  <c:v>63.420666290231509</c:v>
                </c:pt>
                <c:pt idx="191">
                  <c:v>33.534726143421793</c:v>
                </c:pt>
                <c:pt idx="192">
                  <c:v>39.239073969508752</c:v>
                </c:pt>
                <c:pt idx="193">
                  <c:v>32.613664596273281</c:v>
                </c:pt>
                <c:pt idx="194">
                  <c:v>41.981479390175039</c:v>
                </c:pt>
                <c:pt idx="195">
                  <c:v>79.926595143986447</c:v>
                </c:pt>
                <c:pt idx="196">
                  <c:v>47.547148503670243</c:v>
                </c:pt>
                <c:pt idx="197">
                  <c:v>74.522642574816473</c:v>
                </c:pt>
                <c:pt idx="198">
                  <c:v>49.946245059288536</c:v>
                </c:pt>
                <c:pt idx="199">
                  <c:v>68.816939582156962</c:v>
                </c:pt>
                <c:pt idx="200">
                  <c:v>53.22145680406549</c:v>
                </c:pt>
                <c:pt idx="201">
                  <c:v>66.528514963297567</c:v>
                </c:pt>
                <c:pt idx="202">
                  <c:v>64.882665160926024</c:v>
                </c:pt>
                <c:pt idx="203">
                  <c:v>14.976849237718797</c:v>
                </c:pt>
                <c:pt idx="204">
                  <c:v>30.508187464709199</c:v>
                </c:pt>
                <c:pt idx="205">
                  <c:v>43.160022586109534</c:v>
                </c:pt>
                <c:pt idx="206">
                  <c:v>59.843704121964983</c:v>
                </c:pt>
                <c:pt idx="207">
                  <c:v>54.263354037267078</c:v>
                </c:pt>
                <c:pt idx="208">
                  <c:v>41.493393562958779</c:v>
                </c:pt>
                <c:pt idx="209">
                  <c:v>31.198418972332014</c:v>
                </c:pt>
                <c:pt idx="210">
                  <c:v>33.757651044607563</c:v>
                </c:pt>
                <c:pt idx="211">
                  <c:v>43.337323546019192</c:v>
                </c:pt>
                <c:pt idx="212">
                  <c:v>65.228910220214559</c:v>
                </c:pt>
                <c:pt idx="213">
                  <c:v>28.210050818746467</c:v>
                </c:pt>
                <c:pt idx="214">
                  <c:v>25.976962168266514</c:v>
                </c:pt>
                <c:pt idx="215">
                  <c:v>36.323884810841328</c:v>
                </c:pt>
                <c:pt idx="216">
                  <c:v>44.77154150197628</c:v>
                </c:pt>
                <c:pt idx="217">
                  <c:v>27.184641445511005</c:v>
                </c:pt>
                <c:pt idx="218">
                  <c:v>37.582608695652169</c:v>
                </c:pt>
                <c:pt idx="219">
                  <c:v>33.527272727272724</c:v>
                </c:pt>
                <c:pt idx="220">
                  <c:v>50.628571428571426</c:v>
                </c:pt>
                <c:pt idx="221">
                  <c:v>53.78294748729531</c:v>
                </c:pt>
                <c:pt idx="222">
                  <c:v>31.879616036137772</c:v>
                </c:pt>
                <c:pt idx="223">
                  <c:v>46.431846414455109</c:v>
                </c:pt>
                <c:pt idx="224">
                  <c:v>22.51609260304912</c:v>
                </c:pt>
                <c:pt idx="225">
                  <c:v>39.611970638057592</c:v>
                </c:pt>
                <c:pt idx="226">
                  <c:v>69.233653303218517</c:v>
                </c:pt>
                <c:pt idx="227">
                  <c:v>53.511236589497457</c:v>
                </c:pt>
                <c:pt idx="228">
                  <c:v>44.276453980801804</c:v>
                </c:pt>
                <c:pt idx="229">
                  <c:v>35.366685488424615</c:v>
                </c:pt>
                <c:pt idx="230">
                  <c:v>47.806211180124215</c:v>
                </c:pt>
                <c:pt idx="231">
                  <c:v>41.116883116883109</c:v>
                </c:pt>
                <c:pt idx="232">
                  <c:v>15.661434217955952</c:v>
                </c:pt>
                <c:pt idx="233">
                  <c:v>29.493393562958772</c:v>
                </c:pt>
                <c:pt idx="234">
                  <c:v>30.322303783173343</c:v>
                </c:pt>
                <c:pt idx="235">
                  <c:v>48.34692264257481</c:v>
                </c:pt>
                <c:pt idx="236">
                  <c:v>58.747374364765662</c:v>
                </c:pt>
                <c:pt idx="237">
                  <c:v>60.23963862224732</c:v>
                </c:pt>
                <c:pt idx="238">
                  <c:v>24.926708074534158</c:v>
                </c:pt>
                <c:pt idx="239">
                  <c:v>15.903105590062104</c:v>
                </c:pt>
                <c:pt idx="240">
                  <c:v>38.040429136081308</c:v>
                </c:pt>
                <c:pt idx="241">
                  <c:v>28.676453980801803</c:v>
                </c:pt>
                <c:pt idx="242">
                  <c:v>26.672162619988704</c:v>
                </c:pt>
                <c:pt idx="243">
                  <c:v>59.973348390739687</c:v>
                </c:pt>
                <c:pt idx="244">
                  <c:v>56.831168831168831</c:v>
                </c:pt>
                <c:pt idx="245">
                  <c:v>9.7057029926595106</c:v>
                </c:pt>
                <c:pt idx="246">
                  <c:v>46.964201016374922</c:v>
                </c:pt>
                <c:pt idx="247">
                  <c:v>53.0807453416149</c:v>
                </c:pt>
                <c:pt idx="248">
                  <c:v>57.476002258610947</c:v>
                </c:pt>
                <c:pt idx="249">
                  <c:v>41.440767927724444</c:v>
                </c:pt>
                <c:pt idx="250">
                  <c:v>50.795934500282321</c:v>
                </c:pt>
                <c:pt idx="251">
                  <c:v>41.868548842461884</c:v>
                </c:pt>
                <c:pt idx="252">
                  <c:v>72.785093167701859</c:v>
                </c:pt>
                <c:pt idx="253">
                  <c:v>45.121174477696208</c:v>
                </c:pt>
                <c:pt idx="254">
                  <c:v>42.718012422360246</c:v>
                </c:pt>
                <c:pt idx="255">
                  <c:v>42.475663466967809</c:v>
                </c:pt>
                <c:pt idx="256">
                  <c:v>29.78904573687182</c:v>
                </c:pt>
                <c:pt idx="257">
                  <c:v>30.068435911914175</c:v>
                </c:pt>
                <c:pt idx="258">
                  <c:v>53.056578204404289</c:v>
                </c:pt>
                <c:pt idx="259">
                  <c:v>55.147148503670245</c:v>
                </c:pt>
                <c:pt idx="260">
                  <c:v>51.634556747600222</c:v>
                </c:pt>
                <c:pt idx="261">
                  <c:v>52.317108977978535</c:v>
                </c:pt>
                <c:pt idx="262">
                  <c:v>44.809034443817048</c:v>
                </c:pt>
                <c:pt idx="263">
                  <c:v>43.720158102766788</c:v>
                </c:pt>
                <c:pt idx="264">
                  <c:v>10.455561829474872</c:v>
                </c:pt>
                <c:pt idx="265">
                  <c:v>45.907848673066056</c:v>
                </c:pt>
                <c:pt idx="266">
                  <c:v>30.645962732919255</c:v>
                </c:pt>
                <c:pt idx="267">
                  <c:v>35.376397515527948</c:v>
                </c:pt>
                <c:pt idx="268">
                  <c:v>33.734161490683228</c:v>
                </c:pt>
                <c:pt idx="269">
                  <c:v>22.568944099378879</c:v>
                </c:pt>
                <c:pt idx="270">
                  <c:v>43.326933935629583</c:v>
                </c:pt>
                <c:pt idx="271">
                  <c:v>69.887295313382268</c:v>
                </c:pt>
                <c:pt idx="272">
                  <c:v>41.911010728402033</c:v>
                </c:pt>
                <c:pt idx="273">
                  <c:v>38.938001129305476</c:v>
                </c:pt>
                <c:pt idx="274">
                  <c:v>56.92783738001129</c:v>
                </c:pt>
                <c:pt idx="275">
                  <c:v>46.264709203839637</c:v>
                </c:pt>
                <c:pt idx="276">
                  <c:v>65.427442123094295</c:v>
                </c:pt>
                <c:pt idx="277">
                  <c:v>44.613212874082436</c:v>
                </c:pt>
                <c:pt idx="278">
                  <c:v>42.302653867871257</c:v>
                </c:pt>
                <c:pt idx="279">
                  <c:v>45.025183512140032</c:v>
                </c:pt>
                <c:pt idx="280">
                  <c:v>41.894974590626759</c:v>
                </c:pt>
                <c:pt idx="281">
                  <c:v>54.203726708074534</c:v>
                </c:pt>
                <c:pt idx="282">
                  <c:v>59.867645398080185</c:v>
                </c:pt>
                <c:pt idx="283">
                  <c:v>55.263466967814793</c:v>
                </c:pt>
                <c:pt idx="284">
                  <c:v>41.815697346132126</c:v>
                </c:pt>
                <c:pt idx="285">
                  <c:v>47.278147939017501</c:v>
                </c:pt>
                <c:pt idx="286">
                  <c:v>33.775268210050825</c:v>
                </c:pt>
                <c:pt idx="287">
                  <c:v>48.205533596837945</c:v>
                </c:pt>
                <c:pt idx="288">
                  <c:v>48.038848108413319</c:v>
                </c:pt>
                <c:pt idx="289">
                  <c:v>61.50784867306605</c:v>
                </c:pt>
                <c:pt idx="290">
                  <c:v>48.732467532467524</c:v>
                </c:pt>
                <c:pt idx="291">
                  <c:v>47.915753811405978</c:v>
                </c:pt>
                <c:pt idx="292">
                  <c:v>36.331789949181257</c:v>
                </c:pt>
              </c:numCache>
            </c:numRef>
          </c:yVal>
          <c:smooth val="0"/>
        </c:ser>
        <c:dLbls>
          <c:showLegendKey val="0"/>
          <c:showVal val="0"/>
          <c:showCatName val="0"/>
          <c:showSerName val="0"/>
          <c:showPercent val="0"/>
          <c:showBubbleSize val="0"/>
        </c:dLbls>
        <c:axId val="441419064"/>
        <c:axId val="441419456"/>
      </c:scatterChart>
      <c:valAx>
        <c:axId val="441419064"/>
        <c:scaling>
          <c:orientation val="minMax"/>
          <c:max val="100"/>
          <c:min val="0"/>
        </c:scaling>
        <c:delete val="0"/>
        <c:axPos val="b"/>
        <c:majorGridlines/>
        <c:numFmt formatCode="General" sourceLinked="1"/>
        <c:majorTickMark val="none"/>
        <c:minorTickMark val="none"/>
        <c:tickLblPos val="none"/>
        <c:crossAx val="441419456"/>
        <c:crosses val="autoZero"/>
        <c:crossBetween val="midCat"/>
        <c:majorUnit val="25"/>
      </c:valAx>
      <c:valAx>
        <c:axId val="441419456"/>
        <c:scaling>
          <c:orientation val="minMax"/>
          <c:max val="100"/>
        </c:scaling>
        <c:delete val="0"/>
        <c:axPos val="l"/>
        <c:majorGridlines/>
        <c:numFmt formatCode="General" sourceLinked="1"/>
        <c:majorTickMark val="none"/>
        <c:minorTickMark val="none"/>
        <c:tickLblPos val="none"/>
        <c:crossAx val="44141906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6B994-6D9C-43F2-B0B4-DB30547190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94202D-7901-40FF-99AA-F493337195B4}">
      <dgm:prSet phldrT="[Text]" custT="1"/>
      <dgm:spPr/>
      <dgm:t>
        <a:bodyPr/>
        <a:lstStyle/>
        <a:p>
          <a:r>
            <a:rPr lang="en-US" sz="1400" dirty="0" smtClean="0"/>
            <a:t>Agreeableness</a:t>
          </a:r>
          <a:endParaRPr lang="en-US" sz="1400" dirty="0"/>
        </a:p>
      </dgm:t>
    </dgm:pt>
    <dgm:pt modelId="{9190E7E3-7BC3-4F77-9921-AA98F92CE374}" type="parTrans" cxnId="{BB9DCC1F-CBD8-4044-9927-E739518B8349}">
      <dgm:prSet/>
      <dgm:spPr/>
      <dgm:t>
        <a:bodyPr/>
        <a:lstStyle/>
        <a:p>
          <a:endParaRPr lang="en-US" sz="1600"/>
        </a:p>
      </dgm:t>
    </dgm:pt>
    <dgm:pt modelId="{61A99E8A-40FB-41FA-99A8-752366670C04}" type="sibTrans" cxnId="{BB9DCC1F-CBD8-4044-9927-E739518B8349}">
      <dgm:prSet/>
      <dgm:spPr/>
      <dgm:t>
        <a:bodyPr/>
        <a:lstStyle/>
        <a:p>
          <a:endParaRPr lang="en-US" sz="1600"/>
        </a:p>
      </dgm:t>
    </dgm:pt>
    <dgm:pt modelId="{AAF25FEE-2E73-4D0F-98EF-07EFC437ABD3}">
      <dgm:prSet phldrT="[Text]" custT="1"/>
      <dgm:spPr/>
      <dgm:t>
        <a:bodyPr/>
        <a:lstStyle/>
        <a:p>
          <a:r>
            <a:rPr lang="en-US" sz="1400" dirty="0" smtClean="0"/>
            <a:t>Positive emotion</a:t>
          </a:r>
          <a:endParaRPr lang="en-US" sz="1400" dirty="0"/>
        </a:p>
      </dgm:t>
    </dgm:pt>
    <dgm:pt modelId="{5B627E94-856B-4C66-A8DB-163E7DD4D672}" type="parTrans" cxnId="{0791EA47-2F5C-4F7C-A5D5-9A796B2B5B4A}">
      <dgm:prSet/>
      <dgm:spPr/>
      <dgm:t>
        <a:bodyPr/>
        <a:lstStyle/>
        <a:p>
          <a:endParaRPr lang="en-US" sz="1600"/>
        </a:p>
      </dgm:t>
    </dgm:pt>
    <dgm:pt modelId="{E7A3E626-08FD-45A3-816C-32F711BC2FE5}" type="sibTrans" cxnId="{0791EA47-2F5C-4F7C-A5D5-9A796B2B5B4A}">
      <dgm:prSet/>
      <dgm:spPr/>
      <dgm:t>
        <a:bodyPr/>
        <a:lstStyle/>
        <a:p>
          <a:endParaRPr lang="en-US" sz="1600"/>
        </a:p>
      </dgm:t>
    </dgm:pt>
    <dgm:pt modelId="{400E522C-E8E7-4F23-9B1B-FCCBEA115064}">
      <dgm:prSet phldrT="[Text]" custT="1"/>
      <dgm:spPr/>
      <dgm:t>
        <a:bodyPr/>
        <a:lstStyle/>
        <a:p>
          <a:r>
            <a:rPr lang="en-US" sz="1400" dirty="0" smtClean="0"/>
            <a:t>Conscientiousness</a:t>
          </a:r>
          <a:endParaRPr lang="en-US" sz="1400" dirty="0"/>
        </a:p>
      </dgm:t>
    </dgm:pt>
    <dgm:pt modelId="{C980A41C-1FB2-4D29-BD95-C3CE30029872}" type="parTrans" cxnId="{6FF1D002-5327-4E01-B0A5-0F0A15E9D2EE}">
      <dgm:prSet/>
      <dgm:spPr/>
      <dgm:t>
        <a:bodyPr/>
        <a:lstStyle/>
        <a:p>
          <a:endParaRPr lang="en-US" sz="1600"/>
        </a:p>
      </dgm:t>
    </dgm:pt>
    <dgm:pt modelId="{53CD9C47-AA45-4D71-8ED7-5C9B5F50FB25}" type="sibTrans" cxnId="{6FF1D002-5327-4E01-B0A5-0F0A15E9D2EE}">
      <dgm:prSet/>
      <dgm:spPr/>
      <dgm:t>
        <a:bodyPr/>
        <a:lstStyle/>
        <a:p>
          <a:endParaRPr lang="en-US" sz="1600"/>
        </a:p>
      </dgm:t>
    </dgm:pt>
    <dgm:pt modelId="{D25B3E34-CBD5-489B-BFB6-8CD6944C9C90}">
      <dgm:prSet phldrT="[Text]" custT="1"/>
      <dgm:spPr/>
      <dgm:t>
        <a:bodyPr/>
        <a:lstStyle/>
        <a:p>
          <a:r>
            <a:rPr lang="en-US" sz="1400" dirty="0" smtClean="0"/>
            <a:t>Time</a:t>
          </a:r>
          <a:endParaRPr lang="en-US" sz="1400" dirty="0"/>
        </a:p>
      </dgm:t>
    </dgm:pt>
    <dgm:pt modelId="{D2E55EDF-00AE-4AE6-AEA2-B299D9D303CF}" type="parTrans" cxnId="{335C4074-6E46-4A6B-BBBB-B476DB51EBF5}">
      <dgm:prSet/>
      <dgm:spPr/>
      <dgm:t>
        <a:bodyPr/>
        <a:lstStyle/>
        <a:p>
          <a:endParaRPr lang="en-US" sz="1600"/>
        </a:p>
      </dgm:t>
    </dgm:pt>
    <dgm:pt modelId="{67FF2882-589F-4EEF-83F7-B8F49FF66AB1}" type="sibTrans" cxnId="{335C4074-6E46-4A6B-BBBB-B476DB51EBF5}">
      <dgm:prSet/>
      <dgm:spPr/>
      <dgm:t>
        <a:bodyPr/>
        <a:lstStyle/>
        <a:p>
          <a:endParaRPr lang="en-US" sz="1600"/>
        </a:p>
      </dgm:t>
    </dgm:pt>
    <dgm:pt modelId="{2856D779-46CF-4D4C-9E68-70EE039B0B4E}">
      <dgm:prSet phldrT="[Text]" custT="1"/>
      <dgm:spPr/>
      <dgm:t>
        <a:bodyPr/>
        <a:lstStyle/>
        <a:p>
          <a:r>
            <a:rPr lang="en-US" sz="1400" dirty="0" smtClean="0"/>
            <a:t>Extraversion</a:t>
          </a:r>
          <a:endParaRPr lang="en-US" sz="1400" dirty="0"/>
        </a:p>
      </dgm:t>
    </dgm:pt>
    <dgm:pt modelId="{416BA22E-52CB-4E6B-B299-A138C2C1B928}" type="parTrans" cxnId="{E0B58692-9A7E-43B0-8E3E-5B6851953F13}">
      <dgm:prSet/>
      <dgm:spPr/>
      <dgm:t>
        <a:bodyPr/>
        <a:lstStyle/>
        <a:p>
          <a:endParaRPr lang="en-US" sz="1600"/>
        </a:p>
      </dgm:t>
    </dgm:pt>
    <dgm:pt modelId="{40BBAC4D-EE27-41C1-AB5E-899B55C0E8C7}" type="sibTrans" cxnId="{E0B58692-9A7E-43B0-8E3E-5B6851953F13}">
      <dgm:prSet/>
      <dgm:spPr/>
      <dgm:t>
        <a:bodyPr/>
        <a:lstStyle/>
        <a:p>
          <a:endParaRPr lang="en-US" sz="1600"/>
        </a:p>
      </dgm:t>
    </dgm:pt>
    <dgm:pt modelId="{970DCB91-8B4E-4E41-9630-223467C38510}">
      <dgm:prSet phldrT="[Text]" custT="1"/>
      <dgm:spPr/>
      <dgm:t>
        <a:bodyPr/>
        <a:lstStyle/>
        <a:p>
          <a:r>
            <a:rPr lang="en-US" sz="1400" dirty="0" smtClean="0"/>
            <a:t>Social processes</a:t>
          </a:r>
          <a:endParaRPr lang="en-US" sz="1400" dirty="0"/>
        </a:p>
      </dgm:t>
    </dgm:pt>
    <dgm:pt modelId="{E082662C-242F-4688-9164-32BDEC703BA4}" type="parTrans" cxnId="{C8AC24EA-B973-4E10-BA2E-AB4B991E00E6}">
      <dgm:prSet/>
      <dgm:spPr/>
      <dgm:t>
        <a:bodyPr/>
        <a:lstStyle/>
        <a:p>
          <a:endParaRPr lang="en-US" sz="1600"/>
        </a:p>
      </dgm:t>
    </dgm:pt>
    <dgm:pt modelId="{F995DF54-2618-4035-A9A7-83267E4659C0}" type="sibTrans" cxnId="{C8AC24EA-B973-4E10-BA2E-AB4B991E00E6}">
      <dgm:prSet/>
      <dgm:spPr/>
      <dgm:t>
        <a:bodyPr/>
        <a:lstStyle/>
        <a:p>
          <a:endParaRPr lang="en-US" sz="1600"/>
        </a:p>
      </dgm:t>
    </dgm:pt>
    <dgm:pt modelId="{2D7CF9D9-8BEB-4D71-8BAE-BB183BC7AE4E}">
      <dgm:prSet phldrT="[Text]" custT="1"/>
      <dgm:spPr/>
      <dgm:t>
        <a:bodyPr/>
        <a:lstStyle/>
        <a:p>
          <a:r>
            <a:rPr lang="en-US" sz="1400" dirty="0" smtClean="0"/>
            <a:t>Family </a:t>
          </a:r>
          <a:endParaRPr lang="en-US" sz="1400" dirty="0"/>
        </a:p>
      </dgm:t>
    </dgm:pt>
    <dgm:pt modelId="{1C7A1CD5-6710-4DE7-912F-B406336D00EE}" type="parTrans" cxnId="{1A2EA6EB-899B-468D-840D-78272BB86F31}">
      <dgm:prSet/>
      <dgm:spPr/>
      <dgm:t>
        <a:bodyPr/>
        <a:lstStyle/>
        <a:p>
          <a:endParaRPr lang="en-US" sz="1600"/>
        </a:p>
      </dgm:t>
    </dgm:pt>
    <dgm:pt modelId="{FE5E3B79-1569-4DA3-ACCA-86C5081EAB8F}" type="sibTrans" cxnId="{1A2EA6EB-899B-468D-840D-78272BB86F31}">
      <dgm:prSet/>
      <dgm:spPr/>
      <dgm:t>
        <a:bodyPr/>
        <a:lstStyle/>
        <a:p>
          <a:endParaRPr lang="en-US" sz="1600"/>
        </a:p>
      </dgm:t>
    </dgm:pt>
    <dgm:pt modelId="{0677875B-E068-4499-A2BA-4FCDB9CCD39D}">
      <dgm:prSet phldrT="[Text]" custT="1"/>
      <dgm:spPr/>
      <dgm:t>
        <a:bodyPr/>
        <a:lstStyle/>
        <a:p>
          <a:r>
            <a:rPr lang="en-US" sz="1400" dirty="0" smtClean="0"/>
            <a:t>Friends</a:t>
          </a:r>
          <a:endParaRPr lang="en-US" sz="1400" dirty="0"/>
        </a:p>
      </dgm:t>
    </dgm:pt>
    <dgm:pt modelId="{88304E2A-7424-4988-B68B-98D35ADE6F54}" type="parTrans" cxnId="{030E5DED-12A4-476D-BCEC-C0E22AA1E8C0}">
      <dgm:prSet/>
      <dgm:spPr/>
      <dgm:t>
        <a:bodyPr/>
        <a:lstStyle/>
        <a:p>
          <a:endParaRPr lang="en-US" sz="1600"/>
        </a:p>
      </dgm:t>
    </dgm:pt>
    <dgm:pt modelId="{DD16C059-01A1-416B-A079-CBA23004A428}" type="sibTrans" cxnId="{030E5DED-12A4-476D-BCEC-C0E22AA1E8C0}">
      <dgm:prSet/>
      <dgm:spPr/>
      <dgm:t>
        <a:bodyPr/>
        <a:lstStyle/>
        <a:p>
          <a:endParaRPr lang="en-US" sz="1600"/>
        </a:p>
      </dgm:t>
    </dgm:pt>
    <dgm:pt modelId="{00843B3E-1C3C-417A-8AEB-96E5BEF68859}">
      <dgm:prSet phldrT="[Text]" custT="1"/>
      <dgm:spPr/>
      <dgm:t>
        <a:bodyPr/>
        <a:lstStyle/>
        <a:p>
          <a:r>
            <a:rPr lang="en-US" sz="1400" dirty="0" smtClean="0"/>
            <a:t>1</a:t>
          </a:r>
          <a:r>
            <a:rPr lang="en-US" sz="1400" baseline="30000" dirty="0" smtClean="0"/>
            <a:t>st</a:t>
          </a:r>
          <a:r>
            <a:rPr lang="en-US" sz="1400" dirty="0" smtClean="0"/>
            <a:t> person pronouns (e.g., I)</a:t>
          </a:r>
          <a:endParaRPr lang="en-US" sz="1400" dirty="0"/>
        </a:p>
      </dgm:t>
    </dgm:pt>
    <dgm:pt modelId="{BA7BE195-CE69-4EF6-9EC4-4899A91A8EDD}" type="parTrans" cxnId="{977BBBD1-4B2D-4523-8281-E3B4ADE58A7F}">
      <dgm:prSet/>
      <dgm:spPr/>
      <dgm:t>
        <a:bodyPr/>
        <a:lstStyle/>
        <a:p>
          <a:endParaRPr lang="en-US" sz="1600"/>
        </a:p>
      </dgm:t>
    </dgm:pt>
    <dgm:pt modelId="{6EAED0F4-892E-4961-A5D2-5898E61D5117}" type="sibTrans" cxnId="{977BBBD1-4B2D-4523-8281-E3B4ADE58A7F}">
      <dgm:prSet/>
      <dgm:spPr/>
      <dgm:t>
        <a:bodyPr/>
        <a:lstStyle/>
        <a:p>
          <a:endParaRPr lang="en-US" sz="1600"/>
        </a:p>
      </dgm:t>
    </dgm:pt>
    <dgm:pt modelId="{D69E6437-008E-4138-AAC4-28BF30572009}">
      <dgm:prSet phldrT="[Text]" custT="1"/>
      <dgm:spPr/>
      <dgm:t>
        <a:bodyPr/>
        <a:lstStyle/>
        <a:p>
          <a:r>
            <a:rPr lang="en-US" sz="1400" dirty="0" smtClean="0"/>
            <a:t>Exclamation points</a:t>
          </a:r>
          <a:endParaRPr lang="en-US" sz="1400" dirty="0"/>
        </a:p>
      </dgm:t>
    </dgm:pt>
    <dgm:pt modelId="{54800D7A-EED3-43C3-B42F-0A270C6CB339}" type="parTrans" cxnId="{EEA27A30-9E62-499E-BFF7-D3AC9398FD6D}">
      <dgm:prSet/>
      <dgm:spPr/>
      <dgm:t>
        <a:bodyPr/>
        <a:lstStyle/>
        <a:p>
          <a:endParaRPr lang="en-US" sz="1600"/>
        </a:p>
      </dgm:t>
    </dgm:pt>
    <dgm:pt modelId="{CB90CF9C-4C50-4C4B-83EC-F8024611E355}" type="sibTrans" cxnId="{EEA27A30-9E62-499E-BFF7-D3AC9398FD6D}">
      <dgm:prSet/>
      <dgm:spPr/>
      <dgm:t>
        <a:bodyPr/>
        <a:lstStyle/>
        <a:p>
          <a:endParaRPr lang="en-US" sz="1600"/>
        </a:p>
      </dgm:t>
    </dgm:pt>
    <dgm:pt modelId="{183F1965-1933-4127-B560-295E69D6352D}">
      <dgm:prSet phldrT="[Text]" custT="1"/>
      <dgm:spPr/>
      <dgm:t>
        <a:bodyPr/>
        <a:lstStyle/>
        <a:p>
          <a:r>
            <a:rPr lang="en-US" sz="1400" dirty="0" smtClean="0"/>
            <a:t>1</a:t>
          </a:r>
          <a:r>
            <a:rPr lang="en-US" sz="1400" baseline="30000" dirty="0" smtClean="0"/>
            <a:t>st</a:t>
          </a:r>
          <a:r>
            <a:rPr lang="en-US" sz="1400" dirty="0" smtClean="0"/>
            <a:t> person plural (e.g., we)</a:t>
          </a:r>
          <a:endParaRPr lang="en-US" sz="1400" dirty="0"/>
        </a:p>
      </dgm:t>
    </dgm:pt>
    <dgm:pt modelId="{F994DDC7-AB96-4C54-B886-F20204063487}" type="parTrans" cxnId="{E3E69818-F3B0-4DD2-84DD-6EB8B5B2768B}">
      <dgm:prSet/>
      <dgm:spPr/>
      <dgm:t>
        <a:bodyPr/>
        <a:lstStyle/>
        <a:p>
          <a:endParaRPr lang="en-US" sz="1600"/>
        </a:p>
      </dgm:t>
    </dgm:pt>
    <dgm:pt modelId="{8A3036E0-C42D-4475-AC56-965D54A4A2EB}" type="sibTrans" cxnId="{E3E69818-F3B0-4DD2-84DD-6EB8B5B2768B}">
      <dgm:prSet/>
      <dgm:spPr/>
      <dgm:t>
        <a:bodyPr/>
        <a:lstStyle/>
        <a:p>
          <a:endParaRPr lang="en-US" sz="1600"/>
        </a:p>
      </dgm:t>
    </dgm:pt>
    <dgm:pt modelId="{8DDE34B3-9A24-422F-8402-F9655A18A2F2}">
      <dgm:prSet phldrT="[Text]" custT="1"/>
      <dgm:spPr/>
      <dgm:t>
        <a:bodyPr/>
        <a:lstStyle/>
        <a:p>
          <a:r>
            <a:rPr lang="en-US" sz="1400" dirty="0" smtClean="0"/>
            <a:t>Work</a:t>
          </a:r>
          <a:endParaRPr lang="en-US" sz="1400" dirty="0"/>
        </a:p>
      </dgm:t>
    </dgm:pt>
    <dgm:pt modelId="{6BF343CD-F00F-432B-BF32-A8DD5B62FC7E}" type="parTrans" cxnId="{9ACA2546-FF9E-42E6-92BC-66D9FA7BCC3B}">
      <dgm:prSet/>
      <dgm:spPr/>
      <dgm:t>
        <a:bodyPr/>
        <a:lstStyle/>
        <a:p>
          <a:endParaRPr lang="en-US" sz="1600"/>
        </a:p>
      </dgm:t>
    </dgm:pt>
    <dgm:pt modelId="{D8793082-D95B-44B7-8284-FEA0B9428D2F}" type="sibTrans" cxnId="{9ACA2546-FF9E-42E6-92BC-66D9FA7BCC3B}">
      <dgm:prSet/>
      <dgm:spPr/>
      <dgm:t>
        <a:bodyPr/>
        <a:lstStyle/>
        <a:p>
          <a:endParaRPr lang="en-US" sz="1600"/>
        </a:p>
      </dgm:t>
    </dgm:pt>
    <dgm:pt modelId="{A676C5BD-BBA8-46DF-A56C-481ACD22BD53}">
      <dgm:prSet phldrT="[Text]" custT="1"/>
      <dgm:spPr/>
      <dgm:t>
        <a:bodyPr/>
        <a:lstStyle/>
        <a:p>
          <a:r>
            <a:rPr lang="en-US" sz="1400" dirty="0" smtClean="0"/>
            <a:t>Achievement</a:t>
          </a:r>
          <a:endParaRPr lang="en-US" sz="1400" dirty="0"/>
        </a:p>
      </dgm:t>
    </dgm:pt>
    <dgm:pt modelId="{C820C963-620C-4192-A7A5-952D19BC22A8}" type="parTrans" cxnId="{090CDFBF-7758-487C-94A1-1E008A1BC45D}">
      <dgm:prSet/>
      <dgm:spPr/>
      <dgm:t>
        <a:bodyPr/>
        <a:lstStyle/>
        <a:p>
          <a:endParaRPr lang="en-US" sz="1600"/>
        </a:p>
      </dgm:t>
    </dgm:pt>
    <dgm:pt modelId="{3BBE94E3-E770-4553-BBBE-9DF3316D011A}" type="sibTrans" cxnId="{090CDFBF-7758-487C-94A1-1E008A1BC45D}">
      <dgm:prSet/>
      <dgm:spPr/>
      <dgm:t>
        <a:bodyPr/>
        <a:lstStyle/>
        <a:p>
          <a:endParaRPr lang="en-US" sz="1600"/>
        </a:p>
      </dgm:t>
    </dgm:pt>
    <dgm:pt modelId="{9168F08C-2E9C-40B5-A4A0-D0E0948F08AB}">
      <dgm:prSet phldrT="[Text]" custT="1"/>
      <dgm:spPr/>
      <dgm:t>
        <a:bodyPr/>
        <a:lstStyle/>
        <a:p>
          <a:r>
            <a:rPr lang="en-US" sz="1400" dirty="0" smtClean="0"/>
            <a:t>Positive emotion</a:t>
          </a:r>
          <a:endParaRPr lang="en-US" sz="1400" dirty="0"/>
        </a:p>
      </dgm:t>
    </dgm:pt>
    <dgm:pt modelId="{E65F7572-6997-4CF4-A5BD-E8715D41ADB0}" type="parTrans" cxnId="{AE82451A-F70F-47F7-AACB-EE12B82679C3}">
      <dgm:prSet/>
      <dgm:spPr/>
      <dgm:t>
        <a:bodyPr/>
        <a:lstStyle/>
        <a:p>
          <a:endParaRPr lang="en-US" sz="1600"/>
        </a:p>
      </dgm:t>
    </dgm:pt>
    <dgm:pt modelId="{D8062DDB-C8C5-46CD-90EA-D5A0B635DF69}" type="sibTrans" cxnId="{AE82451A-F70F-47F7-AACB-EE12B82679C3}">
      <dgm:prSet/>
      <dgm:spPr/>
      <dgm:t>
        <a:bodyPr/>
        <a:lstStyle/>
        <a:p>
          <a:endParaRPr lang="en-US" sz="1600"/>
        </a:p>
      </dgm:t>
    </dgm:pt>
    <dgm:pt modelId="{0B7BEE79-A03A-448D-A069-BE8F5A0447C4}">
      <dgm:prSet phldrT="[Text]" custT="1"/>
      <dgm:spPr/>
      <dgm:t>
        <a:bodyPr/>
        <a:lstStyle/>
        <a:p>
          <a:r>
            <a:rPr lang="en-US" sz="1400" dirty="0" smtClean="0"/>
            <a:t>Prepositions (to, for, over)</a:t>
          </a:r>
          <a:endParaRPr lang="en-US" sz="1400" dirty="0"/>
        </a:p>
      </dgm:t>
    </dgm:pt>
    <dgm:pt modelId="{4547F7AF-EFDE-4C66-A6F2-F2C1111E1484}" type="parTrans" cxnId="{891B508A-FB99-4CC3-8355-1604C400E93D}">
      <dgm:prSet/>
      <dgm:spPr/>
      <dgm:t>
        <a:bodyPr/>
        <a:lstStyle/>
        <a:p>
          <a:endParaRPr lang="en-US" sz="1600"/>
        </a:p>
      </dgm:t>
    </dgm:pt>
    <dgm:pt modelId="{DEF55A1D-0C3B-41C0-9402-050A47918DCE}" type="sibTrans" cxnId="{891B508A-FB99-4CC3-8355-1604C400E93D}">
      <dgm:prSet/>
      <dgm:spPr/>
      <dgm:t>
        <a:bodyPr/>
        <a:lstStyle/>
        <a:p>
          <a:endParaRPr lang="en-US" sz="1600"/>
        </a:p>
      </dgm:t>
    </dgm:pt>
    <dgm:pt modelId="{DDB75A67-00A6-4403-B669-7FE8BDA8BB56}">
      <dgm:prSet phldrT="[Text]" custT="1"/>
      <dgm:spPr/>
      <dgm:t>
        <a:bodyPr/>
        <a:lstStyle/>
        <a:p>
          <a:r>
            <a:rPr lang="en-US" sz="1400" dirty="0" smtClean="0"/>
            <a:t>(-) pronouns, negative emotion, past tense verbs</a:t>
          </a:r>
          <a:endParaRPr lang="en-US" sz="1400" dirty="0"/>
        </a:p>
      </dgm:t>
    </dgm:pt>
    <dgm:pt modelId="{88CB3537-17DE-419A-B5C3-775EAC58A37E}" type="parTrans" cxnId="{329F8C39-4454-40C7-835F-70984AB10B06}">
      <dgm:prSet/>
      <dgm:spPr/>
      <dgm:t>
        <a:bodyPr/>
        <a:lstStyle/>
        <a:p>
          <a:endParaRPr lang="en-US" sz="1600"/>
        </a:p>
      </dgm:t>
    </dgm:pt>
    <dgm:pt modelId="{40802341-F211-42A3-9761-E377354989B0}" type="sibTrans" cxnId="{329F8C39-4454-40C7-835F-70984AB10B06}">
      <dgm:prSet/>
      <dgm:spPr/>
      <dgm:t>
        <a:bodyPr/>
        <a:lstStyle/>
        <a:p>
          <a:endParaRPr lang="en-US" sz="1600"/>
        </a:p>
      </dgm:t>
    </dgm:pt>
    <dgm:pt modelId="{B8351750-81EB-450F-9A6D-9EB99AA2CF6A}">
      <dgm:prSet phldrT="[Text]" custT="1"/>
      <dgm:spPr/>
      <dgm:t>
        <a:bodyPr/>
        <a:lstStyle/>
        <a:p>
          <a:r>
            <a:rPr lang="en-US" sz="1400" dirty="0" smtClean="0"/>
            <a:t>Family</a:t>
          </a:r>
          <a:endParaRPr lang="en-US" sz="1400" dirty="0"/>
        </a:p>
      </dgm:t>
    </dgm:pt>
    <dgm:pt modelId="{713A5ABD-EE70-4173-8924-3BED4BCCECAC}" type="parTrans" cxnId="{7B8B52A2-C884-47B8-80BF-C51AF05AFF17}">
      <dgm:prSet/>
      <dgm:spPr/>
      <dgm:t>
        <a:bodyPr/>
        <a:lstStyle/>
        <a:p>
          <a:endParaRPr lang="en-US" sz="1600"/>
        </a:p>
      </dgm:t>
    </dgm:pt>
    <dgm:pt modelId="{46030FDA-9FE1-479A-9C98-AE8AE9B351EB}" type="sibTrans" cxnId="{7B8B52A2-C884-47B8-80BF-C51AF05AFF17}">
      <dgm:prSet/>
      <dgm:spPr/>
      <dgm:t>
        <a:bodyPr/>
        <a:lstStyle/>
        <a:p>
          <a:endParaRPr lang="en-US" sz="1600"/>
        </a:p>
      </dgm:t>
    </dgm:pt>
    <dgm:pt modelId="{A414751F-B2CF-450A-B6FD-CBFF7B51136B}">
      <dgm:prSet phldrT="[Text]" custT="1"/>
      <dgm:spPr/>
      <dgm:t>
        <a:bodyPr/>
        <a:lstStyle/>
        <a:p>
          <a:r>
            <a:rPr lang="en-US" sz="1400" dirty="0" smtClean="0"/>
            <a:t>Friends</a:t>
          </a:r>
          <a:endParaRPr lang="en-US" sz="1400" dirty="0"/>
        </a:p>
      </dgm:t>
    </dgm:pt>
    <dgm:pt modelId="{82DF2891-E9D6-44D6-8D53-CCE840BB73C5}" type="parTrans" cxnId="{F9BF20CE-D410-4025-BBBF-F6A2926FEDCF}">
      <dgm:prSet/>
      <dgm:spPr/>
      <dgm:t>
        <a:bodyPr/>
        <a:lstStyle/>
        <a:p>
          <a:endParaRPr lang="en-US" sz="1600"/>
        </a:p>
      </dgm:t>
    </dgm:pt>
    <dgm:pt modelId="{63B858B9-010E-465E-A08C-CE439852C91A}" type="sibTrans" cxnId="{F9BF20CE-D410-4025-BBBF-F6A2926FEDCF}">
      <dgm:prSet/>
      <dgm:spPr/>
      <dgm:t>
        <a:bodyPr/>
        <a:lstStyle/>
        <a:p>
          <a:endParaRPr lang="en-US" sz="1600"/>
        </a:p>
      </dgm:t>
    </dgm:pt>
    <dgm:pt modelId="{EB5886F7-2810-42B7-B467-D045CFAE18A3}">
      <dgm:prSet phldrT="[Text]" custT="1"/>
      <dgm:spPr/>
      <dgm:t>
        <a:bodyPr/>
        <a:lstStyle/>
        <a:p>
          <a:r>
            <a:rPr lang="en-US" sz="1400" dirty="0" smtClean="0"/>
            <a:t>Romance</a:t>
          </a:r>
          <a:endParaRPr lang="en-US" sz="1400" dirty="0"/>
        </a:p>
      </dgm:t>
    </dgm:pt>
    <dgm:pt modelId="{453B9D12-8FC2-49FD-AB5F-070D98E2D32F}" type="parTrans" cxnId="{0D50B86B-7F32-48F5-A52F-AB0BF3C95DD3}">
      <dgm:prSet/>
      <dgm:spPr/>
      <dgm:t>
        <a:bodyPr/>
        <a:lstStyle/>
        <a:p>
          <a:endParaRPr lang="en-US" sz="1600"/>
        </a:p>
      </dgm:t>
    </dgm:pt>
    <dgm:pt modelId="{1AD18F59-93EA-4F15-AA83-DDCECB79D84B}" type="sibTrans" cxnId="{0D50B86B-7F32-48F5-A52F-AB0BF3C95DD3}">
      <dgm:prSet/>
      <dgm:spPr/>
      <dgm:t>
        <a:bodyPr/>
        <a:lstStyle/>
        <a:p>
          <a:endParaRPr lang="en-US" sz="1600"/>
        </a:p>
      </dgm:t>
    </dgm:pt>
    <dgm:pt modelId="{3BBFD576-C07C-42C8-831C-24261D21563F}">
      <dgm:prSet phldrT="[Text]" custT="1"/>
      <dgm:spPr/>
      <dgm:t>
        <a:bodyPr/>
        <a:lstStyle/>
        <a:p>
          <a:r>
            <a:rPr lang="en-US" sz="1400" dirty="0" smtClean="0"/>
            <a:t>1</a:t>
          </a:r>
          <a:r>
            <a:rPr lang="en-US" sz="1400" baseline="30000" dirty="0" smtClean="0"/>
            <a:t>st</a:t>
          </a:r>
          <a:r>
            <a:rPr lang="en-US" sz="1400" dirty="0" smtClean="0"/>
            <a:t> person plural (we)</a:t>
          </a:r>
          <a:endParaRPr lang="en-US" sz="1400" dirty="0"/>
        </a:p>
      </dgm:t>
    </dgm:pt>
    <dgm:pt modelId="{5E42E95B-3B5D-410C-BF6F-D9BCF10FC2E5}" type="parTrans" cxnId="{895F5652-9B7D-4AD8-900C-040F268C5970}">
      <dgm:prSet/>
      <dgm:spPr/>
      <dgm:t>
        <a:bodyPr/>
        <a:lstStyle/>
        <a:p>
          <a:endParaRPr lang="en-US" sz="1600"/>
        </a:p>
      </dgm:t>
    </dgm:pt>
    <dgm:pt modelId="{50D38AE9-AEEE-42AB-A538-37B9E4435244}" type="sibTrans" cxnId="{895F5652-9B7D-4AD8-900C-040F268C5970}">
      <dgm:prSet/>
      <dgm:spPr/>
      <dgm:t>
        <a:bodyPr/>
        <a:lstStyle/>
        <a:p>
          <a:endParaRPr lang="en-US" sz="1600"/>
        </a:p>
      </dgm:t>
    </dgm:pt>
    <dgm:pt modelId="{9C2A11D0-2243-431D-B166-188240C60841}">
      <dgm:prSet phldrT="[Text]" custT="1"/>
      <dgm:spPr/>
      <dgm:t>
        <a:bodyPr/>
        <a:lstStyle/>
        <a:p>
          <a:r>
            <a:rPr lang="en-US" sz="1400" dirty="0" smtClean="0"/>
            <a:t>3</a:t>
          </a:r>
          <a:r>
            <a:rPr lang="en-US" sz="1400" baseline="30000" dirty="0" smtClean="0"/>
            <a:t>rd</a:t>
          </a:r>
          <a:r>
            <a:rPr lang="en-US" sz="1400" dirty="0" smtClean="0"/>
            <a:t> person pronouns (he, she)</a:t>
          </a:r>
          <a:endParaRPr lang="en-US" sz="1400" dirty="0"/>
        </a:p>
      </dgm:t>
    </dgm:pt>
    <dgm:pt modelId="{9DB8206F-D064-4776-90DE-0C46DA9A3861}" type="parTrans" cxnId="{DDE90F57-A3D0-427B-9EC1-4793BD9606AC}">
      <dgm:prSet/>
      <dgm:spPr/>
      <dgm:t>
        <a:bodyPr/>
        <a:lstStyle/>
        <a:p>
          <a:endParaRPr lang="en-US" sz="1600"/>
        </a:p>
      </dgm:t>
    </dgm:pt>
    <dgm:pt modelId="{228473D4-13B4-485F-9EF0-CA6910345416}" type="sibTrans" cxnId="{DDE90F57-A3D0-427B-9EC1-4793BD9606AC}">
      <dgm:prSet/>
      <dgm:spPr/>
      <dgm:t>
        <a:bodyPr/>
        <a:lstStyle/>
        <a:p>
          <a:endParaRPr lang="en-US" sz="1600"/>
        </a:p>
      </dgm:t>
    </dgm:pt>
    <dgm:pt modelId="{017CF7CC-3E73-4783-911B-8FE42448BBB2}">
      <dgm:prSet phldrT="[Text]" custT="1"/>
      <dgm:spPr/>
      <dgm:t>
        <a:bodyPr/>
        <a:lstStyle/>
        <a:p>
          <a:r>
            <a:rPr lang="en-US" sz="1400" dirty="0" smtClean="0"/>
            <a:t>Word count</a:t>
          </a:r>
          <a:endParaRPr lang="en-US" sz="1400" dirty="0"/>
        </a:p>
      </dgm:t>
    </dgm:pt>
    <dgm:pt modelId="{350B808F-F087-4B96-A4ED-278B2F203879}" type="parTrans" cxnId="{0DD3BAEC-8401-47FA-A18B-720C1E6F4588}">
      <dgm:prSet/>
      <dgm:spPr/>
      <dgm:t>
        <a:bodyPr/>
        <a:lstStyle/>
        <a:p>
          <a:endParaRPr lang="en-US" sz="1600"/>
        </a:p>
      </dgm:t>
    </dgm:pt>
    <dgm:pt modelId="{73D655FF-395D-441C-92AE-70B7C18932E4}" type="sibTrans" cxnId="{0DD3BAEC-8401-47FA-A18B-720C1E6F4588}">
      <dgm:prSet/>
      <dgm:spPr/>
      <dgm:t>
        <a:bodyPr/>
        <a:lstStyle/>
        <a:p>
          <a:endParaRPr lang="en-US" sz="1600"/>
        </a:p>
      </dgm:t>
    </dgm:pt>
    <dgm:pt modelId="{AF69222E-489D-4A4C-AA04-19F995E3B188}">
      <dgm:prSet phldrT="[Text]" custT="1"/>
      <dgm:spPr/>
      <dgm:t>
        <a:bodyPr/>
        <a:lstStyle/>
        <a:p>
          <a:r>
            <a:rPr lang="en-US" sz="1400" dirty="0" smtClean="0"/>
            <a:t>Positive emotion</a:t>
          </a:r>
          <a:endParaRPr lang="en-US" sz="1400" dirty="0"/>
        </a:p>
      </dgm:t>
    </dgm:pt>
    <dgm:pt modelId="{7DFC30D0-8198-4507-B899-D243D27B0467}" type="parTrans" cxnId="{D39CD6BB-1F30-4C38-B39C-7C9F73427057}">
      <dgm:prSet/>
      <dgm:spPr/>
      <dgm:t>
        <a:bodyPr/>
        <a:lstStyle/>
        <a:p>
          <a:endParaRPr lang="en-US" sz="1600"/>
        </a:p>
      </dgm:t>
    </dgm:pt>
    <dgm:pt modelId="{7045F3D8-B49C-4B07-A433-D57435A86D05}" type="sibTrans" cxnId="{D39CD6BB-1F30-4C38-B39C-7C9F73427057}">
      <dgm:prSet/>
      <dgm:spPr/>
      <dgm:t>
        <a:bodyPr/>
        <a:lstStyle/>
        <a:p>
          <a:endParaRPr lang="en-US" sz="1600"/>
        </a:p>
      </dgm:t>
    </dgm:pt>
    <dgm:pt modelId="{E1E8B587-00A9-4DEE-B87C-B13CF40A5295}">
      <dgm:prSet phldrT="[Text]" custT="1"/>
      <dgm:spPr/>
      <dgm:t>
        <a:bodyPr/>
        <a:lstStyle/>
        <a:p>
          <a:r>
            <a:rPr lang="en-US" sz="1400" dirty="0" smtClean="0"/>
            <a:t>Anger, negations, swear words (-) </a:t>
          </a:r>
          <a:endParaRPr lang="en-US" sz="1400" dirty="0"/>
        </a:p>
      </dgm:t>
    </dgm:pt>
    <dgm:pt modelId="{251E8509-18DE-4B04-B931-45BA38B1A3CA}" type="parTrans" cxnId="{115BD102-8A29-4776-BC5D-A605D6E4750A}">
      <dgm:prSet/>
      <dgm:spPr/>
      <dgm:t>
        <a:bodyPr/>
        <a:lstStyle/>
        <a:p>
          <a:endParaRPr lang="en-US" sz="1600"/>
        </a:p>
      </dgm:t>
    </dgm:pt>
    <dgm:pt modelId="{C19DD7E8-51BC-47D3-B32A-13CA8CEFC28F}" type="sibTrans" cxnId="{115BD102-8A29-4776-BC5D-A605D6E4750A}">
      <dgm:prSet/>
      <dgm:spPr/>
      <dgm:t>
        <a:bodyPr/>
        <a:lstStyle/>
        <a:p>
          <a:endParaRPr lang="en-US" sz="1600"/>
        </a:p>
      </dgm:t>
    </dgm:pt>
    <dgm:pt modelId="{EA9424EA-D784-408A-A074-F4742C7FC30D}">
      <dgm:prSet phldrT="[Text]" custT="1"/>
      <dgm:spPr/>
      <dgm:t>
        <a:bodyPr/>
        <a:lstStyle/>
        <a:p>
          <a:r>
            <a:rPr lang="en-US" sz="1400" dirty="0" smtClean="0"/>
            <a:t>Word length, articles (-)  </a:t>
          </a:r>
          <a:endParaRPr lang="en-US" sz="1400" dirty="0"/>
        </a:p>
      </dgm:t>
    </dgm:pt>
    <dgm:pt modelId="{E7B9AA6E-DC5F-4E0A-BF1B-6488090EBEAE}" type="parTrans" cxnId="{6A8BCF26-4F48-410A-BA20-370E33C7E60A}">
      <dgm:prSet/>
      <dgm:spPr/>
      <dgm:t>
        <a:bodyPr/>
        <a:lstStyle/>
        <a:p>
          <a:endParaRPr lang="en-US" sz="1600"/>
        </a:p>
      </dgm:t>
    </dgm:pt>
    <dgm:pt modelId="{B6F739C3-F2A2-40F3-BE68-E7BAE7BA15E0}" type="sibTrans" cxnId="{6A8BCF26-4F48-410A-BA20-370E33C7E60A}">
      <dgm:prSet/>
      <dgm:spPr/>
      <dgm:t>
        <a:bodyPr/>
        <a:lstStyle/>
        <a:p>
          <a:endParaRPr lang="en-US" sz="1600"/>
        </a:p>
      </dgm:t>
    </dgm:pt>
    <dgm:pt modelId="{C82FDA20-613B-41BC-A6C4-427C761C9F80}" type="pres">
      <dgm:prSet presAssocID="{F966B994-6D9C-43F2-B0B4-DB3054719092}" presName="Name0" presStyleCnt="0">
        <dgm:presLayoutVars>
          <dgm:dir/>
          <dgm:animLvl val="lvl"/>
          <dgm:resizeHandles val="exact"/>
        </dgm:presLayoutVars>
      </dgm:prSet>
      <dgm:spPr/>
      <dgm:t>
        <a:bodyPr/>
        <a:lstStyle/>
        <a:p>
          <a:endParaRPr lang="en-US"/>
        </a:p>
      </dgm:t>
    </dgm:pt>
    <dgm:pt modelId="{2299FFCE-EA68-462E-BFDE-E8DFC71D4EF9}" type="pres">
      <dgm:prSet presAssocID="{7F94202D-7901-40FF-99AA-F493337195B4}" presName="composite" presStyleCnt="0"/>
      <dgm:spPr/>
    </dgm:pt>
    <dgm:pt modelId="{FFF93437-6E5A-45D1-AA1D-B82EC17981E7}" type="pres">
      <dgm:prSet presAssocID="{7F94202D-7901-40FF-99AA-F493337195B4}" presName="parTx" presStyleLbl="alignNode1" presStyleIdx="0" presStyleCnt="3">
        <dgm:presLayoutVars>
          <dgm:chMax val="0"/>
          <dgm:chPref val="0"/>
          <dgm:bulletEnabled val="1"/>
        </dgm:presLayoutVars>
      </dgm:prSet>
      <dgm:spPr/>
      <dgm:t>
        <a:bodyPr/>
        <a:lstStyle/>
        <a:p>
          <a:endParaRPr lang="en-US"/>
        </a:p>
      </dgm:t>
    </dgm:pt>
    <dgm:pt modelId="{1E92CE95-0806-4E00-AA3D-55090688CAC7}" type="pres">
      <dgm:prSet presAssocID="{7F94202D-7901-40FF-99AA-F493337195B4}" presName="desTx" presStyleLbl="alignAccFollowNode1" presStyleIdx="0" presStyleCnt="3">
        <dgm:presLayoutVars>
          <dgm:bulletEnabled val="1"/>
        </dgm:presLayoutVars>
      </dgm:prSet>
      <dgm:spPr/>
      <dgm:t>
        <a:bodyPr/>
        <a:lstStyle/>
        <a:p>
          <a:endParaRPr lang="en-US"/>
        </a:p>
      </dgm:t>
    </dgm:pt>
    <dgm:pt modelId="{6FDBF008-25A5-4ED6-B84C-65B7B706AA65}" type="pres">
      <dgm:prSet presAssocID="{61A99E8A-40FB-41FA-99A8-752366670C04}" presName="space" presStyleCnt="0"/>
      <dgm:spPr/>
    </dgm:pt>
    <dgm:pt modelId="{F1EA7AFD-F21D-45D6-B093-E263781368BF}" type="pres">
      <dgm:prSet presAssocID="{400E522C-E8E7-4F23-9B1B-FCCBEA115064}" presName="composite" presStyleCnt="0"/>
      <dgm:spPr/>
    </dgm:pt>
    <dgm:pt modelId="{E338A626-03FE-4A94-BE69-CF3D364DCE62}" type="pres">
      <dgm:prSet presAssocID="{400E522C-E8E7-4F23-9B1B-FCCBEA115064}" presName="parTx" presStyleLbl="alignNode1" presStyleIdx="1" presStyleCnt="3">
        <dgm:presLayoutVars>
          <dgm:chMax val="0"/>
          <dgm:chPref val="0"/>
          <dgm:bulletEnabled val="1"/>
        </dgm:presLayoutVars>
      </dgm:prSet>
      <dgm:spPr/>
      <dgm:t>
        <a:bodyPr/>
        <a:lstStyle/>
        <a:p>
          <a:endParaRPr lang="en-US"/>
        </a:p>
      </dgm:t>
    </dgm:pt>
    <dgm:pt modelId="{5A07EE2F-17AD-41C4-8D9D-FCA6C27DC237}" type="pres">
      <dgm:prSet presAssocID="{400E522C-E8E7-4F23-9B1B-FCCBEA115064}" presName="desTx" presStyleLbl="alignAccFollowNode1" presStyleIdx="1" presStyleCnt="3">
        <dgm:presLayoutVars>
          <dgm:bulletEnabled val="1"/>
        </dgm:presLayoutVars>
      </dgm:prSet>
      <dgm:spPr/>
      <dgm:t>
        <a:bodyPr/>
        <a:lstStyle/>
        <a:p>
          <a:endParaRPr lang="en-US"/>
        </a:p>
      </dgm:t>
    </dgm:pt>
    <dgm:pt modelId="{E60275FD-6E2F-4003-9B5A-AC6E3BA59937}" type="pres">
      <dgm:prSet presAssocID="{53CD9C47-AA45-4D71-8ED7-5C9B5F50FB25}" presName="space" presStyleCnt="0"/>
      <dgm:spPr/>
    </dgm:pt>
    <dgm:pt modelId="{B80E23C0-34FD-40CC-9F97-138F5A2F793E}" type="pres">
      <dgm:prSet presAssocID="{2856D779-46CF-4D4C-9E68-70EE039B0B4E}" presName="composite" presStyleCnt="0"/>
      <dgm:spPr/>
    </dgm:pt>
    <dgm:pt modelId="{E67C1951-4DCD-4260-9F14-ED71B8313ACC}" type="pres">
      <dgm:prSet presAssocID="{2856D779-46CF-4D4C-9E68-70EE039B0B4E}" presName="parTx" presStyleLbl="alignNode1" presStyleIdx="2" presStyleCnt="3">
        <dgm:presLayoutVars>
          <dgm:chMax val="0"/>
          <dgm:chPref val="0"/>
          <dgm:bulletEnabled val="1"/>
        </dgm:presLayoutVars>
      </dgm:prSet>
      <dgm:spPr/>
      <dgm:t>
        <a:bodyPr/>
        <a:lstStyle/>
        <a:p>
          <a:endParaRPr lang="en-US"/>
        </a:p>
      </dgm:t>
    </dgm:pt>
    <dgm:pt modelId="{C856433D-B648-4F85-A408-CD427C1C937D}" type="pres">
      <dgm:prSet presAssocID="{2856D779-46CF-4D4C-9E68-70EE039B0B4E}" presName="desTx" presStyleLbl="alignAccFollowNode1" presStyleIdx="2" presStyleCnt="3">
        <dgm:presLayoutVars>
          <dgm:bulletEnabled val="1"/>
        </dgm:presLayoutVars>
      </dgm:prSet>
      <dgm:spPr/>
      <dgm:t>
        <a:bodyPr/>
        <a:lstStyle/>
        <a:p>
          <a:endParaRPr lang="en-US"/>
        </a:p>
      </dgm:t>
    </dgm:pt>
  </dgm:ptLst>
  <dgm:cxnLst>
    <dgm:cxn modelId="{AFDF7BC1-D650-47AF-9256-E30F43EC65AF}" type="presOf" srcId="{A676C5BD-BBA8-46DF-A56C-481ACD22BD53}" destId="{5A07EE2F-17AD-41C4-8D9D-FCA6C27DC237}" srcOrd="0" destOrd="2" presId="urn:microsoft.com/office/officeart/2005/8/layout/hList1"/>
    <dgm:cxn modelId="{EEA27A30-9E62-499E-BFF7-D3AC9398FD6D}" srcId="{7F94202D-7901-40FF-99AA-F493337195B4}" destId="{D69E6437-008E-4138-AAC4-28BF30572009}" srcOrd="5" destOrd="0" parTransId="{54800D7A-EED3-43C3-B42F-0A270C6CB339}" sibTransId="{CB90CF9C-4C50-4C4B-83EC-F8024611E355}"/>
    <dgm:cxn modelId="{891B508A-FB99-4CC3-8355-1604C400E93D}" srcId="{400E522C-E8E7-4F23-9B1B-FCCBEA115064}" destId="{0B7BEE79-A03A-448D-A069-BE8F5A0447C4}" srcOrd="4" destOrd="0" parTransId="{4547F7AF-EFDE-4C66-A6F2-F2C1111E1484}" sibTransId="{DEF55A1D-0C3B-41C0-9402-050A47918DCE}"/>
    <dgm:cxn modelId="{F189BEA4-5776-4974-9539-1472637F6D9E}" type="presOf" srcId="{AF69222E-489D-4A4C-AA04-19F995E3B188}" destId="{C856433D-B648-4F85-A408-CD427C1C937D}" srcOrd="0" destOrd="4" presId="urn:microsoft.com/office/officeart/2005/8/layout/hList1"/>
    <dgm:cxn modelId="{335F71E1-DB91-4D5E-8028-786506B9B2A7}" type="presOf" srcId="{2856D779-46CF-4D4C-9E68-70EE039B0B4E}" destId="{E67C1951-4DCD-4260-9F14-ED71B8313ACC}" srcOrd="0" destOrd="0" presId="urn:microsoft.com/office/officeart/2005/8/layout/hList1"/>
    <dgm:cxn modelId="{329F8C39-4454-40C7-835F-70984AB10B06}" srcId="{400E522C-E8E7-4F23-9B1B-FCCBEA115064}" destId="{DDB75A67-00A6-4403-B669-7FE8BDA8BB56}" srcOrd="5" destOrd="0" parTransId="{88CB3537-17DE-419A-B5C3-775EAC58A37E}" sibTransId="{40802341-F211-42A3-9761-E377354989B0}"/>
    <dgm:cxn modelId="{115BD102-8A29-4776-BC5D-A605D6E4750A}" srcId="{7F94202D-7901-40FF-99AA-F493337195B4}" destId="{E1E8B587-00A9-4DEE-B87C-B13CF40A5295}" srcOrd="6" destOrd="0" parTransId="{251E8509-18DE-4B04-B931-45BA38B1A3CA}" sibTransId="{C19DD7E8-51BC-47D3-B32A-13CA8CEFC28F}"/>
    <dgm:cxn modelId="{AE82451A-F70F-47F7-AACB-EE12B82679C3}" srcId="{400E522C-E8E7-4F23-9B1B-FCCBEA115064}" destId="{9168F08C-2E9C-40B5-A4A0-D0E0948F08AB}" srcOrd="3" destOrd="0" parTransId="{E65F7572-6997-4CF4-A5BD-E8715D41ADB0}" sibTransId="{D8062DDB-C8C5-46CD-90EA-D5A0B635DF69}"/>
    <dgm:cxn modelId="{C8AC24EA-B973-4E10-BA2E-AB4B991E00E6}" srcId="{2856D779-46CF-4D4C-9E68-70EE039B0B4E}" destId="{970DCB91-8B4E-4E41-9630-223467C38510}" srcOrd="0" destOrd="0" parTransId="{E082662C-242F-4688-9164-32BDEC703BA4}" sibTransId="{F995DF54-2618-4035-A9A7-83267E4659C0}"/>
    <dgm:cxn modelId="{7B8B52A2-C884-47B8-80BF-C51AF05AFF17}" srcId="{2856D779-46CF-4D4C-9E68-70EE039B0B4E}" destId="{B8351750-81EB-450F-9A6D-9EB99AA2CF6A}" srcOrd="1" destOrd="0" parTransId="{713A5ABD-EE70-4173-8924-3BED4BCCECAC}" sibTransId="{46030FDA-9FE1-479A-9C98-AE8AE9B351EB}"/>
    <dgm:cxn modelId="{72471A87-994E-41C7-8903-15FB3CEF2D52}" type="presOf" srcId="{017CF7CC-3E73-4783-911B-8FE42448BBB2}" destId="{C856433D-B648-4F85-A408-CD427C1C937D}" srcOrd="0" destOrd="7" presId="urn:microsoft.com/office/officeart/2005/8/layout/hList1"/>
    <dgm:cxn modelId="{335C4074-6E46-4A6B-BBBB-B476DB51EBF5}" srcId="{400E522C-E8E7-4F23-9B1B-FCCBEA115064}" destId="{D25B3E34-CBD5-489B-BFB6-8CD6944C9C90}" srcOrd="0" destOrd="0" parTransId="{D2E55EDF-00AE-4AE6-AEA2-B299D9D303CF}" sibTransId="{67FF2882-589F-4EEF-83F7-B8F49FF66AB1}"/>
    <dgm:cxn modelId="{DDE90F57-A3D0-427B-9EC1-4793BD9606AC}" srcId="{2856D779-46CF-4D4C-9E68-70EE039B0B4E}" destId="{9C2A11D0-2243-431D-B166-188240C60841}" srcOrd="6" destOrd="0" parTransId="{9DB8206F-D064-4776-90DE-0C46DA9A3861}" sibTransId="{228473D4-13B4-485F-9EF0-CA6910345416}"/>
    <dgm:cxn modelId="{090CDFBF-7758-487C-94A1-1E008A1BC45D}" srcId="{400E522C-E8E7-4F23-9B1B-FCCBEA115064}" destId="{A676C5BD-BBA8-46DF-A56C-481ACD22BD53}" srcOrd="2" destOrd="0" parTransId="{C820C963-620C-4192-A7A5-952D19BC22A8}" sibTransId="{3BBE94E3-E770-4553-BBBE-9DF3316D011A}"/>
    <dgm:cxn modelId="{D39CD6BB-1F30-4C38-B39C-7C9F73427057}" srcId="{2856D779-46CF-4D4C-9E68-70EE039B0B4E}" destId="{AF69222E-489D-4A4C-AA04-19F995E3B188}" srcOrd="4" destOrd="0" parTransId="{7DFC30D0-8198-4507-B899-D243D27B0467}" sibTransId="{7045F3D8-B49C-4B07-A433-D57435A86D05}"/>
    <dgm:cxn modelId="{3A25E838-1EE5-4943-94FD-66423C99EB0F}" type="presOf" srcId="{9168F08C-2E9C-40B5-A4A0-D0E0948F08AB}" destId="{5A07EE2F-17AD-41C4-8D9D-FCA6C27DC237}" srcOrd="0" destOrd="3" presId="urn:microsoft.com/office/officeart/2005/8/layout/hList1"/>
    <dgm:cxn modelId="{5A7B3F59-66A0-4EE6-BA58-B723FE79075A}" type="presOf" srcId="{3BBFD576-C07C-42C8-831C-24261D21563F}" destId="{C856433D-B648-4F85-A408-CD427C1C937D}" srcOrd="0" destOrd="5" presId="urn:microsoft.com/office/officeart/2005/8/layout/hList1"/>
    <dgm:cxn modelId="{2013BE2F-0ACC-4274-ABD4-8CD436915AA9}" type="presOf" srcId="{2D7CF9D9-8BEB-4D71-8BAE-BB183BC7AE4E}" destId="{1E92CE95-0806-4E00-AA3D-55090688CAC7}" srcOrd="0" destOrd="1" presId="urn:microsoft.com/office/officeart/2005/8/layout/hList1"/>
    <dgm:cxn modelId="{8BFB1DFA-B999-490D-A383-062B742E4AA2}" type="presOf" srcId="{DDB75A67-00A6-4403-B669-7FE8BDA8BB56}" destId="{5A07EE2F-17AD-41C4-8D9D-FCA6C27DC237}" srcOrd="0" destOrd="5" presId="urn:microsoft.com/office/officeart/2005/8/layout/hList1"/>
    <dgm:cxn modelId="{E0B58692-9A7E-43B0-8E3E-5B6851953F13}" srcId="{F966B994-6D9C-43F2-B0B4-DB3054719092}" destId="{2856D779-46CF-4D4C-9E68-70EE039B0B4E}" srcOrd="2" destOrd="0" parTransId="{416BA22E-52CB-4E6B-B299-A138C2C1B928}" sibTransId="{40BBAC4D-EE27-41C1-AB5E-899B55C0E8C7}"/>
    <dgm:cxn modelId="{1A2EA6EB-899B-468D-840D-78272BB86F31}" srcId="{7F94202D-7901-40FF-99AA-F493337195B4}" destId="{2D7CF9D9-8BEB-4D71-8BAE-BB183BC7AE4E}" srcOrd="1" destOrd="0" parTransId="{1C7A1CD5-6710-4DE7-912F-B406336D00EE}" sibTransId="{FE5E3B79-1569-4DA3-ACCA-86C5081EAB8F}"/>
    <dgm:cxn modelId="{74DA70EB-70E3-4909-9DF8-251A84105C97}" type="presOf" srcId="{970DCB91-8B4E-4E41-9630-223467C38510}" destId="{C856433D-B648-4F85-A408-CD427C1C937D}" srcOrd="0" destOrd="0" presId="urn:microsoft.com/office/officeart/2005/8/layout/hList1"/>
    <dgm:cxn modelId="{0791EA47-2F5C-4F7C-A5D5-9A796B2B5B4A}" srcId="{7F94202D-7901-40FF-99AA-F493337195B4}" destId="{AAF25FEE-2E73-4D0F-98EF-07EFC437ABD3}" srcOrd="0" destOrd="0" parTransId="{5B627E94-856B-4C66-A8DB-163E7DD4D672}" sibTransId="{E7A3E626-08FD-45A3-816C-32F711BC2FE5}"/>
    <dgm:cxn modelId="{246BA1B2-A86E-4EF9-BE48-6C761A47E878}" type="presOf" srcId="{EA9424EA-D784-408A-A074-F4742C7FC30D}" destId="{C856433D-B648-4F85-A408-CD427C1C937D}" srcOrd="0" destOrd="8" presId="urn:microsoft.com/office/officeart/2005/8/layout/hList1"/>
    <dgm:cxn modelId="{9ACA2546-FF9E-42E6-92BC-66D9FA7BCC3B}" srcId="{400E522C-E8E7-4F23-9B1B-FCCBEA115064}" destId="{8DDE34B3-9A24-422F-8402-F9655A18A2F2}" srcOrd="1" destOrd="0" parTransId="{6BF343CD-F00F-432B-BF32-A8DD5B62FC7E}" sibTransId="{D8793082-D95B-44B7-8284-FEA0B9428D2F}"/>
    <dgm:cxn modelId="{895F5652-9B7D-4AD8-900C-040F268C5970}" srcId="{2856D779-46CF-4D4C-9E68-70EE039B0B4E}" destId="{3BBFD576-C07C-42C8-831C-24261D21563F}" srcOrd="5" destOrd="0" parTransId="{5E42E95B-3B5D-410C-BF6F-D9BCF10FC2E5}" sibTransId="{50D38AE9-AEEE-42AB-A538-37B9E4435244}"/>
    <dgm:cxn modelId="{6B608997-DE73-4F90-B8FA-795AF7CFD4B5}" type="presOf" srcId="{A414751F-B2CF-450A-B6FD-CBFF7B51136B}" destId="{C856433D-B648-4F85-A408-CD427C1C937D}" srcOrd="0" destOrd="2" presId="urn:microsoft.com/office/officeart/2005/8/layout/hList1"/>
    <dgm:cxn modelId="{7A7F9D59-5F0C-466D-BDF5-267C4A447999}" type="presOf" srcId="{B8351750-81EB-450F-9A6D-9EB99AA2CF6A}" destId="{C856433D-B648-4F85-A408-CD427C1C937D}" srcOrd="0" destOrd="1" presId="urn:microsoft.com/office/officeart/2005/8/layout/hList1"/>
    <dgm:cxn modelId="{0DD3BAEC-8401-47FA-A18B-720C1E6F4588}" srcId="{2856D779-46CF-4D4C-9E68-70EE039B0B4E}" destId="{017CF7CC-3E73-4783-911B-8FE42448BBB2}" srcOrd="7" destOrd="0" parTransId="{350B808F-F087-4B96-A4ED-278B2F203879}" sibTransId="{73D655FF-395D-441C-92AE-70B7C18932E4}"/>
    <dgm:cxn modelId="{4091C9A0-F276-4D66-ADB5-62AB8D9940A9}" type="presOf" srcId="{0677875B-E068-4499-A2BA-4FCDB9CCD39D}" destId="{1E92CE95-0806-4E00-AA3D-55090688CAC7}" srcOrd="0" destOrd="2" presId="urn:microsoft.com/office/officeart/2005/8/layout/hList1"/>
    <dgm:cxn modelId="{C72FDC61-6D6A-4D0D-A582-FF3B41153AB9}" type="presOf" srcId="{AAF25FEE-2E73-4D0F-98EF-07EFC437ABD3}" destId="{1E92CE95-0806-4E00-AA3D-55090688CAC7}" srcOrd="0" destOrd="0" presId="urn:microsoft.com/office/officeart/2005/8/layout/hList1"/>
    <dgm:cxn modelId="{E3E69818-F3B0-4DD2-84DD-6EB8B5B2768B}" srcId="{7F94202D-7901-40FF-99AA-F493337195B4}" destId="{183F1965-1933-4127-B560-295E69D6352D}" srcOrd="4" destOrd="0" parTransId="{F994DDC7-AB96-4C54-B886-F20204063487}" sibTransId="{8A3036E0-C42D-4475-AC56-965D54A4A2EB}"/>
    <dgm:cxn modelId="{069D0BD0-63A8-433A-94AC-4F5B7498855B}" type="presOf" srcId="{9C2A11D0-2243-431D-B166-188240C60841}" destId="{C856433D-B648-4F85-A408-CD427C1C937D}" srcOrd="0" destOrd="6" presId="urn:microsoft.com/office/officeart/2005/8/layout/hList1"/>
    <dgm:cxn modelId="{6A8BCF26-4F48-410A-BA20-370E33C7E60A}" srcId="{2856D779-46CF-4D4C-9E68-70EE039B0B4E}" destId="{EA9424EA-D784-408A-A074-F4742C7FC30D}" srcOrd="8" destOrd="0" parTransId="{E7B9AA6E-DC5F-4E0A-BF1B-6488090EBEAE}" sibTransId="{B6F739C3-F2A2-40F3-BE68-E7BAE7BA15E0}"/>
    <dgm:cxn modelId="{1AE21662-BA6F-4881-89CD-8CF05BC1ED32}" type="presOf" srcId="{D25B3E34-CBD5-489B-BFB6-8CD6944C9C90}" destId="{5A07EE2F-17AD-41C4-8D9D-FCA6C27DC237}" srcOrd="0" destOrd="0" presId="urn:microsoft.com/office/officeart/2005/8/layout/hList1"/>
    <dgm:cxn modelId="{6FF1D002-5327-4E01-B0A5-0F0A15E9D2EE}" srcId="{F966B994-6D9C-43F2-B0B4-DB3054719092}" destId="{400E522C-E8E7-4F23-9B1B-FCCBEA115064}" srcOrd="1" destOrd="0" parTransId="{C980A41C-1FB2-4D29-BD95-C3CE30029872}" sibTransId="{53CD9C47-AA45-4D71-8ED7-5C9B5F50FB25}"/>
    <dgm:cxn modelId="{41970862-C05A-41CB-A2A2-59B63CE8A66E}" type="presOf" srcId="{400E522C-E8E7-4F23-9B1B-FCCBEA115064}" destId="{E338A626-03FE-4A94-BE69-CF3D364DCE62}" srcOrd="0" destOrd="0" presId="urn:microsoft.com/office/officeart/2005/8/layout/hList1"/>
    <dgm:cxn modelId="{310ECF31-DED1-4443-8578-969EBBD15876}" type="presOf" srcId="{F966B994-6D9C-43F2-B0B4-DB3054719092}" destId="{C82FDA20-613B-41BC-A6C4-427C761C9F80}" srcOrd="0" destOrd="0" presId="urn:microsoft.com/office/officeart/2005/8/layout/hList1"/>
    <dgm:cxn modelId="{69A5E024-1E3E-44F8-A621-F7475A127881}" type="presOf" srcId="{EB5886F7-2810-42B7-B467-D045CFAE18A3}" destId="{C856433D-B648-4F85-A408-CD427C1C937D}" srcOrd="0" destOrd="3" presId="urn:microsoft.com/office/officeart/2005/8/layout/hList1"/>
    <dgm:cxn modelId="{F84E09A5-2E07-4149-9677-9DC6DC6084BF}" type="presOf" srcId="{183F1965-1933-4127-B560-295E69D6352D}" destId="{1E92CE95-0806-4E00-AA3D-55090688CAC7}" srcOrd="0" destOrd="4" presId="urn:microsoft.com/office/officeart/2005/8/layout/hList1"/>
    <dgm:cxn modelId="{BB9DCC1F-CBD8-4044-9927-E739518B8349}" srcId="{F966B994-6D9C-43F2-B0B4-DB3054719092}" destId="{7F94202D-7901-40FF-99AA-F493337195B4}" srcOrd="0" destOrd="0" parTransId="{9190E7E3-7BC3-4F77-9921-AA98F92CE374}" sibTransId="{61A99E8A-40FB-41FA-99A8-752366670C04}"/>
    <dgm:cxn modelId="{DE34E07F-B505-4E08-9B65-6B05B42A61BE}" type="presOf" srcId="{8DDE34B3-9A24-422F-8402-F9655A18A2F2}" destId="{5A07EE2F-17AD-41C4-8D9D-FCA6C27DC237}" srcOrd="0" destOrd="1" presId="urn:microsoft.com/office/officeart/2005/8/layout/hList1"/>
    <dgm:cxn modelId="{030E5DED-12A4-476D-BCEC-C0E22AA1E8C0}" srcId="{7F94202D-7901-40FF-99AA-F493337195B4}" destId="{0677875B-E068-4499-A2BA-4FCDB9CCD39D}" srcOrd="2" destOrd="0" parTransId="{88304E2A-7424-4988-B68B-98D35ADE6F54}" sibTransId="{DD16C059-01A1-416B-A079-CBA23004A428}"/>
    <dgm:cxn modelId="{2FD0DF05-4FA8-4556-A87A-5AF4B2EB0673}" type="presOf" srcId="{7F94202D-7901-40FF-99AA-F493337195B4}" destId="{FFF93437-6E5A-45D1-AA1D-B82EC17981E7}" srcOrd="0" destOrd="0" presId="urn:microsoft.com/office/officeart/2005/8/layout/hList1"/>
    <dgm:cxn modelId="{3AE90C2A-27CD-4084-B87E-B22815CD4A37}" type="presOf" srcId="{00843B3E-1C3C-417A-8AEB-96E5BEF68859}" destId="{1E92CE95-0806-4E00-AA3D-55090688CAC7}" srcOrd="0" destOrd="3" presId="urn:microsoft.com/office/officeart/2005/8/layout/hList1"/>
    <dgm:cxn modelId="{0D50B86B-7F32-48F5-A52F-AB0BF3C95DD3}" srcId="{2856D779-46CF-4D4C-9E68-70EE039B0B4E}" destId="{EB5886F7-2810-42B7-B467-D045CFAE18A3}" srcOrd="3" destOrd="0" parTransId="{453B9D12-8FC2-49FD-AB5F-070D98E2D32F}" sibTransId="{1AD18F59-93EA-4F15-AA83-DDCECB79D84B}"/>
    <dgm:cxn modelId="{7899D803-24DD-4102-A863-51A7B84EBEE8}" type="presOf" srcId="{E1E8B587-00A9-4DEE-B87C-B13CF40A5295}" destId="{1E92CE95-0806-4E00-AA3D-55090688CAC7}" srcOrd="0" destOrd="6" presId="urn:microsoft.com/office/officeart/2005/8/layout/hList1"/>
    <dgm:cxn modelId="{58561523-0407-4E26-9AEC-3B3D1D795EA4}" type="presOf" srcId="{D69E6437-008E-4138-AAC4-28BF30572009}" destId="{1E92CE95-0806-4E00-AA3D-55090688CAC7}" srcOrd="0" destOrd="5" presId="urn:microsoft.com/office/officeart/2005/8/layout/hList1"/>
    <dgm:cxn modelId="{8BF667D1-41EB-4A42-BF6D-E12BFC4C291D}" type="presOf" srcId="{0B7BEE79-A03A-448D-A069-BE8F5A0447C4}" destId="{5A07EE2F-17AD-41C4-8D9D-FCA6C27DC237}" srcOrd="0" destOrd="4" presId="urn:microsoft.com/office/officeart/2005/8/layout/hList1"/>
    <dgm:cxn modelId="{977BBBD1-4B2D-4523-8281-E3B4ADE58A7F}" srcId="{7F94202D-7901-40FF-99AA-F493337195B4}" destId="{00843B3E-1C3C-417A-8AEB-96E5BEF68859}" srcOrd="3" destOrd="0" parTransId="{BA7BE195-CE69-4EF6-9EC4-4899A91A8EDD}" sibTransId="{6EAED0F4-892E-4961-A5D2-5898E61D5117}"/>
    <dgm:cxn modelId="{F9BF20CE-D410-4025-BBBF-F6A2926FEDCF}" srcId="{2856D779-46CF-4D4C-9E68-70EE039B0B4E}" destId="{A414751F-B2CF-450A-B6FD-CBFF7B51136B}" srcOrd="2" destOrd="0" parTransId="{82DF2891-E9D6-44D6-8D53-CCE840BB73C5}" sibTransId="{63B858B9-010E-465E-A08C-CE439852C91A}"/>
    <dgm:cxn modelId="{D6D0CECC-9B25-46CD-9AD9-B8E6E10C02C8}" type="presParOf" srcId="{C82FDA20-613B-41BC-A6C4-427C761C9F80}" destId="{2299FFCE-EA68-462E-BFDE-E8DFC71D4EF9}" srcOrd="0" destOrd="0" presId="urn:microsoft.com/office/officeart/2005/8/layout/hList1"/>
    <dgm:cxn modelId="{3B25705D-1A70-4A91-A7EF-EAADFDC7C993}" type="presParOf" srcId="{2299FFCE-EA68-462E-BFDE-E8DFC71D4EF9}" destId="{FFF93437-6E5A-45D1-AA1D-B82EC17981E7}" srcOrd="0" destOrd="0" presId="urn:microsoft.com/office/officeart/2005/8/layout/hList1"/>
    <dgm:cxn modelId="{CDD294E3-39ED-4721-875D-8D244AA5D148}" type="presParOf" srcId="{2299FFCE-EA68-462E-BFDE-E8DFC71D4EF9}" destId="{1E92CE95-0806-4E00-AA3D-55090688CAC7}" srcOrd="1" destOrd="0" presId="urn:microsoft.com/office/officeart/2005/8/layout/hList1"/>
    <dgm:cxn modelId="{4A7A10E2-44B0-47BC-8B76-2DBE08C67EC3}" type="presParOf" srcId="{C82FDA20-613B-41BC-A6C4-427C761C9F80}" destId="{6FDBF008-25A5-4ED6-B84C-65B7B706AA65}" srcOrd="1" destOrd="0" presId="urn:microsoft.com/office/officeart/2005/8/layout/hList1"/>
    <dgm:cxn modelId="{0DDC65A6-1636-432C-8487-E0D560B3024C}" type="presParOf" srcId="{C82FDA20-613B-41BC-A6C4-427C761C9F80}" destId="{F1EA7AFD-F21D-45D6-B093-E263781368BF}" srcOrd="2" destOrd="0" presId="urn:microsoft.com/office/officeart/2005/8/layout/hList1"/>
    <dgm:cxn modelId="{1B2DF267-7FC5-45D2-B3FD-6BF92DFEC4FC}" type="presParOf" srcId="{F1EA7AFD-F21D-45D6-B093-E263781368BF}" destId="{E338A626-03FE-4A94-BE69-CF3D364DCE62}" srcOrd="0" destOrd="0" presId="urn:microsoft.com/office/officeart/2005/8/layout/hList1"/>
    <dgm:cxn modelId="{8AD38840-1C76-4D39-8953-98165F606450}" type="presParOf" srcId="{F1EA7AFD-F21D-45D6-B093-E263781368BF}" destId="{5A07EE2F-17AD-41C4-8D9D-FCA6C27DC237}" srcOrd="1" destOrd="0" presId="urn:microsoft.com/office/officeart/2005/8/layout/hList1"/>
    <dgm:cxn modelId="{F32EA81E-E2CB-4190-AEDF-FEADCB1CCF00}" type="presParOf" srcId="{C82FDA20-613B-41BC-A6C4-427C761C9F80}" destId="{E60275FD-6E2F-4003-9B5A-AC6E3BA59937}" srcOrd="3" destOrd="0" presId="urn:microsoft.com/office/officeart/2005/8/layout/hList1"/>
    <dgm:cxn modelId="{7113B9BC-0F3D-4EB6-9A21-D36C57EBC931}" type="presParOf" srcId="{C82FDA20-613B-41BC-A6C4-427C761C9F80}" destId="{B80E23C0-34FD-40CC-9F97-138F5A2F793E}" srcOrd="4" destOrd="0" presId="urn:microsoft.com/office/officeart/2005/8/layout/hList1"/>
    <dgm:cxn modelId="{17B375DB-FC84-4682-B96F-0476609929D4}" type="presParOf" srcId="{B80E23C0-34FD-40CC-9F97-138F5A2F793E}" destId="{E67C1951-4DCD-4260-9F14-ED71B8313ACC}" srcOrd="0" destOrd="0" presId="urn:microsoft.com/office/officeart/2005/8/layout/hList1"/>
    <dgm:cxn modelId="{B612B33E-EE78-49D3-90A8-4FD102B38A14}" type="presParOf" srcId="{B80E23C0-34FD-40CC-9F97-138F5A2F793E}" destId="{C856433D-B648-4F85-A408-CD427C1C93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dirty="0"/>
          </a:p>
        </p:txBody>
      </p:sp>
      <p:sp>
        <p:nvSpPr>
          <p:cNvPr id="26627" name="Rectangle 3"/>
          <p:cNvSpPr>
            <a:spLocks noGrp="1" noChangeArrowheads="1"/>
          </p:cNvSpPr>
          <p:nvPr>
            <p:ph type="dt" sz="quarter" idx="1"/>
          </p:nvPr>
        </p:nvSpPr>
        <p:spPr bwMode="auto">
          <a:xfrm>
            <a:off x="395416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dirty="0"/>
          </a:p>
        </p:txBody>
      </p:sp>
      <p:sp>
        <p:nvSpPr>
          <p:cNvPr id="26628" name="Rectangle 4"/>
          <p:cNvSpPr>
            <a:spLocks noGrp="1" noChangeArrowheads="1"/>
          </p:cNvSpPr>
          <p:nvPr>
            <p:ph type="ftr" sz="quarter" idx="2"/>
          </p:nvPr>
        </p:nvSpPr>
        <p:spPr bwMode="auto">
          <a:xfrm>
            <a:off x="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26629" name="Rectangle 5"/>
          <p:cNvSpPr>
            <a:spLocks noGrp="1" noChangeArrowheads="1"/>
          </p:cNvSpPr>
          <p:nvPr>
            <p:ph type="sldNum" sz="quarter" idx="3"/>
          </p:nvPr>
        </p:nvSpPr>
        <p:spPr bwMode="auto">
          <a:xfrm>
            <a:off x="395416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86FF4B7-4D14-47E3-B222-F63C8A123212}" type="slidenum">
              <a:rPr lang="en-GB"/>
              <a:pPr/>
              <a:t>‹#›</a:t>
            </a:fld>
            <a:endParaRPr lang="en-GB"/>
          </a:p>
        </p:txBody>
      </p:sp>
    </p:spTree>
    <p:extLst>
      <p:ext uri="{BB962C8B-B14F-4D97-AF65-F5344CB8AC3E}">
        <p14:creationId xmlns:p14="http://schemas.microsoft.com/office/powerpoint/2010/main" val="3462221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5123" name="Rectangle 3"/>
          <p:cNvSpPr>
            <a:spLocks noGrp="1" noChangeArrowheads="1"/>
          </p:cNvSpPr>
          <p:nvPr>
            <p:ph type="dt" idx="1"/>
          </p:nvPr>
        </p:nvSpPr>
        <p:spPr bwMode="auto">
          <a:xfrm>
            <a:off x="395416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124" name="Rectangle 4"/>
          <p:cNvSpPr>
            <a:spLocks noGrp="1" noRot="1" noChangeAspect="1" noChangeArrowheads="1" noTextEdit="1"/>
          </p:cNvSpPr>
          <p:nvPr>
            <p:ph type="sldImg" idx="2"/>
          </p:nvPr>
        </p:nvSpPr>
        <p:spPr bwMode="auto">
          <a:xfrm>
            <a:off x="1184275" y="692150"/>
            <a:ext cx="4611688" cy="345916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97699" y="4381400"/>
            <a:ext cx="5584844" cy="4149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5127" name="Rectangle 7"/>
          <p:cNvSpPr>
            <a:spLocks noGrp="1" noChangeArrowheads="1"/>
          </p:cNvSpPr>
          <p:nvPr>
            <p:ph type="sldNum" sz="quarter" idx="5"/>
          </p:nvPr>
        </p:nvSpPr>
        <p:spPr bwMode="auto">
          <a:xfrm>
            <a:off x="395416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0429FA-AEA1-4CB5-BA84-FB0F7353015F}" type="slidenum">
              <a:rPr lang="en-GB"/>
              <a:pPr/>
              <a:t>‹#›</a:t>
            </a:fld>
            <a:endParaRPr lang="en-GB"/>
          </a:p>
        </p:txBody>
      </p:sp>
    </p:spTree>
    <p:extLst>
      <p:ext uri="{BB962C8B-B14F-4D97-AF65-F5344CB8AC3E}">
        <p14:creationId xmlns:p14="http://schemas.microsoft.com/office/powerpoint/2010/main" val="237689124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Rather than tackle the (impossible) task of providing a full introduction to NLP/text mining in 80 minutes, the session will provide the audience with the tools to get started by sharing structured case studies and common challenges. The presenters will share their process and lessons learned from the design and execution of studies in the following areas:</a:t>
            </a:r>
          </a:p>
          <a:p>
            <a:r>
              <a:rPr lang="en-US" sz="1200" kern="1200" dirty="0" smtClean="0">
                <a:solidFill>
                  <a:schemeClr val="tx1"/>
                </a:solidFill>
                <a:effectLst/>
                <a:latin typeface="Arial" charset="0"/>
                <a:ea typeface="+mn-ea"/>
                <a:cs typeface="+mn-cs"/>
              </a:rPr>
              <a:t> </a:t>
            </a:r>
          </a:p>
          <a:p>
            <a:pPr lvl="0"/>
            <a:r>
              <a:rPr lang="en-US" sz="1200" kern="1200" dirty="0" smtClean="0">
                <a:solidFill>
                  <a:schemeClr val="tx1"/>
                </a:solidFill>
                <a:effectLst/>
                <a:latin typeface="Arial" charset="0"/>
                <a:ea typeface="+mn-ea"/>
                <a:cs typeface="+mn-cs"/>
              </a:rPr>
              <a:t>Predicting personality and cognitive ability from an individual’s writing</a:t>
            </a:r>
          </a:p>
          <a:p>
            <a:pPr lvl="0"/>
            <a:r>
              <a:rPr lang="en-US" sz="1200" kern="1200" dirty="0" smtClean="0">
                <a:solidFill>
                  <a:schemeClr val="tx1"/>
                </a:solidFill>
                <a:effectLst/>
                <a:latin typeface="Arial" charset="0"/>
                <a:ea typeface="+mn-ea"/>
                <a:cs typeface="+mn-cs"/>
              </a:rPr>
              <a:t>Developing predictive models of performance and tenure from job application responses, and</a:t>
            </a:r>
          </a:p>
          <a:p>
            <a:pPr lvl="0"/>
            <a:r>
              <a:rPr lang="en-US" sz="1200" kern="1200" dirty="0" smtClean="0">
                <a:solidFill>
                  <a:schemeClr val="tx1"/>
                </a:solidFill>
                <a:effectLst/>
                <a:latin typeface="Arial" charset="0"/>
                <a:ea typeface="+mn-ea"/>
                <a:cs typeface="+mn-cs"/>
              </a:rPr>
              <a:t>Extracting topics of concern and sentiment from free-text employee survey responses.</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a:t>
            </a:fld>
            <a:endParaRPr lang="en-GB"/>
          </a:p>
        </p:txBody>
      </p:sp>
    </p:spTree>
    <p:extLst>
      <p:ext uri="{BB962C8B-B14F-4D97-AF65-F5344CB8AC3E}">
        <p14:creationId xmlns:p14="http://schemas.microsoft.com/office/powerpoint/2010/main" val="137018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https://hbr.org/2016/01/sentiment-analysis-can-do-more-than-prevent-fraud-and-turnover</a:t>
            </a:r>
          </a:p>
          <a:p>
            <a:r>
              <a:rPr lang="en-US" dirty="0" smtClean="0"/>
              <a:t>https://www.wsj.com/articles/how-do-employees-really-feel-about-their-companies-1444788408</a:t>
            </a:r>
          </a:p>
          <a:p>
            <a:r>
              <a:rPr lang="en-US" dirty="0" smtClean="0"/>
              <a:t>https://www.theatlantic.com/technology/archive/2016/09/the-algorithms-that-tell-bosses-how-employees-feel/502064/</a:t>
            </a:r>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9</a:t>
            </a:fld>
            <a:endParaRPr lang="en-GB"/>
          </a:p>
        </p:txBody>
      </p:sp>
    </p:spTree>
    <p:extLst>
      <p:ext uri="{BB962C8B-B14F-4D97-AF65-F5344CB8AC3E}">
        <p14:creationId xmlns:p14="http://schemas.microsoft.com/office/powerpoint/2010/main" val="429260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language</a:t>
            </a:r>
            <a:r>
              <a:rPr lang="en-US" baseline="0" dirty="0" smtClean="0"/>
              <a:t> processing generally isn’t an analysis method in and of itself, but rather how to build up your data file for analysis via familiar numerical methods such as regression or classification.</a:t>
            </a:r>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22</a:t>
            </a:fld>
            <a:endParaRPr lang="en-GB"/>
          </a:p>
        </p:txBody>
      </p:sp>
    </p:spTree>
    <p:extLst>
      <p:ext uri="{BB962C8B-B14F-4D97-AF65-F5344CB8AC3E}">
        <p14:creationId xmlns:p14="http://schemas.microsoft.com/office/powerpoint/2010/main" val="5700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48</a:t>
            </a:fld>
            <a:endParaRPr lang="en-GB"/>
          </a:p>
        </p:txBody>
      </p:sp>
    </p:spTree>
    <p:extLst>
      <p:ext uri="{BB962C8B-B14F-4D97-AF65-F5344CB8AC3E}">
        <p14:creationId xmlns:p14="http://schemas.microsoft.com/office/powerpoint/2010/main" val="1884507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9" name="Rectangle 3"/>
          <p:cNvSpPr>
            <a:spLocks noGrp="1" noChangeArrowheads="1"/>
          </p:cNvSpPr>
          <p:nvPr>
            <p:ph idx="1" hasCustomPrompt="1"/>
          </p:nvPr>
        </p:nvSpPr>
        <p:spPr bwMode="auto">
          <a:xfrm>
            <a:off x="457200" y="1355634"/>
            <a:ext cx="8228011"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stStyle>
          <a:p>
            <a:pPr lvl="0"/>
            <a:r>
              <a:rPr lang="en-US" dirty="0" smtClean="0"/>
              <a:t>Click to enter text</a:t>
            </a:r>
          </a:p>
        </p:txBody>
      </p:sp>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7" name="Straight Connector 16"/>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Brand_Cover Long Title (White)">
    <p:spTree>
      <p:nvGrpSpPr>
        <p:cNvPr id="1" name=""/>
        <p:cNvGrpSpPr/>
        <p:nvPr/>
      </p:nvGrpSpPr>
      <p:grpSpPr>
        <a:xfrm>
          <a:off x="0" y="0"/>
          <a:ext cx="0" cy="0"/>
          <a:chOff x="0" y="0"/>
          <a:chExt cx="0" cy="0"/>
        </a:xfrm>
      </p:grpSpPr>
      <p:sp>
        <p:nvSpPr>
          <p:cNvPr id="10" name="Rectangle 9"/>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Rectangle 2"/>
          <p:cNvSpPr/>
          <p:nvPr userDrawn="1"/>
        </p:nvSpPr>
        <p:spPr>
          <a:xfrm>
            <a:off x="288636" y="254000"/>
            <a:ext cx="8547353" cy="354787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 Placeholder 2"/>
          <p:cNvSpPr>
            <a:spLocks noGrp="1"/>
          </p:cNvSpPr>
          <p:nvPr>
            <p:ph type="body" sz="quarter" idx="13" hasCustomPrompt="1"/>
          </p:nvPr>
        </p:nvSpPr>
        <p:spPr>
          <a:xfrm>
            <a:off x="464262" y="3386761"/>
            <a:ext cx="8227301" cy="325730"/>
          </a:xfrm>
          <a:prstGeom prst="rect">
            <a:avLst/>
          </a:prstGeom>
        </p:spPr>
        <p:txBody>
          <a:bodyPr vert="horz" lIns="0" anchor="t">
            <a:spAutoFit/>
          </a:bodyPr>
          <a:lstStyle>
            <a:lvl1pPr marL="0" indent="0">
              <a:buFontTx/>
              <a:buNone/>
              <a:defRPr sz="14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11" name="Text Placeholder 2"/>
          <p:cNvSpPr>
            <a:spLocks noGrp="1"/>
          </p:cNvSpPr>
          <p:nvPr>
            <p:ph type="body" sz="quarter" idx="10" hasCustomPrompt="1"/>
          </p:nvPr>
        </p:nvSpPr>
        <p:spPr>
          <a:xfrm>
            <a:off x="461962"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2" name="Text Placeholder 2"/>
          <p:cNvSpPr>
            <a:spLocks noGrp="1"/>
          </p:cNvSpPr>
          <p:nvPr>
            <p:ph type="body" sz="quarter" idx="12" hasCustomPrompt="1"/>
          </p:nvPr>
        </p:nvSpPr>
        <p:spPr>
          <a:xfrm>
            <a:off x="461962" y="1970322"/>
            <a:ext cx="8229601" cy="744064"/>
          </a:xfrm>
          <a:prstGeom prst="rect">
            <a:avLst/>
          </a:prstGeom>
        </p:spPr>
        <p:txBody>
          <a:bodyPr vert="horz" lIns="0" anchor="t"/>
          <a:lstStyle>
            <a:lvl1pPr marL="0" indent="0">
              <a:buFontTx/>
              <a:buNone/>
              <a:defRPr sz="1600" b="0"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9" name="Straight Connector 8"/>
          <p:cNvCxnSpPr/>
          <p:nvPr userDrawn="1"/>
        </p:nvCxnSpPr>
        <p:spPr>
          <a:xfrm>
            <a:off x="461817" y="1806963"/>
            <a:ext cx="8229746"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4"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5"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720376" y="5840048"/>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547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Brand_Cover Long Title (White; no box)">
    <p:spTree>
      <p:nvGrpSpPr>
        <p:cNvPr id="1" name=""/>
        <p:cNvGrpSpPr/>
        <p:nvPr/>
      </p:nvGrpSpPr>
      <p:grpSpPr>
        <a:xfrm>
          <a:off x="0" y="0"/>
          <a:ext cx="0" cy="0"/>
          <a:chOff x="0" y="0"/>
          <a:chExt cx="0" cy="0"/>
        </a:xfrm>
      </p:grpSpPr>
      <p:sp>
        <p:nvSpPr>
          <p:cNvPr id="8" name="Rectangle 7"/>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 Placeholder 2"/>
          <p:cNvSpPr>
            <a:spLocks noGrp="1"/>
          </p:cNvSpPr>
          <p:nvPr>
            <p:ph type="body" sz="quarter" idx="13" hasCustomPrompt="1"/>
          </p:nvPr>
        </p:nvSpPr>
        <p:spPr>
          <a:xfrm>
            <a:off x="451920" y="3386761"/>
            <a:ext cx="8227301" cy="255599"/>
          </a:xfrm>
          <a:prstGeom prst="rect">
            <a:avLst/>
          </a:prstGeom>
        </p:spPr>
        <p:txBody>
          <a:bodyPr vert="horz" lIns="0" anchor="t"/>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9" name="Text Placeholder 2"/>
          <p:cNvSpPr>
            <a:spLocks noGrp="1"/>
          </p:cNvSpPr>
          <p:nvPr>
            <p:ph type="body" sz="quarter" idx="10" hasCustomPrompt="1"/>
          </p:nvPr>
        </p:nvSpPr>
        <p:spPr>
          <a:xfrm>
            <a:off x="451920"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accent6"/>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0" name="Text Placeholder 2"/>
          <p:cNvSpPr>
            <a:spLocks noGrp="1"/>
          </p:cNvSpPr>
          <p:nvPr>
            <p:ph type="body" sz="quarter" idx="12" hasCustomPrompt="1"/>
          </p:nvPr>
        </p:nvSpPr>
        <p:spPr>
          <a:xfrm>
            <a:off x="451920" y="1970322"/>
            <a:ext cx="8229601" cy="744064"/>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7" name="Straight Connector 6"/>
          <p:cNvCxnSpPr/>
          <p:nvPr userDrawn="1"/>
        </p:nvCxnSpPr>
        <p:spPr>
          <a:xfrm>
            <a:off x="451920" y="1806963"/>
            <a:ext cx="8229746"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01124"/>
            <a:ext cx="1473200" cy="635000"/>
          </a:xfrm>
          <a:prstGeom prst="rect">
            <a:avLst/>
          </a:prstGeom>
        </p:spPr>
      </p:pic>
      <p:pic>
        <p:nvPicPr>
          <p:cNvPr id="102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70112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567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Brand_Roadma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accent6"/>
                </a:solidFill>
                <a:latin typeface="Arial" panose="020B0604020202020204" pitchFamily="34" charset="0"/>
                <a:cs typeface="Arial" panose="020B0604020202020204" pitchFamily="34" charset="0"/>
              </a:defRPr>
            </a:lvl1pPr>
          </a:lstStyle>
          <a:p>
            <a:r>
              <a:rPr lang="en-US" dirty="0" smtClean="0"/>
              <a:t>Include This Roadmap Layout or the Agenda Layout</a:t>
            </a:r>
            <a:endParaRPr lang="en-US" dirty="0"/>
          </a:p>
        </p:txBody>
      </p:sp>
      <p:sp>
        <p:nvSpPr>
          <p:cNvPr id="7" name="Text Placeholder 6"/>
          <p:cNvSpPr>
            <a:spLocks noGrp="1"/>
          </p:cNvSpPr>
          <p:nvPr>
            <p:ph type="body" sz="quarter" idx="19" hasCustomPrompt="1"/>
          </p:nvPr>
        </p:nvSpPr>
        <p:spPr>
          <a:xfrm>
            <a:off x="2564946"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4" name="Text Placeholder 6"/>
          <p:cNvSpPr>
            <a:spLocks noGrp="1"/>
          </p:cNvSpPr>
          <p:nvPr>
            <p:ph type="body" sz="quarter" idx="20" hasCustomPrompt="1"/>
          </p:nvPr>
        </p:nvSpPr>
        <p:spPr>
          <a:xfrm>
            <a:off x="4672691"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5" name="Text Placeholder 6"/>
          <p:cNvSpPr>
            <a:spLocks noGrp="1"/>
          </p:cNvSpPr>
          <p:nvPr>
            <p:ph type="body" sz="quarter" idx="21" hasCustomPrompt="1"/>
          </p:nvPr>
        </p:nvSpPr>
        <p:spPr>
          <a:xfrm>
            <a:off x="6780437"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6" name="Text Placeholder 6"/>
          <p:cNvSpPr>
            <a:spLocks noGrp="1"/>
          </p:cNvSpPr>
          <p:nvPr>
            <p:ph type="body" sz="quarter" idx="22" hasCustomPrompt="1"/>
          </p:nvPr>
        </p:nvSpPr>
        <p:spPr>
          <a:xfrm>
            <a:off x="461817" y="2466975"/>
            <a:ext cx="1904775" cy="1038225"/>
          </a:xfrm>
          <a:prstGeom prst="rect">
            <a:avLst/>
          </a:prstGeom>
          <a:solidFill>
            <a:schemeClr val="accent1"/>
          </a:solidFill>
          <a:ln>
            <a:solidFill>
              <a:schemeClr val="accent1"/>
            </a:solid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cxnSp>
        <p:nvCxnSpPr>
          <p:cNvPr id="13" name="Straight Connector 12"/>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9" name="Picture 1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57892" y="614120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752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smtClean="0"/>
              <a:t>Agenda</a:t>
            </a:r>
            <a:endParaRPr lang="en-US" dirty="0"/>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smtClean="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789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Brand_Basic Text">
    <p:spTree>
      <p:nvGrpSpPr>
        <p:cNvPr id="1" name=""/>
        <p:cNvGrpSpPr/>
        <p:nvPr/>
      </p:nvGrpSpPr>
      <p:grpSpPr>
        <a:xfrm>
          <a:off x="0" y="0"/>
          <a:ext cx="0" cy="0"/>
          <a:chOff x="0" y="0"/>
          <a:chExt cx="0" cy="0"/>
        </a:xfrm>
      </p:grpSpPr>
      <p:sp>
        <p:nvSpPr>
          <p:cNvPr id="9" name="Rectangle 3"/>
          <p:cNvSpPr>
            <a:spLocks noGrp="1" noChangeArrowheads="1"/>
          </p:cNvSpPr>
          <p:nvPr>
            <p:ph idx="1" hasCustomPrompt="1"/>
          </p:nvPr>
        </p:nvSpPr>
        <p:spPr bwMode="auto">
          <a:xfrm>
            <a:off x="457200" y="1355634"/>
            <a:ext cx="8228011"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stStyle>
          <a:p>
            <a:pPr lvl="0"/>
            <a:r>
              <a:rPr lang="en-US" dirty="0" smtClean="0"/>
              <a:t>Click to enter text</a:t>
            </a:r>
          </a:p>
        </p:txBody>
      </p:sp>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7" name="Straight Connector 16"/>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9086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Brand_Basic Text_Sidebar">
    <p:spTree>
      <p:nvGrpSpPr>
        <p:cNvPr id="1" name=""/>
        <p:cNvGrpSpPr/>
        <p:nvPr/>
      </p:nvGrpSpPr>
      <p:grpSpPr>
        <a:xfrm>
          <a:off x="0" y="0"/>
          <a:ext cx="0" cy="0"/>
          <a:chOff x="0" y="0"/>
          <a:chExt cx="0" cy="0"/>
        </a:xfrm>
      </p:grpSpPr>
      <p:sp>
        <p:nvSpPr>
          <p:cNvPr id="5"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9"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10" name="Rectangle 3"/>
          <p:cNvSpPr>
            <a:spLocks noGrp="1" noChangeArrowheads="1"/>
          </p:cNvSpPr>
          <p:nvPr>
            <p:ph idx="14" hasCustomPrompt="1"/>
          </p:nvPr>
        </p:nvSpPr>
        <p:spPr bwMode="auto">
          <a:xfrm>
            <a:off x="2727960" y="1355634"/>
            <a:ext cx="5957251" cy="4816566"/>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vl2pPr marL="209550" indent="0">
              <a:buNone/>
              <a:defRPr/>
            </a:lvl2pPr>
            <a:lvl3pPr marL="400050" indent="0">
              <a:buNone/>
              <a:defRPr/>
            </a:lvl3pPr>
            <a:lvl4pPr marL="595313" indent="0">
              <a:buNone/>
              <a:defRPr/>
            </a:lvl4pPr>
            <a:lvl5pPr marL="790575" indent="0">
              <a:buNone/>
              <a:defRPr/>
            </a:lvl5pPr>
          </a:lstStyle>
          <a:p>
            <a:pPr lvl="0"/>
            <a:r>
              <a:rPr lang="en-US" dirty="0" smtClean="0"/>
              <a:t>Click to enter text</a:t>
            </a:r>
          </a:p>
        </p:txBody>
      </p:sp>
      <p:sp>
        <p:nvSpPr>
          <p:cNvPr id="11"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2" name="Straight Connector 11"/>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3"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428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037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Brand_Basic Bullet_Sidebar">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2735581" y="1339185"/>
            <a:ext cx="5955982" cy="4610201"/>
          </a:xfrm>
          <a:prstGeom prst="rect">
            <a:avLst/>
          </a:prstGeom>
        </p:spPr>
        <p:txBody>
          <a:bodyPr/>
          <a:lstStyle>
            <a:lvl1pPr marL="207963" marR="0" indent="-207963" algn="l" defTabSz="914400" rtl="0" eaLnBrk="1" fontAlgn="base" latinLnBrk="0" hangingPunct="1">
              <a:lnSpc>
                <a:spcPct val="110000"/>
              </a:lnSpc>
              <a:spcBef>
                <a:spcPts val="700"/>
              </a:spcBef>
              <a:spcAft>
                <a:spcPct val="0"/>
              </a:spcAft>
              <a:buClr>
                <a:srgbClr val="4D4F53"/>
              </a:buClr>
              <a:buSzTx/>
              <a:buFont typeface="Wingdings" charset="2"/>
              <a:buChar char="§"/>
              <a:tabLst/>
              <a:defRPr lang="en-US" sz="2000" dirty="0" smtClean="0">
                <a:solidFill>
                  <a:schemeClr val="tx1"/>
                </a:solidFill>
                <a:latin typeface="Arial"/>
                <a:ea typeface="+mn-ea"/>
                <a:cs typeface="Arial"/>
              </a:defRPr>
            </a:lvl1pPr>
            <a:lvl2pPr marL="398463" marR="0" indent="-188913" algn="l" defTabSz="914400" rtl="0" eaLnBrk="1" fontAlgn="base" latinLnBrk="0" hangingPunct="1">
              <a:lnSpc>
                <a:spcPct val="110000"/>
              </a:lnSpc>
              <a:spcBef>
                <a:spcPts val="600"/>
              </a:spcBef>
              <a:spcAft>
                <a:spcPct val="0"/>
              </a:spcAft>
              <a:buClr>
                <a:srgbClr val="4D4F53"/>
              </a:buClr>
              <a:buSzTx/>
              <a:buFont typeface="Lucida Grande"/>
              <a:buChar char="−"/>
              <a:tabLst/>
              <a:defRPr>
                <a:latin typeface="Arial"/>
                <a:cs typeface="Arial"/>
              </a:defRPr>
            </a:lvl2pPr>
            <a:lvl3pPr marL="593725" marR="0" indent="-193675" algn="l" defTabSz="914400" rtl="0" eaLnBrk="1" fontAlgn="base" latinLnBrk="0" hangingPunct="1">
              <a:lnSpc>
                <a:spcPct val="110000"/>
              </a:lnSpc>
              <a:spcBef>
                <a:spcPts val="500"/>
              </a:spcBef>
              <a:spcAft>
                <a:spcPct val="0"/>
              </a:spcAft>
              <a:buClr>
                <a:srgbClr val="4D4F53"/>
              </a:buClr>
              <a:buSzTx/>
              <a:buFont typeface="Wingdings" charset="2"/>
              <a:buChar char="§"/>
              <a:tabLst/>
              <a:defRPr sz="1600">
                <a:latin typeface="Arial"/>
                <a:cs typeface="Arial"/>
              </a:defRPr>
            </a:lvl3pPr>
            <a:lvl4pPr marL="788988" marR="0" indent="-193675" algn="l" defTabSz="914400" rtl="0" eaLnBrk="1" fontAlgn="base" latinLnBrk="0" hangingPunct="1">
              <a:lnSpc>
                <a:spcPct val="110000"/>
              </a:lnSpc>
              <a:spcBef>
                <a:spcPts val="500"/>
              </a:spcBef>
              <a:spcAft>
                <a:spcPct val="0"/>
              </a:spcAft>
              <a:buClr>
                <a:srgbClr val="4D4F53"/>
              </a:buClr>
              <a:buSzTx/>
              <a:buFont typeface="Lucida Grande"/>
              <a:buChar char="−"/>
              <a:tabLst/>
              <a:defRPr sz="1400">
                <a:latin typeface="Arial"/>
                <a:cs typeface="Arial"/>
              </a:defRPr>
            </a:lvl4pPr>
            <a:lvl5pPr marL="985838" marR="0" indent="-195263" algn="l" defTabSz="914400" rtl="0" eaLnBrk="1" fontAlgn="base" latinLnBrk="0" hangingPunct="1">
              <a:lnSpc>
                <a:spcPct val="110000"/>
              </a:lnSpc>
              <a:spcBef>
                <a:spcPts val="500"/>
              </a:spcBef>
              <a:spcAft>
                <a:spcPct val="0"/>
              </a:spcAft>
              <a:buClr>
                <a:srgbClr val="4D4F53"/>
              </a:buClr>
              <a:buSzTx/>
              <a:buFont typeface="Wingdings" charset="2"/>
              <a:buChar char="§"/>
              <a:tabLst/>
              <a:defRPr sz="1400">
                <a:latin typeface="Arial"/>
                <a:cs typeface="Arial"/>
              </a:defRPr>
            </a:lvl5pPr>
          </a:lstStyle>
          <a:p>
            <a:pPr marL="207963" marR="0" lvl="0" indent="-207963" algn="l" defTabSz="914400" rtl="0" eaLnBrk="1" fontAlgn="base" latinLnBrk="0" hangingPunct="1">
              <a:lnSpc>
                <a:spcPct val="110000"/>
              </a:lnSpc>
              <a:spcBef>
                <a:spcPts val="700"/>
              </a:spcBef>
              <a:spcAft>
                <a:spcPct val="0"/>
              </a:spcAft>
              <a:buClr>
                <a:srgbClr val="4D4F53"/>
              </a:buClr>
              <a:buSzTx/>
              <a:buFont typeface="Wingdings" charset="2"/>
              <a:buChar char="§"/>
              <a:tabLst/>
              <a:defRPr/>
            </a:pPr>
            <a:r>
              <a:rPr kumimoji="0" lang="en-US" sz="2000" b="0" i="0" u="none" strike="noStrike" kern="0" cap="none" spc="0" normalizeH="0" baseline="0" noProof="0" dirty="0" smtClean="0">
                <a:ln>
                  <a:noFill/>
                </a:ln>
                <a:solidFill>
                  <a:srgbClr val="000000"/>
                </a:solidFill>
                <a:effectLst/>
                <a:uLnTx/>
                <a:uFillTx/>
                <a:latin typeface="Arial"/>
                <a:cs typeface="Arial"/>
              </a:rPr>
              <a:t>Click to enter text</a:t>
            </a:r>
          </a:p>
          <a:p>
            <a:pPr marL="398463" marR="0" lvl="1" indent="-188913" algn="l" defTabSz="914400" rtl="0" eaLnBrk="1" fontAlgn="base" latinLnBrk="0" hangingPunct="1">
              <a:lnSpc>
                <a:spcPct val="110000"/>
              </a:lnSpc>
              <a:spcBef>
                <a:spcPts val="600"/>
              </a:spcBef>
              <a:spcAft>
                <a:spcPct val="0"/>
              </a:spcAft>
              <a:buClr>
                <a:srgbClr val="4D4F53"/>
              </a:buClr>
              <a:buSzTx/>
              <a:buFont typeface="Lucida Grande"/>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Arial"/>
              </a:rPr>
              <a:t>Second level</a:t>
            </a:r>
          </a:p>
          <a:p>
            <a:pPr marL="593725" marR="0" lvl="2" indent="-193675" algn="l" defTabSz="914400" rtl="0" eaLnBrk="1" fontAlgn="base" latinLnBrk="0" hangingPunct="1">
              <a:lnSpc>
                <a:spcPct val="110000"/>
              </a:lnSpc>
              <a:spcBef>
                <a:spcPts val="500"/>
              </a:spcBef>
              <a:spcAft>
                <a:spcPct val="0"/>
              </a:spcAft>
              <a:buClr>
                <a:srgbClr val="4D4F53"/>
              </a:buClr>
              <a:buSzTx/>
              <a:buFont typeface="Wingdings" charset="2"/>
              <a:buChar char="§"/>
              <a:tabLst/>
              <a:defRPr/>
            </a:pPr>
            <a:r>
              <a:rPr kumimoji="0" lang="en-US" sz="1600" b="0" i="0" u="none" strike="noStrike" kern="0" cap="none" spc="0" normalizeH="0" baseline="0" noProof="0" dirty="0" smtClean="0">
                <a:ln>
                  <a:noFill/>
                </a:ln>
                <a:solidFill>
                  <a:srgbClr val="000000"/>
                </a:solidFill>
                <a:effectLst/>
                <a:uLnTx/>
                <a:uFillTx/>
                <a:latin typeface="Arial"/>
                <a:cs typeface="Arial"/>
              </a:rPr>
              <a:t>Third level</a:t>
            </a:r>
          </a:p>
          <a:p>
            <a:pPr marL="788988" marR="0" lvl="3" indent="-193675" algn="l" defTabSz="914400" rtl="0" eaLnBrk="1" fontAlgn="base" latinLnBrk="0" hangingPunct="1">
              <a:lnSpc>
                <a:spcPct val="110000"/>
              </a:lnSpc>
              <a:spcBef>
                <a:spcPts val="500"/>
              </a:spcBef>
              <a:spcAft>
                <a:spcPct val="0"/>
              </a:spcAft>
              <a:buClr>
                <a:srgbClr val="4D4F53"/>
              </a:buClr>
              <a:buSzTx/>
              <a:buFont typeface="Lucida Grande"/>
              <a:buChar char="−"/>
              <a:tabLst/>
              <a:defRPr/>
            </a:pPr>
            <a:r>
              <a:rPr kumimoji="0" lang="en-US" sz="1400" b="0" i="0" u="none" strike="noStrike" kern="0" cap="none" spc="0" normalizeH="0" baseline="0" noProof="0" dirty="0" smtClean="0">
                <a:ln>
                  <a:noFill/>
                </a:ln>
                <a:solidFill>
                  <a:srgbClr val="000000"/>
                </a:solidFill>
                <a:effectLst/>
                <a:uLnTx/>
                <a:uFillTx/>
                <a:latin typeface="Arial"/>
                <a:cs typeface="Arial"/>
              </a:rPr>
              <a:t>Fourth level</a:t>
            </a:r>
          </a:p>
          <a:p>
            <a:pPr marL="985838" marR="0" lvl="4" indent="-195263" algn="l" defTabSz="914400" rtl="0" eaLnBrk="1" fontAlgn="base" latinLnBrk="0" hangingPunct="1">
              <a:lnSpc>
                <a:spcPct val="110000"/>
              </a:lnSpc>
              <a:spcBef>
                <a:spcPts val="500"/>
              </a:spcBef>
              <a:spcAft>
                <a:spcPct val="0"/>
              </a:spcAft>
              <a:buClr>
                <a:srgbClr val="4D4F53"/>
              </a:buClr>
              <a:buSzTx/>
              <a:buFont typeface="Wingdings" charset="2"/>
              <a:buChar char="§"/>
              <a:tabLst/>
              <a:defRPr/>
            </a:pPr>
            <a:r>
              <a:rPr kumimoji="0" lang="en-US" sz="1400" b="0" i="0" u="none" strike="noStrike" kern="0" cap="none" spc="0" normalizeH="0" baseline="0" noProof="0" dirty="0" smtClean="0">
                <a:ln>
                  <a:noFill/>
                </a:ln>
                <a:solidFill>
                  <a:srgbClr val="000000"/>
                </a:solidFill>
                <a:effectLst/>
                <a:uLnTx/>
                <a:uFillTx/>
                <a:latin typeface="Arial"/>
                <a:cs typeface="Arial"/>
              </a:rPr>
              <a:t>Fifth level</a:t>
            </a:r>
            <a:endParaRPr kumimoji="0" lang="en-GB" sz="1400" b="0" i="0" u="none" strike="noStrike" kern="0" cap="none" spc="0" normalizeH="0" baseline="0" noProof="0" dirty="0">
              <a:ln>
                <a:noFill/>
              </a:ln>
              <a:solidFill>
                <a:srgbClr val="000000"/>
              </a:solidFill>
              <a:effectLst/>
              <a:uLnTx/>
              <a:uFillTx/>
              <a:latin typeface="Arial"/>
              <a:cs typeface="Arial"/>
            </a:endParaRPr>
          </a:p>
        </p:txBody>
      </p:sp>
      <p:sp>
        <p:nvSpPr>
          <p:cNvPr id="5"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0"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1" name="Straight Connector 10"/>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2"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3"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313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 ">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2138765"/>
            <a:ext cx="8217654" cy="3812329"/>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smtClean="0"/>
              <a:t>Click to enter text</a:t>
            </a:r>
          </a:p>
        </p:txBody>
      </p:sp>
      <p:sp>
        <p:nvSpPr>
          <p:cNvPr id="7"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1"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447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_Sidebar">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2743200" y="2138765"/>
            <a:ext cx="5931654" cy="3812329"/>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7"/>
          <p:cNvSpPr>
            <a:spLocks noGrp="1"/>
          </p:cNvSpPr>
          <p:nvPr>
            <p:ph type="body" sz="quarter" idx="13" hasCustomPrompt="1"/>
          </p:nvPr>
        </p:nvSpPr>
        <p:spPr>
          <a:xfrm>
            <a:off x="2740078" y="1371600"/>
            <a:ext cx="5923553" cy="687335"/>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smtClean="0"/>
              <a:t>Click to enter text</a:t>
            </a: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1" name="Text Placeholder 2"/>
          <p:cNvSpPr>
            <a:spLocks noGrp="1"/>
          </p:cNvSpPr>
          <p:nvPr>
            <p:ph type="body" idx="14"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2" name="Straight Connector 11"/>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3"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185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Amethyst">
    <p:bg>
      <p:bgPr>
        <a:solidFill>
          <a:schemeClr val="accent5"/>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Tree>
    <p:extLst>
      <p:ext uri="{BB962C8B-B14F-4D97-AF65-F5344CB8AC3E}">
        <p14:creationId xmlns:p14="http://schemas.microsoft.com/office/powerpoint/2010/main" val="1167929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Brand_Two Column ">
    <p:spTree>
      <p:nvGrpSpPr>
        <p:cNvPr id="1" name=""/>
        <p:cNvGrpSpPr/>
        <p:nvPr/>
      </p:nvGrpSpPr>
      <p:grpSpPr>
        <a:xfrm>
          <a:off x="0" y="0"/>
          <a:ext cx="0" cy="0"/>
          <a:chOff x="0" y="0"/>
          <a:chExt cx="0" cy="0"/>
        </a:xfrm>
      </p:grpSpPr>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11" name="Content Placeholder 2"/>
          <p:cNvSpPr>
            <a:spLocks noGrp="1"/>
          </p:cNvSpPr>
          <p:nvPr>
            <p:ph idx="14" hasCustomPrompt="1"/>
          </p:nvPr>
        </p:nvSpPr>
        <p:spPr>
          <a:xfrm>
            <a:off x="461964"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2"/>
          <p:cNvSpPr>
            <a:spLocks noGrp="1"/>
          </p:cNvSpPr>
          <p:nvPr>
            <p:ph idx="15" hasCustomPrompt="1"/>
          </p:nvPr>
        </p:nvSpPr>
        <p:spPr>
          <a:xfrm>
            <a:off x="4811396"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211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Brand_Two Column_Sidebar">
    <p:spTree>
      <p:nvGrpSpPr>
        <p:cNvPr id="1" name=""/>
        <p:cNvGrpSpPr/>
        <p:nvPr/>
      </p:nvGrpSpPr>
      <p:grpSpPr>
        <a:xfrm>
          <a:off x="0" y="0"/>
          <a:ext cx="0" cy="0"/>
          <a:chOff x="0" y="0"/>
          <a:chExt cx="0" cy="0"/>
        </a:xfrm>
      </p:grpSpPr>
      <p:sp>
        <p:nvSpPr>
          <p:cNvPr id="12" name="Content Placeholder 2"/>
          <p:cNvSpPr>
            <a:spLocks noGrp="1"/>
          </p:cNvSpPr>
          <p:nvPr>
            <p:ph idx="16" hasCustomPrompt="1"/>
          </p:nvPr>
        </p:nvSpPr>
        <p:spPr>
          <a:xfrm>
            <a:off x="5926772" y="1372610"/>
            <a:ext cx="2758440"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5" hasCustomPrompt="1"/>
          </p:nvPr>
        </p:nvSpPr>
        <p:spPr>
          <a:xfrm>
            <a:off x="2720340" y="1371600"/>
            <a:ext cx="2758440"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3"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4" name="Straight Connector 13"/>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506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Brand_Two-Column w/ Int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4" name="Content Placeholder 3"/>
          <p:cNvSpPr>
            <a:spLocks noGrp="1"/>
          </p:cNvSpPr>
          <p:nvPr>
            <p:ph sz="half" idx="2" hasCustomPrompt="1"/>
          </p:nvPr>
        </p:nvSpPr>
        <p:spPr>
          <a:xfrm>
            <a:off x="461963" y="2092271"/>
            <a:ext cx="3875919" cy="3857116"/>
          </a:xfrm>
          <a:prstGeom prst="rect">
            <a:avLst/>
          </a:prstGeom>
        </p:spPr>
        <p:txBody>
          <a:bodyPr/>
          <a:lstStyle>
            <a:lvl1pPr>
              <a:defRPr sz="2000">
                <a:latin typeface="Arial"/>
                <a:cs typeface="Arial"/>
              </a:defRPr>
            </a:lvl1pPr>
            <a:lvl2pPr>
              <a:defRPr sz="1800">
                <a:latin typeface="Arial"/>
                <a:cs typeface="Arial"/>
              </a:defRPr>
            </a:lvl2pPr>
            <a:lvl3pPr>
              <a:defRPr sz="1600">
                <a:latin typeface="Arial"/>
                <a:cs typeface="Arial"/>
              </a:defRPr>
            </a:lvl3pPr>
            <a:lvl4pPr>
              <a:defRPr sz="1400">
                <a:latin typeface="Arial"/>
                <a:cs typeface="Arial"/>
              </a:defRPr>
            </a:lvl4pPr>
            <a:lvl5pPr>
              <a:defRPr sz="1400">
                <a:latin typeface="Arial"/>
                <a:cs typeface="Arial"/>
              </a:defRPr>
            </a:lvl5pPr>
            <a:lvl6pPr>
              <a:defRPr sz="1600"/>
            </a:lvl6pPr>
            <a:lvl7pPr>
              <a:defRPr sz="1600"/>
            </a:lvl7pPr>
            <a:lvl8pPr>
              <a:defRPr sz="1600"/>
            </a:lvl8pPr>
            <a:lvl9pPr>
              <a:defRPr sz="16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smtClean="0"/>
              <a:t>Click to enter text</a:t>
            </a:r>
          </a:p>
        </p:txBody>
      </p:sp>
      <p:sp>
        <p:nvSpPr>
          <p:cNvPr id="6" name="Content Placeholder 5"/>
          <p:cNvSpPr>
            <a:spLocks noGrp="1"/>
          </p:cNvSpPr>
          <p:nvPr>
            <p:ph sz="quarter" idx="4" hasCustomPrompt="1"/>
          </p:nvPr>
        </p:nvSpPr>
        <p:spPr>
          <a:xfrm>
            <a:off x="4804573" y="2076772"/>
            <a:ext cx="3879370" cy="3872184"/>
          </a:xfrm>
          <a:prstGeom prst="rect">
            <a:avLst/>
          </a:prstGeom>
        </p:spPr>
        <p:txBody>
          <a:bodyPr/>
          <a:lstStyle>
            <a:lvl1pPr>
              <a:defRPr sz="2000">
                <a:latin typeface="Arial"/>
                <a:cs typeface="Arial"/>
              </a:defRPr>
            </a:lvl1pPr>
            <a:lvl2pPr>
              <a:defRPr sz="1800">
                <a:latin typeface="Arial"/>
                <a:cs typeface="Arial"/>
              </a:defRPr>
            </a:lvl2pPr>
            <a:lvl3pPr>
              <a:defRPr sz="1600">
                <a:latin typeface="Arial"/>
                <a:cs typeface="Arial"/>
              </a:defRPr>
            </a:lvl3pPr>
            <a:lvl4pPr>
              <a:defRPr sz="1400">
                <a:latin typeface="Arial"/>
                <a:cs typeface="Arial"/>
              </a:defRPr>
            </a:lvl4pPr>
            <a:lvl5pPr>
              <a:defRPr sz="1400">
                <a:latin typeface="Arial"/>
                <a:cs typeface="Arial"/>
              </a:defRPr>
            </a:lvl5pPr>
            <a:lvl6pPr>
              <a:defRPr sz="1600"/>
            </a:lvl6pPr>
            <a:lvl7pPr>
              <a:defRPr sz="1600"/>
            </a:lvl7pPr>
            <a:lvl8pPr>
              <a:defRPr sz="1600"/>
            </a:lvl8pPr>
            <a:lvl9pPr>
              <a:defRPr sz="16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0" name="Straight Connector 9"/>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587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Brand_Two-Column w/ Intro Text_Sidebar">
    <p:spTree>
      <p:nvGrpSpPr>
        <p:cNvPr id="1" name=""/>
        <p:cNvGrpSpPr/>
        <p:nvPr/>
      </p:nvGrpSpPr>
      <p:grpSpPr>
        <a:xfrm>
          <a:off x="0" y="0"/>
          <a:ext cx="0" cy="0"/>
          <a:chOff x="0" y="0"/>
          <a:chExt cx="0" cy="0"/>
        </a:xfrm>
      </p:grpSpPr>
      <p:sp>
        <p:nvSpPr>
          <p:cNvPr id="12" name="Content Placeholder 2"/>
          <p:cNvSpPr>
            <a:spLocks noGrp="1"/>
          </p:cNvSpPr>
          <p:nvPr>
            <p:ph idx="16" hasCustomPrompt="1"/>
          </p:nvPr>
        </p:nvSpPr>
        <p:spPr>
          <a:xfrm>
            <a:off x="5926772" y="2507990"/>
            <a:ext cx="2758440" cy="350021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5" hasCustomPrompt="1"/>
          </p:nvPr>
        </p:nvSpPr>
        <p:spPr>
          <a:xfrm>
            <a:off x="2720340" y="2506980"/>
            <a:ext cx="2758440" cy="350021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3" name="Text Placeholder 2"/>
          <p:cNvSpPr>
            <a:spLocks noGrp="1"/>
          </p:cNvSpPr>
          <p:nvPr>
            <p:ph type="body" idx="1" hasCustomPrompt="1"/>
          </p:nvPr>
        </p:nvSpPr>
        <p:spPr>
          <a:xfrm>
            <a:off x="2732723" y="1355634"/>
            <a:ext cx="2761298" cy="100656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14" name="Text Placeholder 2"/>
          <p:cNvSpPr>
            <a:spLocks noGrp="1"/>
          </p:cNvSpPr>
          <p:nvPr>
            <p:ph type="body" idx="17" hasCustomPrompt="1"/>
          </p:nvPr>
        </p:nvSpPr>
        <p:spPr>
          <a:xfrm>
            <a:off x="5926772" y="1355634"/>
            <a:ext cx="2761298" cy="100656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15"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1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8" name="Straight Connector 1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9" name="Picture 1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7521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Brand_Divider Gold">
    <p:bg>
      <p:bgPr>
        <a:solidFill>
          <a:schemeClr val="accent2"/>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410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Brand_Divider Green">
    <p:bg>
      <p:bgPr>
        <a:solidFill>
          <a:schemeClr val="accent3"/>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524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Brand_Divider Mint">
    <p:bg>
      <p:bgPr>
        <a:solidFill>
          <a:schemeClr val="accent4"/>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922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Brand_Divider Amethyst">
    <p:bg>
      <p:bgPr>
        <a:solidFill>
          <a:schemeClr val="accent5"/>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75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Brand_Divider White">
    <p:spTree>
      <p:nvGrpSpPr>
        <p:cNvPr id="1" name=""/>
        <p:cNvGrpSpPr/>
        <p:nvPr/>
      </p:nvGrpSpPr>
      <p:grpSpPr>
        <a:xfrm>
          <a:off x="0" y="0"/>
          <a:ext cx="0" cy="0"/>
          <a:chOff x="0" y="0"/>
          <a:chExt cx="0" cy="0"/>
        </a:xfrm>
      </p:grpSpPr>
      <p:sp>
        <p:nvSpPr>
          <p:cNvPr id="9" name="Text Placeholder 15"/>
          <p:cNvSpPr>
            <a:spLocks noGrp="1"/>
          </p:cNvSpPr>
          <p:nvPr>
            <p:ph type="body" sz="quarter" idx="15" hasCustomPrompt="1"/>
          </p:nvPr>
        </p:nvSpPr>
        <p:spPr>
          <a:xfrm>
            <a:off x="461963" y="3868067"/>
            <a:ext cx="4119563" cy="1368778"/>
          </a:xfrm>
          <a:prstGeom prst="rect">
            <a:avLst/>
          </a:prstGeom>
        </p:spPr>
        <p:txBody>
          <a:bodyPr anchor="b" anchorCtr="0"/>
          <a:lstStyle>
            <a:lvl1pPr marL="0" indent="0" algn="l">
              <a:lnSpc>
                <a:spcPct val="110000"/>
              </a:lnSpc>
              <a:spcBef>
                <a:spcPts val="0"/>
              </a:spcBef>
              <a:buNone/>
              <a:defRPr sz="1600" i="0">
                <a:solidFill>
                  <a:schemeClr val="accent6"/>
                </a:solidFill>
                <a:latin typeface="Arial"/>
                <a:cs typeface="Arial"/>
              </a:defRPr>
            </a:lvl1pPr>
            <a:lvl2pPr marL="207963" indent="-207963" algn="l">
              <a:lnSpc>
                <a:spcPct val="110000"/>
              </a:lnSpc>
              <a:spcBef>
                <a:spcPts val="0"/>
              </a:spcBef>
              <a:buNone/>
              <a:defRPr sz="1600" i="0" baseline="0">
                <a:solidFill>
                  <a:schemeClr val="accent1"/>
                </a:solidFill>
                <a:latin typeface="Arial"/>
                <a:cs typeface="Arial"/>
              </a:defRPr>
            </a:lvl2pPr>
            <a:lvl3pPr marL="207963" indent="-207963" algn="r">
              <a:lnSpc>
                <a:spcPct val="110000"/>
              </a:lnSpc>
              <a:spcBef>
                <a:spcPts val="0"/>
              </a:spcBef>
              <a:buNone/>
              <a:defRPr sz="1600" i="1">
                <a:latin typeface="+mj-lt"/>
              </a:defRPr>
            </a:lvl3pPr>
            <a:lvl4pPr marL="207963" indent="-207963" algn="r">
              <a:lnSpc>
                <a:spcPct val="110000"/>
              </a:lnSpc>
              <a:spcBef>
                <a:spcPts val="0"/>
              </a:spcBef>
              <a:buNone/>
              <a:defRPr sz="1600" i="1">
                <a:latin typeface="+mj-lt"/>
              </a:defRPr>
            </a:lvl4pPr>
            <a:lvl5pPr marL="207963" indent="-207963" algn="r">
              <a:lnSpc>
                <a:spcPct val="110000"/>
              </a:lnSpc>
              <a:spcBef>
                <a:spcPts val="0"/>
              </a:spcBef>
              <a:buNone/>
              <a:defRPr sz="1600" i="1">
                <a:latin typeface="+mj-lt"/>
              </a:defRPr>
            </a:lvl5pPr>
          </a:lstStyle>
          <a:p>
            <a:pPr lvl="0"/>
            <a:r>
              <a:rPr lang="en-US" dirty="0" smtClean="0"/>
              <a:t>Click to add quote</a:t>
            </a:r>
          </a:p>
        </p:txBody>
      </p:sp>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8" name="Straight Connector 7"/>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1819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Brand_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37783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5" name="Straight Connector 4"/>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318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9" name="Text Placeholder 15"/>
          <p:cNvSpPr>
            <a:spLocks noGrp="1"/>
          </p:cNvSpPr>
          <p:nvPr>
            <p:ph type="body" sz="quarter" idx="15" hasCustomPrompt="1"/>
          </p:nvPr>
        </p:nvSpPr>
        <p:spPr>
          <a:xfrm>
            <a:off x="461963" y="3868067"/>
            <a:ext cx="4119563" cy="1368778"/>
          </a:xfrm>
          <a:prstGeom prst="rect">
            <a:avLst/>
          </a:prstGeom>
        </p:spPr>
        <p:txBody>
          <a:bodyPr anchor="b" anchorCtr="0"/>
          <a:lstStyle>
            <a:lvl1pPr marL="0" indent="0" algn="l">
              <a:lnSpc>
                <a:spcPct val="110000"/>
              </a:lnSpc>
              <a:spcBef>
                <a:spcPts val="0"/>
              </a:spcBef>
              <a:buNone/>
              <a:defRPr sz="1600" i="0">
                <a:solidFill>
                  <a:schemeClr val="accent6"/>
                </a:solidFill>
                <a:latin typeface="Arial"/>
                <a:cs typeface="Arial"/>
              </a:defRPr>
            </a:lvl1pPr>
            <a:lvl2pPr marL="207963" indent="-207963" algn="l">
              <a:lnSpc>
                <a:spcPct val="110000"/>
              </a:lnSpc>
              <a:spcBef>
                <a:spcPts val="0"/>
              </a:spcBef>
              <a:buNone/>
              <a:defRPr sz="1600" i="0" baseline="0">
                <a:solidFill>
                  <a:schemeClr val="accent1"/>
                </a:solidFill>
                <a:latin typeface="Arial"/>
                <a:cs typeface="Arial"/>
              </a:defRPr>
            </a:lvl2pPr>
            <a:lvl3pPr marL="207963" indent="-207963" algn="r">
              <a:lnSpc>
                <a:spcPct val="110000"/>
              </a:lnSpc>
              <a:spcBef>
                <a:spcPts val="0"/>
              </a:spcBef>
              <a:buNone/>
              <a:defRPr sz="1600" i="1">
                <a:latin typeface="+mj-lt"/>
              </a:defRPr>
            </a:lvl3pPr>
            <a:lvl4pPr marL="207963" indent="-207963" algn="r">
              <a:lnSpc>
                <a:spcPct val="110000"/>
              </a:lnSpc>
              <a:spcBef>
                <a:spcPts val="0"/>
              </a:spcBef>
              <a:buNone/>
              <a:defRPr sz="1600" i="1">
                <a:latin typeface="+mj-lt"/>
              </a:defRPr>
            </a:lvl4pPr>
            <a:lvl5pPr marL="207963" indent="-207963" algn="r">
              <a:lnSpc>
                <a:spcPct val="110000"/>
              </a:lnSpc>
              <a:spcBef>
                <a:spcPts val="0"/>
              </a:spcBef>
              <a:buNone/>
              <a:defRPr sz="1600" i="1">
                <a:latin typeface="+mj-lt"/>
              </a:defRPr>
            </a:lvl5pPr>
          </a:lstStyle>
          <a:p>
            <a:pPr lvl="0"/>
            <a:r>
              <a:rPr lang="en-US" dirty="0" smtClean="0"/>
              <a:t>Click to add quote</a:t>
            </a:r>
          </a:p>
        </p:txBody>
      </p:sp>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8" name="Straight Connector 7"/>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26260283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Brand_End Page (color)">
    <p:bg>
      <p:bgPr>
        <a:solidFill>
          <a:schemeClr val="accent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Name</a:t>
            </a:r>
          </a:p>
        </p:txBody>
      </p:sp>
      <p:sp>
        <p:nvSpPr>
          <p:cNvPr id="19"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Title, CEB</a:t>
            </a:r>
          </a:p>
        </p:txBody>
      </p:sp>
      <p:sp>
        <p:nvSpPr>
          <p:cNvPr id="20"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Phone</a:t>
            </a:r>
          </a:p>
          <a:p>
            <a:pPr lvl="0"/>
            <a:endParaRPr lang="en-US" dirty="0" smtClean="0"/>
          </a:p>
        </p:txBody>
      </p:sp>
      <p:sp>
        <p:nvSpPr>
          <p:cNvPr id="21"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E-Mail Address</a:t>
            </a:r>
          </a:p>
        </p:txBody>
      </p:sp>
      <p:sp>
        <p:nvSpPr>
          <p:cNvPr id="2" name="TextBox 1"/>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rPr>
              <a:t>Thank You</a:t>
            </a:r>
          </a:p>
        </p:txBody>
      </p:sp>
      <p:cxnSp>
        <p:nvCxnSpPr>
          <p:cNvPr id="12" name="Straight Connector 11"/>
          <p:cNvCxnSpPr/>
          <p:nvPr userDrawn="1"/>
        </p:nvCxnSpPr>
        <p:spPr>
          <a:xfrm>
            <a:off x="461817" y="1806963"/>
            <a:ext cx="1795154"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279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Brand_End Page (White)">
    <p:spTree>
      <p:nvGrpSpPr>
        <p:cNvPr id="1" name=""/>
        <p:cNvGrpSpPr/>
        <p:nvPr/>
      </p:nvGrpSpPr>
      <p:grpSpPr>
        <a:xfrm>
          <a:off x="0" y="0"/>
          <a:ext cx="0" cy="0"/>
          <a:chOff x="0" y="0"/>
          <a:chExt cx="0" cy="0"/>
        </a:xfrm>
      </p:grpSpPr>
      <p:sp>
        <p:nvSpPr>
          <p:cNvPr id="9"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Name</a:t>
            </a:r>
          </a:p>
        </p:txBody>
      </p:sp>
      <p:sp>
        <p:nvSpPr>
          <p:cNvPr id="12"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Title, CEB</a:t>
            </a:r>
          </a:p>
        </p:txBody>
      </p:sp>
      <p:sp>
        <p:nvSpPr>
          <p:cNvPr id="13"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Phone</a:t>
            </a:r>
          </a:p>
          <a:p>
            <a:pPr lvl="0"/>
            <a:endParaRPr lang="en-US" dirty="0" smtClean="0"/>
          </a:p>
        </p:txBody>
      </p:sp>
      <p:sp>
        <p:nvSpPr>
          <p:cNvPr id="14"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accent6"/>
                </a:solidFill>
                <a:effectLst/>
                <a:uLnTx/>
                <a:uFillTx/>
                <a:latin typeface="Arial" panose="020B0604020202020204" pitchFamily="34" charset="0"/>
                <a:cs typeface="Arial" panose="020B0604020202020204" pitchFamily="34" charset="0"/>
              </a:rPr>
              <a:t>Thank You</a:t>
            </a:r>
          </a:p>
        </p:txBody>
      </p:sp>
      <p:cxnSp>
        <p:nvCxnSpPr>
          <p:cNvPr id="17" name="Straight Connector 16"/>
          <p:cNvCxnSpPr/>
          <p:nvPr userDrawn="1"/>
        </p:nvCxnSpPr>
        <p:spPr>
          <a:xfrm>
            <a:off x="461817" y="1806963"/>
            <a:ext cx="1795154"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241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ormAutofit/>
          </a:bodyPr>
          <a:lstStyle>
            <a:lvl1pPr>
              <a:defRPr sz="2000" b="1" cap="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171450" indent="-171450">
              <a:spcBef>
                <a:spcPts val="500"/>
              </a:spcBef>
              <a:spcAft>
                <a:spcPts val="500"/>
              </a:spcAft>
              <a:defRPr sz="2000">
                <a:solidFill>
                  <a:schemeClr val="bg1">
                    <a:lumMod val="50000"/>
                  </a:schemeClr>
                </a:solidFill>
              </a:defRPr>
            </a:lvl1pPr>
            <a:lvl2pPr marL="685800" indent="-228600">
              <a:spcBef>
                <a:spcPts val="400"/>
              </a:spcBef>
              <a:spcAft>
                <a:spcPts val="400"/>
              </a:spcAft>
              <a:defRPr sz="1800">
                <a:solidFill>
                  <a:schemeClr val="bg1">
                    <a:lumMod val="50000"/>
                  </a:schemeClr>
                </a:solidFill>
              </a:defRPr>
            </a:lvl2pPr>
            <a:lvl3pPr marL="1028700" indent="-114300">
              <a:spcBef>
                <a:spcPts val="300"/>
              </a:spcBef>
              <a:defRPr sz="1600">
                <a:solidFill>
                  <a:schemeClr val="bg1">
                    <a:lumMod val="50000"/>
                  </a:schemeClr>
                </a:solidFill>
              </a:defRPr>
            </a:lvl3pPr>
            <a:lvl4pPr marL="1543050" indent="-171450">
              <a:defRPr sz="1400">
                <a:solidFill>
                  <a:schemeClr val="bg1">
                    <a:lumMod val="50000"/>
                  </a:schemeClr>
                </a:solidFill>
              </a:defRPr>
            </a:lvl4pPr>
            <a:lvl5pPr marL="1943100" indent="-114300">
              <a:defRPr sz="12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70626"/>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temized Divider">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61963" y="1299339"/>
            <a:ext cx="8229600" cy="469672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20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9" name="Footer Placeholder 4"/>
          <p:cNvSpPr txBox="1">
            <a:spLocks/>
          </p:cNvSpPr>
          <p:nvPr userDrawn="1"/>
        </p:nvSpPr>
        <p:spPr bwMode="auto">
          <a:xfrm>
            <a:off x="4401150" y="640080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2" name="Picture 11" descr="CEB-logo-RGB.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54025"/>
            <a:ext cx="1541272" cy="551942"/>
          </a:xfrm>
          <a:prstGeom prst="rect">
            <a:avLst/>
          </a:prstGeom>
        </p:spPr>
      </p:pic>
    </p:spTree>
    <p:extLst>
      <p:ext uri="{BB962C8B-B14F-4D97-AF65-F5344CB8AC3E}">
        <p14:creationId xmlns:p14="http://schemas.microsoft.com/office/powerpoint/2010/main" val="107139554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End Page (White)">
    <p:spTree>
      <p:nvGrpSpPr>
        <p:cNvPr id="1" name=""/>
        <p:cNvGrpSpPr/>
        <p:nvPr/>
      </p:nvGrpSpPr>
      <p:grpSpPr>
        <a:xfrm>
          <a:off x="0" y="0"/>
          <a:ext cx="0" cy="0"/>
          <a:chOff x="0" y="0"/>
          <a:chExt cx="0" cy="0"/>
        </a:xfrm>
      </p:grpSpPr>
      <p:sp>
        <p:nvSpPr>
          <p:cNvPr id="9"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Name</a:t>
            </a:r>
          </a:p>
        </p:txBody>
      </p:sp>
      <p:sp>
        <p:nvSpPr>
          <p:cNvPr id="12"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Title, CEB</a:t>
            </a:r>
          </a:p>
        </p:txBody>
      </p:sp>
      <p:sp>
        <p:nvSpPr>
          <p:cNvPr id="13"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Phone</a:t>
            </a:r>
          </a:p>
          <a:p>
            <a:pPr lvl="0"/>
            <a:endParaRPr lang="en-US" dirty="0" smtClean="0"/>
          </a:p>
        </p:txBody>
      </p:sp>
      <p:sp>
        <p:nvSpPr>
          <p:cNvPr id="14"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rgbClr val="2A6EBB"/>
                </a:solidFill>
                <a:effectLst/>
                <a:uLnTx/>
                <a:uFillTx/>
                <a:latin typeface="Arial" panose="020B0604020202020204" pitchFamily="34" charset="0"/>
                <a:cs typeface="Arial" panose="020B0604020202020204" pitchFamily="34" charset="0"/>
              </a:rPr>
              <a:t>Thank You</a:t>
            </a:r>
          </a:p>
        </p:txBody>
      </p:sp>
      <p:cxnSp>
        <p:nvCxnSpPr>
          <p:cNvPr id="17" name="Straight Connector 16"/>
          <p:cNvCxnSpPr/>
          <p:nvPr userDrawn="1"/>
        </p:nvCxnSpPr>
        <p:spPr>
          <a:xfrm>
            <a:off x="461817" y="1806963"/>
            <a:ext cx="1795154" cy="0"/>
          </a:xfrm>
          <a:prstGeom prst="line">
            <a:avLst/>
          </a:prstGeom>
          <a:ln w="177800" cmpd="sng">
            <a:solidFill>
              <a:srgbClr val="2A6EBB"/>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33426792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Green">
    <p:bg>
      <p:bgPr>
        <a:solidFill>
          <a:schemeClr val="accent3"/>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descr="CEB logo.eps"/>
          <p:cNvPicPr>
            <a:picLocks noChangeAspect="1"/>
          </p:cNvPicPr>
          <p:nvPr userDrawn="1"/>
        </p:nvPicPr>
        <p:blipFill rotWithShape="1">
          <a:blip r:embed="rId2">
            <a:extLst>
              <a:ext uri="{28A0092B-C50C-407E-A947-70E740481C1C}">
                <a14:useLocalDpi xmlns:a14="http://schemas.microsoft.com/office/drawing/2010/main" val="0"/>
              </a:ext>
            </a:extLst>
          </a:blip>
          <a:srcRect b="14798"/>
          <a:stretch/>
        </p:blipFill>
        <p:spPr>
          <a:xfrm>
            <a:off x="461964" y="6288068"/>
            <a:ext cx="1067958" cy="320040"/>
          </a:xfrm>
          <a:prstGeom prst="rect">
            <a:avLst/>
          </a:prstGeom>
        </p:spPr>
      </p:pic>
    </p:spTree>
    <p:extLst>
      <p:ext uri="{BB962C8B-B14F-4D97-AF65-F5344CB8AC3E}">
        <p14:creationId xmlns:p14="http://schemas.microsoft.com/office/powerpoint/2010/main" val="26055377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ivider Mint">
    <p:bg>
      <p:bgPr>
        <a:solidFill>
          <a:schemeClr val="accent4"/>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descr="CEB logo.eps"/>
          <p:cNvPicPr>
            <a:picLocks noChangeAspect="1"/>
          </p:cNvPicPr>
          <p:nvPr userDrawn="1"/>
        </p:nvPicPr>
        <p:blipFill rotWithShape="1">
          <a:blip r:embed="rId2">
            <a:extLst>
              <a:ext uri="{28A0092B-C50C-407E-A947-70E740481C1C}">
                <a14:useLocalDpi xmlns:a14="http://schemas.microsoft.com/office/drawing/2010/main" val="0"/>
              </a:ext>
            </a:extLst>
          </a:blip>
          <a:srcRect b="14798"/>
          <a:stretch/>
        </p:blipFill>
        <p:spPr>
          <a:xfrm>
            <a:off x="461964" y="6288068"/>
            <a:ext cx="1067958" cy="320040"/>
          </a:xfrm>
          <a:prstGeom prst="rect">
            <a:avLst/>
          </a:prstGeom>
        </p:spPr>
      </p:pic>
    </p:spTree>
    <p:extLst>
      <p:ext uri="{BB962C8B-B14F-4D97-AF65-F5344CB8AC3E}">
        <p14:creationId xmlns:p14="http://schemas.microsoft.com/office/powerpoint/2010/main" val="112094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37783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5" name="Straight Connector 4"/>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1660756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age (color)">
    <p:bg>
      <p:bgPr>
        <a:solidFill>
          <a:schemeClr val="accent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Name</a:t>
            </a:r>
          </a:p>
        </p:txBody>
      </p:sp>
      <p:sp>
        <p:nvSpPr>
          <p:cNvPr id="19"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Title, CEB</a:t>
            </a:r>
          </a:p>
        </p:txBody>
      </p:sp>
      <p:sp>
        <p:nvSpPr>
          <p:cNvPr id="20"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Phone</a:t>
            </a:r>
          </a:p>
          <a:p>
            <a:pPr lvl="0"/>
            <a:endParaRPr lang="en-US" dirty="0" smtClean="0"/>
          </a:p>
        </p:txBody>
      </p:sp>
      <p:sp>
        <p:nvSpPr>
          <p:cNvPr id="21"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E-Mail Address</a:t>
            </a:r>
          </a:p>
        </p:txBody>
      </p:sp>
      <p:sp>
        <p:nvSpPr>
          <p:cNvPr id="2" name="TextBox 1"/>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rPr>
              <a:t>Thank You</a:t>
            </a:r>
          </a:p>
        </p:txBody>
      </p:sp>
      <p:cxnSp>
        <p:nvCxnSpPr>
          <p:cNvPr id="12" name="Straight Connector 11"/>
          <p:cNvCxnSpPr/>
          <p:nvPr userDrawn="1"/>
        </p:nvCxnSpPr>
        <p:spPr>
          <a:xfrm>
            <a:off x="461817" y="1806963"/>
            <a:ext cx="1795154"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Tree>
    <p:extLst>
      <p:ext uri="{BB962C8B-B14F-4D97-AF65-F5344CB8AC3E}">
        <p14:creationId xmlns:p14="http://schemas.microsoft.com/office/powerpoint/2010/main" val="10460955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Brand_Cover Short Title (Full Color)">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5473195" y="5686437"/>
            <a:ext cx="3360339" cy="1171563"/>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userDrawn="1"/>
        </p:nvSpPr>
        <p:spPr>
          <a:xfrm>
            <a:off x="288636" y="254000"/>
            <a:ext cx="3544455" cy="3547872"/>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0" hasCustomPrompt="1"/>
          </p:nvPr>
        </p:nvSpPr>
        <p:spPr>
          <a:xfrm>
            <a:off x="461817"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rgbClr val="0A3F6B"/>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9" name="Text Placeholder 2"/>
          <p:cNvSpPr>
            <a:spLocks noGrp="1"/>
          </p:cNvSpPr>
          <p:nvPr>
            <p:ph type="body" sz="quarter" idx="12" hasCustomPrompt="1"/>
          </p:nvPr>
        </p:nvSpPr>
        <p:spPr>
          <a:xfrm>
            <a:off x="461817" y="1982341"/>
            <a:ext cx="3216563" cy="722249"/>
          </a:xfrm>
          <a:prstGeom prst="rect">
            <a:avLst/>
          </a:prstGeom>
        </p:spPr>
        <p:txBody>
          <a:bodyPr vert="horz" lIns="0" anchor="t"/>
          <a:lstStyle>
            <a:lvl1pPr marL="0" indent="0">
              <a:buFontTx/>
              <a:buNone/>
              <a:defRPr sz="1600" b="0" baseline="0">
                <a:solidFill>
                  <a:srgbClr val="0A3F6B"/>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10" name="Text Placeholder 2"/>
          <p:cNvSpPr>
            <a:spLocks noGrp="1"/>
          </p:cNvSpPr>
          <p:nvPr>
            <p:ph type="body" sz="quarter" idx="13" hasCustomPrompt="1"/>
          </p:nvPr>
        </p:nvSpPr>
        <p:spPr>
          <a:xfrm>
            <a:off x="461817" y="3346291"/>
            <a:ext cx="3216563" cy="342019"/>
          </a:xfrm>
          <a:prstGeom prst="rect">
            <a:avLst/>
          </a:prstGeom>
        </p:spPr>
        <p:txBody>
          <a:bodyPr vert="horz" lIns="0" anchor="t"/>
          <a:lstStyle>
            <a:lvl1pPr marL="0" indent="0">
              <a:buFontTx/>
              <a:buNone/>
              <a:defRPr sz="1200" b="1" baseline="0">
                <a:solidFill>
                  <a:srgbClr val="0A3F6B"/>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8" name="Straight Connector 7"/>
          <p:cNvCxnSpPr/>
          <p:nvPr userDrawn="1"/>
        </p:nvCxnSpPr>
        <p:spPr>
          <a:xfrm>
            <a:off x="461817" y="1806963"/>
            <a:ext cx="3230952"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sp>
        <p:nvSpPr>
          <p:cNvPr id="12"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79008"/>
            <a:ext cx="1473200" cy="63500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83603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821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Brand_Cover Short Title (White)">
    <p:spTree>
      <p:nvGrpSpPr>
        <p:cNvPr id="1" name=""/>
        <p:cNvGrpSpPr/>
        <p:nvPr/>
      </p:nvGrpSpPr>
      <p:grpSpPr>
        <a:xfrm>
          <a:off x="0" y="0"/>
          <a:ext cx="0" cy="0"/>
          <a:chOff x="0" y="0"/>
          <a:chExt cx="0" cy="0"/>
        </a:xfrm>
      </p:grpSpPr>
      <p:sp>
        <p:nvSpPr>
          <p:cNvPr id="12" name="Rectangle 11"/>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userDrawn="1"/>
        </p:nvSpPr>
        <p:spPr>
          <a:xfrm>
            <a:off x="288636" y="254000"/>
            <a:ext cx="3544455" cy="354787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9" name="Text Placeholder 2"/>
          <p:cNvSpPr>
            <a:spLocks noGrp="1"/>
          </p:cNvSpPr>
          <p:nvPr>
            <p:ph type="body" sz="quarter" idx="12" hasCustomPrompt="1"/>
          </p:nvPr>
        </p:nvSpPr>
        <p:spPr>
          <a:xfrm>
            <a:off x="461963" y="1982341"/>
            <a:ext cx="3216563" cy="722249"/>
          </a:xfrm>
          <a:prstGeom prst="rect">
            <a:avLst/>
          </a:prstGeom>
        </p:spPr>
        <p:txBody>
          <a:bodyPr vert="horz" lIns="0" anchor="t"/>
          <a:lstStyle>
            <a:lvl1pPr marL="0" indent="0">
              <a:buFontTx/>
              <a:buNone/>
              <a:defRPr sz="1600" b="0"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10" name="Text Placeholder 2"/>
          <p:cNvSpPr>
            <a:spLocks noGrp="1"/>
          </p:cNvSpPr>
          <p:nvPr>
            <p:ph type="body" sz="quarter" idx="13" hasCustomPrompt="1"/>
          </p:nvPr>
        </p:nvSpPr>
        <p:spPr>
          <a:xfrm>
            <a:off x="461963" y="3346291"/>
            <a:ext cx="3216563" cy="250349"/>
          </a:xfrm>
          <a:prstGeom prst="rect">
            <a:avLst/>
          </a:prstGeom>
        </p:spPr>
        <p:txBody>
          <a:bodyPr vert="horz" lIns="0" anchor="t"/>
          <a:lstStyle>
            <a:lvl1pPr marL="0" indent="0">
              <a:buFontTx/>
              <a:buNone/>
              <a:defRPr sz="14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11" name="Straight Connector 10"/>
          <p:cNvCxnSpPr/>
          <p:nvPr userDrawn="1"/>
        </p:nvCxnSpPr>
        <p:spPr>
          <a:xfrm>
            <a:off x="461817" y="1799343"/>
            <a:ext cx="3230952"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5"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3"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85102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92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Brand_Cover Short Title (White; No Box)">
    <p:spTree>
      <p:nvGrpSpPr>
        <p:cNvPr id="1" name=""/>
        <p:cNvGrpSpPr/>
        <p:nvPr/>
      </p:nvGrpSpPr>
      <p:grpSpPr>
        <a:xfrm>
          <a:off x="0" y="0"/>
          <a:ext cx="0" cy="0"/>
          <a:chOff x="0" y="0"/>
          <a:chExt cx="0" cy="0"/>
        </a:xfrm>
      </p:grpSpPr>
      <p:sp>
        <p:nvSpPr>
          <p:cNvPr id="11" name="Rectangle 10"/>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8" name="Text Placeholder 2"/>
          <p:cNvSpPr>
            <a:spLocks noGrp="1"/>
          </p:cNvSpPr>
          <p:nvPr>
            <p:ph type="body" sz="quarter" idx="12" hasCustomPrompt="1"/>
          </p:nvPr>
        </p:nvSpPr>
        <p:spPr>
          <a:xfrm>
            <a:off x="461963" y="1982341"/>
            <a:ext cx="3216563" cy="722249"/>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9" name="Text Placeholder 2"/>
          <p:cNvSpPr>
            <a:spLocks noGrp="1"/>
          </p:cNvSpPr>
          <p:nvPr>
            <p:ph type="body" sz="quarter" idx="13" hasCustomPrompt="1"/>
          </p:nvPr>
        </p:nvSpPr>
        <p:spPr>
          <a:xfrm>
            <a:off x="461963" y="3391243"/>
            <a:ext cx="3216563" cy="273209"/>
          </a:xfrm>
          <a:prstGeom prst="rect">
            <a:avLst/>
          </a:prstGeom>
        </p:spPr>
        <p:txBody>
          <a:bodyPr vert="horz" lIns="0" anchor="t"/>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10" name="Straight Connector 9"/>
          <p:cNvCxnSpPr/>
          <p:nvPr userDrawn="1"/>
        </p:nvCxnSpPr>
        <p:spPr>
          <a:xfrm>
            <a:off x="461817" y="1806963"/>
            <a:ext cx="3230952"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3"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82752" y="5832957"/>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645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Brand_Cover Long Title (Full Color)">
    <p:bg>
      <p:bgPr>
        <a:solidFill>
          <a:schemeClr val="accent1"/>
        </a:solidFill>
        <a:effectLst/>
      </p:bgPr>
    </p:bg>
    <p:spTree>
      <p:nvGrpSpPr>
        <p:cNvPr id="1" name=""/>
        <p:cNvGrpSpPr/>
        <p:nvPr/>
      </p:nvGrpSpPr>
      <p:grpSpPr>
        <a:xfrm>
          <a:off x="0" y="0"/>
          <a:ext cx="0" cy="0"/>
          <a:chOff x="0" y="0"/>
          <a:chExt cx="0" cy="0"/>
        </a:xfrm>
      </p:grpSpPr>
      <p:sp>
        <p:nvSpPr>
          <p:cNvPr id="12" name="Rectangle 11"/>
          <p:cNvSpPr/>
          <p:nvPr userDrawn="1"/>
        </p:nvSpPr>
        <p:spPr bwMode="auto">
          <a:xfrm>
            <a:off x="5473195" y="5686437"/>
            <a:ext cx="3360339" cy="1171563"/>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Rectangle 2"/>
          <p:cNvSpPr/>
          <p:nvPr userDrawn="1"/>
        </p:nvSpPr>
        <p:spPr>
          <a:xfrm>
            <a:off x="288636" y="254000"/>
            <a:ext cx="8547353" cy="3547872"/>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hasCustomPrompt="1"/>
          </p:nvPr>
        </p:nvSpPr>
        <p:spPr>
          <a:xfrm>
            <a:off x="464262" y="3386761"/>
            <a:ext cx="8227301" cy="325730"/>
          </a:xfrm>
          <a:prstGeom prst="rect">
            <a:avLst/>
          </a:prstGeom>
        </p:spPr>
        <p:txBody>
          <a:bodyPr vert="horz" lIns="0" anchor="t">
            <a:spAutoFit/>
          </a:bodyPr>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10" name="Text Placeholder 2"/>
          <p:cNvSpPr>
            <a:spLocks noGrp="1"/>
          </p:cNvSpPr>
          <p:nvPr>
            <p:ph type="body" sz="quarter" idx="10" hasCustomPrompt="1"/>
          </p:nvPr>
        </p:nvSpPr>
        <p:spPr>
          <a:xfrm>
            <a:off x="461962"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accent6"/>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4" name="Text Placeholder 2"/>
          <p:cNvSpPr>
            <a:spLocks noGrp="1"/>
          </p:cNvSpPr>
          <p:nvPr>
            <p:ph type="body" sz="quarter" idx="12" hasCustomPrompt="1"/>
          </p:nvPr>
        </p:nvSpPr>
        <p:spPr>
          <a:xfrm>
            <a:off x="461962" y="1970322"/>
            <a:ext cx="8229601" cy="744064"/>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11" name="Straight Connector 10"/>
          <p:cNvCxnSpPr/>
          <p:nvPr userDrawn="1"/>
        </p:nvCxnSpPr>
        <p:spPr>
          <a:xfrm>
            <a:off x="461817" y="1806963"/>
            <a:ext cx="8229746"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79008"/>
            <a:ext cx="1473200" cy="635000"/>
          </a:xfrm>
          <a:prstGeom prst="rect">
            <a:avLst/>
          </a:prstGeom>
        </p:spPr>
      </p:pic>
      <p:sp>
        <p:nvSpPr>
          <p:cNvPr id="15"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720376" y="5829190"/>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5882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119563" y="6287803"/>
            <a:ext cx="4572000" cy="318036"/>
          </a:xfrm>
          <a:prstGeom prst="rect">
            <a:avLst/>
          </a:prstGeom>
        </p:spPr>
        <p:txBody>
          <a:bodyPr lIns="0" tIns="0" rIns="0" bIns="0" anchor="b" anchorCtr="0">
            <a:spAutoFit/>
          </a:bodyPr>
          <a:lstStyle/>
          <a:p>
            <a:pPr marL="0" marR="0" indent="0" algn="r" defTabSz="914400" rtl="0" eaLnBrk="1" fontAlgn="base" latinLnBrk="0" hangingPunct="1">
              <a:lnSpc>
                <a:spcPts val="800"/>
              </a:lnSpc>
              <a:spcBef>
                <a:spcPts val="200"/>
              </a:spcBef>
              <a:spcAft>
                <a:spcPct val="0"/>
              </a:spcAft>
              <a:buClrTx/>
              <a:buSzTx/>
              <a:buFontTx/>
              <a:buNone/>
              <a:tabLst/>
              <a:defRPr/>
            </a:pPr>
            <a:r>
              <a:rPr lang="en-US" sz="700" dirty="0" smtClean="0">
                <a:solidFill>
                  <a:srgbClr val="7F7F7F"/>
                </a:solidFill>
              </a:rPr>
              <a:t>© 2017 Gartner Inc. and/or its affiliates. All rights reserved.</a:t>
            </a:r>
            <a:endParaRPr lang="en-US" sz="700" dirty="0" smtClean="0">
              <a:solidFill>
                <a:srgbClr val="FFFFFF">
                  <a:lumMod val="50000"/>
                </a:srgbClr>
              </a:solidFill>
            </a:endParaRPr>
          </a:p>
          <a:p>
            <a:pPr algn="r"/>
            <a:r>
              <a:rPr lang="en-US" sz="700" dirty="0" smtClean="0">
                <a:solidFill>
                  <a:srgbClr val="FFFFFF">
                    <a:lumMod val="50000"/>
                  </a:srgbClr>
                </a:solidFill>
              </a:rPr>
              <a:t>Version: 1.0  Last modified: April 2017</a:t>
            </a:r>
          </a:p>
          <a:p>
            <a:pPr algn="r"/>
            <a:r>
              <a:rPr lang="en-US" sz="700" b="1" dirty="0" smtClean="0">
                <a:solidFill>
                  <a:srgbClr val="FFFFFF">
                    <a:lumMod val="50000"/>
                  </a:srgbClr>
                </a:solidFill>
              </a:rPr>
              <a:t>CONFIDENTIAL</a:t>
            </a:r>
            <a:endParaRPr lang="en-US" sz="700" dirty="0" smtClean="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96" r:id="rId2"/>
    <p:sldLayoutId id="2147483744" r:id="rId3"/>
    <p:sldLayoutId id="2147483745" r:id="rId4"/>
    <p:sldLayoutId id="2147483688"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 id="2147483836" r:id="rId28"/>
    <p:sldLayoutId id="2147483837" r:id="rId29"/>
    <p:sldLayoutId id="2147483838" r:id="rId30"/>
    <p:sldLayoutId id="2147483839" r:id="rId31"/>
    <p:sldLayoutId id="2147483840" r:id="rId32"/>
    <p:sldLayoutId id="2147483841" r:id="rId33"/>
    <p:sldLayoutId id="2147483847" r:id="rId34"/>
    <p:sldLayoutId id="2147483848" r:id="rId35"/>
    <p:sldLayoutId id="2147483849" r:id="rId36"/>
  </p:sldLayoutIdLst>
  <p:timing>
    <p:tnLst>
      <p:par>
        <p:cTn id="1" dur="indefinite" restart="never" nodeType="tmRoot"/>
      </p:par>
    </p:tnLst>
  </p:timing>
  <p:hf sldNum="0" hdr="0" dt="0"/>
  <p:txStyles>
    <p:titleStyle>
      <a:lvl1pPr algn="l" rtl="0" eaLnBrk="1" fontAlgn="base" hangingPunct="1">
        <a:spcBef>
          <a:spcPct val="0"/>
        </a:spcBef>
        <a:spcAft>
          <a:spcPct val="0"/>
        </a:spcAft>
        <a:defRPr sz="2400" b="1" cap="none" baseline="0">
          <a:solidFill>
            <a:schemeClr val="accent1"/>
          </a:solidFill>
          <a:latin typeface="+mj-lt"/>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p:titleStyle>
    <p:bodyStyle>
      <a:lvl1pPr marL="207963" indent="-207963" algn="l" rtl="0" eaLnBrk="1" fontAlgn="base" hangingPunct="1">
        <a:lnSpc>
          <a:spcPct val="110000"/>
        </a:lnSpc>
        <a:spcBef>
          <a:spcPts val="700"/>
        </a:spcBef>
        <a:spcAft>
          <a:spcPct val="0"/>
        </a:spcAft>
        <a:buClr>
          <a:srgbClr val="4D4F53"/>
        </a:buClr>
        <a:buFont typeface="Wingdings" charset="2"/>
        <a:buChar char="§"/>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playlist?list=PLOYA960WeSzqIQK6-Kjd41VsXKY2sS_W9" TargetMode="External"/><Relationship Id="rId2" Type="http://schemas.openxmlformats.org/officeDocument/2006/relationships/hyperlink" Target="https://github.com/andreakropp/SIOP2017-NLPTutoria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watson/developercloud/doc/personality-insights/science.shtml" TargetMode="Externa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andreakropp/SIOP2017-NLPTutorial" TargetMode="Externa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hyperlink" Target="mailto:kroppa@cebglobal.com" TargetMode="External"/><Relationship Id="rId2" Type="http://schemas.openxmlformats.org/officeDocument/2006/relationships/hyperlink" Target="mailto:ckind@cebglobal.com" TargetMode="External"/><Relationship Id="rId1" Type="http://schemas.openxmlformats.org/officeDocument/2006/relationships/slideLayout" Target="../slideLayouts/slideLayout30.xml"/><Relationship Id="rId4" Type="http://schemas.openxmlformats.org/officeDocument/2006/relationships/hyperlink" Target="mailto:ayost@cebglobal.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NLP and Text Mining for I/O Psychologists	</a:t>
            </a:r>
          </a:p>
        </p:txBody>
      </p:sp>
      <p:sp>
        <p:nvSpPr>
          <p:cNvPr id="9" name="Rectangle 8"/>
          <p:cNvSpPr/>
          <p:nvPr/>
        </p:nvSpPr>
        <p:spPr>
          <a:xfrm>
            <a:off x="426651" y="2195840"/>
            <a:ext cx="2557623" cy="707886"/>
          </a:xfrm>
          <a:prstGeom prst="rect">
            <a:avLst/>
          </a:prstGeom>
        </p:spPr>
        <p:txBody>
          <a:bodyPr wrap="none">
            <a:spAutoFit/>
          </a:bodyPr>
          <a:lstStyle/>
          <a:p>
            <a:pPr algn="l"/>
            <a:r>
              <a:rPr lang="en-US" sz="2000" dirty="0" smtClean="0"/>
              <a:t>SIOP Master Tutorial</a:t>
            </a:r>
          </a:p>
          <a:p>
            <a:pPr algn="l"/>
            <a:r>
              <a:rPr lang="en-US" sz="2000" dirty="0" smtClean="0"/>
              <a:t>April 26, 2017</a:t>
            </a:r>
            <a:endParaRPr lang="en-US" sz="2000" dirty="0"/>
          </a:p>
        </p:txBody>
      </p:sp>
      <p:sp>
        <p:nvSpPr>
          <p:cNvPr id="5" name="Text Placeholder 3"/>
          <p:cNvSpPr>
            <a:spLocks noGrp="1"/>
          </p:cNvSpPr>
          <p:nvPr>
            <p:ph type="body" sz="quarter" idx="13"/>
          </p:nvPr>
        </p:nvSpPr>
        <p:spPr>
          <a:xfrm>
            <a:off x="451920" y="3386761"/>
            <a:ext cx="8227301" cy="255599"/>
          </a:xfrm>
        </p:spPr>
        <p:txBody>
          <a:bodyPr/>
          <a:lstStyle/>
          <a:p>
            <a:r>
              <a:rPr lang="en-US" dirty="0" smtClean="0"/>
              <a:t>Andrea Kropp</a:t>
            </a:r>
          </a:p>
          <a:p>
            <a:r>
              <a:rPr lang="en-US" dirty="0" smtClean="0"/>
              <a:t>Cory Kind</a:t>
            </a:r>
          </a:p>
          <a:p>
            <a:r>
              <a:rPr lang="en-US" dirty="0" smtClean="0"/>
              <a:t>Allison Yost</a:t>
            </a:r>
            <a:endParaRPr lang="en-US" dirty="0"/>
          </a:p>
        </p:txBody>
      </p:sp>
    </p:spTree>
    <p:extLst>
      <p:ext uri="{BB962C8B-B14F-4D97-AF65-F5344CB8AC3E}">
        <p14:creationId xmlns:p14="http://schemas.microsoft.com/office/powerpoint/2010/main" val="24962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NLP in a Nutshell</a:t>
            </a:r>
            <a:endParaRPr lang="en-US" dirty="0"/>
          </a:p>
        </p:txBody>
      </p:sp>
      <p:sp>
        <p:nvSpPr>
          <p:cNvPr id="12" name="Content Placeholder 1"/>
          <p:cNvSpPr txBox="1">
            <a:spLocks/>
          </p:cNvSpPr>
          <p:nvPr/>
        </p:nvSpPr>
        <p:spPr>
          <a:xfrm>
            <a:off x="727466"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Clean</a:t>
            </a:r>
            <a:endParaRPr lang="en-US" sz="2000" kern="0" dirty="0" smtClean="0">
              <a:solidFill>
                <a:schemeClr val="accent1"/>
              </a:solidFill>
            </a:endParaRPr>
          </a:p>
        </p:txBody>
      </p:sp>
      <p:sp>
        <p:nvSpPr>
          <p:cNvPr id="13" name="Content Placeholder 1"/>
          <p:cNvSpPr txBox="1">
            <a:spLocks/>
          </p:cNvSpPr>
          <p:nvPr/>
        </p:nvSpPr>
        <p:spPr>
          <a:xfrm>
            <a:off x="3658195"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Quantify</a:t>
            </a:r>
            <a:endParaRPr lang="en-US" sz="2000" kern="0" dirty="0" smtClean="0">
              <a:solidFill>
                <a:schemeClr val="accent1"/>
              </a:solidFill>
            </a:endParaRPr>
          </a:p>
          <a:p>
            <a:pPr marL="209550" lvl="1" indent="0">
              <a:buFont typeface="Lucida Grande"/>
              <a:buNone/>
            </a:pPr>
            <a:endParaRPr lang="en-US" sz="2000" kern="0" dirty="0" smtClean="0">
              <a:solidFill>
                <a:schemeClr val="accent1"/>
              </a:solidFill>
            </a:endParaRPr>
          </a:p>
        </p:txBody>
      </p:sp>
      <p:sp>
        <p:nvSpPr>
          <p:cNvPr id="14" name="Content Placeholder 1"/>
          <p:cNvSpPr txBox="1">
            <a:spLocks/>
          </p:cNvSpPr>
          <p:nvPr/>
        </p:nvSpPr>
        <p:spPr>
          <a:xfrm>
            <a:off x="6588925"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Analyze</a:t>
            </a:r>
            <a:endParaRPr lang="en-US" sz="2000" kern="0" dirty="0" smtClean="0">
              <a:solidFill>
                <a:schemeClr val="accent1"/>
              </a:solidFill>
            </a:endParaRPr>
          </a:p>
          <a:p>
            <a:pPr marL="209550" lvl="1" indent="0">
              <a:buFont typeface="Lucida Grande"/>
              <a:buNone/>
            </a:pPr>
            <a:endParaRPr lang="en-US" sz="2000" kern="0" dirty="0" smtClean="0">
              <a:solidFill>
                <a:schemeClr val="accent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5890" y="2786064"/>
            <a:ext cx="800100" cy="800100"/>
          </a:xfrm>
          <a:prstGeom prst="rect">
            <a:avLst/>
          </a:prstGeom>
        </p:spPr>
      </p:pic>
      <p:sp>
        <p:nvSpPr>
          <p:cNvPr id="18" name="TextBox 17"/>
          <p:cNvSpPr txBox="1"/>
          <p:nvPr/>
        </p:nvSpPr>
        <p:spPr bwMode="auto">
          <a:xfrm>
            <a:off x="5209882" y="3586164"/>
            <a:ext cx="2462506" cy="86177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latin typeface="Calibri" panose="020F0502020204030204" pitchFamily="34" charset="0"/>
              </a:rPr>
              <a:t>Where we turn words into hundreds, often thousands of quantitative variables…and we’re closer to our comfort zone!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2499812" y="2032885"/>
            <a:ext cx="859536" cy="85953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431980" y="2032886"/>
            <a:ext cx="859536" cy="859536"/>
          </a:xfrm>
          <a:prstGeom prst="rect">
            <a:avLst/>
          </a:prstGeom>
        </p:spPr>
      </p:pic>
    </p:spTree>
    <p:extLst>
      <p:ext uri="{BB962C8B-B14F-4D97-AF65-F5344CB8AC3E}">
        <p14:creationId xmlns:p14="http://schemas.microsoft.com/office/powerpoint/2010/main" val="2108067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81376052"/>
              </p:ext>
            </p:extLst>
          </p:nvPr>
        </p:nvGraphicFramePr>
        <p:xfrm>
          <a:off x="458788" y="1320800"/>
          <a:ext cx="8216900" cy="2856260"/>
        </p:xfrm>
        <a:graphic>
          <a:graphicData uri="http://schemas.openxmlformats.org/drawingml/2006/table">
            <a:tbl>
              <a:tblPr firstRow="1" bandRow="1">
                <a:tableStyleId>{2D5ABB26-0587-4C30-8999-92F81FD0307C}</a:tableStyleId>
              </a:tblPr>
              <a:tblGrid>
                <a:gridCol w="885825"/>
                <a:gridCol w="7331075"/>
              </a:tblGrid>
              <a:tr h="940476">
                <a:tc>
                  <a:txBody>
                    <a:bodyPr/>
                    <a:lstStyle/>
                    <a:p>
                      <a:pPr algn="ctr"/>
                      <a:r>
                        <a:rPr lang="en-US" sz="4800" dirty="0" smtClean="0">
                          <a:solidFill>
                            <a:schemeClr val="accent1"/>
                          </a:solidFill>
                        </a:rPr>
                        <a:t>1</a:t>
                      </a:r>
                      <a:endParaRPr lang="en-US" sz="4800" dirty="0">
                        <a:solidFill>
                          <a:schemeClr val="accent1"/>
                        </a:solidFill>
                      </a:endParaRPr>
                    </a:p>
                  </a:txBody>
                  <a:tcPr anchor="ctr"/>
                </a:tc>
                <a:tc>
                  <a:txBody>
                    <a:bodyPr/>
                    <a:lstStyle/>
                    <a:p>
                      <a:pPr algn="l"/>
                      <a:r>
                        <a:rPr lang="en-US" dirty="0" smtClean="0">
                          <a:solidFill>
                            <a:schemeClr val="tx1"/>
                          </a:solidFill>
                        </a:rPr>
                        <a:t>How to clean and prepare</a:t>
                      </a:r>
                      <a:r>
                        <a:rPr lang="en-US" baseline="0" dirty="0" smtClean="0">
                          <a:solidFill>
                            <a:schemeClr val="tx1"/>
                          </a:solidFill>
                        </a:rPr>
                        <a:t> text data for analysis</a:t>
                      </a:r>
                      <a:endParaRPr lang="en-US" dirty="0">
                        <a:solidFill>
                          <a:schemeClr val="tx1"/>
                        </a:solidFill>
                      </a:endParaRPr>
                    </a:p>
                  </a:txBody>
                  <a:tcPr anchor="ctr"/>
                </a:tc>
              </a:tr>
              <a:tr h="975308">
                <a:tc>
                  <a:txBody>
                    <a:bodyPr/>
                    <a:lstStyle/>
                    <a:p>
                      <a:pPr algn="ctr"/>
                      <a:r>
                        <a:rPr lang="en-US" sz="4800" dirty="0" smtClean="0">
                          <a:solidFill>
                            <a:schemeClr val="accent1"/>
                          </a:solidFill>
                        </a:rPr>
                        <a:t>2</a:t>
                      </a:r>
                      <a:endParaRPr lang="en-US" sz="4800" dirty="0">
                        <a:solidFill>
                          <a:schemeClr val="accent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tx1"/>
                          </a:solidFill>
                        </a:rPr>
                        <a:t>Case Studies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rPr>
                        <a:t>Predicting personality and cognitive ability from writing samples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rPr>
                        <a:t>Extracting topics and sentiment from free-text employee</a:t>
                      </a:r>
                      <a:r>
                        <a:rPr lang="en-US" sz="1600" baseline="0" dirty="0" smtClean="0">
                          <a:solidFill>
                            <a:schemeClr val="tx1"/>
                          </a:solidFill>
                        </a:rPr>
                        <a:t> survey questions</a:t>
                      </a:r>
                    </a:p>
                  </a:txBody>
                  <a:tcPr anchor="ctr"/>
                </a:tc>
              </a:tr>
              <a:tr h="940476">
                <a:tc>
                  <a:txBody>
                    <a:bodyPr/>
                    <a:lstStyle/>
                    <a:p>
                      <a:pPr algn="ctr"/>
                      <a:r>
                        <a:rPr lang="en-US" sz="4800" dirty="0" smtClean="0">
                          <a:solidFill>
                            <a:schemeClr val="accent1"/>
                          </a:solidFill>
                        </a:rPr>
                        <a:t>3</a:t>
                      </a:r>
                      <a:endParaRPr lang="en-US" sz="4800" dirty="0">
                        <a:solidFill>
                          <a:schemeClr val="accent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Additional</a:t>
                      </a:r>
                      <a:r>
                        <a:rPr lang="en-US" baseline="0" dirty="0" smtClean="0">
                          <a:solidFill>
                            <a:schemeClr val="tx1"/>
                          </a:solidFill>
                        </a:rPr>
                        <a:t> Resources</a:t>
                      </a:r>
                      <a:endParaRPr lang="en-US" dirty="0" smtClean="0">
                        <a:solidFill>
                          <a:schemeClr val="tx1"/>
                        </a:solidFill>
                      </a:endParaRPr>
                    </a:p>
                  </a:txBody>
                  <a:tcPr anchor="ctr"/>
                </a:tc>
              </a:tr>
            </a:tbl>
          </a:graphicData>
        </a:graphic>
      </p:graphicFrame>
      <p:sp>
        <p:nvSpPr>
          <p:cNvPr id="3" name="Title 2"/>
          <p:cNvSpPr>
            <a:spLocks noGrp="1"/>
          </p:cNvSpPr>
          <p:nvPr>
            <p:ph type="title"/>
          </p:nvPr>
        </p:nvSpPr>
        <p:spPr/>
        <p:txBody>
          <a:bodyPr/>
          <a:lstStyle/>
          <a:p>
            <a:r>
              <a:rPr lang="en-US" dirty="0" smtClean="0"/>
              <a:t>Structure of Today’s Session</a:t>
            </a:r>
            <a:endParaRPr lang="en-US" dirty="0"/>
          </a:p>
        </p:txBody>
      </p:sp>
    </p:spTree>
    <p:extLst>
      <p:ext uri="{BB962C8B-B14F-4D97-AF65-F5344CB8AC3E}">
        <p14:creationId xmlns:p14="http://schemas.microsoft.com/office/powerpoint/2010/main" val="1197451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Orientation to the Shared Data Set</a:t>
            </a:r>
            <a:endParaRPr lang="en-US" dirty="0"/>
          </a:p>
        </p:txBody>
      </p:sp>
    </p:spTree>
    <p:extLst>
      <p:ext uri="{BB962C8B-B14F-4D97-AF65-F5344CB8AC3E}">
        <p14:creationId xmlns:p14="http://schemas.microsoft.com/office/powerpoint/2010/main" val="2592843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Picture Description Task</a:t>
            </a: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736" t="12554" r="28618" b="25032"/>
          <a:stretch/>
        </p:blipFill>
        <p:spPr bwMode="auto">
          <a:xfrm>
            <a:off x="479867" y="1834958"/>
            <a:ext cx="2310062" cy="154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05667" y="1807996"/>
            <a:ext cx="5664200" cy="553998"/>
          </a:xfrm>
          <a:prstGeom prst="rect">
            <a:avLst/>
          </a:prstGeom>
        </p:spPr>
        <p:txBody>
          <a:bodyPr wrap="square">
            <a:spAutoFit/>
          </a:bodyPr>
          <a:lstStyle/>
          <a:p>
            <a:pPr algn="l"/>
            <a:r>
              <a:rPr lang="en-US" sz="1000" dirty="0"/>
              <a:t>In the foreground of the picture </a:t>
            </a:r>
            <a:r>
              <a:rPr lang="en-US" sz="1000" b="1" dirty="0"/>
              <a:t>a person, with long brown hair</a:t>
            </a:r>
            <a:r>
              <a:rPr lang="en-US" sz="1000" dirty="0"/>
              <a:t>, holds a picture in her hand, along with a red solo cup that appears to have light blue paint in it. The picture that the person is holding looks like a colorful image of a galaxy you would find in space. </a:t>
            </a:r>
            <a:r>
              <a:rPr lang="en-US" sz="1000" dirty="0" smtClean="0"/>
              <a:t>…</a:t>
            </a:r>
            <a:endParaRPr lang="en-US" sz="1000" dirty="0"/>
          </a:p>
        </p:txBody>
      </p:sp>
      <p:sp>
        <p:nvSpPr>
          <p:cNvPr id="7" name="Rectangle 6"/>
          <p:cNvSpPr/>
          <p:nvPr/>
        </p:nvSpPr>
        <p:spPr>
          <a:xfrm>
            <a:off x="3005667" y="2430300"/>
            <a:ext cx="5520266" cy="553998"/>
          </a:xfrm>
          <a:prstGeom prst="rect">
            <a:avLst/>
          </a:prstGeom>
        </p:spPr>
        <p:txBody>
          <a:bodyPr wrap="square">
            <a:spAutoFit/>
          </a:bodyPr>
          <a:lstStyle/>
          <a:p>
            <a:pPr algn="l"/>
            <a:r>
              <a:rPr lang="en-US" sz="1000" dirty="0"/>
              <a:t>The focal point of this picture is definitely a piece of </a:t>
            </a:r>
            <a:r>
              <a:rPr lang="en-US" sz="1000" b="1" dirty="0"/>
              <a:t>artwork in the form of a mural</a:t>
            </a:r>
            <a:r>
              <a:rPr lang="en-US" sz="1000" dirty="0"/>
              <a:t>. The mural is very colorful, using colors like orange, yellow, blue, purple and dark blue in a highly contrasting fashion. The colors swirl in an almost cosmic looking shape</a:t>
            </a:r>
            <a:r>
              <a:rPr lang="en-US" sz="1000" dirty="0" smtClean="0"/>
              <a:t>. …</a:t>
            </a:r>
            <a:endParaRPr lang="en-US" sz="1000" dirty="0"/>
          </a:p>
        </p:txBody>
      </p:sp>
      <p:sp>
        <p:nvSpPr>
          <p:cNvPr id="8" name="Rectangle 7"/>
          <p:cNvSpPr/>
          <p:nvPr/>
        </p:nvSpPr>
        <p:spPr>
          <a:xfrm>
            <a:off x="3005667" y="3052603"/>
            <a:ext cx="5592233" cy="553998"/>
          </a:xfrm>
          <a:prstGeom prst="rect">
            <a:avLst/>
          </a:prstGeom>
        </p:spPr>
        <p:txBody>
          <a:bodyPr wrap="square">
            <a:spAutoFit/>
          </a:bodyPr>
          <a:lstStyle/>
          <a:p>
            <a:pPr algn="l"/>
            <a:r>
              <a:rPr lang="en-US" sz="1000" dirty="0"/>
              <a:t>The picture shows </a:t>
            </a:r>
            <a:r>
              <a:rPr lang="en-US" sz="1000" b="1" dirty="0"/>
              <a:t>three women, two of whom are painting </a:t>
            </a:r>
            <a:r>
              <a:rPr lang="en-US" sz="1000" dirty="0"/>
              <a:t>a mural on a cinder block wall. Both painters are wearing white t shirts and black shorts. The painters have their backs turned towards the camera leaving their face not visible. </a:t>
            </a:r>
            <a:r>
              <a:rPr lang="en-US" sz="1000" dirty="0" smtClean="0"/>
              <a:t>…</a:t>
            </a:r>
            <a:endParaRPr lang="en-US" sz="1000" dirty="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082" t="16858" r="28787" b="26122"/>
          <a:stretch/>
        </p:blipFill>
        <p:spPr bwMode="auto">
          <a:xfrm>
            <a:off x="457200" y="4152251"/>
            <a:ext cx="2227007" cy="153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23572" y="1242201"/>
            <a:ext cx="8202749" cy="338554"/>
          </a:xfrm>
          <a:prstGeom prst="rect">
            <a:avLst/>
          </a:prstGeom>
        </p:spPr>
        <p:txBody>
          <a:bodyPr wrap="square">
            <a:spAutoFit/>
          </a:bodyPr>
          <a:lstStyle/>
          <a:p>
            <a:pPr algn="l"/>
            <a:r>
              <a:rPr lang="en-US" sz="1600" b="1" dirty="0" smtClean="0"/>
              <a:t>INSTRUCTIONS: </a:t>
            </a:r>
            <a:r>
              <a:rPr lang="en-US" sz="1600" dirty="0" smtClean="0"/>
              <a:t>Describe </a:t>
            </a:r>
            <a:r>
              <a:rPr lang="en-US" sz="1600" dirty="0"/>
              <a:t>this picture to someone who has never seen it.</a:t>
            </a:r>
          </a:p>
        </p:txBody>
      </p:sp>
      <p:sp>
        <p:nvSpPr>
          <p:cNvPr id="11" name="Rectangle 10"/>
          <p:cNvSpPr/>
          <p:nvPr/>
        </p:nvSpPr>
        <p:spPr>
          <a:xfrm>
            <a:off x="3005666" y="3727237"/>
            <a:ext cx="5888951" cy="2400657"/>
          </a:xfrm>
          <a:prstGeom prst="rect">
            <a:avLst/>
          </a:prstGeom>
        </p:spPr>
        <p:txBody>
          <a:bodyPr wrap="square">
            <a:spAutoFit/>
          </a:bodyPr>
          <a:lstStyle/>
          <a:p>
            <a:pPr algn="l"/>
            <a:r>
              <a:rPr lang="en-US" sz="1000" dirty="0"/>
              <a:t>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a:t>
            </a:r>
          </a:p>
          <a:p>
            <a:pPr algn="l"/>
            <a:endParaRPr lang="en-US" sz="1000" dirty="0"/>
          </a:p>
          <a:p>
            <a:pPr algn="l"/>
            <a:r>
              <a:rPr lang="en-US" sz="1000" dirty="0"/>
              <a:t>At the doorway to the break room at work, an employee in a black dress asks a question of the HR Rep in the purple dress who is carrying a clipboard.  In the background, there are two male employees, who are dressed in business casual attire, facing towards a television that has been placed up on the wall.  The television is a flat screen, and appears to be showing some sort of news logo.</a:t>
            </a:r>
          </a:p>
          <a:p>
            <a:pPr algn="l"/>
            <a:endParaRPr lang="en-US" sz="1000" dirty="0"/>
          </a:p>
          <a:p>
            <a:pPr algn="l"/>
            <a:r>
              <a:rPr lang="en-US" sz="1000" dirty="0"/>
              <a:t>Four young professionals are standing near a doorway. Two young men are conversing with each other, in the background. The men appear to be </a:t>
            </a:r>
            <a:r>
              <a:rPr lang="en-US" sz="1000" dirty="0" err="1"/>
              <a:t>caucasian</a:t>
            </a:r>
            <a:r>
              <a:rPr lang="en-US" sz="1000" dirty="0"/>
              <a:t> and wearing </a:t>
            </a:r>
            <a:r>
              <a:rPr lang="en-US" sz="1000" dirty="0" err="1"/>
              <a:t>bussiness</a:t>
            </a:r>
            <a:r>
              <a:rPr lang="en-US" sz="1000" dirty="0"/>
              <a:t> attire clothing; long sleeve shirts that are pale pink and blue, and </a:t>
            </a:r>
            <a:r>
              <a:rPr lang="en-US" sz="1000" dirty="0" err="1"/>
              <a:t>kahki</a:t>
            </a:r>
            <a:r>
              <a:rPr lang="en-US" sz="1000" dirty="0"/>
              <a:t> pants. In front of the men are two young women, who also are conversing with each other. </a:t>
            </a:r>
          </a:p>
        </p:txBody>
      </p:sp>
    </p:spTree>
    <p:extLst>
      <p:ext uri="{BB962C8B-B14F-4D97-AF65-F5344CB8AC3E}">
        <p14:creationId xmlns:p14="http://schemas.microsoft.com/office/powerpoint/2010/main" val="1110047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Deductive Reasoning Test</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489" y="1689100"/>
            <a:ext cx="2894011" cy="3679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98900" y="1320800"/>
            <a:ext cx="4775200" cy="4616648"/>
          </a:xfrm>
          <a:prstGeom prst="rect">
            <a:avLst/>
          </a:prstGeom>
          <a:solidFill>
            <a:schemeClr val="bg1">
              <a:lumMod val="95000"/>
            </a:schemeClr>
          </a:solidFill>
        </p:spPr>
        <p:txBody>
          <a:bodyPr wrap="square">
            <a:spAutoFit/>
          </a:bodyPr>
          <a:lstStyle/>
          <a:p>
            <a:pPr algn="l"/>
            <a:r>
              <a:rPr lang="en-US" sz="1400" dirty="0" smtClean="0"/>
              <a:t>“The </a:t>
            </a:r>
            <a:r>
              <a:rPr lang="en-US" sz="1400" dirty="0"/>
              <a:t>Verify Deductive Reasoning test is designed to </a:t>
            </a:r>
            <a:r>
              <a:rPr lang="en-US" sz="1400" b="1" dirty="0"/>
              <a:t>measure the ability to draw logical conclusions </a:t>
            </a:r>
            <a:r>
              <a:rPr lang="en-US" sz="1400" dirty="0"/>
              <a:t>based on information provided, identify strengths and weaknesses of arguments, and complete scenarios using incomplete information. It provides an indication of how an individual will perform when asked to develop solutions based on presented information and draw sound conclusions from data. This form of reasoning is commonly required to support work and decision-making in many different types of jobs at a variety of levels</a:t>
            </a:r>
            <a:r>
              <a:rPr lang="en-US" sz="1400" dirty="0" smtClean="0"/>
              <a:t>.</a:t>
            </a:r>
          </a:p>
          <a:p>
            <a:pPr algn="l"/>
            <a:endParaRPr lang="en-US" sz="1400" dirty="0"/>
          </a:p>
          <a:p>
            <a:pPr algn="l"/>
            <a:r>
              <a:rPr lang="en-US" sz="1400" dirty="0" smtClean="0"/>
              <a:t>“Candidates </a:t>
            </a:r>
            <a:r>
              <a:rPr lang="en-US" sz="1400" dirty="0"/>
              <a:t>are presented with 18 questions. They have 20 minutes to answer all of the questions. </a:t>
            </a:r>
            <a:r>
              <a:rPr lang="en-US" sz="1400" dirty="0" smtClean="0"/>
              <a:t>Due </a:t>
            </a:r>
            <a:r>
              <a:rPr lang="en-US" sz="1400" dirty="0"/>
              <a:t>to the adaptive or dynamic nature of the test administration, virtually every candidate will see a different set of questions, which alleviates the typical security concern with the use of cognitive ability tests in an unsupervised setting</a:t>
            </a:r>
            <a:r>
              <a:rPr lang="en-US" sz="1400" dirty="0" smtClean="0"/>
              <a:t>.</a:t>
            </a:r>
          </a:p>
          <a:p>
            <a:pPr algn="l"/>
            <a:endParaRPr lang="en-US" sz="1400" dirty="0" smtClean="0"/>
          </a:p>
          <a:p>
            <a:pPr algn="l"/>
            <a:r>
              <a:rPr lang="en-US" sz="1400" dirty="0" smtClean="0"/>
              <a:t>“Normative </a:t>
            </a:r>
            <a:r>
              <a:rPr lang="en-US" sz="1400" dirty="0"/>
              <a:t>data are available at several job levels for making appropriate </a:t>
            </a:r>
            <a:r>
              <a:rPr lang="en-US" sz="1400" dirty="0" smtClean="0"/>
              <a:t>comparisons.”</a:t>
            </a:r>
            <a:endParaRPr lang="en-US" sz="1400" dirty="0"/>
          </a:p>
        </p:txBody>
      </p:sp>
      <p:cxnSp>
        <p:nvCxnSpPr>
          <p:cNvPr id="6" name="Straight Connector 5"/>
          <p:cNvCxnSpPr/>
          <p:nvPr/>
        </p:nvCxnSpPr>
        <p:spPr bwMode="auto">
          <a:xfrm flipH="1">
            <a:off x="3492500" y="1314450"/>
            <a:ext cx="406400" cy="374650"/>
          </a:xfrm>
          <a:prstGeom prst="line">
            <a:avLst/>
          </a:prstGeom>
          <a:noFill/>
          <a:ln w="127"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flipV="1">
            <a:off x="3492500" y="5368127"/>
            <a:ext cx="406400" cy="569321"/>
          </a:xfrm>
          <a:prstGeom prst="line">
            <a:avLst/>
          </a:prstGeom>
          <a:noFill/>
          <a:ln w="127"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611152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Data 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9" y="1947867"/>
            <a:ext cx="8459257" cy="329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bwMode="auto">
          <a:xfrm>
            <a:off x="428620" y="1294626"/>
            <a:ext cx="2526333"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17 columns X 1030 rows</a:t>
            </a:r>
          </a:p>
        </p:txBody>
      </p:sp>
      <p:sp>
        <p:nvSpPr>
          <p:cNvPr id="5" name="Right Brace 4"/>
          <p:cNvSpPr/>
          <p:nvPr/>
        </p:nvSpPr>
        <p:spPr bwMode="auto">
          <a:xfrm rot="5400000">
            <a:off x="5732859" y="4925611"/>
            <a:ext cx="228599" cy="1064419"/>
          </a:xfrm>
          <a:prstGeom prst="rightBrace">
            <a:avLst>
              <a:gd name="adj1" fmla="val 8333"/>
              <a:gd name="adj2" fmla="val 45973"/>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bwMode="auto">
          <a:xfrm>
            <a:off x="4643967" y="5713874"/>
            <a:ext cx="302326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2. Complete, unaltered text responses</a:t>
            </a:r>
          </a:p>
        </p:txBody>
      </p:sp>
      <p:cxnSp>
        <p:nvCxnSpPr>
          <p:cNvPr id="8" name="Straight Arrow Connector 7"/>
          <p:cNvCxnSpPr/>
          <p:nvPr/>
        </p:nvCxnSpPr>
        <p:spPr bwMode="auto">
          <a:xfrm>
            <a:off x="7758113" y="1571625"/>
            <a:ext cx="685800" cy="614363"/>
          </a:xfrm>
          <a:prstGeom prst="straightConnector1">
            <a:avLst/>
          </a:prstGeom>
          <a:noFill/>
          <a:ln w="127" cap="flat" cmpd="sng" algn="ctr">
            <a:solidFill>
              <a:schemeClr val="tx1"/>
            </a:solidFill>
            <a:prstDash val="solid"/>
            <a:round/>
            <a:headEnd type="none" w="med" len="med"/>
            <a:tailEnd type="arrow"/>
          </a:ln>
          <a:effectLst/>
        </p:spPr>
      </p:cxnSp>
      <p:sp>
        <p:nvSpPr>
          <p:cNvPr id="10" name="TextBox 9"/>
          <p:cNvSpPr txBox="1"/>
          <p:nvPr/>
        </p:nvSpPr>
        <p:spPr bwMode="auto">
          <a:xfrm>
            <a:off x="5834509" y="1433125"/>
            <a:ext cx="1990673"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3. Assessment percentile</a:t>
            </a:r>
          </a:p>
        </p:txBody>
      </p:sp>
      <p:sp>
        <p:nvSpPr>
          <p:cNvPr id="11" name="Right Brace 10"/>
          <p:cNvSpPr/>
          <p:nvPr/>
        </p:nvSpPr>
        <p:spPr bwMode="auto">
          <a:xfrm rot="5400000">
            <a:off x="2281234" y="4052880"/>
            <a:ext cx="247654" cy="2790826"/>
          </a:xfrm>
          <a:prstGeom prst="rightBrace">
            <a:avLst>
              <a:gd name="adj1" fmla="val 8333"/>
              <a:gd name="adj2" fmla="val 45973"/>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bwMode="auto">
          <a:xfrm>
            <a:off x="1338792" y="5713874"/>
            <a:ext cx="253755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1. Demographics and classifiers</a:t>
            </a:r>
          </a:p>
        </p:txBody>
      </p:sp>
    </p:spTree>
    <p:extLst>
      <p:ext uri="{BB962C8B-B14F-4D97-AF65-F5344CB8AC3E}">
        <p14:creationId xmlns:p14="http://schemas.microsoft.com/office/powerpoint/2010/main" val="2494059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Video Tutorial</a:t>
            </a:r>
            <a:endParaRPr lang="en-US" dirty="0"/>
          </a:p>
        </p:txBody>
      </p:sp>
      <p:sp>
        <p:nvSpPr>
          <p:cNvPr id="5" name="TextBox 4"/>
          <p:cNvSpPr txBox="1"/>
          <p:nvPr/>
        </p:nvSpPr>
        <p:spPr bwMode="auto">
          <a:xfrm>
            <a:off x="423247" y="1417370"/>
            <a:ext cx="8551636" cy="3877985"/>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25 minutes</a:t>
            </a:r>
          </a:p>
          <a:p>
            <a:pPr marL="285750" indent="-285750" algn="l">
              <a:buFont typeface="Arial" panose="020B0604020202020204" pitchFamily="34" charset="0"/>
              <a:buChar char="•"/>
            </a:pPr>
            <a:r>
              <a:rPr lang="en-US" dirty="0" smtClean="0"/>
              <a:t>4 R scripts</a:t>
            </a:r>
          </a:p>
          <a:p>
            <a:pPr marL="742950" lvl="1" indent="-285750" algn="l">
              <a:buFont typeface="Arial" panose="020B0604020202020204" pitchFamily="34" charset="0"/>
              <a:buChar char="•"/>
            </a:pPr>
            <a:r>
              <a:rPr lang="en-US" dirty="0" smtClean="0"/>
              <a:t>Load and Clean</a:t>
            </a:r>
          </a:p>
          <a:p>
            <a:pPr marL="742950" lvl="1" indent="-285750" algn="l">
              <a:buFont typeface="Arial" panose="020B0604020202020204" pitchFamily="34" charset="0"/>
              <a:buChar char="•"/>
            </a:pPr>
            <a:r>
              <a:rPr lang="en-US" dirty="0" smtClean="0"/>
              <a:t>Text Basics</a:t>
            </a:r>
          </a:p>
          <a:p>
            <a:pPr marL="742950" lvl="1" indent="-285750" algn="l">
              <a:buFont typeface="Arial" panose="020B0604020202020204" pitchFamily="34" charset="0"/>
              <a:buChar char="•"/>
            </a:pPr>
            <a:r>
              <a:rPr lang="en-US" dirty="0" smtClean="0"/>
              <a:t>Words and Phrases</a:t>
            </a:r>
          </a:p>
          <a:p>
            <a:pPr marL="742950" lvl="1" indent="-285750" algn="l">
              <a:buFont typeface="Arial" panose="020B0604020202020204" pitchFamily="34" charset="0"/>
              <a:buChar char="•"/>
            </a:pPr>
            <a:r>
              <a:rPr lang="en-US" dirty="0" smtClean="0"/>
              <a:t>Apply Dictionaries</a:t>
            </a:r>
          </a:p>
          <a:p>
            <a:pPr marL="742950" lvl="1" indent="-285750" algn="l">
              <a:buFont typeface="Arial" panose="020B0604020202020204" pitchFamily="34" charset="0"/>
              <a:buChar char="•"/>
            </a:pPr>
            <a:endParaRPr lang="en-US" dirty="0"/>
          </a:p>
          <a:p>
            <a:pPr lvl="1" algn="l"/>
            <a:endParaRPr lang="en-US" dirty="0" smtClean="0"/>
          </a:p>
          <a:p>
            <a:pPr algn="l"/>
            <a:r>
              <a:rPr lang="en-US" dirty="0" smtClean="0"/>
              <a:t>Available at:</a:t>
            </a:r>
          </a:p>
          <a:p>
            <a:pPr algn="l"/>
            <a:endParaRPr lang="en-US" dirty="0" smtClean="0"/>
          </a:p>
          <a:p>
            <a:pPr algn="l"/>
            <a:r>
              <a:rPr lang="en-US" kern="0" dirty="0">
                <a:solidFill>
                  <a:schemeClr val="accent1"/>
                </a:solidFill>
                <a:hlinkClick r:id="rId2"/>
              </a:rPr>
              <a:t>https://</a:t>
            </a:r>
            <a:r>
              <a:rPr lang="en-US" kern="0" dirty="0" smtClean="0">
                <a:solidFill>
                  <a:schemeClr val="accent1"/>
                </a:solidFill>
                <a:hlinkClick r:id="rId2"/>
              </a:rPr>
              <a:t>github.com/andreakropp/SIOP2017-NLPTutorial</a:t>
            </a:r>
            <a:endParaRPr lang="en-US" kern="0" dirty="0" smtClean="0">
              <a:solidFill>
                <a:schemeClr val="accent1"/>
              </a:solidFill>
            </a:endParaRPr>
          </a:p>
          <a:p>
            <a:pPr algn="l"/>
            <a:endParaRPr lang="en-US" dirty="0" smtClean="0"/>
          </a:p>
          <a:p>
            <a:pPr algn="l"/>
            <a:r>
              <a:rPr lang="en-US" dirty="0">
                <a:hlinkClick r:id="rId3"/>
              </a:rPr>
              <a:t>https://</a:t>
            </a:r>
            <a:r>
              <a:rPr lang="en-US" dirty="0" smtClean="0">
                <a:hlinkClick r:id="rId3"/>
              </a:rPr>
              <a:t>www.youtube.com/playlist?list=PLOYA960WeSzqIQK6-Kjd41VsXKY2sS_W9</a:t>
            </a:r>
            <a:endParaRPr lang="en-US" dirty="0" smtClean="0"/>
          </a:p>
          <a:p>
            <a:pPr algn="l"/>
            <a:endParaRPr lang="en-US" dirty="0" smtClean="0"/>
          </a:p>
        </p:txBody>
      </p:sp>
    </p:spTree>
    <p:extLst>
      <p:ext uri="{BB962C8B-B14F-4D97-AF65-F5344CB8AC3E}">
        <p14:creationId xmlns:p14="http://schemas.microsoft.com/office/powerpoint/2010/main" val="790908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1963" y="373063"/>
            <a:ext cx="8139112" cy="1332366"/>
          </a:xfrm>
        </p:spPr>
        <p:txBody>
          <a:bodyPr/>
          <a:lstStyle/>
          <a:p>
            <a:r>
              <a:rPr lang="en-US" dirty="0" smtClean="0"/>
              <a:t>Case Study:</a:t>
            </a:r>
          </a:p>
          <a:p>
            <a:r>
              <a:rPr lang="en-US" dirty="0" smtClean="0"/>
              <a:t>Predicting Deductive Reasoning Ability from a Picture Description Task </a:t>
            </a:r>
            <a:endParaRPr lang="en-US" dirty="0"/>
          </a:p>
        </p:txBody>
      </p:sp>
    </p:spTree>
    <p:extLst>
      <p:ext uri="{BB962C8B-B14F-4D97-AF65-F5344CB8AC3E}">
        <p14:creationId xmlns:p14="http://schemas.microsoft.com/office/powerpoint/2010/main" val="420900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smtClean="0"/>
              <a:t>Situation: </a:t>
            </a:r>
          </a:p>
          <a:p>
            <a:pPr marL="457200" indent="-457200">
              <a:buFont typeface="+mj-lt"/>
              <a:buAutoNum type="arabicPeriod"/>
            </a:pPr>
            <a:r>
              <a:rPr lang="en-US" sz="1600" dirty="0" smtClean="0"/>
              <a:t>It is not always feasible or desirable to administer psychometric assessments. </a:t>
            </a:r>
          </a:p>
          <a:p>
            <a:pPr marL="457200" indent="-457200">
              <a:buFont typeface="+mj-lt"/>
              <a:buAutoNum type="arabicPeriod"/>
            </a:pPr>
            <a:r>
              <a:rPr lang="en-US" sz="1600" dirty="0" smtClean="0"/>
              <a:t>Organizations would like to have the ability to passively assess candidates.</a:t>
            </a:r>
          </a:p>
          <a:p>
            <a:pPr marL="457200" indent="-457200">
              <a:buFont typeface="+mj-lt"/>
              <a:buAutoNum type="arabicPeriod"/>
            </a:pPr>
            <a:r>
              <a:rPr lang="en-US" sz="1600" dirty="0"/>
              <a:t>O</a:t>
            </a:r>
            <a:r>
              <a:rPr lang="en-US" sz="1600" dirty="0" smtClean="0"/>
              <a:t>ne possible approach is via an analysis of their written or spoken words.</a:t>
            </a:r>
            <a:endParaRPr lang="en-US" sz="1600" dirty="0"/>
          </a:p>
          <a:p>
            <a:pPr marL="0" indent="0">
              <a:buNone/>
            </a:pPr>
            <a:r>
              <a:rPr lang="en-US" sz="1600" b="1" dirty="0" smtClean="0"/>
              <a:t>Action:</a:t>
            </a:r>
          </a:p>
          <a:p>
            <a:pPr marL="342900" indent="-342900">
              <a:buFont typeface="+mj-lt"/>
              <a:buAutoNum type="arabicPeriod"/>
            </a:pPr>
            <a:r>
              <a:rPr lang="en-US" sz="1600" dirty="0" smtClean="0"/>
              <a:t>In late 2015 CEB researchers conducted a study on Mechanical Turk where &gt;1000 participants responded to 7 writing prompts and sat for 2 assessments.</a:t>
            </a:r>
          </a:p>
          <a:p>
            <a:pPr marL="342900" indent="-342900">
              <a:buFont typeface="+mj-lt"/>
              <a:buAutoNum type="arabicPeriod"/>
            </a:pPr>
            <a:r>
              <a:rPr lang="en-US" sz="1600" dirty="0" smtClean="0"/>
              <a:t>We analyzed the prompts separately and together to discover which language usage patterns related to which cognitive and personality traits.</a:t>
            </a:r>
            <a:endParaRPr lang="en-US" sz="1600" dirty="0"/>
          </a:p>
          <a:p>
            <a:pPr marL="0" indent="0">
              <a:buNone/>
            </a:pPr>
            <a:r>
              <a:rPr lang="en-US" sz="1600" b="1" dirty="0" smtClean="0"/>
              <a:t>Result:</a:t>
            </a:r>
          </a:p>
          <a:p>
            <a:pPr marL="342900" indent="-342900">
              <a:buAutoNum type="arabicPeriod"/>
            </a:pPr>
            <a:r>
              <a:rPr lang="en-US" sz="1600" dirty="0" smtClean="0"/>
              <a:t>This work is ongoing. </a:t>
            </a:r>
          </a:p>
          <a:p>
            <a:pPr marL="342900" indent="-342900">
              <a:buAutoNum type="arabicPeriod"/>
            </a:pPr>
            <a:r>
              <a:rPr lang="en-US" sz="1600" dirty="0" smtClean="0"/>
              <a:t>Results to be discussed today include a 0.38 cross-validated Pearson R correlation between language use and Deductive Reasoning assessment scores and a 0.31 cross-validated correlation between language use and the Big Five Achieving facet.</a:t>
            </a:r>
            <a:endParaRPr lang="en-US" sz="1600" dirty="0"/>
          </a:p>
        </p:txBody>
      </p:sp>
      <p:sp>
        <p:nvSpPr>
          <p:cNvPr id="3" name="Title 2"/>
          <p:cNvSpPr>
            <a:spLocks noGrp="1"/>
          </p:cNvSpPr>
          <p:nvPr>
            <p:ph type="title"/>
          </p:nvPr>
        </p:nvSpPr>
        <p:spPr/>
        <p:txBody>
          <a:bodyPr/>
          <a:lstStyle/>
          <a:p>
            <a:r>
              <a:rPr lang="en-US" dirty="0" smtClean="0"/>
              <a:t>Case Synopsis: Situation – Action </a:t>
            </a:r>
            <a:r>
              <a:rPr lang="en-US" dirty="0"/>
              <a:t>– </a:t>
            </a:r>
            <a:r>
              <a:rPr lang="en-US" dirty="0" smtClean="0"/>
              <a:t> Result</a:t>
            </a:r>
            <a:endParaRPr lang="en-US" dirty="0"/>
          </a:p>
        </p:txBody>
      </p:sp>
    </p:spTree>
    <p:extLst>
      <p:ext uri="{BB962C8B-B14F-4D97-AF65-F5344CB8AC3E}">
        <p14:creationId xmlns:p14="http://schemas.microsoft.com/office/powerpoint/2010/main" val="132686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vs IBM Watson Personality Insights</a:t>
            </a:r>
            <a:endParaRPr lang="en-US" dirty="0"/>
          </a:p>
        </p:txBody>
      </p:sp>
      <p:sp>
        <p:nvSpPr>
          <p:cNvPr id="5" name="Rectangle 4"/>
          <p:cNvSpPr/>
          <p:nvPr/>
        </p:nvSpPr>
        <p:spPr>
          <a:xfrm>
            <a:off x="310244" y="5759901"/>
            <a:ext cx="8458200" cy="276999"/>
          </a:xfrm>
          <a:prstGeom prst="rect">
            <a:avLst/>
          </a:prstGeom>
        </p:spPr>
        <p:txBody>
          <a:bodyPr wrap="square">
            <a:spAutoFit/>
          </a:bodyPr>
          <a:lstStyle/>
          <a:p>
            <a:pPr algn="l"/>
            <a:r>
              <a:rPr lang="en-US" sz="1200" dirty="0" smtClean="0">
                <a:solidFill>
                  <a:srgbClr val="000000"/>
                </a:solidFill>
              </a:rPr>
              <a:t>Source: </a:t>
            </a:r>
            <a:r>
              <a:rPr lang="en-US" sz="1200" dirty="0" smtClean="0">
                <a:solidFill>
                  <a:srgbClr val="000000"/>
                </a:solidFill>
                <a:hlinkClick r:id="rId2"/>
              </a:rPr>
              <a:t>https</a:t>
            </a:r>
            <a:r>
              <a:rPr lang="en-US" sz="1200" dirty="0">
                <a:solidFill>
                  <a:srgbClr val="000000"/>
                </a:solidFill>
                <a:hlinkClick r:id="rId2"/>
              </a:rPr>
              <a:t>://</a:t>
            </a:r>
            <a:r>
              <a:rPr lang="en-US" sz="1200" dirty="0" smtClean="0">
                <a:solidFill>
                  <a:srgbClr val="000000"/>
                </a:solidFill>
                <a:hlinkClick r:id="rId2"/>
              </a:rPr>
              <a:t>www.ibm.com/watson/developercloud/doc/personality-insights/science.shtml</a:t>
            </a:r>
            <a:r>
              <a:rPr lang="en-US" sz="1200" dirty="0" smtClean="0">
                <a:solidFill>
                  <a:srgbClr val="000000"/>
                </a:solidFill>
              </a:rPr>
              <a:t>, image taken March 17, 2017</a:t>
            </a:r>
            <a:endParaRPr lang="en-US" sz="1200" dirty="0">
              <a:solidFill>
                <a:srgbClr val="000000"/>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409"/>
          <a:stretch/>
        </p:blipFill>
        <p:spPr bwMode="auto">
          <a:xfrm>
            <a:off x="446994" y="2285804"/>
            <a:ext cx="7362557" cy="3349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95" y="1340522"/>
            <a:ext cx="3504520" cy="75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92387" y="2810056"/>
            <a:ext cx="4572000" cy="1200329"/>
          </a:xfrm>
          <a:prstGeom prst="rect">
            <a:avLst/>
          </a:prstGeom>
          <a:solidFill>
            <a:schemeClr val="accent2"/>
          </a:solidFill>
        </p:spPr>
        <p:txBody>
          <a:bodyPr>
            <a:spAutoFit/>
          </a:bodyPr>
          <a:lstStyle/>
          <a:p>
            <a:pPr algn="l"/>
            <a:r>
              <a:rPr lang="en-US" dirty="0"/>
              <a:t>Results to be discussed </a:t>
            </a:r>
            <a:r>
              <a:rPr lang="en-US" dirty="0" smtClean="0"/>
              <a:t>today:</a:t>
            </a:r>
          </a:p>
          <a:p>
            <a:pPr algn="l"/>
            <a:endParaRPr lang="en-US" dirty="0"/>
          </a:p>
          <a:p>
            <a:pPr marL="285750" indent="-285750" algn="l">
              <a:buFont typeface="Arial" panose="020B0604020202020204" pitchFamily="34" charset="0"/>
              <a:buChar char="•"/>
            </a:pPr>
            <a:r>
              <a:rPr lang="en-US" dirty="0" smtClean="0"/>
              <a:t>Deductive Reasoning: 0.38 correlation</a:t>
            </a:r>
          </a:p>
          <a:p>
            <a:pPr marL="285750" indent="-285750" algn="l">
              <a:buFont typeface="Arial" panose="020B0604020202020204" pitchFamily="34" charset="0"/>
              <a:buChar char="•"/>
            </a:pPr>
            <a:r>
              <a:rPr lang="en-US" dirty="0" smtClean="0"/>
              <a:t>Big 5 Facet - Achieving: 0.31 correlation</a:t>
            </a:r>
            <a:endParaRPr lang="en-US" dirty="0"/>
          </a:p>
        </p:txBody>
      </p:sp>
      <p:sp>
        <p:nvSpPr>
          <p:cNvPr id="6" name="Rounded Rectangle 5"/>
          <p:cNvSpPr/>
          <p:nvPr/>
        </p:nvSpPr>
        <p:spPr bwMode="auto">
          <a:xfrm>
            <a:off x="718457" y="3960465"/>
            <a:ext cx="2955472" cy="852378"/>
          </a:xfrm>
          <a:prstGeom prst="roundRect">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8" name="Straight Arrow Connector 7"/>
          <p:cNvCxnSpPr>
            <a:stCxn id="4" idx="1"/>
          </p:cNvCxnSpPr>
          <p:nvPr/>
        </p:nvCxnSpPr>
        <p:spPr bwMode="auto">
          <a:xfrm flipH="1">
            <a:off x="3673929" y="3410221"/>
            <a:ext cx="718458" cy="550244"/>
          </a:xfrm>
          <a:prstGeom prst="straightConnector1">
            <a:avLst/>
          </a:prstGeom>
          <a:noFill/>
          <a:ln w="38100" cap="flat" cmpd="sng" algn="ctr">
            <a:solidFill>
              <a:schemeClr val="accent2"/>
            </a:solidFill>
            <a:prstDash val="solid"/>
            <a:round/>
            <a:headEnd type="none" w="med" len="med"/>
            <a:tailEnd type="arrow"/>
          </a:ln>
          <a:effectLst/>
        </p:spPr>
      </p:cxnSp>
    </p:spTree>
    <p:extLst>
      <p:ext uri="{BB962C8B-B14F-4D97-AF65-F5344CB8AC3E}">
        <p14:creationId xmlns:p14="http://schemas.microsoft.com/office/powerpoint/2010/main" val="3203950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smtClean="0">
                <a:solidFill>
                  <a:schemeClr val="accent1"/>
                </a:solidFill>
              </a:rPr>
              <a:t>Purpose: </a:t>
            </a:r>
            <a:r>
              <a:rPr lang="en-US" sz="1800" dirty="0" smtClean="0"/>
              <a:t>Provide an introduction to natural language processing and text mining </a:t>
            </a:r>
          </a:p>
          <a:p>
            <a:r>
              <a:rPr lang="en-US" sz="1800" b="1" dirty="0" smtClean="0">
                <a:solidFill>
                  <a:schemeClr val="accent1"/>
                </a:solidFill>
              </a:rPr>
              <a:t>Intended Audience: </a:t>
            </a:r>
            <a:r>
              <a:rPr lang="en-US" sz="1800" dirty="0" smtClean="0"/>
              <a:t>Experienced, quantitatively-oriented I/O Psychologists who are interested in working with “words as data.” Familiarity with R is beneficial.</a:t>
            </a:r>
          </a:p>
          <a:p>
            <a:r>
              <a:rPr lang="en-US" sz="1800" b="1" dirty="0" smtClean="0">
                <a:solidFill>
                  <a:schemeClr val="accent1"/>
                </a:solidFill>
              </a:rPr>
              <a:t>What we will share:</a:t>
            </a:r>
          </a:p>
          <a:p>
            <a:pPr lvl="1"/>
            <a:r>
              <a:rPr lang="en-US" dirty="0" smtClean="0"/>
              <a:t>Tools to get started</a:t>
            </a:r>
          </a:p>
          <a:p>
            <a:pPr lvl="1"/>
            <a:r>
              <a:rPr lang="en-US" dirty="0" smtClean="0"/>
              <a:t>Our processes</a:t>
            </a:r>
          </a:p>
          <a:p>
            <a:pPr lvl="1"/>
            <a:r>
              <a:rPr lang="en-US" dirty="0" smtClean="0"/>
              <a:t>Lessons learned</a:t>
            </a:r>
          </a:p>
          <a:p>
            <a:pPr lvl="1"/>
            <a:r>
              <a:rPr lang="en-US" dirty="0" smtClean="0"/>
              <a:t>Example R code</a:t>
            </a:r>
          </a:p>
          <a:p>
            <a:pPr lvl="1"/>
            <a:endParaRPr lang="en-US" dirty="0"/>
          </a:p>
        </p:txBody>
      </p:sp>
      <p:sp>
        <p:nvSpPr>
          <p:cNvPr id="3" name="Title 2"/>
          <p:cNvSpPr>
            <a:spLocks noGrp="1"/>
          </p:cNvSpPr>
          <p:nvPr>
            <p:ph type="title"/>
          </p:nvPr>
        </p:nvSpPr>
        <p:spPr>
          <a:prstGeom prst="rect">
            <a:avLst/>
          </a:prstGeom>
        </p:spPr>
        <p:txBody>
          <a:bodyPr/>
          <a:lstStyle/>
          <a:p>
            <a:r>
              <a:rPr lang="en-US" dirty="0" smtClean="0"/>
              <a:t>Today’s Session</a:t>
            </a:r>
            <a:endParaRPr lang="en-US" dirty="0"/>
          </a:p>
        </p:txBody>
      </p:sp>
      <p:sp>
        <p:nvSpPr>
          <p:cNvPr id="4" name="Content Placeholder 1"/>
          <p:cNvSpPr txBox="1">
            <a:spLocks/>
          </p:cNvSpPr>
          <p:nvPr/>
        </p:nvSpPr>
        <p:spPr>
          <a:xfrm>
            <a:off x="1238216" y="4792848"/>
            <a:ext cx="7162833"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buNone/>
            </a:pPr>
            <a:r>
              <a:rPr lang="en-US" kern="0" dirty="0" smtClean="0"/>
              <a:t>Today’s tutorial is part of the Reproducible Research track. All data, R code, and supporting materials (including video tutorials) can be found here:</a:t>
            </a:r>
            <a:r>
              <a:rPr lang="en-US" kern="0" dirty="0" smtClean="0">
                <a:solidFill>
                  <a:schemeClr val="accent3"/>
                </a:solidFill>
              </a:rPr>
              <a:t> </a:t>
            </a:r>
            <a:r>
              <a:rPr lang="en-US" b="1" kern="0" dirty="0">
                <a:solidFill>
                  <a:schemeClr val="accent1"/>
                </a:solidFill>
              </a:rPr>
              <a:t>https://github.com/andreakropp/SIOP2017-NLPTutorial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603" y="4679729"/>
            <a:ext cx="940613" cy="940613"/>
          </a:xfrm>
          <a:prstGeom prst="rect">
            <a:avLst/>
          </a:prstGeom>
        </p:spPr>
      </p:pic>
    </p:spTree>
    <p:extLst>
      <p:ext uri="{BB962C8B-B14F-4D97-AF65-F5344CB8AC3E}">
        <p14:creationId xmlns:p14="http://schemas.microsoft.com/office/powerpoint/2010/main" val="3048557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Great Results, Clean and Prepare it Right!</a:t>
            </a:r>
            <a:endParaRPr lang="en-US" dirty="0"/>
          </a:p>
        </p:txBody>
      </p:sp>
      <p:pic>
        <p:nvPicPr>
          <p:cNvPr id="2052" name="Picture 4" descr="Image result for data science time spent clean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257" y="2928938"/>
            <a:ext cx="6346336" cy="272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508000" y="1425575"/>
            <a:ext cx="8178800"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Care and attention to detail during the text cleaning and feature extraction is how you will achieve success with natural language research projects.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Embrace the fact that text will be messier than the messiest numerical data set you’ve ever worked with.</a:t>
            </a:r>
          </a:p>
        </p:txBody>
      </p:sp>
    </p:spTree>
    <p:extLst>
      <p:ext uri="{BB962C8B-B14F-4D97-AF65-F5344CB8AC3E}">
        <p14:creationId xmlns:p14="http://schemas.microsoft.com/office/powerpoint/2010/main" val="728418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1312771"/>
            <a:ext cx="8228011" cy="4561753"/>
          </a:xfrm>
        </p:spPr>
        <p:txBody>
          <a:bodyPr/>
          <a:lstStyle/>
          <a:p>
            <a:pPr marL="342900" indent="-342900">
              <a:buFont typeface="Arial" panose="020B0604020202020204" pitchFamily="34" charset="0"/>
              <a:buChar char="•"/>
            </a:pPr>
            <a:r>
              <a:rPr lang="en-US" dirty="0" smtClean="0"/>
              <a:t>Preparing your text data for predictive modeling success</a:t>
            </a:r>
          </a:p>
          <a:p>
            <a:pPr marL="342900" indent="-342900">
              <a:buFont typeface="Arial" panose="020B0604020202020204" pitchFamily="34" charset="0"/>
              <a:buChar char="•"/>
            </a:pPr>
            <a:r>
              <a:rPr lang="en-US" dirty="0" smtClean="0"/>
              <a:t>Text cleaning and pre-processing considerations and techniques</a:t>
            </a:r>
          </a:p>
          <a:p>
            <a:pPr lvl="1"/>
            <a:r>
              <a:rPr lang="en-US" dirty="0" smtClean="0"/>
              <a:t>Translation</a:t>
            </a:r>
          </a:p>
          <a:p>
            <a:pPr lvl="1"/>
            <a:r>
              <a:rPr lang="en-US" dirty="0" smtClean="0"/>
              <a:t>Misspellings and alternate spellings</a:t>
            </a:r>
          </a:p>
          <a:p>
            <a:pPr lvl="1"/>
            <a:r>
              <a:rPr lang="en-US" dirty="0" smtClean="0"/>
              <a:t>Punctuation</a:t>
            </a:r>
          </a:p>
          <a:p>
            <a:pPr lvl="1"/>
            <a:r>
              <a:rPr lang="en-US" dirty="0" smtClean="0"/>
              <a:t>Tokenization (with or without stemming)</a:t>
            </a:r>
          </a:p>
          <a:p>
            <a:pPr marL="342900" indent="-342900">
              <a:buFont typeface="Arial" panose="020B0604020202020204" pitchFamily="34" charset="0"/>
              <a:buChar char="•"/>
            </a:pPr>
            <a:r>
              <a:rPr lang="en-US" dirty="0" smtClean="0"/>
              <a:t>Creating numerical variables (features) out of text:</a:t>
            </a:r>
          </a:p>
          <a:p>
            <a:pPr lvl="1"/>
            <a:r>
              <a:rPr lang="en-US" dirty="0" smtClean="0"/>
              <a:t>Punctuation</a:t>
            </a:r>
          </a:p>
          <a:p>
            <a:pPr lvl="1"/>
            <a:r>
              <a:rPr lang="en-US" dirty="0" smtClean="0"/>
              <a:t>N-gram counting</a:t>
            </a:r>
          </a:p>
          <a:p>
            <a:pPr lvl="1"/>
            <a:r>
              <a:rPr lang="en-US" dirty="0" smtClean="0"/>
              <a:t>Readability formulas</a:t>
            </a:r>
          </a:p>
          <a:p>
            <a:pPr lvl="1"/>
            <a:r>
              <a:rPr lang="en-US" dirty="0" smtClean="0"/>
              <a:t>Application of word lists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Learning Objectives from This Case</a:t>
            </a:r>
            <a:endParaRPr lang="en-US" dirty="0"/>
          </a:p>
        </p:txBody>
      </p:sp>
    </p:spTree>
    <p:extLst>
      <p:ext uri="{BB962C8B-B14F-4D97-AF65-F5344CB8AC3E}">
        <p14:creationId xmlns:p14="http://schemas.microsoft.com/office/powerpoint/2010/main" val="644369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1264986" y="5409688"/>
            <a:ext cx="756617"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Basic </a:t>
            </a:r>
          </a:p>
          <a:p>
            <a:pPr algn="l"/>
            <a:r>
              <a:rPr lang="en-US" sz="1200" dirty="0" smtClean="0"/>
              <a:t>Counts &amp;</a:t>
            </a:r>
          </a:p>
          <a:p>
            <a:pPr algn="l"/>
            <a:r>
              <a:rPr lang="en-US" sz="1200" dirty="0" smtClean="0"/>
              <a:t>Readability</a:t>
            </a:r>
          </a:p>
          <a:p>
            <a:pPr algn="l"/>
            <a:r>
              <a:rPr lang="en-US" sz="1200" dirty="0" smtClean="0"/>
              <a:t>~15</a:t>
            </a:r>
          </a:p>
        </p:txBody>
      </p:sp>
      <p:sp>
        <p:nvSpPr>
          <p:cNvPr id="13" name="TextBox 12"/>
          <p:cNvSpPr txBox="1"/>
          <p:nvPr/>
        </p:nvSpPr>
        <p:spPr bwMode="auto">
          <a:xfrm>
            <a:off x="3628996" y="5436120"/>
            <a:ext cx="588303"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N-grams</a:t>
            </a:r>
          </a:p>
          <a:p>
            <a:pPr algn="l"/>
            <a:r>
              <a:rPr lang="en-US" sz="1200" dirty="0" smtClean="0"/>
              <a:t>~5000</a:t>
            </a:r>
          </a:p>
        </p:txBody>
      </p:sp>
      <p:sp>
        <p:nvSpPr>
          <p:cNvPr id="15" name="TextBox 14"/>
          <p:cNvSpPr txBox="1"/>
          <p:nvPr/>
        </p:nvSpPr>
        <p:spPr bwMode="auto">
          <a:xfrm>
            <a:off x="2171476" y="5410720"/>
            <a:ext cx="519373"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Parts</a:t>
            </a:r>
          </a:p>
          <a:p>
            <a:pPr algn="l"/>
            <a:r>
              <a:rPr lang="en-US" sz="1200" dirty="0" smtClean="0"/>
              <a:t>of</a:t>
            </a:r>
          </a:p>
          <a:p>
            <a:pPr algn="l"/>
            <a:r>
              <a:rPr lang="en-US" sz="1200" dirty="0" smtClean="0"/>
              <a:t>Speech</a:t>
            </a:r>
          </a:p>
          <a:p>
            <a:pPr algn="l"/>
            <a:r>
              <a:rPr lang="en-US" sz="1200" dirty="0" smtClean="0"/>
              <a:t>~40</a:t>
            </a:r>
          </a:p>
        </p:txBody>
      </p:sp>
      <p:sp>
        <p:nvSpPr>
          <p:cNvPr id="16" name="TextBox 15"/>
          <p:cNvSpPr txBox="1"/>
          <p:nvPr/>
        </p:nvSpPr>
        <p:spPr bwMode="auto">
          <a:xfrm>
            <a:off x="5751947" y="5436120"/>
            <a:ext cx="799899"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Dictionaries</a:t>
            </a:r>
          </a:p>
          <a:p>
            <a:pPr algn="l"/>
            <a:r>
              <a:rPr lang="en-US" sz="1200" dirty="0" smtClean="0"/>
              <a:t>~2000</a:t>
            </a:r>
          </a:p>
        </p:txBody>
      </p:sp>
      <p:sp>
        <p:nvSpPr>
          <p:cNvPr id="17" name="TextBox 16"/>
          <p:cNvSpPr txBox="1"/>
          <p:nvPr/>
        </p:nvSpPr>
        <p:spPr bwMode="auto">
          <a:xfrm>
            <a:off x="7523151" y="5409688"/>
            <a:ext cx="565861"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Topics</a:t>
            </a:r>
          </a:p>
          <a:p>
            <a:pPr algn="l"/>
            <a:r>
              <a:rPr lang="en-US" sz="1200" dirty="0" smtClean="0"/>
              <a:t>~50-500</a:t>
            </a:r>
          </a:p>
        </p:txBody>
      </p:sp>
      <p:sp>
        <p:nvSpPr>
          <p:cNvPr id="21" name="TextBox 20"/>
          <p:cNvSpPr txBox="1"/>
          <p:nvPr/>
        </p:nvSpPr>
        <p:spPr bwMode="auto">
          <a:xfrm>
            <a:off x="2914884" y="5409688"/>
            <a:ext cx="444032" cy="55399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err="1" smtClean="0"/>
              <a:t>Punct</a:t>
            </a:r>
            <a:r>
              <a:rPr lang="en-US" sz="1200" dirty="0" smtClean="0"/>
              <a:t>-</a:t>
            </a:r>
          </a:p>
          <a:p>
            <a:pPr algn="l"/>
            <a:r>
              <a:rPr lang="en-US" sz="1200" dirty="0" err="1" smtClean="0"/>
              <a:t>uation</a:t>
            </a:r>
            <a:endParaRPr lang="en-US" sz="1200" dirty="0" smtClean="0"/>
          </a:p>
          <a:p>
            <a:pPr algn="l"/>
            <a:r>
              <a:rPr lang="en-US" sz="1200" dirty="0" smtClean="0"/>
              <a:t>~20</a:t>
            </a:r>
          </a:p>
        </p:txBody>
      </p:sp>
      <p:pic>
        <p:nvPicPr>
          <p:cNvPr id="7" name="Picture 2" descr="Image result for excel data fi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36" r="2034" b="4892"/>
          <a:stretch/>
        </p:blipFill>
        <p:spPr bwMode="auto">
          <a:xfrm>
            <a:off x="4179423" y="2332659"/>
            <a:ext cx="4431172" cy="29134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NLP is How You Build Your Data Set</a:t>
            </a:r>
            <a:endParaRPr lang="en-US" dirty="0"/>
          </a:p>
        </p:txBody>
      </p:sp>
      <p:pic>
        <p:nvPicPr>
          <p:cNvPr id="3074" name="Picture 2" descr="Image result for excel data fi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36" r="2034" b="4892"/>
          <a:stretch/>
        </p:blipFill>
        <p:spPr bwMode="auto">
          <a:xfrm>
            <a:off x="451072" y="2332659"/>
            <a:ext cx="4431172" cy="29134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1181100" y="2780788"/>
            <a:ext cx="901700" cy="3183930"/>
          </a:xfrm>
          <a:prstGeom prst="rect">
            <a:avLst/>
          </a:prstGeom>
          <a:solidFill>
            <a:srgbClr val="F4B213">
              <a:alpha val="20000"/>
            </a:srgb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651500" y="2780788"/>
            <a:ext cx="1765300" cy="3183930"/>
          </a:xfrm>
          <a:prstGeom prst="rect">
            <a:avLst/>
          </a:prstGeom>
          <a:solidFill>
            <a:schemeClr val="accent5">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7416800" y="2780788"/>
            <a:ext cx="1193795" cy="3183930"/>
          </a:xfrm>
          <a:prstGeom prst="rect">
            <a:avLst/>
          </a:prstGeom>
          <a:solidFill>
            <a:schemeClr val="accent6">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492500" y="2780788"/>
            <a:ext cx="2159000" cy="3183930"/>
          </a:xfrm>
          <a:prstGeom prst="rect">
            <a:avLst/>
          </a:prstGeom>
          <a:solidFill>
            <a:schemeClr val="accent4">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2082800" y="2780788"/>
            <a:ext cx="698500" cy="3183930"/>
          </a:xfrm>
          <a:prstGeom prst="rect">
            <a:avLst/>
          </a:prstGeom>
          <a:solidFill>
            <a:schemeClr val="accent1">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2781300" y="2780788"/>
            <a:ext cx="711200" cy="3183930"/>
          </a:xfrm>
          <a:prstGeom prst="rect">
            <a:avLst/>
          </a:prstGeom>
          <a:solidFill>
            <a:schemeClr val="accent3">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2" name="Straight Arrow Connector 21"/>
          <p:cNvCxnSpPr/>
          <p:nvPr/>
        </p:nvCxnSpPr>
        <p:spPr bwMode="auto">
          <a:xfrm>
            <a:off x="609600" y="1981200"/>
            <a:ext cx="12700" cy="351459"/>
          </a:xfrm>
          <a:prstGeom prst="straightConnector1">
            <a:avLst/>
          </a:prstGeom>
          <a:noFill/>
          <a:ln w="127" cap="flat" cmpd="sng" algn="ctr">
            <a:solidFill>
              <a:schemeClr val="tx1"/>
            </a:solidFill>
            <a:prstDash val="solid"/>
            <a:round/>
            <a:headEnd type="none" w="med" len="med"/>
            <a:tailEnd type="arrow"/>
          </a:ln>
          <a:effectLst/>
        </p:spPr>
      </p:cxnSp>
      <p:sp>
        <p:nvSpPr>
          <p:cNvPr id="23" name="TextBox 22"/>
          <p:cNvSpPr txBox="1"/>
          <p:nvPr/>
        </p:nvSpPr>
        <p:spPr bwMode="auto">
          <a:xfrm>
            <a:off x="539642" y="1765756"/>
            <a:ext cx="692258"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ID</a:t>
            </a:r>
          </a:p>
        </p:txBody>
      </p:sp>
      <p:cxnSp>
        <p:nvCxnSpPr>
          <p:cNvPr id="25" name="Straight Arrow Connector 24"/>
          <p:cNvCxnSpPr/>
          <p:nvPr/>
        </p:nvCxnSpPr>
        <p:spPr bwMode="auto">
          <a:xfrm>
            <a:off x="1046394" y="1945626"/>
            <a:ext cx="12700" cy="351459"/>
          </a:xfrm>
          <a:prstGeom prst="straightConnector1">
            <a:avLst/>
          </a:prstGeom>
          <a:noFill/>
          <a:ln w="127" cap="flat" cmpd="sng" algn="ctr">
            <a:solidFill>
              <a:schemeClr val="tx1"/>
            </a:solidFill>
            <a:prstDash val="solid"/>
            <a:round/>
            <a:headEnd type="none" w="med" len="med"/>
            <a:tailEnd type="arrow"/>
          </a:ln>
          <a:effectLst/>
        </p:spPr>
      </p:cxnSp>
      <p:sp>
        <p:nvSpPr>
          <p:cNvPr id="26" name="TextBox 25"/>
          <p:cNvSpPr txBox="1"/>
          <p:nvPr/>
        </p:nvSpPr>
        <p:spPr bwMode="auto">
          <a:xfrm>
            <a:off x="976436" y="1730182"/>
            <a:ext cx="1455614"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Verbatim Text</a:t>
            </a:r>
          </a:p>
        </p:txBody>
      </p:sp>
      <p:sp>
        <p:nvSpPr>
          <p:cNvPr id="24" name="Rectangle 23"/>
          <p:cNvSpPr/>
          <p:nvPr/>
        </p:nvSpPr>
        <p:spPr bwMode="auto">
          <a:xfrm>
            <a:off x="7416800" y="2121354"/>
            <a:ext cx="1193795" cy="4076247"/>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5651501" y="2106129"/>
            <a:ext cx="2959094" cy="4091471"/>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3492500" y="2133089"/>
            <a:ext cx="5118094" cy="4064512"/>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2781300" y="2108143"/>
            <a:ext cx="5829294" cy="4089457"/>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Rectangle 31"/>
          <p:cNvSpPr/>
          <p:nvPr/>
        </p:nvSpPr>
        <p:spPr bwMode="auto">
          <a:xfrm>
            <a:off x="2082801" y="2114265"/>
            <a:ext cx="6527794" cy="4083335"/>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181100" y="2039097"/>
            <a:ext cx="7502490" cy="406960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TextBox 26"/>
          <p:cNvSpPr txBox="1"/>
          <p:nvPr/>
        </p:nvSpPr>
        <p:spPr bwMode="auto">
          <a:xfrm>
            <a:off x="451072" y="1247001"/>
            <a:ext cx="8077532" cy="246221"/>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dirty="0" smtClean="0"/>
              <a:t>Build up the data set section by section by applying additional transformations to the text.</a:t>
            </a:r>
          </a:p>
        </p:txBody>
      </p:sp>
      <p:sp>
        <p:nvSpPr>
          <p:cNvPr id="34" name="Rectangle 33"/>
          <p:cNvSpPr/>
          <p:nvPr/>
        </p:nvSpPr>
        <p:spPr bwMode="auto">
          <a:xfrm>
            <a:off x="976436" y="3124200"/>
            <a:ext cx="6764210" cy="1248553"/>
          </a:xfrm>
          <a:prstGeom prst="rect">
            <a:avLst/>
          </a:prstGeom>
          <a:solidFill>
            <a:schemeClr val="accent1"/>
          </a:solidFill>
          <a:ln w="127"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bwMode="auto">
          <a:xfrm>
            <a:off x="1226884" y="3340100"/>
            <a:ext cx="6189916"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2400" dirty="0" smtClean="0"/>
              <a:t>The final data set may be several thousand (or tens of thousands) of columns!</a:t>
            </a:r>
          </a:p>
        </p:txBody>
      </p:sp>
    </p:spTree>
    <p:extLst>
      <p:ext uri="{BB962C8B-B14F-4D97-AF65-F5344CB8AC3E}">
        <p14:creationId xmlns:p14="http://schemas.microsoft.com/office/powerpoint/2010/main" val="19649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animBg="1"/>
      <p:bldP spid="32" grpId="0" animBg="1"/>
      <p:bldP spid="33" grpId="0" animBg="1"/>
      <p:bldP spid="34"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a:t>
            </a:r>
            <a:endParaRPr lang="en-US" dirty="0"/>
          </a:p>
        </p:txBody>
      </p:sp>
      <p:sp>
        <p:nvSpPr>
          <p:cNvPr id="2" name="Content Placeholder 1"/>
          <p:cNvSpPr>
            <a:spLocks noGrp="1"/>
          </p:cNvSpPr>
          <p:nvPr>
            <p:ph idx="1"/>
          </p:nvPr>
        </p:nvSpPr>
        <p:spPr/>
        <p:txBody>
          <a:bodyPr/>
          <a:lstStyle/>
          <a:p>
            <a:r>
              <a:rPr lang="en-US" dirty="0" smtClean="0"/>
              <a:t>Don’t do it. Analyze the text in the original language wherever possible.</a:t>
            </a:r>
          </a:p>
          <a:p>
            <a:pPr marL="0" indent="0">
              <a:buNone/>
            </a:pPr>
            <a:endParaRPr lang="en-US" dirty="0"/>
          </a:p>
        </p:txBody>
      </p:sp>
    </p:spTree>
    <p:extLst>
      <p:ext uri="{BB962C8B-B14F-4D97-AF65-F5344CB8AC3E}">
        <p14:creationId xmlns:p14="http://schemas.microsoft.com/office/powerpoint/2010/main" val="357845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Alternate Spellings &amp; Misspellings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1551463"/>
              </p:ext>
            </p:extLst>
          </p:nvPr>
        </p:nvGraphicFramePr>
        <p:xfrm>
          <a:off x="457200" y="1244600"/>
          <a:ext cx="8186739" cy="3672840"/>
        </p:xfrm>
        <a:graphic>
          <a:graphicData uri="http://schemas.openxmlformats.org/drawingml/2006/table">
            <a:tbl>
              <a:tblPr firstRow="1" bandRow="1">
                <a:tableStyleId>{5C22544A-7EE6-4342-B048-85BDC9FD1C3A}</a:tableStyleId>
              </a:tblPr>
              <a:tblGrid>
                <a:gridCol w="2574563"/>
                <a:gridCol w="2024177"/>
                <a:gridCol w="3587999"/>
              </a:tblGrid>
              <a:tr h="370840">
                <a:tc>
                  <a:txBody>
                    <a:bodyPr/>
                    <a:lstStyle/>
                    <a:p>
                      <a:r>
                        <a:rPr lang="en-US" sz="1600" dirty="0" smtClean="0"/>
                        <a:t>Source</a:t>
                      </a:r>
                      <a:r>
                        <a:rPr lang="en-US" sz="1600" baseline="0" dirty="0" smtClean="0"/>
                        <a:t> of Variation</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Examples</a:t>
                      </a:r>
                      <a:endParaRPr lang="en-US" sz="1600" dirty="0"/>
                    </a:p>
                  </a:txBody>
                  <a:tcPr/>
                </a:tc>
              </a:tr>
              <a:tr h="370840">
                <a:tc>
                  <a:txBody>
                    <a:bodyPr/>
                    <a:lstStyle/>
                    <a:p>
                      <a:r>
                        <a:rPr lang="en-US" sz="1600" dirty="0" smtClean="0"/>
                        <a:t>British/ American English</a:t>
                      </a:r>
                    </a:p>
                  </a:txBody>
                  <a:tcPr/>
                </a:tc>
                <a:tc>
                  <a:txBody>
                    <a:bodyPr/>
                    <a:lstStyle/>
                    <a:p>
                      <a:r>
                        <a:rPr lang="en-US" sz="1600" dirty="0" smtClean="0"/>
                        <a:t>Alternate Spellings</a:t>
                      </a:r>
                      <a:endParaRPr lang="en-US" sz="1600" dirty="0"/>
                    </a:p>
                  </a:txBody>
                  <a:tcPr/>
                </a:tc>
                <a:tc>
                  <a:txBody>
                    <a:bodyPr/>
                    <a:lstStyle/>
                    <a:p>
                      <a:r>
                        <a:rPr lang="en-US" sz="1600" dirty="0" smtClean="0"/>
                        <a:t>Labor vs </a:t>
                      </a:r>
                      <a:r>
                        <a:rPr lang="en-US" sz="1600" dirty="0" err="1" smtClean="0"/>
                        <a:t>labour</a:t>
                      </a:r>
                      <a:endParaRPr lang="en-US" sz="1600" dirty="0" smtClean="0"/>
                    </a:p>
                    <a:p>
                      <a:r>
                        <a:rPr lang="en-US" sz="1600" dirty="0" smtClean="0"/>
                        <a:t>Theater vs theatre</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British/ American English</a:t>
                      </a:r>
                    </a:p>
                    <a:p>
                      <a:endParaRPr lang="en-US" sz="1600" dirty="0"/>
                    </a:p>
                  </a:txBody>
                  <a:tcPr/>
                </a:tc>
                <a:tc>
                  <a:txBody>
                    <a:bodyPr/>
                    <a:lstStyle/>
                    <a:p>
                      <a:r>
                        <a:rPr lang="en-US" sz="1600" dirty="0" smtClean="0"/>
                        <a:t>Alternate Vocabulary</a:t>
                      </a:r>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Americans go </a:t>
                      </a:r>
                      <a:r>
                        <a:rPr lang="en-US" sz="1600" i="1" dirty="0" smtClean="0"/>
                        <a:t>on vacation</a:t>
                      </a:r>
                      <a:r>
                        <a:rPr lang="en-US" sz="1600" dirty="0" smtClean="0"/>
                        <a:t>, while Brits go </a:t>
                      </a:r>
                      <a:r>
                        <a:rPr lang="en-US" sz="1600" i="1" dirty="0" smtClean="0"/>
                        <a:t>on holidays.</a:t>
                      </a:r>
                      <a:endParaRPr lang="en-US" sz="1600" dirty="0" smtClean="0"/>
                    </a:p>
                  </a:txBody>
                  <a:tcPr/>
                </a:tc>
              </a:tr>
              <a:tr h="370840">
                <a:tc>
                  <a:txBody>
                    <a:bodyPr/>
                    <a:lstStyle/>
                    <a:p>
                      <a:r>
                        <a:rPr lang="en-US" sz="1600" dirty="0" err="1" smtClean="0"/>
                        <a:t>Hypenation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Hyphens</a:t>
                      </a:r>
                    </a:p>
                  </a:txBody>
                  <a:tcPr/>
                </a:tc>
                <a:tc>
                  <a:txBody>
                    <a:bodyPr/>
                    <a:lstStyle/>
                    <a:p>
                      <a:r>
                        <a:rPr lang="en-US" sz="1600" dirty="0" smtClean="0"/>
                        <a:t>e-mail</a:t>
                      </a:r>
                      <a:r>
                        <a:rPr lang="en-US" sz="1600" baseline="0" dirty="0" smtClean="0"/>
                        <a:t> vs email</a:t>
                      </a:r>
                    </a:p>
                    <a:p>
                      <a:r>
                        <a:rPr lang="en-US" sz="1600" baseline="0" dirty="0" smtClean="0"/>
                        <a:t>co-worker vs coworker</a:t>
                      </a:r>
                      <a:endParaRPr lang="en-US" sz="1600" dirty="0"/>
                    </a:p>
                  </a:txBody>
                  <a:tcPr/>
                </a:tc>
              </a:tr>
              <a:tr h="370840">
                <a:tc>
                  <a:txBody>
                    <a:bodyPr/>
                    <a:lstStyle/>
                    <a:p>
                      <a:r>
                        <a:rPr lang="en-US" sz="1600" dirty="0" smtClean="0"/>
                        <a:t>Contractions</a:t>
                      </a:r>
                      <a:endParaRPr lang="en-US" sz="1600" dirty="0"/>
                    </a:p>
                  </a:txBody>
                  <a:tcPr/>
                </a:tc>
                <a:tc>
                  <a:txBody>
                    <a:bodyPr/>
                    <a:lstStyle/>
                    <a:p>
                      <a:r>
                        <a:rPr lang="en-US" sz="1600" dirty="0" smtClean="0"/>
                        <a:t>Contractions</a:t>
                      </a:r>
                      <a:endParaRPr lang="en-US" sz="1600" dirty="0"/>
                    </a:p>
                  </a:txBody>
                  <a:tcPr/>
                </a:tc>
                <a:tc>
                  <a:txBody>
                    <a:bodyPr/>
                    <a:lstStyle/>
                    <a:p>
                      <a:r>
                        <a:rPr lang="en-US" sz="1600" dirty="0" smtClean="0"/>
                        <a:t>Can’t vs cannot</a:t>
                      </a:r>
                    </a:p>
                    <a:p>
                      <a:r>
                        <a:rPr lang="en-US" sz="1600" dirty="0" smtClean="0"/>
                        <a:t>Won’t vs would not</a:t>
                      </a:r>
                    </a:p>
                    <a:p>
                      <a:r>
                        <a:rPr lang="en-US" sz="1600" dirty="0" smtClean="0"/>
                        <a:t>Doesn’t vs does not</a:t>
                      </a:r>
                      <a:endParaRPr lang="en-US" sz="1600" dirty="0"/>
                    </a:p>
                  </a:txBody>
                  <a:tcPr/>
                </a:tc>
              </a:tr>
              <a:tr h="370840">
                <a:tc>
                  <a:txBody>
                    <a:bodyPr/>
                    <a:lstStyle/>
                    <a:p>
                      <a:r>
                        <a:rPr lang="en-US" sz="1600" dirty="0" smtClean="0"/>
                        <a:t>Misspellings</a:t>
                      </a:r>
                      <a:endParaRPr lang="en-US" sz="1600" dirty="0"/>
                    </a:p>
                  </a:txBody>
                  <a:tcPr/>
                </a:tc>
                <a:tc>
                  <a:txBody>
                    <a:bodyPr/>
                    <a:lstStyle/>
                    <a:p>
                      <a:r>
                        <a:rPr lang="en-US" sz="1600" dirty="0" smtClean="0"/>
                        <a:t>Typo</a:t>
                      </a:r>
                      <a:endParaRPr lang="en-US" sz="1600" dirty="0"/>
                    </a:p>
                  </a:txBody>
                  <a:tcPr/>
                </a:tc>
                <a:tc>
                  <a:txBody>
                    <a:bodyPr/>
                    <a:lstStyle/>
                    <a:p>
                      <a:r>
                        <a:rPr lang="en-US" sz="1600" dirty="0" err="1" smtClean="0"/>
                        <a:t>busimess</a:t>
                      </a:r>
                      <a:r>
                        <a:rPr lang="en-US" sz="1600" dirty="0" smtClean="0"/>
                        <a:t>, </a:t>
                      </a:r>
                      <a:r>
                        <a:rPr lang="en-US" sz="1600" dirty="0" err="1" smtClean="0"/>
                        <a:t>supervidor</a:t>
                      </a:r>
                      <a:endParaRPr lang="en-US" sz="1600" dirty="0"/>
                    </a:p>
                  </a:txBody>
                  <a:tcPr/>
                </a:tc>
              </a:tr>
              <a:tr h="370840">
                <a:tc>
                  <a:txBody>
                    <a:bodyPr/>
                    <a:lstStyle/>
                    <a:p>
                      <a:r>
                        <a:rPr lang="en-US" sz="1600" dirty="0" smtClean="0"/>
                        <a:t>Misspellings</a:t>
                      </a:r>
                      <a:endParaRPr lang="en-US" sz="1600" dirty="0"/>
                    </a:p>
                  </a:txBody>
                  <a:tcPr/>
                </a:tc>
                <a:tc>
                  <a:txBody>
                    <a:bodyPr/>
                    <a:lstStyle/>
                    <a:p>
                      <a:r>
                        <a:rPr lang="en-US" sz="1600" dirty="0" smtClean="0"/>
                        <a:t>Error</a:t>
                      </a:r>
                      <a:endParaRPr lang="en-US" sz="1600" dirty="0"/>
                    </a:p>
                  </a:txBody>
                  <a:tcPr/>
                </a:tc>
                <a:tc>
                  <a:txBody>
                    <a:bodyPr/>
                    <a:lstStyle/>
                    <a:p>
                      <a:r>
                        <a:rPr lang="en-US" sz="1600" dirty="0" err="1" smtClean="0"/>
                        <a:t>thier</a:t>
                      </a:r>
                      <a:r>
                        <a:rPr lang="en-US" sz="1600" dirty="0" smtClean="0"/>
                        <a:t>, </a:t>
                      </a:r>
                      <a:r>
                        <a:rPr lang="en-US" sz="1600" dirty="0" err="1" smtClean="0"/>
                        <a:t>excede</a:t>
                      </a:r>
                      <a:r>
                        <a:rPr lang="en-US" sz="1600" dirty="0" smtClean="0"/>
                        <a:t>, </a:t>
                      </a:r>
                      <a:r>
                        <a:rPr lang="en-US" sz="1600" dirty="0" err="1" smtClean="0"/>
                        <a:t>equiptment</a:t>
                      </a:r>
                      <a:endParaRPr lang="en-US" sz="1600" dirty="0"/>
                    </a:p>
                  </a:txBody>
                  <a:tcPr/>
                </a:tc>
              </a:tr>
            </a:tbl>
          </a:graphicData>
        </a:graphic>
      </p:graphicFrame>
    </p:spTree>
    <p:extLst>
      <p:ext uri="{BB962C8B-B14F-4D97-AF65-F5344CB8AC3E}">
        <p14:creationId xmlns:p14="http://schemas.microsoft.com/office/powerpoint/2010/main" val="156464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Punctuation Headaches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585330"/>
              </p:ext>
            </p:extLst>
          </p:nvPr>
        </p:nvGraphicFramePr>
        <p:xfrm>
          <a:off x="457200" y="1244600"/>
          <a:ext cx="8243888" cy="4098393"/>
        </p:xfrm>
        <a:graphic>
          <a:graphicData uri="http://schemas.openxmlformats.org/drawingml/2006/table">
            <a:tbl>
              <a:tblPr firstRow="1" bandRow="1">
                <a:tableStyleId>{5C22544A-7EE6-4342-B048-85BDC9FD1C3A}</a:tableStyleId>
              </a:tblPr>
              <a:tblGrid>
                <a:gridCol w="3854285"/>
                <a:gridCol w="2034206"/>
                <a:gridCol w="2355397"/>
              </a:tblGrid>
              <a:tr h="433858">
                <a:tc>
                  <a:txBody>
                    <a:bodyPr/>
                    <a:lstStyle/>
                    <a:p>
                      <a:r>
                        <a:rPr lang="en-US" sz="1600" dirty="0" smtClean="0"/>
                        <a:t>Source</a:t>
                      </a:r>
                      <a:r>
                        <a:rPr lang="en-US" sz="1600" baseline="0" dirty="0" smtClean="0"/>
                        <a:t> of Variation</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Examples</a:t>
                      </a:r>
                      <a:endParaRPr lang="en-US" sz="1600" dirty="0"/>
                    </a:p>
                  </a:txBody>
                  <a:tcPr/>
                </a:tc>
              </a:tr>
              <a:tr h="616535">
                <a:tc>
                  <a:txBody>
                    <a:bodyPr/>
                    <a:lstStyle/>
                    <a:p>
                      <a:r>
                        <a:rPr lang="en-US" sz="1600" dirty="0" smtClean="0"/>
                        <a:t>Periods which</a:t>
                      </a:r>
                      <a:r>
                        <a:rPr lang="en-US" sz="1600" baseline="0" dirty="0" smtClean="0"/>
                        <a:t> do not indicate the end of a sentence.</a:t>
                      </a:r>
                      <a:endParaRPr lang="en-US" sz="1600" dirty="0" smtClean="0"/>
                    </a:p>
                  </a:txBody>
                  <a:tcPr/>
                </a:tc>
                <a:tc>
                  <a:txBody>
                    <a:bodyPr/>
                    <a:lstStyle/>
                    <a:p>
                      <a:r>
                        <a:rPr lang="en-US" sz="1600" dirty="0" smtClean="0"/>
                        <a:t>Abbreviations</a:t>
                      </a:r>
                      <a:endParaRPr lang="en-US" sz="1600" dirty="0"/>
                    </a:p>
                  </a:txBody>
                  <a:tcPr/>
                </a:tc>
                <a:tc>
                  <a:txBody>
                    <a:bodyPr/>
                    <a:lstStyle/>
                    <a:p>
                      <a:r>
                        <a:rPr lang="en-US" sz="1600" dirty="0" smtClean="0"/>
                        <a:t>Mr.,</a:t>
                      </a:r>
                      <a:r>
                        <a:rPr lang="en-US" sz="1600" baseline="0" dirty="0" smtClean="0"/>
                        <a:t> </a:t>
                      </a:r>
                      <a:r>
                        <a:rPr lang="en-US" sz="1600" dirty="0" smtClean="0"/>
                        <a:t>Mrs.</a:t>
                      </a:r>
                      <a:r>
                        <a:rPr lang="en-US" sz="1600" baseline="0" dirty="0" smtClean="0"/>
                        <a:t>, Dr.</a:t>
                      </a:r>
                    </a:p>
                    <a:p>
                      <a:r>
                        <a:rPr lang="en-US" sz="1600" baseline="0" dirty="0" smtClean="0"/>
                        <a:t>Rm. 1010</a:t>
                      </a:r>
                    </a:p>
                  </a:txBody>
                  <a:tcPr/>
                </a:tc>
              </a:tr>
              <a:tr h="616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Periods which</a:t>
                      </a:r>
                      <a:r>
                        <a:rPr lang="en-US" sz="1600" baseline="0" dirty="0" smtClean="0"/>
                        <a:t> do not indicate the end of a sentence.</a:t>
                      </a:r>
                      <a:endParaRPr lang="en-US" sz="1600" dirty="0" smtClean="0"/>
                    </a:p>
                    <a:p>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Punctuated Abbreviations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r>
                        <a:rPr lang="en-US" sz="1600" dirty="0" smtClean="0"/>
                        <a:t>Ph.D.</a:t>
                      </a:r>
                      <a:r>
                        <a:rPr lang="en-US" sz="1600" baseline="0" dirty="0" smtClean="0"/>
                        <a:t> vs PhD</a:t>
                      </a:r>
                    </a:p>
                    <a:p>
                      <a:r>
                        <a:rPr lang="en-US" sz="1600" baseline="0" dirty="0" smtClean="0"/>
                        <a:t>A.M. vs AM</a:t>
                      </a:r>
                    </a:p>
                  </a:txBody>
                  <a:tcPr/>
                </a:tc>
              </a:tr>
              <a:tr h="616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Periods which</a:t>
                      </a:r>
                      <a:r>
                        <a:rPr lang="en-US" sz="1600" baseline="0" dirty="0" smtClean="0"/>
                        <a:t> do not indicate the end of a sentence.</a:t>
                      </a:r>
                      <a:endParaRPr lang="en-US" sz="1600" dirty="0" smtClean="0"/>
                    </a:p>
                    <a:p>
                      <a:endParaRPr lang="en-US" sz="1600" dirty="0"/>
                    </a:p>
                  </a:txBody>
                  <a:tcPr/>
                </a:tc>
                <a:tc>
                  <a:txBody>
                    <a:bodyPr/>
                    <a:lstStyle/>
                    <a:p>
                      <a:r>
                        <a:rPr lang="en-US" sz="1600" dirty="0" smtClean="0"/>
                        <a:t>Embedded</a:t>
                      </a:r>
                      <a:r>
                        <a:rPr lang="en-US" sz="1600" baseline="0" dirty="0" smtClean="0"/>
                        <a:t> in </a:t>
                      </a:r>
                      <a:r>
                        <a:rPr lang="en-US" sz="1600" dirty="0" smtClean="0"/>
                        <a:t>Numerals</a:t>
                      </a:r>
                      <a:endParaRPr lang="en-US" sz="1600" dirty="0"/>
                    </a:p>
                  </a:txBody>
                  <a:tcPr/>
                </a:tc>
                <a:tc>
                  <a:txBody>
                    <a:bodyPr/>
                    <a:lstStyle/>
                    <a:p>
                      <a:r>
                        <a:rPr lang="en-US" sz="1600" dirty="0" smtClean="0"/>
                        <a:t>$100.00</a:t>
                      </a:r>
                    </a:p>
                    <a:p>
                      <a:r>
                        <a:rPr lang="en-US" sz="1600" dirty="0" smtClean="0"/>
                        <a:t>4.0 GPA</a:t>
                      </a:r>
                      <a:endParaRPr lang="en-US" sz="1600" dirty="0"/>
                    </a:p>
                  </a:txBody>
                  <a:tcPr/>
                </a:tc>
              </a:tr>
              <a:tr h="433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Commas which</a:t>
                      </a:r>
                      <a:r>
                        <a:rPr lang="en-US" sz="1600" baseline="0" dirty="0" smtClean="0"/>
                        <a:t> do not separate words.</a:t>
                      </a:r>
                      <a:endParaRPr lang="en-US" sz="1600" dirty="0" smtClean="0"/>
                    </a:p>
                  </a:txBody>
                  <a:tcPr/>
                </a:tc>
                <a:tc>
                  <a:txBody>
                    <a:bodyPr/>
                    <a:lstStyle/>
                    <a:p>
                      <a:r>
                        <a:rPr lang="en-US" sz="1600" dirty="0" smtClean="0"/>
                        <a:t>Embedded</a:t>
                      </a:r>
                      <a:r>
                        <a:rPr lang="en-US" sz="1600" baseline="0" dirty="0" smtClean="0"/>
                        <a:t> in </a:t>
                      </a:r>
                      <a:r>
                        <a:rPr lang="en-US" sz="1600" dirty="0" smtClean="0"/>
                        <a:t>Numerals</a:t>
                      </a:r>
                      <a:endParaRPr lang="en-US" sz="1600" dirty="0"/>
                    </a:p>
                  </a:txBody>
                  <a:tcPr/>
                </a:tc>
                <a:tc>
                  <a:txBody>
                    <a:bodyPr/>
                    <a:lstStyle/>
                    <a:p>
                      <a:r>
                        <a:rPr lang="en-US" sz="1600" dirty="0" smtClean="0"/>
                        <a:t>10,000</a:t>
                      </a:r>
                    </a:p>
                    <a:p>
                      <a:endParaRPr lang="en-US" sz="1600" dirty="0"/>
                    </a:p>
                  </a:txBody>
                  <a:tcPr/>
                </a:tc>
              </a:tr>
              <a:tr h="277821">
                <a:tc>
                  <a:txBody>
                    <a:bodyPr/>
                    <a:lstStyle/>
                    <a:p>
                      <a:r>
                        <a:rPr lang="en-US" sz="1600" dirty="0" smtClean="0"/>
                        <a:t>Slashes</a:t>
                      </a:r>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Various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24/7</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blue/green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he/she</a:t>
                      </a:r>
                    </a:p>
                  </a:txBody>
                  <a:tcPr/>
                </a:tc>
              </a:tr>
            </a:tbl>
          </a:graphicData>
        </a:graphic>
      </p:graphicFrame>
    </p:spTree>
    <p:extLst>
      <p:ext uri="{BB962C8B-B14F-4D97-AF65-F5344CB8AC3E}">
        <p14:creationId xmlns:p14="http://schemas.microsoft.com/office/powerpoint/2010/main" val="257361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Automated Cleaning vs DIY</a:t>
            </a:r>
            <a:endParaRPr lang="en-US" dirty="0"/>
          </a:p>
        </p:txBody>
      </p:sp>
      <p:sp>
        <p:nvSpPr>
          <p:cNvPr id="5" name="TextBox 4"/>
          <p:cNvSpPr txBox="1"/>
          <p:nvPr/>
        </p:nvSpPr>
        <p:spPr bwMode="auto">
          <a:xfrm>
            <a:off x="533401" y="1600200"/>
            <a:ext cx="8124824" cy="360098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There are </a:t>
            </a:r>
            <a:r>
              <a:rPr lang="en-US" u="sng" dirty="0" smtClean="0"/>
              <a:t>many</a:t>
            </a:r>
            <a:r>
              <a:rPr lang="en-US" dirty="0" smtClean="0"/>
              <a:t> existing natural language processing packages and functions in 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These functions will perform common tasks such as removing punctuation, removing stop words, tokenizing, counting sentences and calculating readability score based on a set of rules and assumptions selected by the package author.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You may find one that handles these tasks exactly the way you want or you may want to write your own to have more control.</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In our project, we wrote our own rules for many tasks. The text cleaning code we have shared uses mostly base R.</a:t>
            </a:r>
          </a:p>
        </p:txBody>
      </p:sp>
    </p:spTree>
    <p:extLst>
      <p:ext uri="{BB962C8B-B14F-4D97-AF65-F5344CB8AC3E}">
        <p14:creationId xmlns:p14="http://schemas.microsoft.com/office/powerpoint/2010/main" val="13280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Raw</a:t>
            </a:r>
            <a:endParaRPr lang="en-US" dirty="0"/>
          </a:p>
        </p:txBody>
      </p:sp>
      <p:sp>
        <p:nvSpPr>
          <p:cNvPr id="7" name="Rectangle 4"/>
          <p:cNvSpPr>
            <a:spLocks noChangeArrowheads="1"/>
          </p:cNvSpPr>
          <p:nvPr/>
        </p:nvSpPr>
        <p:spPr bwMode="auto">
          <a:xfrm>
            <a:off x="471055" y="1279754"/>
            <a:ext cx="8301469"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l"/>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 can see them through a doorway</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It appears to be two women talking to each other and two men conversing with each other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Since they have their backs to each other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this is not a group discussion but two individual pairs</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One woman appears to be on her way out the door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because she seems to be partially blocking the entranceway.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All</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four participants appear to be in a professional setting. All are in professional attire and one woman has a clipboard but has it against her chest and doesn</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appear to be using it in the conversation. The other woman has a bright orange wrist band that may possibly be a bracelet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has what appears to be a small piece of paper in the other hand. I can't see if the men have anything in their hands</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because they either have their backs to me or are blocked by the women that are in the forefront of the picture.</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It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appears to have at least one or more video screens high up the wall in the background but it is hard to see inside the room with the doors and participants blocking the view of the room. One video screen is brightly colored in blue and pink colors but I can</a:t>
            </a:r>
            <a:r>
              <a:rPr kumimoji="0" lang="en-US" altLang="en-US" sz="1000" b="0" i="0" u="none" strike="noStrike" cap="none" normalizeH="0" baseline="0" dirty="0" smtClean="0">
                <a:ln>
                  <a:noFill/>
                </a:ln>
                <a:solidFill>
                  <a:srgbClr val="00CC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make out any picture on the screen. The door and walls appear to be panels rather than fixed walls, the type of panels found in office cubicles. This picture has a person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possibly a man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in a side profile wearing blue shorts and a light yellow or tan </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Tshirt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and a tan baseball type cap on backwards. This person is recreating a mural on the back wall which has a dark blue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or black</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background. There also appears to be two outlets in tan on either side of the mural. The floor appears to have a tan drop cloth. The mural appears to be an abstract galaxy with colors swirling in an offset eye shaped pattern. The center of the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solidFill>
                  <a:srgbClr val="000000"/>
                </a:solidFill>
                <a:latin typeface="Lucida Console" pitchFamily="49" charset="0"/>
                <a:cs typeface="Arial" pitchFamily="34" charset="0"/>
              </a:rPr>
              <a:t>eye</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a:t>
            </a:r>
            <a:r>
              <a:rPr lang="en-US" altLang="en-US" sz="1000" dirty="0">
                <a:solidFill>
                  <a:srgbClr val="00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is white with mauve encircling the white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&amp;</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quot;</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eye</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&amp;quot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with four whirling rays giving the sense of motion on a background of egg yolk colored yellow. Beyond the yellow, are slim patches of concentric colors of various blues, purples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 hot pink. These areas surround the main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solidFill>
                  <a:srgbClr val="000000"/>
                </a:solidFill>
                <a:latin typeface="Lucida Console" pitchFamily="49" charset="0"/>
                <a:cs typeface="Arial" pitchFamily="34" charset="0"/>
              </a:rPr>
              <a:t>eye</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a:t>
            </a:r>
            <a:r>
              <a:rPr lang="en-US" altLang="en-US" sz="1000" dirty="0">
                <a:solidFill>
                  <a:srgbClr val="00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giving the painting a feel of hurricane like movement.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In</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the forefront of the picture, I see almost a dark black shadow of a person but in their hand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which is clearly shown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is a red plastic cup of baby blue paint that appears to have been used in the painting and a used brush with the same blue paint appears beyond the shadow. I assume it is being held by the shadow person. Also it appears that the visible hand, behind the red cup, is holding a picture of what is to be recreated on the wall. There is a strange sense of duality with the two pictures in the picture. The wall mural doesn</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seem to be an exact copy of the picture but the colors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movement seem a fairly good replication. The small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&amp;</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quot;</a:t>
            </a:r>
            <a:r>
              <a:rPr kumimoji="0" lang="en-US" altLang="en-US" sz="1000" b="0" i="0" u="none" strike="noStrike" cap="none" normalizeH="0" baseline="0" dirty="0" err="1" smtClean="0">
                <a:ln>
                  <a:noFill/>
                </a:ln>
                <a:effectLst/>
                <a:latin typeface="Lucida Console" pitchFamily="49" charset="0"/>
                <a:cs typeface="Arial" pitchFamily="34" charset="0"/>
              </a:rPr>
              <a:t>original</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&amp;quot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picture seems to have more of an angular slant to it but the wall mural appears to be still in process and it may be more like the original in the final product.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nAlmost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hidden at the bottom of the picture and behind the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latin typeface="Lucida Console" pitchFamily="49" charset="0"/>
                <a:cs typeface="Arial" pitchFamily="34" charset="0"/>
              </a:rPr>
              <a:t>original</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picture is a worker sitting on their knees with the same clothing as the standing painter, but the head, shoulders are obliterated by the held picture. I assume this is a woman due to the wider hips, but it may be a man.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\n\n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689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Clean</a:t>
            </a:r>
            <a:endParaRPr lang="en-US" dirty="0"/>
          </a:p>
        </p:txBody>
      </p:sp>
      <p:sp>
        <p:nvSpPr>
          <p:cNvPr id="2" name="Rectangle 1"/>
          <p:cNvSpPr>
            <a:spLocks noChangeArrowheads="1"/>
          </p:cNvSpPr>
          <p:nvPr/>
        </p:nvSpPr>
        <p:spPr bwMode="auto">
          <a:xfrm>
            <a:off x="476250" y="1243756"/>
            <a:ext cx="811530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 ALL FOUR PARTICIPANTS APPEAR TO BE IN A PROFESSIONAL SETTING ALL ARE IN PROFESSIONAL ATTIRE AND ONE WOMAN HAS A CLIPBOARD BUT HAS IT AGAINST HER CHEST AND DOESN'T APPEAR TO BE USING IT IN THE CONVERSATION THE OTHER WOMAN HAS A BRIGHT ORANGE WRIST BAND THAT MAY POSSIBLY BE A BRACELET AND HAS WHAT APPEARS TO BE A SMALL PIECE OF PAPER IN THE OTHER HAND I CAN'T SEE IF THE MEN HAVE ANYTHING IN THEIR HANDS BECAUSE THEY EITHER HAVE THEIR BACKS TO ME OR ARE BLOCKED BY THE WOMEN THAT ARE IN THE FOREFRONT OF THE PICTURE IT APPEARS TO HAVE AT LEAST ONE OR MORE VIDEO SCREENS HIGH UP THE WALL IN THE BACKGROUND BUT IT IS HARD TO SEE INSIDE THE ROOM WITH THE DOORS AND PARTICIPANTS BLOCKING THE VIEW OF THE ROOM ONE VIDEO SCREEN IS BRIGHTLY COLORED IN BLUE AND PINK COLORS BUT I CAN'T MAKE OUT ANY PICTURE ON THE SCREEN THE DOOR AND WALLS APPEAR TO BE PANELS RATHER THAN FIXED WALLS THE TYPE OF PANELS FOUND IN OFFICE CUBICLES THIS PICTURE HAS A PERSON POSSIBLY A MAN IN A SIDE PROFILE WEARING BLUE SHORTS AND A LIGHT YELLOW OR TAN TSHIRT AND A TAN BASEBALL TYPE CAP ON BACKWARDS THIS PERSON IS RECREATING A MURAL ON THE BACK WALL WHICH HAS A DARK BLUE OR BLACK BACKGROUND THERE ALSO APPEARS TO BE TWO OUTLETS IN TAN ON EITHER SIDE OF THE MURAL THE FLOOR APPEARS TO HAVE A TAN DROP CLOTH THE MURAL APPEARS TO BE AN ABSTRACT GALAXY WITH COLORS SWIRLING IN AN OFFSET EYE SHAPED PATTERN THE CENTER OF THE EYE IS WHITE WITH MAUVE ENCIRCLING THE WHITE EYE WITH FOUR WHIRLING RAYS GIVING THE SENSE OF MOTION ON A BACKGROUND OF EGG YOLK COLORED YELLOW BEYOND THE YELLOW ARE SLIM PATCHES OF CONCENTRIC COLORS OF VARIOUS BLUES PURPLES AND A HOT PINK THESE AREAS SURROUND THE MAIN EYE GIVING THE PAINTING A FEEL OF HURRICANE LIKE MOVEMENT IN THE FOREFRONT OF THE PICTURE I SEE ALMOST A DARK BLACK SHADOW OF A PERSON BUT IN THEIR HAND WHICH IS CLEARLY SHOWN IS A RED PLASTIC CUP OF BABY BLUE PAINT THAT APPEARS TO HAVE BEEN USED IN THE PAINTING AND A USED BRUSH WITH THE SAME BLUE PAINT APPEARS BEYOND THE SHADOW I ASSUME IT IS BEING HELD BY THE SHADOW PERSON ALSO IT APPEARS THAT THE VISIBLE HAND BEHIND THE RED CUP IS HOLDING A PICTURE OF WHAT IS TO BE RECREATED ON THE WALL THERE IS A STRANGE SENSE OF DUALITY WITH THE TWO PICTURES IN THE PICTURE THE WALL MURAL DOESN'T SEEM TO BE AN EXACT COPY OF THE PICTURE BUT THE COLORS AND MOVEMENT SEEM A FAIRLY GOOD REPLICATION THE SMALL ORIGINAL PICTURE SEEMS TO HAVE MORE OF AN ANGULAR SLANT TO IT BUT THE WALL MURAL APPEARS TO BE STILL IN PROCESS AND IT MAY BE MORE LIKE THE ORIGINAL IN THE FINAL PRODUCT ALMOST HIDDEN AT THE BOTTOM OF THE PICTURE AND BEHIND THE ORIGINAL PICTURE IS A WORKER SITTING ON THEIR KNEES WITH THE SAME CLOTHING AS THE STANDING PAINTER BUT THE HEAD SHOULDERS ARE OBLITERATED BY THE HELD PICTURE I ASSUME THIS IS A WOMAN DUE TO THE WIDER HIPS BUT IT MAY BE A MAN DOLLAR"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2466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Cleaning Sequence</a:t>
            </a:r>
            <a:endParaRPr lang="en-US" dirty="0"/>
          </a:p>
        </p:txBody>
      </p:sp>
      <p:sp>
        <p:nvSpPr>
          <p:cNvPr id="4" name="Rectangle 3"/>
          <p:cNvSpPr/>
          <p:nvPr/>
        </p:nvSpPr>
        <p:spPr>
          <a:xfrm>
            <a:off x="552450" y="1295013"/>
            <a:ext cx="8172450" cy="4616648"/>
          </a:xfrm>
          <a:prstGeom prst="rect">
            <a:avLst/>
          </a:prstGeom>
        </p:spPr>
        <p:txBody>
          <a:bodyPr wrap="square">
            <a:spAutoFit/>
          </a:bodyPr>
          <a:lstStyle/>
          <a:p>
            <a:pPr algn="l"/>
            <a:r>
              <a:rPr lang="en-US" sz="1400" b="1" dirty="0"/>
              <a:t>#remove system-generated </a:t>
            </a:r>
            <a:r>
              <a:rPr lang="en-US" sz="1400" b="1" dirty="0" smtClean="0"/>
              <a:t>characters</a:t>
            </a:r>
          </a:p>
          <a:p>
            <a:pPr algn="l"/>
            <a:r>
              <a:rPr lang="en-US" sz="1400" dirty="0" err="1" smtClean="0"/>
              <a:t>data$all_text_clean</a:t>
            </a:r>
            <a:r>
              <a:rPr lang="en-US" sz="1400" dirty="0" smtClean="0"/>
              <a:t> </a:t>
            </a:r>
            <a:r>
              <a:rPr lang="en-US" sz="1400" dirty="0"/>
              <a:t>&lt;- </a:t>
            </a:r>
            <a:r>
              <a:rPr lang="en-US" sz="1400" dirty="0" err="1"/>
              <a:t>gsub</a:t>
            </a:r>
            <a:r>
              <a:rPr lang="en-US" sz="1400" dirty="0"/>
              <a:t>("\\n\\n","", </a:t>
            </a:r>
            <a:r>
              <a:rPr lang="en-US" sz="1400" dirty="0" err="1"/>
              <a:t>data$all_text_clean</a:t>
            </a:r>
            <a:r>
              <a:rPr lang="en-US" sz="1400" dirty="0"/>
              <a:t>, </a:t>
            </a:r>
            <a:r>
              <a:rPr lang="en-US" sz="1400" dirty="0" err="1"/>
              <a:t>perl</a:t>
            </a:r>
            <a:r>
              <a:rPr lang="en-US" sz="1400" dirty="0"/>
              <a:t> = TRUE) </a:t>
            </a:r>
          </a:p>
          <a:p>
            <a:pPr algn="l"/>
            <a:r>
              <a:rPr lang="en-US" sz="1400" dirty="0" err="1" smtClean="0"/>
              <a:t>data$all_text_clean</a:t>
            </a:r>
            <a:r>
              <a:rPr lang="en-US" sz="1400" dirty="0" smtClean="0"/>
              <a:t> </a:t>
            </a:r>
            <a:r>
              <a:rPr lang="en-US" sz="1400" dirty="0"/>
              <a:t>&lt;- </a:t>
            </a:r>
            <a:r>
              <a:rPr lang="en-US" sz="1400" dirty="0" err="1"/>
              <a:t>gsub</a:t>
            </a:r>
            <a:r>
              <a:rPr lang="en-US" sz="1400" dirty="0"/>
              <a:t>("&amp;</a:t>
            </a:r>
            <a:r>
              <a:rPr lang="en-US" sz="1400" dirty="0" err="1"/>
              <a:t>quot</a:t>
            </a:r>
            <a:r>
              <a:rPr lang="en-US" sz="1400" dirty="0"/>
              <a:t>;","",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#replace symbols with meaning</a:t>
            </a:r>
          </a:p>
          <a:p>
            <a:pPr algn="l"/>
            <a:r>
              <a:rPr lang="en-US" sz="1400" dirty="0" err="1"/>
              <a:t>data$all_text_clean</a:t>
            </a:r>
            <a:r>
              <a:rPr lang="en-US" sz="1400" dirty="0"/>
              <a:t> &lt;- </a:t>
            </a:r>
            <a:r>
              <a:rPr lang="en-US" sz="1400" dirty="0" err="1"/>
              <a:t>gsub</a:t>
            </a:r>
            <a:r>
              <a:rPr lang="en-US" sz="1400" dirty="0"/>
              <a:t>("&amp;"," and ", </a:t>
            </a:r>
            <a:r>
              <a:rPr lang="en-US" sz="1400" dirty="0" err="1"/>
              <a:t>data$all_text_clean</a:t>
            </a:r>
            <a:r>
              <a:rPr lang="en-US" sz="1400" dirty="0"/>
              <a:t>, </a:t>
            </a:r>
            <a:r>
              <a:rPr lang="en-US" sz="1400" dirty="0" err="1"/>
              <a:t>perl</a:t>
            </a:r>
            <a:r>
              <a:rPr lang="en-US" sz="1400" dirty="0"/>
              <a:t> = TRUE) </a:t>
            </a:r>
          </a:p>
          <a:p>
            <a:pPr algn="l"/>
            <a:r>
              <a:rPr lang="en-US" sz="1400" dirty="0" err="1"/>
              <a:t>data$all_text_clean</a:t>
            </a:r>
            <a:r>
              <a:rPr lang="en-US" sz="1400" dirty="0"/>
              <a:t> &lt;- </a:t>
            </a:r>
            <a:r>
              <a:rPr lang="en-US" sz="1400" dirty="0" err="1"/>
              <a:t>gsub</a:t>
            </a:r>
            <a:r>
              <a:rPr lang="en-US" sz="1400" dirty="0"/>
              <a:t>("%"," percent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between word dashes</a:t>
            </a:r>
          </a:p>
          <a:p>
            <a:pPr algn="l"/>
            <a:r>
              <a:rPr lang="en-US" sz="1400" dirty="0" err="1"/>
              <a:t>data$all_text_clean</a:t>
            </a:r>
            <a:r>
              <a:rPr lang="en-US" sz="1400" dirty="0"/>
              <a:t> &lt;- </a:t>
            </a:r>
            <a:r>
              <a:rPr lang="en-US" sz="1400" dirty="0" err="1"/>
              <a:t>gsub</a:t>
            </a:r>
            <a:r>
              <a:rPr lang="en-US" sz="1400" dirty="0"/>
              <a:t>(" - ","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all punctuation except </a:t>
            </a:r>
            <a:r>
              <a:rPr lang="en-US" sz="1400" b="1" dirty="0" smtClean="0"/>
              <a:t>apostrophes and </a:t>
            </a:r>
            <a:r>
              <a:rPr lang="en-US" sz="1400" b="1" dirty="0"/>
              <a:t>intra-word dashes, </a:t>
            </a:r>
            <a:endParaRPr lang="en-US" sz="1400" b="1" dirty="0" smtClean="0"/>
          </a:p>
          <a:p>
            <a:pPr algn="l"/>
            <a:r>
              <a:rPr lang="en-US" sz="1400" dirty="0" err="1" smtClean="0"/>
              <a:t>data$all_text_clean</a:t>
            </a:r>
            <a:r>
              <a:rPr lang="en-US" sz="1400" dirty="0" smtClean="0"/>
              <a:t> </a:t>
            </a:r>
            <a:r>
              <a:rPr lang="en-US" sz="1400" dirty="0"/>
              <a:t>&lt;- </a:t>
            </a:r>
            <a:r>
              <a:rPr lang="en-US" sz="1400" dirty="0" err="1"/>
              <a:t>gsub</a:t>
            </a:r>
            <a:r>
              <a:rPr lang="en-US" sz="1400" dirty="0"/>
              <a:t>("[^[:</a:t>
            </a:r>
            <a:r>
              <a:rPr lang="en-US" sz="1400" dirty="0" err="1"/>
              <a:t>alnum</a:t>
            </a:r>
            <a:r>
              <a:rPr lang="en-US" sz="1400" dirty="0"/>
              <a:t>:]['-]", "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double </a:t>
            </a:r>
            <a:r>
              <a:rPr lang="en-US" sz="1400" b="1" dirty="0" smtClean="0"/>
              <a:t>whitespaces and final whitespace</a:t>
            </a:r>
            <a:endParaRPr lang="en-US" sz="1400" b="1" dirty="0"/>
          </a:p>
          <a:p>
            <a:pPr algn="l"/>
            <a:r>
              <a:rPr lang="en-US" sz="1400" dirty="0" err="1"/>
              <a:t>data$all_text_clean</a:t>
            </a:r>
            <a:r>
              <a:rPr lang="en-US" sz="1400" dirty="0"/>
              <a:t> &lt;- </a:t>
            </a:r>
            <a:r>
              <a:rPr lang="en-US" sz="1400" dirty="0" err="1"/>
              <a:t>gsub</a:t>
            </a:r>
            <a:r>
              <a:rPr lang="en-US" sz="1400" dirty="0"/>
              <a:t>("  *", " ", </a:t>
            </a:r>
            <a:r>
              <a:rPr lang="en-US" sz="1400" dirty="0" err="1"/>
              <a:t>data$all_text_clean</a:t>
            </a:r>
            <a:r>
              <a:rPr lang="en-US" sz="1400" dirty="0"/>
              <a:t>, </a:t>
            </a:r>
            <a:r>
              <a:rPr lang="en-US" sz="1400" dirty="0" err="1"/>
              <a:t>perl</a:t>
            </a:r>
            <a:r>
              <a:rPr lang="en-US" sz="1400" dirty="0"/>
              <a:t> = TRUE</a:t>
            </a:r>
            <a:r>
              <a:rPr lang="en-US" sz="1400" dirty="0" smtClean="0"/>
              <a:t>)</a:t>
            </a:r>
          </a:p>
          <a:p>
            <a:pPr algn="l"/>
            <a:r>
              <a:rPr lang="en-US" sz="1400" dirty="0" err="1" smtClean="0"/>
              <a:t>data$all_text_clean</a:t>
            </a:r>
            <a:r>
              <a:rPr lang="en-US" sz="1400" dirty="0" smtClean="0"/>
              <a:t> </a:t>
            </a:r>
            <a:r>
              <a:rPr lang="en-US" sz="1400" dirty="0"/>
              <a:t>&lt;- </a:t>
            </a:r>
            <a:r>
              <a:rPr lang="en-US" sz="1400" dirty="0" err="1"/>
              <a:t>gsub</a:t>
            </a:r>
            <a:r>
              <a:rPr lang="en-US" sz="1400" dirty="0"/>
              <a:t>("  </a:t>
            </a:r>
            <a:r>
              <a:rPr lang="en-US" sz="1400" dirty="0" smtClean="0"/>
              <a:t>$", "", </a:t>
            </a:r>
            <a:r>
              <a:rPr lang="en-US" sz="1400" dirty="0" err="1"/>
              <a:t>data$all_text_clean</a:t>
            </a:r>
            <a:r>
              <a:rPr lang="en-US" sz="1400" dirty="0"/>
              <a:t>, </a:t>
            </a:r>
            <a:r>
              <a:rPr lang="en-US" sz="1400" dirty="0" err="1"/>
              <a:t>perl</a:t>
            </a:r>
            <a:r>
              <a:rPr lang="en-US" sz="1400" dirty="0"/>
              <a:t> = TRUE</a:t>
            </a:r>
            <a:r>
              <a:rPr lang="en-US" sz="1400" dirty="0" smtClean="0"/>
              <a:t>)</a:t>
            </a:r>
          </a:p>
          <a:p>
            <a:pPr algn="l"/>
            <a:endParaRPr lang="en-US" sz="1400" dirty="0"/>
          </a:p>
          <a:p>
            <a:pPr algn="l"/>
            <a:r>
              <a:rPr lang="en-US" sz="1400" b="1" dirty="0"/>
              <a:t>#convert all text to </a:t>
            </a:r>
            <a:r>
              <a:rPr lang="en-US" sz="1400" b="1" dirty="0" smtClean="0"/>
              <a:t>upper case</a:t>
            </a:r>
            <a:endParaRPr lang="en-US" sz="1400" b="1" dirty="0"/>
          </a:p>
          <a:p>
            <a:pPr algn="l"/>
            <a:r>
              <a:rPr lang="en-US" sz="1400" dirty="0" err="1"/>
              <a:t>data$all_text_clean</a:t>
            </a:r>
            <a:r>
              <a:rPr lang="en-US" sz="1400" dirty="0"/>
              <a:t> &lt;- </a:t>
            </a:r>
            <a:r>
              <a:rPr lang="en-US" sz="1400" dirty="0" err="1"/>
              <a:t>toupper</a:t>
            </a:r>
            <a:r>
              <a:rPr lang="en-US" sz="1400" dirty="0"/>
              <a:t>(</a:t>
            </a:r>
            <a:r>
              <a:rPr lang="en-US" sz="1400" dirty="0" err="1"/>
              <a:t>data$all_text_clean</a:t>
            </a:r>
            <a:r>
              <a:rPr lang="en-US" sz="1400" dirty="0"/>
              <a:t>)</a:t>
            </a:r>
          </a:p>
          <a:p>
            <a:pPr algn="l"/>
            <a:endParaRPr lang="en-US" sz="1400" dirty="0"/>
          </a:p>
        </p:txBody>
      </p:sp>
    </p:spTree>
    <p:extLst>
      <p:ext uri="{BB962C8B-B14F-4D97-AF65-F5344CB8AC3E}">
        <p14:creationId xmlns:p14="http://schemas.microsoft.com/office/powerpoint/2010/main" val="630034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1"/>
                </a:solidFill>
              </a:rPr>
              <a:t>This session does NOT contain:</a:t>
            </a:r>
          </a:p>
          <a:p>
            <a:r>
              <a:rPr lang="en-US" sz="1600" dirty="0" smtClean="0"/>
              <a:t>A comprehensive introduction to R.</a:t>
            </a:r>
          </a:p>
          <a:p>
            <a:r>
              <a:rPr lang="en-US" sz="1600" dirty="0" smtClean="0"/>
              <a:t>A comprehensive introduction to natural language processing (NLP).</a:t>
            </a:r>
          </a:p>
          <a:p>
            <a:r>
              <a:rPr lang="en-US" sz="1600" dirty="0" smtClean="0"/>
              <a:t>A survey of all available text mining tools and techniques.</a:t>
            </a:r>
          </a:p>
          <a:p>
            <a:r>
              <a:rPr lang="en-US" sz="1600" dirty="0" smtClean="0"/>
              <a:t>A survey of all types of suitable research questions.</a:t>
            </a:r>
          </a:p>
          <a:p>
            <a:endParaRPr lang="en-US" sz="1600" dirty="0"/>
          </a:p>
          <a:p>
            <a:pPr marL="0" indent="0">
              <a:buNone/>
            </a:pPr>
            <a:r>
              <a:rPr lang="en-US" b="1" dirty="0">
                <a:solidFill>
                  <a:schemeClr val="accent1"/>
                </a:solidFill>
              </a:rPr>
              <a:t>This </a:t>
            </a:r>
            <a:r>
              <a:rPr lang="en-US" b="1" dirty="0" smtClean="0">
                <a:solidFill>
                  <a:schemeClr val="accent1"/>
                </a:solidFill>
              </a:rPr>
              <a:t>session will contain:</a:t>
            </a:r>
          </a:p>
          <a:p>
            <a:r>
              <a:rPr lang="en-US" sz="1600" dirty="0" smtClean="0"/>
              <a:t>Case studies drawn from the presenters’ own work.</a:t>
            </a:r>
          </a:p>
          <a:p>
            <a:r>
              <a:rPr lang="en-US" sz="1600" dirty="0"/>
              <a:t>Stories from the trenches – the real-world obstacles encountered and solutions found.</a:t>
            </a:r>
          </a:p>
          <a:p>
            <a:r>
              <a:rPr lang="en-US" sz="1600" dirty="0" smtClean="0"/>
              <a:t>Working code to demonstrate selected ways (among many options) for preparing and analyzing text.</a:t>
            </a:r>
          </a:p>
          <a:p>
            <a:r>
              <a:rPr lang="en-US" sz="1600" dirty="0" smtClean="0"/>
              <a:t>Advice for how to get started yourself and critical questions to ask when evaluating tools, software or vendors.</a:t>
            </a:r>
          </a:p>
          <a:p>
            <a:endParaRPr lang="en-US" sz="1600" dirty="0" smtClean="0"/>
          </a:p>
          <a:p>
            <a:endParaRPr lang="en-US" sz="1600" dirty="0"/>
          </a:p>
        </p:txBody>
      </p:sp>
      <p:sp>
        <p:nvSpPr>
          <p:cNvPr id="3" name="Title 2"/>
          <p:cNvSpPr>
            <a:spLocks noGrp="1"/>
          </p:cNvSpPr>
          <p:nvPr>
            <p:ph type="title"/>
          </p:nvPr>
        </p:nvSpPr>
        <p:spPr/>
        <p:txBody>
          <a:bodyPr/>
          <a:lstStyle/>
          <a:p>
            <a:r>
              <a:rPr lang="en-US" dirty="0" smtClean="0"/>
              <a:t>What to Expect</a:t>
            </a:r>
            <a:endParaRPr lang="en-US" dirty="0"/>
          </a:p>
        </p:txBody>
      </p:sp>
    </p:spTree>
    <p:extLst>
      <p:ext uri="{BB962C8B-B14F-4D97-AF65-F5344CB8AC3E}">
        <p14:creationId xmlns:p14="http://schemas.microsoft.com/office/powerpoint/2010/main" val="8151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Tokenization and N-Gram Counting</a:t>
            </a:r>
            <a:endParaRPr lang="en-US" dirty="0"/>
          </a:p>
        </p:txBody>
      </p:sp>
      <p:sp>
        <p:nvSpPr>
          <p:cNvPr id="5" name="TextBox 4"/>
          <p:cNvSpPr txBox="1"/>
          <p:nvPr/>
        </p:nvSpPr>
        <p:spPr bwMode="auto">
          <a:xfrm>
            <a:off x="533400" y="1511300"/>
            <a:ext cx="8102599" cy="304698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There are existing R functions to tokenize your text.</a:t>
            </a:r>
          </a:p>
          <a:p>
            <a:pPr algn="l"/>
            <a:endParaRPr lang="en-US" dirty="0"/>
          </a:p>
          <a:p>
            <a:pPr marL="285750" indent="-285750" algn="l">
              <a:buFont typeface="Arial" panose="020B0604020202020204" pitchFamily="34" charset="0"/>
              <a:buChar char="•"/>
            </a:pPr>
            <a:r>
              <a:rPr lang="en-US" dirty="0" smtClean="0"/>
              <a:t>In our project, we used the </a:t>
            </a:r>
            <a:r>
              <a:rPr lang="en-US" dirty="0" err="1" smtClean="0"/>
              <a:t>strsplit</a:t>
            </a:r>
            <a:r>
              <a:rPr lang="en-US" dirty="0" smtClean="0"/>
              <a:t>() string split function on every white space character after removing punctuation and extra white spaces.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We break each cleaned full text response into a list of individual words.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From this list we can count:</a:t>
            </a:r>
          </a:p>
          <a:p>
            <a:pPr marL="742950" lvl="1" indent="-285750" algn="l">
              <a:buFont typeface="Arial" panose="020B0604020202020204" pitchFamily="34" charset="0"/>
              <a:buChar char="•"/>
            </a:pPr>
            <a:r>
              <a:rPr lang="en-US" dirty="0" smtClean="0"/>
              <a:t>The total number of words</a:t>
            </a:r>
          </a:p>
          <a:p>
            <a:pPr marL="742950" lvl="1" indent="-285750" algn="l">
              <a:buFont typeface="Arial" panose="020B0604020202020204" pitchFamily="34" charset="0"/>
              <a:buChar char="•"/>
            </a:pPr>
            <a:r>
              <a:rPr lang="en-US" dirty="0" smtClean="0"/>
              <a:t>The total number of unique words</a:t>
            </a:r>
          </a:p>
          <a:p>
            <a:pPr marL="742950" lvl="1" indent="-285750" algn="l">
              <a:buFont typeface="Arial" panose="020B0604020202020204" pitchFamily="34" charset="0"/>
              <a:buChar char="•"/>
            </a:pPr>
            <a:r>
              <a:rPr lang="en-US" dirty="0" smtClean="0"/>
              <a:t>The frequency for each unique word</a:t>
            </a:r>
          </a:p>
        </p:txBody>
      </p:sp>
    </p:spTree>
    <p:extLst>
      <p:ext uri="{BB962C8B-B14F-4D97-AF65-F5344CB8AC3E}">
        <p14:creationId xmlns:p14="http://schemas.microsoft.com/office/powerpoint/2010/main" val="16796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Overview</a:t>
            </a:r>
            <a:endParaRPr lang="en-US" dirty="0"/>
          </a:p>
        </p:txBody>
      </p:sp>
      <p:sp>
        <p:nvSpPr>
          <p:cNvPr id="4" name="TextBox 3"/>
          <p:cNvSpPr txBox="1"/>
          <p:nvPr/>
        </p:nvSpPr>
        <p:spPr bwMode="auto">
          <a:xfrm>
            <a:off x="278966" y="4549001"/>
            <a:ext cx="910506" cy="55399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dirty="0" smtClean="0"/>
              <a:t>For each</a:t>
            </a:r>
          </a:p>
          <a:p>
            <a:r>
              <a:rPr lang="en-US" dirty="0" smtClean="0"/>
              <a:t>author</a:t>
            </a:r>
          </a:p>
        </p:txBody>
      </p:sp>
      <p:sp>
        <p:nvSpPr>
          <p:cNvPr id="5" name="TextBox 4"/>
          <p:cNvSpPr txBox="1"/>
          <p:nvPr/>
        </p:nvSpPr>
        <p:spPr bwMode="auto">
          <a:xfrm>
            <a:off x="151966" y="1996301"/>
            <a:ext cx="1000275" cy="83099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dirty="0" smtClean="0"/>
              <a:t>For all</a:t>
            </a:r>
          </a:p>
          <a:p>
            <a:r>
              <a:rPr lang="en-US" dirty="0" smtClean="0"/>
              <a:t>authors</a:t>
            </a:r>
          </a:p>
          <a:p>
            <a:r>
              <a:rPr lang="en-US" dirty="0" smtClean="0"/>
              <a:t>combined</a:t>
            </a:r>
          </a:p>
        </p:txBody>
      </p:sp>
      <p:sp>
        <p:nvSpPr>
          <p:cNvPr id="6" name="Pentagon 5"/>
          <p:cNvSpPr/>
          <p:nvPr/>
        </p:nvSpPr>
        <p:spPr bwMode="auto">
          <a:xfrm>
            <a:off x="1402916" y="4338250"/>
            <a:ext cx="1594284" cy="975499"/>
          </a:xfrm>
          <a:prstGeom prst="homePlate">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Split clean</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text into a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list of words</a:t>
            </a:r>
            <a:endParaRPr kumimoji="0" lang="en-US" sz="1400" b="0" i="0" u="none" strike="noStrike" cap="none" normalizeH="0" baseline="0" dirty="0" smtClean="0">
              <a:ln>
                <a:noFill/>
              </a:ln>
              <a:solidFill>
                <a:schemeClr val="tx1"/>
              </a:solidFill>
              <a:effectLst/>
              <a:latin typeface="Arial" charset="0"/>
            </a:endParaRPr>
          </a:p>
        </p:txBody>
      </p:sp>
      <p:sp>
        <p:nvSpPr>
          <p:cNvPr id="8" name="Pentagon 7"/>
          <p:cNvSpPr/>
          <p:nvPr/>
        </p:nvSpPr>
        <p:spPr bwMode="auto">
          <a:xfrm>
            <a:off x="1390650" y="1856948"/>
            <a:ext cx="1816100" cy="975499"/>
          </a:xfrm>
          <a:prstGeom prst="homePlate">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Combine all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responses</a:t>
            </a:r>
          </a:p>
        </p:txBody>
      </p:sp>
      <p:sp>
        <p:nvSpPr>
          <p:cNvPr id="9" name="Chevron 8"/>
          <p:cNvSpPr/>
          <p:nvPr/>
        </p:nvSpPr>
        <p:spPr bwMode="auto">
          <a:xfrm>
            <a:off x="2914650" y="1839098"/>
            <a:ext cx="2286000" cy="975499"/>
          </a:xfrm>
          <a:prstGeom prst="chevron">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Find all unique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words</a:t>
            </a:r>
            <a:r>
              <a:rPr kumimoji="0" lang="en-US" sz="1400" b="0" i="0" u="none" strike="noStrike" cap="none" normalizeH="0" dirty="0" smtClean="0">
                <a:ln>
                  <a:noFill/>
                </a:ln>
                <a:solidFill>
                  <a:schemeClr val="tx1"/>
                </a:solidFill>
                <a:effectLst/>
                <a:latin typeface="Arial" charset="0"/>
              </a:rPr>
              <a:t> used</a:t>
            </a:r>
            <a:endParaRPr kumimoji="0" lang="en-US" sz="1400" b="0" i="0" u="none" strike="noStrike" cap="none" normalizeH="0" baseline="0" dirty="0" smtClean="0">
              <a:ln>
                <a:noFill/>
              </a:ln>
              <a:solidFill>
                <a:schemeClr val="tx1"/>
              </a:solidFill>
              <a:effectLst/>
              <a:latin typeface="Arial" charset="0"/>
            </a:endParaRPr>
          </a:p>
        </p:txBody>
      </p:sp>
      <p:sp>
        <p:nvSpPr>
          <p:cNvPr id="14" name="Chevron 13"/>
          <p:cNvSpPr/>
          <p:nvPr/>
        </p:nvSpPr>
        <p:spPr bwMode="auto">
          <a:xfrm>
            <a:off x="4883150" y="1851799"/>
            <a:ext cx="2527300" cy="975499"/>
          </a:xfrm>
          <a:prstGeom prst="chevron">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Filter to reduce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length (e.g. used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by 2%</a:t>
            </a:r>
            <a:r>
              <a:rPr kumimoji="0" lang="en-US" sz="1400" b="0" i="0" u="none" strike="noStrike" cap="none" normalizeH="0" dirty="0" smtClean="0">
                <a:ln>
                  <a:noFill/>
                </a:ln>
                <a:solidFill>
                  <a:schemeClr val="tx1"/>
                </a:solidFill>
                <a:effectLst/>
                <a:latin typeface="Arial" charset="0"/>
              </a:rPr>
              <a:t> of authors)</a:t>
            </a:r>
            <a:endParaRPr kumimoji="0" lang="en-US" sz="1400" b="0" i="0" u="none" strike="noStrike" cap="none" normalizeH="0" baseline="0" dirty="0" smtClean="0">
              <a:ln>
                <a:noFill/>
              </a:ln>
              <a:solidFill>
                <a:schemeClr val="tx1"/>
              </a:solidFill>
              <a:effectLst/>
              <a:latin typeface="Arial" charset="0"/>
            </a:endParaRPr>
          </a:p>
        </p:txBody>
      </p:sp>
      <p:sp>
        <p:nvSpPr>
          <p:cNvPr id="15" name="Folded Corner 14"/>
          <p:cNvSpPr/>
          <p:nvPr/>
        </p:nvSpPr>
        <p:spPr bwMode="auto">
          <a:xfrm>
            <a:off x="7524749" y="1371600"/>
            <a:ext cx="1212849" cy="1835150"/>
          </a:xfrm>
          <a:prstGeom prst="foldedCorner">
            <a:avLst/>
          </a:prstGeom>
          <a:solidFill>
            <a:schemeClr val="accent2"/>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List of </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u</a:t>
            </a:r>
            <a:r>
              <a:rPr kumimoji="0" lang="en-US" sz="1800" b="0" i="0" u="none" strike="noStrike" cap="none" normalizeH="0" baseline="0" dirty="0" smtClean="0">
                <a:ln>
                  <a:noFill/>
                </a:ln>
                <a:solidFill>
                  <a:schemeClr val="tx1"/>
                </a:solidFill>
                <a:effectLst/>
                <a:latin typeface="Arial" charset="0"/>
              </a:rPr>
              <a:t>nique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words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 be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counted</a:t>
            </a:r>
          </a:p>
        </p:txBody>
      </p:sp>
      <p:sp>
        <p:nvSpPr>
          <p:cNvPr id="16" name="Chevron 15"/>
          <p:cNvSpPr/>
          <p:nvPr/>
        </p:nvSpPr>
        <p:spPr bwMode="auto">
          <a:xfrm>
            <a:off x="2724150" y="4320400"/>
            <a:ext cx="2247904" cy="975499"/>
          </a:xfrm>
          <a:prstGeom prst="chevron">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Count how many</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times the author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uses each word</a:t>
            </a:r>
            <a:endParaRPr kumimoji="0" lang="en-US" sz="1400" b="0" i="0" u="none" strike="noStrike" cap="none" normalizeH="0" baseline="0" dirty="0" smtClean="0">
              <a:ln>
                <a:noFill/>
              </a:ln>
              <a:solidFill>
                <a:schemeClr val="tx1"/>
              </a:solidFill>
              <a:effectLst/>
              <a:latin typeface="Arial" charset="0"/>
            </a:endParaRPr>
          </a:p>
        </p:txBody>
      </p:sp>
      <p:sp>
        <p:nvSpPr>
          <p:cNvPr id="20" name="AutoShape 4" descr="Image result for spreadsheet bl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6" descr="Image result for spreadsheet bl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8" descr="Image result for spreadsheet bl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112239842"/>
              </p:ext>
            </p:extLst>
          </p:nvPr>
        </p:nvGraphicFramePr>
        <p:xfrm>
          <a:off x="4978400" y="4051901"/>
          <a:ext cx="1841500" cy="1548197"/>
        </p:xfrm>
        <a:graphic>
          <a:graphicData uri="http://schemas.openxmlformats.org/drawingml/2006/table">
            <a:tbl>
              <a:tblPr firstRow="1" bandRow="1">
                <a:tableStyleId>{5C22544A-7EE6-4342-B048-85BDC9FD1C3A}</a:tableStyleId>
              </a:tblPr>
              <a:tblGrid>
                <a:gridCol w="368300"/>
                <a:gridCol w="368300"/>
                <a:gridCol w="368300"/>
                <a:gridCol w="368300"/>
                <a:gridCol w="368300"/>
              </a:tblGrid>
              <a:tr h="221171">
                <a:tc>
                  <a:txBody>
                    <a:bodyPr/>
                    <a:lstStyle/>
                    <a:p>
                      <a:endParaRPr lang="en-US" sz="300" dirty="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dirty="0"/>
                    </a:p>
                  </a:txBody>
                  <a:tcPr/>
                </a:tc>
              </a:tr>
            </a:tbl>
          </a:graphicData>
        </a:graphic>
      </p:graphicFrame>
      <p:sp>
        <p:nvSpPr>
          <p:cNvPr id="24" name="TextBox 23"/>
          <p:cNvSpPr txBox="1"/>
          <p:nvPr/>
        </p:nvSpPr>
        <p:spPr bwMode="auto">
          <a:xfrm>
            <a:off x="5067604" y="4278950"/>
            <a:ext cx="1752595" cy="1107996"/>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b="1" dirty="0" smtClean="0"/>
              <a:t>Document-Term</a:t>
            </a:r>
          </a:p>
          <a:p>
            <a:r>
              <a:rPr lang="en-US" b="1" dirty="0" smtClean="0"/>
              <a:t>Matrix</a:t>
            </a:r>
            <a:endParaRPr lang="en-US" b="1" dirty="0"/>
          </a:p>
          <a:p>
            <a:r>
              <a:rPr lang="en-US" sz="1200" dirty="0" smtClean="0"/>
              <a:t>Rows = authors</a:t>
            </a:r>
          </a:p>
          <a:p>
            <a:r>
              <a:rPr lang="en-US" sz="1200" dirty="0" smtClean="0"/>
              <a:t>Columns = unique words</a:t>
            </a:r>
          </a:p>
          <a:p>
            <a:r>
              <a:rPr lang="en-US" sz="1200" dirty="0" smtClean="0"/>
              <a:t>Cells = count</a:t>
            </a:r>
          </a:p>
        </p:txBody>
      </p:sp>
      <p:cxnSp>
        <p:nvCxnSpPr>
          <p:cNvPr id="3072" name="Curved Connector 3071"/>
          <p:cNvCxnSpPr>
            <a:stCxn id="15" idx="2"/>
            <a:endCxn id="16" idx="0"/>
          </p:cNvCxnSpPr>
          <p:nvPr/>
        </p:nvCxnSpPr>
        <p:spPr bwMode="auto">
          <a:xfrm rot="5400000">
            <a:off x="5310876" y="1500102"/>
            <a:ext cx="1113650" cy="4526947"/>
          </a:xfrm>
          <a:prstGeom prst="curvedConnector3">
            <a:avLst/>
          </a:prstGeom>
          <a:noFill/>
          <a:ln w="57150" cap="flat" cmpd="sng" algn="ctr">
            <a:solidFill>
              <a:schemeClr val="accent2"/>
            </a:solidFill>
            <a:prstDash val="solid"/>
            <a:round/>
            <a:headEnd type="none" w="med" len="med"/>
            <a:tailEnd type="arrow"/>
          </a:ln>
          <a:effectLst/>
        </p:spPr>
      </p:cxnSp>
      <p:sp>
        <p:nvSpPr>
          <p:cNvPr id="36" name="Pentagon 35"/>
          <p:cNvSpPr/>
          <p:nvPr/>
        </p:nvSpPr>
        <p:spPr bwMode="auto">
          <a:xfrm>
            <a:off x="6946466" y="4393250"/>
            <a:ext cx="1791132" cy="975499"/>
          </a:xfrm>
          <a:prstGeom prst="homePlate">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Append the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doc-term matrix</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to the main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data set</a:t>
            </a: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36701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Clean Text to Variables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70" y="2813644"/>
            <a:ext cx="8470900" cy="1825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p:nvSpPr>
        <p:spPr bwMode="auto">
          <a:xfrm>
            <a:off x="419101" y="1314743"/>
            <a:ext cx="81153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 ALL FOUR PARTICIPANTS APPEAR TO BE IN A PROFESSIONAL SETTING ALL ARE IN PROFESSIONAL ATTIRE AND ONE WOMAN HAS A CLIPBOARD BUT HAS IT AGAINST HER CHEST AND DOESN'T APPEAR TO BE USING IT IN THE CONVERSATION THE OTHER WOMAN HAS A BRIGHT ORANGE WRIST BAND THAT MAY POSSIBLY BE A BRACELET AND HAS WHAT APPEARS TO BE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Down Arrow 4"/>
          <p:cNvSpPr/>
          <p:nvPr/>
        </p:nvSpPr>
        <p:spPr bwMode="auto">
          <a:xfrm>
            <a:off x="3752755" y="2442169"/>
            <a:ext cx="742951" cy="371475"/>
          </a:xfrm>
          <a:prstGeom prst="downArrow">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Down Arrow 6"/>
          <p:cNvSpPr/>
          <p:nvPr/>
        </p:nvSpPr>
        <p:spPr bwMode="auto">
          <a:xfrm>
            <a:off x="3725033" y="4805507"/>
            <a:ext cx="742951" cy="371475"/>
          </a:xfrm>
          <a:prstGeom prst="downArrow">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extBox 1"/>
          <p:cNvSpPr txBox="1"/>
          <p:nvPr/>
        </p:nvSpPr>
        <p:spPr bwMode="auto">
          <a:xfrm>
            <a:off x="2843761" y="5259948"/>
            <a:ext cx="2505493" cy="86177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400" dirty="0" smtClean="0"/>
              <a:t>Word count</a:t>
            </a:r>
          </a:p>
          <a:p>
            <a:r>
              <a:rPr lang="en-US" sz="1400" dirty="0" smtClean="0"/>
              <a:t>Unique word count</a:t>
            </a:r>
          </a:p>
          <a:p>
            <a:r>
              <a:rPr lang="en-US" sz="1400" dirty="0" smtClean="0"/>
              <a:t>Frequency of each unique word</a:t>
            </a:r>
          </a:p>
          <a:p>
            <a:r>
              <a:rPr lang="en-US" sz="1400" dirty="0" smtClean="0"/>
              <a:t>+more</a:t>
            </a:r>
          </a:p>
        </p:txBody>
      </p:sp>
    </p:spTree>
    <p:extLst>
      <p:ext uri="{BB962C8B-B14F-4D97-AF65-F5344CB8AC3E}">
        <p14:creationId xmlns:p14="http://schemas.microsoft.com/office/powerpoint/2010/main" val="2709887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4040" y="1364775"/>
            <a:ext cx="3268639" cy="1558399"/>
          </a:xfrm>
          <a:solidFill>
            <a:schemeClr val="accent2"/>
          </a:solidFill>
        </p:spPr>
        <p:txBody>
          <a:bodyPr/>
          <a:lstStyle/>
          <a:p>
            <a:pPr algn="ctr"/>
            <a:endParaRPr lang="en-US" dirty="0" smtClean="0"/>
          </a:p>
          <a:p>
            <a:pPr algn="ctr"/>
            <a:r>
              <a:rPr lang="en-US" dirty="0" smtClean="0"/>
              <a:t>1030 different authors </a:t>
            </a:r>
          </a:p>
          <a:p>
            <a:pPr algn="ctr"/>
            <a:r>
              <a:rPr lang="en-US" dirty="0" smtClean="0"/>
              <a:t>386,353 total words</a:t>
            </a:r>
          </a:p>
          <a:p>
            <a:pPr algn="ctr"/>
            <a:endParaRPr lang="en-US" dirty="0" smtClean="0"/>
          </a:p>
          <a:p>
            <a:pPr algn="ctr"/>
            <a:endParaRPr lang="en-US" dirty="0"/>
          </a:p>
        </p:txBody>
      </p:sp>
      <p:sp>
        <p:nvSpPr>
          <p:cNvPr id="3" name="Title 2"/>
          <p:cNvSpPr>
            <a:spLocks noGrp="1"/>
          </p:cNvSpPr>
          <p:nvPr>
            <p:ph type="title"/>
          </p:nvPr>
        </p:nvSpPr>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9356352"/>
              </p:ext>
            </p:extLst>
          </p:nvPr>
        </p:nvGraphicFramePr>
        <p:xfrm>
          <a:off x="341194" y="3625991"/>
          <a:ext cx="5295329" cy="2103120"/>
        </p:xfrm>
        <a:graphic>
          <a:graphicData uri="http://schemas.openxmlformats.org/drawingml/2006/table">
            <a:tbl>
              <a:tblPr firstRow="1" bandRow="1">
                <a:tableStyleId>{5C22544A-7EE6-4342-B048-85BDC9FD1C3A}</a:tableStyleId>
              </a:tblPr>
              <a:tblGrid>
                <a:gridCol w="1897039"/>
                <a:gridCol w="1479901"/>
                <a:gridCol w="1918389"/>
              </a:tblGrid>
              <a:tr h="314754">
                <a:tc>
                  <a:txBody>
                    <a:bodyPr/>
                    <a:lstStyle/>
                    <a:p>
                      <a:r>
                        <a:rPr lang="en-US" sz="1200" dirty="0" smtClean="0"/>
                        <a:t>Cutoff</a:t>
                      </a:r>
                      <a:endParaRPr lang="en-US" sz="1200" dirty="0"/>
                    </a:p>
                  </a:txBody>
                  <a:tcPr/>
                </a:tc>
                <a:tc>
                  <a:txBody>
                    <a:bodyPr/>
                    <a:lstStyle/>
                    <a:p>
                      <a:r>
                        <a:rPr lang="en-US" sz="1200" dirty="0" smtClean="0"/>
                        <a:t>Unique Words Remaining</a:t>
                      </a:r>
                      <a:endParaRPr lang="en-US" sz="1200" dirty="0"/>
                    </a:p>
                  </a:txBody>
                  <a:tcPr/>
                </a:tc>
                <a:tc>
                  <a:txBody>
                    <a:bodyPr/>
                    <a:lstStyle/>
                    <a:p>
                      <a:r>
                        <a:rPr lang="en-US" sz="1200" dirty="0" smtClean="0"/>
                        <a:t>Total Words Remaining</a:t>
                      </a:r>
                      <a:endParaRPr lang="en-US" sz="1200" dirty="0"/>
                    </a:p>
                  </a:txBody>
                  <a:tcPr/>
                </a:tc>
              </a:tr>
              <a:tr h="215125">
                <a:tc>
                  <a:txBody>
                    <a:bodyPr/>
                    <a:lstStyle/>
                    <a:p>
                      <a:r>
                        <a:rPr lang="en-US" sz="1200" dirty="0" smtClean="0"/>
                        <a:t>None</a:t>
                      </a:r>
                      <a:endParaRPr lang="en-US" sz="1200" dirty="0"/>
                    </a:p>
                  </a:txBody>
                  <a:tcPr/>
                </a:tc>
                <a:tc>
                  <a:txBody>
                    <a:bodyPr/>
                    <a:lstStyle/>
                    <a:p>
                      <a:r>
                        <a:rPr lang="en-US" sz="1200" dirty="0" smtClean="0"/>
                        <a:t>8871</a:t>
                      </a:r>
                      <a:endParaRPr lang="en-US" sz="1200" dirty="0"/>
                    </a:p>
                  </a:txBody>
                  <a:tcPr/>
                </a:tc>
                <a:tc>
                  <a:txBody>
                    <a:bodyPr/>
                    <a:lstStyle/>
                    <a:p>
                      <a:r>
                        <a:rPr lang="en-US" sz="1200" dirty="0" smtClean="0"/>
                        <a:t>386,353</a:t>
                      </a:r>
                      <a:endParaRPr lang="en-US" sz="1200" dirty="0"/>
                    </a:p>
                  </a:txBody>
                  <a:tcPr/>
                </a:tc>
              </a:tr>
              <a:tr h="215125">
                <a:tc>
                  <a:txBody>
                    <a:bodyPr/>
                    <a:lstStyle/>
                    <a:p>
                      <a:r>
                        <a:rPr lang="en-US" sz="1200" dirty="0" smtClean="0"/>
                        <a:t>2 different authors</a:t>
                      </a:r>
                      <a:endParaRPr lang="en-US" sz="1200" dirty="0"/>
                    </a:p>
                  </a:txBody>
                  <a:tcPr/>
                </a:tc>
                <a:tc>
                  <a:txBody>
                    <a:bodyPr/>
                    <a:lstStyle/>
                    <a:p>
                      <a:r>
                        <a:rPr lang="en-US" sz="1200" dirty="0" smtClean="0"/>
                        <a:t>4421</a:t>
                      </a:r>
                      <a:endParaRPr lang="en-US" sz="1200" dirty="0"/>
                    </a:p>
                  </a:txBody>
                  <a:tcPr/>
                </a:tc>
                <a:tc>
                  <a:txBody>
                    <a:bodyPr/>
                    <a:lstStyle/>
                    <a:p>
                      <a:r>
                        <a:rPr lang="en-US" sz="1200" dirty="0" smtClean="0"/>
                        <a:t>381,932</a:t>
                      </a:r>
                      <a:endParaRPr lang="en-US" sz="1200" dirty="0"/>
                    </a:p>
                  </a:txBody>
                  <a:tcPr/>
                </a:tc>
              </a:tr>
              <a:tr h="215125">
                <a:tc>
                  <a:txBody>
                    <a:bodyPr/>
                    <a:lstStyle/>
                    <a:p>
                      <a:r>
                        <a:rPr lang="en-US" sz="1200" dirty="0" smtClean="0"/>
                        <a:t>1% of authors (&gt;10)</a:t>
                      </a:r>
                      <a:endParaRPr lang="en-US" sz="1200" dirty="0"/>
                    </a:p>
                  </a:txBody>
                  <a:tcPr/>
                </a:tc>
                <a:tc>
                  <a:txBody>
                    <a:bodyPr/>
                    <a:lstStyle/>
                    <a:p>
                      <a:r>
                        <a:rPr lang="en-US" sz="1200" dirty="0" smtClean="0"/>
                        <a:t>1412</a:t>
                      </a:r>
                      <a:endParaRPr lang="en-US" sz="1200" dirty="0"/>
                    </a:p>
                  </a:txBody>
                  <a:tcPr/>
                </a:tc>
                <a:tc>
                  <a:txBody>
                    <a:bodyPr/>
                    <a:lstStyle/>
                    <a:p>
                      <a:r>
                        <a:rPr lang="en-US" sz="1200" dirty="0" smtClean="0"/>
                        <a:t>370,065</a:t>
                      </a:r>
                      <a:endParaRPr lang="en-US" sz="1200" dirty="0"/>
                    </a:p>
                  </a:txBody>
                  <a:tcPr/>
                </a:tc>
              </a:tr>
              <a:tr h="215125">
                <a:tc>
                  <a:txBody>
                    <a:bodyPr/>
                    <a:lstStyle/>
                    <a:p>
                      <a:r>
                        <a:rPr lang="en-US" sz="1200" dirty="0" smtClean="0"/>
                        <a:t>2% of</a:t>
                      </a:r>
                      <a:r>
                        <a:rPr lang="en-US" sz="1200" baseline="0" dirty="0" smtClean="0"/>
                        <a:t> authors (&gt;20)</a:t>
                      </a:r>
                      <a:endParaRPr lang="en-US" sz="1200" dirty="0"/>
                    </a:p>
                  </a:txBody>
                  <a:tcPr/>
                </a:tc>
                <a:tc>
                  <a:txBody>
                    <a:bodyPr/>
                    <a:lstStyle/>
                    <a:p>
                      <a:r>
                        <a:rPr lang="en-US" sz="1200" dirty="0" smtClean="0"/>
                        <a:t>987</a:t>
                      </a:r>
                      <a:endParaRPr lang="en-US" sz="1200" dirty="0"/>
                    </a:p>
                  </a:txBody>
                  <a:tcPr/>
                </a:tc>
                <a:tc>
                  <a:txBody>
                    <a:bodyPr/>
                    <a:lstStyle/>
                    <a:p>
                      <a:r>
                        <a:rPr lang="en-US" sz="1200" dirty="0" smtClean="0"/>
                        <a:t>363,855</a:t>
                      </a:r>
                      <a:endParaRPr lang="en-US" sz="1200" dirty="0"/>
                    </a:p>
                  </a:txBody>
                  <a:tcPr/>
                </a:tc>
              </a:tr>
              <a:tr h="215125">
                <a:tc>
                  <a:txBody>
                    <a:bodyPr/>
                    <a:lstStyle/>
                    <a:p>
                      <a:r>
                        <a:rPr lang="en-US" sz="1200" dirty="0" smtClean="0"/>
                        <a:t>5% of authors (&gt;51)</a:t>
                      </a:r>
                      <a:endParaRPr lang="en-US" sz="1200" dirty="0"/>
                    </a:p>
                  </a:txBody>
                  <a:tcPr/>
                </a:tc>
                <a:tc>
                  <a:txBody>
                    <a:bodyPr/>
                    <a:lstStyle/>
                    <a:p>
                      <a:r>
                        <a:rPr lang="en-US" sz="1200" dirty="0" smtClean="0"/>
                        <a:t>574</a:t>
                      </a:r>
                      <a:endParaRPr lang="en-US" sz="1200" dirty="0"/>
                    </a:p>
                  </a:txBody>
                  <a:tcPr/>
                </a:tc>
                <a:tc>
                  <a:txBody>
                    <a:bodyPr/>
                    <a:lstStyle/>
                    <a:p>
                      <a:r>
                        <a:rPr lang="en-US" sz="1200" dirty="0" smtClean="0"/>
                        <a:t>350,339</a:t>
                      </a:r>
                      <a:endParaRPr lang="en-US" sz="1200" dirty="0"/>
                    </a:p>
                  </a:txBody>
                  <a:tcPr/>
                </a:tc>
              </a:tr>
              <a:tr h="0">
                <a:tc>
                  <a:txBody>
                    <a:bodyPr/>
                    <a:lstStyle/>
                    <a:p>
                      <a:r>
                        <a:rPr lang="en-US" sz="1200" dirty="0" smtClean="0"/>
                        <a:t>10%</a:t>
                      </a:r>
                      <a:r>
                        <a:rPr lang="en-US" sz="1200" baseline="0" dirty="0" smtClean="0"/>
                        <a:t> of authors (&gt;102)</a:t>
                      </a:r>
                      <a:endParaRPr lang="en-US" sz="1200" dirty="0"/>
                    </a:p>
                  </a:txBody>
                  <a:tcPr/>
                </a:tc>
                <a:tc>
                  <a:txBody>
                    <a:bodyPr/>
                    <a:lstStyle/>
                    <a:p>
                      <a:r>
                        <a:rPr lang="en-US" sz="1200" dirty="0" smtClean="0"/>
                        <a:t>376</a:t>
                      </a:r>
                      <a:endParaRPr lang="en-US" sz="1200" dirty="0"/>
                    </a:p>
                  </a:txBody>
                  <a:tcPr/>
                </a:tc>
                <a:tc>
                  <a:txBody>
                    <a:bodyPr/>
                    <a:lstStyle/>
                    <a:p>
                      <a:r>
                        <a:rPr lang="en-US" sz="1200" dirty="0" smtClean="0"/>
                        <a:t>335,838</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04869919"/>
              </p:ext>
            </p:extLst>
          </p:nvPr>
        </p:nvGraphicFramePr>
        <p:xfrm>
          <a:off x="6630538" y="1787856"/>
          <a:ext cx="1833350" cy="3974785"/>
        </p:xfrm>
        <a:graphic>
          <a:graphicData uri="http://schemas.openxmlformats.org/drawingml/2006/table">
            <a:tbl>
              <a:tblPr firstRow="1" bandRow="1">
                <a:tableStyleId>{5C22544A-7EE6-4342-B048-85BDC9FD1C3A}</a:tableStyleId>
              </a:tblPr>
              <a:tblGrid>
                <a:gridCol w="916675"/>
                <a:gridCol w="916675"/>
              </a:tblGrid>
              <a:tr h="189119">
                <a:tc>
                  <a:txBody>
                    <a:bodyPr/>
                    <a:lstStyle/>
                    <a:p>
                      <a:pPr algn="l" fontAlgn="b"/>
                      <a:r>
                        <a:rPr lang="en-US" sz="1200" b="1" i="0" u="none" strike="noStrike" dirty="0" smtClean="0">
                          <a:solidFill>
                            <a:schemeClr val="bg1"/>
                          </a:solidFill>
                          <a:effectLst/>
                          <a:latin typeface="Calibri"/>
                        </a:rPr>
                        <a:t>Word</a:t>
                      </a:r>
                      <a:endParaRPr lang="en-US" sz="1200" b="1" i="0" u="none" strike="noStrike" dirty="0">
                        <a:solidFill>
                          <a:schemeClr val="bg1"/>
                        </a:solidFill>
                        <a:effectLst/>
                        <a:latin typeface="Calibri"/>
                      </a:endParaRPr>
                    </a:p>
                  </a:txBody>
                  <a:tcPr marL="9525" marR="9525" marT="9525" marB="0" anchor="b"/>
                </a:tc>
                <a:tc>
                  <a:txBody>
                    <a:bodyPr/>
                    <a:lstStyle/>
                    <a:p>
                      <a:pPr algn="l" fontAlgn="b"/>
                      <a:r>
                        <a:rPr lang="en-US" sz="1200" b="1" i="0" u="none" strike="noStrike" dirty="0" smtClean="0">
                          <a:solidFill>
                            <a:schemeClr val="bg1"/>
                          </a:solidFill>
                          <a:effectLst/>
                          <a:latin typeface="Calibri"/>
                        </a:rPr>
                        <a:t>Count</a:t>
                      </a:r>
                      <a:endParaRPr lang="en-US" sz="1200" b="1" i="0" u="none" strike="noStrike" dirty="0">
                        <a:solidFill>
                          <a:schemeClr val="bg1"/>
                        </a:solidFill>
                        <a:effectLst/>
                        <a:latin typeface="Calibri"/>
                      </a:endParaRPr>
                    </a:p>
                  </a:txBody>
                  <a:tcPr marL="9525" marR="9525" marT="9525" marB="0" anchor="b"/>
                </a:tc>
              </a:tr>
              <a:tr h="189119">
                <a:tc>
                  <a:txBody>
                    <a:bodyPr/>
                    <a:lstStyle/>
                    <a:p>
                      <a:pPr algn="l" fontAlgn="b"/>
                      <a:r>
                        <a:rPr lang="en-US" sz="1100" b="0" i="0" u="none" strike="noStrike">
                          <a:solidFill>
                            <a:srgbClr val="000000"/>
                          </a:solidFill>
                          <a:effectLst/>
                          <a:latin typeface="Calibri"/>
                        </a:rPr>
                        <a:t>THE</a:t>
                      </a:r>
                    </a:p>
                  </a:txBody>
                  <a:tcPr marL="9525" marR="9525" marT="9525" marB="0" anchor="b"/>
                </a:tc>
                <a:tc>
                  <a:txBody>
                    <a:bodyPr/>
                    <a:lstStyle/>
                    <a:p>
                      <a:pPr algn="r" fontAlgn="b"/>
                      <a:r>
                        <a:rPr lang="en-US" sz="1100" b="0" i="0" u="none" strike="noStrike">
                          <a:solidFill>
                            <a:srgbClr val="000000"/>
                          </a:solidFill>
                          <a:effectLst/>
                          <a:latin typeface="Calibri"/>
                        </a:rPr>
                        <a:t>31759</a:t>
                      </a:r>
                    </a:p>
                  </a:txBody>
                  <a:tcPr marL="9525" marR="9525" marT="9525" marB="0" anchor="b"/>
                </a:tc>
              </a:tr>
              <a:tr h="189119">
                <a:tc>
                  <a:txBody>
                    <a:bodyPr/>
                    <a:lstStyle/>
                    <a:p>
                      <a:pPr algn="l" fontAlgn="b"/>
                      <a:r>
                        <a:rPr lang="en-US" sz="1100" b="0" i="0" u="none" strike="noStrike" dirty="0">
                          <a:solidFill>
                            <a:srgbClr val="000000"/>
                          </a:solidFill>
                          <a:effectLst/>
                          <a:latin typeface="Calibri"/>
                        </a:rPr>
                        <a:t>A</a:t>
                      </a:r>
                    </a:p>
                  </a:txBody>
                  <a:tcPr marL="9525" marR="9525" marT="9525" marB="0" anchor="b"/>
                </a:tc>
                <a:tc>
                  <a:txBody>
                    <a:bodyPr/>
                    <a:lstStyle/>
                    <a:p>
                      <a:pPr algn="r" fontAlgn="b"/>
                      <a:r>
                        <a:rPr lang="en-US" sz="1100" b="0" i="0" u="none" strike="noStrike">
                          <a:solidFill>
                            <a:srgbClr val="000000"/>
                          </a:solidFill>
                          <a:effectLst/>
                          <a:latin typeface="Calibri"/>
                        </a:rPr>
                        <a:t>18999</a:t>
                      </a:r>
                    </a:p>
                  </a:txBody>
                  <a:tcPr marL="9525" marR="9525" marT="9525" marB="0" anchor="b"/>
                </a:tc>
              </a:tr>
              <a:tr h="189119">
                <a:tc>
                  <a:txBody>
                    <a:bodyPr/>
                    <a:lstStyle/>
                    <a:p>
                      <a:pPr algn="l" fontAlgn="b"/>
                      <a:r>
                        <a:rPr lang="en-US" sz="1100" b="0" i="0" u="none" strike="noStrike">
                          <a:solidFill>
                            <a:srgbClr val="000000"/>
                          </a:solidFill>
                          <a:effectLst/>
                          <a:latin typeface="Calibri"/>
                        </a:rPr>
                        <a:t>IS</a:t>
                      </a:r>
                    </a:p>
                  </a:txBody>
                  <a:tcPr marL="9525" marR="9525" marT="9525" marB="0" anchor="b"/>
                </a:tc>
                <a:tc>
                  <a:txBody>
                    <a:bodyPr/>
                    <a:lstStyle/>
                    <a:p>
                      <a:pPr algn="r" fontAlgn="b"/>
                      <a:r>
                        <a:rPr lang="en-US" sz="1100" b="0" i="0" u="none" strike="noStrike">
                          <a:solidFill>
                            <a:srgbClr val="000000"/>
                          </a:solidFill>
                          <a:effectLst/>
                          <a:latin typeface="Calibri"/>
                        </a:rPr>
                        <a:t>16776</a:t>
                      </a:r>
                    </a:p>
                  </a:txBody>
                  <a:tcPr marL="9525" marR="9525" marT="9525" marB="0" anchor="b"/>
                </a:tc>
              </a:tr>
              <a:tr h="189119">
                <a:tc>
                  <a:txBody>
                    <a:bodyPr/>
                    <a:lstStyle/>
                    <a:p>
                      <a:pPr algn="l" fontAlgn="b"/>
                      <a:r>
                        <a:rPr lang="en-US" sz="1100" b="0" i="0" u="none" strike="noStrike">
                          <a:solidFill>
                            <a:srgbClr val="000000"/>
                          </a:solidFill>
                          <a:effectLst/>
                          <a:latin typeface="Calibri"/>
                        </a:rPr>
                        <a:t>AND</a:t>
                      </a:r>
                    </a:p>
                  </a:txBody>
                  <a:tcPr marL="9525" marR="9525" marT="9525" marB="0" anchor="b"/>
                </a:tc>
                <a:tc>
                  <a:txBody>
                    <a:bodyPr/>
                    <a:lstStyle/>
                    <a:p>
                      <a:pPr algn="r" fontAlgn="b"/>
                      <a:r>
                        <a:rPr lang="en-US" sz="1100" b="0" i="0" u="none" strike="noStrike">
                          <a:solidFill>
                            <a:srgbClr val="000000"/>
                          </a:solidFill>
                          <a:effectLst/>
                          <a:latin typeface="Calibri"/>
                        </a:rPr>
                        <a:t>10676</a:t>
                      </a:r>
                    </a:p>
                  </a:txBody>
                  <a:tcPr marL="9525" marR="9525" marT="9525" marB="0" anchor="b"/>
                </a:tc>
              </a:tr>
              <a:tr h="189119">
                <a:tc>
                  <a:txBody>
                    <a:bodyPr/>
                    <a:lstStyle/>
                    <a:p>
                      <a:pPr algn="l" fontAlgn="b"/>
                      <a:r>
                        <a:rPr lang="en-US" sz="1100" b="0" i="0" u="none" strike="noStrike">
                          <a:solidFill>
                            <a:srgbClr val="000000"/>
                          </a:solidFill>
                          <a:effectLst/>
                          <a:latin typeface="Calibri"/>
                        </a:rPr>
                        <a:t>OF</a:t>
                      </a:r>
                    </a:p>
                  </a:txBody>
                  <a:tcPr marL="9525" marR="9525" marT="9525" marB="0" anchor="b"/>
                </a:tc>
                <a:tc>
                  <a:txBody>
                    <a:bodyPr/>
                    <a:lstStyle/>
                    <a:p>
                      <a:pPr algn="r" fontAlgn="b"/>
                      <a:r>
                        <a:rPr lang="en-US" sz="1100" b="0" i="0" u="none" strike="noStrike">
                          <a:solidFill>
                            <a:srgbClr val="000000"/>
                          </a:solidFill>
                          <a:effectLst/>
                          <a:latin typeface="Calibri"/>
                        </a:rPr>
                        <a:t>10132</a:t>
                      </a:r>
                    </a:p>
                  </a:txBody>
                  <a:tcPr marL="9525" marR="9525" marT="9525" marB="0" anchor="b"/>
                </a:tc>
              </a:tr>
              <a:tr h="189119">
                <a:tc>
                  <a:txBody>
                    <a:bodyPr/>
                    <a:lstStyle/>
                    <a:p>
                      <a:pPr algn="l" fontAlgn="b"/>
                      <a:r>
                        <a:rPr lang="en-US" sz="1100" b="0" i="0" u="none" strike="noStrike">
                          <a:solidFill>
                            <a:srgbClr val="000000"/>
                          </a:solidFill>
                          <a:effectLst/>
                          <a:latin typeface="Calibri"/>
                        </a:rPr>
                        <a:t>IN</a:t>
                      </a:r>
                    </a:p>
                  </a:txBody>
                  <a:tcPr marL="9525" marR="9525" marT="9525" marB="0" anchor="b"/>
                </a:tc>
                <a:tc>
                  <a:txBody>
                    <a:bodyPr/>
                    <a:lstStyle/>
                    <a:p>
                      <a:pPr algn="r" fontAlgn="b"/>
                      <a:r>
                        <a:rPr lang="en-US" sz="1100" b="0" i="0" u="none" strike="noStrike">
                          <a:solidFill>
                            <a:srgbClr val="000000"/>
                          </a:solidFill>
                          <a:effectLst/>
                          <a:latin typeface="Calibri"/>
                        </a:rPr>
                        <a:t>9980</a:t>
                      </a:r>
                    </a:p>
                  </a:txBody>
                  <a:tcPr marL="9525" marR="9525" marT="9525" marB="0" anchor="b"/>
                </a:tc>
              </a:tr>
              <a:tr h="189119">
                <a:tc>
                  <a:txBody>
                    <a:bodyPr/>
                    <a:lstStyle/>
                    <a:p>
                      <a:pPr algn="l" fontAlgn="b"/>
                      <a:r>
                        <a:rPr lang="en-US" sz="1100" b="0" i="0" u="none" strike="noStrike">
                          <a:solidFill>
                            <a:srgbClr val="000000"/>
                          </a:solidFill>
                          <a:effectLst/>
                          <a:latin typeface="Calibri"/>
                        </a:rPr>
                        <a:t>TO</a:t>
                      </a:r>
                    </a:p>
                  </a:txBody>
                  <a:tcPr marL="9525" marR="9525" marT="9525" marB="0" anchor="b"/>
                </a:tc>
                <a:tc>
                  <a:txBody>
                    <a:bodyPr/>
                    <a:lstStyle/>
                    <a:p>
                      <a:pPr algn="r" fontAlgn="b"/>
                      <a:r>
                        <a:rPr lang="en-US" sz="1100" b="0" i="0" u="none" strike="noStrike">
                          <a:solidFill>
                            <a:srgbClr val="000000"/>
                          </a:solidFill>
                          <a:effectLst/>
                          <a:latin typeface="Calibri"/>
                        </a:rPr>
                        <a:t>8715</a:t>
                      </a:r>
                    </a:p>
                  </a:txBody>
                  <a:tcPr marL="9525" marR="9525" marT="9525" marB="0" anchor="b"/>
                </a:tc>
              </a:tr>
              <a:tr h="189119">
                <a:tc>
                  <a:txBody>
                    <a:bodyPr/>
                    <a:lstStyle/>
                    <a:p>
                      <a:pPr algn="l" fontAlgn="b"/>
                      <a:r>
                        <a:rPr lang="en-US" sz="1100" b="0" i="0" u="none" strike="noStrike">
                          <a:solidFill>
                            <a:srgbClr val="000000"/>
                          </a:solidFill>
                          <a:effectLst/>
                          <a:latin typeface="Calibri"/>
                        </a:rPr>
                        <a:t>ARE</a:t>
                      </a:r>
                    </a:p>
                  </a:txBody>
                  <a:tcPr marL="9525" marR="9525" marT="9525" marB="0" anchor="b"/>
                </a:tc>
                <a:tc>
                  <a:txBody>
                    <a:bodyPr/>
                    <a:lstStyle/>
                    <a:p>
                      <a:pPr algn="r" fontAlgn="b"/>
                      <a:r>
                        <a:rPr lang="en-US" sz="1100" b="0" i="0" u="none" strike="noStrike">
                          <a:solidFill>
                            <a:srgbClr val="000000"/>
                          </a:solidFill>
                          <a:effectLst/>
                          <a:latin typeface="Calibri"/>
                        </a:rPr>
                        <a:t>7129</a:t>
                      </a:r>
                    </a:p>
                  </a:txBody>
                  <a:tcPr marL="9525" marR="9525" marT="9525" marB="0" anchor="b"/>
                </a:tc>
              </a:tr>
              <a:tr h="189119">
                <a:tc>
                  <a:txBody>
                    <a:bodyPr/>
                    <a:lstStyle/>
                    <a:p>
                      <a:pPr algn="l" fontAlgn="b"/>
                      <a:r>
                        <a:rPr lang="en-US" sz="1100" b="0" i="0" u="none" strike="noStrike">
                          <a:solidFill>
                            <a:srgbClr val="000000"/>
                          </a:solidFill>
                          <a:effectLst/>
                          <a:latin typeface="Calibri"/>
                        </a:rPr>
                        <a:t>ON</a:t>
                      </a:r>
                    </a:p>
                  </a:txBody>
                  <a:tcPr marL="9525" marR="9525" marT="9525" marB="0" anchor="b"/>
                </a:tc>
                <a:tc>
                  <a:txBody>
                    <a:bodyPr/>
                    <a:lstStyle/>
                    <a:p>
                      <a:pPr algn="r" fontAlgn="b"/>
                      <a:r>
                        <a:rPr lang="en-US" sz="1100" b="0" i="0" u="none" strike="noStrike">
                          <a:solidFill>
                            <a:srgbClr val="000000"/>
                          </a:solidFill>
                          <a:effectLst/>
                          <a:latin typeface="Calibri"/>
                        </a:rPr>
                        <a:t>6026</a:t>
                      </a:r>
                    </a:p>
                  </a:txBody>
                  <a:tcPr marL="9525" marR="9525" marT="9525" marB="0" anchor="b"/>
                </a:tc>
              </a:tr>
              <a:tr h="189119">
                <a:tc>
                  <a:txBody>
                    <a:bodyPr/>
                    <a:lstStyle/>
                    <a:p>
                      <a:pPr algn="l" fontAlgn="b"/>
                      <a:r>
                        <a:rPr lang="en-US" sz="1100" b="0" i="0" u="none" strike="noStrike">
                          <a:solidFill>
                            <a:srgbClr val="000000"/>
                          </a:solidFill>
                          <a:effectLst/>
                          <a:latin typeface="Calibri"/>
                        </a:rPr>
                        <a:t>HER</a:t>
                      </a:r>
                    </a:p>
                  </a:txBody>
                  <a:tcPr marL="9525" marR="9525" marT="9525" marB="0" anchor="b"/>
                </a:tc>
                <a:tc>
                  <a:txBody>
                    <a:bodyPr/>
                    <a:lstStyle/>
                    <a:p>
                      <a:pPr algn="r" fontAlgn="b"/>
                      <a:r>
                        <a:rPr lang="en-US" sz="1100" b="0" i="0" u="none" strike="noStrike">
                          <a:solidFill>
                            <a:srgbClr val="000000"/>
                          </a:solidFill>
                          <a:effectLst/>
                          <a:latin typeface="Calibri"/>
                        </a:rPr>
                        <a:t>5207</a:t>
                      </a:r>
                    </a:p>
                  </a:txBody>
                  <a:tcPr marL="9525" marR="9525" marT="9525" marB="0" anchor="b"/>
                </a:tc>
              </a:tr>
              <a:tr h="189119">
                <a:tc>
                  <a:txBody>
                    <a:bodyPr/>
                    <a:lstStyle/>
                    <a:p>
                      <a:pPr algn="l" fontAlgn="b"/>
                      <a:r>
                        <a:rPr lang="en-US" sz="1100" b="0" i="0" u="none" strike="noStrike">
                          <a:solidFill>
                            <a:srgbClr val="000000"/>
                          </a:solidFill>
                          <a:effectLst/>
                          <a:latin typeface="Calibri"/>
                        </a:rPr>
                        <a:t>SHE</a:t>
                      </a:r>
                    </a:p>
                  </a:txBody>
                  <a:tcPr marL="9525" marR="9525" marT="9525" marB="0" anchor="b"/>
                </a:tc>
                <a:tc>
                  <a:txBody>
                    <a:bodyPr/>
                    <a:lstStyle/>
                    <a:p>
                      <a:pPr algn="r" fontAlgn="b"/>
                      <a:r>
                        <a:rPr lang="en-US" sz="1100" b="0" i="0" u="none" strike="noStrike">
                          <a:solidFill>
                            <a:srgbClr val="000000"/>
                          </a:solidFill>
                          <a:effectLst/>
                          <a:latin typeface="Calibri"/>
                        </a:rPr>
                        <a:t>4493</a:t>
                      </a:r>
                    </a:p>
                  </a:txBody>
                  <a:tcPr marL="9525" marR="9525" marT="9525" marB="0" anchor="b"/>
                </a:tc>
              </a:tr>
              <a:tr h="189119">
                <a:tc>
                  <a:txBody>
                    <a:bodyPr/>
                    <a:lstStyle/>
                    <a:p>
                      <a:pPr algn="l" fontAlgn="b"/>
                      <a:r>
                        <a:rPr lang="en-US" sz="1100" b="0" i="0" u="none" strike="noStrike">
                          <a:solidFill>
                            <a:srgbClr val="000000"/>
                          </a:solidFill>
                          <a:effectLst/>
                          <a:latin typeface="Calibri"/>
                        </a:rPr>
                        <a:t>WOMAN</a:t>
                      </a:r>
                    </a:p>
                  </a:txBody>
                  <a:tcPr marL="9525" marR="9525" marT="9525" marB="0" anchor="b"/>
                </a:tc>
                <a:tc>
                  <a:txBody>
                    <a:bodyPr/>
                    <a:lstStyle/>
                    <a:p>
                      <a:pPr algn="r" fontAlgn="b"/>
                      <a:r>
                        <a:rPr lang="en-US" sz="1100" b="0" i="0" u="none" strike="noStrike">
                          <a:solidFill>
                            <a:srgbClr val="000000"/>
                          </a:solidFill>
                          <a:effectLst/>
                          <a:latin typeface="Calibri"/>
                        </a:rPr>
                        <a:t>4198</a:t>
                      </a:r>
                    </a:p>
                  </a:txBody>
                  <a:tcPr marL="9525" marR="9525" marT="9525" marB="0" anchor="b"/>
                </a:tc>
              </a:tr>
              <a:tr h="189119">
                <a:tc>
                  <a:txBody>
                    <a:bodyPr/>
                    <a:lstStyle/>
                    <a:p>
                      <a:pPr algn="l" fontAlgn="b"/>
                      <a:r>
                        <a:rPr lang="en-US" sz="1100" b="0" i="0" u="none" strike="noStrike">
                          <a:solidFill>
                            <a:srgbClr val="000000"/>
                          </a:solidFill>
                          <a:effectLst/>
                          <a:latin typeface="Calibri"/>
                        </a:rPr>
                        <a:t>BE</a:t>
                      </a:r>
                    </a:p>
                  </a:txBody>
                  <a:tcPr marL="9525" marR="9525" marT="9525" marB="0" anchor="b"/>
                </a:tc>
                <a:tc>
                  <a:txBody>
                    <a:bodyPr/>
                    <a:lstStyle/>
                    <a:p>
                      <a:pPr algn="r" fontAlgn="b"/>
                      <a:r>
                        <a:rPr lang="en-US" sz="1100" b="0" i="0" u="none" strike="noStrike">
                          <a:solidFill>
                            <a:srgbClr val="000000"/>
                          </a:solidFill>
                          <a:effectLst/>
                          <a:latin typeface="Calibri"/>
                        </a:rPr>
                        <a:t>4154</a:t>
                      </a:r>
                    </a:p>
                  </a:txBody>
                  <a:tcPr marL="9525" marR="9525" marT="9525" marB="0" anchor="b"/>
                </a:tc>
              </a:tr>
              <a:tr h="189119">
                <a:tc>
                  <a:txBody>
                    <a:bodyPr/>
                    <a:lstStyle/>
                    <a:p>
                      <a:pPr algn="l" fontAlgn="b"/>
                      <a:r>
                        <a:rPr lang="en-US" sz="1100" b="0" i="0" u="none" strike="noStrike">
                          <a:solidFill>
                            <a:srgbClr val="000000"/>
                          </a:solidFill>
                          <a:effectLst/>
                          <a:latin typeface="Calibri"/>
                        </a:rPr>
                        <a:t>WITH</a:t>
                      </a:r>
                    </a:p>
                  </a:txBody>
                  <a:tcPr marL="9525" marR="9525" marT="9525" marB="0" anchor="b"/>
                </a:tc>
                <a:tc>
                  <a:txBody>
                    <a:bodyPr/>
                    <a:lstStyle/>
                    <a:p>
                      <a:pPr algn="r" fontAlgn="b"/>
                      <a:r>
                        <a:rPr lang="en-US" sz="1100" b="0" i="0" u="none" strike="noStrike">
                          <a:solidFill>
                            <a:srgbClr val="000000"/>
                          </a:solidFill>
                          <a:effectLst/>
                          <a:latin typeface="Calibri"/>
                        </a:rPr>
                        <a:t>4150</a:t>
                      </a:r>
                    </a:p>
                  </a:txBody>
                  <a:tcPr marL="9525" marR="9525" marT="9525" marB="0" anchor="b"/>
                </a:tc>
              </a:tr>
              <a:tr h="189119">
                <a:tc>
                  <a:txBody>
                    <a:bodyPr/>
                    <a:lstStyle/>
                    <a:p>
                      <a:pPr algn="l" fontAlgn="b"/>
                      <a:r>
                        <a:rPr lang="en-US" sz="1100" b="0" i="0" u="none" strike="noStrike">
                          <a:solidFill>
                            <a:srgbClr val="000000"/>
                          </a:solidFill>
                          <a:effectLst/>
                          <a:latin typeface="Calibri"/>
                        </a:rPr>
                        <a:t>WEARING</a:t>
                      </a:r>
                    </a:p>
                  </a:txBody>
                  <a:tcPr marL="9525" marR="9525" marT="9525" marB="0" anchor="b"/>
                </a:tc>
                <a:tc>
                  <a:txBody>
                    <a:bodyPr/>
                    <a:lstStyle/>
                    <a:p>
                      <a:pPr algn="r" fontAlgn="b"/>
                      <a:r>
                        <a:rPr lang="en-US" sz="1100" b="0" i="0" u="none" strike="noStrike">
                          <a:solidFill>
                            <a:srgbClr val="000000"/>
                          </a:solidFill>
                          <a:effectLst/>
                          <a:latin typeface="Calibri"/>
                        </a:rPr>
                        <a:t>3436</a:t>
                      </a:r>
                    </a:p>
                  </a:txBody>
                  <a:tcPr marL="9525" marR="9525" marT="9525" marB="0" anchor="b"/>
                </a:tc>
              </a:tr>
              <a:tr h="189119">
                <a:tc>
                  <a:txBody>
                    <a:bodyPr/>
                    <a:lstStyle/>
                    <a:p>
                      <a:pPr algn="l" fontAlgn="b"/>
                      <a:r>
                        <a:rPr lang="en-US" sz="1100" b="0" i="0" u="none" strike="noStrike">
                          <a:solidFill>
                            <a:srgbClr val="000000"/>
                          </a:solidFill>
                          <a:effectLst/>
                          <a:latin typeface="Calibri"/>
                        </a:rPr>
                        <a:t>TWO</a:t>
                      </a:r>
                    </a:p>
                  </a:txBody>
                  <a:tcPr marL="9525" marR="9525" marT="9525" marB="0" anchor="b"/>
                </a:tc>
                <a:tc>
                  <a:txBody>
                    <a:bodyPr/>
                    <a:lstStyle/>
                    <a:p>
                      <a:pPr algn="r" fontAlgn="b"/>
                      <a:r>
                        <a:rPr lang="en-US" sz="1100" b="0" i="0" u="none" strike="noStrike">
                          <a:solidFill>
                            <a:srgbClr val="000000"/>
                          </a:solidFill>
                          <a:effectLst/>
                          <a:latin typeface="Calibri"/>
                        </a:rPr>
                        <a:t>3347</a:t>
                      </a:r>
                    </a:p>
                  </a:txBody>
                  <a:tcPr marL="9525" marR="9525" marT="9525" marB="0" anchor="b"/>
                </a:tc>
              </a:tr>
              <a:tr h="189119">
                <a:tc>
                  <a:txBody>
                    <a:bodyPr/>
                    <a:lstStyle/>
                    <a:p>
                      <a:pPr algn="l" fontAlgn="b"/>
                      <a:r>
                        <a:rPr lang="en-US" sz="1100" b="0" i="0" u="none" strike="noStrike">
                          <a:solidFill>
                            <a:srgbClr val="000000"/>
                          </a:solidFill>
                          <a:effectLst/>
                          <a:latin typeface="Calibri"/>
                        </a:rPr>
                        <a:t>BLUE</a:t>
                      </a:r>
                    </a:p>
                  </a:txBody>
                  <a:tcPr marL="9525" marR="9525" marT="9525" marB="0" anchor="b"/>
                </a:tc>
                <a:tc>
                  <a:txBody>
                    <a:bodyPr/>
                    <a:lstStyle/>
                    <a:p>
                      <a:pPr algn="r" fontAlgn="b"/>
                      <a:r>
                        <a:rPr lang="en-US" sz="1100" b="0" i="0" u="none" strike="noStrike" dirty="0">
                          <a:solidFill>
                            <a:srgbClr val="000000"/>
                          </a:solidFill>
                          <a:effectLst/>
                          <a:latin typeface="Calibri"/>
                        </a:rPr>
                        <a:t>3280</a:t>
                      </a:r>
                    </a:p>
                  </a:txBody>
                  <a:tcPr marL="9525" marR="9525" marT="9525" marB="0" anchor="b"/>
                </a:tc>
              </a:tr>
              <a:tr h="189119">
                <a:tc>
                  <a:txBody>
                    <a:bodyPr/>
                    <a:lstStyle/>
                    <a:p>
                      <a:pPr algn="l" fontAlgn="b"/>
                      <a:r>
                        <a:rPr lang="en-US" sz="1100" b="0" i="0" u="none" strike="noStrike">
                          <a:solidFill>
                            <a:srgbClr val="000000"/>
                          </a:solidFill>
                          <a:effectLst/>
                          <a:latin typeface="Calibri"/>
                        </a:rPr>
                        <a:t>THAT</a:t>
                      </a:r>
                    </a:p>
                  </a:txBody>
                  <a:tcPr marL="9525" marR="9525" marT="9525" marB="0" anchor="b"/>
                </a:tc>
                <a:tc>
                  <a:txBody>
                    <a:bodyPr/>
                    <a:lstStyle/>
                    <a:p>
                      <a:pPr algn="r" fontAlgn="b"/>
                      <a:r>
                        <a:rPr lang="en-US" sz="1100" b="0" i="0" u="none" strike="noStrike">
                          <a:solidFill>
                            <a:srgbClr val="000000"/>
                          </a:solidFill>
                          <a:effectLst/>
                          <a:latin typeface="Calibri"/>
                        </a:rPr>
                        <a:t>3190</a:t>
                      </a:r>
                    </a:p>
                  </a:txBody>
                  <a:tcPr marL="9525" marR="9525" marT="9525" marB="0" anchor="b"/>
                </a:tc>
              </a:tr>
              <a:tr h="189119">
                <a:tc>
                  <a:txBody>
                    <a:bodyPr/>
                    <a:lstStyle/>
                    <a:p>
                      <a:pPr algn="l" fontAlgn="b"/>
                      <a:r>
                        <a:rPr lang="en-US" sz="1100" b="0" i="0" u="none" strike="noStrike">
                          <a:solidFill>
                            <a:srgbClr val="000000"/>
                          </a:solidFill>
                          <a:effectLst/>
                          <a:latin typeface="Calibri"/>
                        </a:rPr>
                        <a:t>PICTURE</a:t>
                      </a:r>
                    </a:p>
                  </a:txBody>
                  <a:tcPr marL="9525" marR="9525" marT="9525" marB="0" anchor="b"/>
                </a:tc>
                <a:tc>
                  <a:txBody>
                    <a:bodyPr/>
                    <a:lstStyle/>
                    <a:p>
                      <a:pPr algn="r" fontAlgn="b"/>
                      <a:r>
                        <a:rPr lang="en-US" sz="1100" b="0" i="0" u="none" strike="noStrike">
                          <a:solidFill>
                            <a:srgbClr val="000000"/>
                          </a:solidFill>
                          <a:effectLst/>
                          <a:latin typeface="Calibri"/>
                        </a:rPr>
                        <a:t>3111</a:t>
                      </a:r>
                    </a:p>
                  </a:txBody>
                  <a:tcPr marL="9525" marR="9525" marT="9525" marB="0" anchor="b"/>
                </a:tc>
              </a:tr>
              <a:tr h="189119">
                <a:tc>
                  <a:txBody>
                    <a:bodyPr/>
                    <a:lstStyle/>
                    <a:p>
                      <a:pPr algn="l" fontAlgn="b"/>
                      <a:r>
                        <a:rPr lang="en-US" sz="1100" b="0" i="0" u="none" strike="noStrike" dirty="0">
                          <a:solidFill>
                            <a:srgbClr val="000000"/>
                          </a:solidFill>
                          <a:effectLst/>
                          <a:latin typeface="Calibri"/>
                        </a:rPr>
                        <a:t>IT</a:t>
                      </a:r>
                    </a:p>
                  </a:txBody>
                  <a:tcPr marL="9525" marR="9525" marT="9525" marB="0" anchor="b"/>
                </a:tc>
                <a:tc>
                  <a:txBody>
                    <a:bodyPr/>
                    <a:lstStyle/>
                    <a:p>
                      <a:pPr algn="r" fontAlgn="b"/>
                      <a:r>
                        <a:rPr lang="en-US" sz="1100" b="0" i="0" u="none" strike="noStrike" dirty="0">
                          <a:solidFill>
                            <a:srgbClr val="000000"/>
                          </a:solidFill>
                          <a:effectLst/>
                          <a:latin typeface="Calibri"/>
                        </a:rPr>
                        <a:t>3104</a:t>
                      </a:r>
                    </a:p>
                  </a:txBody>
                  <a:tcPr marL="9525" marR="9525" marT="9525" marB="0" anchor="b"/>
                </a:tc>
              </a:tr>
            </a:tbl>
          </a:graphicData>
        </a:graphic>
      </p:graphicFrame>
      <p:sp>
        <p:nvSpPr>
          <p:cNvPr id="9" name="TextBox 8"/>
          <p:cNvSpPr txBox="1"/>
          <p:nvPr/>
        </p:nvSpPr>
        <p:spPr bwMode="auto">
          <a:xfrm>
            <a:off x="6564574" y="1364775"/>
            <a:ext cx="1965278"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u="sng" dirty="0" smtClean="0"/>
              <a:t>Top 20 Words</a:t>
            </a:r>
          </a:p>
        </p:txBody>
      </p:sp>
      <p:sp>
        <p:nvSpPr>
          <p:cNvPr id="10" name="TextBox 9"/>
          <p:cNvSpPr txBox="1"/>
          <p:nvPr/>
        </p:nvSpPr>
        <p:spPr bwMode="auto">
          <a:xfrm>
            <a:off x="780197" y="3318689"/>
            <a:ext cx="4856327"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600" u="sng" dirty="0" smtClean="0"/>
              <a:t>Words Remaining at Various Frequency Thresholds</a:t>
            </a:r>
          </a:p>
        </p:txBody>
      </p:sp>
    </p:spTree>
    <p:extLst>
      <p:ext uri="{BB962C8B-B14F-4D97-AF65-F5344CB8AC3E}">
        <p14:creationId xmlns:p14="http://schemas.microsoft.com/office/powerpoint/2010/main" val="2249252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Word Lists &amp; Dictionaries</a:t>
            </a:r>
          </a:p>
        </p:txBody>
      </p:sp>
      <p:sp>
        <p:nvSpPr>
          <p:cNvPr id="5" name="TextBox 4"/>
          <p:cNvSpPr txBox="1"/>
          <p:nvPr/>
        </p:nvSpPr>
        <p:spPr bwMode="auto">
          <a:xfrm>
            <a:off x="533400" y="1511300"/>
            <a:ext cx="8276492" cy="4431983"/>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sz="1600" dirty="0" smtClean="0"/>
              <a:t>In this context, a dictionary is simply a list of words or words and phrases.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smtClean="0"/>
              <a:t>There are existing dictionaries (aka word lists) you can apply to your text</a:t>
            </a:r>
          </a:p>
          <a:p>
            <a:pPr marL="742950" lvl="1" indent="-285750" algn="l">
              <a:buFont typeface="Arial" panose="020B0604020202020204" pitchFamily="34" charset="0"/>
              <a:buChar char="•"/>
            </a:pPr>
            <a:r>
              <a:rPr lang="en-US" sz="1600" dirty="0" smtClean="0"/>
              <a:t>Roget</a:t>
            </a:r>
          </a:p>
          <a:p>
            <a:pPr marL="742950" lvl="1" indent="-285750" algn="l">
              <a:buFont typeface="Arial" panose="020B0604020202020204" pitchFamily="34" charset="0"/>
              <a:buChar char="•"/>
            </a:pPr>
            <a:r>
              <a:rPr lang="en-US" sz="1600" dirty="0" smtClean="0"/>
              <a:t>WordNet</a:t>
            </a:r>
          </a:p>
          <a:p>
            <a:pPr marL="742950" lvl="1" indent="-285750" algn="l">
              <a:buFont typeface="Arial" panose="020B0604020202020204" pitchFamily="34" charset="0"/>
              <a:buChar char="•"/>
            </a:pPr>
            <a:r>
              <a:rPr lang="en-US" sz="1600" dirty="0" smtClean="0"/>
              <a:t>LIWC</a:t>
            </a:r>
          </a:p>
          <a:p>
            <a:pPr marL="742950" lvl="1" indent="-285750" algn="l">
              <a:buFont typeface="Arial" panose="020B0604020202020204" pitchFamily="34" charset="0"/>
              <a:buChar char="•"/>
            </a:pPr>
            <a:r>
              <a:rPr lang="en-US" sz="1600" dirty="0" smtClean="0"/>
              <a:t>+others</a:t>
            </a:r>
          </a:p>
          <a:p>
            <a:pPr algn="l"/>
            <a:endParaRPr lang="en-US" sz="1600" dirty="0" smtClean="0"/>
          </a:p>
          <a:p>
            <a:pPr marL="285750" indent="-285750" algn="l">
              <a:buFont typeface="Arial" panose="020B0604020202020204" pitchFamily="34" charset="0"/>
              <a:buChar char="•"/>
            </a:pPr>
            <a:r>
              <a:rPr lang="en-US" sz="1600" dirty="0" smtClean="0"/>
              <a:t>Sentiment dictionaries are a special type of dictionary where the words are placed on separate lists based on whether they have a positive or negative connotation and their intensity.</a:t>
            </a:r>
          </a:p>
          <a:p>
            <a:pPr marL="742950" lvl="1" indent="-285750" algn="l">
              <a:buFont typeface="Arial" panose="020B0604020202020204" pitchFamily="34" charset="0"/>
              <a:buChar char="•"/>
            </a:pPr>
            <a:r>
              <a:rPr lang="en-US" sz="1600" dirty="0" smtClean="0"/>
              <a:t>Strongly positive = wonderful, fabulous, world class</a:t>
            </a:r>
          </a:p>
          <a:p>
            <a:pPr marL="742950" lvl="1" indent="-285750" algn="l">
              <a:buFont typeface="Arial" panose="020B0604020202020204" pitchFamily="34" charset="0"/>
              <a:buChar char="•"/>
            </a:pPr>
            <a:r>
              <a:rPr lang="en-US" sz="1600" dirty="0" smtClean="0"/>
              <a:t>Positive = nice, good, pleasant</a:t>
            </a:r>
          </a:p>
          <a:p>
            <a:pPr marL="742950" lvl="1" indent="-285750" algn="l">
              <a:buFont typeface="Arial" panose="020B0604020202020204" pitchFamily="34" charset="0"/>
              <a:buChar char="•"/>
            </a:pPr>
            <a:r>
              <a:rPr lang="en-US" sz="1600" dirty="0" smtClean="0"/>
              <a:t>Negative = so-so, bland, uninteresting</a:t>
            </a:r>
          </a:p>
          <a:p>
            <a:pPr marL="742950" lvl="1" indent="-285750" algn="l">
              <a:buFont typeface="Arial" panose="020B0604020202020204" pitchFamily="34" charset="0"/>
              <a:buChar char="•"/>
            </a:pPr>
            <a:r>
              <a:rPr lang="en-US" sz="1600" dirty="0" smtClean="0"/>
              <a:t>Strongly negative = awful, disastrous, pile of rubbish</a:t>
            </a:r>
            <a:endParaRPr lang="en-US" sz="1600" dirty="0"/>
          </a:p>
          <a:p>
            <a:pPr marL="742950" lvl="1" indent="-285750" algn="l">
              <a:buFont typeface="Arial" panose="020B0604020202020204" pitchFamily="34" charset="0"/>
              <a:buChar char="•"/>
            </a:pPr>
            <a:endParaRPr lang="en-US" sz="1600" dirty="0" smtClean="0"/>
          </a:p>
          <a:p>
            <a:pPr marL="285750" indent="-285750" algn="l">
              <a:buFont typeface="Arial" panose="020B0604020202020204" pitchFamily="34" charset="0"/>
              <a:buChar char="•"/>
            </a:pPr>
            <a:r>
              <a:rPr lang="en-US" sz="1600" dirty="0" smtClean="0"/>
              <a:t>Researchers </a:t>
            </a:r>
            <a:r>
              <a:rPr lang="en-US" sz="1600" b="1" dirty="0" smtClean="0"/>
              <a:t>can and should </a:t>
            </a:r>
            <a:r>
              <a:rPr lang="en-US" sz="1600" dirty="0" smtClean="0"/>
              <a:t>write their own word lists to investigate specific hypotheses.</a:t>
            </a:r>
            <a:endParaRPr lang="en-US" sz="1600" dirty="0"/>
          </a:p>
        </p:txBody>
      </p:sp>
    </p:spTree>
    <p:extLst>
      <p:ext uri="{BB962C8B-B14F-4D97-AF65-F5344CB8AC3E}">
        <p14:creationId xmlns:p14="http://schemas.microsoft.com/office/powerpoint/2010/main" val="3357574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Organizing Principles for Dictionaries</a:t>
            </a:r>
            <a:endParaRPr lang="en-US" dirty="0"/>
          </a:p>
        </p:txBody>
      </p:sp>
      <p:sp>
        <p:nvSpPr>
          <p:cNvPr id="4" name="Rectangle 3"/>
          <p:cNvSpPr/>
          <p:nvPr/>
        </p:nvSpPr>
        <p:spPr bwMode="auto">
          <a:xfrm>
            <a:off x="440990" y="1447800"/>
            <a:ext cx="1802453" cy="762000"/>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2583168" y="1447800"/>
            <a:ext cx="1802453" cy="762000"/>
          </a:xfrm>
          <a:prstGeom prst="rect">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4725346" y="1447800"/>
            <a:ext cx="1802453" cy="762000"/>
          </a:xfrm>
          <a:prstGeom prst="rect">
            <a:avLst/>
          </a:prstGeom>
          <a:solidFill>
            <a:schemeClr val="accent3"/>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6867525" y="1447800"/>
            <a:ext cx="1802453" cy="762000"/>
          </a:xfrm>
          <a:prstGeom prst="rect">
            <a:avLst/>
          </a:prstGeom>
          <a:solidFill>
            <a:schemeClr val="accent4"/>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bwMode="auto">
          <a:xfrm>
            <a:off x="642020" y="1690300"/>
            <a:ext cx="1243930"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Stem-based</a:t>
            </a:r>
          </a:p>
        </p:txBody>
      </p:sp>
      <p:sp>
        <p:nvSpPr>
          <p:cNvPr id="9" name="TextBox 8"/>
          <p:cNvSpPr txBox="1"/>
          <p:nvPr/>
        </p:nvSpPr>
        <p:spPr bwMode="auto">
          <a:xfrm>
            <a:off x="4820145" y="1708576"/>
            <a:ext cx="1590179"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Meaning-based</a:t>
            </a:r>
          </a:p>
        </p:txBody>
      </p:sp>
      <p:sp>
        <p:nvSpPr>
          <p:cNvPr id="10" name="TextBox 9"/>
          <p:cNvSpPr txBox="1"/>
          <p:nvPr/>
        </p:nvSpPr>
        <p:spPr bwMode="auto">
          <a:xfrm>
            <a:off x="7064709" y="1690298"/>
            <a:ext cx="1423467"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Theme-based</a:t>
            </a:r>
          </a:p>
        </p:txBody>
      </p:sp>
      <p:sp>
        <p:nvSpPr>
          <p:cNvPr id="11" name="TextBox 10"/>
          <p:cNvSpPr txBox="1"/>
          <p:nvPr/>
        </p:nvSpPr>
        <p:spPr bwMode="auto">
          <a:xfrm>
            <a:off x="2695821" y="1690299"/>
            <a:ext cx="1590179"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Function-based</a:t>
            </a:r>
          </a:p>
        </p:txBody>
      </p:sp>
      <p:sp>
        <p:nvSpPr>
          <p:cNvPr id="12" name="TextBox 11"/>
          <p:cNvSpPr txBox="1"/>
          <p:nvPr/>
        </p:nvSpPr>
        <p:spPr bwMode="auto">
          <a:xfrm>
            <a:off x="526715" y="2352675"/>
            <a:ext cx="1243930" cy="323165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Achieve</a:t>
            </a:r>
          </a:p>
          <a:p>
            <a:pPr algn="l"/>
            <a:r>
              <a:rPr lang="en-US" sz="1400" dirty="0" smtClean="0"/>
              <a:t>Achieves</a:t>
            </a:r>
          </a:p>
          <a:p>
            <a:pPr algn="l"/>
            <a:r>
              <a:rPr lang="en-US" sz="1400" dirty="0" smtClean="0"/>
              <a:t>Achieving</a:t>
            </a:r>
          </a:p>
          <a:p>
            <a:pPr algn="l"/>
            <a:r>
              <a:rPr lang="en-US" sz="1400" dirty="0" smtClean="0"/>
              <a:t>Achieved</a:t>
            </a:r>
          </a:p>
          <a:p>
            <a:pPr algn="l"/>
            <a:r>
              <a:rPr lang="en-US" sz="1400" dirty="0" smtClean="0"/>
              <a:t>Achievement</a:t>
            </a:r>
          </a:p>
          <a:p>
            <a:pPr algn="l"/>
            <a:r>
              <a:rPr lang="en-US" sz="1400" dirty="0" smtClean="0"/>
              <a:t>Achievements</a:t>
            </a:r>
          </a:p>
          <a:p>
            <a:pPr algn="l"/>
            <a:r>
              <a:rPr lang="en-US" sz="1400" dirty="0" smtClean="0"/>
              <a:t>Achiever</a:t>
            </a:r>
          </a:p>
          <a:p>
            <a:pPr algn="l"/>
            <a:r>
              <a:rPr lang="en-US" sz="1400" dirty="0" smtClean="0"/>
              <a:t>Overachieve</a:t>
            </a:r>
          </a:p>
          <a:p>
            <a:pPr algn="l"/>
            <a:r>
              <a:rPr lang="en-US" sz="1400" dirty="0" smtClean="0"/>
              <a:t>Overachiever</a:t>
            </a:r>
          </a:p>
          <a:p>
            <a:pPr algn="l"/>
            <a:r>
              <a:rPr lang="en-US" sz="1400" dirty="0" smtClean="0"/>
              <a:t>Overachievers</a:t>
            </a:r>
          </a:p>
          <a:p>
            <a:pPr algn="l"/>
            <a:r>
              <a:rPr lang="en-US" sz="1400" dirty="0" smtClean="0"/>
              <a:t>Overachieving</a:t>
            </a:r>
          </a:p>
          <a:p>
            <a:pPr algn="l"/>
            <a:r>
              <a:rPr lang="en-US" sz="1400" dirty="0" smtClean="0"/>
              <a:t>Underachieve</a:t>
            </a:r>
          </a:p>
          <a:p>
            <a:pPr algn="l"/>
            <a:r>
              <a:rPr lang="en-US" sz="1400" dirty="0" smtClean="0"/>
              <a:t>Underachiever</a:t>
            </a:r>
          </a:p>
          <a:p>
            <a:pPr algn="l"/>
            <a:r>
              <a:rPr lang="en-US" sz="1400" dirty="0" smtClean="0"/>
              <a:t>Underachieves</a:t>
            </a:r>
          </a:p>
          <a:p>
            <a:pPr algn="l"/>
            <a:r>
              <a:rPr lang="en-US" sz="1400" dirty="0" smtClean="0"/>
              <a:t>Underachieving</a:t>
            </a:r>
            <a:endParaRPr lang="en-US" sz="1400" dirty="0"/>
          </a:p>
        </p:txBody>
      </p:sp>
      <p:sp>
        <p:nvSpPr>
          <p:cNvPr id="13" name="TextBox 12"/>
          <p:cNvSpPr txBox="1"/>
          <p:nvPr/>
        </p:nvSpPr>
        <p:spPr bwMode="auto">
          <a:xfrm>
            <a:off x="2667888" y="2352675"/>
            <a:ext cx="755015" cy="3016210"/>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Right</a:t>
            </a:r>
          </a:p>
          <a:p>
            <a:pPr algn="l"/>
            <a:r>
              <a:rPr lang="en-US" sz="1400" dirty="0" smtClean="0"/>
              <a:t>Left</a:t>
            </a:r>
          </a:p>
          <a:p>
            <a:pPr algn="l"/>
            <a:r>
              <a:rPr lang="en-US" sz="1400" dirty="0" smtClean="0"/>
              <a:t>Above</a:t>
            </a:r>
          </a:p>
          <a:p>
            <a:pPr algn="l"/>
            <a:r>
              <a:rPr lang="en-US" sz="1400" dirty="0" smtClean="0"/>
              <a:t>On top of</a:t>
            </a:r>
          </a:p>
          <a:p>
            <a:pPr algn="l"/>
            <a:r>
              <a:rPr lang="en-US" sz="1400" dirty="0" smtClean="0"/>
              <a:t>Below</a:t>
            </a:r>
          </a:p>
          <a:p>
            <a:pPr algn="l"/>
            <a:r>
              <a:rPr lang="en-US" sz="1400" dirty="0" smtClean="0"/>
              <a:t>Beneath</a:t>
            </a:r>
          </a:p>
          <a:p>
            <a:pPr algn="l"/>
            <a:r>
              <a:rPr lang="en-US" sz="1400" dirty="0" smtClean="0"/>
              <a:t>Beside</a:t>
            </a:r>
          </a:p>
          <a:p>
            <a:pPr algn="l"/>
            <a:r>
              <a:rPr lang="en-US" sz="1400" dirty="0" smtClean="0"/>
              <a:t>Under</a:t>
            </a:r>
          </a:p>
          <a:p>
            <a:pPr algn="l"/>
            <a:r>
              <a:rPr lang="en-US" sz="1400" dirty="0" smtClean="0"/>
              <a:t>Across</a:t>
            </a:r>
          </a:p>
          <a:p>
            <a:pPr algn="l"/>
            <a:r>
              <a:rPr lang="en-US" sz="1400" dirty="0" smtClean="0"/>
              <a:t>Behind</a:t>
            </a:r>
          </a:p>
          <a:p>
            <a:pPr algn="l"/>
            <a:r>
              <a:rPr lang="en-US" sz="1400" dirty="0" smtClean="0"/>
              <a:t>In front of</a:t>
            </a:r>
          </a:p>
          <a:p>
            <a:pPr algn="l"/>
            <a:r>
              <a:rPr lang="en-US" sz="1400" dirty="0" smtClean="0"/>
              <a:t>Next to</a:t>
            </a:r>
          </a:p>
          <a:p>
            <a:pPr algn="l"/>
            <a:endParaRPr lang="en-US" sz="1400" dirty="0" smtClean="0"/>
          </a:p>
          <a:p>
            <a:pPr algn="l"/>
            <a:endParaRPr lang="en-US" sz="1400" dirty="0" smtClean="0"/>
          </a:p>
        </p:txBody>
      </p:sp>
      <p:sp>
        <p:nvSpPr>
          <p:cNvPr id="14" name="TextBox 13"/>
          <p:cNvSpPr txBox="1"/>
          <p:nvPr/>
        </p:nvSpPr>
        <p:spPr bwMode="auto">
          <a:xfrm>
            <a:off x="4824385" y="2352675"/>
            <a:ext cx="1094852" cy="2369880"/>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Bad</a:t>
            </a:r>
          </a:p>
          <a:p>
            <a:pPr algn="l"/>
            <a:r>
              <a:rPr lang="en-US" sz="1400" dirty="0" smtClean="0"/>
              <a:t>Awful</a:t>
            </a:r>
          </a:p>
          <a:p>
            <a:pPr algn="l"/>
            <a:r>
              <a:rPr lang="en-US" sz="1400" dirty="0" smtClean="0"/>
              <a:t>Lousy</a:t>
            </a:r>
          </a:p>
          <a:p>
            <a:pPr algn="l"/>
            <a:r>
              <a:rPr lang="en-US" sz="1400" dirty="0" smtClean="0"/>
              <a:t>Unacceptable</a:t>
            </a:r>
          </a:p>
          <a:p>
            <a:pPr algn="l"/>
            <a:r>
              <a:rPr lang="en-US" sz="1400" dirty="0" smtClean="0"/>
              <a:t>Atrocious</a:t>
            </a:r>
          </a:p>
          <a:p>
            <a:pPr algn="l"/>
            <a:r>
              <a:rPr lang="en-US" sz="1400" dirty="0" smtClean="0"/>
              <a:t>Crummy</a:t>
            </a:r>
          </a:p>
          <a:p>
            <a:pPr algn="l"/>
            <a:r>
              <a:rPr lang="en-US" sz="1400" dirty="0" smtClean="0"/>
              <a:t>Dreadful</a:t>
            </a:r>
          </a:p>
          <a:p>
            <a:pPr algn="l"/>
            <a:r>
              <a:rPr lang="en-US" sz="1400" dirty="0" smtClean="0"/>
              <a:t>Horrible</a:t>
            </a:r>
          </a:p>
          <a:p>
            <a:pPr algn="l"/>
            <a:r>
              <a:rPr lang="en-US" sz="1400" dirty="0" smtClean="0"/>
              <a:t>Terrible</a:t>
            </a:r>
          </a:p>
          <a:p>
            <a:pPr algn="l"/>
            <a:r>
              <a:rPr lang="en-US" sz="1400" dirty="0" smtClean="0"/>
              <a:t>Cruddy</a:t>
            </a:r>
          </a:p>
          <a:p>
            <a:pPr algn="l"/>
            <a:r>
              <a:rPr lang="en-US" sz="1400" dirty="0" smtClean="0"/>
              <a:t>Substandard</a:t>
            </a:r>
          </a:p>
        </p:txBody>
      </p:sp>
      <p:sp>
        <p:nvSpPr>
          <p:cNvPr id="15" name="Rectangle 14"/>
          <p:cNvSpPr/>
          <p:nvPr/>
        </p:nvSpPr>
        <p:spPr bwMode="auto">
          <a:xfrm>
            <a:off x="6867524" y="2333624"/>
            <a:ext cx="1802453" cy="3681591"/>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6867523" y="2333624"/>
            <a:ext cx="1802453" cy="2388932"/>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6892447" y="2333623"/>
            <a:ext cx="1777529" cy="1203992"/>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8" name="TextBox 17"/>
          <p:cNvSpPr txBox="1"/>
          <p:nvPr/>
        </p:nvSpPr>
        <p:spPr bwMode="auto">
          <a:xfrm>
            <a:off x="6981825" y="2352675"/>
            <a:ext cx="936154" cy="3662541"/>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Basketball</a:t>
            </a:r>
          </a:p>
          <a:p>
            <a:pPr algn="l"/>
            <a:r>
              <a:rPr lang="en-US" sz="1400" dirty="0" smtClean="0"/>
              <a:t>Dribble</a:t>
            </a:r>
          </a:p>
          <a:p>
            <a:pPr algn="l"/>
            <a:r>
              <a:rPr lang="en-US" sz="1400" dirty="0" smtClean="0"/>
              <a:t>Dunk</a:t>
            </a:r>
          </a:p>
          <a:p>
            <a:pPr algn="l"/>
            <a:r>
              <a:rPr lang="en-US" sz="1400" dirty="0" smtClean="0"/>
              <a:t>Guard</a:t>
            </a:r>
          </a:p>
          <a:p>
            <a:pPr algn="l"/>
            <a:r>
              <a:rPr lang="en-US" sz="1400" dirty="0" smtClean="0"/>
              <a:t>Center</a:t>
            </a:r>
          </a:p>
          <a:p>
            <a:pPr algn="l"/>
            <a:endParaRPr lang="en-US" sz="1400" dirty="0" smtClean="0"/>
          </a:p>
          <a:p>
            <a:pPr algn="l"/>
            <a:r>
              <a:rPr lang="en-US" sz="1400" dirty="0" smtClean="0"/>
              <a:t>Sports</a:t>
            </a:r>
          </a:p>
          <a:p>
            <a:pPr algn="l"/>
            <a:r>
              <a:rPr lang="en-US" sz="1400" dirty="0" smtClean="0"/>
              <a:t>Football</a:t>
            </a:r>
          </a:p>
          <a:p>
            <a:pPr algn="l"/>
            <a:r>
              <a:rPr lang="en-US" sz="1400" dirty="0" smtClean="0"/>
              <a:t>Tennis</a:t>
            </a:r>
          </a:p>
          <a:p>
            <a:pPr algn="l"/>
            <a:r>
              <a:rPr lang="en-US" sz="1400" dirty="0" smtClean="0"/>
              <a:t>Golf</a:t>
            </a:r>
          </a:p>
          <a:p>
            <a:pPr algn="l"/>
            <a:r>
              <a:rPr lang="en-US" sz="1400" dirty="0" smtClean="0"/>
              <a:t>Gymnastics</a:t>
            </a:r>
          </a:p>
          <a:p>
            <a:pPr algn="l"/>
            <a:endParaRPr lang="en-US" sz="1400" dirty="0"/>
          </a:p>
          <a:p>
            <a:pPr algn="l"/>
            <a:r>
              <a:rPr lang="en-US" sz="1400" dirty="0" smtClean="0"/>
              <a:t>Leisure</a:t>
            </a:r>
          </a:p>
          <a:p>
            <a:pPr algn="l"/>
            <a:r>
              <a:rPr lang="en-US" sz="1400" dirty="0" smtClean="0"/>
              <a:t>Music</a:t>
            </a:r>
          </a:p>
          <a:p>
            <a:pPr algn="l"/>
            <a:r>
              <a:rPr lang="en-US" sz="1400" dirty="0" smtClean="0"/>
              <a:t>Theatre</a:t>
            </a:r>
          </a:p>
          <a:p>
            <a:pPr algn="l"/>
            <a:r>
              <a:rPr lang="en-US" sz="1400" dirty="0" smtClean="0"/>
              <a:t>Travel</a:t>
            </a:r>
          </a:p>
          <a:p>
            <a:pPr algn="l"/>
            <a:r>
              <a:rPr lang="en-US" sz="1400" dirty="0" smtClean="0"/>
              <a:t>Books</a:t>
            </a:r>
          </a:p>
        </p:txBody>
      </p:sp>
    </p:spTree>
    <p:extLst>
      <p:ext uri="{BB962C8B-B14F-4D97-AF65-F5344CB8AC3E}">
        <p14:creationId xmlns:p14="http://schemas.microsoft.com/office/powerpoint/2010/main" val="1246724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Driven Custom Word Lists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736" t="12554" r="28618" b="25032"/>
          <a:stretch/>
        </p:blipFill>
        <p:spPr bwMode="auto">
          <a:xfrm>
            <a:off x="479867" y="1368233"/>
            <a:ext cx="2310062" cy="154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082" t="16858" r="28787" b="26122"/>
          <a:stretch/>
        </p:blipFill>
        <p:spPr bwMode="auto">
          <a:xfrm>
            <a:off x="457200" y="3180701"/>
            <a:ext cx="2227007" cy="153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87249448"/>
              </p:ext>
            </p:extLst>
          </p:nvPr>
        </p:nvGraphicFramePr>
        <p:xfrm>
          <a:off x="3505200" y="1383989"/>
          <a:ext cx="5181601" cy="4307840"/>
        </p:xfrm>
        <a:graphic>
          <a:graphicData uri="http://schemas.openxmlformats.org/drawingml/2006/table">
            <a:tbl>
              <a:tblPr firstRow="1" bandRow="1">
                <a:tableStyleId>{5C22544A-7EE6-4342-B048-85BDC9FD1C3A}</a:tableStyleId>
              </a:tblPr>
              <a:tblGrid>
                <a:gridCol w="1311593"/>
                <a:gridCol w="3870008"/>
              </a:tblGrid>
              <a:tr h="370840">
                <a:tc>
                  <a:txBody>
                    <a:bodyPr/>
                    <a:lstStyle/>
                    <a:p>
                      <a:r>
                        <a:rPr lang="en-US" sz="1200" dirty="0" smtClean="0"/>
                        <a:t>List Name</a:t>
                      </a:r>
                      <a:endParaRPr lang="en-US" sz="1200" dirty="0"/>
                    </a:p>
                  </a:txBody>
                  <a:tcPr/>
                </a:tc>
                <a:tc>
                  <a:txBody>
                    <a:bodyPr/>
                    <a:lstStyle/>
                    <a:p>
                      <a:r>
                        <a:rPr lang="en-US" sz="1200" dirty="0" smtClean="0"/>
                        <a:t>Sample Words on List</a:t>
                      </a:r>
                      <a:endParaRPr lang="en-US" sz="1200" dirty="0"/>
                    </a:p>
                  </a:txBody>
                  <a:tcPr/>
                </a:tc>
              </a:tr>
              <a:tr h="370840">
                <a:tc>
                  <a:txBody>
                    <a:bodyPr/>
                    <a:lstStyle/>
                    <a:p>
                      <a:r>
                        <a:rPr lang="en-US" sz="1200" dirty="0" smtClean="0"/>
                        <a:t>People</a:t>
                      </a:r>
                      <a:r>
                        <a:rPr lang="en-US" sz="1200" baseline="0" dirty="0" smtClean="0"/>
                        <a:t> - Generic</a:t>
                      </a:r>
                      <a:endParaRPr lang="en-US" sz="1200" dirty="0"/>
                    </a:p>
                  </a:txBody>
                  <a:tcPr/>
                </a:tc>
                <a:tc>
                  <a:txBody>
                    <a:bodyPr/>
                    <a:lstStyle/>
                    <a:p>
                      <a:r>
                        <a:rPr lang="en-US" sz="1200" dirty="0" smtClean="0"/>
                        <a:t>ADULT,</a:t>
                      </a:r>
                      <a:r>
                        <a:rPr lang="en-US" sz="1200" baseline="0" dirty="0" smtClean="0"/>
                        <a:t> </a:t>
                      </a:r>
                      <a:r>
                        <a:rPr lang="en-US" sz="1200" dirty="0" smtClean="0"/>
                        <a:t>BOY,</a:t>
                      </a:r>
                      <a:r>
                        <a:rPr lang="en-US" sz="1200" baseline="0" dirty="0" smtClean="0"/>
                        <a:t> </a:t>
                      </a:r>
                      <a:r>
                        <a:rPr lang="en-US" sz="1200" dirty="0" smtClean="0"/>
                        <a:t>CHARACTERS,</a:t>
                      </a:r>
                      <a:r>
                        <a:rPr lang="en-US" sz="1200" baseline="0" dirty="0" smtClean="0"/>
                        <a:t> </a:t>
                      </a:r>
                      <a:r>
                        <a:rPr lang="en-US" sz="1200" dirty="0" smtClean="0"/>
                        <a:t>CONVERSATIONALISTS,</a:t>
                      </a:r>
                      <a:r>
                        <a:rPr lang="en-US" sz="1200" baseline="0" dirty="0" smtClean="0"/>
                        <a:t> </a:t>
                      </a:r>
                      <a:r>
                        <a:rPr lang="en-US" sz="1200" dirty="0" smtClean="0"/>
                        <a:t>EVERYBODY,</a:t>
                      </a:r>
                      <a:r>
                        <a:rPr lang="en-US" sz="1200" baseline="0" dirty="0" smtClean="0"/>
                        <a:t> </a:t>
                      </a:r>
                      <a:r>
                        <a:rPr lang="en-US" sz="1200" dirty="0" smtClean="0"/>
                        <a:t>EVERYONE,</a:t>
                      </a:r>
                      <a:r>
                        <a:rPr lang="en-US" sz="1200" baseline="0" dirty="0" smtClean="0"/>
                        <a:t> </a:t>
                      </a:r>
                      <a:r>
                        <a:rPr lang="en-US" sz="1200" dirty="0" smtClean="0"/>
                        <a:t>FEMALE,</a:t>
                      </a:r>
                      <a:r>
                        <a:rPr lang="en-US" sz="1200" baseline="0" dirty="0" smtClean="0"/>
                        <a:t> </a:t>
                      </a:r>
                      <a:r>
                        <a:rPr lang="en-US" sz="1200" dirty="0" smtClean="0"/>
                        <a:t>GALS,</a:t>
                      </a:r>
                      <a:r>
                        <a:rPr lang="en-US" sz="1200" baseline="0" dirty="0" smtClean="0"/>
                        <a:t> </a:t>
                      </a:r>
                      <a:r>
                        <a:rPr lang="en-US" sz="1200" dirty="0" smtClean="0"/>
                        <a:t>GENTLEMAN,</a:t>
                      </a:r>
                      <a:r>
                        <a:rPr lang="en-US" sz="1200" baseline="0" dirty="0" smtClean="0"/>
                        <a:t> </a:t>
                      </a:r>
                      <a:r>
                        <a:rPr lang="en-US" sz="1200" dirty="0" smtClean="0"/>
                        <a:t>GENTLEMEN,</a:t>
                      </a:r>
                      <a:r>
                        <a:rPr lang="en-US" sz="1200" baseline="0" dirty="0" smtClean="0"/>
                        <a:t> </a:t>
                      </a:r>
                      <a:r>
                        <a:rPr lang="en-US" sz="1200" dirty="0" smtClean="0"/>
                        <a:t>GIRL,</a:t>
                      </a:r>
                      <a:r>
                        <a:rPr lang="en-US" sz="1200" baseline="0" dirty="0" smtClean="0"/>
                        <a:t> </a:t>
                      </a:r>
                      <a:r>
                        <a:rPr lang="en-US" sz="1200" dirty="0" smtClean="0"/>
                        <a:t>GIRLS,</a:t>
                      </a:r>
                      <a:r>
                        <a:rPr lang="en-US" sz="1200" baseline="0" dirty="0" smtClean="0"/>
                        <a:t> </a:t>
                      </a:r>
                      <a:r>
                        <a:rPr lang="en-US" sz="1200" dirty="0" smtClean="0"/>
                        <a:t>GROUP,</a:t>
                      </a:r>
                      <a:r>
                        <a:rPr lang="en-US" sz="1200" baseline="0" dirty="0" smtClean="0"/>
                        <a:t> </a:t>
                      </a:r>
                      <a:r>
                        <a:rPr lang="en-US" sz="1200" dirty="0" smtClean="0"/>
                        <a:t>GUYS,</a:t>
                      </a:r>
                      <a:r>
                        <a:rPr lang="en-US" sz="1200" baseline="0" dirty="0" smtClean="0"/>
                        <a:t> </a:t>
                      </a:r>
                      <a:r>
                        <a:rPr lang="en-US" sz="1200" dirty="0" smtClean="0"/>
                        <a:t>HE</a:t>
                      </a:r>
                      <a:endParaRPr lang="en-US" sz="1200" dirty="0"/>
                    </a:p>
                  </a:txBody>
                  <a:tcPr/>
                </a:tc>
              </a:tr>
              <a:tr h="370840">
                <a:tc>
                  <a:txBody>
                    <a:bodyPr/>
                    <a:lstStyle/>
                    <a:p>
                      <a:r>
                        <a:rPr lang="en-US" sz="1200" dirty="0" smtClean="0"/>
                        <a:t>People - Self</a:t>
                      </a:r>
                      <a:endParaRPr lang="en-US" sz="1200" dirty="0"/>
                    </a:p>
                  </a:txBody>
                  <a:tcPr/>
                </a:tc>
                <a:tc>
                  <a:txBody>
                    <a:bodyPr/>
                    <a:lstStyle/>
                    <a:p>
                      <a:r>
                        <a:rPr lang="en-US" sz="1200" dirty="0" smtClean="0"/>
                        <a:t>I,</a:t>
                      </a:r>
                      <a:r>
                        <a:rPr lang="en-US" sz="1200" baseline="0" dirty="0" smtClean="0"/>
                        <a:t> </a:t>
                      </a:r>
                      <a:r>
                        <a:rPr lang="en-US" sz="1200" dirty="0" smtClean="0"/>
                        <a:t>ME,</a:t>
                      </a:r>
                      <a:r>
                        <a:rPr lang="en-US" sz="1200" baseline="0" dirty="0" smtClean="0"/>
                        <a:t> </a:t>
                      </a:r>
                      <a:r>
                        <a:rPr lang="en-US" sz="1200" dirty="0" smtClean="0"/>
                        <a:t>US,</a:t>
                      </a:r>
                      <a:r>
                        <a:rPr lang="en-US" sz="1200" baseline="0" dirty="0" smtClean="0"/>
                        <a:t> </a:t>
                      </a:r>
                      <a:r>
                        <a:rPr lang="en-US" sz="1200" dirty="0" smtClean="0"/>
                        <a:t>WE</a:t>
                      </a:r>
                      <a:endParaRPr lang="en-US" sz="1200" dirty="0"/>
                    </a:p>
                  </a:txBody>
                  <a:tcPr/>
                </a:tc>
              </a:tr>
              <a:tr h="370840">
                <a:tc>
                  <a:txBody>
                    <a:bodyPr/>
                    <a:lstStyle/>
                    <a:p>
                      <a:r>
                        <a:rPr lang="en-US" sz="1200" dirty="0" smtClean="0"/>
                        <a:t>People - Names</a:t>
                      </a:r>
                      <a:endParaRPr lang="en-US" sz="1200" dirty="0"/>
                    </a:p>
                  </a:txBody>
                  <a:tcPr/>
                </a:tc>
                <a:tc>
                  <a:txBody>
                    <a:bodyPr/>
                    <a:lstStyle/>
                    <a:p>
                      <a:r>
                        <a:rPr lang="en-US" sz="1200" dirty="0" smtClean="0"/>
                        <a:t>ANGELA,</a:t>
                      </a:r>
                      <a:r>
                        <a:rPr lang="en-US" sz="1200" baseline="0" dirty="0" smtClean="0"/>
                        <a:t> </a:t>
                      </a:r>
                      <a:r>
                        <a:rPr lang="en-US" sz="1200" dirty="0" smtClean="0"/>
                        <a:t>ANGIE,</a:t>
                      </a:r>
                      <a:r>
                        <a:rPr lang="en-US" sz="1200" baseline="0" dirty="0" smtClean="0"/>
                        <a:t> </a:t>
                      </a:r>
                      <a:r>
                        <a:rPr lang="en-US" sz="1200" dirty="0" smtClean="0"/>
                        <a:t>CLARISSA,</a:t>
                      </a:r>
                      <a:r>
                        <a:rPr lang="en-US" sz="1200" baseline="0" dirty="0" smtClean="0"/>
                        <a:t> </a:t>
                      </a:r>
                      <a:r>
                        <a:rPr lang="en-US" sz="1200" dirty="0" smtClean="0"/>
                        <a:t>CYNTHIA,</a:t>
                      </a:r>
                      <a:r>
                        <a:rPr lang="en-US" sz="1200" baseline="0" dirty="0" smtClean="0"/>
                        <a:t> </a:t>
                      </a:r>
                      <a:r>
                        <a:rPr lang="en-US" sz="1200" dirty="0" smtClean="0"/>
                        <a:t>DAN,</a:t>
                      </a:r>
                      <a:r>
                        <a:rPr lang="en-US" sz="1200" baseline="0" dirty="0" smtClean="0"/>
                        <a:t> </a:t>
                      </a:r>
                      <a:r>
                        <a:rPr lang="en-US" sz="1200" dirty="0" smtClean="0"/>
                        <a:t>DANNY,</a:t>
                      </a:r>
                      <a:r>
                        <a:rPr lang="en-US" sz="1200" baseline="0" dirty="0" smtClean="0"/>
                        <a:t> </a:t>
                      </a:r>
                      <a:r>
                        <a:rPr lang="en-US" sz="1200" dirty="0" smtClean="0"/>
                        <a:t>DARREN,</a:t>
                      </a:r>
                      <a:r>
                        <a:rPr lang="en-US" sz="1200" baseline="0" dirty="0" smtClean="0"/>
                        <a:t> </a:t>
                      </a:r>
                      <a:r>
                        <a:rPr lang="en-US" sz="1200" dirty="0" smtClean="0"/>
                        <a:t>DAVE,</a:t>
                      </a:r>
                      <a:r>
                        <a:rPr lang="en-US" sz="1200" baseline="0" dirty="0" smtClean="0"/>
                        <a:t> </a:t>
                      </a:r>
                      <a:r>
                        <a:rPr lang="en-US" sz="1200" dirty="0" smtClean="0"/>
                        <a:t>DAWN,</a:t>
                      </a:r>
                      <a:r>
                        <a:rPr lang="en-US" sz="1200" baseline="0" dirty="0" smtClean="0"/>
                        <a:t> </a:t>
                      </a:r>
                      <a:r>
                        <a:rPr lang="en-US" sz="1200" dirty="0" smtClean="0"/>
                        <a:t>DEBBIE,</a:t>
                      </a:r>
                      <a:r>
                        <a:rPr lang="en-US" sz="1200" baseline="0" dirty="0" smtClean="0"/>
                        <a:t> </a:t>
                      </a:r>
                      <a:r>
                        <a:rPr lang="en-US" sz="1200" dirty="0" smtClean="0"/>
                        <a:t>DEVYN,</a:t>
                      </a:r>
                      <a:r>
                        <a:rPr lang="en-US" sz="1200" baseline="0" dirty="0" smtClean="0"/>
                        <a:t> </a:t>
                      </a:r>
                      <a:r>
                        <a:rPr lang="en-US" sz="1200" dirty="0" smtClean="0"/>
                        <a:t>DJ,</a:t>
                      </a:r>
                      <a:r>
                        <a:rPr lang="en-US" sz="1200" baseline="0" dirty="0" smtClean="0"/>
                        <a:t> </a:t>
                      </a:r>
                      <a:r>
                        <a:rPr lang="en-US" sz="1200" dirty="0" smtClean="0"/>
                        <a:t>EMILY,</a:t>
                      </a:r>
                      <a:r>
                        <a:rPr lang="en-US" sz="1200" baseline="0" dirty="0" smtClean="0"/>
                        <a:t> </a:t>
                      </a:r>
                      <a:r>
                        <a:rPr lang="en-US" sz="1200" dirty="0" smtClean="0"/>
                        <a:t>HOWARD,</a:t>
                      </a:r>
                      <a:r>
                        <a:rPr lang="en-US" sz="1200" baseline="0" dirty="0" smtClean="0"/>
                        <a:t> </a:t>
                      </a:r>
                      <a:r>
                        <a:rPr lang="en-US" sz="1200" dirty="0" smtClean="0"/>
                        <a:t>JAMES,</a:t>
                      </a:r>
                      <a:r>
                        <a:rPr lang="en-US" sz="1200" baseline="0" dirty="0" smtClean="0"/>
                        <a:t> </a:t>
                      </a:r>
                      <a:r>
                        <a:rPr lang="en-US" sz="1200" dirty="0" smtClean="0"/>
                        <a:t>JAN</a:t>
                      </a:r>
                      <a:r>
                        <a:rPr lang="en-US" sz="1200" smtClean="0"/>
                        <a:t>,</a:t>
                      </a:r>
                      <a:r>
                        <a:rPr lang="en-US" sz="1200" baseline="0" smtClean="0"/>
                        <a:t> </a:t>
                      </a:r>
                      <a:r>
                        <a:rPr lang="en-US" sz="1200" smtClean="0"/>
                        <a:t>JANE</a:t>
                      </a:r>
                      <a:endParaRPr lang="en-US" sz="1200" dirty="0" smtClean="0"/>
                    </a:p>
                  </a:txBody>
                  <a:tcPr/>
                </a:tc>
              </a:tr>
              <a:tr h="370840">
                <a:tc>
                  <a:txBody>
                    <a:bodyPr/>
                    <a:lstStyle/>
                    <a:p>
                      <a:r>
                        <a:rPr lang="en-US" sz="1200" dirty="0" smtClean="0"/>
                        <a:t>People - External</a:t>
                      </a:r>
                      <a:endParaRPr lang="en-US" sz="1200" dirty="0"/>
                    </a:p>
                  </a:txBody>
                  <a:tcPr/>
                </a:tc>
                <a:tc>
                  <a:txBody>
                    <a:bodyPr/>
                    <a:lstStyle/>
                    <a:p>
                      <a:r>
                        <a:rPr lang="en-US" sz="1200" dirty="0" smtClean="0"/>
                        <a:t>AUDIENCE,</a:t>
                      </a:r>
                      <a:r>
                        <a:rPr lang="en-US" sz="1200" baseline="0" dirty="0" smtClean="0"/>
                        <a:t> </a:t>
                      </a:r>
                      <a:r>
                        <a:rPr lang="en-US" sz="1200" dirty="0" smtClean="0"/>
                        <a:t>CAMERAMAN,</a:t>
                      </a:r>
                      <a:r>
                        <a:rPr lang="en-US" sz="1200" baseline="0" dirty="0" smtClean="0"/>
                        <a:t> </a:t>
                      </a:r>
                      <a:r>
                        <a:rPr lang="en-US" sz="1200" dirty="0" smtClean="0"/>
                        <a:t>CAMERAMEN,</a:t>
                      </a:r>
                      <a:r>
                        <a:rPr lang="en-US" sz="1200" baseline="0" dirty="0" smtClean="0"/>
                        <a:t> </a:t>
                      </a:r>
                      <a:r>
                        <a:rPr lang="en-US" sz="1200" dirty="0" smtClean="0"/>
                        <a:t>ONLOOKER,</a:t>
                      </a:r>
                      <a:r>
                        <a:rPr lang="en-US" sz="1200" baseline="0" dirty="0" smtClean="0"/>
                        <a:t> </a:t>
                      </a:r>
                      <a:r>
                        <a:rPr lang="en-US" sz="1200" dirty="0" smtClean="0"/>
                        <a:t>ONLOOKERS,</a:t>
                      </a:r>
                      <a:r>
                        <a:rPr lang="en-US" sz="1200" baseline="0" dirty="0" smtClean="0"/>
                        <a:t> </a:t>
                      </a:r>
                      <a:r>
                        <a:rPr lang="en-US" sz="1200" dirty="0" smtClean="0"/>
                        <a:t>PHOTOGRAPHER</a:t>
                      </a:r>
                    </a:p>
                  </a:txBody>
                  <a:tcPr/>
                </a:tc>
              </a:tr>
              <a:tr h="370840">
                <a:tc>
                  <a:txBody>
                    <a:bodyPr/>
                    <a:lstStyle/>
                    <a:p>
                      <a:r>
                        <a:rPr lang="en-US" sz="1200" dirty="0" smtClean="0"/>
                        <a:t>People – No</a:t>
                      </a:r>
                      <a:r>
                        <a:rPr lang="en-US" sz="1200" baseline="0" dirty="0" smtClean="0"/>
                        <a:t> Projections</a:t>
                      </a:r>
                      <a:endParaRPr lang="en-US" sz="1200" dirty="0"/>
                    </a:p>
                  </a:txBody>
                  <a:tcPr/>
                </a:tc>
                <a:tc>
                  <a:txBody>
                    <a:bodyPr/>
                    <a:lstStyle/>
                    <a:p>
                      <a:pPr algn="l"/>
                      <a:r>
                        <a:rPr lang="en-US" sz="1200" dirty="0" smtClean="0"/>
                        <a:t>ARTIST,</a:t>
                      </a:r>
                      <a:r>
                        <a:rPr lang="en-US" sz="1200" baseline="0" dirty="0" smtClean="0"/>
                        <a:t> </a:t>
                      </a:r>
                      <a:r>
                        <a:rPr lang="en-US" sz="1200" dirty="0" smtClean="0"/>
                        <a:t>ARTISTS,</a:t>
                      </a:r>
                      <a:r>
                        <a:rPr lang="en-US" sz="1200" baseline="0" dirty="0" smtClean="0"/>
                        <a:t> </a:t>
                      </a:r>
                      <a:r>
                        <a:rPr lang="en-US" sz="1200" dirty="0" smtClean="0"/>
                        <a:t>BUSINESSMAN,</a:t>
                      </a:r>
                      <a:r>
                        <a:rPr lang="en-US" sz="1200" baseline="0" dirty="0" smtClean="0"/>
                        <a:t> </a:t>
                      </a:r>
                      <a:r>
                        <a:rPr lang="en-US" sz="1200" dirty="0" smtClean="0"/>
                        <a:t>BUSINESSMEN,</a:t>
                      </a:r>
                      <a:r>
                        <a:rPr lang="en-US" sz="1200" baseline="0" dirty="0" smtClean="0"/>
                        <a:t> </a:t>
                      </a:r>
                      <a:r>
                        <a:rPr lang="en-US" sz="1200" dirty="0" smtClean="0"/>
                        <a:t>BUSINESSWOMAN,</a:t>
                      </a:r>
                      <a:r>
                        <a:rPr lang="en-US" sz="1200" baseline="0" dirty="0" smtClean="0"/>
                        <a:t> </a:t>
                      </a:r>
                      <a:r>
                        <a:rPr lang="en-US" sz="1200" dirty="0" smtClean="0"/>
                        <a:t>BUSINESSWOMEN,</a:t>
                      </a:r>
                      <a:r>
                        <a:rPr lang="en-US" sz="1200" baseline="0" dirty="0" smtClean="0"/>
                        <a:t> </a:t>
                      </a:r>
                      <a:r>
                        <a:rPr lang="en-US" sz="1200" dirty="0" smtClean="0"/>
                        <a:t>COLLEAGUE,</a:t>
                      </a:r>
                      <a:r>
                        <a:rPr lang="en-US" sz="1200" baseline="0" dirty="0" smtClean="0"/>
                        <a:t> </a:t>
                      </a:r>
                      <a:r>
                        <a:rPr lang="en-US" sz="1200" dirty="0" smtClean="0"/>
                        <a:t>COLLEAGUES,</a:t>
                      </a:r>
                      <a:r>
                        <a:rPr lang="en-US" sz="1200" baseline="0" dirty="0" smtClean="0"/>
                        <a:t> </a:t>
                      </a:r>
                      <a:r>
                        <a:rPr lang="en-US" sz="1200" dirty="0" smtClean="0"/>
                        <a:t>COWORKER,</a:t>
                      </a:r>
                      <a:r>
                        <a:rPr lang="en-US" sz="1200" baseline="0" dirty="0" smtClean="0"/>
                        <a:t> </a:t>
                      </a:r>
                      <a:r>
                        <a:rPr lang="en-US" sz="1200" dirty="0" smtClean="0"/>
                        <a:t>EMPLOYEE,</a:t>
                      </a:r>
                      <a:r>
                        <a:rPr lang="en-US" sz="1200" baseline="0" dirty="0" smtClean="0"/>
                        <a:t> </a:t>
                      </a:r>
                      <a:r>
                        <a:rPr lang="en-US" sz="1200" dirty="0" smtClean="0"/>
                        <a:t>MURALIST,</a:t>
                      </a:r>
                      <a:r>
                        <a:rPr lang="en-US" sz="1200" baseline="0" dirty="0" smtClean="0"/>
                        <a:t> </a:t>
                      </a:r>
                      <a:r>
                        <a:rPr lang="en-US" sz="1200" dirty="0" smtClean="0"/>
                        <a:t>PAINTER,</a:t>
                      </a:r>
                      <a:r>
                        <a:rPr lang="en-US" sz="1200" baseline="0" dirty="0" smtClean="0"/>
                        <a:t> </a:t>
                      </a:r>
                      <a:r>
                        <a:rPr lang="en-US" sz="1200" dirty="0" smtClean="0"/>
                        <a:t>WORKER</a:t>
                      </a:r>
                    </a:p>
                  </a:txBody>
                  <a:tcPr/>
                </a:tc>
              </a:tr>
              <a:tr h="370840">
                <a:tc>
                  <a:txBody>
                    <a:bodyPr/>
                    <a:lstStyle/>
                    <a:p>
                      <a:r>
                        <a:rPr lang="en-US" sz="1200" dirty="0" smtClean="0"/>
                        <a:t>People – With</a:t>
                      </a:r>
                      <a:r>
                        <a:rPr lang="en-US" sz="1200" baseline="0" dirty="0" smtClean="0"/>
                        <a:t> Projections</a:t>
                      </a:r>
                      <a:endParaRPr lang="en-US" sz="1200" dirty="0"/>
                    </a:p>
                  </a:txBody>
                  <a:tcPr/>
                </a:tc>
                <a:tc>
                  <a:txBody>
                    <a:bodyPr/>
                    <a:lstStyle/>
                    <a:p>
                      <a:r>
                        <a:rPr lang="en-US" sz="1200" dirty="0" smtClean="0"/>
                        <a:t>ADMINISTRATOR, ADVISOR, AIDE, ASSISTANT, BOSS, CEO, CLERK, CLIENT, COORDINATOR, CUSTODIAN, CUSTOMER, DAD, DAUGHTER, DIRECTOR, ENGINEER, EXECUTIVE, FRIEND</a:t>
                      </a:r>
                      <a:endParaRPr lang="en-US" sz="1200" dirty="0"/>
                    </a:p>
                  </a:txBody>
                  <a:tcPr/>
                </a:tc>
              </a:tr>
            </a:tbl>
          </a:graphicData>
        </a:graphic>
      </p:graphicFrame>
    </p:spTree>
    <p:extLst>
      <p:ext uri="{BB962C8B-B14F-4D97-AF65-F5344CB8AC3E}">
        <p14:creationId xmlns:p14="http://schemas.microsoft.com/office/powerpoint/2010/main" val="3449565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Code we have provided will result in a data frame 1030 rows x 1339 columns (starting from 17 columns)</a:t>
            </a:r>
          </a:p>
          <a:p>
            <a:endParaRPr lang="en-US" sz="1600" dirty="0"/>
          </a:p>
          <a:p>
            <a:r>
              <a:rPr lang="en-US" sz="1600" dirty="0" smtClean="0"/>
              <a:t>The data set is now ready for predictive modeling.</a:t>
            </a:r>
          </a:p>
          <a:p>
            <a:endParaRPr lang="en-US" sz="1600" dirty="0"/>
          </a:p>
          <a:p>
            <a:r>
              <a:rPr lang="en-US" sz="1600" dirty="0" smtClean="0"/>
              <a:t>In our complete research (not shared) we generated &gt; 13,000 new language features </a:t>
            </a:r>
            <a:r>
              <a:rPr lang="en-US" sz="1600" u="sng" dirty="0" smtClean="0"/>
              <a:t>before</a:t>
            </a:r>
            <a:r>
              <a:rPr lang="en-US" sz="1600" dirty="0" smtClean="0"/>
              <a:t> beginning to model.</a:t>
            </a:r>
          </a:p>
          <a:p>
            <a:endParaRPr lang="en-US" sz="1600" dirty="0"/>
          </a:p>
        </p:txBody>
      </p:sp>
      <p:sp>
        <p:nvSpPr>
          <p:cNvPr id="3" name="Title 2"/>
          <p:cNvSpPr>
            <a:spLocks noGrp="1"/>
          </p:cNvSpPr>
          <p:nvPr>
            <p:ph type="title"/>
          </p:nvPr>
        </p:nvSpPr>
        <p:spPr/>
        <p:txBody>
          <a:bodyPr/>
          <a:lstStyle/>
          <a:p>
            <a:r>
              <a:rPr lang="en-US" dirty="0" smtClean="0"/>
              <a:t>Prepared Data Set</a:t>
            </a:r>
            <a:endParaRPr lang="en-US" dirty="0"/>
          </a:p>
        </p:txBody>
      </p:sp>
    </p:spTree>
    <p:extLst>
      <p:ext uri="{BB962C8B-B14F-4D97-AF65-F5344CB8AC3E}">
        <p14:creationId xmlns:p14="http://schemas.microsoft.com/office/powerpoint/2010/main" val="205337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Exploratory Analysis Suggestions</a:t>
            </a:r>
            <a:endParaRPr lang="en-US" dirty="0"/>
          </a:p>
        </p:txBody>
      </p:sp>
      <p:sp>
        <p:nvSpPr>
          <p:cNvPr id="5" name="TextBox 4"/>
          <p:cNvSpPr txBox="1"/>
          <p:nvPr/>
        </p:nvSpPr>
        <p:spPr bwMode="auto">
          <a:xfrm>
            <a:off x="533400" y="1511300"/>
            <a:ext cx="8276492"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sz="1600" dirty="0" smtClean="0"/>
              <a:t>Examine how strongly each language feature relates to your outcome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smtClean="0"/>
              <a:t>Examine the group-level difference in each language feature.</a:t>
            </a:r>
          </a:p>
        </p:txBody>
      </p:sp>
    </p:spTree>
    <p:extLst>
      <p:ext uri="{BB962C8B-B14F-4D97-AF65-F5344CB8AC3E}">
        <p14:creationId xmlns:p14="http://schemas.microsoft.com/office/powerpoint/2010/main" val="1157054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Most Predictive Individual Features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5332315"/>
              </p:ext>
            </p:extLst>
          </p:nvPr>
        </p:nvGraphicFramePr>
        <p:xfrm>
          <a:off x="508000" y="1851799"/>
          <a:ext cx="2054225" cy="3906200"/>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ngram_CLIPBOARD_bin</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ngram_GALAXY_bin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ngram_FOREGROUND_bin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0.23</a:t>
                      </a:r>
                    </a:p>
                  </a:txBody>
                  <a:tcPr marL="3848" marR="3848" marT="3848" marB="0" anchor="b">
                    <a:lnL>
                      <a:noFill/>
                    </a:lnL>
                    <a:lnR>
                      <a:noFill/>
                    </a:lnR>
                    <a:lnT>
                      <a:noFill/>
                    </a:lnT>
                    <a:lnB>
                      <a:noFill/>
                    </a:lnB>
                  </a:tcPr>
                </a:tc>
              </a:tr>
              <a:tr h="0">
                <a:tc>
                  <a:txBody>
                    <a:bodyPr/>
                    <a:lstStyle/>
                    <a:p>
                      <a:pPr algn="l" fontAlgn="b"/>
                      <a:r>
                        <a:rPr lang="en-US" sz="1000" b="0" i="0" u="none" strike="noStrike" dirty="0" err="1">
                          <a:solidFill>
                            <a:srgbClr val="000000"/>
                          </a:solidFill>
                          <a:effectLst/>
                          <a:latin typeface="Calibri"/>
                        </a:rPr>
                        <a:t>ngram_CLIPBOARD</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0.22</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ngram_FOREGROUND</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0.21</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ngram_OF</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0.21</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ngram_THROUGH</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ngram_THROUGH_bin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ngram_KHAKIS_bin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char_6plus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char_5plus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ngram_OBSCURED_bin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ngram_APPEARS_bin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char_7plus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misspelling_normalized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ngram_FACING_bin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char_count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ngram_GALAXY</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ngram_DOLLAR_normalized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ngram_OBSCURED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unique_word_count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ngram_KHAKIS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ngram_WEARING</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syllables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bl>
          </a:graphicData>
        </a:graphic>
      </p:graphicFrame>
      <p:sp>
        <p:nvSpPr>
          <p:cNvPr id="8" name="TextBox 7"/>
          <p:cNvSpPr txBox="1"/>
          <p:nvPr/>
        </p:nvSpPr>
        <p:spPr bwMode="auto">
          <a:xfrm>
            <a:off x="495299" y="1282700"/>
            <a:ext cx="4924425"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58 features with Pearson R correlation &gt; 0.15</a:t>
            </a:r>
          </a:p>
        </p:txBody>
      </p:sp>
      <p:graphicFrame>
        <p:nvGraphicFramePr>
          <p:cNvPr id="12" name="Table 11"/>
          <p:cNvGraphicFramePr>
            <a:graphicFrameLocks noGrp="1"/>
          </p:cNvGraphicFramePr>
          <p:nvPr>
            <p:extLst>
              <p:ext uri="{D42A27DB-BD31-4B8C-83A1-F6EECF244321}">
                <p14:modId xmlns:p14="http://schemas.microsoft.com/office/powerpoint/2010/main" val="1089919447"/>
              </p:ext>
            </p:extLst>
          </p:nvPr>
        </p:nvGraphicFramePr>
        <p:xfrm>
          <a:off x="3707482" y="1851799"/>
          <a:ext cx="2054225" cy="4062448"/>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ngram_T</a:t>
                      </a:r>
                      <a:r>
                        <a:rPr lang="en-US" sz="1000" b="0" i="0" u="none" strike="noStrike" dirty="0">
                          <a:solidFill>
                            <a:srgbClr val="000000"/>
                          </a:solidFill>
                          <a:effectLst/>
                          <a:latin typeface="Calibri"/>
                        </a:rPr>
                        <a:t>-SHIRTS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ngram_T-SHIRTS_bin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word_count</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ngram_VISIBLE_bin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ngram_HAND</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ngram_VISIBLE</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char_8plus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ngram_AND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ngram_HEAD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ngram_WOMAN_bin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ngram_CAMERA_bin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ngram_THE</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ngram_BASEBALL_bin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ngram_BASEBALL</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ngram_RIGHT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ngram_RIGHT_bin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ngram_AWAY</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ngram_FACING</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ngram_BLONDE_bin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ngram_DARK_bin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ngram_BLONDE</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ngram_BACKWARDS_bin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ngram_DOORWAY_bin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ngram_AWAY_bin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74699771"/>
              </p:ext>
            </p:extLst>
          </p:nvPr>
        </p:nvGraphicFramePr>
        <p:xfrm>
          <a:off x="6365875" y="1851799"/>
          <a:ext cx="2054225" cy="1402384"/>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ngram_SHORTS_bin</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ngram_BLUE</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ngram_BACKWARDS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ngram_LEFT_bin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ngram_WOMAN'S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ngram_WEARING_bin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ngram_HER</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139296">
                <a:tc>
                  <a:txBody>
                    <a:bodyPr/>
                    <a:lstStyle/>
                    <a:p>
                      <a:pPr algn="l" fontAlgn="b"/>
                      <a:r>
                        <a:rPr lang="en-US" sz="1000" b="0" i="0" u="none" strike="noStrike">
                          <a:solidFill>
                            <a:srgbClr val="000000"/>
                          </a:solidFill>
                          <a:effectLst/>
                          <a:latin typeface="Calibri"/>
                        </a:rPr>
                        <a:t>pos_pronouns_first_person_plural_bin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bl>
          </a:graphicData>
        </a:graphic>
      </p:graphicFrame>
    </p:spTree>
    <p:extLst>
      <p:ext uri="{BB962C8B-B14F-4D97-AF65-F5344CB8AC3E}">
        <p14:creationId xmlns:p14="http://schemas.microsoft.com/office/powerpoint/2010/main" val="126197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1100" dirty="0"/>
              <a:t>Identify organizational research questions well-suited for text analysis and surface the available sources of words/text at your organization.</a:t>
            </a:r>
            <a:endParaRPr lang="en-US" sz="1050" dirty="0"/>
          </a:p>
          <a:p>
            <a:pPr lvl="0"/>
            <a:r>
              <a:rPr lang="en-US" sz="1100" dirty="0"/>
              <a:t>Recognize the pros and cons of various pre-processing steps, such as speech-to-text conversion, translation to other languages, fuzzy matching or error correction.</a:t>
            </a:r>
            <a:endParaRPr lang="en-US" sz="1050" dirty="0"/>
          </a:p>
          <a:p>
            <a:pPr lvl="0"/>
            <a:r>
              <a:rPr lang="en-US" sz="1100" dirty="0"/>
              <a:t>Recognize the vocabulary associated with basic NLP transformations and give an example of each, including: </a:t>
            </a:r>
            <a:endParaRPr lang="en-US" sz="1050" dirty="0"/>
          </a:p>
          <a:p>
            <a:pPr lvl="1"/>
            <a:r>
              <a:rPr lang="en-US" sz="1100" dirty="0"/>
              <a:t>Tokenizing</a:t>
            </a:r>
            <a:endParaRPr lang="en-US" sz="1050" dirty="0"/>
          </a:p>
          <a:p>
            <a:pPr lvl="1"/>
            <a:r>
              <a:rPr lang="en-US" sz="1100" dirty="0"/>
              <a:t>Stemming</a:t>
            </a:r>
            <a:endParaRPr lang="en-US" sz="1050" dirty="0"/>
          </a:p>
          <a:p>
            <a:pPr lvl="1"/>
            <a:r>
              <a:rPr lang="en-US" sz="1100" dirty="0"/>
              <a:t>Unigrams and n-gram counting</a:t>
            </a:r>
            <a:endParaRPr lang="en-US" sz="1050" dirty="0"/>
          </a:p>
          <a:p>
            <a:pPr lvl="1"/>
            <a:r>
              <a:rPr lang="en-US" sz="1100" dirty="0"/>
              <a:t>Part-of-speech tagging</a:t>
            </a:r>
            <a:endParaRPr lang="en-US" sz="1050" dirty="0"/>
          </a:p>
          <a:p>
            <a:pPr lvl="0"/>
            <a:r>
              <a:rPr lang="en-US" sz="1100" dirty="0"/>
              <a:t>Recognize terms for more advanced text mining techniques and give an example of the type of analysis that would use each approach: </a:t>
            </a:r>
            <a:endParaRPr lang="en-US" sz="1050" dirty="0"/>
          </a:p>
          <a:p>
            <a:pPr lvl="1"/>
            <a:r>
              <a:rPr lang="en-US" sz="1100" dirty="0" smtClean="0"/>
              <a:t>Topic </a:t>
            </a:r>
            <a:r>
              <a:rPr lang="en-US" sz="1100" dirty="0"/>
              <a:t>classification</a:t>
            </a:r>
            <a:endParaRPr lang="en-US" sz="1050" dirty="0"/>
          </a:p>
          <a:p>
            <a:pPr lvl="1"/>
            <a:r>
              <a:rPr lang="en-US" sz="1100" dirty="0"/>
              <a:t>Sentiment classification</a:t>
            </a:r>
            <a:endParaRPr lang="en-US" sz="1050" dirty="0"/>
          </a:p>
          <a:p>
            <a:pPr lvl="1"/>
            <a:r>
              <a:rPr lang="en-US" sz="1100" dirty="0"/>
              <a:t>Pattern learning</a:t>
            </a:r>
            <a:endParaRPr lang="en-US" sz="1050" dirty="0"/>
          </a:p>
          <a:p>
            <a:pPr lvl="0"/>
            <a:r>
              <a:rPr lang="en-US" sz="1100" dirty="0" smtClean="0"/>
              <a:t>Become </a:t>
            </a:r>
            <a:r>
              <a:rPr lang="en-US" sz="1100" dirty="0"/>
              <a:t>aware of common open-source methods for conducting text analyses.</a:t>
            </a:r>
            <a:endParaRPr lang="en-US" sz="1050" dirty="0"/>
          </a:p>
          <a:p>
            <a:pPr lvl="0"/>
            <a:r>
              <a:rPr lang="en-US" sz="1100" dirty="0"/>
              <a:t>Become aware of educational resources to become more proficient at text analysis.</a:t>
            </a:r>
            <a:endParaRPr lang="en-US" sz="1050" dirty="0"/>
          </a:p>
          <a:p>
            <a:pPr lvl="0"/>
            <a:r>
              <a:rPr lang="en-US" sz="1100" dirty="0"/>
              <a:t>Create a list of questions that all vendors offering NLP-based solutions should be able to answer about how their service works.</a:t>
            </a:r>
            <a:endParaRPr lang="en-US" sz="1050" dirty="0"/>
          </a:p>
          <a:p>
            <a:endParaRPr lang="en-US" sz="1100" dirty="0"/>
          </a:p>
        </p:txBody>
      </p:sp>
      <p:sp>
        <p:nvSpPr>
          <p:cNvPr id="3" name="Title 2"/>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p14="http://schemas.microsoft.com/office/powerpoint/2010/main" val="41369388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Language Features by College Major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5316572"/>
              </p:ext>
            </p:extLst>
          </p:nvPr>
        </p:nvGraphicFramePr>
        <p:xfrm>
          <a:off x="824553" y="1587130"/>
          <a:ext cx="2921948" cy="2798445"/>
        </p:xfrm>
        <a:graphic>
          <a:graphicData uri="http://schemas.openxmlformats.org/drawingml/2006/table">
            <a:tbl>
              <a:tblPr>
                <a:tableStyleId>{BC89EF96-8CEA-46FF-86C4-4CE0E7609802}</a:tableStyleId>
              </a:tblPr>
              <a:tblGrid>
                <a:gridCol w="1412780"/>
                <a:gridCol w="527915"/>
                <a:gridCol w="981253"/>
              </a:tblGrid>
              <a:tr h="190500">
                <a:tc>
                  <a:txBody>
                    <a:bodyPr/>
                    <a:lstStyle/>
                    <a:p>
                      <a:pPr algn="l" fontAlgn="b"/>
                      <a:r>
                        <a:rPr lang="en-US" sz="1100" b="0" i="0" u="none" strike="noStrike" dirty="0" smtClean="0">
                          <a:solidFill>
                            <a:schemeClr val="tx1"/>
                          </a:solidFill>
                          <a:effectLst/>
                          <a:latin typeface="+mn-lt"/>
                        </a:rPr>
                        <a:t>Major</a:t>
                      </a:r>
                      <a:r>
                        <a:rPr lang="en-US" sz="1100" b="0" i="0" u="none" strike="noStrike" baseline="0" dirty="0" smtClean="0">
                          <a:solidFill>
                            <a:schemeClr val="tx1"/>
                          </a:solidFill>
                          <a:effectLst/>
                          <a:latin typeface="+mn-lt"/>
                        </a:rPr>
                        <a:t> Department in College</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b="0" i="0" u="none" strike="noStrike" dirty="0" smtClean="0">
                          <a:solidFill>
                            <a:schemeClr val="tx1"/>
                          </a:solidFill>
                          <a:effectLst/>
                          <a:latin typeface="+mn-lt"/>
                        </a:rPr>
                        <a:t>N</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u="none" strike="noStrike" dirty="0" smtClean="0">
                          <a:effectLst/>
                        </a:rPr>
                        <a:t>Flesch-Kincaid Reading Grade Level</a:t>
                      </a:r>
                      <a:endParaRPr lang="en-US" sz="1100" b="0" i="0" u="none" strike="noStrike" dirty="0">
                        <a:solidFill>
                          <a:srgbClr val="000000"/>
                        </a:solidFill>
                        <a:effectLst/>
                        <a:latin typeface="Calibri"/>
                      </a:endParaRPr>
                    </a:p>
                  </a:txBody>
                  <a:tcPr marL="9525" marR="9525" marT="9525" marB="0" anchor="b">
                    <a:solidFill>
                      <a:schemeClr val="accent1"/>
                    </a:solidFill>
                  </a:tcPr>
                </a:tc>
              </a:tr>
              <a:tr h="190500">
                <a:tc>
                  <a:txBody>
                    <a:bodyPr/>
                    <a:lstStyle/>
                    <a:p>
                      <a:pPr algn="l" fontAlgn="b"/>
                      <a:r>
                        <a:rPr lang="en-US" sz="1100" b="0" i="0" u="none" strike="noStrike">
                          <a:solidFill>
                            <a:srgbClr val="000000"/>
                          </a:solidFill>
                          <a:effectLst/>
                          <a:latin typeface="Calibri"/>
                        </a:rPr>
                        <a:t>Computer Science</a:t>
                      </a:r>
                    </a:p>
                  </a:txBody>
                  <a:tcPr marL="9525" marR="9525" marT="9525" marB="0" anchor="b"/>
                </a:tc>
                <a:tc>
                  <a:txBody>
                    <a:bodyPr/>
                    <a:lstStyle/>
                    <a:p>
                      <a:pPr algn="ctr" fontAlgn="b"/>
                      <a:r>
                        <a:rPr lang="en-US" sz="1100" b="0" i="0" u="none" strike="noStrike" dirty="0">
                          <a:solidFill>
                            <a:srgbClr val="000000"/>
                          </a:solidFill>
                          <a:effectLst/>
                          <a:latin typeface="Calibri"/>
                        </a:rPr>
                        <a:t>79</a:t>
                      </a:r>
                    </a:p>
                  </a:txBody>
                  <a:tcPr marL="9525" marR="9525" marT="9525" marB="0" anchor="b"/>
                </a:tc>
                <a:tc>
                  <a:txBody>
                    <a:bodyPr/>
                    <a:lstStyle/>
                    <a:p>
                      <a:pPr algn="ctr" fontAlgn="b"/>
                      <a:r>
                        <a:rPr lang="en-US" sz="1100" b="0" i="0" u="none" strike="noStrike" dirty="0">
                          <a:solidFill>
                            <a:srgbClr val="000000"/>
                          </a:solidFill>
                          <a:effectLst/>
                          <a:latin typeface="Calibri"/>
                        </a:rPr>
                        <a:t>7.5</a:t>
                      </a:r>
                    </a:p>
                  </a:txBody>
                  <a:tcPr marL="9525" marR="9525" marT="9525" marB="0" anchor="b"/>
                </a:tc>
              </a:tr>
              <a:tr h="190500">
                <a:tc>
                  <a:txBody>
                    <a:bodyPr/>
                    <a:lstStyle/>
                    <a:p>
                      <a:pPr algn="l" fontAlgn="b"/>
                      <a:r>
                        <a:rPr lang="en-US" sz="1100" b="0" i="0" u="none" strike="noStrike">
                          <a:solidFill>
                            <a:srgbClr val="000000"/>
                          </a:solidFill>
                          <a:effectLst/>
                          <a:latin typeface="Calibri"/>
                        </a:rPr>
                        <a:t>Engineering</a:t>
                      </a:r>
                    </a:p>
                  </a:txBody>
                  <a:tcPr marL="9525" marR="9525" marT="9525" marB="0" anchor="b"/>
                </a:tc>
                <a:tc>
                  <a:txBody>
                    <a:bodyPr/>
                    <a:lstStyle/>
                    <a:p>
                      <a:pPr algn="ctr" fontAlgn="b"/>
                      <a:r>
                        <a:rPr lang="en-US" sz="1100" b="0" i="0" u="none" strike="noStrike">
                          <a:solidFill>
                            <a:srgbClr val="000000"/>
                          </a:solidFill>
                          <a:effectLst/>
                          <a:latin typeface="Calibri"/>
                        </a:rPr>
                        <a:t>46</a:t>
                      </a:r>
                    </a:p>
                  </a:txBody>
                  <a:tcPr marL="9525" marR="9525" marT="9525" marB="0" anchor="b"/>
                </a:tc>
                <a:tc>
                  <a:txBody>
                    <a:bodyPr/>
                    <a:lstStyle/>
                    <a:p>
                      <a:pPr algn="ctr" fontAlgn="b"/>
                      <a:r>
                        <a:rPr lang="en-US" sz="1100" b="0" i="0" u="none" strike="noStrike" dirty="0">
                          <a:solidFill>
                            <a:srgbClr val="000000"/>
                          </a:solidFill>
                          <a:effectLst/>
                          <a:latin typeface="Calibri"/>
                        </a:rPr>
                        <a:t>7.4</a:t>
                      </a:r>
                    </a:p>
                  </a:txBody>
                  <a:tcPr marL="9525" marR="9525" marT="9525" marB="0" anchor="b"/>
                </a:tc>
              </a:tr>
              <a:tr h="190500">
                <a:tc>
                  <a:txBody>
                    <a:bodyPr/>
                    <a:lstStyle/>
                    <a:p>
                      <a:pPr algn="l" fontAlgn="b"/>
                      <a:r>
                        <a:rPr lang="en-US" sz="1100" b="0" i="0" u="none" strike="noStrike" dirty="0">
                          <a:solidFill>
                            <a:srgbClr val="000000"/>
                          </a:solidFill>
                          <a:effectLst/>
                          <a:latin typeface="Calibri"/>
                        </a:rPr>
                        <a:t>Physical </a:t>
                      </a:r>
                      <a:r>
                        <a:rPr lang="en-US" sz="1100" b="0" i="0" u="none" strike="noStrike" dirty="0" smtClean="0">
                          <a:solidFill>
                            <a:srgbClr val="000000"/>
                          </a:solidFill>
                          <a:effectLst/>
                          <a:latin typeface="Calibri"/>
                        </a:rPr>
                        <a:t>Science</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a:solidFill>
                            <a:srgbClr val="000000"/>
                          </a:solidFill>
                          <a:effectLst/>
                          <a:latin typeface="Calibri"/>
                        </a:rPr>
                        <a:t>31</a:t>
                      </a:r>
                    </a:p>
                  </a:txBody>
                  <a:tcPr marL="9525" marR="9525" marT="9525" marB="0" anchor="b"/>
                </a:tc>
                <a:tc>
                  <a:txBody>
                    <a:bodyPr/>
                    <a:lstStyle/>
                    <a:p>
                      <a:pPr algn="ctr" fontAlgn="b"/>
                      <a:r>
                        <a:rPr lang="en-US" sz="1100" b="0" i="0" u="none" strike="noStrike" dirty="0">
                          <a:solidFill>
                            <a:srgbClr val="000000"/>
                          </a:solidFill>
                          <a:effectLst/>
                          <a:latin typeface="Calibri"/>
                        </a:rPr>
                        <a:t>7.4</a:t>
                      </a:r>
                    </a:p>
                  </a:txBody>
                  <a:tcPr marL="9525" marR="9525" marT="9525" marB="0" anchor="b"/>
                </a:tc>
              </a:tr>
              <a:tr h="190500">
                <a:tc>
                  <a:txBody>
                    <a:bodyPr/>
                    <a:lstStyle/>
                    <a:p>
                      <a:pPr algn="l" fontAlgn="b"/>
                      <a:r>
                        <a:rPr lang="en-US" sz="1100" b="0" i="0" u="none" strike="noStrike">
                          <a:solidFill>
                            <a:srgbClr val="000000"/>
                          </a:solidFill>
                          <a:effectLst/>
                          <a:latin typeface="Calibri"/>
                        </a:rPr>
                        <a:t>Social Science</a:t>
                      </a:r>
                    </a:p>
                  </a:txBody>
                  <a:tcPr marL="9525" marR="9525" marT="9525" marB="0" anchor="b"/>
                </a:tc>
                <a:tc>
                  <a:txBody>
                    <a:bodyPr/>
                    <a:lstStyle/>
                    <a:p>
                      <a:pPr algn="ctr" fontAlgn="b"/>
                      <a:r>
                        <a:rPr lang="en-US" sz="1100" b="0" i="0" u="none" strike="noStrike">
                          <a:solidFill>
                            <a:srgbClr val="000000"/>
                          </a:solidFill>
                          <a:effectLst/>
                          <a:latin typeface="Calibri"/>
                        </a:rPr>
                        <a:t>129</a:t>
                      </a:r>
                    </a:p>
                  </a:txBody>
                  <a:tcPr marL="9525" marR="9525" marT="9525" marB="0" anchor="b"/>
                </a:tc>
                <a:tc>
                  <a:txBody>
                    <a:bodyPr/>
                    <a:lstStyle/>
                    <a:p>
                      <a:pPr algn="ctr" fontAlgn="b"/>
                      <a:r>
                        <a:rPr lang="en-US" sz="1100" b="0" i="0" u="none" strike="noStrike" dirty="0">
                          <a:solidFill>
                            <a:srgbClr val="000000"/>
                          </a:solidFill>
                          <a:effectLst/>
                          <a:latin typeface="Calibri"/>
                        </a:rPr>
                        <a:t>7.3</a:t>
                      </a:r>
                    </a:p>
                  </a:txBody>
                  <a:tcPr marL="9525" marR="9525" marT="9525" marB="0" anchor="b"/>
                </a:tc>
              </a:tr>
              <a:tr h="190500">
                <a:tc>
                  <a:txBody>
                    <a:bodyPr/>
                    <a:lstStyle/>
                    <a:p>
                      <a:pPr algn="l" fontAlgn="b"/>
                      <a:r>
                        <a:rPr lang="en-US" sz="1100" b="0" i="0" u="none" strike="noStrike" dirty="0">
                          <a:solidFill>
                            <a:srgbClr val="000000"/>
                          </a:solidFill>
                          <a:effectLst/>
                          <a:latin typeface="Calibri"/>
                        </a:rPr>
                        <a:t>Arts</a:t>
                      </a:r>
                    </a:p>
                  </a:txBody>
                  <a:tcPr marL="9525" marR="9525" marT="9525" marB="0" anchor="b"/>
                </a:tc>
                <a:tc>
                  <a:txBody>
                    <a:bodyPr/>
                    <a:lstStyle/>
                    <a:p>
                      <a:pPr algn="ctr" fontAlgn="b"/>
                      <a:r>
                        <a:rPr lang="en-US" sz="1100" b="0" i="0" u="none" strike="noStrike">
                          <a:solidFill>
                            <a:srgbClr val="000000"/>
                          </a:solidFill>
                          <a:effectLst/>
                          <a:latin typeface="Calibri"/>
                        </a:rPr>
                        <a:t>101</a:t>
                      </a:r>
                    </a:p>
                  </a:txBody>
                  <a:tcPr marL="9525" marR="9525" marT="9525" marB="0" anchor="b"/>
                </a:tc>
                <a:tc>
                  <a:txBody>
                    <a:bodyPr/>
                    <a:lstStyle/>
                    <a:p>
                      <a:pPr algn="ctr" fontAlgn="b"/>
                      <a:r>
                        <a:rPr lang="en-US" sz="1100" b="0" i="0" u="none" strike="noStrike" dirty="0">
                          <a:solidFill>
                            <a:srgbClr val="000000"/>
                          </a:solidFill>
                          <a:effectLst/>
                          <a:latin typeface="Calibri"/>
                        </a:rPr>
                        <a:t>7.2</a:t>
                      </a:r>
                    </a:p>
                  </a:txBody>
                  <a:tcPr marL="9525" marR="9525" marT="9525" marB="0" anchor="b"/>
                </a:tc>
              </a:tr>
              <a:tr h="190500">
                <a:tc>
                  <a:txBody>
                    <a:bodyPr/>
                    <a:lstStyle/>
                    <a:p>
                      <a:pPr algn="l" fontAlgn="b"/>
                      <a:r>
                        <a:rPr lang="en-US" sz="1100" b="0" i="0" u="none" strike="noStrike" dirty="0">
                          <a:solidFill>
                            <a:srgbClr val="000000"/>
                          </a:solidFill>
                          <a:effectLst/>
                          <a:latin typeface="Calibri"/>
                        </a:rPr>
                        <a:t>Humanities </a:t>
                      </a:r>
                    </a:p>
                  </a:txBody>
                  <a:tcPr marL="9525" marR="9525" marT="9525" marB="0" anchor="b"/>
                </a:tc>
                <a:tc>
                  <a:txBody>
                    <a:bodyPr/>
                    <a:lstStyle/>
                    <a:p>
                      <a:pPr algn="ctr" fontAlgn="b"/>
                      <a:r>
                        <a:rPr lang="en-US" sz="1100" b="0" i="0" u="none" strike="noStrike">
                          <a:solidFill>
                            <a:srgbClr val="000000"/>
                          </a:solidFill>
                          <a:effectLst/>
                          <a:latin typeface="Calibri"/>
                        </a:rPr>
                        <a:t>126</a:t>
                      </a:r>
                    </a:p>
                  </a:txBody>
                  <a:tcPr marL="9525" marR="9525" marT="9525" marB="0" anchor="b"/>
                </a:tc>
                <a:tc>
                  <a:txBody>
                    <a:bodyPr/>
                    <a:lstStyle/>
                    <a:p>
                      <a:pPr algn="ctr" fontAlgn="b"/>
                      <a:r>
                        <a:rPr lang="en-US" sz="1100" b="0" i="0" u="none" strike="noStrike" dirty="0">
                          <a:solidFill>
                            <a:srgbClr val="000000"/>
                          </a:solidFill>
                          <a:effectLst/>
                          <a:latin typeface="Calibri"/>
                        </a:rPr>
                        <a:t>7.2</a:t>
                      </a:r>
                    </a:p>
                  </a:txBody>
                  <a:tcPr marL="9525" marR="9525" marT="9525" marB="0" anchor="b"/>
                </a:tc>
              </a:tr>
              <a:tr h="190500">
                <a:tc>
                  <a:txBody>
                    <a:bodyPr/>
                    <a:lstStyle/>
                    <a:p>
                      <a:pPr algn="l" fontAlgn="b"/>
                      <a:r>
                        <a:rPr lang="en-US" sz="1100" b="0" i="0" u="none" strike="noStrike">
                          <a:solidFill>
                            <a:srgbClr val="000000"/>
                          </a:solidFill>
                          <a:effectLst/>
                          <a:latin typeface="Calibri"/>
                        </a:rPr>
                        <a:t>Business</a:t>
                      </a:r>
                    </a:p>
                  </a:txBody>
                  <a:tcPr marL="9525" marR="9525" marT="9525" marB="0" anchor="b"/>
                </a:tc>
                <a:tc>
                  <a:txBody>
                    <a:bodyPr/>
                    <a:lstStyle/>
                    <a:p>
                      <a:pPr algn="ctr" fontAlgn="b"/>
                      <a:r>
                        <a:rPr lang="en-US" sz="1100" b="0" i="0" u="none" strike="noStrike">
                          <a:solidFill>
                            <a:srgbClr val="000000"/>
                          </a:solidFill>
                          <a:effectLst/>
                          <a:latin typeface="Calibri"/>
                        </a:rPr>
                        <a:t>152</a:t>
                      </a:r>
                    </a:p>
                  </a:txBody>
                  <a:tcPr marL="9525" marR="9525" marT="9525" marB="0" anchor="b"/>
                </a:tc>
                <a:tc>
                  <a:txBody>
                    <a:bodyPr/>
                    <a:lstStyle/>
                    <a:p>
                      <a:pPr algn="ctr" fontAlgn="b"/>
                      <a:r>
                        <a:rPr lang="en-US" sz="1100" b="0" i="0" u="none" strike="noStrike" dirty="0">
                          <a:solidFill>
                            <a:srgbClr val="000000"/>
                          </a:solidFill>
                          <a:effectLst/>
                          <a:latin typeface="Calibri"/>
                        </a:rPr>
                        <a:t>7.1</a:t>
                      </a:r>
                    </a:p>
                  </a:txBody>
                  <a:tcPr marL="9525" marR="9525" marT="9525" marB="0" anchor="b"/>
                </a:tc>
              </a:tr>
              <a:tr h="190500">
                <a:tc>
                  <a:txBody>
                    <a:bodyPr/>
                    <a:lstStyle/>
                    <a:p>
                      <a:pPr algn="l" fontAlgn="b"/>
                      <a:r>
                        <a:rPr lang="en-US" sz="1100" b="0" i="0" u="none" strike="noStrike">
                          <a:solidFill>
                            <a:srgbClr val="000000"/>
                          </a:solidFill>
                          <a:effectLst/>
                          <a:latin typeface="Calibri"/>
                        </a:rPr>
                        <a:t>Other</a:t>
                      </a:r>
                    </a:p>
                  </a:txBody>
                  <a:tcPr marL="9525" marR="9525" marT="9525" marB="0" anchor="b"/>
                </a:tc>
                <a:tc>
                  <a:txBody>
                    <a:bodyPr/>
                    <a:lstStyle/>
                    <a:p>
                      <a:pPr algn="ctr" fontAlgn="b"/>
                      <a:r>
                        <a:rPr lang="en-US" sz="1100" b="0" i="0" u="none" strike="noStrike">
                          <a:solidFill>
                            <a:srgbClr val="000000"/>
                          </a:solidFill>
                          <a:effectLst/>
                          <a:latin typeface="Calibri"/>
                        </a:rPr>
                        <a:t>78</a:t>
                      </a:r>
                    </a:p>
                  </a:txBody>
                  <a:tcPr marL="9525" marR="9525" marT="9525" marB="0" anchor="b"/>
                </a:tc>
                <a:tc>
                  <a:txBody>
                    <a:bodyPr/>
                    <a:lstStyle/>
                    <a:p>
                      <a:pPr algn="ctr" fontAlgn="b"/>
                      <a:r>
                        <a:rPr lang="en-US" sz="1100" b="0" i="0" u="none" strike="noStrike" dirty="0">
                          <a:solidFill>
                            <a:srgbClr val="000000"/>
                          </a:solidFill>
                          <a:effectLst/>
                          <a:latin typeface="Calibri"/>
                        </a:rPr>
                        <a:t>7.1</a:t>
                      </a:r>
                    </a:p>
                  </a:txBody>
                  <a:tcPr marL="9525" marR="9525" marT="9525" marB="0" anchor="b"/>
                </a:tc>
              </a:tr>
              <a:tr h="190500">
                <a:tc>
                  <a:txBody>
                    <a:bodyPr/>
                    <a:lstStyle/>
                    <a:p>
                      <a:pPr algn="l" fontAlgn="b"/>
                      <a:r>
                        <a:rPr lang="en-US" sz="1100" b="0" i="0" u="none" strike="noStrike">
                          <a:solidFill>
                            <a:srgbClr val="000000"/>
                          </a:solidFill>
                          <a:effectLst/>
                          <a:latin typeface="Calibri"/>
                        </a:rPr>
                        <a:t>Biological Science</a:t>
                      </a:r>
                    </a:p>
                  </a:txBody>
                  <a:tcPr marL="9525" marR="9525" marT="9525" marB="0" anchor="b"/>
                </a:tc>
                <a:tc>
                  <a:txBody>
                    <a:bodyPr/>
                    <a:lstStyle/>
                    <a:p>
                      <a:pPr algn="ctr" fontAlgn="b"/>
                      <a:r>
                        <a:rPr lang="en-US" sz="1100" b="0" i="0" u="none" strike="noStrike">
                          <a:solidFill>
                            <a:srgbClr val="000000"/>
                          </a:solidFill>
                          <a:effectLst/>
                          <a:latin typeface="Calibri"/>
                        </a:rPr>
                        <a:t>63</a:t>
                      </a:r>
                    </a:p>
                  </a:txBody>
                  <a:tcPr marL="9525" marR="9525" marT="9525" marB="0" anchor="b"/>
                </a:tc>
                <a:tc>
                  <a:txBody>
                    <a:bodyPr/>
                    <a:lstStyle/>
                    <a:p>
                      <a:pPr algn="ctr" fontAlgn="b"/>
                      <a:r>
                        <a:rPr lang="en-US" sz="1100" b="0" i="0" u="none" strike="noStrike" dirty="0">
                          <a:solidFill>
                            <a:srgbClr val="000000"/>
                          </a:solidFill>
                          <a:effectLst/>
                          <a:latin typeface="Calibri"/>
                        </a:rPr>
                        <a:t>7.0</a:t>
                      </a:r>
                    </a:p>
                  </a:txBody>
                  <a:tcPr marL="9525" marR="9525" marT="9525" marB="0" anchor="b"/>
                </a:tc>
              </a:tr>
              <a:tr h="190500">
                <a:tc>
                  <a:txBody>
                    <a:bodyPr/>
                    <a:lstStyle/>
                    <a:p>
                      <a:pPr algn="l" fontAlgn="b"/>
                      <a:r>
                        <a:rPr lang="en-US" sz="1100" b="0" i="0" u="none" strike="noStrike">
                          <a:solidFill>
                            <a:srgbClr val="000000"/>
                          </a:solidFill>
                          <a:effectLst/>
                          <a:latin typeface="Calibri"/>
                        </a:rPr>
                        <a:t>I did not attend college</a:t>
                      </a:r>
                    </a:p>
                  </a:txBody>
                  <a:tcPr marL="9525" marR="9525" marT="9525" marB="0" anchor="b"/>
                </a:tc>
                <a:tc>
                  <a:txBody>
                    <a:bodyPr/>
                    <a:lstStyle/>
                    <a:p>
                      <a:pPr algn="ctr" fontAlgn="b"/>
                      <a:r>
                        <a:rPr lang="en-US" sz="1100" b="0" i="0" u="none" strike="noStrike">
                          <a:solidFill>
                            <a:srgbClr val="000000"/>
                          </a:solidFill>
                          <a:effectLst/>
                          <a:latin typeface="Calibri"/>
                        </a:rPr>
                        <a:t>137</a:t>
                      </a:r>
                    </a:p>
                  </a:txBody>
                  <a:tcPr marL="9525" marR="9525" marT="9525" marB="0" anchor="b"/>
                </a:tc>
                <a:tc>
                  <a:txBody>
                    <a:bodyPr/>
                    <a:lstStyle/>
                    <a:p>
                      <a:pPr algn="ctr" fontAlgn="b"/>
                      <a:r>
                        <a:rPr lang="en-US" sz="1100" b="0" i="0" u="none" strike="noStrike" dirty="0">
                          <a:solidFill>
                            <a:srgbClr val="000000"/>
                          </a:solidFill>
                          <a:effectLst/>
                          <a:latin typeface="Calibri"/>
                        </a:rPr>
                        <a:t>7.0</a:t>
                      </a:r>
                    </a:p>
                  </a:txBody>
                  <a:tcPr marL="9525" marR="9525" marT="9525" marB="0" anchor="b"/>
                </a:tc>
              </a:tr>
              <a:tr h="190500">
                <a:tc>
                  <a:txBody>
                    <a:bodyPr/>
                    <a:lstStyle/>
                    <a:p>
                      <a:pPr algn="l" fontAlgn="b"/>
                      <a:r>
                        <a:rPr lang="en-US" sz="1100" b="0" i="0" u="none" strike="noStrike">
                          <a:solidFill>
                            <a:srgbClr val="000000"/>
                          </a:solidFill>
                          <a:effectLst/>
                          <a:latin typeface="Calibri"/>
                        </a:rPr>
                        <a:t>Education</a:t>
                      </a:r>
                    </a:p>
                  </a:txBody>
                  <a:tcPr marL="9525" marR="9525" marT="9525" marB="0" anchor="b"/>
                </a:tc>
                <a:tc>
                  <a:txBody>
                    <a:bodyPr/>
                    <a:lstStyle/>
                    <a:p>
                      <a:pPr algn="ctr" fontAlgn="b"/>
                      <a:r>
                        <a:rPr lang="en-US" sz="1100" b="0" i="0" u="none" strike="noStrike">
                          <a:solidFill>
                            <a:srgbClr val="000000"/>
                          </a:solidFill>
                          <a:effectLst/>
                          <a:latin typeface="Calibri"/>
                        </a:rPr>
                        <a:t>40</a:t>
                      </a:r>
                    </a:p>
                  </a:txBody>
                  <a:tcPr marL="9525" marR="9525" marT="9525" marB="0" anchor="b"/>
                </a:tc>
                <a:tc>
                  <a:txBody>
                    <a:bodyPr/>
                    <a:lstStyle/>
                    <a:p>
                      <a:pPr algn="ctr" fontAlgn="b"/>
                      <a:r>
                        <a:rPr lang="en-US" sz="1100" b="0" i="0" u="none" strike="noStrike" dirty="0">
                          <a:solidFill>
                            <a:srgbClr val="000000"/>
                          </a:solidFill>
                          <a:effectLst/>
                          <a:latin typeface="Calibri"/>
                        </a:rPr>
                        <a:t>6.6</a:t>
                      </a:r>
                    </a:p>
                  </a:txBody>
                  <a:tcPr marL="9525" marR="9525" marT="9525" marB="0" anchor="b"/>
                </a:tc>
              </a:tr>
              <a:tr h="190500">
                <a:tc>
                  <a:txBody>
                    <a:bodyPr/>
                    <a:lstStyle/>
                    <a:p>
                      <a:pPr algn="l" fontAlgn="b"/>
                      <a:r>
                        <a:rPr lang="en-US" sz="1100" b="0" i="0" u="none" strike="noStrike" dirty="0">
                          <a:solidFill>
                            <a:srgbClr val="000000"/>
                          </a:solidFill>
                          <a:effectLst/>
                          <a:latin typeface="Calibri"/>
                        </a:rPr>
                        <a:t>Applied Health</a:t>
                      </a:r>
                    </a:p>
                  </a:txBody>
                  <a:tcPr marL="9525" marR="9525" marT="9525" marB="0" anchor="b"/>
                </a:tc>
                <a:tc>
                  <a:txBody>
                    <a:bodyPr/>
                    <a:lstStyle/>
                    <a:p>
                      <a:pPr algn="ctr" fontAlgn="b"/>
                      <a:r>
                        <a:rPr lang="en-US" sz="1100" b="0" i="0" u="none" strike="noStrike">
                          <a:solidFill>
                            <a:srgbClr val="000000"/>
                          </a:solidFill>
                          <a:effectLst/>
                          <a:latin typeface="Calibri"/>
                        </a:rPr>
                        <a:t>34</a:t>
                      </a:r>
                    </a:p>
                  </a:txBody>
                  <a:tcPr marL="9525" marR="9525" marT="9525" marB="0" anchor="b"/>
                </a:tc>
                <a:tc>
                  <a:txBody>
                    <a:bodyPr/>
                    <a:lstStyle/>
                    <a:p>
                      <a:pPr algn="ctr" fontAlgn="b"/>
                      <a:r>
                        <a:rPr lang="en-US" sz="1100" b="0" i="0" u="none" strike="noStrike" dirty="0">
                          <a:solidFill>
                            <a:srgbClr val="000000"/>
                          </a:solidFill>
                          <a:effectLst/>
                          <a:latin typeface="Calibri"/>
                        </a:rPr>
                        <a:t>6.3</a:t>
                      </a: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3228045"/>
              </p:ext>
            </p:extLst>
          </p:nvPr>
        </p:nvGraphicFramePr>
        <p:xfrm>
          <a:off x="4850453" y="1561730"/>
          <a:ext cx="2921948" cy="2845164"/>
        </p:xfrm>
        <a:graphic>
          <a:graphicData uri="http://schemas.openxmlformats.org/drawingml/2006/table">
            <a:tbl>
              <a:tblPr>
                <a:tableStyleId>{BC89EF96-8CEA-46FF-86C4-4CE0E7609802}</a:tableStyleId>
              </a:tblPr>
              <a:tblGrid>
                <a:gridCol w="1412780"/>
                <a:gridCol w="527915"/>
                <a:gridCol w="981253"/>
              </a:tblGrid>
              <a:tr h="372900">
                <a:tc>
                  <a:txBody>
                    <a:bodyPr/>
                    <a:lstStyle/>
                    <a:p>
                      <a:pPr algn="l" fontAlgn="b"/>
                      <a:r>
                        <a:rPr lang="en-US" sz="1100" b="0" i="0" u="none" strike="noStrike" dirty="0" smtClean="0">
                          <a:solidFill>
                            <a:schemeClr val="tx1"/>
                          </a:solidFill>
                          <a:effectLst/>
                          <a:latin typeface="+mn-lt"/>
                        </a:rPr>
                        <a:t>Major</a:t>
                      </a:r>
                      <a:r>
                        <a:rPr lang="en-US" sz="1100" b="0" i="0" u="none" strike="noStrike" baseline="0" dirty="0" smtClean="0">
                          <a:solidFill>
                            <a:schemeClr val="tx1"/>
                          </a:solidFill>
                          <a:effectLst/>
                          <a:latin typeface="+mn-lt"/>
                        </a:rPr>
                        <a:t> Department in College</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b="0" i="0" u="none" strike="noStrike" dirty="0" smtClean="0">
                          <a:solidFill>
                            <a:schemeClr val="tx1"/>
                          </a:solidFill>
                          <a:effectLst/>
                          <a:latin typeface="+mn-lt"/>
                        </a:rPr>
                        <a:t>N</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u="none" strike="noStrike" dirty="0" smtClean="0">
                          <a:effectLst/>
                        </a:rPr>
                        <a:t>Percent Words Misspelled</a:t>
                      </a:r>
                      <a:endParaRPr lang="en-US" sz="1100" b="0" i="0" u="none" strike="noStrike" dirty="0">
                        <a:solidFill>
                          <a:srgbClr val="000000"/>
                        </a:solidFill>
                        <a:effectLst/>
                        <a:latin typeface="Calibri"/>
                      </a:endParaRPr>
                    </a:p>
                  </a:txBody>
                  <a:tcPr marL="9525" marR="9525" marT="9525" marB="0" anchor="b">
                    <a:solidFill>
                      <a:schemeClr val="accent1"/>
                    </a:solidFill>
                  </a:tcPr>
                </a:tc>
              </a:tr>
              <a:tr h="206022">
                <a:tc>
                  <a:txBody>
                    <a:bodyPr/>
                    <a:lstStyle/>
                    <a:p>
                      <a:pPr algn="l" fontAlgn="b"/>
                      <a:r>
                        <a:rPr lang="en-US" sz="1100" b="0" i="0" u="none" strike="noStrike">
                          <a:solidFill>
                            <a:srgbClr val="000000"/>
                          </a:solidFill>
                          <a:effectLst/>
                          <a:latin typeface="Calibri"/>
                        </a:rPr>
                        <a:t>Biological Science</a:t>
                      </a:r>
                    </a:p>
                  </a:txBody>
                  <a:tcPr marL="9525" marR="9525" marT="9525" marB="0" anchor="b"/>
                </a:tc>
                <a:tc>
                  <a:txBody>
                    <a:bodyPr/>
                    <a:lstStyle/>
                    <a:p>
                      <a:pPr algn="ctr" fontAlgn="b"/>
                      <a:r>
                        <a:rPr lang="en-US" sz="1100" b="0" i="0" u="none" strike="noStrike" dirty="0">
                          <a:solidFill>
                            <a:srgbClr val="000000"/>
                          </a:solidFill>
                          <a:effectLst/>
                          <a:latin typeface="Calibri"/>
                        </a:rPr>
                        <a:t>63</a:t>
                      </a:r>
                    </a:p>
                  </a:txBody>
                  <a:tcPr marL="9525" marR="9525" marT="9525" marB="0" anchor="b"/>
                </a:tc>
                <a:tc>
                  <a:txBody>
                    <a:bodyPr/>
                    <a:lstStyle/>
                    <a:p>
                      <a:pPr algn="ctr" fontAlgn="b"/>
                      <a:r>
                        <a:rPr lang="en-US" sz="1100" b="0" i="0" u="none" strike="noStrike" dirty="0">
                          <a:solidFill>
                            <a:srgbClr val="000000"/>
                          </a:solidFill>
                          <a:effectLst/>
                          <a:latin typeface="Calibri"/>
                        </a:rPr>
                        <a:t>1.3%</a:t>
                      </a:r>
                    </a:p>
                  </a:txBody>
                  <a:tcPr marL="9525" marR="9525" marT="9525" marB="0" anchor="b"/>
                </a:tc>
              </a:tr>
              <a:tr h="206022">
                <a:tc>
                  <a:txBody>
                    <a:bodyPr/>
                    <a:lstStyle/>
                    <a:p>
                      <a:pPr algn="l" fontAlgn="b"/>
                      <a:r>
                        <a:rPr lang="en-US" sz="1100" b="0" i="0" u="none" strike="noStrike">
                          <a:solidFill>
                            <a:srgbClr val="000000"/>
                          </a:solidFill>
                          <a:effectLst/>
                          <a:latin typeface="Calibri"/>
                        </a:rPr>
                        <a:t>Business</a:t>
                      </a:r>
                    </a:p>
                  </a:txBody>
                  <a:tcPr marL="9525" marR="9525" marT="9525" marB="0" anchor="b"/>
                </a:tc>
                <a:tc>
                  <a:txBody>
                    <a:bodyPr/>
                    <a:lstStyle/>
                    <a:p>
                      <a:pPr algn="ctr" fontAlgn="b"/>
                      <a:r>
                        <a:rPr lang="en-US" sz="1100" b="0" i="0" u="none" strike="noStrike">
                          <a:solidFill>
                            <a:srgbClr val="000000"/>
                          </a:solidFill>
                          <a:effectLst/>
                          <a:latin typeface="Calibri"/>
                        </a:rPr>
                        <a:t>152</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Applied Health</a:t>
                      </a:r>
                    </a:p>
                  </a:txBody>
                  <a:tcPr marL="9525" marR="9525" marT="9525" marB="0" anchor="b"/>
                </a:tc>
                <a:tc>
                  <a:txBody>
                    <a:bodyPr/>
                    <a:lstStyle/>
                    <a:p>
                      <a:pPr algn="ctr" fontAlgn="b"/>
                      <a:r>
                        <a:rPr lang="en-US" sz="1100" b="0" i="0" u="none" strike="noStrike">
                          <a:solidFill>
                            <a:srgbClr val="000000"/>
                          </a:solidFill>
                          <a:effectLst/>
                          <a:latin typeface="Calibri"/>
                        </a:rPr>
                        <a:t>34</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Arts</a:t>
                      </a:r>
                    </a:p>
                  </a:txBody>
                  <a:tcPr marL="9525" marR="9525" marT="9525" marB="0" anchor="b"/>
                </a:tc>
                <a:tc>
                  <a:txBody>
                    <a:bodyPr/>
                    <a:lstStyle/>
                    <a:p>
                      <a:pPr algn="ctr" fontAlgn="b"/>
                      <a:r>
                        <a:rPr lang="en-US" sz="1100" b="0" i="0" u="none" strike="noStrike">
                          <a:solidFill>
                            <a:srgbClr val="000000"/>
                          </a:solidFill>
                          <a:effectLst/>
                          <a:latin typeface="Calibri"/>
                        </a:rPr>
                        <a:t>101</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Engineering</a:t>
                      </a:r>
                    </a:p>
                  </a:txBody>
                  <a:tcPr marL="9525" marR="9525" marT="9525" marB="0" anchor="b"/>
                </a:tc>
                <a:tc>
                  <a:txBody>
                    <a:bodyPr/>
                    <a:lstStyle/>
                    <a:p>
                      <a:pPr algn="ctr" fontAlgn="b"/>
                      <a:r>
                        <a:rPr lang="en-US" sz="1100" b="0" i="0" u="none" strike="noStrike">
                          <a:solidFill>
                            <a:srgbClr val="000000"/>
                          </a:solidFill>
                          <a:effectLst/>
                          <a:latin typeface="Calibri"/>
                        </a:rPr>
                        <a:t>46</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Other</a:t>
                      </a:r>
                    </a:p>
                  </a:txBody>
                  <a:tcPr marL="9525" marR="9525" marT="9525" marB="0" anchor="b"/>
                </a:tc>
                <a:tc>
                  <a:txBody>
                    <a:bodyPr/>
                    <a:lstStyle/>
                    <a:p>
                      <a:pPr algn="ctr" fontAlgn="b"/>
                      <a:r>
                        <a:rPr lang="en-US" sz="1100" b="0" i="0" u="none" strike="noStrike">
                          <a:solidFill>
                            <a:srgbClr val="000000"/>
                          </a:solidFill>
                          <a:effectLst/>
                          <a:latin typeface="Calibri"/>
                        </a:rPr>
                        <a:t>78</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Social Science</a:t>
                      </a:r>
                    </a:p>
                  </a:txBody>
                  <a:tcPr marL="9525" marR="9525" marT="9525" marB="0" anchor="b"/>
                </a:tc>
                <a:tc>
                  <a:txBody>
                    <a:bodyPr/>
                    <a:lstStyle/>
                    <a:p>
                      <a:pPr algn="ctr" fontAlgn="b"/>
                      <a:r>
                        <a:rPr lang="en-US" sz="1100" b="0" i="0" u="none" strike="noStrike">
                          <a:solidFill>
                            <a:srgbClr val="000000"/>
                          </a:solidFill>
                          <a:effectLst/>
                          <a:latin typeface="Calibri"/>
                        </a:rPr>
                        <a:t>129</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Education</a:t>
                      </a:r>
                    </a:p>
                  </a:txBody>
                  <a:tcPr marL="9525" marR="9525" marT="9525" marB="0" anchor="b"/>
                </a:tc>
                <a:tc>
                  <a:txBody>
                    <a:bodyPr/>
                    <a:lstStyle/>
                    <a:p>
                      <a:pPr algn="ctr" fontAlgn="b"/>
                      <a:r>
                        <a:rPr lang="en-US" sz="1100" b="0" i="0" u="none" strike="noStrike">
                          <a:solidFill>
                            <a:srgbClr val="000000"/>
                          </a:solidFill>
                          <a:effectLst/>
                          <a:latin typeface="Calibri"/>
                        </a:rPr>
                        <a:t>40</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a:solidFill>
                            <a:srgbClr val="000000"/>
                          </a:solidFill>
                          <a:effectLst/>
                          <a:latin typeface="Calibri"/>
                        </a:rPr>
                        <a:t>I did not attend college</a:t>
                      </a:r>
                    </a:p>
                  </a:txBody>
                  <a:tcPr marL="9525" marR="9525" marT="9525" marB="0" anchor="b"/>
                </a:tc>
                <a:tc>
                  <a:txBody>
                    <a:bodyPr/>
                    <a:lstStyle/>
                    <a:p>
                      <a:pPr algn="ctr" fontAlgn="b"/>
                      <a:r>
                        <a:rPr lang="en-US" sz="1100" b="0" i="0" u="none" strike="noStrike">
                          <a:solidFill>
                            <a:srgbClr val="000000"/>
                          </a:solidFill>
                          <a:effectLst/>
                          <a:latin typeface="Calibri"/>
                        </a:rPr>
                        <a:t>137</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dirty="0">
                          <a:solidFill>
                            <a:srgbClr val="000000"/>
                          </a:solidFill>
                          <a:effectLst/>
                          <a:latin typeface="Calibri"/>
                        </a:rPr>
                        <a:t>Physical </a:t>
                      </a:r>
                      <a:r>
                        <a:rPr lang="en-US" sz="1100" b="0" i="0" u="none" strike="noStrike" dirty="0" smtClean="0">
                          <a:solidFill>
                            <a:srgbClr val="000000"/>
                          </a:solidFill>
                          <a:effectLst/>
                          <a:latin typeface="Calibri"/>
                        </a:rPr>
                        <a:t>Science</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a:solidFill>
                            <a:srgbClr val="000000"/>
                          </a:solidFill>
                          <a:effectLst/>
                          <a:latin typeface="Calibri"/>
                        </a:rPr>
                        <a:t>31</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dirty="0">
                          <a:solidFill>
                            <a:srgbClr val="000000"/>
                          </a:solidFill>
                          <a:effectLst/>
                          <a:latin typeface="Calibri"/>
                        </a:rPr>
                        <a:t>Humanities </a:t>
                      </a:r>
                    </a:p>
                  </a:txBody>
                  <a:tcPr marL="9525" marR="9525" marT="9525" marB="0" anchor="b"/>
                </a:tc>
                <a:tc>
                  <a:txBody>
                    <a:bodyPr/>
                    <a:lstStyle/>
                    <a:p>
                      <a:pPr algn="ctr" fontAlgn="b"/>
                      <a:r>
                        <a:rPr lang="en-US" sz="1100" b="0" i="0" u="none" strike="noStrike">
                          <a:solidFill>
                            <a:srgbClr val="000000"/>
                          </a:solidFill>
                          <a:effectLst/>
                          <a:latin typeface="Calibri"/>
                        </a:rPr>
                        <a:t>126</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a:solidFill>
                            <a:srgbClr val="000000"/>
                          </a:solidFill>
                          <a:effectLst/>
                          <a:latin typeface="Calibri"/>
                        </a:rPr>
                        <a:t>Computer Science</a:t>
                      </a:r>
                    </a:p>
                  </a:txBody>
                  <a:tcPr marL="9525" marR="9525" marT="9525" marB="0" anchor="b"/>
                </a:tc>
                <a:tc>
                  <a:txBody>
                    <a:bodyPr/>
                    <a:lstStyle/>
                    <a:p>
                      <a:pPr algn="ctr" fontAlgn="b"/>
                      <a:r>
                        <a:rPr lang="en-US" sz="1100" b="0" i="0" u="none" strike="noStrike">
                          <a:solidFill>
                            <a:srgbClr val="000000"/>
                          </a:solidFill>
                          <a:effectLst/>
                          <a:latin typeface="Calibri"/>
                        </a:rPr>
                        <a:t>79</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bl>
          </a:graphicData>
        </a:graphic>
      </p:graphicFrame>
    </p:spTree>
    <p:extLst>
      <p:ext uri="{BB962C8B-B14F-4D97-AF65-F5344CB8AC3E}">
        <p14:creationId xmlns:p14="http://schemas.microsoft.com/office/powerpoint/2010/main" val="155059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sz="1600" dirty="0" smtClean="0"/>
              <a:t>Deductive Reasoning Ability is well predicted from a simple picture description task.</a:t>
            </a:r>
          </a:p>
          <a:p>
            <a:pPr marL="741363" lvl="1" indent="-342900">
              <a:buFont typeface="Arial" panose="020B0604020202020204" pitchFamily="34" charset="0"/>
              <a:buChar char="•"/>
            </a:pPr>
            <a:r>
              <a:rPr lang="en-US" sz="1600" dirty="0" smtClean="0"/>
              <a:t>A cross-validated Pearson R correlation of 0.34 between predicted and actual assessment score </a:t>
            </a:r>
            <a:r>
              <a:rPr lang="en-US" sz="1600" dirty="0"/>
              <a:t>was achieved with a Random Forest model </a:t>
            </a:r>
            <a:r>
              <a:rPr lang="en-US" sz="1600" dirty="0" smtClean="0"/>
              <a:t>using the responses from the two picture tasks together. </a:t>
            </a:r>
            <a:r>
              <a:rPr lang="en-US" sz="1600" dirty="0" err="1" smtClean="0"/>
              <a:t>Approx</a:t>
            </a:r>
            <a:r>
              <a:rPr lang="en-US" sz="1600" dirty="0" smtClean="0"/>
              <a:t> ~400 words per person.</a:t>
            </a:r>
          </a:p>
          <a:p>
            <a:pPr marL="741363" lvl="1" indent="-342900">
              <a:buFont typeface="Arial" panose="020B0604020202020204" pitchFamily="34" charset="0"/>
              <a:buChar char="•"/>
            </a:pPr>
            <a:r>
              <a:rPr lang="en-US" sz="1600" dirty="0" smtClean="0"/>
              <a:t>A cross-validated Pearson R correlation of 0.39 between predicted and actual assessment scores was achieved with </a:t>
            </a:r>
            <a:r>
              <a:rPr lang="en-US" sz="1600" dirty="0"/>
              <a:t>a Ridge Regression model </a:t>
            </a:r>
            <a:r>
              <a:rPr lang="en-US" sz="1600" dirty="0" smtClean="0"/>
              <a:t>using responses to the two picture tasks </a:t>
            </a:r>
            <a:r>
              <a:rPr lang="en-US" sz="1600" i="1" dirty="0" smtClean="0"/>
              <a:t>plus</a:t>
            </a:r>
            <a:r>
              <a:rPr lang="en-US" sz="1600" dirty="0" smtClean="0"/>
              <a:t> 5 more writing prompts. </a:t>
            </a:r>
            <a:r>
              <a:rPr lang="en-US" sz="1600" dirty="0" err="1" smtClean="0"/>
              <a:t>Approx</a:t>
            </a:r>
            <a:r>
              <a:rPr lang="en-US" sz="1600" dirty="0" smtClean="0"/>
              <a:t> ~1200 words per person.</a:t>
            </a:r>
          </a:p>
          <a:p>
            <a:pPr marL="342900" indent="-342900">
              <a:buFont typeface="Arial" panose="020B0604020202020204" pitchFamily="34" charset="0"/>
              <a:buChar char="•"/>
            </a:pPr>
            <a:r>
              <a:rPr lang="en-US" sz="1600" dirty="0" smtClean="0"/>
              <a:t>The Achieving personality trait is well predicted from a custom-designed Achieving word dictionary when it is applied to Self-Reflective writing prompts.	</a:t>
            </a:r>
          </a:p>
          <a:p>
            <a:pPr marL="741363" lvl="1" indent="-342900">
              <a:buFont typeface="Arial" panose="020B0604020202020204" pitchFamily="34" charset="0"/>
              <a:buChar char="•"/>
            </a:pPr>
            <a:r>
              <a:rPr lang="en-US" sz="1400" dirty="0"/>
              <a:t>A cross-validated Pearson R correlation of </a:t>
            </a:r>
            <a:r>
              <a:rPr lang="en-US" sz="1400" dirty="0" smtClean="0"/>
              <a:t>0.28 </a:t>
            </a:r>
            <a:r>
              <a:rPr lang="en-US" sz="1400" dirty="0"/>
              <a:t>between predicted and actual </a:t>
            </a:r>
            <a:r>
              <a:rPr lang="en-US" sz="1400" dirty="0" smtClean="0"/>
              <a:t>Achieving scores </a:t>
            </a:r>
            <a:r>
              <a:rPr lang="en-US" sz="1400" dirty="0"/>
              <a:t>was achieved with </a:t>
            </a:r>
            <a:r>
              <a:rPr lang="en-US" sz="1400" dirty="0" smtClean="0"/>
              <a:t>a 2 predictor linear regression model </a:t>
            </a:r>
            <a:r>
              <a:rPr lang="en-US" sz="1400" dirty="0"/>
              <a:t>using responses to the </a:t>
            </a:r>
            <a:r>
              <a:rPr lang="en-US" sz="1400" dirty="0" smtClean="0"/>
              <a:t>4 Self-Reflective </a:t>
            </a:r>
            <a:r>
              <a:rPr lang="en-US" sz="1400" dirty="0"/>
              <a:t>writing </a:t>
            </a:r>
            <a:r>
              <a:rPr lang="en-US" sz="1400" dirty="0" smtClean="0"/>
              <a:t>prompts</a:t>
            </a:r>
            <a:r>
              <a:rPr lang="en-US" sz="1400" dirty="0"/>
              <a:t> </a:t>
            </a:r>
            <a:r>
              <a:rPr lang="en-US" sz="1400" dirty="0" smtClean="0"/>
              <a:t>by applying 2 custom word lists.</a:t>
            </a:r>
          </a:p>
          <a:p>
            <a:pPr marL="741363" lvl="1" indent="-342900">
              <a:buFont typeface="Arial" panose="020B0604020202020204" pitchFamily="34" charset="0"/>
              <a:buChar char="•"/>
            </a:pPr>
            <a:r>
              <a:rPr lang="en-US" sz="1400" dirty="0"/>
              <a:t>A cross-validated Pearson R correlation of </a:t>
            </a:r>
            <a:r>
              <a:rPr lang="en-US" sz="1400" dirty="0" smtClean="0"/>
              <a:t>0.33 </a:t>
            </a:r>
            <a:r>
              <a:rPr lang="en-US" sz="1400" dirty="0"/>
              <a:t>between predicted and actual Achieving scores was achieved </a:t>
            </a:r>
            <a:r>
              <a:rPr lang="en-US" sz="1400" dirty="0" smtClean="0"/>
              <a:t>using </a:t>
            </a:r>
            <a:r>
              <a:rPr lang="en-US" sz="1400" dirty="0"/>
              <a:t>responses to the 4 Self-Reflective writing prompts by applying </a:t>
            </a:r>
            <a:r>
              <a:rPr lang="en-US" sz="1400" dirty="0" smtClean="0"/>
              <a:t>the two </a:t>
            </a:r>
            <a:r>
              <a:rPr lang="en-US" sz="1400" dirty="0"/>
              <a:t>custom word </a:t>
            </a:r>
            <a:r>
              <a:rPr lang="en-US" sz="1400" dirty="0" smtClean="0"/>
              <a:t>lists plus several hundred other predictors.</a:t>
            </a:r>
            <a:endParaRPr lang="en-US" sz="1400" dirty="0"/>
          </a:p>
          <a:p>
            <a:pPr marL="741363" lvl="1"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Results from Our Own Analyses</a:t>
            </a:r>
            <a:endParaRPr lang="en-US" dirty="0"/>
          </a:p>
        </p:txBody>
      </p:sp>
    </p:spTree>
    <p:extLst>
      <p:ext uri="{BB962C8B-B14F-4D97-AF65-F5344CB8AC3E}">
        <p14:creationId xmlns:p14="http://schemas.microsoft.com/office/powerpoint/2010/main" val="19586164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2654300" y="4191855"/>
            <a:ext cx="6030912" cy="1790364"/>
          </a:xfrm>
          <a:prstGeom prst="rect">
            <a:avLst/>
          </a:prstGeom>
          <a:solidFill>
            <a:schemeClr val="accent6">
              <a:lumMod val="20000"/>
              <a:lumOff val="8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 name="Rectangle 3"/>
          <p:cNvSpPr/>
          <p:nvPr/>
        </p:nvSpPr>
        <p:spPr bwMode="auto">
          <a:xfrm>
            <a:off x="2654300" y="1677381"/>
            <a:ext cx="6030912" cy="1610784"/>
          </a:xfrm>
          <a:prstGeom prst="rect">
            <a:avLst/>
          </a:prstGeom>
          <a:solidFill>
            <a:schemeClr val="accent5">
              <a:lumMod val="20000"/>
              <a:lumOff val="8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Title 2"/>
          <p:cNvSpPr txBox="1">
            <a:spLocks/>
          </p:cNvSpPr>
          <p:nvPr/>
        </p:nvSpPr>
        <p:spPr>
          <a:xfrm>
            <a:off x="457200" y="361949"/>
            <a:ext cx="8228012" cy="593869"/>
          </a:xfrm>
          <a:prstGeom prst="rect">
            <a:avLst/>
          </a:prstGeom>
        </p:spPr>
        <p:txBody>
          <a:bodyPr lIns="0" anchor="b" anchorCtr="0"/>
          <a:lstStyle>
            <a:lvl1pPr algn="l" rtl="0" eaLnBrk="1" fontAlgn="base" hangingPunct="1">
              <a:spcBef>
                <a:spcPct val="0"/>
              </a:spcBef>
              <a:spcAft>
                <a:spcPct val="0"/>
              </a:spcAft>
              <a:defRPr sz="2400" b="1" cap="none" baseline="0">
                <a:solidFill>
                  <a:srgbClr val="0A3F6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r>
              <a:rPr lang="en-US" kern="0" smtClean="0"/>
              <a:t>Designer Dictionary for Achieving and its Inverse</a:t>
            </a:r>
            <a:endParaRPr lang="en-US" kern="0" dirty="0"/>
          </a:p>
        </p:txBody>
      </p:sp>
      <p:sp>
        <p:nvSpPr>
          <p:cNvPr id="6" name="TextBox 5"/>
          <p:cNvSpPr txBox="1"/>
          <p:nvPr/>
        </p:nvSpPr>
        <p:spPr bwMode="auto">
          <a:xfrm>
            <a:off x="465537" y="1260256"/>
            <a:ext cx="1924334"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200" b="1" dirty="0" smtClean="0"/>
              <a:t>Hypothesis-Driven</a:t>
            </a:r>
          </a:p>
          <a:p>
            <a:r>
              <a:rPr lang="en-US" sz="1200" b="1" dirty="0" smtClean="0"/>
              <a:t>Positive</a:t>
            </a:r>
          </a:p>
        </p:txBody>
      </p:sp>
      <p:graphicFrame>
        <p:nvGraphicFramePr>
          <p:cNvPr id="7" name="Chart 6"/>
          <p:cNvGraphicFramePr/>
          <p:nvPr>
            <p:extLst>
              <p:ext uri="{D42A27DB-BD31-4B8C-83A1-F6EECF244321}">
                <p14:modId xmlns:p14="http://schemas.microsoft.com/office/powerpoint/2010/main" val="891496413"/>
              </p:ext>
            </p:extLst>
          </p:nvPr>
        </p:nvGraphicFramePr>
        <p:xfrm>
          <a:off x="478091" y="1540075"/>
          <a:ext cx="1982715" cy="186765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bwMode="auto">
          <a:xfrm>
            <a:off x="721291" y="1782878"/>
            <a:ext cx="666849" cy="246221"/>
          </a:xfrm>
          <a:prstGeom prst="rect">
            <a:avLst/>
          </a:prstGeom>
          <a:solidFill>
            <a:schemeClr val="bg1"/>
          </a:solid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b="1" dirty="0" smtClean="0">
                <a:solidFill>
                  <a:schemeClr val="accent5"/>
                </a:solidFill>
              </a:rPr>
              <a:t>R=0.26</a:t>
            </a:r>
          </a:p>
        </p:txBody>
      </p:sp>
      <p:sp>
        <p:nvSpPr>
          <p:cNvPr id="9" name="TextBox 8"/>
          <p:cNvSpPr txBox="1"/>
          <p:nvPr/>
        </p:nvSpPr>
        <p:spPr bwMode="auto">
          <a:xfrm>
            <a:off x="495732" y="3747225"/>
            <a:ext cx="1978924"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200" b="1" dirty="0" smtClean="0"/>
              <a:t>Hypothesis-Driven</a:t>
            </a:r>
          </a:p>
          <a:p>
            <a:r>
              <a:rPr lang="en-US" sz="1200" b="1" dirty="0" smtClean="0"/>
              <a:t>Negative</a:t>
            </a:r>
          </a:p>
        </p:txBody>
      </p:sp>
      <p:graphicFrame>
        <p:nvGraphicFramePr>
          <p:cNvPr id="10" name="Chart 9"/>
          <p:cNvGraphicFramePr/>
          <p:nvPr>
            <p:extLst>
              <p:ext uri="{D42A27DB-BD31-4B8C-83A1-F6EECF244321}">
                <p14:modId xmlns:p14="http://schemas.microsoft.com/office/powerpoint/2010/main" val="3348488881"/>
              </p:ext>
            </p:extLst>
          </p:nvPr>
        </p:nvGraphicFramePr>
        <p:xfrm>
          <a:off x="478046" y="4037848"/>
          <a:ext cx="1982715" cy="1867652"/>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bwMode="auto">
          <a:xfrm>
            <a:off x="657971" y="4219086"/>
            <a:ext cx="793487" cy="246221"/>
          </a:xfrm>
          <a:prstGeom prst="rect">
            <a:avLst/>
          </a:prstGeom>
          <a:solidFill>
            <a:schemeClr val="bg1"/>
          </a:solid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b="1" dirty="0" smtClean="0">
                <a:solidFill>
                  <a:schemeClr val="accent6"/>
                </a:solidFill>
              </a:rPr>
              <a:t>R= -0.18</a:t>
            </a:r>
          </a:p>
        </p:txBody>
      </p:sp>
      <p:sp>
        <p:nvSpPr>
          <p:cNvPr id="12" name="TextBox 11"/>
          <p:cNvSpPr txBox="1"/>
          <p:nvPr/>
        </p:nvSpPr>
        <p:spPr bwMode="auto">
          <a:xfrm>
            <a:off x="2755900" y="1725007"/>
            <a:ext cx="121347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i="1" dirty="0" smtClean="0"/>
              <a:t>579 total words</a:t>
            </a:r>
          </a:p>
        </p:txBody>
      </p:sp>
      <p:sp>
        <p:nvSpPr>
          <p:cNvPr id="13" name="TextBox 12"/>
          <p:cNvSpPr txBox="1"/>
          <p:nvPr/>
        </p:nvSpPr>
        <p:spPr bwMode="auto">
          <a:xfrm>
            <a:off x="2755900" y="4226549"/>
            <a:ext cx="1323833"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i="1" dirty="0" smtClean="0"/>
              <a:t>200 total words</a:t>
            </a:r>
          </a:p>
        </p:txBody>
      </p:sp>
      <p:sp>
        <p:nvSpPr>
          <p:cNvPr id="14" name="TextBox 13"/>
          <p:cNvSpPr txBox="1"/>
          <p:nvPr/>
        </p:nvSpPr>
        <p:spPr bwMode="auto">
          <a:xfrm>
            <a:off x="4410822" y="1947873"/>
            <a:ext cx="1208472" cy="1107996"/>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ACHIEVE</a:t>
            </a:r>
          </a:p>
          <a:p>
            <a:pPr algn="l"/>
            <a:r>
              <a:rPr lang="en-US" sz="1200" dirty="0" smtClean="0"/>
              <a:t>ACHIEVES</a:t>
            </a:r>
          </a:p>
          <a:p>
            <a:pPr algn="l"/>
            <a:r>
              <a:rPr lang="en-US" sz="1200" dirty="0" smtClean="0"/>
              <a:t>ACHIEVING</a:t>
            </a:r>
          </a:p>
          <a:p>
            <a:pPr algn="l"/>
            <a:r>
              <a:rPr lang="en-US" sz="1200" dirty="0" smtClean="0"/>
              <a:t>SUCCESS</a:t>
            </a:r>
          </a:p>
          <a:p>
            <a:pPr algn="l"/>
            <a:r>
              <a:rPr lang="en-US" sz="1200" dirty="0" smtClean="0"/>
              <a:t>SUCCESSFUL</a:t>
            </a:r>
          </a:p>
          <a:p>
            <a:pPr algn="l"/>
            <a:r>
              <a:rPr lang="en-US" sz="1200" dirty="0" smtClean="0"/>
              <a:t>SUCCESSFULLY</a:t>
            </a:r>
          </a:p>
        </p:txBody>
      </p:sp>
      <p:sp>
        <p:nvSpPr>
          <p:cNvPr id="16" name="TextBox 15"/>
          <p:cNvSpPr txBox="1"/>
          <p:nvPr/>
        </p:nvSpPr>
        <p:spPr bwMode="auto">
          <a:xfrm>
            <a:off x="2867337" y="4638673"/>
            <a:ext cx="751809"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BROTHER</a:t>
            </a:r>
          </a:p>
          <a:p>
            <a:pPr algn="l"/>
            <a:r>
              <a:rPr lang="en-US" sz="1200" dirty="0" smtClean="0"/>
              <a:t>SISTER</a:t>
            </a:r>
          </a:p>
          <a:p>
            <a:pPr algn="l"/>
            <a:r>
              <a:rPr lang="en-US" sz="1200" dirty="0" smtClean="0"/>
              <a:t>HUSBAND</a:t>
            </a:r>
          </a:p>
          <a:p>
            <a:pPr algn="l"/>
            <a:r>
              <a:rPr lang="en-US" sz="1200" dirty="0" smtClean="0"/>
              <a:t>WIFE</a:t>
            </a:r>
          </a:p>
        </p:txBody>
      </p:sp>
      <p:sp>
        <p:nvSpPr>
          <p:cNvPr id="2" name="TextBox 1"/>
          <p:cNvSpPr txBox="1"/>
          <p:nvPr/>
        </p:nvSpPr>
        <p:spPr bwMode="auto">
          <a:xfrm>
            <a:off x="1066709" y="3348761"/>
            <a:ext cx="907300"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Predicted Score</a:t>
            </a:r>
          </a:p>
        </p:txBody>
      </p:sp>
      <p:sp>
        <p:nvSpPr>
          <p:cNvPr id="18" name="TextBox 17"/>
          <p:cNvSpPr txBox="1"/>
          <p:nvPr/>
        </p:nvSpPr>
        <p:spPr bwMode="auto">
          <a:xfrm>
            <a:off x="1054714" y="5828331"/>
            <a:ext cx="907300"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Predicted Score</a:t>
            </a:r>
          </a:p>
        </p:txBody>
      </p:sp>
      <p:sp>
        <p:nvSpPr>
          <p:cNvPr id="19" name="TextBox 18"/>
          <p:cNvSpPr txBox="1"/>
          <p:nvPr/>
        </p:nvSpPr>
        <p:spPr bwMode="auto">
          <a:xfrm rot="16200000">
            <a:off x="99098" y="5057981"/>
            <a:ext cx="722955"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Actual Score</a:t>
            </a:r>
          </a:p>
        </p:txBody>
      </p:sp>
      <p:sp>
        <p:nvSpPr>
          <p:cNvPr id="20" name="TextBox 19"/>
          <p:cNvSpPr txBox="1"/>
          <p:nvPr/>
        </p:nvSpPr>
        <p:spPr bwMode="auto">
          <a:xfrm rot="16200000">
            <a:off x="95722" y="2472719"/>
            <a:ext cx="722955"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Actual Score</a:t>
            </a:r>
          </a:p>
        </p:txBody>
      </p:sp>
      <p:sp>
        <p:nvSpPr>
          <p:cNvPr id="28" name="Rectangle 27"/>
          <p:cNvSpPr/>
          <p:nvPr/>
        </p:nvSpPr>
        <p:spPr>
          <a:xfrm>
            <a:off x="6513847" y="1888430"/>
            <a:ext cx="1995153" cy="1200329"/>
          </a:xfrm>
          <a:prstGeom prst="rect">
            <a:avLst/>
          </a:prstGeom>
        </p:spPr>
        <p:txBody>
          <a:bodyPr wrap="square">
            <a:spAutoFit/>
          </a:bodyPr>
          <a:lstStyle/>
          <a:p>
            <a:pPr algn="l"/>
            <a:r>
              <a:rPr lang="en-US" sz="1200" dirty="0"/>
              <a:t>FAIL</a:t>
            </a:r>
          </a:p>
          <a:p>
            <a:pPr algn="l"/>
            <a:r>
              <a:rPr lang="en-US" sz="1200" dirty="0"/>
              <a:t>FAILED</a:t>
            </a:r>
          </a:p>
          <a:p>
            <a:pPr algn="l"/>
            <a:r>
              <a:rPr lang="en-US" sz="1200" dirty="0" smtClean="0"/>
              <a:t>FAILURE</a:t>
            </a:r>
          </a:p>
          <a:p>
            <a:pPr algn="l"/>
            <a:r>
              <a:rPr lang="en-US" sz="1200" dirty="0"/>
              <a:t>WEAK</a:t>
            </a:r>
          </a:p>
          <a:p>
            <a:pPr algn="l"/>
            <a:r>
              <a:rPr lang="en-US" sz="1200" dirty="0"/>
              <a:t>WEAKNESS</a:t>
            </a:r>
          </a:p>
          <a:p>
            <a:pPr algn="l"/>
            <a:r>
              <a:rPr lang="en-US" sz="1200" dirty="0" smtClean="0"/>
              <a:t>WEAKNESSES</a:t>
            </a:r>
            <a:endParaRPr lang="en-US" sz="1200" dirty="0"/>
          </a:p>
        </p:txBody>
      </p:sp>
      <p:sp>
        <p:nvSpPr>
          <p:cNvPr id="29" name="Rectangle 28"/>
          <p:cNvSpPr/>
          <p:nvPr/>
        </p:nvSpPr>
        <p:spPr>
          <a:xfrm>
            <a:off x="5695494" y="4600573"/>
            <a:ext cx="2889706" cy="1200329"/>
          </a:xfrm>
          <a:prstGeom prst="rect">
            <a:avLst/>
          </a:prstGeom>
        </p:spPr>
        <p:txBody>
          <a:bodyPr wrap="square">
            <a:spAutoFit/>
          </a:bodyPr>
          <a:lstStyle/>
          <a:p>
            <a:pPr algn="l"/>
            <a:r>
              <a:rPr lang="en-US" sz="1200" dirty="0" smtClean="0"/>
              <a:t>STAYED</a:t>
            </a:r>
            <a:endParaRPr lang="en-US" sz="1200" dirty="0"/>
          </a:p>
          <a:p>
            <a:pPr algn="l"/>
            <a:r>
              <a:rPr lang="en-US" sz="1200" dirty="0"/>
              <a:t>STABLE</a:t>
            </a:r>
          </a:p>
          <a:p>
            <a:pPr algn="l"/>
            <a:r>
              <a:rPr lang="en-US" sz="1200" dirty="0"/>
              <a:t>CONTENT</a:t>
            </a:r>
          </a:p>
          <a:p>
            <a:pPr algn="l"/>
            <a:r>
              <a:rPr lang="en-US" sz="1200" dirty="0"/>
              <a:t>MAINTAIN</a:t>
            </a:r>
          </a:p>
          <a:p>
            <a:pPr algn="l"/>
            <a:endParaRPr lang="en-US" sz="1200" dirty="0"/>
          </a:p>
          <a:p>
            <a:pPr algn="l"/>
            <a:endParaRPr lang="en-US" sz="1200" dirty="0"/>
          </a:p>
        </p:txBody>
      </p:sp>
      <p:sp>
        <p:nvSpPr>
          <p:cNvPr id="30" name="Rectangle 29"/>
          <p:cNvSpPr/>
          <p:nvPr/>
        </p:nvSpPr>
        <p:spPr>
          <a:xfrm>
            <a:off x="4127500" y="4575173"/>
            <a:ext cx="1682294" cy="830997"/>
          </a:xfrm>
          <a:prstGeom prst="rect">
            <a:avLst/>
          </a:prstGeom>
        </p:spPr>
        <p:txBody>
          <a:bodyPr wrap="square">
            <a:spAutoFit/>
          </a:bodyPr>
          <a:lstStyle/>
          <a:p>
            <a:pPr algn="l"/>
            <a:r>
              <a:rPr lang="en-US" sz="1200" dirty="0"/>
              <a:t>ACCIDENT</a:t>
            </a:r>
          </a:p>
          <a:p>
            <a:pPr algn="l"/>
            <a:r>
              <a:rPr lang="en-US" sz="1200" dirty="0"/>
              <a:t>LAZY</a:t>
            </a:r>
          </a:p>
          <a:p>
            <a:pPr algn="l"/>
            <a:r>
              <a:rPr lang="en-US" sz="1200" dirty="0"/>
              <a:t>SICK</a:t>
            </a:r>
          </a:p>
          <a:p>
            <a:pPr algn="l"/>
            <a:r>
              <a:rPr lang="en-US" sz="1200" dirty="0" smtClean="0"/>
              <a:t>OBLIGATIONS</a:t>
            </a:r>
            <a:endParaRPr lang="en-US" sz="1200" dirty="0"/>
          </a:p>
        </p:txBody>
      </p:sp>
      <p:sp>
        <p:nvSpPr>
          <p:cNvPr id="31" name="Rectangle 30"/>
          <p:cNvSpPr/>
          <p:nvPr/>
        </p:nvSpPr>
        <p:spPr>
          <a:xfrm>
            <a:off x="7176925" y="4587873"/>
            <a:ext cx="1482887" cy="830997"/>
          </a:xfrm>
          <a:prstGeom prst="rect">
            <a:avLst/>
          </a:prstGeom>
        </p:spPr>
        <p:txBody>
          <a:bodyPr wrap="square">
            <a:spAutoFit/>
          </a:bodyPr>
          <a:lstStyle/>
          <a:p>
            <a:pPr algn="l"/>
            <a:r>
              <a:rPr lang="en-US" sz="1200" dirty="0" smtClean="0"/>
              <a:t>MAY</a:t>
            </a:r>
            <a:endParaRPr lang="en-US" sz="1200" dirty="0"/>
          </a:p>
          <a:p>
            <a:pPr algn="l"/>
            <a:r>
              <a:rPr lang="en-US" sz="1200" dirty="0"/>
              <a:t>MAYBE</a:t>
            </a:r>
          </a:p>
          <a:p>
            <a:pPr algn="l"/>
            <a:r>
              <a:rPr lang="en-US" sz="1200" dirty="0"/>
              <a:t>NORMALLY</a:t>
            </a:r>
          </a:p>
          <a:p>
            <a:pPr algn="l"/>
            <a:r>
              <a:rPr lang="en-US" sz="1200" dirty="0"/>
              <a:t>MOSTLY</a:t>
            </a:r>
          </a:p>
        </p:txBody>
      </p:sp>
      <p:sp>
        <p:nvSpPr>
          <p:cNvPr id="32" name="TextBox 31"/>
          <p:cNvSpPr txBox="1"/>
          <p:nvPr/>
        </p:nvSpPr>
        <p:spPr bwMode="auto">
          <a:xfrm>
            <a:off x="2806700" y="5595554"/>
            <a:ext cx="876843"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Other People</a:t>
            </a:r>
          </a:p>
        </p:txBody>
      </p:sp>
      <p:sp>
        <p:nvSpPr>
          <p:cNvPr id="33" name="TextBox 32"/>
          <p:cNvSpPr txBox="1"/>
          <p:nvPr/>
        </p:nvSpPr>
        <p:spPr bwMode="auto">
          <a:xfrm>
            <a:off x="4304029" y="5595554"/>
            <a:ext cx="573875"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Excuses</a:t>
            </a:r>
          </a:p>
        </p:txBody>
      </p:sp>
      <p:sp>
        <p:nvSpPr>
          <p:cNvPr id="34" name="TextBox 33"/>
          <p:cNvSpPr txBox="1"/>
          <p:nvPr/>
        </p:nvSpPr>
        <p:spPr bwMode="auto">
          <a:xfrm>
            <a:off x="5722678" y="5595554"/>
            <a:ext cx="751809"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a:t>S</a:t>
            </a:r>
            <a:r>
              <a:rPr lang="en-US" sz="1100" b="1" dirty="0" smtClean="0"/>
              <a:t>tatus Quo</a:t>
            </a:r>
          </a:p>
        </p:txBody>
      </p:sp>
      <p:sp>
        <p:nvSpPr>
          <p:cNvPr id="35" name="TextBox 34"/>
          <p:cNvSpPr txBox="1"/>
          <p:nvPr/>
        </p:nvSpPr>
        <p:spPr bwMode="auto">
          <a:xfrm>
            <a:off x="7104850" y="5595554"/>
            <a:ext cx="1048365"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Non-Committal</a:t>
            </a:r>
          </a:p>
        </p:txBody>
      </p:sp>
    </p:spTree>
    <p:extLst>
      <p:ext uri="{BB962C8B-B14F-4D97-AF65-F5344CB8AC3E}">
        <p14:creationId xmlns:p14="http://schemas.microsoft.com/office/powerpoint/2010/main" val="1506702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How to clean text</a:t>
            </a:r>
          </a:p>
          <a:p>
            <a:pPr marL="342900" indent="-342900">
              <a:buFont typeface="Arial" panose="020B0604020202020204" pitchFamily="34" charset="0"/>
              <a:buChar char="•"/>
            </a:pPr>
            <a:r>
              <a:rPr lang="en-US" dirty="0" smtClean="0"/>
              <a:t>How to create thousands of features from cleaned text</a:t>
            </a:r>
          </a:p>
          <a:p>
            <a:pPr marL="741363" lvl="1" indent="-342900">
              <a:buFont typeface="Arial" panose="020B0604020202020204" pitchFamily="34" charset="0"/>
              <a:buChar char="•"/>
            </a:pPr>
            <a:r>
              <a:rPr lang="en-US" dirty="0" smtClean="0"/>
              <a:t>Word count</a:t>
            </a:r>
          </a:p>
          <a:p>
            <a:pPr marL="741363" lvl="1" indent="-342900">
              <a:buFont typeface="Arial" panose="020B0604020202020204" pitchFamily="34" charset="0"/>
              <a:buChar char="•"/>
            </a:pPr>
            <a:r>
              <a:rPr lang="en-US" dirty="0" smtClean="0"/>
              <a:t>Readability</a:t>
            </a:r>
          </a:p>
          <a:p>
            <a:pPr marL="741363" lvl="1" indent="-342900">
              <a:buFont typeface="Arial" panose="020B0604020202020204" pitchFamily="34" charset="0"/>
              <a:buChar char="•"/>
            </a:pPr>
            <a:r>
              <a:rPr lang="en-US" dirty="0" smtClean="0"/>
              <a:t>Part of speech</a:t>
            </a:r>
          </a:p>
          <a:p>
            <a:pPr marL="741363" lvl="1" indent="-342900">
              <a:buFont typeface="Arial" panose="020B0604020202020204" pitchFamily="34" charset="0"/>
              <a:buChar char="•"/>
            </a:pPr>
            <a:r>
              <a:rPr lang="en-US" dirty="0" smtClean="0"/>
              <a:t>Dictionaries</a:t>
            </a:r>
          </a:p>
          <a:p>
            <a:pPr marL="342900" indent="-342900">
              <a:buFont typeface="Arial" panose="020B0604020202020204" pitchFamily="34" charset="0"/>
              <a:buChar char="•"/>
            </a:pPr>
            <a:r>
              <a:rPr lang="en-US" dirty="0" smtClean="0"/>
              <a:t>Exploring correlations between individual features and outcomes</a:t>
            </a:r>
          </a:p>
          <a:p>
            <a:pPr marL="342900" indent="-342900">
              <a:buFont typeface="Arial" panose="020B0604020202020204" pitchFamily="34" charset="0"/>
              <a:buChar char="•"/>
            </a:pPr>
            <a:r>
              <a:rPr lang="en-US" dirty="0" smtClean="0"/>
              <a:t>Feature reduction</a:t>
            </a:r>
          </a:p>
          <a:p>
            <a:pPr marL="342900" indent="-342900">
              <a:buFont typeface="Arial" panose="020B0604020202020204" pitchFamily="34" charset="0"/>
              <a:buChar char="•"/>
            </a:pPr>
            <a:r>
              <a:rPr lang="en-US" dirty="0" smtClean="0"/>
              <a:t>Multiple modeling techniques to create prediction equations</a:t>
            </a:r>
            <a:endParaRPr lang="en-US" dirty="0"/>
          </a:p>
        </p:txBody>
      </p:sp>
      <p:sp>
        <p:nvSpPr>
          <p:cNvPr id="3" name="Title 2"/>
          <p:cNvSpPr>
            <a:spLocks noGrp="1"/>
          </p:cNvSpPr>
          <p:nvPr>
            <p:ph type="title"/>
          </p:nvPr>
        </p:nvSpPr>
        <p:spPr/>
        <p:txBody>
          <a:bodyPr/>
          <a:lstStyle/>
          <a:p>
            <a:r>
              <a:rPr lang="en-US" dirty="0" smtClean="0"/>
              <a:t>Case Study Recap</a:t>
            </a:r>
            <a:endParaRPr lang="en-US" dirty="0"/>
          </a:p>
        </p:txBody>
      </p:sp>
    </p:spTree>
    <p:extLst>
      <p:ext uri="{BB962C8B-B14F-4D97-AF65-F5344CB8AC3E}">
        <p14:creationId xmlns:p14="http://schemas.microsoft.com/office/powerpoint/2010/main" val="672194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1963" y="373063"/>
            <a:ext cx="8682037" cy="1332366"/>
          </a:xfrm>
        </p:spPr>
        <p:txBody>
          <a:bodyPr/>
          <a:lstStyle/>
          <a:p>
            <a:r>
              <a:rPr lang="en-US" dirty="0" smtClean="0"/>
              <a:t>Case Study: Extracting Topics and Sentiment from Employee Survey Comments</a:t>
            </a:r>
            <a:endParaRPr lang="en-US" dirty="0"/>
          </a:p>
        </p:txBody>
      </p:sp>
    </p:spTree>
    <p:extLst>
      <p:ext uri="{BB962C8B-B14F-4D97-AF65-F5344CB8AC3E}">
        <p14:creationId xmlns:p14="http://schemas.microsoft.com/office/powerpoint/2010/main" val="30041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a:t>Situation: </a:t>
            </a:r>
          </a:p>
          <a:p>
            <a:pPr marL="457200" indent="-457200">
              <a:buFont typeface="+mj-lt"/>
              <a:buAutoNum type="arabicPeriod"/>
            </a:pPr>
            <a:r>
              <a:rPr lang="en-US" sz="1600" dirty="0" smtClean="0"/>
              <a:t>Employees and applicants provide text for many different reasons – to provide suggestions, ask questions, or voice frustrations.</a:t>
            </a:r>
          </a:p>
          <a:p>
            <a:pPr marL="457200" indent="-457200">
              <a:buFont typeface="+mj-lt"/>
              <a:buAutoNum type="arabicPeriod"/>
            </a:pPr>
            <a:r>
              <a:rPr lang="en-US" sz="1600" dirty="0" smtClean="0"/>
              <a:t>Often, automatic topic tagging is required – looking at a random sample of cases is not comprehensive.</a:t>
            </a:r>
          </a:p>
          <a:p>
            <a:pPr marL="457200" indent="-457200">
              <a:buFont typeface="+mj-lt"/>
              <a:buAutoNum type="arabicPeriod"/>
            </a:pPr>
            <a:r>
              <a:rPr lang="en-US" sz="1600" dirty="0" smtClean="0"/>
              <a:t>Looking only at pre-defined words or topics (“work-life balance”) might lead you to miss important new ideas or trends (“MOOC”).</a:t>
            </a:r>
          </a:p>
        </p:txBody>
      </p:sp>
      <p:sp>
        <p:nvSpPr>
          <p:cNvPr id="3" name="Title 2"/>
          <p:cNvSpPr>
            <a:spLocks noGrp="1"/>
          </p:cNvSpPr>
          <p:nvPr>
            <p:ph type="title"/>
          </p:nvPr>
        </p:nvSpPr>
        <p:spPr/>
        <p:txBody>
          <a:bodyPr/>
          <a:lstStyle/>
          <a:p>
            <a:r>
              <a:rPr lang="en-US" dirty="0" smtClean="0"/>
              <a:t>Case Synopsis: Situation</a:t>
            </a:r>
            <a:endParaRPr lang="en-US" dirty="0"/>
          </a:p>
        </p:txBody>
      </p:sp>
    </p:spTree>
    <p:extLst>
      <p:ext uri="{BB962C8B-B14F-4D97-AF65-F5344CB8AC3E}">
        <p14:creationId xmlns:p14="http://schemas.microsoft.com/office/powerpoint/2010/main" val="377511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1312771"/>
            <a:ext cx="8228011" cy="4561753"/>
          </a:xfrm>
        </p:spPr>
        <p:txBody>
          <a:bodyPr/>
          <a:lstStyle/>
          <a:p>
            <a:pPr marL="171450" lvl="0" indent="-171450">
              <a:buFont typeface="Arial" panose="020B0604020202020204" pitchFamily="34" charset="0"/>
              <a:buChar char="•"/>
            </a:pPr>
            <a:r>
              <a:rPr lang="en-US" sz="1400" dirty="0" smtClean="0"/>
              <a:t>Understand the methodology behind unstructured topic classification and how to identify the right number of topics</a:t>
            </a:r>
          </a:p>
          <a:p>
            <a:pPr marL="171450" lvl="0" indent="-171450">
              <a:buFont typeface="Arial" panose="020B0604020202020204" pitchFamily="34" charset="0"/>
              <a:buChar char="•"/>
            </a:pPr>
            <a:r>
              <a:rPr lang="en-US" sz="1400" dirty="0" smtClean="0"/>
              <a:t>Learn about visual tools for exploring topics, in particular the </a:t>
            </a:r>
            <a:r>
              <a:rPr lang="en-US" sz="1400" dirty="0" err="1" smtClean="0"/>
              <a:t>LDAvis</a:t>
            </a:r>
            <a:r>
              <a:rPr lang="en-US" sz="1400" dirty="0" smtClean="0"/>
              <a:t> and </a:t>
            </a:r>
            <a:r>
              <a:rPr lang="en-US" sz="1400" dirty="0" err="1" smtClean="0"/>
              <a:t>wordcloud</a:t>
            </a:r>
            <a:r>
              <a:rPr lang="en-US" sz="1400" dirty="0" smtClean="0"/>
              <a:t> R packages</a:t>
            </a:r>
          </a:p>
          <a:p>
            <a:pPr marL="171450" lvl="0" indent="-171450">
              <a:buFont typeface="Arial" panose="020B0604020202020204" pitchFamily="34" charset="0"/>
              <a:buChar char="•"/>
            </a:pPr>
            <a:r>
              <a:rPr lang="en-US" sz="1400" dirty="0" smtClean="0"/>
              <a:t>Identify potential use cases for topic modeling</a:t>
            </a:r>
          </a:p>
          <a:p>
            <a:pPr marL="342900" indent="-342900">
              <a:buFont typeface="Arial" panose="020B0604020202020204" pitchFamily="34" charset="0"/>
              <a:buChar char="•"/>
            </a:pPr>
            <a:endParaRPr lang="en-US" sz="1400" dirty="0"/>
          </a:p>
        </p:txBody>
      </p:sp>
      <p:sp>
        <p:nvSpPr>
          <p:cNvPr id="3" name="Title 2"/>
          <p:cNvSpPr>
            <a:spLocks noGrp="1"/>
          </p:cNvSpPr>
          <p:nvPr>
            <p:ph type="title"/>
          </p:nvPr>
        </p:nvSpPr>
        <p:spPr/>
        <p:txBody>
          <a:bodyPr/>
          <a:lstStyle/>
          <a:p>
            <a:r>
              <a:rPr lang="en-US" dirty="0" smtClean="0"/>
              <a:t>Learning Objectives from This Case</a:t>
            </a:r>
            <a:endParaRPr lang="en-US" dirty="0"/>
          </a:p>
        </p:txBody>
      </p:sp>
    </p:spTree>
    <p:extLst>
      <p:ext uri="{BB962C8B-B14F-4D97-AF65-F5344CB8AC3E}">
        <p14:creationId xmlns:p14="http://schemas.microsoft.com/office/powerpoint/2010/main" val="4276217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Topic Modeling?</a:t>
            </a:r>
            <a:endParaRPr lang="en-US" dirty="0"/>
          </a:p>
        </p:txBody>
      </p:sp>
      <p:sp>
        <p:nvSpPr>
          <p:cNvPr id="4" name="TextBox 3"/>
          <p:cNvSpPr txBox="1"/>
          <p:nvPr/>
        </p:nvSpPr>
        <p:spPr bwMode="auto">
          <a:xfrm>
            <a:off x="457198" y="1620555"/>
            <a:ext cx="8228013" cy="304698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solidFill>
                  <a:schemeClr val="accent1"/>
                </a:solidFill>
              </a:rPr>
              <a:t>Key Assumption: </a:t>
            </a:r>
            <a:r>
              <a:rPr lang="en-US" dirty="0" smtClean="0"/>
              <a:t>You have a set of documents in which thematic groupings exist. Some people call this an existing “meta-structure” of themes across your documents.</a:t>
            </a:r>
          </a:p>
          <a:p>
            <a:pPr algn="l"/>
            <a:endParaRPr lang="en-US" dirty="0"/>
          </a:p>
          <a:p>
            <a:pPr algn="l"/>
            <a:r>
              <a:rPr lang="en-US" b="1" dirty="0" smtClean="0">
                <a:solidFill>
                  <a:schemeClr val="accent1"/>
                </a:solidFill>
              </a:rPr>
              <a:t>Topics:</a:t>
            </a:r>
            <a:r>
              <a:rPr lang="en-US" dirty="0" smtClean="0"/>
              <a:t> Each “theme” in this meta-structure is called a topic. Topics are described by a set of words and weights. Across all the documents, these words appear more often together than you would expect from random chance.</a:t>
            </a:r>
          </a:p>
          <a:p>
            <a:pPr algn="l"/>
            <a:endParaRPr lang="en-US" dirty="0"/>
          </a:p>
          <a:p>
            <a:pPr algn="l"/>
            <a:r>
              <a:rPr lang="en-US" b="1" dirty="0" smtClean="0">
                <a:solidFill>
                  <a:schemeClr val="accent1"/>
                </a:solidFill>
              </a:rPr>
              <a:t>Topic Modeling: </a:t>
            </a:r>
            <a:r>
              <a:rPr lang="en-US" dirty="0" smtClean="0"/>
              <a:t>Topic modeling is the process of matrix optimization that extracts those themes from the text through analysis of the co-occurrence of the words across the documents. </a:t>
            </a:r>
            <a:endParaRPr lang="en-US" b="1" dirty="0" smtClean="0">
              <a:solidFill>
                <a:schemeClr val="accent1"/>
              </a:solidFill>
            </a:endParaRPr>
          </a:p>
        </p:txBody>
      </p:sp>
    </p:spTree>
    <p:extLst>
      <p:ext uri="{BB962C8B-B14F-4D97-AF65-F5344CB8AC3E}">
        <p14:creationId xmlns:p14="http://schemas.microsoft.com/office/powerpoint/2010/main" val="1534717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It Works – Bayesian Optimization</a:t>
            </a:r>
            <a:endParaRPr lang="en-US" dirty="0"/>
          </a:p>
        </p:txBody>
      </p:sp>
      <p:sp>
        <p:nvSpPr>
          <p:cNvPr id="4" name="TextBox 3"/>
          <p:cNvSpPr txBox="1"/>
          <p:nvPr/>
        </p:nvSpPr>
        <p:spPr bwMode="auto">
          <a:xfrm>
            <a:off x="605308" y="2999232"/>
            <a:ext cx="1828800" cy="2926080"/>
          </a:xfrm>
          <a:prstGeom prst="rect">
            <a:avLst/>
          </a:prstGeom>
          <a:solidFill>
            <a:schemeClr val="accent3">
              <a:lumMod val="40000"/>
              <a:lumOff val="60000"/>
            </a:schemeClr>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smtClean="0"/>
              <a:t>Document-term matrix </a:t>
            </a:r>
          </a:p>
          <a:p>
            <a:r>
              <a:rPr lang="en-US" dirty="0" smtClean="0"/>
              <a:t>(N x V) </a:t>
            </a:r>
          </a:p>
        </p:txBody>
      </p:sp>
      <p:sp>
        <p:nvSpPr>
          <p:cNvPr id="5" name="TextBox 4"/>
          <p:cNvSpPr txBox="1"/>
          <p:nvPr/>
        </p:nvSpPr>
        <p:spPr bwMode="auto">
          <a:xfrm>
            <a:off x="605308" y="2723779"/>
            <a:ext cx="182880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dirty="0" smtClean="0"/>
              <a:t>Vocabulary</a:t>
            </a:r>
          </a:p>
        </p:txBody>
      </p:sp>
      <p:sp>
        <p:nvSpPr>
          <p:cNvPr id="6" name="TextBox 5"/>
          <p:cNvSpPr txBox="1"/>
          <p:nvPr/>
        </p:nvSpPr>
        <p:spPr bwMode="auto">
          <a:xfrm>
            <a:off x="328309" y="3588350"/>
            <a:ext cx="276999" cy="1542297"/>
          </a:xfrm>
          <a:prstGeom prst="rect">
            <a:avLst/>
          </a:prstGeom>
          <a:noFill/>
          <a:ln w="9525">
            <a:noFill/>
            <a:miter lim="800000"/>
            <a:headEnd/>
            <a:tailEnd/>
          </a:ln>
          <a:effectLst/>
        </p:spPr>
        <p:txBody>
          <a:bodyPr vert="vert270" wrap="square" lIns="0" tIns="0" rIns="0" bIns="0" numCol="1" rtlCol="0" anchor="t" anchorCtr="0" compatLnSpc="1">
            <a:prstTxWarp prst="textNoShape">
              <a:avLst/>
            </a:prstTxWarp>
            <a:spAutoFit/>
          </a:bodyPr>
          <a:lstStyle/>
          <a:p>
            <a:r>
              <a:rPr lang="en-US" dirty="0" smtClean="0"/>
              <a:t>Documents</a:t>
            </a:r>
          </a:p>
        </p:txBody>
      </p:sp>
      <p:sp>
        <p:nvSpPr>
          <p:cNvPr id="8" name="TextBox 7"/>
          <p:cNvSpPr txBox="1"/>
          <p:nvPr/>
        </p:nvSpPr>
        <p:spPr bwMode="auto">
          <a:xfrm>
            <a:off x="3265224" y="3031532"/>
            <a:ext cx="1463040" cy="1828800"/>
          </a:xfrm>
          <a:prstGeom prst="rect">
            <a:avLst/>
          </a:prstGeom>
          <a:solidFill>
            <a:schemeClr val="accent4">
              <a:lumMod val="20000"/>
              <a:lumOff val="80000"/>
            </a:schemeClr>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smtClean="0"/>
              <a:t>Feature Weights</a:t>
            </a:r>
          </a:p>
          <a:p>
            <a:r>
              <a:rPr lang="en-US" dirty="0" smtClean="0"/>
              <a:t>(V x K)</a:t>
            </a:r>
          </a:p>
        </p:txBody>
      </p:sp>
      <p:sp>
        <p:nvSpPr>
          <p:cNvPr id="9" name="TextBox 8"/>
          <p:cNvSpPr txBox="1"/>
          <p:nvPr/>
        </p:nvSpPr>
        <p:spPr bwMode="auto">
          <a:xfrm>
            <a:off x="2884867" y="3172465"/>
            <a:ext cx="276999" cy="1542297"/>
          </a:xfrm>
          <a:prstGeom prst="rect">
            <a:avLst/>
          </a:prstGeom>
          <a:noFill/>
          <a:ln w="9525">
            <a:noFill/>
            <a:miter lim="800000"/>
            <a:headEnd/>
            <a:tailEnd/>
          </a:ln>
          <a:effectLst/>
        </p:spPr>
        <p:txBody>
          <a:bodyPr vert="vert270" wrap="square" lIns="0" tIns="0" rIns="0" bIns="0" numCol="1" rtlCol="0" anchor="t" anchorCtr="0" compatLnSpc="1">
            <a:prstTxWarp prst="textNoShape">
              <a:avLst/>
            </a:prstTxWarp>
            <a:spAutoFit/>
          </a:bodyPr>
          <a:lstStyle/>
          <a:p>
            <a:r>
              <a:rPr lang="en-US" dirty="0" smtClean="0"/>
              <a:t>Vocabulary</a:t>
            </a:r>
          </a:p>
        </p:txBody>
      </p:sp>
      <p:sp>
        <p:nvSpPr>
          <p:cNvPr id="10" name="TextBox 9"/>
          <p:cNvSpPr txBox="1"/>
          <p:nvPr/>
        </p:nvSpPr>
        <p:spPr bwMode="auto">
          <a:xfrm>
            <a:off x="3082344" y="2723779"/>
            <a:ext cx="182880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dirty="0" smtClean="0"/>
              <a:t>Topics</a:t>
            </a:r>
          </a:p>
        </p:txBody>
      </p:sp>
      <p:sp>
        <p:nvSpPr>
          <p:cNvPr id="11" name="TextBox 10"/>
          <p:cNvSpPr txBox="1"/>
          <p:nvPr/>
        </p:nvSpPr>
        <p:spPr bwMode="auto">
          <a:xfrm>
            <a:off x="457200" y="1278132"/>
            <a:ext cx="5669280" cy="83099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dirty="0" smtClean="0"/>
              <a:t>N = # of documents (text samples)</a:t>
            </a:r>
          </a:p>
          <a:p>
            <a:pPr algn="l"/>
            <a:r>
              <a:rPr lang="en-US" dirty="0" smtClean="0"/>
              <a:t>V = vocabulary size (# of unique words used)</a:t>
            </a:r>
          </a:p>
          <a:p>
            <a:pPr algn="l"/>
            <a:r>
              <a:rPr lang="en-US" dirty="0" smtClean="0"/>
              <a:t>K = # of topics to extract</a:t>
            </a:r>
          </a:p>
        </p:txBody>
      </p:sp>
      <p:sp>
        <p:nvSpPr>
          <p:cNvPr id="12" name="TextBox 11"/>
          <p:cNvSpPr txBox="1"/>
          <p:nvPr/>
        </p:nvSpPr>
        <p:spPr bwMode="auto">
          <a:xfrm>
            <a:off x="5220795" y="2675432"/>
            <a:ext cx="3464418" cy="33239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Process</a:t>
            </a:r>
          </a:p>
          <a:p>
            <a:pPr marL="285750" indent="-285750" algn="l">
              <a:buFont typeface="Arial" panose="020B0604020202020204" pitchFamily="34" charset="0"/>
              <a:buChar char="•"/>
            </a:pPr>
            <a:r>
              <a:rPr lang="en-US" dirty="0" smtClean="0"/>
              <a:t>Randomly assign word weights per topic</a:t>
            </a:r>
          </a:p>
          <a:p>
            <a:pPr marL="285750" indent="-285750" algn="l">
              <a:buFont typeface="Arial" panose="020B0604020202020204" pitchFamily="34" charset="0"/>
              <a:buChar char="•"/>
            </a:pPr>
            <a:r>
              <a:rPr lang="en-US" dirty="0" smtClean="0"/>
              <a:t>For each topic, estimate the “probability” the word is in the topic using the frequency of each word and the other words in the document in the topic</a:t>
            </a:r>
          </a:p>
          <a:p>
            <a:pPr marL="285750" indent="-285750" algn="l">
              <a:buFont typeface="Arial" panose="020B0604020202020204" pitchFamily="34" charset="0"/>
              <a:buChar char="•"/>
            </a:pPr>
            <a:r>
              <a:rPr lang="en-US" dirty="0" smtClean="0"/>
              <a:t>Repeat (a lot), adjusting weights to maximize the cohesion in topics</a:t>
            </a:r>
          </a:p>
          <a:p>
            <a:pPr marL="285750" indent="-285750" algn="l">
              <a:buFont typeface="Arial" panose="020B0604020202020204" pitchFamily="34" charset="0"/>
              <a:buChar char="•"/>
            </a:pPr>
            <a:endParaRPr lang="en-US" dirty="0" err="1" smtClean="0"/>
          </a:p>
        </p:txBody>
      </p:sp>
    </p:spTree>
    <p:extLst>
      <p:ext uri="{BB962C8B-B14F-4D97-AF65-F5344CB8AC3E}">
        <p14:creationId xmlns:p14="http://schemas.microsoft.com/office/powerpoint/2010/main" val="368416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7464"/>
            <a:ext cx="8228011" cy="4389923"/>
          </a:xfrm>
        </p:spPr>
        <p:txBody>
          <a:bodyPr/>
          <a:lstStyle/>
          <a:p>
            <a:r>
              <a:rPr lang="en-US" b="1" dirty="0" smtClean="0"/>
              <a:t>Question:</a:t>
            </a:r>
          </a:p>
          <a:p>
            <a:r>
              <a:rPr lang="en-US" dirty="0" smtClean="0"/>
              <a:t>Describe </a:t>
            </a:r>
            <a:r>
              <a:rPr lang="en-US" dirty="0"/>
              <a:t>a major goal you've set for yourself recently. How do you plan to achieve it? What progress have you made? </a:t>
            </a:r>
            <a:endParaRPr lang="en-US" dirty="0" smtClean="0"/>
          </a:p>
          <a:p>
            <a:endParaRPr lang="en-US" dirty="0"/>
          </a:p>
          <a:p>
            <a:r>
              <a:rPr lang="en-US" b="1" dirty="0" smtClean="0"/>
              <a:t>Answer:</a:t>
            </a:r>
            <a:endParaRPr lang="en-US" b="1" dirty="0"/>
          </a:p>
        </p:txBody>
      </p:sp>
      <p:sp>
        <p:nvSpPr>
          <p:cNvPr id="3" name="Title 2"/>
          <p:cNvSpPr>
            <a:spLocks noGrp="1"/>
          </p:cNvSpPr>
          <p:nvPr>
            <p:ph type="title"/>
          </p:nvPr>
        </p:nvSpPr>
        <p:spPr/>
        <p:txBody>
          <a:bodyPr/>
          <a:lstStyle/>
          <a:p>
            <a:r>
              <a:rPr lang="en-US" dirty="0" smtClean="0"/>
              <a:t>Topic Modeling on Goals Data</a:t>
            </a:r>
            <a:endParaRPr lang="en-US" dirty="0"/>
          </a:p>
        </p:txBody>
      </p:sp>
      <p:sp>
        <p:nvSpPr>
          <p:cNvPr id="4" name="TextBox 3"/>
          <p:cNvSpPr txBox="1"/>
          <p:nvPr/>
        </p:nvSpPr>
        <p:spPr bwMode="auto">
          <a:xfrm>
            <a:off x="2701636" y="3792682"/>
            <a:ext cx="3616037"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solidFill>
                  <a:schemeClr val="accent4"/>
                </a:solidFill>
              </a:rPr>
              <a:t>Let’s find out!</a:t>
            </a:r>
          </a:p>
        </p:txBody>
      </p:sp>
    </p:spTree>
    <p:extLst>
      <p:ext uri="{BB962C8B-B14F-4D97-AF65-F5344CB8AC3E}">
        <p14:creationId xmlns:p14="http://schemas.microsoft.com/office/powerpoint/2010/main" val="270330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473317" y="1355725"/>
            <a:ext cx="6195779" cy="4560888"/>
          </a:xfrm>
          <a:prstGeom prst="rect">
            <a:avLst/>
          </a:prstGeom>
        </p:spPr>
      </p:pic>
    </p:spTree>
    <p:extLst>
      <p:ext uri="{BB962C8B-B14F-4D97-AF65-F5344CB8AC3E}">
        <p14:creationId xmlns:p14="http://schemas.microsoft.com/office/powerpoint/2010/main" val="52689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053"/>
            <a:ext cx="2493818" cy="1444338"/>
          </a:xfrm>
        </p:spPr>
        <p:txBody>
          <a:bodyPr/>
          <a:lstStyle/>
          <a:p>
            <a:pPr indent="-193675">
              <a:lnSpc>
                <a:spcPct val="100000"/>
              </a:lnSpc>
              <a:spcBef>
                <a:spcPts val="0"/>
              </a:spcBef>
            </a:pPr>
            <a:r>
              <a:rPr lang="en-US" sz="1800" b="1" dirty="0" smtClean="0"/>
              <a:t>What to Do:</a:t>
            </a:r>
          </a:p>
          <a:p>
            <a:pPr marL="92075" indent="-285750">
              <a:lnSpc>
                <a:spcPct val="100000"/>
              </a:lnSpc>
              <a:spcBef>
                <a:spcPts val="0"/>
              </a:spcBef>
              <a:buFont typeface="Arial" panose="020B0604020202020204" pitchFamily="34" charset="0"/>
              <a:buChar char="•"/>
            </a:pPr>
            <a:r>
              <a:rPr lang="en-US" sz="1800" dirty="0" smtClean="0"/>
              <a:t>Tokenize words</a:t>
            </a:r>
          </a:p>
          <a:p>
            <a:pPr marL="92075" indent="-285750">
              <a:lnSpc>
                <a:spcPct val="100000"/>
              </a:lnSpc>
              <a:spcBef>
                <a:spcPts val="0"/>
              </a:spcBef>
              <a:buFont typeface="Arial" panose="020B0604020202020204" pitchFamily="34" charset="0"/>
              <a:buChar char="•"/>
            </a:pPr>
            <a:r>
              <a:rPr lang="en-US" sz="1800" dirty="0" smtClean="0"/>
              <a:t>Remove punctuation</a:t>
            </a:r>
          </a:p>
          <a:p>
            <a:pPr marL="92075" indent="-285750">
              <a:lnSpc>
                <a:spcPct val="100000"/>
              </a:lnSpc>
              <a:spcBef>
                <a:spcPts val="0"/>
              </a:spcBef>
              <a:buFont typeface="Arial" panose="020B0604020202020204" pitchFamily="34" charset="0"/>
              <a:buChar char="•"/>
            </a:pPr>
            <a:r>
              <a:rPr lang="en-US" sz="1800" dirty="0" smtClean="0"/>
              <a:t>Remove stop words</a:t>
            </a:r>
          </a:p>
          <a:p>
            <a:pPr marL="92075" indent="-285750">
              <a:lnSpc>
                <a:spcPct val="100000"/>
              </a:lnSpc>
              <a:spcBef>
                <a:spcPts val="0"/>
              </a:spcBef>
              <a:buFont typeface="Arial" panose="020B0604020202020204" pitchFamily="34" charset="0"/>
              <a:buChar char="•"/>
            </a:pPr>
            <a:r>
              <a:rPr lang="en-US" sz="1800" dirty="0" smtClean="0"/>
              <a:t>Upper/lower case</a:t>
            </a:r>
          </a:p>
        </p:txBody>
      </p:sp>
      <p:sp>
        <p:nvSpPr>
          <p:cNvPr id="3" name="Title 2"/>
          <p:cNvSpPr>
            <a:spLocks noGrp="1"/>
          </p:cNvSpPr>
          <p:nvPr>
            <p:ph type="title"/>
          </p:nvPr>
        </p:nvSpPr>
        <p:spPr/>
        <p:txBody>
          <a:bodyPr/>
          <a:lstStyle/>
          <a:p>
            <a:r>
              <a:rPr lang="en-US" dirty="0" smtClean="0"/>
              <a:t>Step 1: Clean and Tokenize Your Data</a:t>
            </a:r>
            <a:endParaRPr lang="en-US" dirty="0"/>
          </a:p>
        </p:txBody>
      </p:sp>
      <p:sp>
        <p:nvSpPr>
          <p:cNvPr id="5" name="TextBox 4"/>
          <p:cNvSpPr txBox="1"/>
          <p:nvPr/>
        </p:nvSpPr>
        <p:spPr bwMode="auto">
          <a:xfrm>
            <a:off x="457200" y="3491345"/>
            <a:ext cx="3958935" cy="2123658"/>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“I have been out of work for almost four years. Four months ago, I decided to get at least a part-time job. I checked the want-ads in the Sunday paper every week and had my husband help me make a list of potential employers…”</a:t>
            </a:r>
          </a:p>
        </p:txBody>
      </p:sp>
      <p:sp>
        <p:nvSpPr>
          <p:cNvPr id="6" name="TextBox 5"/>
          <p:cNvSpPr txBox="1"/>
          <p:nvPr/>
        </p:nvSpPr>
        <p:spPr bwMode="auto">
          <a:xfrm>
            <a:off x="4807527"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“work almost four years </a:t>
            </a:r>
            <a:r>
              <a:rPr lang="en-US" dirty="0"/>
              <a:t>f</a:t>
            </a:r>
            <a:r>
              <a:rPr lang="en-US" dirty="0" smtClean="0"/>
              <a:t>our months ago decided get at least part-time job checked want-ads </a:t>
            </a:r>
            <a:r>
              <a:rPr lang="en-US" dirty="0" err="1"/>
              <a:t>s</a:t>
            </a:r>
            <a:r>
              <a:rPr lang="en-US" dirty="0" err="1" smtClean="0"/>
              <a:t>unday</a:t>
            </a:r>
            <a:r>
              <a:rPr lang="en-US" dirty="0" smtClean="0"/>
              <a:t> paper every week husband help make list potential employers…”</a:t>
            </a:r>
          </a:p>
        </p:txBody>
      </p:sp>
      <p:sp>
        <p:nvSpPr>
          <p:cNvPr id="8" name="TextBox 7"/>
          <p:cNvSpPr txBox="1"/>
          <p:nvPr/>
        </p:nvSpPr>
        <p:spPr bwMode="auto">
          <a:xfrm>
            <a:off x="1563831"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Before</a:t>
            </a:r>
          </a:p>
        </p:txBody>
      </p:sp>
      <p:sp>
        <p:nvSpPr>
          <p:cNvPr id="9" name="TextBox 8"/>
          <p:cNvSpPr txBox="1"/>
          <p:nvPr/>
        </p:nvSpPr>
        <p:spPr bwMode="auto">
          <a:xfrm>
            <a:off x="5914158"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After</a:t>
            </a:r>
          </a:p>
        </p:txBody>
      </p:sp>
    </p:spTree>
    <p:extLst>
      <p:ext uri="{BB962C8B-B14F-4D97-AF65-F5344CB8AC3E}">
        <p14:creationId xmlns:p14="http://schemas.microsoft.com/office/powerpoint/2010/main" val="3998939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053"/>
            <a:ext cx="4094018" cy="1444338"/>
          </a:xfrm>
        </p:spPr>
        <p:txBody>
          <a:bodyPr/>
          <a:lstStyle/>
          <a:p>
            <a:pPr indent="-193675">
              <a:lnSpc>
                <a:spcPct val="100000"/>
              </a:lnSpc>
              <a:spcBef>
                <a:spcPts val="0"/>
              </a:spcBef>
            </a:pPr>
            <a:r>
              <a:rPr lang="en-US" sz="1800" b="1" dirty="0" smtClean="0"/>
              <a:t>What to Consider:</a:t>
            </a:r>
          </a:p>
          <a:p>
            <a:pPr marL="92075" indent="-285750">
              <a:lnSpc>
                <a:spcPct val="100000"/>
              </a:lnSpc>
              <a:spcBef>
                <a:spcPts val="0"/>
              </a:spcBef>
              <a:buFont typeface="Arial" panose="020B0604020202020204" pitchFamily="34" charset="0"/>
              <a:buChar char="•"/>
            </a:pPr>
            <a:r>
              <a:rPr lang="en-US" sz="1800" dirty="0" smtClean="0"/>
              <a:t>Stemming</a:t>
            </a:r>
          </a:p>
          <a:p>
            <a:pPr marL="92075" indent="-285750">
              <a:lnSpc>
                <a:spcPct val="100000"/>
              </a:lnSpc>
              <a:spcBef>
                <a:spcPts val="0"/>
              </a:spcBef>
              <a:buFont typeface="Arial" panose="020B0604020202020204" pitchFamily="34" charset="0"/>
              <a:buChar char="•"/>
            </a:pPr>
            <a:r>
              <a:rPr lang="en-US" sz="1800" dirty="0" smtClean="0"/>
              <a:t>Lemmatization</a:t>
            </a:r>
            <a:endParaRPr lang="en-US" sz="1800" dirty="0"/>
          </a:p>
          <a:p>
            <a:pPr marL="92075" indent="-285750">
              <a:lnSpc>
                <a:spcPct val="100000"/>
              </a:lnSpc>
              <a:spcBef>
                <a:spcPts val="0"/>
              </a:spcBef>
              <a:buFont typeface="Arial" panose="020B0604020202020204" pitchFamily="34" charset="0"/>
              <a:buChar char="•"/>
            </a:pPr>
            <a:r>
              <a:rPr lang="en-US" sz="1800" dirty="0" smtClean="0"/>
              <a:t>Removal of very infrequent words</a:t>
            </a:r>
          </a:p>
        </p:txBody>
      </p:sp>
      <p:sp>
        <p:nvSpPr>
          <p:cNvPr id="3" name="Title 2"/>
          <p:cNvSpPr>
            <a:spLocks noGrp="1"/>
          </p:cNvSpPr>
          <p:nvPr>
            <p:ph type="title"/>
          </p:nvPr>
        </p:nvSpPr>
        <p:spPr/>
        <p:txBody>
          <a:bodyPr/>
          <a:lstStyle/>
          <a:p>
            <a:r>
              <a:rPr lang="en-US" dirty="0" smtClean="0"/>
              <a:t>Step 2: Additional (Optional) Cleaning</a:t>
            </a:r>
            <a:endParaRPr lang="en-US" dirty="0"/>
          </a:p>
        </p:txBody>
      </p:sp>
      <p:sp>
        <p:nvSpPr>
          <p:cNvPr id="5" name="TextBox 4"/>
          <p:cNvSpPr txBox="1"/>
          <p:nvPr/>
        </p:nvSpPr>
        <p:spPr bwMode="auto">
          <a:xfrm>
            <a:off x="457200"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a:t>“work almost four year</a:t>
            </a:r>
            <a:r>
              <a:rPr lang="en-US" dirty="0">
                <a:solidFill>
                  <a:srgbClr val="7030A0"/>
                </a:solidFill>
              </a:rPr>
              <a:t>s</a:t>
            </a:r>
            <a:r>
              <a:rPr lang="en-US" dirty="0"/>
              <a:t> four month</a:t>
            </a:r>
            <a:r>
              <a:rPr lang="en-US" dirty="0">
                <a:solidFill>
                  <a:srgbClr val="7030A0"/>
                </a:solidFill>
              </a:rPr>
              <a:t>s</a:t>
            </a:r>
            <a:r>
              <a:rPr lang="en-US" dirty="0"/>
              <a:t> ago decid</a:t>
            </a:r>
            <a:r>
              <a:rPr lang="en-US" dirty="0">
                <a:solidFill>
                  <a:srgbClr val="7030A0"/>
                </a:solidFill>
              </a:rPr>
              <a:t>ed</a:t>
            </a:r>
            <a:r>
              <a:rPr lang="en-US" dirty="0"/>
              <a:t> get </a:t>
            </a:r>
            <a:r>
              <a:rPr lang="en-US" dirty="0" smtClean="0"/>
              <a:t>least </a:t>
            </a:r>
            <a:r>
              <a:rPr lang="en-US" dirty="0"/>
              <a:t>part-tim</a:t>
            </a:r>
            <a:r>
              <a:rPr lang="en-US" dirty="0">
                <a:solidFill>
                  <a:srgbClr val="7030A0"/>
                </a:solidFill>
              </a:rPr>
              <a:t>e</a:t>
            </a:r>
            <a:r>
              <a:rPr lang="en-US" dirty="0"/>
              <a:t> job check</a:t>
            </a:r>
            <a:r>
              <a:rPr lang="en-US" dirty="0">
                <a:solidFill>
                  <a:srgbClr val="7030A0"/>
                </a:solidFill>
              </a:rPr>
              <a:t>ed</a:t>
            </a:r>
            <a:r>
              <a:rPr lang="en-US" dirty="0"/>
              <a:t> want-ad</a:t>
            </a:r>
            <a:r>
              <a:rPr lang="en-US" dirty="0">
                <a:solidFill>
                  <a:srgbClr val="7030A0"/>
                </a:solidFill>
              </a:rPr>
              <a:t>s</a:t>
            </a:r>
            <a:r>
              <a:rPr lang="en-US" dirty="0"/>
              <a:t> </a:t>
            </a:r>
            <a:r>
              <a:rPr lang="en-US" dirty="0" err="1"/>
              <a:t>sunday</a:t>
            </a:r>
            <a:r>
              <a:rPr lang="en-US" dirty="0"/>
              <a:t> paper ever</a:t>
            </a:r>
            <a:r>
              <a:rPr lang="en-US" dirty="0">
                <a:solidFill>
                  <a:srgbClr val="7030A0"/>
                </a:solidFill>
              </a:rPr>
              <a:t>y</a:t>
            </a:r>
            <a:r>
              <a:rPr lang="en-US" dirty="0"/>
              <a:t> week husband help make list potenti</a:t>
            </a:r>
            <a:r>
              <a:rPr lang="en-US" dirty="0">
                <a:solidFill>
                  <a:srgbClr val="7030A0"/>
                </a:solidFill>
              </a:rPr>
              <a:t>al</a:t>
            </a:r>
            <a:r>
              <a:rPr lang="en-US" dirty="0"/>
              <a:t> employ</a:t>
            </a:r>
            <a:r>
              <a:rPr lang="en-US" dirty="0">
                <a:solidFill>
                  <a:srgbClr val="7030A0"/>
                </a:solidFill>
              </a:rPr>
              <a:t>ers</a:t>
            </a:r>
            <a:r>
              <a:rPr lang="en-US" dirty="0"/>
              <a:t>…”</a:t>
            </a:r>
          </a:p>
        </p:txBody>
      </p:sp>
      <p:sp>
        <p:nvSpPr>
          <p:cNvPr id="6" name="TextBox 5"/>
          <p:cNvSpPr txBox="1"/>
          <p:nvPr/>
        </p:nvSpPr>
        <p:spPr bwMode="auto">
          <a:xfrm>
            <a:off x="4807527"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“work almost four year </a:t>
            </a:r>
            <a:r>
              <a:rPr lang="en-US" dirty="0"/>
              <a:t>f</a:t>
            </a:r>
            <a:r>
              <a:rPr lang="en-US" dirty="0" smtClean="0"/>
              <a:t>our month ago </a:t>
            </a:r>
            <a:r>
              <a:rPr lang="en-US" dirty="0" err="1" smtClean="0"/>
              <a:t>decid</a:t>
            </a:r>
            <a:r>
              <a:rPr lang="en-US" dirty="0" smtClean="0"/>
              <a:t> get least part-tim job check want-ad </a:t>
            </a:r>
            <a:r>
              <a:rPr lang="en-US" dirty="0" err="1"/>
              <a:t>s</a:t>
            </a:r>
            <a:r>
              <a:rPr lang="en-US" dirty="0" err="1" smtClean="0"/>
              <a:t>unday</a:t>
            </a:r>
            <a:r>
              <a:rPr lang="en-US" dirty="0" smtClean="0"/>
              <a:t> paper </a:t>
            </a:r>
            <a:r>
              <a:rPr lang="en-US" dirty="0" err="1" smtClean="0"/>
              <a:t>everi</a:t>
            </a:r>
            <a:r>
              <a:rPr lang="en-US" dirty="0" smtClean="0"/>
              <a:t> week husband help make list </a:t>
            </a:r>
            <a:r>
              <a:rPr lang="en-US" dirty="0" err="1" smtClean="0"/>
              <a:t>potenti</a:t>
            </a:r>
            <a:r>
              <a:rPr lang="en-US" dirty="0" smtClean="0"/>
              <a:t> employ…”</a:t>
            </a:r>
          </a:p>
        </p:txBody>
      </p:sp>
      <p:sp>
        <p:nvSpPr>
          <p:cNvPr id="8" name="TextBox 7"/>
          <p:cNvSpPr txBox="1"/>
          <p:nvPr/>
        </p:nvSpPr>
        <p:spPr bwMode="auto">
          <a:xfrm>
            <a:off x="1563831"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Before</a:t>
            </a:r>
          </a:p>
        </p:txBody>
      </p:sp>
      <p:sp>
        <p:nvSpPr>
          <p:cNvPr id="9" name="TextBox 8"/>
          <p:cNvSpPr txBox="1"/>
          <p:nvPr/>
        </p:nvSpPr>
        <p:spPr bwMode="auto">
          <a:xfrm>
            <a:off x="5914158"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After</a:t>
            </a:r>
          </a:p>
        </p:txBody>
      </p:sp>
    </p:spTree>
    <p:extLst>
      <p:ext uri="{BB962C8B-B14F-4D97-AF65-F5344CB8AC3E}">
        <p14:creationId xmlns:p14="http://schemas.microsoft.com/office/powerpoint/2010/main" val="1774065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After initial cleaning steps (tokenization, punctuation, etc.):</a:t>
            </a:r>
          </a:p>
          <a:p>
            <a:r>
              <a:rPr lang="en-US" dirty="0"/>
              <a:t>	</a:t>
            </a:r>
            <a:r>
              <a:rPr lang="en-US" dirty="0" smtClean="0"/>
              <a:t>10426 unique words</a:t>
            </a:r>
          </a:p>
          <a:p>
            <a:r>
              <a:rPr lang="en-US" dirty="0"/>
              <a:t>	</a:t>
            </a:r>
            <a:r>
              <a:rPr lang="en-US" dirty="0" smtClean="0"/>
              <a:t>Average frequency: 10</a:t>
            </a:r>
          </a:p>
          <a:p>
            <a:endParaRPr lang="en-US" dirty="0" smtClean="0"/>
          </a:p>
          <a:p>
            <a:r>
              <a:rPr lang="en-US" dirty="0" smtClean="0"/>
              <a:t>After stemming:</a:t>
            </a:r>
          </a:p>
          <a:p>
            <a:r>
              <a:rPr lang="en-US" dirty="0"/>
              <a:t>	</a:t>
            </a:r>
            <a:r>
              <a:rPr lang="en-US" dirty="0" smtClean="0"/>
              <a:t>7063 unique words</a:t>
            </a:r>
          </a:p>
          <a:p>
            <a:r>
              <a:rPr lang="en-US" dirty="0"/>
              <a:t>	</a:t>
            </a:r>
            <a:r>
              <a:rPr lang="en-US" dirty="0" smtClean="0"/>
              <a:t>Average frequency: 14.5</a:t>
            </a:r>
          </a:p>
          <a:p>
            <a:endParaRPr lang="en-US" dirty="0" smtClean="0"/>
          </a:p>
          <a:p>
            <a:r>
              <a:rPr lang="en-US" dirty="0" smtClean="0"/>
              <a:t>After removing words with sparsity &gt; 0.999:</a:t>
            </a:r>
          </a:p>
          <a:p>
            <a:r>
              <a:rPr lang="en-US" dirty="0"/>
              <a:t>	</a:t>
            </a:r>
            <a:r>
              <a:rPr lang="en-US" dirty="0" smtClean="0"/>
              <a:t>3479 unique words</a:t>
            </a:r>
          </a:p>
          <a:p>
            <a:r>
              <a:rPr lang="en-US" dirty="0"/>
              <a:t>	</a:t>
            </a:r>
            <a:r>
              <a:rPr lang="en-US" dirty="0" smtClean="0"/>
              <a:t>Average frequency: 28</a:t>
            </a:r>
            <a:endParaRPr lang="en-US" dirty="0"/>
          </a:p>
        </p:txBody>
      </p:sp>
      <p:sp>
        <p:nvSpPr>
          <p:cNvPr id="3" name="Title 2"/>
          <p:cNvSpPr>
            <a:spLocks noGrp="1"/>
          </p:cNvSpPr>
          <p:nvPr>
            <p:ph type="title"/>
          </p:nvPr>
        </p:nvSpPr>
        <p:spPr/>
        <p:txBody>
          <a:bodyPr/>
          <a:lstStyle/>
          <a:p>
            <a:r>
              <a:rPr lang="en-US" dirty="0" smtClean="0"/>
              <a:t>Why Do These Steps?</a:t>
            </a:r>
            <a:endParaRPr lang="en-US" dirty="0"/>
          </a:p>
        </p:txBody>
      </p:sp>
    </p:spTree>
    <p:extLst>
      <p:ext uri="{BB962C8B-B14F-4D97-AF65-F5344CB8AC3E}">
        <p14:creationId xmlns:p14="http://schemas.microsoft.com/office/powerpoint/2010/main" val="22547579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“k” refers to the number of topics you want to extract.</a:t>
                </a:r>
              </a:p>
              <a:p>
                <a:endParaRPr lang="en-US" dirty="0"/>
              </a:p>
              <a:p>
                <a:r>
                  <a:rPr lang="en-US" dirty="0" smtClean="0"/>
                  <a:t>Pick k using any of the following:</a:t>
                </a:r>
              </a:p>
              <a:p>
                <a:pPr marL="342900" indent="-342900">
                  <a:buFont typeface="Arial" panose="020B0604020202020204" pitchFamily="34" charset="0"/>
                  <a:buChar char="•"/>
                </a:pPr>
                <a:r>
                  <a:rPr lang="en-US" dirty="0" smtClean="0"/>
                  <a:t>Needs of the product (e.g., “Read the Top 5 Themes in our Performance Review Text”)</a:t>
                </a:r>
              </a:p>
              <a:p>
                <a:pPr marL="342900" indent="-342900">
                  <a:buFont typeface="Arial" panose="020B0604020202020204" pitchFamily="34" charset="0"/>
                  <a:buChar char="•"/>
                </a:pPr>
                <a:r>
                  <a:rPr lang="en-US" dirty="0" smtClean="0"/>
                  <a:t>Domain expertise or existing research</a:t>
                </a:r>
              </a:p>
              <a:p>
                <a:pPr marL="342900" indent="-342900">
                  <a:buFont typeface="Arial" panose="020B0604020202020204" pitchFamily="34" charset="0"/>
                  <a:buChar char="•"/>
                </a:pPr>
                <a:r>
                  <a:rPr lang="en-US" dirty="0" smtClean="0"/>
                  <a:t>Cluster analysis techniques (AIC, BIC, elbow curves)</a:t>
                </a:r>
              </a:p>
              <a:p>
                <a:pPr marL="342900" indent="-342900">
                  <a:buFont typeface="Arial" panose="020B0604020202020204" pitchFamily="34" charset="0"/>
                  <a:buChar char="•"/>
                </a:pPr>
                <a:r>
                  <a:rPr lang="en-US" dirty="0" smtClean="0"/>
                  <a:t>Trail and error </a:t>
                </a:r>
                <a:r>
                  <a:rPr lang="en-US" b="1" dirty="0" smtClean="0"/>
                  <a:t>(recommended)</a:t>
                </a:r>
              </a:p>
              <a:p>
                <a:pPr marL="342900" indent="-342900">
                  <a:buFont typeface="Arial" panose="020B0604020202020204" pitchFamily="34" charset="0"/>
                  <a:buChar char="•"/>
                </a:pPr>
                <a:r>
                  <a:rPr lang="en-US" dirty="0" smtClean="0"/>
                  <a:t>Rule of thumb: k </a:t>
                </a:r>
                <a:r>
                  <a:rPr lang="en-US" dirty="0" smtClean="0">
                    <a:latin typeface="Cambria Math" panose="02040503050406030204" pitchFamily="18" charset="0"/>
                    <a:ea typeface="Cambria Math" panose="02040503050406030204" pitchFamily="18" charset="0"/>
                  </a:rPr>
                  <a:t>≈</a:t>
                </a:r>
                <a:r>
                  <a:rPr lang="en-US" dirty="0" smtClean="0"/>
                  <a:t> </a:t>
                </a:r>
                <a14:m>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m:t>
                        </m:r>
                      </m:e>
                    </m:rad>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852" t="-160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The Art of Choosing K</a:t>
            </a:r>
            <a:endParaRPr lang="en-US" dirty="0"/>
          </a:p>
        </p:txBody>
      </p:sp>
    </p:spTree>
    <p:extLst>
      <p:ext uri="{BB962C8B-B14F-4D97-AF65-F5344CB8AC3E}">
        <p14:creationId xmlns:p14="http://schemas.microsoft.com/office/powerpoint/2010/main" val="4259315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First Model (k = 10)</a:t>
            </a:r>
            <a:endParaRPr lang="en-US" dirty="0"/>
          </a:p>
        </p:txBody>
      </p:sp>
      <p:sp>
        <p:nvSpPr>
          <p:cNvPr id="6" name="TextBox 5"/>
          <p:cNvSpPr txBox="1"/>
          <p:nvPr/>
        </p:nvSpPr>
        <p:spPr bwMode="auto">
          <a:xfrm>
            <a:off x="457200" y="5850082"/>
            <a:ext cx="8343900"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Sievert, Carson and Kenneth Shirley. “</a:t>
            </a:r>
            <a:r>
              <a:rPr lang="en-US" sz="1400" dirty="0" err="1" smtClean="0"/>
              <a:t>LDAvis</a:t>
            </a:r>
            <a:r>
              <a:rPr lang="en-US" sz="1400" dirty="0" smtClean="0"/>
              <a:t>: A method for visualizing and interpreting topics.”</a:t>
            </a:r>
          </a:p>
        </p:txBody>
      </p:sp>
      <p:pic>
        <p:nvPicPr>
          <p:cNvPr id="8" name="Picture 7"/>
          <p:cNvPicPr>
            <a:picLocks noChangeAspect="1"/>
          </p:cNvPicPr>
          <p:nvPr/>
        </p:nvPicPr>
        <p:blipFill>
          <a:blip r:embed="rId2"/>
          <a:stretch>
            <a:fillRect/>
          </a:stretch>
        </p:blipFill>
        <p:spPr>
          <a:xfrm>
            <a:off x="912678" y="1137515"/>
            <a:ext cx="7317055" cy="4530869"/>
          </a:xfrm>
          <a:prstGeom prst="rect">
            <a:avLst/>
          </a:prstGeom>
        </p:spPr>
      </p:pic>
    </p:spTree>
    <p:extLst>
      <p:ext uri="{BB962C8B-B14F-4D97-AF65-F5344CB8AC3E}">
        <p14:creationId xmlns:p14="http://schemas.microsoft.com/office/powerpoint/2010/main" val="3439156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Second Model (k = 25)</a:t>
            </a:r>
            <a:endParaRPr lang="en-US" dirty="0"/>
          </a:p>
        </p:txBody>
      </p:sp>
      <p:pic>
        <p:nvPicPr>
          <p:cNvPr id="5" name="Picture 4"/>
          <p:cNvPicPr>
            <a:picLocks noChangeAspect="1"/>
          </p:cNvPicPr>
          <p:nvPr/>
        </p:nvPicPr>
        <p:blipFill>
          <a:blip r:embed="rId2"/>
          <a:stretch>
            <a:fillRect/>
          </a:stretch>
        </p:blipFill>
        <p:spPr>
          <a:xfrm>
            <a:off x="522638" y="1313880"/>
            <a:ext cx="8097136" cy="4443982"/>
          </a:xfrm>
          <a:prstGeom prst="rect">
            <a:avLst/>
          </a:prstGeom>
        </p:spPr>
      </p:pic>
      <p:sp>
        <p:nvSpPr>
          <p:cNvPr id="6" name="TextBox 5"/>
          <p:cNvSpPr txBox="1"/>
          <p:nvPr/>
        </p:nvSpPr>
        <p:spPr bwMode="auto">
          <a:xfrm>
            <a:off x="457200" y="5850082"/>
            <a:ext cx="8343900"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Sievert, Carson and Kenneth Shirley. “</a:t>
            </a:r>
            <a:r>
              <a:rPr lang="en-US" sz="1400" dirty="0" err="1" smtClean="0"/>
              <a:t>LDAvis</a:t>
            </a:r>
            <a:r>
              <a:rPr lang="en-US" sz="1400" dirty="0" smtClean="0"/>
              <a:t>: A method for visualizing and interpreting topics.”</a:t>
            </a:r>
          </a:p>
        </p:txBody>
      </p:sp>
    </p:spTree>
    <p:extLst>
      <p:ext uri="{BB962C8B-B14F-4D97-AF65-F5344CB8AC3E}">
        <p14:creationId xmlns:p14="http://schemas.microsoft.com/office/powerpoint/2010/main" val="33976671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Ways to Interrogate Topic Models</a:t>
            </a:r>
            <a:endParaRPr lang="en-US" dirty="0"/>
          </a:p>
        </p:txBody>
      </p:sp>
      <p:graphicFrame>
        <p:nvGraphicFramePr>
          <p:cNvPr id="5" name="Content Placeholder 4"/>
          <p:cNvGraphicFramePr>
            <a:graphicFrameLocks noGrp="1"/>
          </p:cNvGraphicFramePr>
          <p:nvPr>
            <p:ph idx="1"/>
          </p:nvPr>
        </p:nvGraphicFramePr>
        <p:xfrm>
          <a:off x="457200" y="1355725"/>
          <a:ext cx="8228013" cy="3662680"/>
        </p:xfrm>
        <a:graphic>
          <a:graphicData uri="http://schemas.openxmlformats.org/drawingml/2006/table">
            <a:tbl>
              <a:tblPr firstRow="1" bandRow="1">
                <a:tableStyleId>{5C22544A-7EE6-4342-B048-85BDC9FD1C3A}</a:tableStyleId>
              </a:tblPr>
              <a:tblGrid>
                <a:gridCol w="2742671"/>
                <a:gridCol w="2742671"/>
                <a:gridCol w="2742671"/>
              </a:tblGrid>
              <a:tr h="370840">
                <a:tc>
                  <a:txBody>
                    <a:bodyPr/>
                    <a:lstStyle/>
                    <a:p>
                      <a:r>
                        <a:rPr lang="en-US" dirty="0" smtClean="0"/>
                        <a:t>Methods</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370840">
                <a:tc>
                  <a:txBody>
                    <a:bodyPr/>
                    <a:lstStyle/>
                    <a:p>
                      <a:r>
                        <a:rPr lang="en-US" dirty="0" smtClean="0"/>
                        <a:t>Read some entries</a:t>
                      </a:r>
                      <a:endParaRPr lang="en-US" dirty="0"/>
                    </a:p>
                  </a:txBody>
                  <a:tcPr/>
                </a:tc>
                <a:tc>
                  <a:txBody>
                    <a:bodyPr/>
                    <a:lstStyle/>
                    <a:p>
                      <a:pPr marL="285750" indent="-285750">
                        <a:buFontTx/>
                        <a:buChar char="-"/>
                      </a:pPr>
                      <a:r>
                        <a:rPr lang="en-US" dirty="0" smtClean="0"/>
                        <a:t>More detailed</a:t>
                      </a:r>
                    </a:p>
                    <a:p>
                      <a:pPr marL="285750" indent="-285750">
                        <a:buFontTx/>
                        <a:buChar char="-"/>
                      </a:pPr>
                      <a:r>
                        <a:rPr lang="en-US" dirty="0" smtClean="0"/>
                        <a:t>Build a better sense</a:t>
                      </a:r>
                      <a:r>
                        <a:rPr lang="en-US" baseline="0" dirty="0" smtClean="0"/>
                        <a:t> of your data</a:t>
                      </a:r>
                      <a:endParaRPr lang="en-US" dirty="0" smtClean="0"/>
                    </a:p>
                    <a:p>
                      <a:pPr marL="285750" indent="-285750">
                        <a:buFontTx/>
                        <a:buChar char="-"/>
                      </a:pPr>
                      <a:endParaRPr lang="en-US" dirty="0"/>
                    </a:p>
                  </a:txBody>
                  <a:tcPr/>
                </a:tc>
                <a:tc>
                  <a:txBody>
                    <a:bodyPr/>
                    <a:lstStyle/>
                    <a:p>
                      <a:pPr marL="285750" indent="-285750">
                        <a:buFontTx/>
                        <a:buChar char="-"/>
                      </a:pPr>
                      <a:r>
                        <a:rPr lang="en-US" dirty="0" smtClean="0"/>
                        <a:t>Difficult when</a:t>
                      </a:r>
                      <a:r>
                        <a:rPr lang="en-US" baseline="0" dirty="0" smtClean="0"/>
                        <a:t> you have many topics</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dirty="0" smtClean="0"/>
                        <a:t>Hard to directly</a:t>
                      </a:r>
                      <a:r>
                        <a:rPr lang="en-US" baseline="0" dirty="0" smtClean="0"/>
                        <a:t> compare topics</a:t>
                      </a:r>
                      <a:endParaRPr lang="en-US" dirty="0" smtClean="0"/>
                    </a:p>
                    <a:p>
                      <a:pPr marL="285750" indent="-285750">
                        <a:buFontTx/>
                        <a:buChar char="-"/>
                      </a:pPr>
                      <a:endParaRPr lang="en-US" dirty="0"/>
                    </a:p>
                  </a:txBody>
                  <a:tcPr/>
                </a:tc>
              </a:tr>
              <a:tr h="370840">
                <a:tc>
                  <a:txBody>
                    <a:bodyPr/>
                    <a:lstStyle/>
                    <a:p>
                      <a:r>
                        <a:rPr lang="en-US" dirty="0" smtClean="0"/>
                        <a:t>Topic terms and</a:t>
                      </a:r>
                      <a:r>
                        <a:rPr lang="en-US" baseline="0" dirty="0" smtClean="0"/>
                        <a:t> weights</a:t>
                      </a:r>
                      <a:endParaRPr lang="en-US" dirty="0"/>
                    </a:p>
                  </a:txBody>
                  <a:tcPr/>
                </a:tc>
                <a:tc>
                  <a:txBody>
                    <a:bodyPr/>
                    <a:lstStyle/>
                    <a:p>
                      <a:pPr marL="285750" indent="-285750">
                        <a:buFontTx/>
                        <a:buChar char="-"/>
                      </a:pPr>
                      <a:r>
                        <a:rPr lang="en-US" baseline="0" dirty="0" smtClean="0"/>
                        <a:t>Reveals defining words of the topic</a:t>
                      </a:r>
                    </a:p>
                    <a:p>
                      <a:pPr marL="285750" indent="-285750">
                        <a:buFontTx/>
                        <a:buChar char="-"/>
                      </a:pPr>
                      <a:endParaRPr lang="en-US" dirty="0"/>
                    </a:p>
                  </a:txBody>
                  <a:tcPr/>
                </a:tc>
                <a:tc>
                  <a:txBody>
                    <a:bodyPr/>
                    <a:lstStyle/>
                    <a:p>
                      <a:pPr marL="285750" indent="-285750">
                        <a:buFontTx/>
                        <a:buChar char="-"/>
                      </a:pPr>
                      <a:r>
                        <a:rPr lang="en-US" dirty="0" smtClean="0"/>
                        <a:t>Hard to draw meaning without additional</a:t>
                      </a:r>
                      <a:r>
                        <a:rPr lang="en-US" baseline="0" dirty="0" smtClean="0"/>
                        <a:t> interpretation</a:t>
                      </a:r>
                    </a:p>
                  </a:txBody>
                  <a:tcPr/>
                </a:tc>
              </a:tr>
              <a:tr h="370840">
                <a:tc>
                  <a:txBody>
                    <a:bodyPr/>
                    <a:lstStyle/>
                    <a:p>
                      <a:r>
                        <a:rPr lang="en-US" dirty="0" smtClean="0"/>
                        <a:t>Word clouds</a:t>
                      </a:r>
                      <a:endParaRPr lang="en-US" dirty="0"/>
                    </a:p>
                  </a:txBody>
                  <a:tcPr/>
                </a:tc>
                <a:tc>
                  <a:txBody>
                    <a:bodyPr/>
                    <a:lstStyle/>
                    <a:p>
                      <a:pPr marL="285750" indent="-285750">
                        <a:buFontTx/>
                        <a:buChar char="-"/>
                      </a:pPr>
                      <a:r>
                        <a:rPr lang="en-US" dirty="0" smtClean="0"/>
                        <a:t>Builds a sense of the data quickly</a:t>
                      </a:r>
                    </a:p>
                  </a:txBody>
                  <a:tcPr/>
                </a:tc>
                <a:tc>
                  <a:txBody>
                    <a:bodyPr/>
                    <a:lstStyle/>
                    <a:p>
                      <a:pPr marL="285750" indent="-285750">
                        <a:buFontTx/>
                        <a:buChar char="-"/>
                      </a:pPr>
                      <a:r>
                        <a:rPr lang="en-US" dirty="0" smtClean="0"/>
                        <a:t>Not</a:t>
                      </a:r>
                      <a:r>
                        <a:rPr lang="en-US" baseline="0" dirty="0" smtClean="0"/>
                        <a:t> very actionable</a:t>
                      </a:r>
                    </a:p>
                    <a:p>
                      <a:pPr marL="285750" indent="-285750">
                        <a:buFontTx/>
                        <a:buChar char="-"/>
                      </a:pPr>
                      <a:r>
                        <a:rPr lang="en-US" baseline="0" dirty="0" smtClean="0"/>
                        <a:t>Doesn’t contribute to statistical analysis</a:t>
                      </a:r>
                      <a:endParaRPr lang="en-US" dirty="0"/>
                    </a:p>
                  </a:txBody>
                  <a:tcPr/>
                </a:tc>
              </a:tr>
            </a:tbl>
          </a:graphicData>
        </a:graphic>
      </p:graphicFrame>
    </p:spTree>
    <p:extLst>
      <p:ext uri="{BB962C8B-B14F-4D97-AF65-F5344CB8AC3E}">
        <p14:creationId xmlns:p14="http://schemas.microsoft.com/office/powerpoint/2010/main" val="1960581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28532" y="1480416"/>
          <a:ext cx="6856680" cy="4079240"/>
        </p:xfrm>
        <a:graphic>
          <a:graphicData uri="http://schemas.openxmlformats.org/drawingml/2006/table">
            <a:tbl>
              <a:tblPr firstRow="1" bandRow="1">
                <a:tableStyleId>{5C22544A-7EE6-4342-B048-85BDC9FD1C3A}</a:tableStyleId>
              </a:tblPr>
              <a:tblGrid>
                <a:gridCol w="1371336"/>
                <a:gridCol w="1371336"/>
                <a:gridCol w="1371336"/>
                <a:gridCol w="1371336"/>
                <a:gridCol w="1371336"/>
              </a:tblGrid>
              <a:tr h="370840">
                <a:tc>
                  <a:txBody>
                    <a:bodyPr/>
                    <a:lstStyle/>
                    <a:p>
                      <a:pPr algn="ctr"/>
                      <a:r>
                        <a:rPr lang="en-US" dirty="0" smtClean="0">
                          <a:latin typeface="+mj-lt"/>
                        </a:rPr>
                        <a:t>Topic</a:t>
                      </a:r>
                      <a:r>
                        <a:rPr lang="en-US" baseline="0" dirty="0" smtClean="0">
                          <a:latin typeface="+mj-lt"/>
                        </a:rPr>
                        <a:t> 1</a:t>
                      </a:r>
                      <a:endParaRPr lang="en-US" dirty="0">
                        <a:latin typeface="+mj-lt"/>
                      </a:endParaRPr>
                    </a:p>
                  </a:txBody>
                  <a:tcPr/>
                </a:tc>
                <a:tc>
                  <a:txBody>
                    <a:bodyPr/>
                    <a:lstStyle/>
                    <a:p>
                      <a:pPr algn="ctr"/>
                      <a:r>
                        <a:rPr lang="en-US" dirty="0" smtClean="0">
                          <a:latin typeface="+mj-lt"/>
                        </a:rPr>
                        <a:t>Topic 2</a:t>
                      </a:r>
                      <a:endParaRPr lang="en-US" dirty="0">
                        <a:latin typeface="+mj-lt"/>
                      </a:endParaRPr>
                    </a:p>
                  </a:txBody>
                  <a:tcPr/>
                </a:tc>
                <a:tc>
                  <a:txBody>
                    <a:bodyPr/>
                    <a:lstStyle/>
                    <a:p>
                      <a:pPr algn="ctr"/>
                      <a:r>
                        <a:rPr lang="en-US" dirty="0" smtClean="0">
                          <a:latin typeface="+mj-lt"/>
                        </a:rPr>
                        <a:t>Topic 3</a:t>
                      </a:r>
                      <a:endParaRPr lang="en-US" dirty="0">
                        <a:latin typeface="+mj-lt"/>
                      </a:endParaRPr>
                    </a:p>
                  </a:txBody>
                  <a:tcPr/>
                </a:tc>
                <a:tc>
                  <a:txBody>
                    <a:bodyPr/>
                    <a:lstStyle/>
                    <a:p>
                      <a:pPr algn="ctr"/>
                      <a:r>
                        <a:rPr lang="en-US" dirty="0" smtClean="0">
                          <a:latin typeface="+mj-lt"/>
                        </a:rPr>
                        <a:t>Topic 4</a:t>
                      </a:r>
                      <a:endParaRPr lang="en-US" dirty="0">
                        <a:latin typeface="+mj-lt"/>
                      </a:endParaRPr>
                    </a:p>
                  </a:txBody>
                  <a:tcPr/>
                </a:tc>
                <a:tc>
                  <a:txBody>
                    <a:bodyPr/>
                    <a:lstStyle/>
                    <a:p>
                      <a:pPr algn="ctr"/>
                      <a:r>
                        <a:rPr lang="en-US" dirty="0" smtClean="0">
                          <a:latin typeface="+mj-lt"/>
                        </a:rPr>
                        <a:t>Topic 5</a:t>
                      </a:r>
                      <a:endParaRPr lang="en-US" dirty="0">
                        <a:latin typeface="+mj-lt"/>
                      </a:endParaRPr>
                    </a:p>
                  </a:txBody>
                  <a:tcPr/>
                </a:tc>
              </a:tr>
              <a:tr h="370840">
                <a:tc>
                  <a:txBody>
                    <a:bodyPr/>
                    <a:lstStyle/>
                    <a:p>
                      <a:pPr algn="ctr" fontAlgn="b"/>
                      <a:r>
                        <a:rPr lang="en-US" sz="1100" b="0" i="0" u="none" strike="noStrike" dirty="0">
                          <a:solidFill>
                            <a:srgbClr val="000000"/>
                          </a:solidFill>
                          <a:effectLst/>
                          <a:latin typeface="+mj-lt"/>
                        </a:rPr>
                        <a:t>life</a:t>
                      </a:r>
                    </a:p>
                  </a:txBody>
                  <a:tcPr marL="9525" marR="9525" marT="9525" marB="0" anchor="ctr"/>
                </a:tc>
                <a:tc>
                  <a:txBody>
                    <a:bodyPr/>
                    <a:lstStyle/>
                    <a:p>
                      <a:pPr algn="ctr" fontAlgn="b"/>
                      <a:r>
                        <a:rPr lang="en-US" sz="1100" b="0" i="0" u="none" strike="noStrike">
                          <a:solidFill>
                            <a:srgbClr val="000000"/>
                          </a:solidFill>
                          <a:effectLst/>
                          <a:latin typeface="+mj-lt"/>
                        </a:rPr>
                        <a:t>learn</a:t>
                      </a:r>
                    </a:p>
                  </a:txBody>
                  <a:tcPr marL="9525" marR="9525" marT="9525" marB="0" anchor="ctr"/>
                </a:tc>
                <a:tc>
                  <a:txBody>
                    <a:bodyPr/>
                    <a:lstStyle/>
                    <a:p>
                      <a:pPr algn="ctr" fontAlgn="b"/>
                      <a:r>
                        <a:rPr lang="en-US" sz="1100" b="0" i="0" u="none" strike="noStrike" dirty="0">
                          <a:solidFill>
                            <a:srgbClr val="000000"/>
                          </a:solidFill>
                          <a:effectLst/>
                          <a:latin typeface="+mj-lt"/>
                        </a:rPr>
                        <a:t>also</a:t>
                      </a:r>
                    </a:p>
                  </a:txBody>
                  <a:tcPr marL="9525" marR="9525" marT="9525" marB="0" anchor="ctr"/>
                </a:tc>
                <a:tc>
                  <a:txBody>
                    <a:bodyPr/>
                    <a:lstStyle/>
                    <a:p>
                      <a:pPr algn="ctr" fontAlgn="b"/>
                      <a:r>
                        <a:rPr lang="en-US" sz="1100" b="0" i="0" u="none" strike="noStrike">
                          <a:solidFill>
                            <a:srgbClr val="000000"/>
                          </a:solidFill>
                          <a:effectLst/>
                          <a:latin typeface="+mj-lt"/>
                        </a:rPr>
                        <a:t>ive</a:t>
                      </a:r>
                    </a:p>
                  </a:txBody>
                  <a:tcPr marL="9525" marR="9525" marT="9525" marB="0" anchor="ctr"/>
                </a:tc>
                <a:tc>
                  <a:txBody>
                    <a:bodyPr/>
                    <a:lstStyle/>
                    <a:p>
                      <a:pPr algn="ctr" fontAlgn="b"/>
                      <a:r>
                        <a:rPr lang="en-US" sz="1100" b="0" i="0" u="none" strike="noStrike">
                          <a:solidFill>
                            <a:srgbClr val="000000"/>
                          </a:solidFill>
                          <a:effectLst/>
                          <a:latin typeface="+mj-lt"/>
                        </a:rPr>
                        <a:t>weight</a:t>
                      </a:r>
                    </a:p>
                  </a:txBody>
                  <a:tcPr marL="9525" marR="9525" marT="9525" marB="0" anchor="ctr"/>
                </a:tc>
              </a:tr>
              <a:tr h="370840">
                <a:tc>
                  <a:txBody>
                    <a:bodyPr/>
                    <a:lstStyle/>
                    <a:p>
                      <a:pPr algn="ctr" fontAlgn="b"/>
                      <a:r>
                        <a:rPr lang="en-US" sz="1100" b="0" i="0" u="none" strike="noStrike">
                          <a:solidFill>
                            <a:srgbClr val="000000"/>
                          </a:solidFill>
                          <a:effectLst/>
                          <a:latin typeface="+mj-lt"/>
                        </a:rPr>
                        <a:t>goal</a:t>
                      </a:r>
                    </a:p>
                  </a:txBody>
                  <a:tcPr marL="9525" marR="9525" marT="9525" marB="0" anchor="ctr"/>
                </a:tc>
                <a:tc>
                  <a:txBody>
                    <a:bodyPr/>
                    <a:lstStyle/>
                    <a:p>
                      <a:pPr algn="ctr" fontAlgn="b"/>
                      <a:r>
                        <a:rPr lang="en-US" sz="1100" b="0" i="0" u="none" strike="noStrike">
                          <a:solidFill>
                            <a:srgbClr val="000000"/>
                          </a:solidFill>
                          <a:effectLst/>
                          <a:latin typeface="+mj-lt"/>
                        </a:rPr>
                        <a:t>use</a:t>
                      </a:r>
                    </a:p>
                  </a:txBody>
                  <a:tcPr marL="9525" marR="9525" marT="9525" marB="0" anchor="ctr"/>
                </a:tc>
                <a:tc>
                  <a:txBody>
                    <a:bodyPr/>
                    <a:lstStyle/>
                    <a:p>
                      <a:pPr algn="ctr" fontAlgn="b"/>
                      <a:r>
                        <a:rPr lang="en-US" sz="1100" b="0" i="0" u="none" strike="noStrike" dirty="0">
                          <a:solidFill>
                            <a:srgbClr val="000000"/>
                          </a:solidFill>
                          <a:effectLst/>
                          <a:latin typeface="+mj-lt"/>
                        </a:rPr>
                        <a:t>eat</a:t>
                      </a:r>
                    </a:p>
                  </a:txBody>
                  <a:tcPr marL="9525" marR="9525" marT="9525" marB="0" anchor="ctr"/>
                </a:tc>
                <a:tc>
                  <a:txBody>
                    <a:bodyPr/>
                    <a:lstStyle/>
                    <a:p>
                      <a:pPr algn="ctr" fontAlgn="b"/>
                      <a:r>
                        <a:rPr lang="en-US" sz="1100" b="0" i="0" u="none" strike="noStrike" dirty="0">
                          <a:solidFill>
                            <a:srgbClr val="000000"/>
                          </a:solidFill>
                          <a:effectLst/>
                          <a:latin typeface="+mj-lt"/>
                        </a:rPr>
                        <a:t>make</a:t>
                      </a:r>
                    </a:p>
                  </a:txBody>
                  <a:tcPr marL="9525" marR="9525" marT="9525" marB="0" anchor="ctr"/>
                </a:tc>
                <a:tc>
                  <a:txBody>
                    <a:bodyPr/>
                    <a:lstStyle/>
                    <a:p>
                      <a:pPr algn="ctr" fontAlgn="b"/>
                      <a:r>
                        <a:rPr lang="en-US" sz="1100" b="0" i="0" u="none" strike="noStrike">
                          <a:solidFill>
                            <a:srgbClr val="000000"/>
                          </a:solidFill>
                          <a:effectLst/>
                          <a:latin typeface="+mj-lt"/>
                        </a:rPr>
                        <a:t>lose</a:t>
                      </a:r>
                    </a:p>
                  </a:txBody>
                  <a:tcPr marL="9525" marR="9525" marT="9525" marB="0" anchor="ctr"/>
                </a:tc>
              </a:tr>
              <a:tr h="370840">
                <a:tc>
                  <a:txBody>
                    <a:bodyPr/>
                    <a:lstStyle/>
                    <a:p>
                      <a:pPr algn="ctr" fontAlgn="b"/>
                      <a:r>
                        <a:rPr lang="en-US" sz="1100" b="0" i="0" u="none" strike="noStrike">
                          <a:solidFill>
                            <a:srgbClr val="000000"/>
                          </a:solidFill>
                          <a:effectLst/>
                          <a:latin typeface="+mj-lt"/>
                        </a:rPr>
                        <a:t>year</a:t>
                      </a:r>
                    </a:p>
                  </a:txBody>
                  <a:tcPr marL="9525" marR="9525" marT="9525" marB="0" anchor="ctr"/>
                </a:tc>
                <a:tc>
                  <a:txBody>
                    <a:bodyPr/>
                    <a:lstStyle/>
                    <a:p>
                      <a:pPr algn="ctr" fontAlgn="b"/>
                      <a:r>
                        <a:rPr lang="en-US" sz="1100" b="0" i="0" u="none" strike="noStrike">
                          <a:solidFill>
                            <a:srgbClr val="000000"/>
                          </a:solidFill>
                          <a:effectLst/>
                          <a:latin typeface="+mj-lt"/>
                        </a:rPr>
                        <a:t>creat</a:t>
                      </a:r>
                    </a:p>
                  </a:txBody>
                  <a:tcPr marL="9525" marR="9525" marT="9525" marB="0" anchor="ctr"/>
                </a:tc>
                <a:tc>
                  <a:txBody>
                    <a:bodyPr/>
                    <a:lstStyle/>
                    <a:p>
                      <a:pPr algn="ctr" fontAlgn="b"/>
                      <a:r>
                        <a:rPr lang="en-US" sz="1100" b="0" i="0" u="none" strike="noStrike" dirty="0">
                          <a:solidFill>
                            <a:srgbClr val="000000"/>
                          </a:solidFill>
                          <a:effectLst/>
                          <a:latin typeface="+mj-lt"/>
                        </a:rPr>
                        <a:t>tri</a:t>
                      </a:r>
                    </a:p>
                  </a:txBody>
                  <a:tcPr marL="9525" marR="9525" marT="9525" marB="0" anchor="ctr"/>
                </a:tc>
                <a:tc>
                  <a:txBody>
                    <a:bodyPr/>
                    <a:lstStyle/>
                    <a:p>
                      <a:pPr algn="ctr" fontAlgn="b"/>
                      <a:r>
                        <a:rPr lang="en-US" sz="1100" b="0" i="0" u="none" strike="noStrike">
                          <a:solidFill>
                            <a:srgbClr val="000000"/>
                          </a:solidFill>
                          <a:effectLst/>
                          <a:latin typeface="+mj-lt"/>
                        </a:rPr>
                        <a:t>keep</a:t>
                      </a:r>
                    </a:p>
                  </a:txBody>
                  <a:tcPr marL="9525" marR="9525" marT="9525" marB="0" anchor="ctr"/>
                </a:tc>
                <a:tc>
                  <a:txBody>
                    <a:bodyPr/>
                    <a:lstStyle/>
                    <a:p>
                      <a:pPr algn="ctr" fontAlgn="b"/>
                      <a:r>
                        <a:rPr lang="en-US" sz="1100" b="0" i="0" u="none" strike="noStrike">
                          <a:solidFill>
                            <a:srgbClr val="000000"/>
                          </a:solidFill>
                          <a:effectLst/>
                          <a:latin typeface="+mj-lt"/>
                        </a:rPr>
                        <a:t>exercis</a:t>
                      </a:r>
                    </a:p>
                  </a:txBody>
                  <a:tcPr marL="9525" marR="9525" marT="9525" marB="0" anchor="ctr"/>
                </a:tc>
              </a:tr>
              <a:tr h="370840">
                <a:tc>
                  <a:txBody>
                    <a:bodyPr/>
                    <a:lstStyle/>
                    <a:p>
                      <a:pPr algn="ctr" fontAlgn="b"/>
                      <a:r>
                        <a:rPr lang="en-US" sz="1100" b="0" i="0" u="none" strike="noStrike">
                          <a:solidFill>
                            <a:srgbClr val="000000"/>
                          </a:solidFill>
                          <a:effectLst/>
                          <a:latin typeface="+mj-lt"/>
                        </a:rPr>
                        <a:t>now</a:t>
                      </a:r>
                    </a:p>
                  </a:txBody>
                  <a:tcPr marL="9525" marR="9525" marT="9525" marB="0" anchor="ctr"/>
                </a:tc>
                <a:tc>
                  <a:txBody>
                    <a:bodyPr/>
                    <a:lstStyle/>
                    <a:p>
                      <a:pPr algn="ctr" fontAlgn="b"/>
                      <a:r>
                        <a:rPr lang="en-US" sz="1100" b="0" i="0" u="none" strike="noStrike">
                          <a:solidFill>
                            <a:srgbClr val="000000"/>
                          </a:solidFill>
                          <a:effectLst/>
                          <a:latin typeface="+mj-lt"/>
                        </a:rPr>
                        <a:t>skill</a:t>
                      </a:r>
                    </a:p>
                  </a:txBody>
                  <a:tcPr marL="9525" marR="9525" marT="9525" marB="0" anchor="ctr"/>
                </a:tc>
                <a:tc>
                  <a:txBody>
                    <a:bodyPr/>
                    <a:lstStyle/>
                    <a:p>
                      <a:pPr algn="ctr" fontAlgn="b"/>
                      <a:r>
                        <a:rPr lang="en-US" sz="1100" b="0" i="0" u="none" strike="noStrike">
                          <a:solidFill>
                            <a:srgbClr val="000000"/>
                          </a:solidFill>
                          <a:effectLst/>
                          <a:latin typeface="+mj-lt"/>
                        </a:rPr>
                        <a:t>food</a:t>
                      </a:r>
                    </a:p>
                  </a:txBody>
                  <a:tcPr marL="9525" marR="9525" marT="9525" marB="0" anchor="ctr"/>
                </a:tc>
                <a:tc>
                  <a:txBody>
                    <a:bodyPr/>
                    <a:lstStyle/>
                    <a:p>
                      <a:pPr algn="ctr" fontAlgn="b"/>
                      <a:r>
                        <a:rPr lang="en-US" sz="1100" b="0" i="0" u="none" strike="noStrike" dirty="0">
                          <a:solidFill>
                            <a:srgbClr val="000000"/>
                          </a:solidFill>
                          <a:effectLst/>
                          <a:latin typeface="+mj-lt"/>
                        </a:rPr>
                        <a:t>come</a:t>
                      </a:r>
                    </a:p>
                  </a:txBody>
                  <a:tcPr marL="9525" marR="9525" marT="9525" marB="0" anchor="ctr"/>
                </a:tc>
                <a:tc>
                  <a:txBody>
                    <a:bodyPr/>
                    <a:lstStyle/>
                    <a:p>
                      <a:pPr algn="ctr" fontAlgn="b"/>
                      <a:r>
                        <a:rPr lang="en-US" sz="1100" b="0" i="0" u="none" strike="noStrike">
                          <a:solidFill>
                            <a:srgbClr val="000000"/>
                          </a:solidFill>
                          <a:effectLst/>
                          <a:latin typeface="+mj-lt"/>
                        </a:rPr>
                        <a:t>pound</a:t>
                      </a:r>
                    </a:p>
                  </a:txBody>
                  <a:tcPr marL="9525" marR="9525" marT="9525" marB="0" anchor="ctr"/>
                </a:tc>
              </a:tr>
              <a:tr h="370840">
                <a:tc>
                  <a:txBody>
                    <a:bodyPr/>
                    <a:lstStyle/>
                    <a:p>
                      <a:pPr algn="ctr" fontAlgn="b"/>
                      <a:r>
                        <a:rPr lang="en-US" sz="1100" b="0" i="0" u="none" strike="noStrike">
                          <a:solidFill>
                            <a:srgbClr val="000000"/>
                          </a:solidFill>
                          <a:effectLst/>
                          <a:latin typeface="+mj-lt"/>
                        </a:rPr>
                        <a:t>even</a:t>
                      </a:r>
                    </a:p>
                  </a:txBody>
                  <a:tcPr marL="9525" marR="9525" marT="9525" marB="0" anchor="ctr"/>
                </a:tc>
                <a:tc>
                  <a:txBody>
                    <a:bodyPr/>
                    <a:lstStyle/>
                    <a:p>
                      <a:pPr algn="ctr" fontAlgn="b"/>
                      <a:r>
                        <a:rPr lang="en-US" sz="1100" b="0" i="0" u="none" strike="noStrike">
                          <a:solidFill>
                            <a:srgbClr val="000000"/>
                          </a:solidFill>
                          <a:effectLst/>
                          <a:latin typeface="+mj-lt"/>
                        </a:rPr>
                        <a:t>well</a:t>
                      </a:r>
                    </a:p>
                  </a:txBody>
                  <a:tcPr marL="9525" marR="9525" marT="9525" marB="0" anchor="ctr"/>
                </a:tc>
                <a:tc>
                  <a:txBody>
                    <a:bodyPr/>
                    <a:lstStyle/>
                    <a:p>
                      <a:pPr algn="ctr" fontAlgn="b"/>
                      <a:r>
                        <a:rPr lang="en-US" sz="1100" b="0" i="0" u="none" strike="noStrike" dirty="0">
                          <a:solidFill>
                            <a:srgbClr val="000000"/>
                          </a:solidFill>
                          <a:effectLst/>
                          <a:latin typeface="+mj-lt"/>
                        </a:rPr>
                        <a:t>cut</a:t>
                      </a:r>
                    </a:p>
                  </a:txBody>
                  <a:tcPr marL="9525" marR="9525" marT="9525" marB="0" anchor="ctr"/>
                </a:tc>
                <a:tc>
                  <a:txBody>
                    <a:bodyPr/>
                    <a:lstStyle/>
                    <a:p>
                      <a:pPr algn="ctr" fontAlgn="b"/>
                      <a:r>
                        <a:rPr lang="en-US" sz="1100" b="0" i="0" u="none" strike="noStrike" dirty="0">
                          <a:solidFill>
                            <a:srgbClr val="000000"/>
                          </a:solidFill>
                          <a:effectLst/>
                          <a:latin typeface="+mj-lt"/>
                        </a:rPr>
                        <a:t>sure</a:t>
                      </a:r>
                    </a:p>
                  </a:txBody>
                  <a:tcPr marL="9525" marR="9525" marT="9525" marB="0" anchor="ctr"/>
                </a:tc>
                <a:tc>
                  <a:txBody>
                    <a:bodyPr/>
                    <a:lstStyle/>
                    <a:p>
                      <a:pPr algn="ctr" fontAlgn="b"/>
                      <a:r>
                        <a:rPr lang="en-US" sz="1100" b="0" i="0" u="none" strike="noStrike">
                          <a:solidFill>
                            <a:srgbClr val="000000"/>
                          </a:solidFill>
                          <a:effectLst/>
                          <a:latin typeface="+mj-lt"/>
                        </a:rPr>
                        <a:t>day</a:t>
                      </a:r>
                    </a:p>
                  </a:txBody>
                  <a:tcPr marL="9525" marR="9525" marT="9525" marB="0" anchor="ctr"/>
                </a:tc>
              </a:tr>
              <a:tr h="370840">
                <a:tc>
                  <a:txBody>
                    <a:bodyPr/>
                    <a:lstStyle/>
                    <a:p>
                      <a:pPr algn="ctr" fontAlgn="b"/>
                      <a:r>
                        <a:rPr lang="en-US" sz="1100" b="0" i="0" u="none" strike="noStrike">
                          <a:solidFill>
                            <a:srgbClr val="000000"/>
                          </a:solidFill>
                          <a:effectLst/>
                          <a:latin typeface="+mj-lt"/>
                        </a:rPr>
                        <a:t>get</a:t>
                      </a:r>
                    </a:p>
                  </a:txBody>
                  <a:tcPr marL="9525" marR="9525" marT="9525" marB="0" anchor="ctr"/>
                </a:tc>
                <a:tc>
                  <a:txBody>
                    <a:bodyPr/>
                    <a:lstStyle/>
                    <a:p>
                      <a:pPr algn="ctr" fontAlgn="b"/>
                      <a:r>
                        <a:rPr lang="en-US" sz="1100" b="0" i="0" u="none" strike="noStrike">
                          <a:solidFill>
                            <a:srgbClr val="000000"/>
                          </a:solidFill>
                          <a:effectLst/>
                          <a:latin typeface="+mj-lt"/>
                        </a:rPr>
                        <a:t>can</a:t>
                      </a:r>
                    </a:p>
                  </a:txBody>
                  <a:tcPr marL="9525" marR="9525" marT="9525" marB="0" anchor="ctr"/>
                </a:tc>
                <a:tc>
                  <a:txBody>
                    <a:bodyPr/>
                    <a:lstStyle/>
                    <a:p>
                      <a:pPr algn="ctr" fontAlgn="b"/>
                      <a:r>
                        <a:rPr lang="en-US" sz="1100" b="0" i="0" u="none" strike="noStrike">
                          <a:solidFill>
                            <a:srgbClr val="000000"/>
                          </a:solidFill>
                          <a:effectLst/>
                          <a:latin typeface="+mj-lt"/>
                        </a:rPr>
                        <a:t>chang</a:t>
                      </a:r>
                    </a:p>
                  </a:txBody>
                  <a:tcPr marL="9525" marR="9525" marT="9525" marB="0" anchor="ctr"/>
                </a:tc>
                <a:tc>
                  <a:txBody>
                    <a:bodyPr/>
                    <a:lstStyle/>
                    <a:p>
                      <a:pPr algn="ctr" fontAlgn="b"/>
                      <a:r>
                        <a:rPr lang="en-US" sz="1100" b="0" i="0" u="none" strike="noStrike" dirty="0">
                          <a:solidFill>
                            <a:srgbClr val="000000"/>
                          </a:solidFill>
                          <a:effectLst/>
                          <a:latin typeface="+mj-lt"/>
                        </a:rPr>
                        <a:t>time</a:t>
                      </a:r>
                    </a:p>
                  </a:txBody>
                  <a:tcPr marL="9525" marR="9525" marT="9525" marB="0" anchor="ctr"/>
                </a:tc>
                <a:tc>
                  <a:txBody>
                    <a:bodyPr/>
                    <a:lstStyle/>
                    <a:p>
                      <a:pPr algn="ctr" fontAlgn="b"/>
                      <a:r>
                        <a:rPr lang="en-US" sz="1100" b="0" i="0" u="none" strike="noStrike">
                          <a:solidFill>
                            <a:srgbClr val="000000"/>
                          </a:solidFill>
                          <a:effectLst/>
                          <a:latin typeface="+mj-lt"/>
                        </a:rPr>
                        <a:t>eat</a:t>
                      </a:r>
                    </a:p>
                  </a:txBody>
                  <a:tcPr marL="9525" marR="9525" marT="9525" marB="0" anchor="ctr"/>
                </a:tc>
              </a:tr>
              <a:tr h="370840">
                <a:tc>
                  <a:txBody>
                    <a:bodyPr/>
                    <a:lstStyle/>
                    <a:p>
                      <a:pPr algn="ctr" fontAlgn="b"/>
                      <a:r>
                        <a:rPr lang="en-US" sz="1100" b="0" i="0" u="none" strike="noStrike">
                          <a:solidFill>
                            <a:srgbClr val="000000"/>
                          </a:solidFill>
                          <a:effectLst/>
                          <a:latin typeface="+mj-lt"/>
                        </a:rPr>
                        <a:t>take</a:t>
                      </a:r>
                    </a:p>
                  </a:txBody>
                  <a:tcPr marL="9525" marR="9525" marT="9525" marB="0" anchor="ctr"/>
                </a:tc>
                <a:tc>
                  <a:txBody>
                    <a:bodyPr/>
                    <a:lstStyle/>
                    <a:p>
                      <a:pPr algn="ctr" fontAlgn="b"/>
                      <a:r>
                        <a:rPr lang="en-US" sz="1100" b="0" i="0" u="none" strike="noStrike">
                          <a:solidFill>
                            <a:srgbClr val="000000"/>
                          </a:solidFill>
                          <a:effectLst/>
                          <a:latin typeface="+mj-lt"/>
                        </a:rPr>
                        <a:t>play</a:t>
                      </a:r>
                    </a:p>
                  </a:txBody>
                  <a:tcPr marL="9525" marR="9525" marT="9525" marB="0" anchor="ctr"/>
                </a:tc>
                <a:tc>
                  <a:txBody>
                    <a:bodyPr/>
                    <a:lstStyle/>
                    <a:p>
                      <a:pPr algn="ctr" fontAlgn="b"/>
                      <a:r>
                        <a:rPr lang="en-US" sz="1100" b="0" i="0" u="none" strike="noStrike" dirty="0">
                          <a:solidFill>
                            <a:srgbClr val="000000"/>
                          </a:solidFill>
                          <a:effectLst/>
                          <a:latin typeface="+mj-lt"/>
                        </a:rPr>
                        <a:t>feel</a:t>
                      </a:r>
                    </a:p>
                  </a:txBody>
                  <a:tcPr marL="9525" marR="9525" marT="9525" marB="0" anchor="ctr"/>
                </a:tc>
                <a:tc>
                  <a:txBody>
                    <a:bodyPr/>
                    <a:lstStyle/>
                    <a:p>
                      <a:pPr algn="ctr" fontAlgn="b"/>
                      <a:r>
                        <a:rPr lang="en-US" sz="1100" b="0" i="0" u="none" strike="noStrike">
                          <a:solidFill>
                            <a:srgbClr val="000000"/>
                          </a:solidFill>
                          <a:effectLst/>
                          <a:latin typeface="+mj-lt"/>
                        </a:rPr>
                        <a:t>mani</a:t>
                      </a:r>
                    </a:p>
                  </a:txBody>
                  <a:tcPr marL="9525" marR="9525" marT="9525" marB="0" anchor="ctr"/>
                </a:tc>
                <a:tc>
                  <a:txBody>
                    <a:bodyPr/>
                    <a:lstStyle/>
                    <a:p>
                      <a:pPr algn="ctr" fontAlgn="b"/>
                      <a:r>
                        <a:rPr lang="en-US" sz="1100" b="0" i="0" u="none" strike="noStrike" dirty="0">
                          <a:solidFill>
                            <a:srgbClr val="000000"/>
                          </a:solidFill>
                          <a:effectLst/>
                          <a:latin typeface="+mj-lt"/>
                        </a:rPr>
                        <a:t>diet</a:t>
                      </a:r>
                    </a:p>
                  </a:txBody>
                  <a:tcPr marL="9525" marR="9525" marT="9525" marB="0" anchor="ctr"/>
                </a:tc>
              </a:tr>
              <a:tr h="370840">
                <a:tc>
                  <a:txBody>
                    <a:bodyPr/>
                    <a:lstStyle/>
                    <a:p>
                      <a:pPr algn="ctr" fontAlgn="b"/>
                      <a:r>
                        <a:rPr lang="en-US" sz="1100" b="0" i="0" u="none" strike="noStrike">
                          <a:solidFill>
                            <a:srgbClr val="000000"/>
                          </a:solidFill>
                          <a:effectLst/>
                          <a:latin typeface="+mj-lt"/>
                        </a:rPr>
                        <a:t>medic</a:t>
                      </a:r>
                    </a:p>
                  </a:txBody>
                  <a:tcPr marL="9525" marR="9525" marT="9525" marB="0" anchor="ctr"/>
                </a:tc>
                <a:tc>
                  <a:txBody>
                    <a:bodyPr/>
                    <a:lstStyle/>
                    <a:p>
                      <a:pPr algn="ctr" fontAlgn="b"/>
                      <a:r>
                        <a:rPr lang="en-US" sz="1100" b="0" i="0" u="none" strike="noStrike">
                          <a:solidFill>
                            <a:srgbClr val="000000"/>
                          </a:solidFill>
                          <a:effectLst/>
                          <a:latin typeface="+mj-lt"/>
                        </a:rPr>
                        <a:t>becom</a:t>
                      </a:r>
                    </a:p>
                  </a:txBody>
                  <a:tcPr marL="9525" marR="9525" marT="9525" marB="0" anchor="ctr"/>
                </a:tc>
                <a:tc>
                  <a:txBody>
                    <a:bodyPr/>
                    <a:lstStyle/>
                    <a:p>
                      <a:pPr algn="ctr" fontAlgn="b"/>
                      <a:r>
                        <a:rPr lang="en-US" sz="1100" b="0" i="0" u="none" strike="noStrike" dirty="0">
                          <a:solidFill>
                            <a:srgbClr val="000000"/>
                          </a:solidFill>
                          <a:effectLst/>
                          <a:latin typeface="+mj-lt"/>
                        </a:rPr>
                        <a:t>healthier</a:t>
                      </a:r>
                    </a:p>
                  </a:txBody>
                  <a:tcPr marL="9525" marR="9525" marT="9525" marB="0" anchor="ctr"/>
                </a:tc>
                <a:tc>
                  <a:txBody>
                    <a:bodyPr/>
                    <a:lstStyle/>
                    <a:p>
                      <a:pPr algn="ctr" fontAlgn="b"/>
                      <a:r>
                        <a:rPr lang="en-US" sz="1100" b="0" i="0" u="none" strike="noStrike">
                          <a:solidFill>
                            <a:srgbClr val="000000"/>
                          </a:solidFill>
                          <a:effectLst/>
                          <a:latin typeface="+mj-lt"/>
                        </a:rPr>
                        <a:t>enough</a:t>
                      </a:r>
                    </a:p>
                  </a:txBody>
                  <a:tcPr marL="9525" marR="9525" marT="9525" marB="0" anchor="ctr"/>
                </a:tc>
                <a:tc>
                  <a:txBody>
                    <a:bodyPr/>
                    <a:lstStyle/>
                    <a:p>
                      <a:pPr algn="ctr" fontAlgn="b"/>
                      <a:r>
                        <a:rPr lang="en-US" sz="1100" b="0" i="0" u="none" strike="noStrike" dirty="0">
                          <a:solidFill>
                            <a:srgbClr val="000000"/>
                          </a:solidFill>
                          <a:effectLst/>
                          <a:latin typeface="+mj-lt"/>
                        </a:rPr>
                        <a:t>walk</a:t>
                      </a:r>
                    </a:p>
                  </a:txBody>
                  <a:tcPr marL="9525" marR="9525" marT="9525" marB="0" anchor="ctr"/>
                </a:tc>
              </a:tr>
              <a:tr h="370840">
                <a:tc>
                  <a:txBody>
                    <a:bodyPr/>
                    <a:lstStyle/>
                    <a:p>
                      <a:pPr algn="ctr" fontAlgn="b"/>
                      <a:r>
                        <a:rPr lang="en-US" sz="1100" b="0" i="0" u="none" strike="noStrike">
                          <a:solidFill>
                            <a:srgbClr val="000000"/>
                          </a:solidFill>
                          <a:effectLst/>
                          <a:latin typeface="+mj-lt"/>
                        </a:rPr>
                        <a:t>doctor</a:t>
                      </a:r>
                    </a:p>
                  </a:txBody>
                  <a:tcPr marL="9525" marR="9525" marT="9525" marB="0" anchor="ctr"/>
                </a:tc>
                <a:tc>
                  <a:txBody>
                    <a:bodyPr/>
                    <a:lstStyle/>
                    <a:p>
                      <a:pPr algn="ctr" fontAlgn="b"/>
                      <a:r>
                        <a:rPr lang="en-US" sz="1100" b="0" i="0" u="none" strike="noStrike">
                          <a:solidFill>
                            <a:srgbClr val="000000"/>
                          </a:solidFill>
                          <a:effectLst/>
                          <a:latin typeface="+mj-lt"/>
                        </a:rPr>
                        <a:t>practic</a:t>
                      </a:r>
                    </a:p>
                  </a:txBody>
                  <a:tcPr marL="9525" marR="9525" marT="9525" marB="0" anchor="ctr"/>
                </a:tc>
                <a:tc>
                  <a:txBody>
                    <a:bodyPr/>
                    <a:lstStyle/>
                    <a:p>
                      <a:pPr algn="ctr" fontAlgn="b"/>
                      <a:r>
                        <a:rPr lang="en-US" sz="1100" b="0" i="0" u="none" strike="noStrike">
                          <a:solidFill>
                            <a:srgbClr val="000000"/>
                          </a:solidFill>
                          <a:effectLst/>
                          <a:latin typeface="+mj-lt"/>
                        </a:rPr>
                        <a:t>drink</a:t>
                      </a:r>
                    </a:p>
                  </a:txBody>
                  <a:tcPr marL="9525" marR="9525" marT="9525" marB="0" anchor="ctr"/>
                </a:tc>
                <a:tc>
                  <a:txBody>
                    <a:bodyPr/>
                    <a:lstStyle/>
                    <a:p>
                      <a:pPr algn="ctr" fontAlgn="b"/>
                      <a:r>
                        <a:rPr lang="en-US" sz="1100" b="0" i="0" u="none" strike="noStrike">
                          <a:solidFill>
                            <a:srgbClr val="000000"/>
                          </a:solidFill>
                          <a:effectLst/>
                          <a:latin typeface="+mj-lt"/>
                        </a:rPr>
                        <a:t>far</a:t>
                      </a:r>
                    </a:p>
                  </a:txBody>
                  <a:tcPr marL="9525" marR="9525" marT="9525" marB="0" anchor="ctr"/>
                </a:tc>
                <a:tc>
                  <a:txBody>
                    <a:bodyPr/>
                    <a:lstStyle/>
                    <a:p>
                      <a:pPr algn="ctr" fontAlgn="b"/>
                      <a:r>
                        <a:rPr lang="en-US" sz="1100" b="0" i="0" u="none" strike="noStrike" dirty="0">
                          <a:solidFill>
                            <a:srgbClr val="000000"/>
                          </a:solidFill>
                          <a:effectLst/>
                          <a:latin typeface="+mj-lt"/>
                        </a:rPr>
                        <a:t>lost</a:t>
                      </a:r>
                    </a:p>
                  </a:txBody>
                  <a:tcPr marL="9525" marR="9525" marT="9525" marB="0" anchor="ctr"/>
                </a:tc>
              </a:tr>
              <a:tr h="370840">
                <a:tc>
                  <a:txBody>
                    <a:bodyPr/>
                    <a:lstStyle/>
                    <a:p>
                      <a:pPr algn="ctr" fontAlgn="b"/>
                      <a:r>
                        <a:rPr lang="en-US" sz="1100" b="0" i="0" u="none" strike="noStrike" dirty="0">
                          <a:solidFill>
                            <a:srgbClr val="000000"/>
                          </a:solidFill>
                          <a:effectLst/>
                          <a:latin typeface="+mj-lt"/>
                        </a:rPr>
                        <a:t>never</a:t>
                      </a:r>
                    </a:p>
                  </a:txBody>
                  <a:tcPr marL="9525" marR="9525" marT="9525" marB="0" anchor="ctr"/>
                </a:tc>
                <a:tc>
                  <a:txBody>
                    <a:bodyPr/>
                    <a:lstStyle/>
                    <a:p>
                      <a:pPr algn="ctr" fontAlgn="b"/>
                      <a:r>
                        <a:rPr lang="en-US" sz="1100" b="0" i="0" u="none" strike="noStrike">
                          <a:solidFill>
                            <a:srgbClr val="000000"/>
                          </a:solidFill>
                          <a:effectLst/>
                          <a:latin typeface="+mj-lt"/>
                        </a:rPr>
                        <a:t>game</a:t>
                      </a:r>
                    </a:p>
                  </a:txBody>
                  <a:tcPr marL="9525" marR="9525" marT="9525" marB="0" anchor="ctr"/>
                </a:tc>
                <a:tc>
                  <a:txBody>
                    <a:bodyPr/>
                    <a:lstStyle/>
                    <a:p>
                      <a:pPr algn="ctr" fontAlgn="b"/>
                      <a:r>
                        <a:rPr lang="en-US" sz="1100" b="0" i="0" u="none" strike="noStrike">
                          <a:solidFill>
                            <a:srgbClr val="000000"/>
                          </a:solidFill>
                          <a:effectLst/>
                          <a:latin typeface="+mj-lt"/>
                        </a:rPr>
                        <a:t>meal</a:t>
                      </a:r>
                    </a:p>
                  </a:txBody>
                  <a:tcPr marL="9525" marR="9525" marT="9525" marB="0" anchor="ctr"/>
                </a:tc>
                <a:tc>
                  <a:txBody>
                    <a:bodyPr/>
                    <a:lstStyle/>
                    <a:p>
                      <a:pPr algn="ctr" fontAlgn="b"/>
                      <a:r>
                        <a:rPr lang="en-US" sz="1100" b="0" i="0" u="none" strike="noStrike">
                          <a:solidFill>
                            <a:srgbClr val="000000"/>
                          </a:solidFill>
                          <a:effectLst/>
                          <a:latin typeface="+mj-lt"/>
                        </a:rPr>
                        <a:t>ill</a:t>
                      </a:r>
                    </a:p>
                  </a:txBody>
                  <a:tcPr marL="9525" marR="9525" marT="9525" marB="0" anchor="ctr"/>
                </a:tc>
                <a:tc>
                  <a:txBody>
                    <a:bodyPr/>
                    <a:lstStyle/>
                    <a:p>
                      <a:pPr algn="ctr" fontAlgn="b"/>
                      <a:r>
                        <a:rPr lang="en-US" sz="1100" b="0" i="0" u="none" strike="noStrike" dirty="0" err="1">
                          <a:solidFill>
                            <a:srgbClr val="000000"/>
                          </a:solidFill>
                          <a:effectLst/>
                          <a:latin typeface="+mj-lt"/>
                        </a:rPr>
                        <a:t>calori</a:t>
                      </a:r>
                      <a:endParaRPr lang="en-US" sz="1100" b="0" i="0" u="none" strike="noStrike" dirty="0">
                        <a:solidFill>
                          <a:srgbClr val="000000"/>
                        </a:solidFill>
                        <a:effectLst/>
                        <a:latin typeface="+mj-lt"/>
                      </a:endParaRPr>
                    </a:p>
                  </a:txBody>
                  <a:tcPr marL="9525" marR="9525" marT="9525" marB="0" anchor="ctr"/>
                </a:tc>
              </a:tr>
            </a:tbl>
          </a:graphicData>
        </a:graphic>
      </p:graphicFrame>
      <p:sp>
        <p:nvSpPr>
          <p:cNvPr id="3" name="Title 2"/>
          <p:cNvSpPr>
            <a:spLocks noGrp="1"/>
          </p:cNvSpPr>
          <p:nvPr>
            <p:ph type="title"/>
          </p:nvPr>
        </p:nvSpPr>
        <p:spPr/>
        <p:txBody>
          <a:bodyPr/>
          <a:lstStyle/>
          <a:p>
            <a:r>
              <a:rPr lang="en-US" dirty="0" smtClean="0"/>
              <a:t>Highest Weighted Terms, Topics 1-5</a:t>
            </a:r>
            <a:endParaRPr lang="en-US" dirty="0"/>
          </a:p>
        </p:txBody>
      </p:sp>
      <p:sp>
        <p:nvSpPr>
          <p:cNvPr id="5" name="TextBox 4"/>
          <p:cNvSpPr txBox="1"/>
          <p:nvPr/>
        </p:nvSpPr>
        <p:spPr bwMode="auto">
          <a:xfrm>
            <a:off x="748144" y="1831901"/>
            <a:ext cx="872837"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t>Highest Weights</a:t>
            </a:r>
          </a:p>
        </p:txBody>
      </p:sp>
      <p:cxnSp>
        <p:nvCxnSpPr>
          <p:cNvPr id="7" name="Straight Arrow Connector 6"/>
          <p:cNvCxnSpPr/>
          <p:nvPr/>
        </p:nvCxnSpPr>
        <p:spPr bwMode="auto">
          <a:xfrm flipV="1">
            <a:off x="1070263" y="2335473"/>
            <a:ext cx="0" cy="1111827"/>
          </a:xfrm>
          <a:prstGeom prst="straightConnector1">
            <a:avLst/>
          </a:prstGeom>
          <a:noFill/>
          <a:ln w="127"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1070263" y="3678382"/>
            <a:ext cx="0" cy="1340427"/>
          </a:xfrm>
          <a:prstGeom prst="straightConnector1">
            <a:avLst/>
          </a:prstGeom>
          <a:noFill/>
          <a:ln w="127" cap="flat" cmpd="sng" algn="ctr">
            <a:solidFill>
              <a:schemeClr val="tx1"/>
            </a:solidFill>
            <a:prstDash val="solid"/>
            <a:round/>
            <a:headEnd type="none" w="med" len="med"/>
            <a:tailEnd type="triangle"/>
          </a:ln>
          <a:effectLst/>
        </p:spPr>
      </p:cxnSp>
      <p:sp>
        <p:nvSpPr>
          <p:cNvPr id="11" name="TextBox 10"/>
          <p:cNvSpPr txBox="1"/>
          <p:nvPr/>
        </p:nvSpPr>
        <p:spPr bwMode="auto">
          <a:xfrm>
            <a:off x="613063" y="5141267"/>
            <a:ext cx="872837"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t>Lowest Weights</a:t>
            </a:r>
          </a:p>
        </p:txBody>
      </p:sp>
    </p:spTree>
    <p:extLst>
      <p:ext uri="{BB962C8B-B14F-4D97-AF65-F5344CB8AC3E}">
        <p14:creationId xmlns:p14="http://schemas.microsoft.com/office/powerpoint/2010/main" val="17752637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Clouds</a:t>
            </a:r>
            <a:endParaRPr lang="en-US" dirty="0"/>
          </a:p>
        </p:txBody>
      </p:sp>
      <p:pic>
        <p:nvPicPr>
          <p:cNvPr id="5" name="Picture 4"/>
          <p:cNvPicPr>
            <a:picLocks noChangeAspect="1"/>
          </p:cNvPicPr>
          <p:nvPr/>
        </p:nvPicPr>
        <p:blipFill>
          <a:blip r:embed="rId2"/>
          <a:stretch>
            <a:fillRect/>
          </a:stretch>
        </p:blipFill>
        <p:spPr>
          <a:xfrm>
            <a:off x="457200" y="2549053"/>
            <a:ext cx="4452860" cy="3540020"/>
          </a:xfrm>
          <a:prstGeom prst="rect">
            <a:avLst/>
          </a:prstGeom>
        </p:spPr>
      </p:pic>
      <p:pic>
        <p:nvPicPr>
          <p:cNvPr id="6" name="Picture 5"/>
          <p:cNvPicPr>
            <a:picLocks noChangeAspect="1"/>
          </p:cNvPicPr>
          <p:nvPr/>
        </p:nvPicPr>
        <p:blipFill>
          <a:blip r:embed="rId3"/>
          <a:stretch>
            <a:fillRect/>
          </a:stretch>
        </p:blipFill>
        <p:spPr>
          <a:xfrm>
            <a:off x="4455102" y="2632181"/>
            <a:ext cx="4348877" cy="3116757"/>
          </a:xfrm>
          <a:prstGeom prst="rect">
            <a:avLst/>
          </a:prstGeom>
        </p:spPr>
      </p:pic>
      <p:sp>
        <p:nvSpPr>
          <p:cNvPr id="7" name="Rectangle 6"/>
          <p:cNvSpPr/>
          <p:nvPr/>
        </p:nvSpPr>
        <p:spPr>
          <a:xfrm>
            <a:off x="457200" y="1200808"/>
            <a:ext cx="8228012" cy="553998"/>
          </a:xfrm>
          <a:prstGeom prst="rect">
            <a:avLst/>
          </a:prstGeom>
        </p:spPr>
        <p:txBody>
          <a:bodyPr wrap="square">
            <a:spAutoFit/>
          </a:bodyPr>
          <a:lstStyle/>
          <a:p>
            <a:pPr algn="l"/>
            <a:r>
              <a:rPr lang="en-US" sz="1500" b="1" dirty="0" smtClean="0"/>
              <a:t>#Generate word cloud</a:t>
            </a:r>
            <a:endParaRPr lang="en-US" sz="1500" b="1" dirty="0"/>
          </a:p>
          <a:p>
            <a:pPr algn="l"/>
            <a:r>
              <a:rPr lang="en-US" sz="1500" dirty="0" err="1"/>
              <a:t>wordcloud</a:t>
            </a:r>
            <a:r>
              <a:rPr lang="en-US" sz="1500" dirty="0"/>
              <a:t>(words = names(</a:t>
            </a:r>
            <a:r>
              <a:rPr lang="en-US" sz="1500" dirty="0" err="1"/>
              <a:t>word_weights</a:t>
            </a:r>
            <a:r>
              <a:rPr lang="en-US" sz="1500" dirty="0"/>
              <a:t>), </a:t>
            </a:r>
            <a:r>
              <a:rPr lang="en-US" sz="1500" dirty="0" err="1"/>
              <a:t>freq</a:t>
            </a:r>
            <a:r>
              <a:rPr lang="en-US" sz="1500" dirty="0"/>
              <a:t> = </a:t>
            </a:r>
            <a:r>
              <a:rPr lang="en-US" sz="1500" dirty="0" err="1"/>
              <a:t>word_weights</a:t>
            </a:r>
            <a:r>
              <a:rPr lang="en-US" sz="1500" dirty="0"/>
              <a:t>, </a:t>
            </a:r>
            <a:r>
              <a:rPr lang="en-US" sz="1500" dirty="0" smtClean="0"/>
              <a:t>…)</a:t>
            </a:r>
            <a:endParaRPr lang="en-US" sz="1500" dirty="0"/>
          </a:p>
        </p:txBody>
      </p:sp>
      <p:sp>
        <p:nvSpPr>
          <p:cNvPr id="8" name="TextBox 7"/>
          <p:cNvSpPr txBox="1"/>
          <p:nvPr/>
        </p:nvSpPr>
        <p:spPr bwMode="auto">
          <a:xfrm>
            <a:off x="581096" y="1995056"/>
            <a:ext cx="399011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i="1" dirty="0" smtClean="0"/>
              <a:t>Topic 1: Overcoming Health Problems</a:t>
            </a:r>
          </a:p>
        </p:txBody>
      </p:sp>
      <p:sp>
        <p:nvSpPr>
          <p:cNvPr id="9" name="TextBox 8"/>
          <p:cNvSpPr txBox="1"/>
          <p:nvPr/>
        </p:nvSpPr>
        <p:spPr bwMode="auto">
          <a:xfrm>
            <a:off x="4813869" y="1995055"/>
            <a:ext cx="3990110"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i="1" dirty="0" smtClean="0"/>
              <a:t>Topic 2: Learning Skills (Languages, Music, Code, Video </a:t>
            </a:r>
            <a:r>
              <a:rPr lang="en-US" i="1" dirty="0"/>
              <a:t>G</a:t>
            </a:r>
            <a:r>
              <a:rPr lang="en-US" i="1" dirty="0" smtClean="0"/>
              <a:t>ames)</a:t>
            </a:r>
          </a:p>
        </p:txBody>
      </p:sp>
    </p:spTree>
    <p:extLst>
      <p:ext uri="{BB962C8B-B14F-4D97-AF65-F5344CB8AC3E}">
        <p14:creationId xmlns:p14="http://schemas.microsoft.com/office/powerpoint/2010/main" val="35808151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Entries from Topic 1</a:t>
            </a:r>
            <a:endParaRPr lang="en-US" dirty="0"/>
          </a:p>
        </p:txBody>
      </p:sp>
      <p:sp>
        <p:nvSpPr>
          <p:cNvPr id="2" name="TextBox 1"/>
          <p:cNvSpPr txBox="1"/>
          <p:nvPr/>
        </p:nvSpPr>
        <p:spPr bwMode="auto">
          <a:xfrm>
            <a:off x="644236" y="1558636"/>
            <a:ext cx="8040976" cy="92333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i="1" dirty="0" smtClean="0"/>
              <a:t>“I have type two diabetes.  My sugars have been out of control for the last year…I have been making </a:t>
            </a:r>
            <a:r>
              <a:rPr lang="en-US" sz="1200" i="1" dirty="0" err="1" smtClean="0"/>
              <a:t>exuses</a:t>
            </a:r>
            <a:r>
              <a:rPr lang="en-US" sz="1200" i="1" dirty="0" smtClean="0"/>
              <a:t> for why my numbers have been this high thus far.  A month ago I went to the doctor.  For the first time in my life my doctor said something I had feared hearing.  In all the years before there was never a time frame given.  This time was different.  He looked me straight in the eye and told me if I don't do anything to get these sugars under control, I will be dead in seven to ten years…”</a:t>
            </a:r>
          </a:p>
        </p:txBody>
      </p:sp>
      <p:sp>
        <p:nvSpPr>
          <p:cNvPr id="7" name="TextBox 6"/>
          <p:cNvSpPr txBox="1"/>
          <p:nvPr/>
        </p:nvSpPr>
        <p:spPr bwMode="auto">
          <a:xfrm>
            <a:off x="685800" y="4883319"/>
            <a:ext cx="7999412"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i="1" dirty="0" smtClean="0"/>
              <a:t>“There </a:t>
            </a:r>
            <a:r>
              <a:rPr lang="en-US" sz="1200" i="1" dirty="0"/>
              <a:t>is something that I am working very hard on. It is the thing that has defined me for over half of my existence. It is my dark passenger, my constant companion. The friend in question is my depression. The goal for the last year has been to work on </a:t>
            </a:r>
            <a:r>
              <a:rPr lang="en-US" sz="1200" i="1" dirty="0" smtClean="0"/>
              <a:t>this…”</a:t>
            </a:r>
            <a:endParaRPr lang="en-US" sz="1200" i="1" dirty="0"/>
          </a:p>
        </p:txBody>
      </p:sp>
      <p:sp>
        <p:nvSpPr>
          <p:cNvPr id="4" name="TextBox 3"/>
          <p:cNvSpPr txBox="1"/>
          <p:nvPr/>
        </p:nvSpPr>
        <p:spPr bwMode="auto">
          <a:xfrm>
            <a:off x="665018" y="2803174"/>
            <a:ext cx="8020194" cy="110799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i="1" dirty="0" smtClean="0"/>
              <a:t>“I've </a:t>
            </a:r>
            <a:r>
              <a:rPr lang="en-US" sz="1200" i="1" dirty="0"/>
              <a:t>been trying to stay on top of things in my life, however, I've come to the conclusion it is too big of a goal to set for myself at this juncture in my journey of self improvement. I have ADD. I'm 40 years old. I didn't receive a diagnosis of ADD until I was nearly 37 years old, and only after realizing my daughter had the issue, and taking her to a Neurologist for an evaluation, and then struggling with my medical insurance to pay for an evaluation for myself. I now need to undo nearly four decades of issues stemming from undiagnosed ADD, many of which I will never be able to overcome, only </a:t>
            </a:r>
            <a:r>
              <a:rPr lang="en-US" sz="1200" i="1" dirty="0" smtClean="0"/>
              <a:t>manage….”</a:t>
            </a:r>
          </a:p>
        </p:txBody>
      </p:sp>
      <p:sp>
        <p:nvSpPr>
          <p:cNvPr id="8" name="TextBox 7"/>
          <p:cNvSpPr txBox="1"/>
          <p:nvPr/>
        </p:nvSpPr>
        <p:spPr bwMode="auto">
          <a:xfrm>
            <a:off x="685800" y="4192779"/>
            <a:ext cx="7999412"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200" i="1" dirty="0" smtClean="0"/>
              <a:t>“I </a:t>
            </a:r>
            <a:r>
              <a:rPr lang="en-US" sz="1200" i="1" dirty="0"/>
              <a:t>have a problem with anxiety. It has been ongoing for several years. I have had my ups and downs with it. I have gone to therapy and also used medication to treat </a:t>
            </a:r>
            <a:r>
              <a:rPr lang="en-US" sz="1200" i="1" dirty="0" smtClean="0"/>
              <a:t>it…”</a:t>
            </a:r>
          </a:p>
        </p:txBody>
      </p:sp>
    </p:spTree>
    <p:extLst>
      <p:ext uri="{BB962C8B-B14F-4D97-AF65-F5344CB8AC3E}">
        <p14:creationId xmlns:p14="http://schemas.microsoft.com/office/powerpoint/2010/main" val="379296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
          <p:cNvPicPr>
            <a:picLocks noGrp="1" noChangeAspect="1"/>
          </p:cNvPicPr>
          <p:nvPr>
            <p:ph idx="1"/>
          </p:nvPr>
        </p:nvPicPr>
        <p:blipFill>
          <a:blip r:embed="rId2"/>
          <a:stretch>
            <a:fillRect/>
          </a:stretch>
        </p:blipFill>
        <p:spPr>
          <a:xfrm>
            <a:off x="4477392" y="2924342"/>
            <a:ext cx="4312880" cy="3174833"/>
          </a:xfrm>
          <a:prstGeom prst="rect">
            <a:avLst/>
          </a:prstGeom>
        </p:spPr>
      </p:pic>
      <p:sp>
        <p:nvSpPr>
          <p:cNvPr id="4" name="Title 3"/>
          <p:cNvSpPr>
            <a:spLocks noGrp="1"/>
          </p:cNvSpPr>
          <p:nvPr>
            <p:ph type="title"/>
          </p:nvPr>
        </p:nvSpPr>
        <p:spPr>
          <a:prstGeom prst="rect">
            <a:avLst/>
          </a:prstGeom>
        </p:spPr>
        <p:txBody>
          <a:bodyPr/>
          <a:lstStyle/>
          <a:p>
            <a:r>
              <a:rPr lang="en-US" dirty="0" smtClean="0"/>
              <a:t>Behavioral Residue</a:t>
            </a:r>
            <a:endParaRPr lang="en-US" dirty="0"/>
          </a:p>
        </p:txBody>
      </p:sp>
      <p:sp>
        <p:nvSpPr>
          <p:cNvPr id="32" name="Content Placeholder 1"/>
          <p:cNvSpPr>
            <a:spLocks noGrp="1"/>
          </p:cNvSpPr>
          <p:nvPr>
            <p:ph idx="4294967295"/>
          </p:nvPr>
        </p:nvSpPr>
        <p:spPr>
          <a:xfrm>
            <a:off x="482600" y="1182688"/>
            <a:ext cx="3754438" cy="4986337"/>
          </a:xfrm>
          <a:prstGeom prst="rect">
            <a:avLst/>
          </a:prstGeom>
        </p:spPr>
        <p:txBody>
          <a:bodyPr/>
          <a:lstStyle/>
          <a:p>
            <a:pPr marL="285750" indent="-285750">
              <a:buFont typeface="Arial" panose="020B0604020202020204" pitchFamily="34" charset="0"/>
              <a:buChar char="•"/>
            </a:pPr>
            <a:r>
              <a:rPr lang="en-US" sz="1400" dirty="0" smtClean="0"/>
              <a:t>Sam Gosling (University of Texas)</a:t>
            </a:r>
          </a:p>
          <a:p>
            <a:pPr marL="285750" indent="-285750">
              <a:buFont typeface="Arial" panose="020B0604020202020204" pitchFamily="34" charset="0"/>
              <a:buChar char="•"/>
            </a:pPr>
            <a:r>
              <a:rPr lang="en-US" sz="1400" dirty="0" smtClean="0"/>
              <a:t>Predicts people’s personalities by looking at their offices, bedrooms, book collections, and music collections.</a:t>
            </a:r>
          </a:p>
          <a:p>
            <a:pPr marL="285750" indent="-285750">
              <a:buFont typeface="Arial" panose="020B0604020202020204" pitchFamily="34" charset="0"/>
              <a:buChar char="•"/>
            </a:pPr>
            <a:r>
              <a:rPr lang="en-US" sz="1400" dirty="0" smtClean="0"/>
              <a:t>People are pretty accurate in assessing personality based on these cues. </a:t>
            </a:r>
          </a:p>
          <a:p>
            <a:pPr marL="285750" indent="-285750">
              <a:buFont typeface="Arial" panose="020B0604020202020204" pitchFamily="34" charset="0"/>
              <a:buChar char="•"/>
            </a:pPr>
            <a:r>
              <a:rPr lang="en-US" sz="1400" dirty="0" smtClean="0"/>
              <a:t>Correlations range between .14 for emotional stability to .51 for </a:t>
            </a:r>
            <a:r>
              <a:rPr lang="en-US" sz="1400" dirty="0" smtClean="0"/>
              <a:t>openness.</a:t>
            </a:r>
            <a:endParaRPr lang="en-US" sz="1400" dirty="0" smtClean="0"/>
          </a:p>
        </p:txBody>
      </p:sp>
      <p:sp>
        <p:nvSpPr>
          <p:cNvPr id="20" name="Content Placeholder 1"/>
          <p:cNvSpPr>
            <a:spLocks noGrp="1"/>
          </p:cNvSpPr>
          <p:nvPr>
            <p:ph idx="4294967295"/>
          </p:nvPr>
        </p:nvSpPr>
        <p:spPr>
          <a:xfrm>
            <a:off x="330200" y="5803900"/>
            <a:ext cx="3462338" cy="325438"/>
          </a:xfrm>
          <a:prstGeom prst="rect">
            <a:avLst/>
          </a:prstGeom>
        </p:spPr>
        <p:txBody>
          <a:bodyPr/>
          <a:lstStyle/>
          <a:p>
            <a:pPr marL="0" indent="0">
              <a:buNone/>
            </a:pPr>
            <a:r>
              <a:rPr lang="en-US" sz="1050" b="1" dirty="0" smtClean="0">
                <a:solidFill>
                  <a:schemeClr val="tx2"/>
                </a:solidFill>
              </a:rPr>
              <a:t>See </a:t>
            </a:r>
            <a:r>
              <a:rPr lang="en-US" sz="1050" b="1" dirty="0" err="1" smtClean="0">
                <a:solidFill>
                  <a:schemeClr val="tx2"/>
                </a:solidFill>
              </a:rPr>
              <a:t>Pennebaker</a:t>
            </a:r>
            <a:r>
              <a:rPr lang="en-US" sz="1050" b="1" dirty="0" smtClean="0">
                <a:solidFill>
                  <a:schemeClr val="tx2"/>
                </a:solidFill>
              </a:rPr>
              <a:t> (2011) and Gosling et al. (2002) </a:t>
            </a:r>
          </a:p>
        </p:txBody>
      </p:sp>
      <p:sp>
        <p:nvSpPr>
          <p:cNvPr id="7" name="Oval 6"/>
          <p:cNvSpPr/>
          <p:nvPr/>
        </p:nvSpPr>
        <p:spPr bwMode="auto">
          <a:xfrm>
            <a:off x="5092941" y="487260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2168244" y="1988198"/>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0" name="Straight Connector 9"/>
          <p:cNvCxnSpPr>
            <a:stCxn id="7" idx="2"/>
          </p:cNvCxnSpPr>
          <p:nvPr/>
        </p:nvCxnSpPr>
        <p:spPr bwMode="auto">
          <a:xfrm flipH="1">
            <a:off x="3125165" y="4988353"/>
            <a:ext cx="1967776"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7" name="Oval 16"/>
          <p:cNvSpPr/>
          <p:nvPr/>
        </p:nvSpPr>
        <p:spPr bwMode="auto">
          <a:xfrm>
            <a:off x="5470929" y="3875135"/>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8" name="Straight Connector 17"/>
          <p:cNvCxnSpPr>
            <a:stCxn id="17" idx="2"/>
          </p:cNvCxnSpPr>
          <p:nvPr/>
        </p:nvCxnSpPr>
        <p:spPr bwMode="auto">
          <a:xfrm flipH="1">
            <a:off x="3044142" y="3990882"/>
            <a:ext cx="2426787"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1" name="TextBox 20"/>
          <p:cNvSpPr txBox="1"/>
          <p:nvPr/>
        </p:nvSpPr>
        <p:spPr bwMode="auto">
          <a:xfrm>
            <a:off x="1954112" y="4866196"/>
            <a:ext cx="1126522" cy="3847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Clean</a:t>
            </a:r>
          </a:p>
          <a:p>
            <a:r>
              <a:rPr lang="en-US" sz="1100" i="1" dirty="0" smtClean="0">
                <a:solidFill>
                  <a:schemeClr val="accent1"/>
                </a:solidFill>
              </a:rPr>
              <a:t>Conscientious</a:t>
            </a:r>
            <a:endParaRPr lang="en-US" sz="1400" dirty="0" smtClean="0">
              <a:solidFill>
                <a:schemeClr val="accent6"/>
              </a:solidFill>
            </a:endParaRPr>
          </a:p>
        </p:txBody>
      </p:sp>
      <p:sp>
        <p:nvSpPr>
          <p:cNvPr id="22" name="TextBox 21"/>
          <p:cNvSpPr txBox="1"/>
          <p:nvPr/>
        </p:nvSpPr>
        <p:spPr bwMode="auto">
          <a:xfrm>
            <a:off x="1883780" y="3728635"/>
            <a:ext cx="1126522"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Superman</a:t>
            </a:r>
          </a:p>
          <a:p>
            <a:r>
              <a:rPr lang="en-US" sz="1100" i="1" dirty="0" smtClean="0">
                <a:solidFill>
                  <a:schemeClr val="accent1"/>
                </a:solidFill>
              </a:rPr>
              <a:t>Comic Books - Introverted</a:t>
            </a:r>
            <a:endParaRPr lang="en-US" sz="1050" i="1" dirty="0" smtClean="0">
              <a:solidFill>
                <a:schemeClr val="accent1"/>
              </a:solidFill>
            </a:endParaRPr>
          </a:p>
        </p:txBody>
      </p:sp>
      <p:sp>
        <p:nvSpPr>
          <p:cNvPr id="24" name="TextBox 23"/>
          <p:cNvSpPr txBox="1"/>
          <p:nvPr/>
        </p:nvSpPr>
        <p:spPr bwMode="auto">
          <a:xfrm>
            <a:off x="6420256" y="2173268"/>
            <a:ext cx="1973736" cy="6001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High Tech</a:t>
            </a:r>
          </a:p>
          <a:p>
            <a:r>
              <a:rPr lang="en-US" sz="1100" i="1" dirty="0" smtClean="0">
                <a:solidFill>
                  <a:schemeClr val="accent1"/>
                </a:solidFill>
              </a:rPr>
              <a:t>Techy, Intelligent</a:t>
            </a:r>
            <a:endParaRPr lang="en-US" sz="1400" dirty="0" smtClean="0">
              <a:solidFill>
                <a:schemeClr val="accent1"/>
              </a:solidFill>
            </a:endParaRPr>
          </a:p>
          <a:p>
            <a:pPr algn="l"/>
            <a:endParaRPr lang="en-US" sz="1400" dirty="0" smtClean="0">
              <a:solidFill>
                <a:schemeClr val="accent6"/>
              </a:solidFill>
            </a:endParaRPr>
          </a:p>
        </p:txBody>
      </p:sp>
      <p:sp>
        <p:nvSpPr>
          <p:cNvPr id="26" name="Oval 25"/>
          <p:cNvSpPr/>
          <p:nvPr/>
        </p:nvSpPr>
        <p:spPr bwMode="auto">
          <a:xfrm>
            <a:off x="2456644" y="129883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Oval 26"/>
          <p:cNvSpPr/>
          <p:nvPr/>
        </p:nvSpPr>
        <p:spPr bwMode="auto">
          <a:xfrm>
            <a:off x="3576180" y="120940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flipV="1">
            <a:off x="5442072" y="2620185"/>
            <a:ext cx="0" cy="638586"/>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30" name="TextBox 29"/>
          <p:cNvSpPr txBox="1"/>
          <p:nvPr/>
        </p:nvSpPr>
        <p:spPr bwMode="auto">
          <a:xfrm>
            <a:off x="4553592" y="2202064"/>
            <a:ext cx="1965052" cy="6001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Traditional Colors</a:t>
            </a:r>
          </a:p>
          <a:p>
            <a:r>
              <a:rPr lang="en-US" sz="1100" i="1" dirty="0" smtClean="0">
                <a:solidFill>
                  <a:schemeClr val="accent1"/>
                </a:solidFill>
              </a:rPr>
              <a:t>Low Openness</a:t>
            </a:r>
            <a:endParaRPr lang="en-US" sz="1400" dirty="0" smtClean="0">
              <a:solidFill>
                <a:schemeClr val="accent6"/>
              </a:solidFill>
            </a:endParaRPr>
          </a:p>
          <a:p>
            <a:endParaRPr lang="en-US" sz="1400" dirty="0" smtClean="0">
              <a:solidFill>
                <a:schemeClr val="accent6"/>
              </a:solidFill>
            </a:endParaRPr>
          </a:p>
        </p:txBody>
      </p:sp>
      <p:sp>
        <p:nvSpPr>
          <p:cNvPr id="25" name="Oval 24"/>
          <p:cNvSpPr/>
          <p:nvPr/>
        </p:nvSpPr>
        <p:spPr bwMode="auto">
          <a:xfrm>
            <a:off x="7294271" y="416688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Oval 28"/>
          <p:cNvSpPr/>
          <p:nvPr/>
        </p:nvSpPr>
        <p:spPr bwMode="auto">
          <a:xfrm>
            <a:off x="5329219" y="3264601"/>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31" name="Straight Connector 30"/>
          <p:cNvCxnSpPr>
            <a:stCxn id="25" idx="0"/>
            <a:endCxn id="24" idx="2"/>
          </p:cNvCxnSpPr>
          <p:nvPr/>
        </p:nvCxnSpPr>
        <p:spPr bwMode="auto">
          <a:xfrm flipV="1">
            <a:off x="7407124" y="2773432"/>
            <a:ext cx="0" cy="1393454"/>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40047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5634"/>
            <a:ext cx="8228011" cy="3455357"/>
          </a:xfrm>
        </p:spPr>
        <p:txBody>
          <a:bodyPr/>
          <a:lstStyle/>
          <a:p>
            <a:r>
              <a:rPr lang="en-US" b="1" dirty="0" smtClean="0"/>
              <a:t>Problem</a:t>
            </a:r>
          </a:p>
          <a:p>
            <a:r>
              <a:rPr lang="en-US" dirty="0" smtClean="0"/>
              <a:t>Free-text responses from employee surveys can be long and detailed. Reading them all is unreasonable, but you don’t want to miss points of frustration or enthusiasm.</a:t>
            </a:r>
          </a:p>
          <a:p>
            <a:endParaRPr lang="en-US" sz="1200" b="1" dirty="0"/>
          </a:p>
          <a:p>
            <a:r>
              <a:rPr lang="en-US" b="1" dirty="0" smtClean="0"/>
              <a:t>Solution</a:t>
            </a:r>
            <a:endParaRPr lang="en-US" b="1" dirty="0"/>
          </a:p>
          <a:p>
            <a:r>
              <a:rPr lang="en-US" dirty="0" smtClean="0"/>
              <a:t>Create a </a:t>
            </a:r>
            <a:r>
              <a:rPr lang="en-US" dirty="0"/>
              <a:t>tool to automate topic tagging and sentiment analysis of employee surveys. By </a:t>
            </a:r>
            <a:r>
              <a:rPr lang="en-US" dirty="0" smtClean="0"/>
              <a:t>applying sentiment dictionaries, </a:t>
            </a:r>
            <a:r>
              <a:rPr lang="en-US" dirty="0"/>
              <a:t>we can </a:t>
            </a:r>
            <a:r>
              <a:rPr lang="en-US" dirty="0" smtClean="0"/>
              <a:t>quickly understand what people are talking about and their sentiment.</a:t>
            </a:r>
            <a:endParaRPr lang="en-US" b="1" dirty="0" smtClean="0"/>
          </a:p>
          <a:p>
            <a:endParaRPr lang="en-US" dirty="0"/>
          </a:p>
        </p:txBody>
      </p:sp>
      <p:sp>
        <p:nvSpPr>
          <p:cNvPr id="3" name="Title 2"/>
          <p:cNvSpPr>
            <a:spLocks noGrp="1"/>
          </p:cNvSpPr>
          <p:nvPr>
            <p:ph type="title"/>
          </p:nvPr>
        </p:nvSpPr>
        <p:spPr/>
        <p:txBody>
          <a:bodyPr/>
          <a:lstStyle/>
          <a:p>
            <a:r>
              <a:rPr lang="en-US" dirty="0" smtClean="0"/>
              <a:t>Example Applications of Topic Modeling</a:t>
            </a:r>
            <a:endParaRPr lang="en-US" dirty="0"/>
          </a:p>
        </p:txBody>
      </p:sp>
      <p:sp>
        <p:nvSpPr>
          <p:cNvPr id="5" name="TextBox 4"/>
          <p:cNvSpPr txBox="1"/>
          <p:nvPr/>
        </p:nvSpPr>
        <p:spPr bwMode="auto">
          <a:xfrm>
            <a:off x="955963" y="4810991"/>
            <a:ext cx="3678382" cy="110799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1 </a:t>
            </a:r>
            <a:r>
              <a:rPr lang="en-US" dirty="0" smtClean="0"/>
              <a:t>(sentiment score: </a:t>
            </a:r>
            <a:r>
              <a:rPr lang="en-US" dirty="0" smtClean="0">
                <a:solidFill>
                  <a:srgbClr val="00B050"/>
                </a:solidFill>
              </a:rPr>
              <a:t>+0.75</a:t>
            </a:r>
            <a:r>
              <a:rPr lang="en-US" dirty="0" smtClean="0"/>
              <a:t>)</a:t>
            </a:r>
          </a:p>
          <a:p>
            <a:pPr marL="285750" indent="-285750" algn="l">
              <a:buFont typeface="Arial" panose="020B0604020202020204" pitchFamily="34" charset="0"/>
              <a:buChar char="•"/>
            </a:pPr>
            <a:r>
              <a:rPr lang="en-US" dirty="0" smtClean="0"/>
              <a:t>401K</a:t>
            </a:r>
          </a:p>
          <a:p>
            <a:pPr marL="285750" indent="-285750" algn="l">
              <a:buFont typeface="Arial" panose="020B0604020202020204" pitchFamily="34" charset="0"/>
              <a:buChar char="•"/>
            </a:pPr>
            <a:r>
              <a:rPr lang="en-US" dirty="0" smtClean="0"/>
              <a:t>Benefit</a:t>
            </a:r>
          </a:p>
          <a:p>
            <a:pPr marL="285750" indent="-285750" algn="l">
              <a:buFont typeface="Arial" panose="020B0604020202020204" pitchFamily="34" charset="0"/>
              <a:buChar char="•"/>
            </a:pPr>
            <a:r>
              <a:rPr lang="en-US" dirty="0" smtClean="0"/>
              <a:t>Dental</a:t>
            </a:r>
          </a:p>
        </p:txBody>
      </p:sp>
      <p:sp>
        <p:nvSpPr>
          <p:cNvPr id="6" name="TextBox 5"/>
          <p:cNvSpPr txBox="1"/>
          <p:nvPr/>
        </p:nvSpPr>
        <p:spPr bwMode="auto">
          <a:xfrm>
            <a:off x="4571205" y="4810991"/>
            <a:ext cx="3678382" cy="110799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2 </a:t>
            </a:r>
            <a:r>
              <a:rPr lang="en-US" dirty="0" smtClean="0"/>
              <a:t>(sentiment score: </a:t>
            </a:r>
            <a:r>
              <a:rPr lang="en-US" dirty="0">
                <a:solidFill>
                  <a:schemeClr val="accent2"/>
                </a:solidFill>
              </a:rPr>
              <a:t>-</a:t>
            </a:r>
            <a:r>
              <a:rPr lang="en-US" dirty="0" smtClean="0">
                <a:solidFill>
                  <a:schemeClr val="accent2"/>
                </a:solidFill>
              </a:rPr>
              <a:t>0.2</a:t>
            </a:r>
            <a:r>
              <a:rPr lang="en-US" dirty="0" smtClean="0"/>
              <a:t>)</a:t>
            </a:r>
          </a:p>
          <a:p>
            <a:pPr marL="285750" indent="-285750" algn="l">
              <a:buFont typeface="Arial" panose="020B0604020202020204" pitchFamily="34" charset="0"/>
              <a:buChar char="•"/>
            </a:pPr>
            <a:r>
              <a:rPr lang="en-US" dirty="0" smtClean="0"/>
              <a:t>Career</a:t>
            </a:r>
          </a:p>
          <a:p>
            <a:pPr marL="285750" indent="-285750" algn="l">
              <a:buFont typeface="Arial" panose="020B0604020202020204" pitchFamily="34" charset="0"/>
              <a:buChar char="•"/>
            </a:pPr>
            <a:r>
              <a:rPr lang="en-US" dirty="0" smtClean="0"/>
              <a:t>Development</a:t>
            </a:r>
          </a:p>
          <a:p>
            <a:pPr marL="285750" indent="-285750" algn="l">
              <a:buFont typeface="Arial" panose="020B0604020202020204" pitchFamily="34" charset="0"/>
              <a:buChar char="•"/>
            </a:pPr>
            <a:r>
              <a:rPr lang="en-US" dirty="0" smtClean="0"/>
              <a:t>Promotion</a:t>
            </a:r>
          </a:p>
        </p:txBody>
      </p:sp>
    </p:spTree>
    <p:extLst>
      <p:ext uri="{BB962C8B-B14F-4D97-AF65-F5344CB8AC3E}">
        <p14:creationId xmlns:p14="http://schemas.microsoft.com/office/powerpoint/2010/main" val="22600064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Applications of Topic Modeling</a:t>
            </a:r>
          </a:p>
        </p:txBody>
      </p:sp>
      <p:sp>
        <p:nvSpPr>
          <p:cNvPr id="4" name="Content Placeholder 1"/>
          <p:cNvSpPr txBox="1">
            <a:spLocks/>
          </p:cNvSpPr>
          <p:nvPr/>
        </p:nvSpPr>
        <p:spPr bwMode="auto">
          <a:xfrm>
            <a:off x="457200" y="1355634"/>
            <a:ext cx="8228011" cy="1290581"/>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b="1" kern="0" dirty="0" smtClean="0"/>
              <a:t>Problem</a:t>
            </a:r>
          </a:p>
          <a:p>
            <a:r>
              <a:rPr lang="en-US" kern="0" dirty="0" smtClean="0"/>
              <a:t>Employees come with past jobs, but knowing a title doesn’t actually tell you much about what they did while they were there. Some titles are too general, others are arbitrarily different.</a:t>
            </a:r>
          </a:p>
        </p:txBody>
      </p:sp>
      <p:sp>
        <p:nvSpPr>
          <p:cNvPr id="6" name="TextBox 5"/>
          <p:cNvSpPr txBox="1"/>
          <p:nvPr/>
        </p:nvSpPr>
        <p:spPr bwMode="auto">
          <a:xfrm>
            <a:off x="1005840" y="3579474"/>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“Manager”</a:t>
            </a:r>
          </a:p>
        </p:txBody>
      </p:sp>
      <p:cxnSp>
        <p:nvCxnSpPr>
          <p:cNvPr id="7" name="Straight Arrow Connector 6"/>
          <p:cNvCxnSpPr/>
          <p:nvPr/>
        </p:nvCxnSpPr>
        <p:spPr bwMode="auto">
          <a:xfrm flipH="1">
            <a:off x="3709846" y="3348125"/>
            <a:ext cx="1402482" cy="322052"/>
          </a:xfrm>
          <a:prstGeom prst="straightConnector1">
            <a:avLst/>
          </a:prstGeom>
          <a:noFill/>
          <a:ln w="127"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flipV="1">
            <a:off x="3709846" y="3688132"/>
            <a:ext cx="1402481" cy="67007"/>
          </a:xfrm>
          <a:prstGeom prst="straightConnector1">
            <a:avLst/>
          </a:prstGeom>
          <a:noFill/>
          <a:ln w="127"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flipV="1">
            <a:off x="3709846" y="3721635"/>
            <a:ext cx="1402481" cy="492967"/>
          </a:xfrm>
          <a:prstGeom prst="straightConnector1">
            <a:avLst/>
          </a:prstGeom>
          <a:noFill/>
          <a:ln w="127" cap="flat" cmpd="sng" algn="ctr">
            <a:solidFill>
              <a:schemeClr val="tx1"/>
            </a:solidFill>
            <a:prstDash val="solid"/>
            <a:round/>
            <a:headEnd type="none" w="med" len="med"/>
            <a:tailEnd type="triangle"/>
          </a:ln>
          <a:effectLst/>
        </p:spPr>
      </p:cxnSp>
      <p:sp>
        <p:nvSpPr>
          <p:cNvPr id="10" name="TextBox 9"/>
          <p:cNvSpPr txBox="1"/>
          <p:nvPr/>
        </p:nvSpPr>
        <p:spPr bwMode="auto">
          <a:xfrm>
            <a:off x="5212080" y="3181048"/>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“Supervised a team of 15+ sales agents”</a:t>
            </a:r>
          </a:p>
        </p:txBody>
      </p:sp>
      <p:sp>
        <p:nvSpPr>
          <p:cNvPr id="11" name="TextBox 10"/>
          <p:cNvSpPr txBox="1"/>
          <p:nvPr/>
        </p:nvSpPr>
        <p:spPr bwMode="auto">
          <a:xfrm>
            <a:off x="5212080" y="3623703"/>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“Bartender, front of house duties”</a:t>
            </a:r>
          </a:p>
        </p:txBody>
      </p:sp>
      <p:sp>
        <p:nvSpPr>
          <p:cNvPr id="12" name="TextBox 11"/>
          <p:cNvSpPr txBox="1"/>
          <p:nvPr/>
        </p:nvSpPr>
        <p:spPr bwMode="auto">
          <a:xfrm>
            <a:off x="5212080" y="4097440"/>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“Homemaker, budget owner, chauffer”</a:t>
            </a:r>
          </a:p>
        </p:txBody>
      </p:sp>
      <p:sp>
        <p:nvSpPr>
          <p:cNvPr id="13" name="TextBox 12"/>
          <p:cNvSpPr txBox="1"/>
          <p:nvPr/>
        </p:nvSpPr>
        <p:spPr bwMode="auto">
          <a:xfrm>
            <a:off x="5212080" y="4944235"/>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“Answer incoming calls”</a:t>
            </a:r>
          </a:p>
        </p:txBody>
      </p:sp>
      <p:cxnSp>
        <p:nvCxnSpPr>
          <p:cNvPr id="14" name="Straight Arrow Connector 13"/>
          <p:cNvCxnSpPr>
            <a:endCxn id="13" idx="1"/>
          </p:cNvCxnSpPr>
          <p:nvPr/>
        </p:nvCxnSpPr>
        <p:spPr bwMode="auto">
          <a:xfrm>
            <a:off x="3737360" y="4565837"/>
            <a:ext cx="1474720" cy="501509"/>
          </a:xfrm>
          <a:prstGeom prst="straightConnector1">
            <a:avLst/>
          </a:prstGeom>
          <a:noFill/>
          <a:ln w="127" cap="flat" cmpd="sng" algn="ctr">
            <a:solidFill>
              <a:schemeClr val="tx1"/>
            </a:solidFill>
            <a:prstDash val="solid"/>
            <a:round/>
            <a:headEnd type="none" w="med" len="med"/>
            <a:tailEnd type="triangle"/>
          </a:ln>
          <a:effectLst/>
        </p:spPr>
      </p:cxnSp>
      <p:sp>
        <p:nvSpPr>
          <p:cNvPr id="15" name="TextBox 14"/>
          <p:cNvSpPr txBox="1"/>
          <p:nvPr/>
        </p:nvSpPr>
        <p:spPr bwMode="auto">
          <a:xfrm>
            <a:off x="1005840" y="4428923"/>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“Customer Representative”</a:t>
            </a:r>
          </a:p>
        </p:txBody>
      </p:sp>
      <p:sp>
        <p:nvSpPr>
          <p:cNvPr id="16" name="TextBox 15"/>
          <p:cNvSpPr txBox="1"/>
          <p:nvPr/>
        </p:nvSpPr>
        <p:spPr bwMode="auto">
          <a:xfrm>
            <a:off x="1005840" y="4826449"/>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“Call Center Agent”</a:t>
            </a:r>
          </a:p>
        </p:txBody>
      </p:sp>
      <p:sp>
        <p:nvSpPr>
          <p:cNvPr id="17" name="TextBox 16"/>
          <p:cNvSpPr txBox="1"/>
          <p:nvPr/>
        </p:nvSpPr>
        <p:spPr bwMode="auto">
          <a:xfrm>
            <a:off x="1005840" y="5219440"/>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“Sales Representative”</a:t>
            </a:r>
          </a:p>
        </p:txBody>
      </p:sp>
      <p:sp>
        <p:nvSpPr>
          <p:cNvPr id="18" name="TextBox 17"/>
          <p:cNvSpPr txBox="1"/>
          <p:nvPr/>
        </p:nvSpPr>
        <p:spPr bwMode="auto">
          <a:xfrm>
            <a:off x="1005840" y="5619051"/>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“Phone Operator”</a:t>
            </a:r>
          </a:p>
        </p:txBody>
      </p:sp>
      <p:cxnSp>
        <p:nvCxnSpPr>
          <p:cNvPr id="19" name="Straight Arrow Connector 18"/>
          <p:cNvCxnSpPr>
            <a:endCxn id="13" idx="1"/>
          </p:cNvCxnSpPr>
          <p:nvPr/>
        </p:nvCxnSpPr>
        <p:spPr bwMode="auto">
          <a:xfrm>
            <a:off x="3672304" y="4936754"/>
            <a:ext cx="1539776" cy="130592"/>
          </a:xfrm>
          <a:prstGeom prst="straightConnector1">
            <a:avLst/>
          </a:prstGeom>
          <a:noFill/>
          <a:ln w="127" cap="flat" cmpd="sng" algn="ctr">
            <a:solidFill>
              <a:schemeClr val="tx1"/>
            </a:solidFill>
            <a:prstDash val="solid"/>
            <a:round/>
            <a:headEnd type="none" w="med" len="med"/>
            <a:tailEnd type="triangle"/>
          </a:ln>
          <a:effectLst/>
        </p:spPr>
      </p:cxnSp>
      <p:cxnSp>
        <p:nvCxnSpPr>
          <p:cNvPr id="20" name="Straight Arrow Connector 19"/>
          <p:cNvCxnSpPr>
            <a:endCxn id="13" idx="1"/>
          </p:cNvCxnSpPr>
          <p:nvPr/>
        </p:nvCxnSpPr>
        <p:spPr bwMode="auto">
          <a:xfrm flipV="1">
            <a:off x="3680732" y="5067346"/>
            <a:ext cx="1531348" cy="257124"/>
          </a:xfrm>
          <a:prstGeom prst="straightConnector1">
            <a:avLst/>
          </a:prstGeom>
          <a:noFill/>
          <a:ln w="127" cap="flat" cmpd="sng" algn="ctr">
            <a:solidFill>
              <a:schemeClr val="tx1"/>
            </a:solidFill>
            <a:prstDash val="solid"/>
            <a:round/>
            <a:headEnd type="none" w="med" len="med"/>
            <a:tailEnd type="triangle"/>
          </a:ln>
          <a:effectLst/>
        </p:spPr>
      </p:cxnSp>
      <p:cxnSp>
        <p:nvCxnSpPr>
          <p:cNvPr id="21" name="Straight Arrow Connector 20"/>
          <p:cNvCxnSpPr>
            <a:endCxn id="13" idx="1"/>
          </p:cNvCxnSpPr>
          <p:nvPr/>
        </p:nvCxnSpPr>
        <p:spPr bwMode="auto">
          <a:xfrm flipV="1">
            <a:off x="3672304" y="5067346"/>
            <a:ext cx="1539776" cy="722152"/>
          </a:xfrm>
          <a:prstGeom prst="straightConnector1">
            <a:avLst/>
          </a:prstGeom>
          <a:noFill/>
          <a:ln w="127"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193755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Applications of Topic Modeling</a:t>
            </a:r>
          </a:p>
        </p:txBody>
      </p:sp>
      <p:sp>
        <p:nvSpPr>
          <p:cNvPr id="26" name="Content Placeholder 1"/>
          <p:cNvSpPr txBox="1">
            <a:spLocks/>
          </p:cNvSpPr>
          <p:nvPr/>
        </p:nvSpPr>
        <p:spPr bwMode="auto">
          <a:xfrm>
            <a:off x="457201" y="1485259"/>
            <a:ext cx="8228011" cy="1290581"/>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b="1" kern="0" dirty="0"/>
              <a:t>Solution</a:t>
            </a:r>
            <a:endParaRPr lang="en-US" b="1" kern="0" dirty="0" smtClean="0"/>
          </a:p>
          <a:p>
            <a:r>
              <a:rPr lang="en-US" kern="0" dirty="0" smtClean="0"/>
              <a:t>Apply topic modeling to job descriptions or duties, rather than job titles. This can allow you to automatically cluster employees by their past experiences rather than relying on title alone.</a:t>
            </a:r>
          </a:p>
          <a:p>
            <a:r>
              <a:rPr lang="en-US" kern="0" dirty="0"/>
              <a:t/>
            </a:r>
            <a:br>
              <a:rPr lang="en-US" kern="0" dirty="0"/>
            </a:br>
            <a:r>
              <a:rPr lang="en-US" kern="0" dirty="0" smtClean="0"/>
              <a:t>Example Past Job Experiences of “Sales Managers”:</a:t>
            </a:r>
            <a:endParaRPr lang="en-US" kern="0" dirty="0"/>
          </a:p>
          <a:p>
            <a:endParaRPr lang="en-US" kern="0" dirty="0" smtClean="0"/>
          </a:p>
        </p:txBody>
      </p:sp>
      <p:sp>
        <p:nvSpPr>
          <p:cNvPr id="27" name="TextBox 26"/>
          <p:cNvSpPr txBox="1"/>
          <p:nvPr/>
        </p:nvSpPr>
        <p:spPr bwMode="auto">
          <a:xfrm>
            <a:off x="540326" y="3931920"/>
            <a:ext cx="3678382"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1 </a:t>
            </a:r>
          </a:p>
          <a:p>
            <a:pPr marL="285750" indent="-285750" algn="l">
              <a:buFont typeface="Arial" panose="020B0604020202020204" pitchFamily="34" charset="0"/>
              <a:buChar char="•"/>
            </a:pPr>
            <a:r>
              <a:rPr lang="en-US" dirty="0" smtClean="0"/>
              <a:t>Marketing</a:t>
            </a:r>
          </a:p>
          <a:p>
            <a:pPr marL="285750" indent="-285750" algn="l">
              <a:buFont typeface="Arial" panose="020B0604020202020204" pitchFamily="34" charset="0"/>
              <a:buChar char="•"/>
            </a:pPr>
            <a:r>
              <a:rPr lang="en-US" dirty="0" smtClean="0"/>
              <a:t>Analysis</a:t>
            </a:r>
          </a:p>
          <a:p>
            <a:pPr marL="285750" indent="-285750" algn="l">
              <a:buFont typeface="Arial" panose="020B0604020202020204" pitchFamily="34" charset="0"/>
              <a:buChar char="•"/>
            </a:pPr>
            <a:r>
              <a:rPr lang="en-US" dirty="0" smtClean="0"/>
              <a:t>Operations</a:t>
            </a:r>
          </a:p>
          <a:p>
            <a:pPr marL="285750" indent="-285750" algn="l">
              <a:buFont typeface="Arial" panose="020B0604020202020204" pitchFamily="34" charset="0"/>
              <a:buChar char="•"/>
            </a:pPr>
            <a:r>
              <a:rPr lang="en-US" dirty="0" smtClean="0"/>
              <a:t>Forecast</a:t>
            </a:r>
          </a:p>
        </p:txBody>
      </p:sp>
      <p:sp>
        <p:nvSpPr>
          <p:cNvPr id="28" name="TextBox 27"/>
          <p:cNvSpPr txBox="1"/>
          <p:nvPr/>
        </p:nvSpPr>
        <p:spPr bwMode="auto">
          <a:xfrm>
            <a:off x="6226028" y="3931920"/>
            <a:ext cx="2203668"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3</a:t>
            </a:r>
          </a:p>
          <a:p>
            <a:pPr marL="285750" indent="-285750" algn="l">
              <a:buFont typeface="Arial" panose="020B0604020202020204" pitchFamily="34" charset="0"/>
              <a:buChar char="•"/>
            </a:pPr>
            <a:r>
              <a:rPr lang="en-US" dirty="0" smtClean="0"/>
              <a:t>Customer</a:t>
            </a:r>
          </a:p>
          <a:p>
            <a:pPr marL="285750" indent="-285750" algn="l">
              <a:buFont typeface="Arial" panose="020B0604020202020204" pitchFamily="34" charset="0"/>
              <a:buChar char="•"/>
            </a:pPr>
            <a:r>
              <a:rPr lang="en-US" dirty="0" smtClean="0"/>
              <a:t>Quota</a:t>
            </a:r>
          </a:p>
          <a:p>
            <a:pPr marL="285750" indent="-285750" algn="l">
              <a:buFont typeface="Arial" panose="020B0604020202020204" pitchFamily="34" charset="0"/>
              <a:buChar char="•"/>
            </a:pPr>
            <a:r>
              <a:rPr lang="en-US" dirty="0" smtClean="0"/>
              <a:t>High-Value</a:t>
            </a:r>
          </a:p>
          <a:p>
            <a:pPr marL="285750" indent="-285750" algn="l">
              <a:buFont typeface="Arial" panose="020B0604020202020204" pitchFamily="34" charset="0"/>
              <a:buChar char="•"/>
            </a:pPr>
            <a:r>
              <a:rPr lang="en-US" dirty="0" smtClean="0"/>
              <a:t>Terrain</a:t>
            </a:r>
          </a:p>
        </p:txBody>
      </p:sp>
      <p:sp>
        <p:nvSpPr>
          <p:cNvPr id="29" name="TextBox 28"/>
          <p:cNvSpPr txBox="1"/>
          <p:nvPr/>
        </p:nvSpPr>
        <p:spPr bwMode="auto">
          <a:xfrm>
            <a:off x="3383177" y="3931920"/>
            <a:ext cx="2203668"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2</a:t>
            </a:r>
          </a:p>
          <a:p>
            <a:pPr marL="285750" indent="-285750" algn="l">
              <a:buFont typeface="Arial" panose="020B0604020202020204" pitchFamily="34" charset="0"/>
              <a:buChar char="•"/>
            </a:pPr>
            <a:r>
              <a:rPr lang="en-US" dirty="0" smtClean="0"/>
              <a:t>Manage</a:t>
            </a:r>
          </a:p>
          <a:p>
            <a:pPr marL="285750" indent="-285750" algn="l">
              <a:buFont typeface="Arial" panose="020B0604020202020204" pitchFamily="34" charset="0"/>
              <a:buChar char="•"/>
            </a:pPr>
            <a:r>
              <a:rPr lang="en-US" dirty="0" smtClean="0"/>
              <a:t>Performance</a:t>
            </a:r>
          </a:p>
          <a:p>
            <a:pPr marL="285750" indent="-285750" algn="l">
              <a:buFont typeface="Arial" panose="020B0604020202020204" pitchFamily="34" charset="0"/>
              <a:buChar char="•"/>
            </a:pPr>
            <a:r>
              <a:rPr lang="en-US" dirty="0" smtClean="0"/>
              <a:t>Recruit</a:t>
            </a:r>
          </a:p>
          <a:p>
            <a:pPr marL="285750" indent="-285750" algn="l">
              <a:buFont typeface="Arial" panose="020B0604020202020204" pitchFamily="34" charset="0"/>
              <a:buChar char="•"/>
            </a:pPr>
            <a:r>
              <a:rPr lang="en-US" dirty="0" smtClean="0"/>
              <a:t>Line</a:t>
            </a:r>
          </a:p>
        </p:txBody>
      </p:sp>
    </p:spTree>
    <p:extLst>
      <p:ext uri="{BB962C8B-B14F-4D97-AF65-F5344CB8AC3E}">
        <p14:creationId xmlns:p14="http://schemas.microsoft.com/office/powerpoint/2010/main" val="42112115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Additional Resources</a:t>
            </a:r>
            <a:endParaRPr lang="en-US" dirty="0"/>
          </a:p>
        </p:txBody>
      </p:sp>
    </p:spTree>
    <p:extLst>
      <p:ext uri="{BB962C8B-B14F-4D97-AF65-F5344CB8AC3E}">
        <p14:creationId xmlns:p14="http://schemas.microsoft.com/office/powerpoint/2010/main" val="29317947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mj-lt"/>
              <a:buAutoNum type="arabicPeriod"/>
            </a:pPr>
            <a:r>
              <a:rPr lang="en-US" sz="1600" dirty="0" smtClean="0"/>
              <a:t>This session! </a:t>
            </a:r>
            <a:r>
              <a:rPr lang="en-US" sz="1600" dirty="0"/>
              <a:t>Today’s tutorial is part of the Reproducible Research track. All data, R code, and supporting materials (including video tutorials) can be found here:</a:t>
            </a:r>
            <a:r>
              <a:rPr lang="en-US" sz="1600" dirty="0">
                <a:solidFill>
                  <a:schemeClr val="accent3"/>
                </a:solidFill>
              </a:rPr>
              <a:t> </a:t>
            </a:r>
            <a:r>
              <a:rPr lang="en-US" sz="1600" b="1" dirty="0" smtClean="0">
                <a:solidFill>
                  <a:schemeClr val="accent1"/>
                </a:solidFill>
                <a:hlinkClick r:id="rId2"/>
              </a:rPr>
              <a:t>https</a:t>
            </a:r>
            <a:r>
              <a:rPr lang="en-US" sz="1600" b="1" dirty="0">
                <a:solidFill>
                  <a:schemeClr val="accent1"/>
                </a:solidFill>
                <a:hlinkClick r:id="rId2"/>
              </a:rPr>
              <a:t>://</a:t>
            </a:r>
            <a:r>
              <a:rPr lang="en-US" sz="1600" b="1" dirty="0" smtClean="0">
                <a:solidFill>
                  <a:schemeClr val="accent1"/>
                </a:solidFill>
                <a:hlinkClick r:id="rId2"/>
              </a:rPr>
              <a:t>github.com/andreakropp/SIOP2017-NLPTutorial</a:t>
            </a:r>
            <a:endParaRPr lang="en-US" sz="1600" b="1" dirty="0" smtClean="0">
              <a:solidFill>
                <a:schemeClr val="accent1"/>
              </a:solidFill>
            </a:endParaRPr>
          </a:p>
          <a:p>
            <a:pPr marL="342900" indent="-342900">
              <a:buFont typeface="+mj-lt"/>
              <a:buAutoNum type="arabicPeriod"/>
            </a:pPr>
            <a:r>
              <a:rPr lang="en-US" sz="1600" dirty="0" smtClean="0"/>
              <a:t>MOOCs offered on platforms as </a:t>
            </a:r>
            <a:r>
              <a:rPr lang="en-US" sz="1600" dirty="0" err="1" smtClean="0"/>
              <a:t>Udacity</a:t>
            </a:r>
            <a:r>
              <a:rPr lang="en-US" sz="1600" dirty="0"/>
              <a:t> </a:t>
            </a:r>
            <a:r>
              <a:rPr lang="en-US" sz="1600" dirty="0" smtClean="0"/>
              <a:t>and </a:t>
            </a:r>
            <a:r>
              <a:rPr lang="en-US" sz="1600" dirty="0" err="1" smtClean="0"/>
              <a:t>Coursera</a:t>
            </a:r>
            <a:r>
              <a:rPr lang="en-US" sz="1600" dirty="0" smtClean="0"/>
              <a:t> or directly by leading universities.</a:t>
            </a:r>
            <a:endParaRPr lang="en-US" sz="1600" dirty="0"/>
          </a:p>
          <a:p>
            <a:pPr marL="342900" indent="-342900">
              <a:buFont typeface="+mj-lt"/>
              <a:buAutoNum type="arabicPeriod"/>
            </a:pPr>
            <a:r>
              <a:rPr lang="en-US" sz="1600" dirty="0" smtClean="0"/>
              <a:t>Books such as the O’Reilly manuals.</a:t>
            </a:r>
            <a:endParaRPr lang="en-US" sz="1600" dirty="0"/>
          </a:p>
          <a:p>
            <a:pPr marL="342900" indent="-342900">
              <a:buFont typeface="+mj-lt"/>
              <a:buAutoNum type="arabicPeriod"/>
            </a:pPr>
            <a:r>
              <a:rPr lang="en-US" sz="1600" dirty="0" smtClean="0"/>
              <a:t>Discussion forums such as Stackoverflow.com</a:t>
            </a:r>
            <a:endParaRPr lang="en-US" sz="1600" dirty="0"/>
          </a:p>
          <a:p>
            <a:pPr marL="342900" indent="-342900">
              <a:buFont typeface="+mj-lt"/>
              <a:buAutoNum type="arabicPeriod"/>
            </a:pPr>
            <a:r>
              <a:rPr lang="en-US" sz="1600" dirty="0" smtClean="0"/>
              <a:t>Online communities such as R-bloggers.com </a:t>
            </a:r>
          </a:p>
          <a:p>
            <a:pPr marL="342900" indent="-342900">
              <a:buFont typeface="+mj-lt"/>
              <a:buAutoNum type="arabicPeriod"/>
            </a:pPr>
            <a:r>
              <a:rPr lang="en-US" sz="1600" dirty="0" smtClean="0"/>
              <a:t>Conferences such as </a:t>
            </a:r>
            <a:r>
              <a:rPr lang="en-US" sz="1600" dirty="0" err="1" smtClean="0"/>
              <a:t>PyData</a:t>
            </a:r>
            <a:endParaRPr lang="en-US" sz="1600" dirty="0"/>
          </a:p>
        </p:txBody>
      </p:sp>
      <p:sp>
        <p:nvSpPr>
          <p:cNvPr id="3" name="Title 2"/>
          <p:cNvSpPr>
            <a:spLocks noGrp="1"/>
          </p:cNvSpPr>
          <p:nvPr>
            <p:ph type="title"/>
          </p:nvPr>
        </p:nvSpPr>
        <p:spPr/>
        <p:txBody>
          <a:bodyPr/>
          <a:lstStyle/>
          <a:p>
            <a:r>
              <a:rPr lang="en-US" dirty="0" smtClean="0"/>
              <a:t>Educational Resources</a:t>
            </a:r>
            <a:endParaRPr lang="en-US" dirty="0"/>
          </a:p>
        </p:txBody>
      </p:sp>
      <p:sp>
        <p:nvSpPr>
          <p:cNvPr id="4" name="Content Placeholder 1"/>
          <p:cNvSpPr txBox="1">
            <a:spLocks/>
          </p:cNvSpPr>
          <p:nvPr/>
        </p:nvSpPr>
        <p:spPr>
          <a:xfrm>
            <a:off x="1238216" y="4507088"/>
            <a:ext cx="7162833"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buFont typeface="Wingdings" charset="2"/>
              <a:buNone/>
            </a:pPr>
            <a:endParaRPr lang="en-US" sz="2000" kern="0" dirty="0" smtClean="0">
              <a:solidFill>
                <a:schemeClr val="accent3"/>
              </a:solidFill>
            </a:endParaRPr>
          </a:p>
        </p:txBody>
      </p:sp>
    </p:spTree>
    <p:extLst>
      <p:ext uri="{BB962C8B-B14F-4D97-AF65-F5344CB8AC3E}">
        <p14:creationId xmlns:p14="http://schemas.microsoft.com/office/powerpoint/2010/main" val="40424984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1" y="1355634"/>
            <a:ext cx="4114800" cy="4561753"/>
          </a:xfrm>
        </p:spPr>
        <p:txBody>
          <a:bodyPr/>
          <a:lstStyle/>
          <a:p>
            <a:pPr marL="342900" indent="-342900">
              <a:buFont typeface="Arial" panose="020B0604020202020204" pitchFamily="34" charset="0"/>
              <a:buChar char="•"/>
            </a:pPr>
            <a:r>
              <a:rPr lang="en-US" dirty="0"/>
              <a:t>t</a:t>
            </a:r>
            <a:r>
              <a:rPr lang="en-US" dirty="0" smtClean="0"/>
              <a:t>m</a:t>
            </a:r>
          </a:p>
          <a:p>
            <a:pPr marL="342900" indent="-342900">
              <a:buFont typeface="Arial" panose="020B0604020202020204" pitchFamily="34" charset="0"/>
              <a:buChar char="•"/>
            </a:pPr>
            <a:r>
              <a:rPr lang="en-US" dirty="0" err="1" smtClean="0"/>
              <a:t>stringR</a:t>
            </a:r>
            <a:endParaRPr lang="en-US" dirty="0" smtClean="0"/>
          </a:p>
          <a:p>
            <a:pPr marL="342900" indent="-342900">
              <a:buFont typeface="Arial" panose="020B0604020202020204" pitchFamily="34" charset="0"/>
              <a:buChar char="•"/>
            </a:pPr>
            <a:r>
              <a:rPr lang="en-US" dirty="0" err="1" smtClean="0"/>
              <a:t>tidytext</a:t>
            </a:r>
            <a:endParaRPr lang="en-US" dirty="0" smtClean="0"/>
          </a:p>
          <a:p>
            <a:pPr marL="342900" indent="-342900">
              <a:buFont typeface="Arial" panose="020B0604020202020204" pitchFamily="34" charset="0"/>
              <a:buChar char="•"/>
            </a:pPr>
            <a:r>
              <a:rPr lang="en-US" dirty="0" err="1" smtClean="0"/>
              <a:t>quanteda</a:t>
            </a:r>
            <a:endParaRPr lang="en-US" dirty="0" smtClean="0"/>
          </a:p>
          <a:p>
            <a:pPr marL="342900" indent="-342900">
              <a:buFont typeface="Arial" panose="020B0604020202020204" pitchFamily="34" charset="0"/>
              <a:buChar char="•"/>
            </a:pPr>
            <a:r>
              <a:rPr lang="en-US" dirty="0" err="1" smtClean="0"/>
              <a:t>koRpus</a:t>
            </a:r>
            <a:endParaRPr lang="en-US" dirty="0" smtClean="0"/>
          </a:p>
          <a:p>
            <a:pPr marL="342900" indent="-342900">
              <a:buFont typeface="Arial" panose="020B0604020202020204" pitchFamily="34" charset="0"/>
              <a:buChar char="•"/>
            </a:pPr>
            <a:r>
              <a:rPr lang="en-US" dirty="0" err="1" smtClean="0"/>
              <a:t>tokenizers</a:t>
            </a:r>
            <a:endParaRPr lang="en-US" dirty="0" smtClean="0"/>
          </a:p>
          <a:p>
            <a:pPr marL="342900" indent="-342900">
              <a:buFont typeface="Arial" panose="020B0604020202020204" pitchFamily="34" charset="0"/>
              <a:buChar char="•"/>
            </a:pPr>
            <a:r>
              <a:rPr lang="en-US" dirty="0" err="1" smtClean="0"/>
              <a:t>Ngram</a:t>
            </a:r>
            <a:endParaRPr lang="en-US" dirty="0" smtClean="0"/>
          </a:p>
          <a:p>
            <a:pPr marL="342900" indent="-342900">
              <a:buFont typeface="Arial" panose="020B0604020202020204" pitchFamily="34" charset="0"/>
              <a:buChar char="•"/>
            </a:pPr>
            <a:r>
              <a:rPr lang="en-US" dirty="0" smtClean="0"/>
              <a:t>NLP</a:t>
            </a:r>
          </a:p>
          <a:p>
            <a:pPr marL="342900" indent="-342900">
              <a:buFont typeface="Arial" panose="020B0604020202020204" pitchFamily="34" charset="0"/>
              <a:buChar char="•"/>
            </a:pPr>
            <a:r>
              <a:rPr lang="en-US" dirty="0" err="1" smtClean="0"/>
              <a:t>textcat</a:t>
            </a:r>
            <a:endParaRPr lang="en-US" dirty="0" smtClean="0"/>
          </a:p>
          <a:p>
            <a:pPr marL="342900" indent="-342900">
              <a:buFont typeface="Arial" panose="020B0604020202020204" pitchFamily="34" charset="0"/>
              <a:buChar char="•"/>
            </a:pPr>
            <a:r>
              <a:rPr lang="en-US" dirty="0" smtClean="0"/>
              <a:t>readability</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Common Text Handling R Packages</a:t>
            </a:r>
            <a:endParaRPr lang="en-US" dirty="0"/>
          </a:p>
        </p:txBody>
      </p:sp>
      <p:sp>
        <p:nvSpPr>
          <p:cNvPr id="5" name="Content Placeholder 3"/>
          <p:cNvSpPr txBox="1">
            <a:spLocks/>
          </p:cNvSpPr>
          <p:nvPr/>
        </p:nvSpPr>
        <p:spPr bwMode="auto">
          <a:xfrm>
            <a:off x="4559301" y="1266734"/>
            <a:ext cx="4114800"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342900" indent="-342900">
              <a:buFont typeface="Arial" panose="020B0604020202020204" pitchFamily="34" charset="0"/>
              <a:buChar char="•"/>
            </a:pPr>
            <a:r>
              <a:rPr lang="en-US" kern="0" dirty="0" err="1" smtClean="0"/>
              <a:t>Qdapdictionaries</a:t>
            </a:r>
            <a:endParaRPr lang="en-US" kern="0" dirty="0" smtClean="0"/>
          </a:p>
          <a:p>
            <a:pPr marL="342900" indent="-342900">
              <a:buFont typeface="Arial" panose="020B0604020202020204" pitchFamily="34" charset="0"/>
              <a:buChar char="•"/>
            </a:pPr>
            <a:r>
              <a:rPr lang="en-US" kern="0" dirty="0" smtClean="0"/>
              <a:t>Edgar</a:t>
            </a:r>
          </a:p>
          <a:p>
            <a:pPr marL="342900" indent="-342900">
              <a:buFont typeface="Arial" panose="020B0604020202020204" pitchFamily="34" charset="0"/>
              <a:buChar char="•"/>
            </a:pPr>
            <a:r>
              <a:rPr lang="en-US" kern="0" dirty="0" err="1"/>
              <a:t>w</a:t>
            </a:r>
            <a:r>
              <a:rPr lang="en-US" kern="0" dirty="0" err="1" smtClean="0"/>
              <a:t>ordpools</a:t>
            </a:r>
            <a:endParaRPr lang="en-US" kern="0" dirty="0" smtClean="0"/>
          </a:p>
          <a:p>
            <a:pPr marL="342900" indent="-342900">
              <a:buFont typeface="Arial" panose="020B0604020202020204" pitchFamily="34" charset="0"/>
              <a:buChar char="•"/>
            </a:pPr>
            <a:r>
              <a:rPr lang="en-US" kern="0" dirty="0" err="1"/>
              <a:t>t</a:t>
            </a:r>
            <a:r>
              <a:rPr lang="en-US" kern="0" dirty="0" err="1" smtClean="0"/>
              <a:t>opicmodels</a:t>
            </a:r>
            <a:endParaRPr lang="en-US" kern="0" dirty="0" smtClean="0"/>
          </a:p>
          <a:p>
            <a:pPr marL="342900" indent="-342900">
              <a:buFont typeface="Arial" panose="020B0604020202020204" pitchFamily="34" charset="0"/>
              <a:buChar char="•"/>
            </a:pPr>
            <a:r>
              <a:rPr lang="en-US" kern="0" dirty="0" err="1" smtClean="0"/>
              <a:t>LDAvis</a:t>
            </a:r>
            <a:endParaRPr lang="en-US" kern="0" dirty="0" smtClean="0"/>
          </a:p>
          <a:p>
            <a:pPr marL="342900" indent="-342900">
              <a:buFont typeface="Arial" panose="020B0604020202020204" pitchFamily="34" charset="0"/>
              <a:buChar char="•"/>
            </a:pPr>
            <a:r>
              <a:rPr lang="en-US" kern="0" dirty="0" err="1" smtClean="0"/>
              <a:t>wordcloud</a:t>
            </a:r>
            <a:endParaRPr lang="en-US" kern="0" dirty="0" smtClean="0"/>
          </a:p>
          <a:p>
            <a:pPr marL="342900" indent="-342900">
              <a:buFont typeface="Arial" panose="020B0604020202020204" pitchFamily="34" charset="0"/>
              <a:buChar char="•"/>
            </a:pPr>
            <a:endParaRPr lang="en-US" kern="0" dirty="0" smtClean="0"/>
          </a:p>
          <a:p>
            <a:pPr marL="342900" indent="-342900">
              <a:buFont typeface="Arial" panose="020B0604020202020204" pitchFamily="34" charset="0"/>
              <a:buChar char="•"/>
            </a:pPr>
            <a:endParaRPr lang="en-US" kern="0" dirty="0"/>
          </a:p>
        </p:txBody>
      </p:sp>
      <p:sp>
        <p:nvSpPr>
          <p:cNvPr id="6" name="Rectangle 5"/>
          <p:cNvSpPr/>
          <p:nvPr/>
        </p:nvSpPr>
        <p:spPr bwMode="auto">
          <a:xfrm>
            <a:off x="3733800" y="4076700"/>
            <a:ext cx="4940301" cy="1600200"/>
          </a:xfrm>
          <a:prstGeom prst="rect">
            <a:avLst/>
          </a:prstGeom>
          <a:solidFill>
            <a:schemeClr val="accent2"/>
          </a:solidFill>
          <a:ln w="127"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bwMode="auto">
          <a:xfrm>
            <a:off x="4026638" y="4384357"/>
            <a:ext cx="4354624" cy="98488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i="1" dirty="0" smtClean="0"/>
              <a:t>The functionality of many of these packages overlap one another. Consult the documentation for each package to find the best function for your use case (or write your own).</a:t>
            </a:r>
          </a:p>
        </p:txBody>
      </p:sp>
    </p:spTree>
    <p:extLst>
      <p:ext uri="{BB962C8B-B14F-4D97-AF65-F5344CB8AC3E}">
        <p14:creationId xmlns:p14="http://schemas.microsoft.com/office/powerpoint/2010/main" val="17849342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If you haven’t started yet, strongly consider using </a:t>
            </a:r>
            <a:r>
              <a:rPr lang="en-US" b="1" dirty="0" smtClean="0">
                <a:solidFill>
                  <a:schemeClr val="accent1"/>
                </a:solidFill>
              </a:rPr>
              <a:t>all open source</a:t>
            </a:r>
            <a:r>
              <a:rPr lang="en-US" dirty="0" smtClean="0"/>
              <a:t>!</a:t>
            </a:r>
          </a:p>
          <a:p>
            <a:endParaRPr lang="en-US" sz="1200" dirty="0" smtClean="0"/>
          </a:p>
          <a:p>
            <a:r>
              <a:rPr lang="en-US" sz="1600" dirty="0" smtClean="0"/>
              <a:t>PROS</a:t>
            </a:r>
          </a:p>
          <a:p>
            <a:pPr marL="741363" lvl="1" indent="-342900">
              <a:buFont typeface="Arial" panose="020B0604020202020204" pitchFamily="34" charset="0"/>
              <a:buChar char="•"/>
            </a:pPr>
            <a:r>
              <a:rPr lang="en-US" sz="1600" dirty="0" smtClean="0"/>
              <a:t>Free</a:t>
            </a:r>
          </a:p>
          <a:p>
            <a:pPr marL="741363" lvl="1" indent="-342900">
              <a:buFont typeface="Arial" panose="020B0604020202020204" pitchFamily="34" charset="0"/>
              <a:buChar char="•"/>
            </a:pPr>
            <a:r>
              <a:rPr lang="en-US" sz="1600" dirty="0"/>
              <a:t>C</a:t>
            </a:r>
            <a:r>
              <a:rPr lang="en-US" sz="1600" dirty="0" smtClean="0"/>
              <a:t>onstantly improving (for free)</a:t>
            </a:r>
          </a:p>
          <a:p>
            <a:pPr marL="741363" lvl="1" indent="-342900">
              <a:buFont typeface="Arial" panose="020B0604020202020204" pitchFamily="34" charset="0"/>
              <a:buChar char="•"/>
            </a:pPr>
            <a:r>
              <a:rPr lang="en-US" sz="1600" dirty="0" smtClean="0"/>
              <a:t>Many templates, discussion forums and courses available</a:t>
            </a:r>
          </a:p>
          <a:p>
            <a:pPr marL="741363" lvl="1" indent="-342900">
              <a:buFont typeface="Arial" panose="020B0604020202020204" pitchFamily="34" charset="0"/>
              <a:buChar char="•"/>
            </a:pPr>
            <a:r>
              <a:rPr lang="en-US" sz="1600" dirty="0" smtClean="0"/>
              <a:t>Full control over the analysis</a:t>
            </a:r>
          </a:p>
          <a:p>
            <a:pPr marL="741363" lvl="1" indent="-342900">
              <a:buFont typeface="Arial" panose="020B0604020202020204" pitchFamily="34" charset="0"/>
              <a:buChar char="•"/>
            </a:pPr>
            <a:r>
              <a:rPr lang="en-US" sz="1600" dirty="0" smtClean="0"/>
              <a:t>Easy for your IT team to deploy</a:t>
            </a:r>
          </a:p>
          <a:p>
            <a:r>
              <a:rPr lang="en-US" sz="1600" dirty="0" smtClean="0"/>
              <a:t>CONS</a:t>
            </a:r>
          </a:p>
          <a:p>
            <a:pPr marL="741363" lvl="1" indent="-342900">
              <a:buFont typeface="Arial" panose="020B0604020202020204" pitchFamily="34" charset="0"/>
              <a:buChar char="•"/>
            </a:pPr>
            <a:r>
              <a:rPr lang="en-US" sz="1600" dirty="0" smtClean="0"/>
              <a:t>Lacks a point and click user interface</a:t>
            </a:r>
          </a:p>
          <a:p>
            <a:pPr marL="741363" lvl="1" indent="-342900">
              <a:buFont typeface="Arial" panose="020B0604020202020204" pitchFamily="34" charset="0"/>
              <a:buChar char="•"/>
            </a:pPr>
            <a:r>
              <a:rPr lang="en-US" sz="1600" dirty="0" smtClean="0"/>
              <a:t>May have a steeper initial learning curve depending on the skills already available in your group.</a:t>
            </a:r>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Considerations When Searching for NLP Software</a:t>
            </a:r>
            <a:endParaRPr lang="en-US" dirty="0"/>
          </a:p>
        </p:txBody>
      </p:sp>
    </p:spTree>
    <p:extLst>
      <p:ext uri="{BB962C8B-B14F-4D97-AF65-F5344CB8AC3E}">
        <p14:creationId xmlns:p14="http://schemas.microsoft.com/office/powerpoint/2010/main" val="27616968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Your IT department. Look for staff with experience in writing code for data analysis or data visualization.</a:t>
            </a:r>
          </a:p>
          <a:p>
            <a:pPr marL="342900" indent="-342900">
              <a:buFont typeface="Arial" panose="020B0604020202020204" pitchFamily="34" charset="0"/>
              <a:buChar char="•"/>
            </a:pPr>
            <a:r>
              <a:rPr lang="en-US" dirty="0" smtClean="0"/>
              <a:t>Your marketing department. Look for staff with experience analyzing free-text customer feedback or sentiment or recurring topics.</a:t>
            </a:r>
          </a:p>
          <a:p>
            <a:pPr marL="342900" indent="-342900">
              <a:buFont typeface="Arial" panose="020B0604020202020204" pitchFamily="34" charset="0"/>
              <a:buChar char="•"/>
            </a:pPr>
            <a:r>
              <a:rPr lang="en-US" dirty="0" smtClean="0"/>
              <a:t>Your junior HR staff. You’d be amazed how many people have taken at least one coding class for fun on the side.</a:t>
            </a:r>
          </a:p>
          <a:p>
            <a:pPr marL="342900" indent="-342900">
              <a:buFont typeface="Arial" panose="020B0604020202020204" pitchFamily="34" charset="0"/>
              <a:buChar char="•"/>
            </a:pPr>
            <a:r>
              <a:rPr lang="en-US" dirty="0" smtClean="0"/>
              <a:t>Your local university in Information Science, Linguistics, Communications or Marketing departments.</a:t>
            </a:r>
          </a:p>
          <a:p>
            <a:pPr marL="342900" indent="-342900">
              <a:buFont typeface="Arial" panose="020B0604020202020204" pitchFamily="34" charset="0"/>
              <a:buChar char="•"/>
            </a:pPr>
            <a:r>
              <a:rPr lang="en-US" dirty="0" smtClean="0"/>
              <a:t>Inside MOOCs and on discussion forums.</a:t>
            </a:r>
            <a:endParaRPr lang="en-US" dirty="0"/>
          </a:p>
        </p:txBody>
      </p:sp>
      <p:sp>
        <p:nvSpPr>
          <p:cNvPr id="3" name="Title 2"/>
          <p:cNvSpPr>
            <a:spLocks noGrp="1"/>
          </p:cNvSpPr>
          <p:nvPr>
            <p:ph type="title"/>
          </p:nvPr>
        </p:nvSpPr>
        <p:spPr/>
        <p:txBody>
          <a:bodyPr/>
          <a:lstStyle/>
          <a:p>
            <a:r>
              <a:rPr lang="en-US" dirty="0" smtClean="0"/>
              <a:t>Places to Look for Text Analytics Talent</a:t>
            </a:r>
            <a:endParaRPr lang="en-US" dirty="0"/>
          </a:p>
        </p:txBody>
      </p:sp>
    </p:spTree>
    <p:extLst>
      <p:ext uri="{BB962C8B-B14F-4D97-AF65-F5344CB8AC3E}">
        <p14:creationId xmlns:p14="http://schemas.microsoft.com/office/powerpoint/2010/main" val="852826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1600" dirty="0" smtClean="0"/>
              <a:t>If you plan to purchase an end-to-end solution or custom text analytics engagement, be sure to ask these questions:</a:t>
            </a:r>
          </a:p>
          <a:p>
            <a:pPr marL="342900" indent="-342900">
              <a:buFont typeface="+mj-lt"/>
              <a:buAutoNum type="arabicPeriod"/>
            </a:pPr>
            <a:r>
              <a:rPr lang="en-US" sz="1600" dirty="0" smtClean="0"/>
              <a:t>What data was used to develop the language models? TIP: Stay away from models trained on personal communications (e.g. Twitter, personal emails or text messages) which are being applied to business communications (job interviews, sales meeting notes, engagement surveys, </a:t>
            </a:r>
            <a:r>
              <a:rPr lang="en-US" sz="1600" dirty="0" err="1" smtClean="0"/>
              <a:t>etc</a:t>
            </a:r>
            <a:r>
              <a:rPr lang="en-US" sz="1600" dirty="0" smtClean="0"/>
              <a:t>). </a:t>
            </a:r>
          </a:p>
          <a:p>
            <a:pPr marL="342900" indent="-342900">
              <a:buFont typeface="+mj-lt"/>
              <a:buAutoNum type="arabicPeriod"/>
            </a:pPr>
            <a:r>
              <a:rPr lang="en-US" sz="1600" dirty="0" smtClean="0"/>
              <a:t>Can you analyze the text in the original language or will translation be required?</a:t>
            </a:r>
          </a:p>
          <a:p>
            <a:pPr marL="342900" indent="-342900">
              <a:buFont typeface="+mj-lt"/>
              <a:buAutoNum type="arabicPeriod"/>
            </a:pPr>
            <a:r>
              <a:rPr lang="en-US" sz="1600" dirty="0" smtClean="0"/>
              <a:t>What proprietary dictionaries, topic models, sentiment dictionaries or ontologies do you have that you will be applying and how does it compare to other vendors? TIP: Stay away from vendors who only count words and don’t offer any methods for finding or classifying themes.</a:t>
            </a:r>
          </a:p>
          <a:p>
            <a:pPr marL="342900" indent="-342900">
              <a:buFont typeface="+mj-lt"/>
              <a:buAutoNum type="arabicPeriod"/>
            </a:pPr>
            <a:r>
              <a:rPr lang="en-US" sz="1600" dirty="0" smtClean="0"/>
              <a:t>How do you evaluate the performance of your language models? TIP: Ask to see the cross-validation results for all custom models they develop for you. Better yet, only send them 75% of your data and run your own test on the remaining 25%.</a:t>
            </a:r>
          </a:p>
          <a:p>
            <a:pPr marL="342900" indent="-342900">
              <a:buFont typeface="+mj-lt"/>
              <a:buAutoNum type="arabicPeriod"/>
            </a:pPr>
            <a:endParaRPr lang="en-US" sz="1600" dirty="0" smtClean="0"/>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Evaluating NLP Solution Providers</a:t>
            </a:r>
            <a:endParaRPr lang="en-US" dirty="0"/>
          </a:p>
        </p:txBody>
      </p:sp>
    </p:spTree>
    <p:extLst>
      <p:ext uri="{BB962C8B-B14F-4D97-AF65-F5344CB8AC3E}">
        <p14:creationId xmlns:p14="http://schemas.microsoft.com/office/powerpoint/2010/main" val="23495497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1963" y="2727063"/>
            <a:ext cx="8324850" cy="444762"/>
          </a:xfrm>
        </p:spPr>
        <p:txBody>
          <a:bodyPr/>
          <a:lstStyle/>
          <a:p>
            <a:r>
              <a:rPr lang="en-US" dirty="0" smtClean="0"/>
              <a:t>Cory Kind, Research Scientist, 			</a:t>
            </a:r>
            <a:r>
              <a:rPr lang="en-US" dirty="0" smtClean="0">
                <a:hlinkClick r:id="rId2"/>
              </a:rPr>
              <a:t>ckind@cebglobal.com</a:t>
            </a:r>
            <a:endParaRPr lang="en-US" dirty="0" smtClean="0"/>
          </a:p>
          <a:p>
            <a:r>
              <a:rPr lang="en-US" dirty="0" smtClean="0"/>
              <a:t>Andrea Kropp, Senior Research Scientist		</a:t>
            </a:r>
            <a:r>
              <a:rPr lang="en-US" dirty="0" smtClean="0">
                <a:hlinkClick r:id="rId3"/>
              </a:rPr>
              <a:t>kroppa@cebglobal.com</a:t>
            </a:r>
            <a:endParaRPr lang="en-US" dirty="0" smtClean="0"/>
          </a:p>
          <a:p>
            <a:r>
              <a:rPr lang="en-US" dirty="0" smtClean="0"/>
              <a:t>Allison Yost, Ph.D</a:t>
            </a:r>
            <a:r>
              <a:rPr lang="en-US" dirty="0"/>
              <a:t>., Senior Research </a:t>
            </a:r>
            <a:r>
              <a:rPr lang="en-US" dirty="0" smtClean="0"/>
              <a:t>Scientist		</a:t>
            </a:r>
            <a:r>
              <a:rPr lang="en-US" dirty="0" smtClean="0">
                <a:hlinkClick r:id="rId4"/>
              </a:rPr>
              <a:t>ayost@cebglobal.com</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641370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Written Words are </a:t>
            </a:r>
            <a:r>
              <a:rPr lang="en-US" dirty="0"/>
              <a:t>A</a:t>
            </a:r>
            <a:r>
              <a:rPr lang="en-US" dirty="0" smtClean="0"/>
              <a:t>lso </a:t>
            </a:r>
            <a:r>
              <a:rPr lang="en-US" dirty="0"/>
              <a:t>a </a:t>
            </a:r>
            <a:r>
              <a:rPr lang="en-US" dirty="0" smtClean="0"/>
              <a:t>Form </a:t>
            </a:r>
            <a:r>
              <a:rPr lang="en-US" dirty="0"/>
              <a:t>of </a:t>
            </a:r>
            <a:r>
              <a:rPr lang="en-US" dirty="0" smtClean="0"/>
              <a:t>Behavioral </a:t>
            </a:r>
            <a:r>
              <a:rPr lang="en-US" dirty="0"/>
              <a:t>R</a:t>
            </a:r>
            <a:r>
              <a:rPr lang="en-US" dirty="0" smtClean="0"/>
              <a:t>esidue</a:t>
            </a:r>
            <a:endParaRPr lang="en-US" dirty="0"/>
          </a:p>
        </p:txBody>
      </p:sp>
      <p:sp>
        <p:nvSpPr>
          <p:cNvPr id="5" name="Text Placeholder 7"/>
          <p:cNvSpPr>
            <a:spLocks noGrp="1"/>
          </p:cNvSpPr>
          <p:nvPr/>
        </p:nvSpPr>
        <p:spPr>
          <a:xfrm>
            <a:off x="452876" y="1214439"/>
            <a:ext cx="1751719" cy="4986337"/>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400" b="1">
                <a:solidFill>
                  <a:schemeClr val="tx1"/>
                </a:solidFill>
                <a:latin typeface="Arial" pitchFamily="34" charset="0"/>
                <a:ea typeface="+mn-ea"/>
                <a:cs typeface="Arial" pitchFamily="34" charset="0"/>
              </a:defRPr>
            </a:lvl1pPr>
            <a:lvl2pPr marL="509412" indent="0" algn="l" rtl="0" eaLnBrk="1" fontAlgn="base" hangingPunct="1">
              <a:lnSpc>
                <a:spcPct val="110000"/>
              </a:lnSpc>
              <a:spcBef>
                <a:spcPts val="600"/>
              </a:spcBef>
              <a:spcAft>
                <a:spcPct val="0"/>
              </a:spcAft>
              <a:buClr>
                <a:srgbClr val="4D4F53"/>
              </a:buClr>
              <a:buFont typeface="Lucida Grande"/>
              <a:buNone/>
              <a:defRPr sz="2000">
                <a:solidFill>
                  <a:schemeClr val="tx1">
                    <a:tint val="75000"/>
                  </a:schemeClr>
                </a:solidFill>
                <a:latin typeface="Arial"/>
                <a:cs typeface="Arial"/>
              </a:defRPr>
            </a:lvl2pPr>
            <a:lvl3pPr marL="1018824" indent="0" algn="l" rtl="0" eaLnBrk="1" fontAlgn="base" hangingPunct="1">
              <a:lnSpc>
                <a:spcPct val="110000"/>
              </a:lnSpc>
              <a:spcBef>
                <a:spcPts val="500"/>
              </a:spcBef>
              <a:spcAft>
                <a:spcPct val="0"/>
              </a:spcAft>
              <a:buClr>
                <a:srgbClr val="4D4F53"/>
              </a:buClr>
              <a:buFont typeface="Wingdings" charset="2"/>
              <a:buNone/>
              <a:defRPr sz="1800">
                <a:solidFill>
                  <a:schemeClr val="tx1">
                    <a:tint val="75000"/>
                  </a:schemeClr>
                </a:solidFill>
                <a:latin typeface="Arial"/>
                <a:cs typeface="Arial"/>
              </a:defRPr>
            </a:lvl3pPr>
            <a:lvl4pPr marL="1528237" indent="0" algn="l" rtl="0" eaLnBrk="1" fontAlgn="base" hangingPunct="1">
              <a:lnSpc>
                <a:spcPct val="110000"/>
              </a:lnSpc>
              <a:spcBef>
                <a:spcPts val="500"/>
              </a:spcBef>
              <a:spcAft>
                <a:spcPct val="0"/>
              </a:spcAft>
              <a:buClr>
                <a:srgbClr val="4D4F53"/>
              </a:buClr>
              <a:buFont typeface="Lucida Grande"/>
              <a:buNone/>
              <a:defRPr sz="1600">
                <a:solidFill>
                  <a:schemeClr val="tx1">
                    <a:tint val="75000"/>
                  </a:schemeClr>
                </a:solidFill>
                <a:latin typeface="Arial"/>
                <a:cs typeface="Arial"/>
              </a:defRPr>
            </a:lvl4pPr>
            <a:lvl5pPr marL="2037649" indent="0" algn="l" rtl="0" eaLnBrk="1" fontAlgn="base" hangingPunct="1">
              <a:lnSpc>
                <a:spcPct val="110000"/>
              </a:lnSpc>
              <a:spcBef>
                <a:spcPts val="500"/>
              </a:spcBef>
              <a:spcAft>
                <a:spcPct val="0"/>
              </a:spcAft>
              <a:buClr>
                <a:srgbClr val="4D4F53"/>
              </a:buClr>
              <a:buFont typeface="Wingdings" charset="2"/>
              <a:buNone/>
              <a:defRPr sz="1600">
                <a:solidFill>
                  <a:schemeClr val="tx1">
                    <a:tint val="75000"/>
                  </a:schemeClr>
                </a:solidFill>
                <a:latin typeface="Arial"/>
                <a:cs typeface="Arial"/>
              </a:defRPr>
            </a:lvl5pPr>
            <a:lvl6pPr marL="2547061"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6pPr>
            <a:lvl7pPr marL="3056473"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7pPr>
            <a:lvl8pPr marL="3565886"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8pPr>
            <a:lvl9pPr marL="4075298"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9pPr>
          </a:lstStyle>
          <a:p>
            <a:r>
              <a:rPr lang="en-US" dirty="0" smtClean="0"/>
              <a:t>Content Words = </a:t>
            </a:r>
            <a:r>
              <a:rPr lang="en-US" b="0" dirty="0" smtClean="0"/>
              <a:t>nouns, regular verbs, adjectives</a:t>
            </a:r>
          </a:p>
          <a:p>
            <a:endParaRPr lang="en-US" dirty="0" smtClean="0"/>
          </a:p>
          <a:p>
            <a:r>
              <a:rPr lang="en-US" dirty="0" smtClean="0"/>
              <a:t>Function Words = </a:t>
            </a:r>
            <a:r>
              <a:rPr lang="en-US" b="0" dirty="0" smtClean="0"/>
              <a:t>pronouns (I, you, we, they), articles (a, an, the), prepositions (to, for, over)</a:t>
            </a:r>
          </a:p>
          <a:p>
            <a:endParaRPr lang="en-US" b="0" dirty="0" smtClean="0"/>
          </a:p>
          <a:p>
            <a:endParaRPr lang="en-US" b="0" dirty="0"/>
          </a:p>
          <a:p>
            <a:endParaRPr lang="en-US" b="0" dirty="0"/>
          </a:p>
          <a:p>
            <a:pPr marL="0" lvl="1" defTabSz="1018824" fontAlgn="auto">
              <a:lnSpc>
                <a:spcPct val="100000"/>
              </a:lnSpc>
              <a:spcBef>
                <a:spcPct val="20000"/>
              </a:spcBef>
              <a:spcAft>
                <a:spcPts val="0"/>
              </a:spcAft>
              <a:buClrTx/>
            </a:pPr>
            <a:r>
              <a:rPr lang="en-US" sz="1400" b="1" dirty="0">
                <a:solidFill>
                  <a:schemeClr val="accent1"/>
                </a:solidFill>
              </a:rPr>
              <a:t>Word usage generally </a:t>
            </a:r>
            <a:r>
              <a:rPr lang="en-US" sz="1400" b="1" i="1" dirty="0">
                <a:solidFill>
                  <a:schemeClr val="accent1"/>
                </a:solidFill>
              </a:rPr>
              <a:t>reflects</a:t>
            </a:r>
            <a:r>
              <a:rPr lang="en-US" sz="1400" b="1" dirty="0">
                <a:solidFill>
                  <a:schemeClr val="accent1"/>
                </a:solidFill>
              </a:rPr>
              <a:t> psychological state rather than </a:t>
            </a:r>
            <a:r>
              <a:rPr lang="en-US" sz="1400" b="1" i="1" dirty="0">
                <a:solidFill>
                  <a:schemeClr val="accent1"/>
                </a:solidFill>
              </a:rPr>
              <a:t>influencing</a:t>
            </a:r>
            <a:r>
              <a:rPr lang="en-US" sz="1400" b="1" dirty="0">
                <a:solidFill>
                  <a:schemeClr val="accent1"/>
                </a:solidFill>
              </a:rPr>
              <a:t> it.</a:t>
            </a:r>
          </a:p>
          <a:p>
            <a:endParaRPr lang="en-US" b="0" dirty="0"/>
          </a:p>
        </p:txBody>
      </p:sp>
      <p:sp>
        <p:nvSpPr>
          <p:cNvPr id="6" name="Content Placeholder 6"/>
          <p:cNvSpPr>
            <a:spLocks noGrp="1"/>
          </p:cNvSpPr>
          <p:nvPr/>
        </p:nvSpPr>
        <p:spPr>
          <a:xfrm>
            <a:off x="2567432" y="1193007"/>
            <a:ext cx="6289994" cy="5649914"/>
          </a:xfrm>
          <a:prstGeom prst="rect">
            <a:avLst/>
          </a:prstGeom>
          <a:noFill/>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lvl="1" indent="0">
              <a:buNone/>
            </a:pPr>
            <a:r>
              <a:rPr lang="en-US" sz="1400" b="1" dirty="0" smtClean="0">
                <a:solidFill>
                  <a:schemeClr val="accent1"/>
                </a:solidFill>
              </a:rPr>
              <a:t>What </a:t>
            </a:r>
            <a:r>
              <a:rPr lang="en-US" sz="1400" b="1" dirty="0">
                <a:solidFill>
                  <a:schemeClr val="accent1"/>
                </a:solidFill>
              </a:rPr>
              <a:t>you say </a:t>
            </a:r>
            <a:r>
              <a:rPr lang="en-US" sz="1400" b="1" dirty="0">
                <a:solidFill>
                  <a:schemeClr val="accent3"/>
                </a:solidFill>
              </a:rPr>
              <a:t>– </a:t>
            </a:r>
            <a:r>
              <a:rPr lang="en-US" sz="1400" dirty="0" smtClean="0"/>
              <a:t>content words reveal </a:t>
            </a:r>
            <a:r>
              <a:rPr lang="en-US" sz="1400" dirty="0"/>
              <a:t>what people pay attention to; what issues are important, values, goals</a:t>
            </a:r>
            <a:endParaRPr lang="en-US" sz="1400" b="1" dirty="0">
              <a:solidFill>
                <a:schemeClr val="accent3"/>
              </a:solidFill>
            </a:endParaRPr>
          </a:p>
          <a:p>
            <a:pPr marL="0" lvl="1" indent="0">
              <a:buNone/>
            </a:pPr>
            <a:r>
              <a:rPr lang="en-US" sz="1400" b="1" dirty="0">
                <a:solidFill>
                  <a:schemeClr val="accent1"/>
                </a:solidFill>
              </a:rPr>
              <a:t>How you say it  </a:t>
            </a:r>
            <a:r>
              <a:rPr lang="en-US" sz="1400" b="1" dirty="0">
                <a:solidFill>
                  <a:schemeClr val="accent3"/>
                </a:solidFill>
              </a:rPr>
              <a:t>– </a:t>
            </a:r>
            <a:r>
              <a:rPr lang="en-US" sz="1400" dirty="0"/>
              <a:t>“function” words reveal how people connect to others, think about themselves and their </a:t>
            </a:r>
            <a:r>
              <a:rPr lang="en-US" sz="1400" dirty="0" smtClean="0"/>
              <a:t>worlds</a:t>
            </a:r>
          </a:p>
          <a:p>
            <a:pPr marL="0" lvl="1" indent="0">
              <a:spcBef>
                <a:spcPts val="0"/>
              </a:spcBef>
              <a:buNone/>
            </a:pPr>
            <a:endParaRPr lang="en-US" sz="1200" dirty="0" smtClean="0"/>
          </a:p>
          <a:p>
            <a:pPr marL="0" lvl="1" indent="0" algn="ctr">
              <a:spcBef>
                <a:spcPts val="0"/>
              </a:spcBef>
              <a:buNone/>
            </a:pPr>
            <a:r>
              <a:rPr lang="en-US" sz="1300" b="1" dirty="0" smtClean="0"/>
              <a:t>Example Findings from the Literature on Language Use and Personality</a:t>
            </a:r>
            <a:endParaRPr lang="en-US" sz="1300" b="1" dirty="0"/>
          </a:p>
          <a:p>
            <a:pPr marL="195262" lvl="2" indent="0">
              <a:buNone/>
            </a:pPr>
            <a:endParaRPr lang="en-US" sz="1400" b="1" dirty="0">
              <a:solidFill>
                <a:schemeClr val="accent3"/>
              </a:solidFill>
            </a:endParaRPr>
          </a:p>
          <a:p>
            <a:endParaRPr lang="en-US" dirty="0"/>
          </a:p>
        </p:txBody>
      </p:sp>
      <p:graphicFrame>
        <p:nvGraphicFramePr>
          <p:cNvPr id="7" name="Diagram 6"/>
          <p:cNvGraphicFramePr/>
          <p:nvPr>
            <p:extLst>
              <p:ext uri="{D42A27DB-BD31-4B8C-83A1-F6EECF244321}">
                <p14:modId xmlns:p14="http://schemas.microsoft.com/office/powerpoint/2010/main" val="3763641862"/>
              </p:ext>
            </p:extLst>
          </p:nvPr>
        </p:nvGraphicFramePr>
        <p:xfrm>
          <a:off x="2717800" y="2840035"/>
          <a:ext cx="5967412" cy="332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p:cNvCxnSpPr/>
          <p:nvPr/>
        </p:nvCxnSpPr>
        <p:spPr bwMode="auto">
          <a:xfrm>
            <a:off x="2386013" y="1400175"/>
            <a:ext cx="0" cy="4457700"/>
          </a:xfrm>
          <a:prstGeom prst="line">
            <a:avLst/>
          </a:prstGeom>
          <a:noFill/>
          <a:ln w="127"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53820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1" y="1282703"/>
            <a:ext cx="2700338" cy="564428"/>
          </a:xfrm>
        </p:spPr>
        <p:txBody>
          <a:bodyPr/>
          <a:lstStyle/>
          <a:p>
            <a:pPr marL="0" indent="0" algn="ctr">
              <a:buNone/>
            </a:pPr>
            <a:r>
              <a:rPr lang="en-US" sz="1400" b="1" dirty="0" smtClean="0"/>
              <a:t>Leaders and Employees use language to: </a:t>
            </a:r>
          </a:p>
          <a:p>
            <a:pPr lvl="1"/>
            <a:r>
              <a:rPr lang="en-US" sz="1400" dirty="0"/>
              <a:t>C</a:t>
            </a:r>
            <a:r>
              <a:rPr lang="en-US" sz="1400" dirty="0" smtClean="0"/>
              <a:t>onvey ideas</a:t>
            </a:r>
          </a:p>
          <a:p>
            <a:pPr lvl="1"/>
            <a:r>
              <a:rPr lang="en-US" sz="1400" dirty="0"/>
              <a:t>S</a:t>
            </a:r>
            <a:r>
              <a:rPr lang="en-US" sz="1400" dirty="0" smtClean="0"/>
              <a:t>olve problems</a:t>
            </a:r>
          </a:p>
          <a:p>
            <a:pPr lvl="1"/>
            <a:r>
              <a:rPr lang="en-US" sz="1400" dirty="0" smtClean="0"/>
              <a:t>Negotiate</a:t>
            </a:r>
            <a:endParaRPr lang="en-US" sz="1400" dirty="0"/>
          </a:p>
          <a:p>
            <a:pPr lvl="1"/>
            <a:r>
              <a:rPr lang="en-US" sz="1400" dirty="0" smtClean="0"/>
              <a:t>Socialize</a:t>
            </a:r>
          </a:p>
          <a:p>
            <a:pPr lvl="1"/>
            <a:r>
              <a:rPr lang="en-US" sz="1400" dirty="0" smtClean="0"/>
              <a:t>Express dissatisfaction</a:t>
            </a:r>
          </a:p>
          <a:p>
            <a:pPr lvl="1"/>
            <a:endParaRPr lang="en-US" dirty="0"/>
          </a:p>
          <a:p>
            <a:pPr marL="209550" lvl="1" indent="0">
              <a:buNone/>
            </a:pPr>
            <a:endParaRPr lang="en-US" dirty="0" smtClean="0"/>
          </a:p>
        </p:txBody>
      </p:sp>
      <p:sp>
        <p:nvSpPr>
          <p:cNvPr id="3" name="Title 2"/>
          <p:cNvSpPr>
            <a:spLocks noGrp="1"/>
          </p:cNvSpPr>
          <p:nvPr>
            <p:ph type="title"/>
          </p:nvPr>
        </p:nvSpPr>
        <p:spPr>
          <a:prstGeom prst="rect">
            <a:avLst/>
          </a:prstGeom>
        </p:spPr>
        <p:txBody>
          <a:bodyPr/>
          <a:lstStyle/>
          <a:p>
            <a:r>
              <a:rPr lang="en-US" dirty="0" smtClean="0"/>
              <a:t>Relevance of Language for I/O Psychology</a:t>
            </a:r>
            <a:endParaRPr lang="en-US" dirty="0"/>
          </a:p>
        </p:txBody>
      </p:sp>
      <p:cxnSp>
        <p:nvCxnSpPr>
          <p:cNvPr id="5" name="Straight Connector 4"/>
          <p:cNvCxnSpPr/>
          <p:nvPr/>
        </p:nvCxnSpPr>
        <p:spPr bwMode="auto">
          <a:xfrm>
            <a:off x="3043238" y="1282704"/>
            <a:ext cx="1" cy="482418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Straight Connector 7"/>
          <p:cNvCxnSpPr/>
          <p:nvPr/>
        </p:nvCxnSpPr>
        <p:spPr bwMode="auto">
          <a:xfrm flipH="1">
            <a:off x="6106886" y="1282704"/>
            <a:ext cx="3401" cy="4845953"/>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2" name="Content Placeholder 1"/>
          <p:cNvSpPr txBox="1">
            <a:spLocks/>
          </p:cNvSpPr>
          <p:nvPr/>
        </p:nvSpPr>
        <p:spPr>
          <a:xfrm>
            <a:off x="3257550" y="1282703"/>
            <a:ext cx="2695573" cy="4986337"/>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t>Traditional I/O Psychology Research Relies Primarily on Quantitative Data</a:t>
            </a:r>
          </a:p>
          <a:p>
            <a:pPr lvl="1"/>
            <a:r>
              <a:rPr lang="en-US" sz="1400" dirty="0" smtClean="0"/>
              <a:t>Assessments</a:t>
            </a:r>
          </a:p>
          <a:p>
            <a:pPr lvl="1"/>
            <a:r>
              <a:rPr lang="en-US" sz="1400" dirty="0" smtClean="0"/>
              <a:t>Surveys</a:t>
            </a:r>
          </a:p>
          <a:p>
            <a:pPr lvl="1"/>
            <a:r>
              <a:rPr lang="en-US" sz="1400" dirty="0" smtClean="0"/>
              <a:t>Performance measures</a:t>
            </a:r>
          </a:p>
          <a:p>
            <a:pPr marL="209550" lvl="1" indent="0">
              <a:buNone/>
            </a:pPr>
            <a:r>
              <a:rPr lang="en-US" sz="1400" dirty="0" smtClean="0"/>
              <a:t>The qualitative research that does exists typically relies on hand-coding and manual identification of themes</a:t>
            </a:r>
            <a:endParaRPr lang="en-US" sz="1400" dirty="0"/>
          </a:p>
          <a:p>
            <a:pPr marL="0" indent="0" algn="ctr">
              <a:buFont typeface="Wingdings" charset="2"/>
              <a:buNone/>
            </a:pPr>
            <a:endParaRPr lang="en-US" sz="1400" b="1" kern="0" dirty="0" smtClean="0"/>
          </a:p>
          <a:p>
            <a:pPr lvl="1"/>
            <a:endParaRPr lang="en-US" kern="0" dirty="0" smtClean="0"/>
          </a:p>
          <a:p>
            <a:pPr marL="209550" lvl="1" indent="0">
              <a:buFont typeface="Lucida Grande"/>
              <a:buNone/>
            </a:pPr>
            <a:endParaRPr lang="en-US" kern="0" dirty="0" smtClean="0"/>
          </a:p>
        </p:txBody>
      </p:sp>
      <p:sp>
        <p:nvSpPr>
          <p:cNvPr id="13" name="Content Placeholder 1"/>
          <p:cNvSpPr txBox="1">
            <a:spLocks/>
          </p:cNvSpPr>
          <p:nvPr/>
        </p:nvSpPr>
        <p:spPr>
          <a:xfrm>
            <a:off x="6296025" y="1282703"/>
            <a:ext cx="2400300" cy="4986337"/>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t>Psychologists and other researchers are starting to use natural language processing (NLP) and other text mining techniques</a:t>
            </a:r>
          </a:p>
          <a:p>
            <a:pPr marL="0" indent="0" algn="ctr">
              <a:buFont typeface="Wingdings" charset="2"/>
              <a:buNone/>
            </a:pPr>
            <a:endParaRPr lang="en-US" sz="1400" b="1" kern="0" dirty="0"/>
          </a:p>
          <a:p>
            <a:pPr marL="0" indent="0" algn="ctr">
              <a:buFont typeface="Wingdings" charset="2"/>
              <a:buNone/>
            </a:pPr>
            <a:endParaRPr lang="en-US" sz="1400" b="1" kern="0" dirty="0" smtClean="0"/>
          </a:p>
          <a:p>
            <a:pPr marL="0" indent="0" algn="ctr">
              <a:buFont typeface="Wingdings" charset="2"/>
              <a:buNone/>
            </a:pPr>
            <a:r>
              <a:rPr lang="en-US" sz="1400" b="1" kern="0" dirty="0" smtClean="0"/>
              <a:t>More and more vendors are offering NLP services to mine employee data</a:t>
            </a:r>
            <a:endParaRPr lang="en-US" kern="0" dirty="0" smtClean="0"/>
          </a:p>
          <a:p>
            <a:pPr marL="209550" lvl="1" indent="0">
              <a:buFont typeface="Lucida Grande"/>
              <a:buNone/>
            </a:pPr>
            <a:endParaRPr lang="en-US" kern="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562" y="4313463"/>
            <a:ext cx="1252878" cy="125287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3437" y="4075083"/>
            <a:ext cx="1951775" cy="19517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252" y="4229100"/>
            <a:ext cx="1643743" cy="1643743"/>
          </a:xfrm>
          <a:prstGeom prst="rect">
            <a:avLst/>
          </a:prstGeom>
        </p:spPr>
      </p:pic>
    </p:spTree>
    <p:extLst>
      <p:ext uri="{BB962C8B-B14F-4D97-AF65-F5344CB8AC3E}">
        <p14:creationId xmlns:p14="http://schemas.microsoft.com/office/powerpoint/2010/main" val="384539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9847" y="1738895"/>
            <a:ext cx="1080970" cy="1254254"/>
          </a:xfrm>
          <a:prstGeom prst="rect">
            <a:avLst/>
          </a:prstGeom>
        </p:spPr>
      </p:pic>
      <p:sp>
        <p:nvSpPr>
          <p:cNvPr id="2" name="Content Placeholder 1"/>
          <p:cNvSpPr>
            <a:spLocks noGrp="1"/>
          </p:cNvSpPr>
          <p:nvPr>
            <p:ph idx="1"/>
          </p:nvPr>
        </p:nvSpPr>
        <p:spPr/>
        <p:txBody>
          <a:bodyPr/>
          <a:lstStyle/>
          <a:p>
            <a:pPr marL="0" indent="0">
              <a:buNone/>
            </a:pPr>
            <a:r>
              <a:rPr lang="en-US" b="1" dirty="0" smtClean="0">
                <a:solidFill>
                  <a:schemeClr val="accent1"/>
                </a:solidFill>
              </a:rPr>
              <a:t>Organizations are using NLP to:</a:t>
            </a:r>
          </a:p>
          <a:p>
            <a:endParaRPr lang="en-US" dirty="0">
              <a:solidFill>
                <a:schemeClr val="accent1"/>
              </a:solidFill>
            </a:endParaRPr>
          </a:p>
          <a:p>
            <a:endParaRPr lang="en-US" dirty="0" smtClean="0">
              <a:solidFill>
                <a:schemeClr val="accent1"/>
              </a:solidFill>
            </a:endParaRPr>
          </a:p>
          <a:p>
            <a:pPr marL="0" indent="0">
              <a:buNone/>
            </a:pPr>
            <a:endParaRPr lang="en-US" dirty="0" smtClean="0">
              <a:solidFill>
                <a:schemeClr val="accent1"/>
              </a:solidFill>
            </a:endParaRPr>
          </a:p>
          <a:p>
            <a:pPr marL="0" indent="0">
              <a:buNone/>
            </a:pPr>
            <a:endParaRPr lang="en-US" dirty="0" smtClean="0">
              <a:solidFill>
                <a:schemeClr val="accent1"/>
              </a:solidFill>
            </a:endParaRPr>
          </a:p>
        </p:txBody>
      </p:sp>
      <p:sp>
        <p:nvSpPr>
          <p:cNvPr id="3" name="Title 2"/>
          <p:cNvSpPr>
            <a:spLocks noGrp="1"/>
          </p:cNvSpPr>
          <p:nvPr>
            <p:ph type="title"/>
          </p:nvPr>
        </p:nvSpPr>
        <p:spPr/>
        <p:txBody>
          <a:bodyPr/>
          <a:lstStyle/>
          <a:p>
            <a:r>
              <a:rPr lang="en-US" dirty="0" smtClean="0"/>
              <a:t>NLP is Growing in Talent Analytics</a:t>
            </a:r>
            <a:endParaRPr lang="en-US" dirty="0"/>
          </a:p>
        </p:txBody>
      </p:sp>
      <p:sp>
        <p:nvSpPr>
          <p:cNvPr id="4" name="Content Placeholder 1"/>
          <p:cNvSpPr txBox="1">
            <a:spLocks/>
          </p:cNvSpPr>
          <p:nvPr/>
        </p:nvSpPr>
        <p:spPr>
          <a:xfrm>
            <a:off x="7544889" y="3738971"/>
            <a:ext cx="1171575" cy="600071"/>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Predict Turnover</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5" name="Content Placeholder 1"/>
          <p:cNvSpPr txBox="1">
            <a:spLocks/>
          </p:cNvSpPr>
          <p:nvPr/>
        </p:nvSpPr>
        <p:spPr>
          <a:xfrm>
            <a:off x="3802814" y="2860061"/>
            <a:ext cx="1855036"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Continuously Measure Employee Engagement</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6" name="Content Placeholder 1"/>
          <p:cNvSpPr txBox="1">
            <a:spLocks/>
          </p:cNvSpPr>
          <p:nvPr/>
        </p:nvSpPr>
        <p:spPr>
          <a:xfrm>
            <a:off x="5032398" y="3651261"/>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Gauge reactions to organizational change</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7" name="Content Placeholder 1"/>
          <p:cNvSpPr txBox="1">
            <a:spLocks/>
          </p:cNvSpPr>
          <p:nvPr/>
        </p:nvSpPr>
        <p:spPr>
          <a:xfrm>
            <a:off x="364800" y="3790673"/>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Recruit Job Applicants</a:t>
            </a:r>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9" name="Content Placeholder 1"/>
          <p:cNvSpPr txBox="1">
            <a:spLocks/>
          </p:cNvSpPr>
          <p:nvPr/>
        </p:nvSpPr>
        <p:spPr>
          <a:xfrm>
            <a:off x="2484364" y="3676371"/>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Analyze Open-Text Survey Questions</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cxnSp>
        <p:nvCxnSpPr>
          <p:cNvPr id="11" name="Straight Connector 10"/>
          <p:cNvCxnSpPr/>
          <p:nvPr/>
        </p:nvCxnSpPr>
        <p:spPr bwMode="auto">
          <a:xfrm>
            <a:off x="415590" y="3647292"/>
            <a:ext cx="8116075"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 name="Content Placeholder 1"/>
          <p:cNvSpPr txBox="1">
            <a:spLocks/>
          </p:cNvSpPr>
          <p:nvPr/>
        </p:nvSpPr>
        <p:spPr>
          <a:xfrm>
            <a:off x="1343388" y="2888575"/>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Screen and Assess Candidates</a:t>
            </a:r>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13" name="Content Placeholder 1"/>
          <p:cNvSpPr txBox="1">
            <a:spLocks/>
          </p:cNvSpPr>
          <p:nvPr/>
        </p:nvSpPr>
        <p:spPr>
          <a:xfrm>
            <a:off x="6251346" y="2888575"/>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Detect Fraudulent Behavior</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547" y="4711865"/>
            <a:ext cx="704078" cy="70407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082" y="1855938"/>
            <a:ext cx="1023859" cy="1023859"/>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0501" y="4505049"/>
            <a:ext cx="821164" cy="821164"/>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83917" y="4600154"/>
            <a:ext cx="871537" cy="871537"/>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26808" y="2032916"/>
            <a:ext cx="900428" cy="900428"/>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9894" y="4571717"/>
            <a:ext cx="886188" cy="886188"/>
          </a:xfrm>
          <a:prstGeom prst="rect">
            <a:avLst/>
          </a:prstGeom>
        </p:spPr>
      </p:pic>
    </p:spTree>
    <p:extLst>
      <p:ext uri="{BB962C8B-B14F-4D97-AF65-F5344CB8AC3E}">
        <p14:creationId xmlns:p14="http://schemas.microsoft.com/office/powerpoint/2010/main" val="920933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EB Corporate PPT Template">
  <a:themeElements>
    <a:clrScheme name="CEB 2014 VID">
      <a:dk1>
        <a:srgbClr val="000000"/>
      </a:dk1>
      <a:lt1>
        <a:srgbClr val="FFFFFF"/>
      </a:lt1>
      <a:dk2>
        <a:srgbClr val="585250"/>
      </a:dk2>
      <a:lt2>
        <a:srgbClr val="E4DFDA"/>
      </a:lt2>
      <a:accent1>
        <a:srgbClr val="00AEEF"/>
      </a:accent1>
      <a:accent2>
        <a:srgbClr val="F4B213"/>
      </a:accent2>
      <a:accent3>
        <a:srgbClr val="9CC84B"/>
      </a:accent3>
      <a:accent4>
        <a:srgbClr val="2BC4B6"/>
      </a:accent4>
      <a:accent5>
        <a:srgbClr val="8D64AA"/>
      </a:accent5>
      <a:accent6>
        <a:srgbClr val="0A3F6B"/>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vert="horz" wrap="square" lIns="0" tIns="0" rIns="0" bIns="0" numCol="1" rtlCol="0" anchor="t" anchorCtr="0" compatLnSpc="1">
        <a:prstTxWarp prst="textNoShape">
          <a:avLst/>
        </a:prstTxWarp>
        <a:spAutoFit/>
      </a:bodyPr>
      <a:lstStyle>
        <a:defPPr algn="l">
          <a:defRPr dirty="0" err="1" smtClean="0"/>
        </a:defPPr>
      </a:lstStyle>
    </a:txDef>
  </a:objectDefaults>
  <a:extraClrSchemeLst>
    <a:extraClrScheme>
      <a:clrScheme name="Office Theme 1">
        <a:dk1>
          <a:srgbClr val="262626"/>
        </a:dk1>
        <a:lt1>
          <a:srgbClr val="FFFFFF"/>
        </a:lt1>
        <a:dk2>
          <a:srgbClr val="4A1863"/>
        </a:dk2>
        <a:lt2>
          <a:srgbClr val="E6007E"/>
        </a:lt2>
        <a:accent1>
          <a:srgbClr val="F07F13"/>
        </a:accent1>
        <a:accent2>
          <a:srgbClr val="A6A3D1"/>
        </a:accent2>
        <a:accent3>
          <a:srgbClr val="FFFFFF"/>
        </a:accent3>
        <a:accent4>
          <a:srgbClr val="1F1F1F"/>
        </a:accent4>
        <a:accent5>
          <a:srgbClr val="F6C0AA"/>
        </a:accent5>
        <a:accent6>
          <a:srgbClr val="9693BD"/>
        </a:accent6>
        <a:hlink>
          <a:srgbClr val="00ACC9"/>
        </a:hlink>
        <a:folHlink>
          <a:srgbClr val="D5DBA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B PPT Template [Read-Only]" id="{ED14506A-4827-4CE2-8B16-1AC2E6E6583C}" vid="{D8248245-E2C7-4C62-B7E6-A00CF112C98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emplate_x0020_Description xmlns="635d4744-21ad-4563-a7e7-f0c91c960f06">Global settings</Template_x0020_Descrip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A4E4170FFB440A2F8E946707663A6" ma:contentTypeVersion="2" ma:contentTypeDescription="Create a new document." ma:contentTypeScope="" ma:versionID="644767b911582c6653f2c0a86d950b29">
  <xsd:schema xmlns:xsd="http://www.w3.org/2001/XMLSchema" xmlns:xs="http://www.w3.org/2001/XMLSchema" xmlns:p="http://schemas.microsoft.com/office/2006/metadata/properties" xmlns:ns2="http://schemas.microsoft.com/sharepoint/v4" xmlns:ns3="635d4744-21ad-4563-a7e7-f0c91c960f06" targetNamespace="http://schemas.microsoft.com/office/2006/metadata/properties" ma:root="true" ma:fieldsID="c7a38e05b39ebf3af682401635b07ee5" ns2:_="" ns3:_="">
    <xsd:import namespace="http://schemas.microsoft.com/sharepoint/v4"/>
    <xsd:import namespace="635d4744-21ad-4563-a7e7-f0c91c960f06"/>
    <xsd:element name="properties">
      <xsd:complexType>
        <xsd:sequence>
          <xsd:element name="documentManagement">
            <xsd:complexType>
              <xsd:all>
                <xsd:element ref="ns2:IconOverlay" minOccurs="0"/>
                <xsd:element ref="ns3:Template_x0020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d4744-21ad-4563-a7e7-f0c91c960f06" elementFormDefault="qualified">
    <xsd:import namespace="http://schemas.microsoft.com/office/2006/documentManagement/types"/>
    <xsd:import namespace="http://schemas.microsoft.com/office/infopath/2007/PartnerControls"/>
    <xsd:element name="Template_x0020_Description" ma:index="9" nillable="true" ma:displayName="Template Description" ma:internalName="Template_x0020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D1EA56-D53F-4268-99CA-86FA40E3274A}">
  <ds:schemaRefs>
    <ds:schemaRef ds:uri="http://schemas.microsoft.com/sharepoint/v3/contenttype/forms"/>
  </ds:schemaRefs>
</ds:datastoreItem>
</file>

<file path=customXml/itemProps2.xml><?xml version="1.0" encoding="utf-8"?>
<ds:datastoreItem xmlns:ds="http://schemas.openxmlformats.org/officeDocument/2006/customXml" ds:itemID="{8E2BB140-B780-44C0-A8AF-0E7CA335375C}">
  <ds:schemaRefs>
    <ds:schemaRef ds:uri="http://purl.org/dc/elements/1.1/"/>
    <ds:schemaRef ds:uri="http://schemas.microsoft.com/office/2006/metadata/properties"/>
    <ds:schemaRef ds:uri="http://schemas.microsoft.com/office/2006/documentManagement/types"/>
    <ds:schemaRef ds:uri="635d4744-21ad-4563-a7e7-f0c91c960f06"/>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431F021-CAE7-4146-90BA-C2F1D5E2D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635d4744-21ad-4563-a7e7-f0c91c960f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1395</TotalTime>
  <Words>6877</Words>
  <Application>Microsoft Office PowerPoint</Application>
  <PresentationFormat>On-screen Show (4:3)</PresentationFormat>
  <Paragraphs>1070</Paragraphs>
  <Slides>69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ＭＳ Ｐゴシック</vt:lpstr>
      <vt:lpstr>Arial</vt:lpstr>
      <vt:lpstr>Calibri</vt:lpstr>
      <vt:lpstr>Cambria Math</vt:lpstr>
      <vt:lpstr>Georgia</vt:lpstr>
      <vt:lpstr>Lucida Console</vt:lpstr>
      <vt:lpstr>Lucida Grande</vt:lpstr>
      <vt:lpstr>Wingdings</vt:lpstr>
      <vt:lpstr>CEB Corporate PPT Template</vt:lpstr>
      <vt:lpstr>PowerPoint Presentation</vt:lpstr>
      <vt:lpstr>Today’s Session</vt:lpstr>
      <vt:lpstr>What to Expect</vt:lpstr>
      <vt:lpstr>Learning Objectives</vt:lpstr>
      <vt:lpstr>PowerPoint Presentation</vt:lpstr>
      <vt:lpstr>Behavioral Residue</vt:lpstr>
      <vt:lpstr>Written Words are Also a Form of Behavioral Residue</vt:lpstr>
      <vt:lpstr>Relevance of Language for I/O Psychology</vt:lpstr>
      <vt:lpstr>NLP is Growing in Talent Analytics</vt:lpstr>
      <vt:lpstr>NLP in a Nutshell</vt:lpstr>
      <vt:lpstr>Structure of Today’s Session</vt:lpstr>
      <vt:lpstr>PowerPoint Presentation</vt:lpstr>
      <vt:lpstr>Picture Description Task</vt:lpstr>
      <vt:lpstr>Verify Deductive Reasoning Test</vt:lpstr>
      <vt:lpstr>The Data Set</vt:lpstr>
      <vt:lpstr>Complete Video Tutorial</vt:lpstr>
      <vt:lpstr>PowerPoint Presentation</vt:lpstr>
      <vt:lpstr>Case Synopsis: Situation – Action –  Result</vt:lpstr>
      <vt:lpstr>Results vs IBM Watson Personality Insights</vt:lpstr>
      <vt:lpstr>For Great Results, Clean and Prepare it Right!</vt:lpstr>
      <vt:lpstr>Learning Objectives from This Case</vt:lpstr>
      <vt:lpstr>NLP is How You Build Your Data Set</vt:lpstr>
      <vt:lpstr>Translation</vt:lpstr>
      <vt:lpstr>Alternate Spellings &amp; Misspellings</vt:lpstr>
      <vt:lpstr>Punctuation Headaches</vt:lpstr>
      <vt:lpstr>Automated Cleaning vs DIY</vt:lpstr>
      <vt:lpstr>Raw</vt:lpstr>
      <vt:lpstr>Clean</vt:lpstr>
      <vt:lpstr>Sample Cleaning Sequence</vt:lpstr>
      <vt:lpstr>Tokenization and N-Gram Counting</vt:lpstr>
      <vt:lpstr>Process Overview</vt:lpstr>
      <vt:lpstr>From Clean Text to Variables</vt:lpstr>
      <vt:lpstr>Summary Statistics</vt:lpstr>
      <vt:lpstr>Word Lists &amp; Dictionaries</vt:lpstr>
      <vt:lpstr>Sample Organizing Principles for Dictionaries</vt:lpstr>
      <vt:lpstr>Hypothesis Driven Custom Word Lists</vt:lpstr>
      <vt:lpstr>Prepared Data Set</vt:lpstr>
      <vt:lpstr>Exploratory Analysis Suggestions</vt:lpstr>
      <vt:lpstr>Most Predictive Individual Features</vt:lpstr>
      <vt:lpstr>Language Features by College Major</vt:lpstr>
      <vt:lpstr>Results from Our Own Analyses</vt:lpstr>
      <vt:lpstr>PowerPoint Presentation</vt:lpstr>
      <vt:lpstr>Case Study Recap</vt:lpstr>
      <vt:lpstr>PowerPoint Presentation</vt:lpstr>
      <vt:lpstr>Case Synopsis: Situation</vt:lpstr>
      <vt:lpstr>Learning Objectives from This Case</vt:lpstr>
      <vt:lpstr>What is Topic Modeling?</vt:lpstr>
      <vt:lpstr>How It Works – Bayesian Optimization</vt:lpstr>
      <vt:lpstr>Topic Modeling on Goals Data</vt:lpstr>
      <vt:lpstr>Step 1: Clean and Tokenize Your Data</vt:lpstr>
      <vt:lpstr>Step 2: Additional (Optional) Cleaning</vt:lpstr>
      <vt:lpstr>Why Do These Steps?</vt:lpstr>
      <vt:lpstr>The Art of Choosing K</vt:lpstr>
      <vt:lpstr>Our First Model (k = 10)</vt:lpstr>
      <vt:lpstr>Our Second Model (k = 25)</vt:lpstr>
      <vt:lpstr>Ways to Interrogate Topic Models</vt:lpstr>
      <vt:lpstr>Highest Weighted Terms, Topics 1-5</vt:lpstr>
      <vt:lpstr>Word Clouds</vt:lpstr>
      <vt:lpstr>Sample Entries from Topic 1</vt:lpstr>
      <vt:lpstr>Example Applications of Topic Modeling</vt:lpstr>
      <vt:lpstr>Example Applications of Topic Modeling</vt:lpstr>
      <vt:lpstr>Example Applications of Topic Modeling</vt:lpstr>
      <vt:lpstr>PowerPoint Presentation</vt:lpstr>
      <vt:lpstr>Educational Resources</vt:lpstr>
      <vt:lpstr>Common Text Handling R Packages</vt:lpstr>
      <vt:lpstr>Considerations When Searching for NLP Software</vt:lpstr>
      <vt:lpstr>Places to Look for Text Analytics Talent</vt:lpstr>
      <vt:lpstr>Evaluating NLP Solution Providers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Comply with the Information Classification Policy</dc:title>
  <dc:creator>Dyundi, Vivek</dc:creator>
  <cp:lastModifiedBy>Yost, Allison</cp:lastModifiedBy>
  <cp:revision>118</cp:revision>
  <cp:lastPrinted>2013-09-12T16:31:17Z</cp:lastPrinted>
  <dcterms:created xsi:type="dcterms:W3CDTF">2014-09-15T04:26:10Z</dcterms:created>
  <dcterms:modified xsi:type="dcterms:W3CDTF">2017-05-01T12:27:22Z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0x010100DE5A4E4170FFB440A2F8E946707663A6</vt:lpwstr>
  </property>
  <property fmtid="{D5CDD505-2E9C-101B-9397-08002B2CF9AE}" pid="3" name="_dlc_DocIdItemGuid">
    <vt:lpwstr>b0995fae-f595-4fc1-8d52-01c53cdc800a</vt:lpwstr>
  </property>
</Properties>
</file>