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24"/>
  </p:notesMasterIdLst>
  <p:sldIdLst>
    <p:sldId id="256" r:id="rId10"/>
    <p:sldId id="260" r:id="rId11"/>
    <p:sldId id="266" r:id="rId12"/>
    <p:sldId id="261" r:id="rId13"/>
    <p:sldId id="259" r:id="rId14"/>
    <p:sldId id="273" r:id="rId15"/>
    <p:sldId id="257" r:id="rId16"/>
    <p:sldId id="258" r:id="rId17"/>
    <p:sldId id="271" r:id="rId18"/>
    <p:sldId id="274" r:id="rId19"/>
    <p:sldId id="262" r:id="rId20"/>
    <p:sldId id="265" r:id="rId21"/>
    <p:sldId id="26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360-C395-46B6-AEF2-D8FFECB870C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44955-5465-4411-9FAE-3B57DDAE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028C7-24E6-4A40-9D66-D5D9214A7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C641-200E-45A1-9EE9-455CB34D058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D3DB-2CBF-4B4C-9933-0DE8F82D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studio.com/2019/12/17/r-vs-python-what-s-the-best-for-language-for-data-science/" TargetMode="External"/><Relationship Id="rId2" Type="http://schemas.openxmlformats.org/officeDocument/2006/relationships/hyperlink" Target="https://www.datacamp.com/community/tutorials/r-or-python-for-data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data-science-python-i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aschka.com/Articles/2014_python_2_3_key_diff.html" TargetMode="External"/><Relationship Id="rId2" Type="http://schemas.openxmlformats.org/officeDocument/2006/relationships/hyperlink" Target="https://docs.python.org/3/whatsnew/2.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es/learn/learn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GED Python Workgroup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2/20/2020</a:t>
            </a:r>
          </a:p>
        </p:txBody>
      </p:sp>
    </p:spTree>
    <p:extLst>
      <p:ext uri="{BB962C8B-B14F-4D97-AF65-F5344CB8AC3E}">
        <p14:creationId xmlns:p14="http://schemas.microsoft.com/office/powerpoint/2010/main" val="63300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C1E0-641E-40AA-8F90-C0B5484B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**EXERCISE**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16D3E-1A80-4EAE-BADD-2D5A0011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Log in to </a:t>
            </a:r>
            <a:r>
              <a:rPr lang="en-US" dirty="0" err="1"/>
              <a:t>Codecademy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Python 2 vs 3</a:t>
            </a:r>
          </a:p>
        </p:txBody>
      </p:sp>
    </p:spTree>
    <p:extLst>
      <p:ext uri="{BB962C8B-B14F-4D97-AF65-F5344CB8AC3E}">
        <p14:creationId xmlns:p14="http://schemas.microsoft.com/office/powerpoint/2010/main" val="424439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76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Workgroup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1 - Syntax (10-20 min)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Whitespace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Math</a:t>
            </a:r>
          </a:p>
          <a:p>
            <a:r>
              <a:rPr lang="en-US" dirty="0"/>
              <a:t>Lesson 2 – Strings (15-30 min)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Escape characters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String methods (dot notation)</a:t>
            </a:r>
          </a:p>
          <a:p>
            <a:pPr lvl="1"/>
            <a:r>
              <a:rPr lang="en-US" dirty="0"/>
              <a:t>Coercing variables</a:t>
            </a:r>
          </a:p>
          <a:p>
            <a:pPr lvl="1"/>
            <a:r>
              <a:rPr lang="en-US" dirty="0" err="1"/>
              <a:t>Datetime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Resources-Troubleshooting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7072" cy="4351338"/>
          </a:xfrm>
        </p:spPr>
        <p:txBody>
          <a:bodyPr>
            <a:normAutofit/>
          </a:bodyPr>
          <a:lstStyle/>
          <a:p>
            <a:r>
              <a:rPr lang="en-US" dirty="0"/>
              <a:t>Stack (Q/A Forum)</a:t>
            </a:r>
          </a:p>
          <a:p>
            <a:pPr lvl="1"/>
            <a:r>
              <a:rPr lang="en-US" dirty="0"/>
              <a:t>GIS – gis.stackexchange.com	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GeoNet</a:t>
            </a:r>
            <a:r>
              <a:rPr lang="en-US" dirty="0"/>
              <a:t>: geonet.esri.com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" b="6456"/>
          <a:stretch/>
        </p:blipFill>
        <p:spPr>
          <a:xfrm>
            <a:off x="1626838" y="2827370"/>
            <a:ext cx="4893584" cy="152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60" y="2827370"/>
            <a:ext cx="2705100" cy="1495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51628" y="1825625"/>
            <a:ext cx="4472987" cy="89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r>
              <a:rPr lang="en-US" dirty="0"/>
              <a:t>Python – stackoverflow.com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4" r="54925" b="13336"/>
          <a:stretch/>
        </p:blipFill>
        <p:spPr>
          <a:xfrm>
            <a:off x="5152786" y="4916285"/>
            <a:ext cx="3406752" cy="17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**ArcGIS EXERCISE**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process from results and write it in a script</a:t>
            </a:r>
          </a:p>
          <a:p>
            <a:r>
              <a:rPr lang="en-US" dirty="0"/>
              <a:t>Example using Copy Features</a:t>
            </a:r>
          </a:p>
          <a:p>
            <a:r>
              <a:rPr lang="en-US" dirty="0"/>
              <a:t>How to lookup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09469" cy="1109232"/>
          </a:xfrm>
        </p:spPr>
        <p:txBody>
          <a:bodyPr/>
          <a:lstStyle/>
          <a:p>
            <a:r>
              <a:rPr lang="en-US" dirty="0" err="1"/>
              <a:t>Arcpy</a:t>
            </a:r>
            <a:r>
              <a:rPr lang="en-US" dirty="0"/>
              <a:t>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8" t="14175"/>
          <a:stretch/>
        </p:blipFill>
        <p:spPr>
          <a:xfrm>
            <a:off x="2700189" y="1662074"/>
            <a:ext cx="6871157" cy="5195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1" b="87943"/>
          <a:stretch/>
        </p:blipFill>
        <p:spPr>
          <a:xfrm>
            <a:off x="2700189" y="857015"/>
            <a:ext cx="5463422" cy="8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(loop friendly)</a:t>
            </a:r>
          </a:p>
          <a:p>
            <a:r>
              <a:rPr lang="en-US" dirty="0"/>
              <a:t>Versatile (C, but can integrate C#, </a:t>
            </a:r>
            <a:r>
              <a:rPr lang="en-US" dirty="0" err="1"/>
              <a:t>.net</a:t>
            </a:r>
            <a:r>
              <a:rPr lang="en-US" dirty="0"/>
              <a:t>, JS, </a:t>
            </a:r>
            <a:r>
              <a:rPr lang="en-US" dirty="0" err="1"/>
              <a:t>ObjectiveC</a:t>
            </a:r>
            <a:r>
              <a:rPr lang="en-US" dirty="0"/>
              <a:t> etc.)</a:t>
            </a:r>
          </a:p>
          <a:p>
            <a:r>
              <a:rPr lang="en-US" dirty="0"/>
              <a:t>Libraries/packages by domain experts(e.g. </a:t>
            </a:r>
            <a:r>
              <a:rPr lang="en-US" dirty="0" err="1"/>
              <a:t>scipy</a:t>
            </a:r>
            <a:r>
              <a:rPr lang="en-US" dirty="0"/>
              <a:t>)</a:t>
            </a:r>
          </a:p>
          <a:p>
            <a:r>
              <a:rPr lang="en-US" dirty="0"/>
              <a:t>Readable </a:t>
            </a:r>
          </a:p>
          <a:p>
            <a:r>
              <a:rPr lang="en-US" dirty="0"/>
              <a:t>Fun Monty python references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 Vs Python: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https://www.datacamp.com/community/tutorials/r-or-python-for-data-analysis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https://blog.rstudio.com/2019/12/17/r-vs-python-what-s-the-best-for-language-for-data-science/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44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BC9BD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161" end="5268.247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7974" y="0"/>
            <a:ext cx="8763000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053" y="2054106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053" y="2936240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750" y="3107174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Readable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6750" y="4086285"/>
            <a:ext cx="2311400" cy="711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7" grpId="0" animBg="1"/>
      <p:bldP spid="7" grpId="1" animBg="1"/>
      <p:bldP spid="8" grpId="0" animBg="1"/>
      <p:bldP spid="6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Anaconda distribution (comes with many scientific packages)</a:t>
            </a:r>
          </a:p>
          <a:p>
            <a:r>
              <a:rPr lang="en-US" dirty="0"/>
              <a:t>Mini-</a:t>
            </a:r>
            <a:r>
              <a:rPr lang="en-US" dirty="0" err="1"/>
              <a:t>conda</a:t>
            </a:r>
            <a:r>
              <a:rPr lang="en-US" dirty="0"/>
              <a:t> (same but fewer packages)</a:t>
            </a:r>
          </a:p>
          <a:p>
            <a:r>
              <a:rPr lang="en-US" dirty="0"/>
              <a:t>Both use Conda environment management (ArcGIS Pro too)</a:t>
            </a:r>
          </a:p>
          <a:p>
            <a:pPr lvl="1"/>
            <a:r>
              <a:rPr lang="en-US" dirty="0"/>
              <a:t>If you have a package that uses a different version it allows you to switch between them using environments.</a:t>
            </a:r>
          </a:p>
          <a:p>
            <a:pPr marL="0" indent="0">
              <a:buNone/>
            </a:pPr>
            <a:r>
              <a:rPr lang="en-US" dirty="0"/>
              <a:t>The EPA python community of practice is working on a standard install to bypass the freeware approvals like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now we are going rely on the environment already installed with ArcGIS Pro. ArcGIS desktop include a python installation, but an early version (2.7) and no </a:t>
            </a:r>
            <a:r>
              <a:rPr lang="en-US" dirty="0" err="1"/>
              <a:t>conda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1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Text editor – where your script is written</a:t>
            </a:r>
          </a:p>
          <a:p>
            <a:pPr lvl="1"/>
            <a:r>
              <a:rPr lang="en-US" dirty="0"/>
              <a:t>IDLE (in python </a:t>
            </a:r>
            <a:r>
              <a:rPr lang="en-US" dirty="0" err="1"/>
              <a:t>instal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Development environment (IDE) – where code is run (Console)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 err="1"/>
              <a:t>Spyder</a:t>
            </a:r>
            <a:r>
              <a:rPr lang="en-US" dirty="0"/>
              <a:t> (similar to R studio/</a:t>
            </a:r>
            <a:r>
              <a:rPr lang="en-US" dirty="0" err="1"/>
              <a:t>matlab</a:t>
            </a:r>
            <a:r>
              <a:rPr lang="en-US" dirty="0"/>
              <a:t>, comes with </a:t>
            </a:r>
            <a:r>
              <a:rPr lang="en-US" dirty="0" err="1"/>
              <a:t>annaconda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(good for web dev, </a:t>
            </a:r>
            <a:r>
              <a:rPr lang="en-US" dirty="0" err="1"/>
              <a:t>Git</a:t>
            </a:r>
            <a:r>
              <a:rPr lang="en-US" dirty="0"/>
              <a:t>, support for JS, HTML/CSS etc.)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(cloud- based, great for instruction and web based)</a:t>
            </a:r>
          </a:p>
          <a:p>
            <a:pPr lvl="1"/>
            <a:r>
              <a:rPr lang="en-US" dirty="0"/>
              <a:t>Rodeo (very similar look/feel to 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More 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0C3-7F02-4270-90CA-8BC176B2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**EXERCISE**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F530-3FF1-477B-A06A-D566565D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Find your Python installation</a:t>
            </a:r>
          </a:p>
          <a:p>
            <a:pPr>
              <a:buFontTx/>
              <a:buChar char="-"/>
            </a:pPr>
            <a:r>
              <a:rPr lang="en-US" dirty="0"/>
              <a:t>Import </a:t>
            </a:r>
            <a:r>
              <a:rPr lang="en-US" dirty="0" err="1"/>
              <a:t>arcpy</a:t>
            </a:r>
            <a:r>
              <a:rPr lang="en-US" dirty="0"/>
              <a:t> lib</a:t>
            </a:r>
          </a:p>
          <a:p>
            <a:pPr>
              <a:buFontTx/>
              <a:buChar char="-"/>
            </a:pPr>
            <a:r>
              <a:rPr lang="en-US" dirty="0"/>
              <a:t>Create a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7684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2.7 or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2.7 is the last 2.x release (released July 2010)</a:t>
            </a:r>
          </a:p>
          <a:p>
            <a:pPr lvl="1"/>
            <a:r>
              <a:rPr lang="en-US" dirty="0"/>
              <a:t>ArcGIS desktop install is 2.7 </a:t>
            </a:r>
          </a:p>
          <a:p>
            <a:pPr lvl="1"/>
            <a:r>
              <a:rPr lang="en-US" dirty="0"/>
              <a:t>No longer supported after 2020 (</a:t>
            </a:r>
            <a:r>
              <a:rPr lang="en-US" dirty="0">
                <a:hlinkClick r:id="rId2"/>
              </a:rPr>
              <a:t>doc link</a:t>
            </a:r>
            <a:r>
              <a:rPr lang="en-US" dirty="0"/>
              <a:t>)</a:t>
            </a:r>
          </a:p>
          <a:p>
            <a:r>
              <a:rPr lang="en-US" dirty="0"/>
              <a:t>3.x has added base functionality and gets the dev focus</a:t>
            </a:r>
          </a:p>
          <a:p>
            <a:pPr lvl="1"/>
            <a:r>
              <a:rPr lang="en-US" dirty="0"/>
              <a:t>ArcGIS Pro standard install has 3.x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differences are minor and there are scripts that will automatically convert most things (</a:t>
            </a:r>
            <a:r>
              <a:rPr lang="en-US" dirty="0">
                <a:hlinkClick r:id="rId3"/>
              </a:rPr>
              <a:t>useful 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77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difference -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6862"/>
            <a:ext cx="10515600" cy="4351338"/>
          </a:xfrm>
        </p:spPr>
        <p:txBody>
          <a:bodyPr/>
          <a:lstStyle/>
          <a:p>
            <a:r>
              <a:rPr lang="en-US" dirty="0"/>
              <a:t>print is used to display text in the terminal</a:t>
            </a:r>
          </a:p>
          <a:p>
            <a:r>
              <a:rPr lang="en-US" dirty="0"/>
              <a:t>print is a statement in py2.7 and a function in 3.x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print(“Hello world!”)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“Hello world”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workgroup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study using </a:t>
            </a:r>
            <a:r>
              <a:rPr lang="en-US" dirty="0" err="1"/>
              <a:t>codeacademy</a:t>
            </a:r>
            <a:r>
              <a:rPr lang="en-US" dirty="0"/>
              <a:t> (free account, not the trial):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https://www.codecademy.com/es/learn/learn-python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week you’ll do 2-4 lessons on there (1-2 hours)</a:t>
            </a:r>
          </a:p>
          <a:p>
            <a:endParaRPr lang="en-US" dirty="0"/>
          </a:p>
          <a:p>
            <a:r>
              <a:rPr lang="en-US" dirty="0"/>
              <a:t>Followed by meeting as a group to take what you learned and apply it in the </a:t>
            </a:r>
            <a:r>
              <a:rPr lang="en-US" dirty="0" err="1"/>
              <a:t>arcpy</a:t>
            </a:r>
            <a:r>
              <a:rPr lang="en-US" dirty="0"/>
              <a:t> environment or automating other tasks</a:t>
            </a:r>
          </a:p>
        </p:txBody>
      </p:sp>
    </p:spTree>
    <p:extLst>
      <p:ext uri="{BB962C8B-B14F-4D97-AF65-F5344CB8AC3E}">
        <p14:creationId xmlns:p14="http://schemas.microsoft.com/office/powerpoint/2010/main" val="237115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4ED4E1A-7619-4DCC-A880-50791001ECA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4CB591D-8B76-467C-B7DB-8B788B88355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CA77BFB-232B-4FD9-8F50-8EB48DFEA8C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136BDEE-09E8-4161-B542-48BA024535A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B2FBF9C-286F-42AD-8D5D-164DC0FBA669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CCE50613-793B-4AF0-A63E-7C5218749A1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9942CAF7-AC56-4D70-9CFD-9BFB88CB77D4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BDF77693-2147-4F59-99F4-6128532CCE3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543</Words>
  <Application>Microsoft Office PowerPoint</Application>
  <PresentationFormat>Widescreen</PresentationFormat>
  <Paragraphs>99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GED Python Workgroup</vt:lpstr>
      <vt:lpstr>Why Py?</vt:lpstr>
      <vt:lpstr>PowerPoint Presentation</vt:lpstr>
      <vt:lpstr>Python Installation</vt:lpstr>
      <vt:lpstr>Tools</vt:lpstr>
      <vt:lpstr>**EXERCISE**</vt:lpstr>
      <vt:lpstr>Python 2.7 or 3?</vt:lpstr>
      <vt:lpstr>Example difference - Print</vt:lpstr>
      <vt:lpstr>Structure of workgroup</vt:lpstr>
      <vt:lpstr>**EXERCISE**</vt:lpstr>
      <vt:lpstr>Workgroup 1</vt:lpstr>
      <vt:lpstr>Resources-Troubleshooting</vt:lpstr>
      <vt:lpstr>**ArcGIS EXERCISE**</vt:lpstr>
      <vt:lpstr>Arcpy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Bousquin, Justin</dc:creator>
  <cp:lastModifiedBy>Bousquin, Justin</cp:lastModifiedBy>
  <cp:revision>44</cp:revision>
  <dcterms:created xsi:type="dcterms:W3CDTF">2017-12-14T18:07:15Z</dcterms:created>
  <dcterms:modified xsi:type="dcterms:W3CDTF">2020-02-19T21:44:41Z</dcterms:modified>
</cp:coreProperties>
</file>