
<file path=[Content_Types].xml><?xml version="1.0" encoding="utf-8"?>
<Types xmlns="http://schemas.openxmlformats.org/package/2006/content-types"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9"/>
  </p:sldMasterIdLst>
  <p:notesMasterIdLst>
    <p:notesMasterId r:id="rId25"/>
  </p:notesMasterIdLst>
  <p:sldIdLst>
    <p:sldId id="256" r:id="rId10"/>
    <p:sldId id="260" r:id="rId11"/>
    <p:sldId id="266" r:id="rId12"/>
    <p:sldId id="261" r:id="rId13"/>
    <p:sldId id="275" r:id="rId14"/>
    <p:sldId id="259" r:id="rId15"/>
    <p:sldId id="273" r:id="rId16"/>
    <p:sldId id="257" r:id="rId17"/>
    <p:sldId id="258" r:id="rId18"/>
    <p:sldId id="271" r:id="rId19"/>
    <p:sldId id="274" r:id="rId20"/>
    <p:sldId id="262" r:id="rId21"/>
    <p:sldId id="265" r:id="rId22"/>
    <p:sldId id="272" r:id="rId23"/>
    <p:sldId id="26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25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7" Type="http://schemas.openxmlformats.org/officeDocument/2006/relationships/customXml" Target="../customXml/item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5" Type="http://schemas.openxmlformats.org/officeDocument/2006/relationships/customXml" Target="../customXml/item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1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0C360-C395-46B6-AEF2-D8FFECB870C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44955-5465-4411-9FAE-3B57DDAE2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31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Arcpy</a:t>
            </a:r>
            <a:r>
              <a:rPr lang="en-US" dirty="0"/>
              <a:t> buffer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028C7-24E6-4A40-9D66-D5D9214A70D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78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C641-200E-45A1-9EE9-455CB34D058F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D3DB-2CBF-4B4C-9933-0DE8F82D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63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C641-200E-45A1-9EE9-455CB34D058F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D3DB-2CBF-4B4C-9933-0DE8F82D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9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C641-200E-45A1-9EE9-455CB34D058F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D3DB-2CBF-4B4C-9933-0DE8F82D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11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C641-200E-45A1-9EE9-455CB34D058F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D3DB-2CBF-4B4C-9933-0DE8F82D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57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C641-200E-45A1-9EE9-455CB34D058F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D3DB-2CBF-4B4C-9933-0DE8F82D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5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C641-200E-45A1-9EE9-455CB34D058F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D3DB-2CBF-4B4C-9933-0DE8F82D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54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C641-200E-45A1-9EE9-455CB34D058F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D3DB-2CBF-4B4C-9933-0DE8F82D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98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C641-200E-45A1-9EE9-455CB34D058F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D3DB-2CBF-4B4C-9933-0DE8F82D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6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C641-200E-45A1-9EE9-455CB34D058F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D3DB-2CBF-4B4C-9933-0DE8F82D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C641-200E-45A1-9EE9-455CB34D058F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D3DB-2CBF-4B4C-9933-0DE8F82D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C641-200E-45A1-9EE9-455CB34D058F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D3DB-2CBF-4B4C-9933-0DE8F82D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4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BC641-200E-45A1-9EE9-455CB34D058F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6D3DB-2CBF-4B4C-9933-0DE8F82D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20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cademy.com/es/learn/learn-pytho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rstudio.com/2019/12/17/r-vs-python-what-s-the-best-for-language-for-data-science/" TargetMode="External"/><Relationship Id="rId2" Type="http://schemas.openxmlformats.org/officeDocument/2006/relationships/hyperlink" Target="https://www.datacamp.com/community/tutorials/r-or-python-for-data-analysi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sepa.sharepoint.com/sites/ORD_Community/R-User-Group/Presentations/Forms/AllItems.aspx?viewid=09fe7cd7%2D52c5%2D493a%2D82a4%2D7b352060992a&amp;id=%2Fsites%2FORD%5FCommunity%2FR%2DUser%2DGroup%2FPresentations%2F2020%20Presentations%20and%20Recordings%2FJulia%2C%20R%2C%20and%20Python" TargetMode="External"/><Relationship Id="rId4" Type="http://schemas.openxmlformats.org/officeDocument/2006/relationships/hyperlink" Target="https://usepa.sharepoint.com/sites/ORD_Community/R-User-Group/Presentations/Forms/AllItems.aspx?viewid=09fe7cd7%2D52c5%2D493a%2D82a4%2D7b352060992a&amp;id=%2Fsites%2FORD%5FCommunity%2FR%2DUser%2DGroup%2FPresentations%2F2019%20Presentations%20and%20Recording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usepa.sharepoint.com/sites/ORD_Community/python_cop/SitePages/How-to-Install-Python.asp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camp.com/community/tutorials/data-science-python-id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ebastianraschka.com/Articles/2014_python_2_3_key_diff.html" TargetMode="External"/><Relationship Id="rId2" Type="http://schemas.openxmlformats.org/officeDocument/2006/relationships/hyperlink" Target="https://docs.python.org/3/whatsnew/2.7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GED Python Workgroup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1</a:t>
            </a:r>
          </a:p>
          <a:p>
            <a:r>
              <a:rPr lang="en-US" dirty="0"/>
              <a:t>2/20/2020</a:t>
            </a:r>
          </a:p>
        </p:txBody>
      </p:sp>
    </p:spTree>
    <p:extLst>
      <p:ext uri="{BB962C8B-B14F-4D97-AF65-F5344CB8AC3E}">
        <p14:creationId xmlns:p14="http://schemas.microsoft.com/office/powerpoint/2010/main" val="633000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workgroup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Independent study using </a:t>
            </a:r>
            <a:r>
              <a:rPr lang="en-US" dirty="0" err="1"/>
              <a:t>codeacademy</a:t>
            </a:r>
            <a:r>
              <a:rPr lang="en-US" dirty="0"/>
              <a:t> (free account, not the trial):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https://www.codecademy.com/es/learn/learn-python</a:t>
            </a:r>
            <a:endParaRPr lang="en-US" dirty="0"/>
          </a:p>
          <a:p>
            <a:endParaRPr lang="en-US" dirty="0"/>
          </a:p>
          <a:p>
            <a:r>
              <a:rPr lang="en-US" dirty="0"/>
              <a:t>Each week you’ll do 2-4 lessons on there (1-2 hours)</a:t>
            </a:r>
          </a:p>
          <a:p>
            <a:endParaRPr lang="en-US" dirty="0"/>
          </a:p>
          <a:p>
            <a:r>
              <a:rPr lang="en-US" dirty="0"/>
              <a:t>Followed by meeting as a group to take what you learned and apply it in the </a:t>
            </a:r>
            <a:r>
              <a:rPr lang="en-US" dirty="0" err="1"/>
              <a:t>arcpy</a:t>
            </a:r>
            <a:r>
              <a:rPr lang="en-US" dirty="0"/>
              <a:t> environment or automating other tasks</a:t>
            </a:r>
          </a:p>
        </p:txBody>
      </p:sp>
    </p:spTree>
    <p:extLst>
      <p:ext uri="{BB962C8B-B14F-4D97-AF65-F5344CB8AC3E}">
        <p14:creationId xmlns:p14="http://schemas.microsoft.com/office/powerpoint/2010/main" val="2371155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5C1E0-641E-40AA-8F90-C0B5484BE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**EXERCISE**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0616D3E-1A80-4EAE-BADD-2D5A00118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Log in to </a:t>
            </a:r>
            <a:r>
              <a:rPr lang="en-US" dirty="0" err="1"/>
              <a:t>Codecademy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Python 2 vs 3</a:t>
            </a:r>
          </a:p>
        </p:txBody>
      </p:sp>
    </p:spTree>
    <p:extLst>
      <p:ext uri="{BB962C8B-B14F-4D97-AF65-F5344CB8AC3E}">
        <p14:creationId xmlns:p14="http://schemas.microsoft.com/office/powerpoint/2010/main" val="4244394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365125"/>
            <a:ext cx="111760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Workgroup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Lesson 1 - Syntax (10-20 min)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Data types</a:t>
            </a:r>
          </a:p>
          <a:p>
            <a:pPr lvl="1"/>
            <a:r>
              <a:rPr lang="en-US" dirty="0"/>
              <a:t>Whitespace</a:t>
            </a:r>
          </a:p>
          <a:p>
            <a:pPr lvl="1"/>
            <a:r>
              <a:rPr lang="en-US" dirty="0"/>
              <a:t>Comments</a:t>
            </a:r>
          </a:p>
          <a:p>
            <a:pPr lvl="1"/>
            <a:r>
              <a:rPr lang="en-US" dirty="0"/>
              <a:t>Math</a:t>
            </a:r>
          </a:p>
          <a:p>
            <a:r>
              <a:rPr lang="en-US" dirty="0"/>
              <a:t>Lesson 2 – Strings (15-30 min)</a:t>
            </a:r>
          </a:p>
          <a:p>
            <a:pPr lvl="1"/>
            <a:r>
              <a:rPr lang="en-US" dirty="0"/>
              <a:t>Strings</a:t>
            </a:r>
          </a:p>
          <a:p>
            <a:pPr lvl="1"/>
            <a:r>
              <a:rPr lang="en-US" dirty="0"/>
              <a:t>Escape characters</a:t>
            </a:r>
          </a:p>
          <a:p>
            <a:pPr lvl="1"/>
            <a:r>
              <a:rPr lang="en-US" dirty="0"/>
              <a:t>Index</a:t>
            </a:r>
          </a:p>
          <a:p>
            <a:pPr lvl="1"/>
            <a:r>
              <a:rPr lang="en-US" dirty="0"/>
              <a:t>String methods (dot notation)</a:t>
            </a:r>
          </a:p>
          <a:p>
            <a:pPr lvl="1"/>
            <a:r>
              <a:rPr lang="en-US" dirty="0"/>
              <a:t>Coercing variables</a:t>
            </a:r>
          </a:p>
          <a:p>
            <a:pPr lvl="1"/>
            <a:r>
              <a:rPr lang="en-US" dirty="0" err="1"/>
              <a:t>Datetime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665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Resources-Troubleshooting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67072" cy="4351338"/>
          </a:xfrm>
        </p:spPr>
        <p:txBody>
          <a:bodyPr>
            <a:normAutofit/>
          </a:bodyPr>
          <a:lstStyle/>
          <a:p>
            <a:r>
              <a:rPr lang="en-US" dirty="0"/>
              <a:t>Stack (Q/A Forum)</a:t>
            </a:r>
          </a:p>
          <a:p>
            <a:pPr lvl="1"/>
            <a:r>
              <a:rPr lang="en-US" dirty="0"/>
              <a:t>GIS – gis.stackexchange.com			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GeoNet</a:t>
            </a:r>
            <a:r>
              <a:rPr lang="en-US" dirty="0"/>
              <a:t>: geonet.esri.com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0" b="6456"/>
          <a:stretch/>
        </p:blipFill>
        <p:spPr>
          <a:xfrm>
            <a:off x="1626838" y="2827370"/>
            <a:ext cx="4893584" cy="15236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060" y="2827370"/>
            <a:ext cx="2705100" cy="149542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551628" y="1825625"/>
            <a:ext cx="4472987" cy="899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		</a:t>
            </a:r>
          </a:p>
          <a:p>
            <a:pPr lvl="1"/>
            <a:r>
              <a:rPr lang="en-US" dirty="0"/>
              <a:t>Python – stackoverflow.com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94" r="54925" b="13336"/>
          <a:stretch/>
        </p:blipFill>
        <p:spPr>
          <a:xfrm>
            <a:off x="5152786" y="4916285"/>
            <a:ext cx="3406752" cy="173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874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409469" cy="1109232"/>
          </a:xfrm>
        </p:spPr>
        <p:txBody>
          <a:bodyPr/>
          <a:lstStyle/>
          <a:p>
            <a:r>
              <a:rPr lang="en-US" dirty="0" err="1"/>
              <a:t>Arcpy</a:t>
            </a:r>
            <a:r>
              <a:rPr lang="en-US" dirty="0"/>
              <a:t> Documentation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78" t="14175"/>
          <a:stretch/>
        </p:blipFill>
        <p:spPr>
          <a:xfrm>
            <a:off x="2700189" y="1662074"/>
            <a:ext cx="6871157" cy="51959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41" b="87943"/>
          <a:stretch/>
        </p:blipFill>
        <p:spPr>
          <a:xfrm>
            <a:off x="2700189" y="857015"/>
            <a:ext cx="5463422" cy="80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96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**ArcGIS EXERCISE**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process from results and write it in a script</a:t>
            </a:r>
          </a:p>
          <a:p>
            <a:r>
              <a:rPr lang="en-US" dirty="0"/>
              <a:t>Example using Copy Features</a:t>
            </a:r>
          </a:p>
          <a:p>
            <a:r>
              <a:rPr lang="en-US" dirty="0"/>
              <a:t>How to lookup documentation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225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Py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5336"/>
            <a:ext cx="10515600" cy="4708187"/>
          </a:xfrm>
        </p:spPr>
        <p:txBody>
          <a:bodyPr>
            <a:normAutofit/>
          </a:bodyPr>
          <a:lstStyle/>
          <a:p>
            <a:r>
              <a:rPr lang="en-US" dirty="0"/>
              <a:t>Efficient (loop friendly)</a:t>
            </a:r>
          </a:p>
          <a:p>
            <a:r>
              <a:rPr lang="en-US" dirty="0"/>
              <a:t>Versatile (C, but can integrate C#, </a:t>
            </a:r>
            <a:r>
              <a:rPr lang="en-US" dirty="0" err="1"/>
              <a:t>.net</a:t>
            </a:r>
            <a:r>
              <a:rPr lang="en-US" dirty="0"/>
              <a:t>, JS, </a:t>
            </a:r>
            <a:r>
              <a:rPr lang="en-US" dirty="0" err="1"/>
              <a:t>ObjectiveC</a:t>
            </a:r>
            <a:r>
              <a:rPr lang="en-US" dirty="0"/>
              <a:t> etc.)</a:t>
            </a:r>
          </a:p>
          <a:p>
            <a:r>
              <a:rPr lang="en-US" dirty="0"/>
              <a:t>Libraries/packages by domain experts (e.g. pandas, </a:t>
            </a:r>
            <a:r>
              <a:rPr lang="en-US" dirty="0" err="1"/>
              <a:t>geopandas</a:t>
            </a:r>
            <a:r>
              <a:rPr lang="en-US" dirty="0"/>
              <a:t>, </a:t>
            </a:r>
            <a:r>
              <a:rPr lang="en-US" dirty="0" err="1"/>
              <a:t>scipy</a:t>
            </a:r>
            <a:r>
              <a:rPr lang="en-US" dirty="0"/>
              <a:t>)</a:t>
            </a:r>
          </a:p>
          <a:p>
            <a:r>
              <a:rPr lang="en-US" dirty="0"/>
              <a:t>Readable </a:t>
            </a:r>
          </a:p>
          <a:p>
            <a:r>
              <a:rPr lang="en-US" dirty="0"/>
              <a:t>Fun Monty python references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 Vs Python: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https://www.datacamp.com/community/tutorials/r-or-python-for-data-analysis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hlinkClick r:id="rId3"/>
              </a:rPr>
              <a:t>https://blog.rstudio.com/2019/12/17/r-vs-python-what-s-the-best-for-language-for-data-science/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EPA R user group/python Community of Practice (COP) </a:t>
            </a:r>
            <a:r>
              <a:rPr lang="en-US" sz="1800" dirty="0">
                <a:hlinkClick r:id="rId4"/>
              </a:rPr>
              <a:t>7/2019</a:t>
            </a:r>
            <a:r>
              <a:rPr lang="en-US" sz="1800" dirty="0"/>
              <a:t> on rp2 and reticulate (</a:t>
            </a:r>
            <a:r>
              <a:rPr lang="en-US" sz="1800" dirty="0" err="1">
                <a:hlinkClick r:id="rId5"/>
              </a:rPr>
              <a:t>jupyter</a:t>
            </a:r>
            <a:r>
              <a:rPr lang="en-US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44409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0BC9BDD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2161" end="5268.2471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847974" y="0"/>
            <a:ext cx="8763000" cy="68580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694053" y="2054106"/>
            <a:ext cx="2311400" cy="711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94053" y="2936240"/>
            <a:ext cx="2311400" cy="711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6750" y="3107174"/>
            <a:ext cx="1054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Readable</a:t>
            </a:r>
          </a:p>
        </p:txBody>
      </p:sp>
      <p:sp>
        <p:nvSpPr>
          <p:cNvPr id="9" name="Right Arrow 8"/>
          <p:cNvSpPr/>
          <p:nvPr/>
        </p:nvSpPr>
        <p:spPr>
          <a:xfrm>
            <a:off x="716750" y="4086285"/>
            <a:ext cx="2311400" cy="711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0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5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26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  <p:bldLst>
      <p:bldP spid="7" grpId="0" animBg="1"/>
      <p:bldP spid="7" grpId="1" animBg="1"/>
      <p:bldP spid="8" grpId="0" animBg="1"/>
      <p:bldP spid="6" grpId="0"/>
      <p:bldP spid="9" grpId="0" animBg="1"/>
      <p:bldP spid="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360" y="245984"/>
            <a:ext cx="8344069" cy="1045693"/>
          </a:xfrm>
        </p:spPr>
        <p:txBody>
          <a:bodyPr>
            <a:normAutofit/>
          </a:bodyPr>
          <a:lstStyle/>
          <a:p>
            <a:r>
              <a:rPr lang="en-US" dirty="0"/>
              <a:t>Python Installations &amp;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</p:txBody>
      </p:sp>
      <p:pic>
        <p:nvPicPr>
          <p:cNvPr id="5" name="Picture 2" descr="Python Environment">
            <a:extLst>
              <a:ext uri="{FF2B5EF4-FFF2-40B4-BE49-F238E27FC236}">
                <a16:creationId xmlns:a16="http://schemas.microsoft.com/office/drawing/2014/main" id="{F4E4B8FD-0124-4F0A-BC00-7A9A659071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3" b="-4"/>
          <a:stretch/>
        </p:blipFill>
        <p:spPr bwMode="auto">
          <a:xfrm>
            <a:off x="6157724" y="1034179"/>
            <a:ext cx="5461724" cy="557783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343A42E2-DC12-4427-BA81-25039028D5A1}"/>
              </a:ext>
            </a:extLst>
          </p:cNvPr>
          <p:cNvSpPr txBox="1">
            <a:spLocks/>
          </p:cNvSpPr>
          <p:nvPr/>
        </p:nvSpPr>
        <p:spPr>
          <a:xfrm>
            <a:off x="318781" y="1149292"/>
            <a:ext cx="5838943" cy="5357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i="1" dirty="0"/>
              <a:t>Dependencies</a:t>
            </a:r>
            <a:r>
              <a:rPr lang="en-US" sz="2400" dirty="0"/>
              <a:t> – </a:t>
            </a:r>
            <a:r>
              <a:rPr lang="en-US" sz="2300" dirty="0"/>
              <a:t>A library may be written to require a specific version of another library.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i="1" dirty="0"/>
              <a:t>Environments</a:t>
            </a:r>
            <a:r>
              <a:rPr lang="en-US" sz="2400" dirty="0"/>
              <a:t> – </a:t>
            </a:r>
            <a:r>
              <a:rPr lang="en-US" sz="2300" dirty="0"/>
              <a:t>help manage multiple set-ups with different  library versions.</a:t>
            </a:r>
          </a:p>
          <a:p>
            <a:endParaRPr lang="en-US" sz="1900" dirty="0"/>
          </a:p>
          <a:p>
            <a:r>
              <a:rPr lang="en-US" sz="2200" dirty="0"/>
              <a:t>Anaconda distribution - comes with many scientific packages</a:t>
            </a:r>
          </a:p>
          <a:p>
            <a:r>
              <a:rPr lang="en-US" sz="2200" dirty="0"/>
              <a:t>Mini-</a:t>
            </a:r>
            <a:r>
              <a:rPr lang="en-US" sz="2200" dirty="0" err="1"/>
              <a:t>conda</a:t>
            </a:r>
            <a:r>
              <a:rPr lang="en-US" sz="2200" dirty="0"/>
              <a:t> distribution - same but fewer packages</a:t>
            </a:r>
          </a:p>
          <a:p>
            <a:r>
              <a:rPr lang="en-US" sz="2200" dirty="0"/>
              <a:t>ArcGIS Pro – includes </a:t>
            </a:r>
            <a:r>
              <a:rPr lang="en-US" sz="2200" dirty="0" err="1"/>
              <a:t>conda</a:t>
            </a:r>
            <a:r>
              <a:rPr lang="en-US" sz="2200" dirty="0"/>
              <a:t> and several standard GIS libraries (e.g. pandas)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2600" dirty="0"/>
              <a:t>All use </a:t>
            </a:r>
            <a:r>
              <a:rPr lang="en-US" sz="2600" dirty="0" err="1"/>
              <a:t>Conda</a:t>
            </a:r>
            <a:r>
              <a:rPr lang="en-US" sz="2600" dirty="0"/>
              <a:t> for environment management</a:t>
            </a:r>
          </a:p>
        </p:txBody>
      </p:sp>
    </p:spTree>
    <p:extLst>
      <p:ext uri="{BB962C8B-B14F-4D97-AF65-F5344CB8AC3E}">
        <p14:creationId xmlns:p14="http://schemas.microsoft.com/office/powerpoint/2010/main" val="187817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3BB7EF2-FFC0-4422-AC09-76226C6B9C73}"/>
              </a:ext>
            </a:extLst>
          </p:cNvPr>
          <p:cNvSpPr/>
          <p:nvPr/>
        </p:nvSpPr>
        <p:spPr>
          <a:xfrm>
            <a:off x="453005" y="2161992"/>
            <a:ext cx="1093924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EPA python COP is working on a standard install to bypass the freeware approvals like R, for now these are their </a:t>
            </a:r>
            <a:r>
              <a:rPr lang="en-US" sz="2800" dirty="0">
                <a:hlinkClick r:id="rId2"/>
              </a:rPr>
              <a:t>recommended installs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For now we are going rely on the environment already installed with ArcGIS Pro. ArcGIS desktop includes a python installation, but an early version (2.7) and no </a:t>
            </a:r>
            <a:r>
              <a:rPr lang="en-US" sz="2800" dirty="0" err="1"/>
              <a:t>conda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3293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7500"/>
            <a:ext cx="10515600" cy="45894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Text editor – where your script is written</a:t>
            </a:r>
          </a:p>
          <a:p>
            <a:pPr lvl="1"/>
            <a:r>
              <a:rPr lang="en-US" dirty="0"/>
              <a:t>IDLE (in python </a:t>
            </a:r>
            <a:r>
              <a:rPr lang="en-US" dirty="0" err="1"/>
              <a:t>instal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Notepad</a:t>
            </a:r>
          </a:p>
          <a:p>
            <a:pPr lvl="1"/>
            <a:r>
              <a:rPr lang="en-US" dirty="0"/>
              <a:t>Notepad++</a:t>
            </a:r>
          </a:p>
          <a:p>
            <a:pPr lvl="1"/>
            <a:r>
              <a:rPr lang="en-US" dirty="0"/>
              <a:t>Visual Studio</a:t>
            </a:r>
          </a:p>
          <a:p>
            <a:pPr lvl="1"/>
            <a:r>
              <a:rPr lang="en-US" dirty="0" err="1"/>
              <a:t>Rstudio</a:t>
            </a:r>
            <a:endParaRPr lang="en-US" dirty="0"/>
          </a:p>
          <a:p>
            <a:r>
              <a:rPr lang="en-US" dirty="0"/>
              <a:t>Development environment (IDE) – where code is run (Console)</a:t>
            </a:r>
          </a:p>
          <a:p>
            <a:pPr lvl="1"/>
            <a:r>
              <a:rPr lang="en-US" dirty="0"/>
              <a:t>Command line</a:t>
            </a:r>
          </a:p>
          <a:p>
            <a:pPr lvl="1"/>
            <a:r>
              <a:rPr lang="en-US" dirty="0" err="1"/>
              <a:t>Spyder</a:t>
            </a:r>
            <a:r>
              <a:rPr lang="en-US" dirty="0"/>
              <a:t> (similar to R studio/</a:t>
            </a:r>
            <a:r>
              <a:rPr lang="en-US" dirty="0" err="1"/>
              <a:t>matlab</a:t>
            </a:r>
            <a:r>
              <a:rPr lang="en-US" dirty="0"/>
              <a:t>, comes with </a:t>
            </a:r>
            <a:r>
              <a:rPr lang="en-US" dirty="0" err="1"/>
              <a:t>annaconda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PyCharm</a:t>
            </a:r>
            <a:r>
              <a:rPr lang="en-US" dirty="0"/>
              <a:t> (good for web dev, </a:t>
            </a:r>
            <a:r>
              <a:rPr lang="en-US" dirty="0" err="1"/>
              <a:t>Git</a:t>
            </a:r>
            <a:r>
              <a:rPr lang="en-US" dirty="0"/>
              <a:t>, support for JS, HTML/CSS etc.)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notebooks (cloud- based, great for instruction and web based)</a:t>
            </a:r>
          </a:p>
          <a:p>
            <a:pPr lvl="1"/>
            <a:r>
              <a:rPr lang="en-US" dirty="0"/>
              <a:t>Rodeo (very similar look/feel to </a:t>
            </a:r>
            <a:r>
              <a:rPr lang="en-US" dirty="0" err="1"/>
              <a:t>Rstudio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More 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281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FC0C3-7F02-4270-90CA-8BC176B2A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**EXERCISE**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0F530-3FF1-477B-A06A-D566565D2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Find your Python installation</a:t>
            </a:r>
          </a:p>
          <a:p>
            <a:pPr>
              <a:buFontTx/>
              <a:buChar char="-"/>
            </a:pPr>
            <a:r>
              <a:rPr lang="en-US" dirty="0"/>
              <a:t>Import </a:t>
            </a:r>
            <a:r>
              <a:rPr lang="en-US" dirty="0" err="1"/>
              <a:t>arcpy</a:t>
            </a:r>
            <a:r>
              <a:rPr lang="en-US" dirty="0"/>
              <a:t> lib</a:t>
            </a:r>
          </a:p>
          <a:p>
            <a:pPr>
              <a:buFontTx/>
              <a:buChar char="-"/>
            </a:pPr>
            <a:r>
              <a:rPr lang="en-US" dirty="0"/>
              <a:t>Create a new environment</a:t>
            </a:r>
          </a:p>
        </p:txBody>
      </p:sp>
    </p:spTree>
    <p:extLst>
      <p:ext uri="{BB962C8B-B14F-4D97-AF65-F5344CB8AC3E}">
        <p14:creationId xmlns:p14="http://schemas.microsoft.com/office/powerpoint/2010/main" val="768481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2.7 or 3?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2.7 is the last 2.x release (released July 2010)</a:t>
            </a:r>
          </a:p>
          <a:p>
            <a:pPr lvl="1"/>
            <a:r>
              <a:rPr lang="en-US" dirty="0"/>
              <a:t>ArcGIS desktop install is 2.7 </a:t>
            </a:r>
          </a:p>
          <a:p>
            <a:pPr lvl="1"/>
            <a:r>
              <a:rPr lang="en-US" dirty="0"/>
              <a:t>No longer supported after 2020 (</a:t>
            </a:r>
            <a:r>
              <a:rPr lang="en-US" dirty="0">
                <a:hlinkClick r:id="rId2"/>
              </a:rPr>
              <a:t>doc link</a:t>
            </a:r>
            <a:r>
              <a:rPr lang="en-US" dirty="0"/>
              <a:t>)</a:t>
            </a:r>
          </a:p>
          <a:p>
            <a:r>
              <a:rPr lang="en-US" dirty="0"/>
              <a:t>3.x has added base functionality and gets the dev focus</a:t>
            </a:r>
          </a:p>
          <a:p>
            <a:pPr lvl="1"/>
            <a:r>
              <a:rPr lang="en-US" dirty="0"/>
              <a:t>ArcGIS Pro standard install has 3.x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The differences are minor and there are scripts that will automatically convert most things (</a:t>
            </a:r>
            <a:r>
              <a:rPr lang="en-US" dirty="0">
                <a:hlinkClick r:id="rId3"/>
              </a:rPr>
              <a:t>useful list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2779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difference - Print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66862"/>
            <a:ext cx="10515600" cy="4351338"/>
          </a:xfrm>
        </p:spPr>
        <p:txBody>
          <a:bodyPr/>
          <a:lstStyle/>
          <a:p>
            <a:r>
              <a:rPr lang="en-US" dirty="0"/>
              <a:t>print is used to display text in the terminal</a:t>
            </a:r>
          </a:p>
          <a:p>
            <a:r>
              <a:rPr lang="en-US" dirty="0"/>
              <a:t>print is a statement in py2.7 and a function in 3.x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print(“Hello world!”)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print “Hello world”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427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6.xml><?xml version="1.0" encoding="utf-8"?>
<EsriMapsInfo xmlns="ESRI.ArcGIS.Mapping.OfficeIntegration.PowerPointInfo">
  <Version>Version1</Version>
  <RequiresSignIn>False</RequiresSignIn>
</EsriMapsInfo>
</file>

<file path=customXml/item7.xml><?xml version="1.0" encoding="utf-8"?>
<EsriMapsInfo xmlns="ESRI.ArcGIS.Mapping.OfficeIntegration.PowerPointInfo">
  <Version>Version1</Version>
  <RequiresSignIn>False</RequiresSignIn>
</EsriMapsInfo>
</file>

<file path=customXml/item8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C4CB591D-8B76-467C-B7DB-8B788B88355E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B4ED4E1A-7619-4DCC-A880-50791001ECAE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CCE50613-793B-4AF0-A63E-7C5218749A17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AB2FBF9C-286F-42AD-8D5D-164DC0FBA669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C136BDEE-09E8-4161-B542-48BA024535AC}">
  <ds:schemaRefs>
    <ds:schemaRef ds:uri="ESRI.ArcGIS.Mapping.OfficeIntegration.PowerPointInfo"/>
  </ds:schemaRefs>
</ds:datastoreItem>
</file>

<file path=customXml/itemProps6.xml><?xml version="1.0" encoding="utf-8"?>
<ds:datastoreItem xmlns:ds="http://schemas.openxmlformats.org/officeDocument/2006/customXml" ds:itemID="{BDF77693-2147-4F59-99F4-6128532CCE3E}">
  <ds:schemaRefs>
    <ds:schemaRef ds:uri="ESRI.ArcGIS.Mapping.OfficeIntegration.PowerPointInfo"/>
  </ds:schemaRefs>
</ds:datastoreItem>
</file>

<file path=customXml/itemProps7.xml><?xml version="1.0" encoding="utf-8"?>
<ds:datastoreItem xmlns:ds="http://schemas.openxmlformats.org/officeDocument/2006/customXml" ds:itemID="{0CA77BFB-232B-4FD9-8F50-8EB48DFEA8C9}">
  <ds:schemaRefs>
    <ds:schemaRef ds:uri="ESRI.ArcGIS.Mapping.OfficeIntegration.PowerPointInfo"/>
  </ds:schemaRefs>
</ds:datastoreItem>
</file>

<file path=customXml/itemProps8.xml><?xml version="1.0" encoding="utf-8"?>
<ds:datastoreItem xmlns:ds="http://schemas.openxmlformats.org/officeDocument/2006/customXml" ds:itemID="{9942CAF7-AC56-4D70-9CFD-9BFB88CB77D4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594</Words>
  <Application>Microsoft Office PowerPoint</Application>
  <PresentationFormat>Widescreen</PresentationFormat>
  <Paragraphs>105</Paragraphs>
  <Slides>15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GED Python Workgroup</vt:lpstr>
      <vt:lpstr>Why Py?</vt:lpstr>
      <vt:lpstr>PowerPoint Presentation</vt:lpstr>
      <vt:lpstr>Python Installations &amp; environments</vt:lpstr>
      <vt:lpstr>PowerPoint Presentation</vt:lpstr>
      <vt:lpstr>Tools</vt:lpstr>
      <vt:lpstr>**EXERCISE**</vt:lpstr>
      <vt:lpstr>Python 2.7 or 3?</vt:lpstr>
      <vt:lpstr>Example difference - Print</vt:lpstr>
      <vt:lpstr>Structure of workgroup</vt:lpstr>
      <vt:lpstr>**EXERCISE**</vt:lpstr>
      <vt:lpstr>Workgroup 1</vt:lpstr>
      <vt:lpstr>Resources-Troubleshooting</vt:lpstr>
      <vt:lpstr>Arcpy Documentation</vt:lpstr>
      <vt:lpstr>**ArcGIS EXERCISE**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GED Python Workgroup</dc:title>
  <dc:creator>Bousquin, Justin</dc:creator>
  <cp:lastModifiedBy>Bousquin, Justin</cp:lastModifiedBy>
  <cp:revision>2</cp:revision>
  <dcterms:created xsi:type="dcterms:W3CDTF">2020-02-20T17:45:01Z</dcterms:created>
  <dcterms:modified xsi:type="dcterms:W3CDTF">2020-02-20T17:57:17Z</dcterms:modified>
</cp:coreProperties>
</file>