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4"/>
  </p:sldMasterIdLst>
  <p:notesMasterIdLst>
    <p:notesMasterId r:id="rId19"/>
  </p:notesMasterIdLst>
  <p:handoutMasterIdLst>
    <p:handoutMasterId r:id="rId20"/>
  </p:handoutMasterIdLst>
  <p:sldIdLst>
    <p:sldId id="315" r:id="rId5"/>
    <p:sldId id="340" r:id="rId6"/>
    <p:sldId id="332" r:id="rId7"/>
    <p:sldId id="333" r:id="rId8"/>
    <p:sldId id="342" r:id="rId9"/>
    <p:sldId id="341" r:id="rId10"/>
    <p:sldId id="343" r:id="rId11"/>
    <p:sldId id="344" r:id="rId12"/>
    <p:sldId id="345" r:id="rId13"/>
    <p:sldId id="346" r:id="rId14"/>
    <p:sldId id="347" r:id="rId15"/>
    <p:sldId id="339" r:id="rId16"/>
    <p:sldId id="338" r:id="rId17"/>
    <p:sldId id="337" r:id="rId18"/>
  </p:sldIdLst>
  <p:sldSz cx="9144000" cy="6858000" type="screen4x3"/>
  <p:notesSz cx="7099300" cy="10234613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80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 autoAdjust="0"/>
    <p:restoredTop sz="91565" autoAdjust="0"/>
  </p:normalViewPr>
  <p:slideViewPr>
    <p:cSldViewPr>
      <p:cViewPr varScale="1">
        <p:scale>
          <a:sx n="117" d="100"/>
          <a:sy n="117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56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71B99-B7DD-4D9C-A7C0-61CDBD2ED5C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811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76BD434F-C403-41D3-8C37-901DDB0D16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>
                <a:latin typeface="Times" pitchFamily="1" charset="0"/>
              </a:rPr>
              <a:t>Fields indicated</a:t>
            </a:r>
            <a:r>
              <a:rPr lang="en-CA" baseline="0" dirty="0">
                <a:latin typeface="Times" pitchFamily="1" charset="0"/>
              </a:rPr>
              <a:t> in red should be adjusted according to the need and subsequently presented in black text color</a:t>
            </a:r>
            <a:endParaRPr lang="en-CA" dirty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C5AA5-A077-FF3F-2463-CE2747C1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62DAD62B-99A1-0131-2D1E-603643CDF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1CE70A3B-36E2-D453-66F4-E6151F78E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33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1041A-F969-8B9E-BB55-52B11051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FEE7C2A3-C473-EE47-2EA6-0DEAB6DAC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A5A1FBB7-9AD1-AA7B-D9C5-AE27D778B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8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35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9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269E-E5B1-3D78-9851-3F37B6DEC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5662AC4B-A233-0AA1-2253-29051A313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F83F0D30-10D8-D865-C6B8-020A6BBAD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5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DA63E-B0BE-D89D-B6A0-C061592A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3CEE6F0B-1871-756C-B16F-BEDCEEF28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C817A8D9-6FEA-FA7D-35C7-062C12324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8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AD02C-23B1-203C-EBEA-F14C9D40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519C4BFA-0D2E-DB17-D92F-DD1677601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4A6D31FD-EA1C-F0A7-3BB5-233979982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7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5C8FE-90FF-D2C3-BC40-503273557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B5F0AFB0-77F2-EB95-6F42-9CDBB5434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3287760E-09AF-2FD3-68D4-8AA146041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 dirty="0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2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7FD03-ADB6-E1B1-03E8-2280EBE01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2AF14251-B32F-39DE-31F5-23D2802BA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5E3E9E16-8103-BBA4-017E-259EC16C4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0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CCC0F-1BA6-B1D1-D315-55DE6D3D0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1CEE4286-D20A-C2C5-B24C-7F615C2A9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4F5A73F6-8953-E0BE-073C-B3E96C748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CA"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9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400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76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/>
          <a:lstStyle>
            <a:lvl1pPr>
              <a:buFont typeface="Calibri" pitchFamily="34" charset="0"/>
              <a:buChar char="–"/>
              <a:defRPr sz="1800">
                <a:latin typeface="+mj-lt"/>
              </a:defRPr>
            </a:lvl1pPr>
            <a:lvl2pPr>
              <a:buFont typeface="Calibri" pitchFamily="34" charset="0"/>
              <a:buChar char="&gt;"/>
              <a:defRPr sz="1800">
                <a:latin typeface="+mj-lt"/>
              </a:defRPr>
            </a:lvl2pPr>
            <a:lvl3pPr>
              <a:buFont typeface="Calibri" pitchFamily="34" charset="0"/>
              <a:buChar char="»"/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816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16000"/>
            <a:ext cx="4038600" cy="4525963"/>
          </a:xfrm>
          <a:prstGeom prst="rect">
            <a:avLst/>
          </a:prstGeom>
        </p:spPr>
        <p:txBody>
          <a:bodyPr vert="horz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defRPr lang="de-DE" sz="1800" dirty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48200" y="1028700"/>
            <a:ext cx="4038600" cy="4525963"/>
          </a:xfrm>
          <a:prstGeom prst="rect">
            <a:avLst/>
          </a:prstGeom>
        </p:spPr>
        <p:txBody>
          <a:bodyPr vert="horz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Symbol" pitchFamily="18" charset="2"/>
              <a:buChar char="-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defRPr lang="de-DE" sz="1800" dirty="0" smtClean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defRPr lang="de-DE" sz="1800" dirty="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2762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BA261A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7518400" y="6450285"/>
            <a:ext cx="14160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410C334F-3CAF-4FFC-9AF2-BBFB6C07627E}" type="slidenum">
              <a:rPr lang="de-DE" sz="1000">
                <a:latin typeface="Calibri"/>
                <a:cs typeface="Calibri"/>
              </a:rPr>
              <a:pPr algn="r">
                <a:defRPr/>
              </a:pPr>
              <a:t>‹#›</a:t>
            </a:fld>
            <a:endParaRPr lang="de-DE" sz="1000" dirty="0">
              <a:latin typeface="Calibri"/>
              <a:cs typeface="Calibri"/>
            </a:endParaRPr>
          </a:p>
        </p:txBody>
      </p:sp>
      <p:pic>
        <p:nvPicPr>
          <p:cNvPr id="1028" name="Bild 8" descr="UNILI-Logo_de_pos_rgb_farbig_10mm.pn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8125" y="6394722"/>
            <a:ext cx="17764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elplatzhalter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1" r:id="rId2"/>
    <p:sldLayoutId id="2147483700" r:id="rId3"/>
    <p:sldLayoutId id="2147483699" r:id="rId4"/>
    <p:sldLayoutId id="2147483698" r:id="rId5"/>
    <p:sldLayoutId id="2147483697" r:id="rId6"/>
    <p:sldLayoutId id="2147483696" r:id="rId7"/>
    <p:sldLayoutId id="2147483703" r:id="rId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2" charset="-128"/>
          <a:cs typeface="ＭＳ Ｐゴシック" pitchFamily="3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32" charset="-128"/>
          <a:cs typeface="ＭＳ Ｐゴシック" pitchFamily="3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32" charset="-128"/>
          <a:cs typeface="ＭＳ Ｐゴシック" pitchFamily="3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32" charset="-128"/>
          <a:cs typeface="ＭＳ Ｐゴシック" pitchFamily="3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-112" charset="0"/>
          <a:ea typeface="ＭＳ Ｐゴシック" pitchFamily="32" charset="-128"/>
          <a:cs typeface="ＭＳ Ｐゴシック" pitchFamily="32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3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2" charset="-128"/>
          <a:cs typeface="ＭＳ Ｐゴシック" pitchFamily="3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2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2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2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2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08720"/>
            <a:ext cx="7772400" cy="122413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en-GB" sz="2800" dirty="0"/>
              <a:t>Volatility Forecasting</a:t>
            </a:r>
            <a:endParaRPr lang="en-US" sz="2800" dirty="0">
              <a:ea typeface="ＭＳ Ｐゴシック"/>
              <a:cs typeface="ＭＳ Ｐゴシック"/>
            </a:endParaRP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1115616" y="2324472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ＭＳ Ｐゴシック"/>
              </a:rPr>
              <a:t>Intermediate Presentation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latin typeface="+mn-lt"/>
              <a:ea typeface="ＭＳ Ｐゴシック"/>
              <a:cs typeface="ＭＳ Ｐゴシック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/>
                <a:cs typeface="ＭＳ Ｐゴシック"/>
              </a:rPr>
              <a:t>University of Liechtenstein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+mn-lt"/>
                <a:ea typeface="ＭＳ Ｐゴシック"/>
                <a:cs typeface="ＭＳ Ｐゴシック"/>
              </a:rPr>
              <a:t>Master of Science (MSc) in Finance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000" b="1" dirty="0">
              <a:latin typeface="+mn-lt"/>
              <a:ea typeface="ＭＳ Ｐゴシック"/>
              <a:cs typeface="ＭＳ Ｐゴシック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b="1" dirty="0">
                <a:latin typeface="+mn-lt"/>
                <a:ea typeface="ＭＳ Ｐゴシック"/>
                <a:cs typeface="ＭＳ Ｐゴシック"/>
              </a:rPr>
              <a:t>Advanced Investment Strategies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000" b="1" dirty="0">
              <a:latin typeface="+mn-lt"/>
              <a:ea typeface="ＭＳ Ｐゴシック"/>
              <a:cs typeface="ＭＳ Ｐゴシック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ea typeface="ＭＳ Ｐゴシック"/>
                <a:cs typeface="ＭＳ Ｐゴシック"/>
              </a:rPr>
              <a:t>Andrea Landini, Simone </a:t>
            </a:r>
            <a:r>
              <a:rPr lang="en-US" sz="2000" dirty="0" err="1">
                <a:solidFill>
                  <a:srgbClr val="C00000"/>
                </a:solidFill>
                <a:latin typeface="+mn-lt"/>
                <a:ea typeface="ＭＳ Ｐゴシック"/>
                <a:cs typeface="ＭＳ Ｐゴシック"/>
              </a:rPr>
              <a:t>Fruner</a:t>
            </a:r>
            <a:r>
              <a:rPr lang="en-US" sz="2000" dirty="0">
                <a:solidFill>
                  <a:srgbClr val="C00000"/>
                </a:solidFill>
                <a:latin typeface="+mn-lt"/>
                <a:ea typeface="ＭＳ Ｐゴシック"/>
                <a:cs typeface="ＭＳ Ｐゴシック"/>
              </a:rPr>
              <a:t>, Ali Yaghoubi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solidFill>
                <a:srgbClr val="C00000"/>
              </a:solidFill>
              <a:latin typeface="+mn-lt"/>
              <a:ea typeface="ＭＳ Ｐゴシック"/>
              <a:cs typeface="ＭＳ Ｐゴシック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de-CH" sz="2000" dirty="0" err="1">
                <a:solidFill>
                  <a:srgbClr val="C00000"/>
                </a:solidFill>
                <a:latin typeface="+mn-lt"/>
                <a:ea typeface="ＭＳ Ｐゴシック"/>
                <a:cs typeface="ＭＳ Ｐゴシック"/>
              </a:rPr>
              <a:t>October</a:t>
            </a:r>
            <a:r>
              <a:rPr lang="de-CH" sz="2000" dirty="0">
                <a:solidFill>
                  <a:srgbClr val="C00000"/>
                </a:solidFill>
                <a:latin typeface="+mn-lt"/>
                <a:ea typeface="ＭＳ Ｐゴシック"/>
                <a:cs typeface="ＭＳ Ｐゴシック"/>
              </a:rPr>
              <a:t> 17h,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4B76-5944-AE6F-C34B-266DA0AD4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C63D51A-4F79-45CC-5819-8088900F3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De Nard et al. (2022) </a:t>
            </a:r>
            <a:r>
              <a:rPr lang="da-DK" sz="2000" b="1" dirty="0"/>
              <a:t>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63A17F1-EB87-0D11-AA2D-EAFD78906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dirty="0"/>
              <a:t>Empirical Results and Portfolio Performance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0D0E78E-62D5-983E-0E68-99FDA0A49B4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621261"/>
            <a:ext cx="8229600" cy="43280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spcBef>
                <a:spcPts val="2000"/>
              </a:spcBef>
            </a:pPr>
            <a:r>
              <a:rPr lang="en-GB" dirty="0"/>
              <a:t>Empirical setup uses CRSP U.S. equities and a broad factor zoo as predictors for return forecasting.</a:t>
            </a:r>
          </a:p>
          <a:p>
            <a:pPr algn="just">
              <a:spcBef>
                <a:spcPts val="2000"/>
              </a:spcBef>
            </a:pPr>
            <a:r>
              <a:rPr lang="en-GB" dirty="0"/>
              <a:t>Key findings: VASA achieves competitive global R² with the lowest R² variability compared to NN/RF, preventing dispersion that harms practical use.</a:t>
            </a:r>
          </a:p>
          <a:p>
            <a:pPr algn="just">
              <a:spcBef>
                <a:spcPts val="2000"/>
              </a:spcBef>
            </a:pPr>
            <a:r>
              <a:rPr lang="en-GB" dirty="0"/>
              <a:t>Portfolio outperformance: VASA-based strategies deliver superior Sharpe ratios due to stability, e.g., beating random forests in out-of-sample tests.</a:t>
            </a:r>
          </a:p>
          <a:p>
            <a:pPr algn="just">
              <a:spcBef>
                <a:spcPts val="2000"/>
              </a:spcBef>
            </a:pPr>
            <a:r>
              <a:rPr lang="en-GB" dirty="0"/>
              <a:t>Demonstrates strong dimension reduction without sacrificing power, supporting economic value in risk-based investments.</a:t>
            </a:r>
            <a:endParaRPr lang="en-US" dirty="0"/>
          </a:p>
          <a:p>
            <a:pPr algn="just">
              <a:spcBef>
                <a:spcPts val="2000"/>
              </a:spcBef>
              <a:defRPr/>
            </a:pPr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872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C3082-929E-FA87-1BAE-86293111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8CB1AA3-915B-1E8E-0370-E5F901A50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De Nard et al. (2022) </a:t>
            </a:r>
            <a:r>
              <a:rPr lang="da-DK" sz="2000" b="1" dirty="0"/>
              <a:t>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327060-CB78-975A-AC60-87248D328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fr-FR" sz="2000" dirty="0" err="1"/>
              <a:t>Economic</a:t>
            </a:r>
            <a:r>
              <a:rPr lang="fr-FR" sz="2000" dirty="0"/>
              <a:t> Implications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CBB1A65-2403-926E-A3DD-DE015C558148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621261"/>
            <a:ext cx="8229600" cy="43280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dirty="0"/>
              <a:t>Provides portfolio gains superior to complex ML by significantly reducing prediction variability through subsampling and aggregation.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dirty="0"/>
              <a:t>Limitations: Starts with linear bases but is adaptable to nonlinear extensions, like subsampled NNs for more flexible applications.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dirty="0"/>
              <a:t>Broader impact: Simplifies ML approaches for finance, making it ideal for handling noisy signals such as volatility regimes and transitions.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dirty="0"/>
              <a:t>Central to our project: VASA's stability will enhance our aggregation for volatility tasks in dynamic market conditions.</a:t>
            </a:r>
          </a:p>
        </p:txBody>
      </p:sp>
    </p:spTree>
    <p:extLst>
      <p:ext uri="{BB962C8B-B14F-4D97-AF65-F5344CB8AC3E}">
        <p14:creationId xmlns:p14="http://schemas.microsoft.com/office/powerpoint/2010/main" val="162147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Connections Between the Papers</a:t>
            </a:r>
            <a:endParaRPr lang="en-US" b="1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04C5D380-1B39-7566-783F-61F376719D4C}"/>
              </a:ext>
            </a:extLst>
          </p:cNvPr>
          <p:cNvSpPr txBox="1">
            <a:spLocks/>
          </p:cNvSpPr>
          <p:nvPr/>
        </p:nvSpPr>
        <p:spPr bwMode="auto">
          <a:xfrm>
            <a:off x="456456" y="3131914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r>
              <a:rPr lang="en-GB" b="1" dirty="0"/>
              <a:t>Implications and Project Preview</a:t>
            </a:r>
            <a:endParaRPr lang="en-US" b="1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4DC45D-23F7-83AF-42E6-211A0FBE891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80728"/>
            <a:ext cx="8229600" cy="1584176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sz="2000" dirty="0"/>
              <a:t>Both papers share a focus on high-dimensional predictors like momentum and volatility for improving asset pricing models.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sz="2000" dirty="0"/>
              <a:t>Complementary strengths: Gu et al. highlights the power of nonlinear methods (trees/NNs) for capturing interactions; De Nard et al. adds aggregation via VASA for greater stability.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7B8997-34D2-4E35-E71B-3B44AEF30FF7}"/>
              </a:ext>
            </a:extLst>
          </p:cNvPr>
          <p:cNvSpPr txBox="1">
            <a:spLocks noChangeArrowheads="1"/>
          </p:cNvSpPr>
          <p:nvPr/>
        </p:nvSpPr>
        <p:spPr>
          <a:xfrm>
            <a:off x="456456" y="3713262"/>
            <a:ext cx="8229600" cy="43280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sz="2000" dirty="0"/>
              <a:t>Advances risk premium measurement by combining nonlinear insights with aggregation for superior, stable forecasts.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sz="2000" dirty="0"/>
              <a:t>Project tie-in: We'll extend these methods to classify and forecast volatility using CRSP data for the top 500 U.S. firms, with baselines like HAR-RV/GARCH, and evaluations through QLIKE/MSE metrics plus GMV portfolio performance; crypto extension considered if time and data allows.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27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437112"/>
            <a:ext cx="8229600" cy="512762"/>
          </a:xfrm>
        </p:spPr>
        <p:txBody>
          <a:bodyPr/>
          <a:lstStyle/>
          <a:p>
            <a:pPr algn="r">
              <a:lnSpc>
                <a:spcPct val="130000"/>
              </a:lnSpc>
              <a:defRPr/>
            </a:pPr>
            <a:r>
              <a:rPr lang="en-GB" sz="3200" b="1" dirty="0"/>
              <a:t>Thank you for your attention.</a:t>
            </a:r>
            <a:endParaRPr lang="en-US" sz="320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9353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Reference List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b="1" dirty="0"/>
              <a:t>Gu, </a:t>
            </a:r>
            <a:r>
              <a:rPr lang="en-GB" b="1" dirty="0" err="1"/>
              <a:t>Shihao</a:t>
            </a:r>
            <a:r>
              <a:rPr lang="en-GB" b="1" dirty="0"/>
              <a:t>, Bryan Kelly, and </a:t>
            </a:r>
            <a:r>
              <a:rPr lang="en-GB" b="1" dirty="0" err="1"/>
              <a:t>Dacheng</a:t>
            </a:r>
            <a:r>
              <a:rPr lang="en-GB" b="1" dirty="0"/>
              <a:t> Xiu. 2020. </a:t>
            </a:r>
            <a:r>
              <a:rPr lang="en-GB" dirty="0"/>
              <a:t>“Empirical Asset Pricing via Machine Learning.” </a:t>
            </a:r>
            <a:r>
              <a:rPr lang="en-GB" i="1" dirty="0"/>
              <a:t>The Review of Financial Studies</a:t>
            </a:r>
            <a:r>
              <a:rPr lang="en-GB" dirty="0"/>
              <a:t> 33(5): 2223–2273. Oxford University Press.</a:t>
            </a:r>
          </a:p>
          <a:p>
            <a:r>
              <a:rPr lang="en-GB" b="1" dirty="0"/>
              <a:t>De Nard, Gianluca, Simon Hediger, and Markus </a:t>
            </a:r>
            <a:r>
              <a:rPr lang="en-GB" b="1" dirty="0" err="1"/>
              <a:t>Leippold</a:t>
            </a:r>
            <a:r>
              <a:rPr lang="en-GB" b="1" dirty="0"/>
              <a:t>. 2022.</a:t>
            </a:r>
            <a:r>
              <a:rPr lang="en-GB" dirty="0"/>
              <a:t> “Subsampled Factor Models for Asset Pricing: The Rise of Vasa.” </a:t>
            </a:r>
            <a:r>
              <a:rPr lang="en-GB" i="1" dirty="0"/>
              <a:t>Journal of Forecasting</a:t>
            </a:r>
            <a:r>
              <a:rPr lang="en-GB" dirty="0"/>
              <a:t> 41(6): 1217–1247. Wiley Online Library.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97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16368-91DC-97FE-9195-2F2727D05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68EE1F8-3AA5-FBD2-BBCB-C1333579A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>
                <a:ea typeface="ＭＳ Ｐゴシック"/>
                <a:cs typeface="ＭＳ Ｐゴシック"/>
              </a:rPr>
              <a:t>Table of Contents</a:t>
            </a:r>
            <a:endParaRPr lang="en-US" sz="2000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DFA64F7-310F-D5C6-4336-78B16D427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24384"/>
            <a:ext cx="8229600" cy="51705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0050" indent="-400050" algn="just">
              <a:spcBef>
                <a:spcPts val="2000"/>
              </a:spcBef>
              <a:buFont typeface="+mj-lt"/>
              <a:buAutoNum type="romanUcPeriod"/>
              <a:defRPr/>
            </a:pPr>
            <a:r>
              <a:rPr lang="en-GB" dirty="0"/>
              <a:t>Introduction to Empirical Asset Pricing Challenges</a:t>
            </a:r>
          </a:p>
          <a:p>
            <a:pPr marL="400050" indent="-400050" algn="just">
              <a:spcBef>
                <a:spcPts val="2000"/>
              </a:spcBef>
              <a:buFont typeface="+mj-lt"/>
              <a:buAutoNum type="romanUcPeriod"/>
              <a:defRPr/>
            </a:pPr>
            <a:r>
              <a:rPr lang="en-GB" dirty="0"/>
              <a:t>Overview of Gu, Kelly, and Xiu (2020)</a:t>
            </a:r>
          </a:p>
          <a:p>
            <a:pPr marL="400050" indent="-400050" algn="just">
              <a:spcBef>
                <a:spcPts val="2000"/>
              </a:spcBef>
              <a:buFont typeface="+mj-lt"/>
              <a:buAutoNum type="romanUcPeriod"/>
              <a:defRPr/>
            </a:pPr>
            <a:r>
              <a:rPr lang="en-GB" dirty="0"/>
              <a:t>In-Depth Overview of De Nard, Hediger, and </a:t>
            </a:r>
            <a:r>
              <a:rPr lang="en-GB" dirty="0" err="1"/>
              <a:t>Leippold</a:t>
            </a:r>
            <a:r>
              <a:rPr lang="en-GB" dirty="0"/>
              <a:t> (2022)Key Connections and Implications</a:t>
            </a:r>
          </a:p>
          <a:p>
            <a:pPr marL="400050" indent="-400050" algn="just">
              <a:spcBef>
                <a:spcPts val="2000"/>
              </a:spcBef>
              <a:buFont typeface="+mj-lt"/>
              <a:buAutoNum type="romanUcPeriod"/>
            </a:pPr>
            <a:r>
              <a:rPr lang="en-GB" dirty="0"/>
              <a:t>Project Preview and Conclusion</a:t>
            </a:r>
            <a:endParaRPr lang="en-GB" dirty="0">
              <a:latin typeface="Tenorite"/>
            </a:endParaRPr>
          </a:p>
          <a:p>
            <a:pPr algn="just">
              <a:spcBef>
                <a:spcPts val="2000"/>
              </a:spcBef>
              <a:defRPr/>
            </a:pPr>
            <a:endParaRPr lang="en-GB" dirty="0"/>
          </a:p>
          <a:p>
            <a:pPr algn="just">
              <a:spcBef>
                <a:spcPts val="2000"/>
              </a:spcBef>
              <a:defRPr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E4D83-D1A5-0AA3-3117-68400DF7470C}"/>
              </a:ext>
            </a:extLst>
          </p:cNvPr>
          <p:cNvSpPr txBox="1">
            <a:spLocks noChangeArrowheads="1"/>
          </p:cNvSpPr>
          <p:nvPr/>
        </p:nvSpPr>
        <p:spPr>
          <a:xfrm>
            <a:off x="465940" y="3789040"/>
            <a:ext cx="8229600" cy="51705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spcBef>
                <a:spcPts val="2000"/>
              </a:spcBef>
              <a:defRPr/>
            </a:pPr>
            <a:r>
              <a:rPr lang="en-GB" kern="0" dirty="0"/>
              <a:t>Today we'll explore two seminal papers that form the reference foundation for our semester project on volatility regime classification and forecasting. 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kern="0" dirty="0"/>
              <a:t>We'll cover Gu et al. (2020) for ML benchmarks, then focus more deeply on De Nard et al. (2022) and its VASA method. Together, they provide tools for tackling high-dimensional financial data, such as forecasting in volatile environments.</a:t>
            </a:r>
          </a:p>
          <a:p>
            <a:pPr algn="just">
              <a:spcBef>
                <a:spcPts val="2000"/>
              </a:spcBef>
              <a:defRPr/>
            </a:pPr>
            <a:endParaRPr lang="en-GB" kern="0" dirty="0"/>
          </a:p>
          <a:p>
            <a:pPr algn="just">
              <a:spcBef>
                <a:spcPts val="2000"/>
              </a:spcBef>
              <a:defRPr/>
            </a:pPr>
            <a:endParaRPr lang="en-GB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233913-5385-F720-0BB5-6746767D9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40" y="3139294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b="1" kern="0"/>
              <a:t>Introduction &amp; Motivation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4100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da-DK" sz="2000" b="1" dirty="0"/>
              <a:t>Gu et al. (2020) 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1260"/>
            <a:ext cx="8229600" cy="475650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2000"/>
              </a:spcBef>
              <a:defRPr/>
            </a:pPr>
            <a:r>
              <a:rPr lang="en-GB" dirty="0"/>
              <a:t>The paper addresses estimating </a:t>
            </a:r>
            <a:r>
              <a:rPr lang="en-GB" b="1" dirty="0"/>
              <a:t>risk premiums</a:t>
            </a:r>
            <a:r>
              <a:rPr lang="en-GB" dirty="0"/>
              <a:t>, which are difficult to measure due to unforecastable noise in financial data.</a:t>
            </a:r>
          </a:p>
          <a:p>
            <a:pPr algn="just">
              <a:spcBef>
                <a:spcPts val="2000"/>
              </a:spcBef>
            </a:pPr>
            <a:r>
              <a:rPr lang="en-GB" dirty="0"/>
              <a:t>Uses a large dataset of U.S. equities from </a:t>
            </a:r>
            <a:r>
              <a:rPr lang="en-GB" b="1" dirty="0"/>
              <a:t>CRSP</a:t>
            </a:r>
            <a:r>
              <a:rPr lang="en-GB" dirty="0"/>
              <a:t>/</a:t>
            </a:r>
            <a:r>
              <a:rPr lang="en-GB" dirty="0" err="1"/>
              <a:t>Compustat</a:t>
            </a:r>
            <a:r>
              <a:rPr lang="en-GB" dirty="0"/>
              <a:t>, with 94 firm characteristics as predictors.</a:t>
            </a:r>
          </a:p>
          <a:p>
            <a:pPr algn="just">
              <a:spcBef>
                <a:spcPts val="2000"/>
              </a:spcBef>
            </a:pPr>
            <a:r>
              <a:rPr lang="en-GB" dirty="0"/>
              <a:t>Key focus: Comparative analysis of </a:t>
            </a:r>
            <a:r>
              <a:rPr lang="en-GB" b="1" dirty="0"/>
              <a:t>ML methods </a:t>
            </a:r>
            <a:r>
              <a:rPr lang="en-GB" dirty="0"/>
              <a:t>for cross-sectional and time-series return prediction, showing gains from nonlinear interactions among signals like momentum, liquidity, and volatility, these will inform our volatility project</a:t>
            </a: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86F5C1E-6005-6878-B915-0D29477D8EDB}"/>
              </a:ext>
            </a:extLst>
          </p:cNvPr>
          <p:cNvSpPr txBox="1">
            <a:spLocks noChangeArrowheads="1"/>
          </p:cNvSpPr>
          <p:nvPr/>
        </p:nvSpPr>
        <p:spPr>
          <a:xfrm>
            <a:off x="488179" y="3943559"/>
            <a:ext cx="8229600" cy="243420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endParaRPr lang="en-US" kern="0" dirty="0">
              <a:ea typeface="ＭＳ Ｐゴシック"/>
              <a:cs typeface="ＭＳ Ｐゴシック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3884B8-E1A3-A371-73ED-0D8BAEB1D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dirty="0"/>
              <a:t>Empirical Asset Pricing Via Machine Learning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7305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D3DD4FE-3F1C-AF68-9D7C-34732E2E4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da-DK" sz="2000" b="1" dirty="0"/>
              <a:t>Gu et al. (2020) 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9715316-6689-53D7-2163-A63B26ED7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dirty="0"/>
              <a:t>Methodology and Key Findings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50157AC-24FC-F6CF-2EDB-78E3A28A34F7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621261"/>
            <a:ext cx="8229600" cy="2239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spcBef>
                <a:spcPts val="2000"/>
              </a:spcBef>
              <a:defRPr/>
            </a:pPr>
            <a:r>
              <a:rPr lang="en-GB" dirty="0"/>
              <a:t>Methods include linear benchmarks like OLS and Elastic Net, tree-based approaches such as Random Forests (RF) and Gradient Boosted Regression Trees (GBRT), and shallow Neural Networks (NNs) with 1-5 layer</a:t>
            </a:r>
            <a:r>
              <a:rPr lang="it-IT" dirty="0" err="1"/>
              <a:t>s</a:t>
            </a:r>
            <a:r>
              <a:rPr lang="en-GB" dirty="0"/>
              <a:t>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Evaluation relies on out-of-sample R² and Sharpe ratios; models use split samples for training, validation, and testing to prevent overfitting.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Findings: Nonlinear models like RF and shallow NNs perform best in finance's low signal-to-noise environment, achieving stock R² of 0.33%-0.40% (vs. 0.16% for OLS</a:t>
            </a:r>
            <a:r>
              <a:rPr lang="it-IT" dirty="0"/>
              <a:t>-3</a:t>
            </a:r>
            <a:r>
              <a:rPr lang="en-GB" dirty="0"/>
              <a:t>) and </a:t>
            </a:r>
            <a:r>
              <a:rPr lang="it-IT" dirty="0" err="1"/>
              <a:t>higher</a:t>
            </a:r>
            <a:r>
              <a:rPr lang="en-GB" dirty="0"/>
              <a:t> Sharpe ratios.</a:t>
            </a:r>
            <a:endParaRPr lang="en-GB" dirty="0">
              <a:latin typeface="Tenorite"/>
            </a:endParaRPr>
          </a:p>
          <a:p>
            <a:pPr algn="just">
              <a:spcBef>
                <a:spcPts val="2000"/>
              </a:spcBef>
              <a:defRPr/>
            </a:pPr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7305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191E9-688A-AEA5-7F73-61C36DCD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5CAB180-0B7D-5BCB-85C5-C10EE1426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da-DK" sz="2000" b="1" dirty="0"/>
              <a:t>Gu et al. (2020) 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D9F1D6-46C1-1A9D-806B-5A538C25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dirty="0"/>
              <a:t>Methodology and Key Findings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  <p:pic>
        <p:nvPicPr>
          <p:cNvPr id="2" name="Segnaposto contenuto 7">
            <a:extLst>
              <a:ext uri="{FF2B5EF4-FFF2-40B4-BE49-F238E27FC236}">
                <a16:creationId xmlns:a16="http://schemas.microsoft.com/office/drawing/2014/main" id="{C5BEA815-577B-A211-160E-D9787CC3F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93" y="1700808"/>
            <a:ext cx="7130651" cy="41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13938-B9F7-9DAD-6F50-601A6C69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E723D7A-A882-1B8D-6D8C-4B03D8282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da-DK" sz="2000" b="1" dirty="0"/>
              <a:t>Gu et al. (2020) 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BE9CEF-553F-713E-770C-172FECD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dirty="0"/>
              <a:t>Economic Implications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D4AD7C5-696D-9A7C-76C1-EB636C3A4FC3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621261"/>
            <a:ext cx="8229600" cy="281585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spcBef>
                <a:spcPts val="2000"/>
              </a:spcBef>
              <a:defRPr/>
            </a:pPr>
            <a:r>
              <a:rPr lang="en-GB" dirty="0"/>
              <a:t>Delivers significant portfolio gains, up to 2.45 Sharpe ratio for equal-weighted strategies based on ML forecasts.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Limitations include the "black box" nature of models and potential variability in predictions, which can pose risks for practical use.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Broader impact: Establishes a foundation for ML in finance, inspiring applications like volatility forecasting and setting benchmarks for extensions in papers like De Nard et al.</a:t>
            </a:r>
            <a:endParaRPr lang="en-US" dirty="0"/>
          </a:p>
          <a:p>
            <a:pPr algn="just">
              <a:spcBef>
                <a:spcPts val="2000"/>
              </a:spcBef>
              <a:defRPr/>
            </a:pPr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42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4D37C-0668-A620-32B2-389ADCD09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83A3B6-17FB-EC05-6C04-6EF22CDC8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De Nard et al. (2022) </a:t>
            </a:r>
            <a:r>
              <a:rPr lang="da-DK" sz="2000" b="1" dirty="0"/>
              <a:t>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655A4E6-C8D7-297F-20A5-CF5D1E899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621260"/>
            <a:ext cx="8229600" cy="475650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dirty="0"/>
              <a:t>Introduces Variable Subsample Aggregation (VASA) to handle the "factor zoo”, hundreds of predictors leading to overfitting and instability in high-dimensional models.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dirty="0"/>
              <a:t>Based on U.S. equities from CRSP with a large set of factors; compares VASA to ML benchmarks like NNs and RFs.</a:t>
            </a:r>
          </a:p>
          <a:p>
            <a:pPr algn="just">
              <a:lnSpc>
                <a:spcPct val="100000"/>
              </a:lnSpc>
              <a:spcBef>
                <a:spcPts val="2000"/>
              </a:spcBef>
            </a:pPr>
            <a:r>
              <a:rPr lang="en-GB" dirty="0"/>
              <a:t>Key problems addressed: Reducing dimensionality while maintaining predictive power, with a focus on stability that we'll adapt for our volatility regime classification and forecasting.</a:t>
            </a:r>
          </a:p>
          <a:p>
            <a:pPr algn="just">
              <a:spcBef>
                <a:spcPts val="2000"/>
              </a:spcBef>
              <a:defRPr/>
            </a:pPr>
            <a:endParaRPr lang="en-US" dirty="0">
              <a:ea typeface="ＭＳ Ｐゴシック"/>
              <a:cs typeface="ＭＳ Ｐゴシック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12A5B5-42F8-4526-FAB7-E2F196B22EE4}"/>
              </a:ext>
            </a:extLst>
          </p:cNvPr>
          <p:cNvSpPr txBox="1">
            <a:spLocks noChangeArrowheads="1"/>
          </p:cNvSpPr>
          <p:nvPr/>
        </p:nvSpPr>
        <p:spPr>
          <a:xfrm>
            <a:off x="488179" y="3943559"/>
            <a:ext cx="8229600" cy="243420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endParaRPr lang="en-US" kern="0" dirty="0">
              <a:ea typeface="ＭＳ Ｐゴシック"/>
              <a:cs typeface="ＭＳ Ｐゴシック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A6ABB8-C290-6EE2-C5FA-01FCE7CB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dirty="0"/>
              <a:t>Subsampled Factor Models For Asset Pricing: The Rise Of Vasa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3006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1214C-06B1-EE28-9F8A-F2948C72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0BC4346-19FA-49ED-D6DD-877A04BFC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De Nard et al. (2022) </a:t>
            </a:r>
            <a:r>
              <a:rPr lang="da-DK" sz="2000" b="1" dirty="0"/>
              <a:t>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5BC230-923F-945D-C8AE-9A5050054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dirty="0"/>
              <a:t>Methodology and Key Findings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A827D8A-7928-6367-6491-2C51690D369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621261"/>
            <a:ext cx="8229600" cy="43280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spcBef>
                <a:spcPts val="2000"/>
              </a:spcBef>
              <a:defRPr/>
            </a:pPr>
            <a:r>
              <a:rPr lang="en-GB" dirty="0"/>
              <a:t>VASA core process: Randomly subsample predictors from the factor space, estimate simple linear models on each subsample.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Aggregation step: Average the predictions using specific weighting, such as based on subsample size, to minimize variability and model-selection risk.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Benchmarks against Neural Nets and Random Forests from Gu et al.; evaluates via global R² for average accuracy and stock-specific R² distribution for variability.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Key insight: Subsampling effectively cuts dimensionality while averaging over multiple models mitigates potential mistakes, making it integrable with nonlinear ML for enhanced performance.</a:t>
            </a:r>
            <a:endParaRPr lang="en-US" dirty="0"/>
          </a:p>
          <a:p>
            <a:pPr algn="just">
              <a:spcBef>
                <a:spcPts val="2000"/>
              </a:spcBef>
              <a:defRPr/>
            </a:pPr>
            <a:endParaRPr lang="en-GB" dirty="0">
              <a:latin typeface="Tenorite"/>
            </a:endParaRPr>
          </a:p>
          <a:p>
            <a:pPr algn="just">
              <a:spcBef>
                <a:spcPts val="2000"/>
              </a:spcBef>
              <a:defRPr/>
            </a:pPr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211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8BA2-F7F0-F404-B037-AA2530758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CCAE6EB-9A8F-CF59-B5B3-DDC9D3804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GB" sz="2000" b="1" dirty="0"/>
              <a:t>De Nard et al. (2022) </a:t>
            </a:r>
            <a:r>
              <a:rPr lang="da-DK" sz="2000" b="1" dirty="0"/>
              <a:t>Paper Overview</a:t>
            </a:r>
            <a:endParaRPr lang="en-US" sz="2000" b="1" dirty="0">
              <a:ea typeface="ＭＳ Ｐゴシック"/>
              <a:cs typeface="ＭＳ Ｐゴシック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93E2C2-51E6-017A-29B9-FB8B7AD97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19" y="987723"/>
            <a:ext cx="82296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A261A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-112" charset="0"/>
                <a:ea typeface="ＭＳ Ｐゴシック" pitchFamily="32" charset="-128"/>
                <a:cs typeface="ＭＳ Ｐゴシック" pitchFamily="32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itchFamily="32" charset="0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GB" sz="2000" dirty="0"/>
              <a:t>Detailed Simulation Analysis</a:t>
            </a:r>
            <a:endParaRPr lang="en-US" sz="2000" kern="0" dirty="0">
              <a:ea typeface="ＭＳ Ｐゴシック"/>
              <a:cs typeface="ＭＳ Ｐゴシック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F39B317-389C-D2A4-A592-8BCEA1E4B306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621261"/>
            <a:ext cx="8229600" cy="43280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 pitchFamily="3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j-lt"/>
                <a:ea typeface="ＭＳ Ｐゴシック" pitchFamily="32" charset="-128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2" charset="-128"/>
              </a:defRPr>
            </a:lvl9pPr>
          </a:lstStyle>
          <a:p>
            <a:pPr algn="just">
              <a:spcBef>
                <a:spcPts val="2000"/>
              </a:spcBef>
              <a:defRPr/>
            </a:pPr>
            <a:r>
              <a:rPr lang="en-GB" dirty="0"/>
              <a:t>Simulations test VASA on synthetic data mimicking high-dimensional financial environments with noise and correlations.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Results show high global R² comparable to benchmarks, but with minimal stock-specific variability, outperforming NNs and RFs in reducing "prediction risk.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Emphasizes how averaging multiple subsamples accounts for model uncertainties, leading to more consistent outcomes.</a:t>
            </a:r>
          </a:p>
          <a:p>
            <a:pPr algn="just">
              <a:spcBef>
                <a:spcPts val="2000"/>
              </a:spcBef>
              <a:defRPr/>
            </a:pPr>
            <a:r>
              <a:rPr lang="en-GB" dirty="0"/>
              <a:t>This stability is crucial for applications like our volatility classification, where consistent regime predictions (e.g., low/medium/high) are essential in noisy data.</a:t>
            </a:r>
            <a:endParaRPr lang="en-GB" dirty="0">
              <a:latin typeface="Tenorite"/>
            </a:endParaRPr>
          </a:p>
          <a:p>
            <a:pPr algn="just">
              <a:spcBef>
                <a:spcPts val="2000"/>
              </a:spcBef>
              <a:defRPr/>
            </a:pPr>
            <a:endParaRPr lang="en-US" dirty="0"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7221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VERSION" val="XP"/>
</p:tagLst>
</file>

<file path=ppt/theme/theme1.xml><?xml version="1.0" encoding="utf-8"?>
<a:theme xmlns:a="http://schemas.openxmlformats.org/drawingml/2006/main" name="uni.li_Powerpoint_Vorlage_20101222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32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C099E31CD96C49AE133FCC6639CF74" ma:contentTypeVersion="13" ma:contentTypeDescription="Ein neues Dokument erstellen." ma:contentTypeScope="" ma:versionID="4223cd70914cd0dd31ba1082211b056f">
  <xsd:schema xmlns:xsd="http://www.w3.org/2001/XMLSchema" xmlns:xs="http://www.w3.org/2001/XMLSchema" xmlns:p="http://schemas.microsoft.com/office/2006/metadata/properties" xmlns:ns2="30c14500-2158-46c7-b80f-961870775ffc" xmlns:ns3="65b83901-b336-4151-9b69-845ef99a16fc" targetNamespace="http://schemas.microsoft.com/office/2006/metadata/properties" ma:root="true" ma:fieldsID="888b43f89efca203ebd9afc25a3ddd91" ns2:_="" ns3:_="">
    <xsd:import namespace="30c14500-2158-46c7-b80f-961870775ffc"/>
    <xsd:import namespace="65b83901-b336-4151-9b69-845ef99a16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14500-2158-46c7-b80f-961870775f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7cf815d7-2c97-4d5b-ab6e-d5d654f2d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83901-b336-4151-9b69-845ef99a16f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cb6df83-08ef-408c-8f2d-98699678a069}" ma:internalName="TaxCatchAll" ma:showField="CatchAllData" ma:web="65b83901-b336-4151-9b69-845ef99a16f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30c14500-2158-46c7-b80f-961870775ffc" xsi:nil="true"/>
    <TaxCatchAll xmlns="65b83901-b336-4151-9b69-845ef99a16fc" xsi:nil="true"/>
    <lcf76f155ced4ddcb4097134ff3c332f xmlns="30c14500-2158-46c7-b80f-961870775ff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7377EA-B519-4E7B-87DE-1E475038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c14500-2158-46c7-b80f-961870775ffc"/>
    <ds:schemaRef ds:uri="65b83901-b336-4151-9b69-845ef99a16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B4ADC6-60A7-4B76-B440-5297052F26A6}">
  <ds:schemaRefs>
    <ds:schemaRef ds:uri="http://schemas.microsoft.com/office/2006/metadata/properties"/>
    <ds:schemaRef ds:uri="http://schemas.microsoft.com/office/infopath/2007/PartnerControls"/>
    <ds:schemaRef ds:uri="30c14500-2158-46c7-b80f-961870775ffc"/>
    <ds:schemaRef ds:uri="65b83901-b336-4151-9b69-845ef99a16fc"/>
  </ds:schemaRefs>
</ds:datastoreItem>
</file>

<file path=customXml/itemProps3.xml><?xml version="1.0" encoding="utf-8"?>
<ds:datastoreItem xmlns:ds="http://schemas.openxmlformats.org/officeDocument/2006/customXml" ds:itemID="{722E18DE-D419-45A2-86BA-34DCDA625E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1179</Words>
  <Application>Microsoft Macintosh PowerPoint</Application>
  <PresentationFormat>On-screen Show (4:3)</PresentationFormat>
  <Paragraphs>76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Calibri</vt:lpstr>
      <vt:lpstr>Symbol</vt:lpstr>
      <vt:lpstr>Tenorite</vt:lpstr>
      <vt:lpstr>Times</vt:lpstr>
      <vt:lpstr>uni.li_Powerpoint_Vorlage_20101222</vt:lpstr>
      <vt:lpstr>Volatility Forecasting</vt:lpstr>
      <vt:lpstr>Table of Contents</vt:lpstr>
      <vt:lpstr>Gu et al. (2020) Paper Overview</vt:lpstr>
      <vt:lpstr>Gu et al. (2020) Paper Overview</vt:lpstr>
      <vt:lpstr>Gu et al. (2020) Paper Overview</vt:lpstr>
      <vt:lpstr>Gu et al. (2020) Paper Overview</vt:lpstr>
      <vt:lpstr>De Nard et al. (2022) Paper Overview</vt:lpstr>
      <vt:lpstr>De Nard et al. (2022) Paper Overview</vt:lpstr>
      <vt:lpstr>De Nard et al. (2022) Paper Overview</vt:lpstr>
      <vt:lpstr>De Nard et al. (2022) Paper Overview</vt:lpstr>
      <vt:lpstr>De Nard et al. (2022) Paper Overview</vt:lpstr>
      <vt:lpstr>Connections Between the Papers</vt:lpstr>
      <vt:lpstr>Thank you for your attention.</vt:lpstr>
      <vt:lpstr>Reference List</vt:lpstr>
    </vt:vector>
  </TitlesOfParts>
  <Company>Universität Liechtenstein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uni.li_MSc FIN_Template</dc:title>
  <dc:subject>Research Greenhouse</dc:subject>
  <dc:creator>Lars.Kaiser@uni.li</dc:creator>
  <cp:lastModifiedBy>office6</cp:lastModifiedBy>
  <cp:revision>220</cp:revision>
  <cp:lastPrinted>2025-10-16T07:59:46Z</cp:lastPrinted>
  <dcterms:created xsi:type="dcterms:W3CDTF">2003-05-05T19:40:02Z</dcterms:created>
  <dcterms:modified xsi:type="dcterms:W3CDTF">2025-10-17T08:52:23Z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0x0101008EC099E31CD96C49AE133FCC6639CF74</vt:lpwstr>
  </property>
  <property fmtid="{D5CDD505-2E9C-101B-9397-08002B2CF9AE}" pid="3" name="MediaServiceImageTags">
    <vt:lpwstr/>
  </property>
  <property fmtid="{D5CDD505-2E9C-101B-9397-08002B2CF9AE}" pid="4" name="Order">
    <vt:r8>35531700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