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7" r:id="rId4"/>
  </p:sldMasterIdLst>
  <p:notesMasterIdLst>
    <p:notesMasterId r:id="rId19"/>
  </p:notesMasterIdLst>
  <p:handoutMasterIdLst>
    <p:handoutMasterId r:id="rId20"/>
  </p:handoutMasterIdLst>
  <p:sldIdLst>
    <p:sldId id="315" r:id="rId5"/>
    <p:sldId id="331" r:id="rId6"/>
    <p:sldId id="332" r:id="rId7"/>
    <p:sldId id="333" r:id="rId8"/>
    <p:sldId id="335" r:id="rId9"/>
    <p:sldId id="339" r:id="rId10"/>
    <p:sldId id="341" r:id="rId11"/>
    <p:sldId id="340" r:id="rId12"/>
    <p:sldId id="342" r:id="rId13"/>
    <p:sldId id="343" r:id="rId14"/>
    <p:sldId id="344" r:id="rId15"/>
    <p:sldId id="345" r:id="rId16"/>
    <p:sldId id="346" r:id="rId17"/>
    <p:sldId id="338" r:id="rId18"/>
  </p:sldIdLst>
  <p:sldSz cx="9144000" cy="6858000" type="screen4x3"/>
  <p:notesSz cx="7099300" cy="10234613"/>
  <p:custDataLst>
    <p:tags r:id="rId21"/>
  </p:custDataLst>
  <p:defaultTextStyle>
    <a:defPPr>
      <a:defRPr lang="en-US"/>
    </a:defPPr>
    <a:lvl1pPr algn="l"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914400" rtl="0" eaLnBrk="1" latinLnBrk="0" hangingPunct="1">
      <a:defRPr sz="2400" kern="1200">
        <a:solidFill>
          <a:schemeClr val="tx1"/>
        </a:solidFill>
        <a:latin typeface="Times" pitchFamily="1" charset="0"/>
        <a:ea typeface="+mn-ea"/>
        <a:cs typeface="+mn-cs"/>
      </a:defRPr>
    </a:lvl6pPr>
    <a:lvl7pPr marL="2743200" algn="l" defTabSz="914400" rtl="0" eaLnBrk="1" latinLnBrk="0" hangingPunct="1">
      <a:defRPr sz="2400" kern="1200">
        <a:solidFill>
          <a:schemeClr val="tx1"/>
        </a:solidFill>
        <a:latin typeface="Times" pitchFamily="1" charset="0"/>
        <a:ea typeface="+mn-ea"/>
        <a:cs typeface="+mn-cs"/>
      </a:defRPr>
    </a:lvl7pPr>
    <a:lvl8pPr marL="3200400" algn="l" defTabSz="914400" rtl="0" eaLnBrk="1" latinLnBrk="0" hangingPunct="1">
      <a:defRPr sz="2400" kern="1200">
        <a:solidFill>
          <a:schemeClr val="tx1"/>
        </a:solidFill>
        <a:latin typeface="Times" pitchFamily="1" charset="0"/>
        <a:ea typeface="+mn-ea"/>
        <a:cs typeface="+mn-cs"/>
      </a:defRPr>
    </a:lvl8pPr>
    <a:lvl9pPr marL="3657600" algn="l" defTabSz="9144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C80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8" autoAdjust="0"/>
    <p:restoredTop sz="91558" autoAdjust="0"/>
  </p:normalViewPr>
  <p:slideViewPr>
    <p:cSldViewPr>
      <p:cViewPr>
        <p:scale>
          <a:sx n="47" d="100"/>
          <a:sy n="47" d="100"/>
        </p:scale>
        <p:origin x="3456" y="18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3756"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A6D71B99-B7DD-4D9C-A7C0-61CDBD2ED5C5}" type="slidenum">
              <a:rPr lang="de-CH" smtClean="0"/>
              <a:t>‹#›</a:t>
            </a:fld>
            <a:endParaRPr lang="de-CH"/>
          </a:p>
        </p:txBody>
      </p:sp>
    </p:spTree>
    <p:extLst>
      <p:ext uri="{BB962C8B-B14F-4D97-AF65-F5344CB8AC3E}">
        <p14:creationId xmlns:p14="http://schemas.microsoft.com/office/powerpoint/2010/main" val="832811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endParaRPr lang="de-DE"/>
          </a:p>
        </p:txBody>
      </p:sp>
      <p:sp>
        <p:nvSpPr>
          <p:cNvPr id="3075"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endParaRPr lang="de-DE"/>
          </a:p>
        </p:txBody>
      </p:sp>
      <p:sp>
        <p:nvSpPr>
          <p:cNvPr id="4403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endParaRPr lang="de-DE"/>
          </a:p>
        </p:txBody>
      </p:sp>
      <p:sp>
        <p:nvSpPr>
          <p:cNvPr id="307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fld id="{76BD434F-C403-41D3-8C37-901DDB0D16F2}" type="slidenum">
              <a:rPr lang="en-US"/>
              <a:pPr/>
              <a:t>‹#›</a:t>
            </a:fld>
            <a:endParaRPr lang="en-US"/>
          </a:p>
        </p:txBody>
      </p:sp>
    </p:spTree>
    <p:extLst>
      <p:ext uri="{BB962C8B-B14F-4D97-AF65-F5344CB8AC3E}">
        <p14:creationId xmlns:p14="http://schemas.microsoft.com/office/powerpoint/2010/main" val="2138428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4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4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4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4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4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992188" y="768350"/>
            <a:ext cx="5114925" cy="3836988"/>
          </a:xfrm>
          <a:ln/>
        </p:spPr>
      </p:sp>
      <p:sp>
        <p:nvSpPr>
          <p:cNvPr id="45059" name="Rectangle 3"/>
          <p:cNvSpPr>
            <a:spLocks noGrp="1" noChangeArrowheads="1"/>
          </p:cNvSpPr>
          <p:nvPr>
            <p:ph type="body" idx="1"/>
          </p:nvPr>
        </p:nvSpPr>
        <p:spPr/>
        <p:txBody>
          <a:bodyPr/>
          <a:lstStyle/>
          <a:p>
            <a:pPr eaLnBrk="1" hangingPunct="1"/>
            <a:r>
              <a:rPr lang="en-CA" dirty="0">
                <a:latin typeface="Times" pitchFamily="1" charset="0"/>
              </a:rPr>
              <a:t>Fields indicated</a:t>
            </a:r>
            <a:r>
              <a:rPr lang="en-CA" baseline="0" dirty="0">
                <a:latin typeface="Times" pitchFamily="1" charset="0"/>
              </a:rPr>
              <a:t> in red should be adjusted according to the need and subsequently presented in black text color</a:t>
            </a:r>
            <a:endParaRPr lang="en-CA" dirty="0">
              <a:latin typeface="Times" pitchFamily="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04D1C-01A1-D572-CB8B-A2365781CC7B}"/>
            </a:ext>
          </a:extLst>
        </p:cNvPr>
        <p:cNvGrpSpPr/>
        <p:nvPr/>
      </p:nvGrpSpPr>
      <p:grpSpPr>
        <a:xfrm>
          <a:off x="0" y="0"/>
          <a:ext cx="0" cy="0"/>
          <a:chOff x="0" y="0"/>
          <a:chExt cx="0" cy="0"/>
        </a:xfrm>
      </p:grpSpPr>
      <p:sp>
        <p:nvSpPr>
          <p:cNvPr id="46082" name="Rectangle 1026">
            <a:extLst>
              <a:ext uri="{FF2B5EF4-FFF2-40B4-BE49-F238E27FC236}">
                <a16:creationId xmlns:a16="http://schemas.microsoft.com/office/drawing/2014/main" id="{C8BC079D-6BA4-FD3B-E7B9-C30F2BCF161D}"/>
              </a:ext>
            </a:extLst>
          </p:cNvPr>
          <p:cNvSpPr>
            <a:spLocks noGrp="1" noRot="1" noChangeAspect="1" noChangeArrowheads="1" noTextEdit="1"/>
          </p:cNvSpPr>
          <p:nvPr>
            <p:ph type="sldImg"/>
          </p:nvPr>
        </p:nvSpPr>
        <p:spPr>
          <a:xfrm>
            <a:off x="992188" y="768350"/>
            <a:ext cx="5114925" cy="3836988"/>
          </a:xfrm>
          <a:ln/>
        </p:spPr>
      </p:sp>
      <p:sp>
        <p:nvSpPr>
          <p:cNvPr id="46083" name="Rectangle 1027">
            <a:extLst>
              <a:ext uri="{FF2B5EF4-FFF2-40B4-BE49-F238E27FC236}">
                <a16:creationId xmlns:a16="http://schemas.microsoft.com/office/drawing/2014/main" id="{0FDDDECA-436C-CF2E-CF40-5D1A27FBEA87}"/>
              </a:ext>
            </a:extLst>
          </p:cNvPr>
          <p:cNvSpPr>
            <a:spLocks noGrp="1" noChangeArrowheads="1"/>
          </p:cNvSpPr>
          <p:nvPr>
            <p:ph type="body" idx="1"/>
          </p:nvPr>
        </p:nvSpPr>
        <p:spPr/>
        <p:txBody>
          <a:bodyPr/>
          <a:lstStyle/>
          <a:p>
            <a:pPr eaLnBrk="1" hangingPunct="1"/>
            <a:endParaRPr lang="en-CA" dirty="0">
              <a:latin typeface="Times" pitchFamily="1" charset="0"/>
            </a:endParaRPr>
          </a:p>
        </p:txBody>
      </p:sp>
    </p:spTree>
    <p:extLst>
      <p:ext uri="{BB962C8B-B14F-4D97-AF65-F5344CB8AC3E}">
        <p14:creationId xmlns:p14="http://schemas.microsoft.com/office/powerpoint/2010/main" val="239006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xfrm>
            <a:off x="992188" y="768350"/>
            <a:ext cx="5114925" cy="3836988"/>
          </a:xfrm>
          <a:ln/>
        </p:spPr>
      </p:sp>
      <p:sp>
        <p:nvSpPr>
          <p:cNvPr id="46083" name="Rectangle 1027"/>
          <p:cNvSpPr>
            <a:spLocks noGrp="1" noChangeArrowheads="1"/>
          </p:cNvSpPr>
          <p:nvPr>
            <p:ph type="body" idx="1"/>
          </p:nvPr>
        </p:nvSpPr>
        <p:spPr/>
        <p:txBody>
          <a:bodyPr/>
          <a:lstStyle/>
          <a:p>
            <a:pPr eaLnBrk="1" hangingPunct="1"/>
            <a:endParaRPr lang="en-CA">
              <a:latin typeface="Times" pitchFamily="1" charset="0"/>
            </a:endParaRPr>
          </a:p>
        </p:txBody>
      </p:sp>
    </p:spTree>
    <p:extLst>
      <p:ext uri="{BB962C8B-B14F-4D97-AF65-F5344CB8AC3E}">
        <p14:creationId xmlns:p14="http://schemas.microsoft.com/office/powerpoint/2010/main" val="215863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xfrm>
            <a:off x="992188" y="768350"/>
            <a:ext cx="5114925" cy="3836988"/>
          </a:xfrm>
          <a:ln/>
        </p:spPr>
      </p:sp>
      <p:sp>
        <p:nvSpPr>
          <p:cNvPr id="46083" name="Rectangle 1027"/>
          <p:cNvSpPr>
            <a:spLocks noGrp="1" noChangeArrowheads="1"/>
          </p:cNvSpPr>
          <p:nvPr>
            <p:ph type="body" idx="1"/>
          </p:nvPr>
        </p:nvSpPr>
        <p:spPr/>
        <p:txBody>
          <a:bodyPr/>
          <a:lstStyle/>
          <a:p>
            <a:pPr eaLnBrk="1" hangingPunct="1"/>
            <a:endParaRPr lang="en-CA">
              <a:latin typeface="Times"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xfrm>
            <a:off x="992188" y="768350"/>
            <a:ext cx="5114925" cy="3836988"/>
          </a:xfrm>
          <a:ln/>
        </p:spPr>
      </p:sp>
      <p:sp>
        <p:nvSpPr>
          <p:cNvPr id="46083" name="Rectangle 1027"/>
          <p:cNvSpPr>
            <a:spLocks noGrp="1" noChangeArrowheads="1"/>
          </p:cNvSpPr>
          <p:nvPr>
            <p:ph type="body" idx="1"/>
          </p:nvPr>
        </p:nvSpPr>
        <p:spPr/>
        <p:txBody>
          <a:bodyPr/>
          <a:lstStyle/>
          <a:p>
            <a:pPr eaLnBrk="1" hangingPunct="1"/>
            <a:endParaRPr lang="en-CA">
              <a:latin typeface="Times"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xfrm>
            <a:off x="992188" y="768350"/>
            <a:ext cx="5114925" cy="3836988"/>
          </a:xfrm>
          <a:ln/>
        </p:spPr>
      </p:sp>
      <p:sp>
        <p:nvSpPr>
          <p:cNvPr id="46083" name="Rectangle 1027"/>
          <p:cNvSpPr>
            <a:spLocks noGrp="1" noChangeArrowheads="1"/>
          </p:cNvSpPr>
          <p:nvPr>
            <p:ph type="body" idx="1"/>
          </p:nvPr>
        </p:nvSpPr>
        <p:spPr/>
        <p:txBody>
          <a:bodyPr/>
          <a:lstStyle/>
          <a:p>
            <a:pPr eaLnBrk="1" hangingPunct="1"/>
            <a:endParaRPr lang="en-CA" dirty="0">
              <a:latin typeface="Times"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xfrm>
            <a:off x="992188" y="768350"/>
            <a:ext cx="5114925" cy="3836988"/>
          </a:xfrm>
          <a:ln/>
        </p:spPr>
      </p:sp>
      <p:sp>
        <p:nvSpPr>
          <p:cNvPr id="46083" name="Rectangle 1027"/>
          <p:cNvSpPr>
            <a:spLocks noGrp="1" noChangeArrowheads="1"/>
          </p:cNvSpPr>
          <p:nvPr>
            <p:ph type="body" idx="1"/>
          </p:nvPr>
        </p:nvSpPr>
        <p:spPr/>
        <p:txBody>
          <a:bodyPr/>
          <a:lstStyle/>
          <a:p>
            <a:pPr eaLnBrk="1" hangingPunct="1"/>
            <a:endParaRPr lang="en-CA">
              <a:latin typeface="Times"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E9203-A62D-8CF6-78E4-A817DA2ECBFF}"/>
            </a:ext>
          </a:extLst>
        </p:cNvPr>
        <p:cNvGrpSpPr/>
        <p:nvPr/>
      </p:nvGrpSpPr>
      <p:grpSpPr>
        <a:xfrm>
          <a:off x="0" y="0"/>
          <a:ext cx="0" cy="0"/>
          <a:chOff x="0" y="0"/>
          <a:chExt cx="0" cy="0"/>
        </a:xfrm>
      </p:grpSpPr>
      <p:sp>
        <p:nvSpPr>
          <p:cNvPr id="46082" name="Rectangle 1026">
            <a:extLst>
              <a:ext uri="{FF2B5EF4-FFF2-40B4-BE49-F238E27FC236}">
                <a16:creationId xmlns:a16="http://schemas.microsoft.com/office/drawing/2014/main" id="{E26F798A-BAFD-5172-A058-02C42440CFF8}"/>
              </a:ext>
            </a:extLst>
          </p:cNvPr>
          <p:cNvSpPr>
            <a:spLocks noGrp="1" noRot="1" noChangeAspect="1" noChangeArrowheads="1" noTextEdit="1"/>
          </p:cNvSpPr>
          <p:nvPr>
            <p:ph type="sldImg"/>
          </p:nvPr>
        </p:nvSpPr>
        <p:spPr>
          <a:xfrm>
            <a:off x="992188" y="768350"/>
            <a:ext cx="5114925" cy="3836988"/>
          </a:xfrm>
          <a:ln/>
        </p:spPr>
      </p:sp>
      <p:sp>
        <p:nvSpPr>
          <p:cNvPr id="46083" name="Rectangle 1027">
            <a:extLst>
              <a:ext uri="{FF2B5EF4-FFF2-40B4-BE49-F238E27FC236}">
                <a16:creationId xmlns:a16="http://schemas.microsoft.com/office/drawing/2014/main" id="{8F9D09A4-9B69-CC88-8BB2-CC1405AE8DB5}"/>
              </a:ext>
            </a:extLst>
          </p:cNvPr>
          <p:cNvSpPr>
            <a:spLocks noGrp="1" noChangeArrowheads="1"/>
          </p:cNvSpPr>
          <p:nvPr>
            <p:ph type="body" idx="1"/>
          </p:nvPr>
        </p:nvSpPr>
        <p:spPr/>
        <p:txBody>
          <a:bodyPr/>
          <a:lstStyle/>
          <a:p>
            <a:pPr eaLnBrk="1" hangingPunct="1"/>
            <a:endParaRPr lang="en-CA">
              <a:latin typeface="Times" pitchFamily="1" charset="0"/>
            </a:endParaRPr>
          </a:p>
        </p:txBody>
      </p:sp>
    </p:spTree>
    <p:extLst>
      <p:ext uri="{BB962C8B-B14F-4D97-AF65-F5344CB8AC3E}">
        <p14:creationId xmlns:p14="http://schemas.microsoft.com/office/powerpoint/2010/main" val="3459190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55DE8-5B9C-F841-06F9-7B17BB5422D0}"/>
            </a:ext>
          </a:extLst>
        </p:cNvPr>
        <p:cNvGrpSpPr/>
        <p:nvPr/>
      </p:nvGrpSpPr>
      <p:grpSpPr>
        <a:xfrm>
          <a:off x="0" y="0"/>
          <a:ext cx="0" cy="0"/>
          <a:chOff x="0" y="0"/>
          <a:chExt cx="0" cy="0"/>
        </a:xfrm>
      </p:grpSpPr>
      <p:sp>
        <p:nvSpPr>
          <p:cNvPr id="46082" name="Rectangle 1026">
            <a:extLst>
              <a:ext uri="{FF2B5EF4-FFF2-40B4-BE49-F238E27FC236}">
                <a16:creationId xmlns:a16="http://schemas.microsoft.com/office/drawing/2014/main" id="{03531F5D-0419-4312-24EC-1A9C86EFF66A}"/>
              </a:ext>
            </a:extLst>
          </p:cNvPr>
          <p:cNvSpPr>
            <a:spLocks noGrp="1" noRot="1" noChangeAspect="1" noChangeArrowheads="1" noTextEdit="1"/>
          </p:cNvSpPr>
          <p:nvPr>
            <p:ph type="sldImg"/>
          </p:nvPr>
        </p:nvSpPr>
        <p:spPr>
          <a:xfrm>
            <a:off x="992188" y="768350"/>
            <a:ext cx="5114925" cy="3836988"/>
          </a:xfrm>
          <a:ln/>
        </p:spPr>
      </p:sp>
      <p:sp>
        <p:nvSpPr>
          <p:cNvPr id="46083" name="Rectangle 1027">
            <a:extLst>
              <a:ext uri="{FF2B5EF4-FFF2-40B4-BE49-F238E27FC236}">
                <a16:creationId xmlns:a16="http://schemas.microsoft.com/office/drawing/2014/main" id="{655F4D17-20DC-8A91-942E-19BA73017CFE}"/>
              </a:ext>
            </a:extLst>
          </p:cNvPr>
          <p:cNvSpPr>
            <a:spLocks noGrp="1" noChangeArrowheads="1"/>
          </p:cNvSpPr>
          <p:nvPr>
            <p:ph type="body" idx="1"/>
          </p:nvPr>
        </p:nvSpPr>
        <p:spPr/>
        <p:txBody>
          <a:bodyPr/>
          <a:lstStyle/>
          <a:p>
            <a:pPr eaLnBrk="1" hangingPunct="1"/>
            <a:endParaRPr lang="en-CA">
              <a:latin typeface="Times" pitchFamily="1" charset="0"/>
            </a:endParaRPr>
          </a:p>
        </p:txBody>
      </p:sp>
    </p:spTree>
    <p:extLst>
      <p:ext uri="{BB962C8B-B14F-4D97-AF65-F5344CB8AC3E}">
        <p14:creationId xmlns:p14="http://schemas.microsoft.com/office/powerpoint/2010/main" val="1501968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7750D-0545-0036-0590-61C9039D90EA}"/>
            </a:ext>
          </a:extLst>
        </p:cNvPr>
        <p:cNvGrpSpPr/>
        <p:nvPr/>
      </p:nvGrpSpPr>
      <p:grpSpPr>
        <a:xfrm>
          <a:off x="0" y="0"/>
          <a:ext cx="0" cy="0"/>
          <a:chOff x="0" y="0"/>
          <a:chExt cx="0" cy="0"/>
        </a:xfrm>
      </p:grpSpPr>
      <p:sp>
        <p:nvSpPr>
          <p:cNvPr id="46082" name="Rectangle 1026">
            <a:extLst>
              <a:ext uri="{FF2B5EF4-FFF2-40B4-BE49-F238E27FC236}">
                <a16:creationId xmlns:a16="http://schemas.microsoft.com/office/drawing/2014/main" id="{D7673D61-2E18-1951-96D1-69F60F0BF87B}"/>
              </a:ext>
            </a:extLst>
          </p:cNvPr>
          <p:cNvSpPr>
            <a:spLocks noGrp="1" noRot="1" noChangeAspect="1" noChangeArrowheads="1" noTextEdit="1"/>
          </p:cNvSpPr>
          <p:nvPr>
            <p:ph type="sldImg"/>
          </p:nvPr>
        </p:nvSpPr>
        <p:spPr>
          <a:xfrm>
            <a:off x="992188" y="768350"/>
            <a:ext cx="5114925" cy="3836988"/>
          </a:xfrm>
          <a:ln/>
        </p:spPr>
      </p:sp>
      <p:sp>
        <p:nvSpPr>
          <p:cNvPr id="46083" name="Rectangle 1027">
            <a:extLst>
              <a:ext uri="{FF2B5EF4-FFF2-40B4-BE49-F238E27FC236}">
                <a16:creationId xmlns:a16="http://schemas.microsoft.com/office/drawing/2014/main" id="{04D00859-BA0A-B93D-7A5A-0B9B79324149}"/>
              </a:ext>
            </a:extLst>
          </p:cNvPr>
          <p:cNvSpPr>
            <a:spLocks noGrp="1" noChangeArrowheads="1"/>
          </p:cNvSpPr>
          <p:nvPr>
            <p:ph type="body" idx="1"/>
          </p:nvPr>
        </p:nvSpPr>
        <p:spPr/>
        <p:txBody>
          <a:bodyPr/>
          <a:lstStyle/>
          <a:p>
            <a:pPr eaLnBrk="1" hangingPunct="1"/>
            <a:endParaRPr lang="en-CA">
              <a:latin typeface="Times" pitchFamily="1" charset="0"/>
            </a:endParaRPr>
          </a:p>
        </p:txBody>
      </p:sp>
    </p:spTree>
    <p:extLst>
      <p:ext uri="{BB962C8B-B14F-4D97-AF65-F5344CB8AC3E}">
        <p14:creationId xmlns:p14="http://schemas.microsoft.com/office/powerpoint/2010/main" val="415173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FB0BB-9508-9945-2ECB-621536E57C26}"/>
            </a:ext>
          </a:extLst>
        </p:cNvPr>
        <p:cNvGrpSpPr/>
        <p:nvPr/>
      </p:nvGrpSpPr>
      <p:grpSpPr>
        <a:xfrm>
          <a:off x="0" y="0"/>
          <a:ext cx="0" cy="0"/>
          <a:chOff x="0" y="0"/>
          <a:chExt cx="0" cy="0"/>
        </a:xfrm>
      </p:grpSpPr>
      <p:sp>
        <p:nvSpPr>
          <p:cNvPr id="46082" name="Rectangle 1026">
            <a:extLst>
              <a:ext uri="{FF2B5EF4-FFF2-40B4-BE49-F238E27FC236}">
                <a16:creationId xmlns:a16="http://schemas.microsoft.com/office/drawing/2014/main" id="{582DF4CB-16FF-C283-E89E-945875044DC9}"/>
              </a:ext>
            </a:extLst>
          </p:cNvPr>
          <p:cNvSpPr>
            <a:spLocks noGrp="1" noRot="1" noChangeAspect="1" noChangeArrowheads="1" noTextEdit="1"/>
          </p:cNvSpPr>
          <p:nvPr>
            <p:ph type="sldImg"/>
          </p:nvPr>
        </p:nvSpPr>
        <p:spPr>
          <a:xfrm>
            <a:off x="992188" y="768350"/>
            <a:ext cx="5114925" cy="3836988"/>
          </a:xfrm>
          <a:ln/>
        </p:spPr>
      </p:sp>
      <p:sp>
        <p:nvSpPr>
          <p:cNvPr id="46083" name="Rectangle 1027">
            <a:extLst>
              <a:ext uri="{FF2B5EF4-FFF2-40B4-BE49-F238E27FC236}">
                <a16:creationId xmlns:a16="http://schemas.microsoft.com/office/drawing/2014/main" id="{0AE7FB5B-F3E5-974A-79A2-3F1FE04FB091}"/>
              </a:ext>
            </a:extLst>
          </p:cNvPr>
          <p:cNvSpPr>
            <a:spLocks noGrp="1" noChangeArrowheads="1"/>
          </p:cNvSpPr>
          <p:nvPr>
            <p:ph type="body" idx="1"/>
          </p:nvPr>
        </p:nvSpPr>
        <p:spPr/>
        <p:txBody>
          <a:bodyPr/>
          <a:lstStyle/>
          <a:p>
            <a:pPr eaLnBrk="1" hangingPunct="1"/>
            <a:endParaRPr lang="en-CA" dirty="0">
              <a:latin typeface="Times" pitchFamily="1" charset="0"/>
            </a:endParaRPr>
          </a:p>
        </p:txBody>
      </p:sp>
    </p:spTree>
    <p:extLst>
      <p:ext uri="{BB962C8B-B14F-4D97-AF65-F5344CB8AC3E}">
        <p14:creationId xmlns:p14="http://schemas.microsoft.com/office/powerpoint/2010/main" val="86660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lstStyle>
            <a:lvl1pPr>
              <a:defRPr sz="3400">
                <a:solidFill>
                  <a:srgbClr val="BA261A"/>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1371600" y="3886200"/>
            <a:ext cx="6400800" cy="1752600"/>
          </a:xfrm>
          <a:prstGeom prst="rect">
            <a:avLst/>
          </a:prstGeom>
        </p:spPr>
        <p:txBody>
          <a:bodyPr vert="horz"/>
          <a:lstStyle>
            <a:lvl1pPr marL="0" indent="0" algn="ctr">
              <a:buNone/>
              <a:defRPr sz="24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512762"/>
          </a:xfrm>
          <a:prstGeom prst="rect">
            <a:avLst/>
          </a:prstGeom>
        </p:spPr>
        <p:txBody>
          <a:bodyPr/>
          <a:lstStyle>
            <a:lvl1pPr algn="l">
              <a:defRPr sz="2400">
                <a:solidFill>
                  <a:srgbClr val="BA261A"/>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457200" y="1066800"/>
            <a:ext cx="8229600" cy="4525963"/>
          </a:xfrm>
          <a:prstGeom prst="rect">
            <a:avLst/>
          </a:prstGeom>
        </p:spPr>
        <p:txBody>
          <a:bodyPr vert="horz"/>
          <a:lstStyle>
            <a:lvl1pPr>
              <a:buFont typeface="Calibri" pitchFamily="34" charset="0"/>
              <a:buChar char="–"/>
              <a:defRPr sz="1800">
                <a:latin typeface="+mj-lt"/>
              </a:defRPr>
            </a:lvl1pPr>
            <a:lvl2pPr>
              <a:buFont typeface="Calibri" pitchFamily="34" charset="0"/>
              <a:buChar char="&gt;"/>
              <a:defRPr sz="1800">
                <a:latin typeface="+mj-lt"/>
              </a:defRPr>
            </a:lvl2pPr>
            <a:lvl3pPr>
              <a:buFont typeface="Calibri" pitchFamily="34" charset="0"/>
              <a:buChar char="»"/>
              <a:defRPr sz="1800">
                <a:latin typeface="+mj-lt"/>
              </a:defRPr>
            </a:lvl3pPr>
            <a:lvl4pPr>
              <a:defRPr sz="1800">
                <a:latin typeface="+mj-lt"/>
              </a:defRPr>
            </a:lvl4pPr>
            <a:lvl5pPr>
              <a:defRPr sz="1800">
                <a:latin typeface="+mj-lt"/>
              </a:defRPr>
            </a:lvl5pPr>
          </a:lstStyle>
          <a:p>
            <a:pPr lvl="0"/>
            <a:r>
              <a:rPr lang="de-DE"/>
              <a:t>Textmasterformate durch Klicken bearbeiten</a:t>
            </a:r>
          </a:p>
          <a:p>
            <a:pPr lvl="1"/>
            <a:r>
              <a:rPr lang="de-DE"/>
              <a:t>Zweite Ebene</a:t>
            </a:r>
          </a:p>
          <a:p>
            <a:pPr lvl="2"/>
            <a:r>
              <a:rPr lang="de-DE"/>
              <a:t>Dritte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3400" b="1" cap="all">
                <a:solidFill>
                  <a:srgbClr val="BA261A"/>
                </a:solidFill>
              </a:defRPr>
            </a:lvl1pPr>
          </a:lstStyle>
          <a:p>
            <a:r>
              <a:rPr lang="de-DE"/>
              <a:t>Titelmasterformat durch Klicken bearbeiten</a:t>
            </a:r>
            <a:endParaRPr lang="de-DE" dirty="0"/>
          </a:p>
        </p:txBody>
      </p:sp>
      <p:sp>
        <p:nvSpPr>
          <p:cNvPr id="3" name="Textplatzhalter 2"/>
          <p:cNvSpPr>
            <a:spLocks noGrp="1"/>
          </p:cNvSpPr>
          <p:nvPr>
            <p:ph type="body" idx="1"/>
          </p:nvPr>
        </p:nvSpPr>
        <p:spPr>
          <a:xfrm>
            <a:off x="722313" y="2906713"/>
            <a:ext cx="7772400" cy="1500187"/>
          </a:xfrm>
          <a:prstGeom prst="rect">
            <a:avLst/>
          </a:prstGeom>
        </p:spPr>
        <p:txBody>
          <a:bodyPr vert="horz"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538162"/>
          </a:xfrm>
          <a:prstGeom prst="rect">
            <a:avLst/>
          </a:prstGeom>
        </p:spPr>
        <p:txBody>
          <a:bodyPr/>
          <a:lstStyle>
            <a:lvl1pPr algn="l">
              <a:defRPr sz="2400">
                <a:solidFill>
                  <a:srgbClr val="BA261A"/>
                </a:solidFill>
              </a:defRPr>
            </a:lvl1pPr>
          </a:lstStyle>
          <a:p>
            <a:r>
              <a:rPr lang="de-DE"/>
              <a:t>Titelmasterformat durch Klicken bearbeiten</a:t>
            </a:r>
            <a:endParaRPr lang="de-DE" dirty="0"/>
          </a:p>
        </p:txBody>
      </p:sp>
      <p:sp>
        <p:nvSpPr>
          <p:cNvPr id="3" name="Inhaltsplatzhalter 2"/>
          <p:cNvSpPr>
            <a:spLocks noGrp="1"/>
          </p:cNvSpPr>
          <p:nvPr>
            <p:ph sz="half" idx="1"/>
          </p:nvPr>
        </p:nvSpPr>
        <p:spPr>
          <a:xfrm>
            <a:off x="457200" y="1016000"/>
            <a:ext cx="4038600" cy="4525963"/>
          </a:xfrm>
          <a:prstGeom prst="rect">
            <a:avLst/>
          </a:prstGeom>
        </p:spPr>
        <p:txBody>
          <a:bodyPr vert="horz"/>
          <a:lstStyle>
            <a:lvl1pPr algn="l" rtl="0" eaLnBrk="0" fontAlgn="base" hangingPunct="0">
              <a:spcBef>
                <a:spcPct val="20000"/>
              </a:spcBef>
              <a:spcAft>
                <a:spcPct val="0"/>
              </a:spcAft>
              <a:buFont typeface="Symbol" pitchFamily="18" charset="2"/>
              <a:buChar char="-"/>
              <a:defRPr lang="de-DE" sz="1800" dirty="0" smtClean="0">
                <a:solidFill>
                  <a:schemeClr val="tx1"/>
                </a:solidFill>
                <a:latin typeface="+mj-lt"/>
                <a:ea typeface="ＭＳ Ｐゴシック" pitchFamily="32" charset="-128"/>
                <a:cs typeface="ＭＳ Ｐゴシック" pitchFamily="32" charset="-128"/>
              </a:defRPr>
            </a:lvl1pPr>
            <a:lvl2pPr algn="l" rtl="0" eaLnBrk="0" fontAlgn="base" hangingPunct="0">
              <a:spcBef>
                <a:spcPct val="20000"/>
              </a:spcBef>
              <a:spcAft>
                <a:spcPct val="0"/>
              </a:spcAft>
              <a:buFont typeface="Calibri" pitchFamily="34" charset="0"/>
              <a:buChar char="&gt;"/>
              <a:defRPr lang="de-DE" sz="1800" dirty="0" smtClean="0">
                <a:solidFill>
                  <a:schemeClr val="tx1"/>
                </a:solidFill>
                <a:latin typeface="+mj-lt"/>
                <a:ea typeface="ＭＳ Ｐゴシック" pitchFamily="32" charset="-128"/>
                <a:cs typeface="ＭＳ Ｐゴシック" pitchFamily="32" charset="-128"/>
              </a:defRPr>
            </a:lvl2pPr>
            <a:lvl3pPr algn="l" rtl="0" eaLnBrk="0" fontAlgn="base" hangingPunct="0">
              <a:spcBef>
                <a:spcPct val="20000"/>
              </a:spcBef>
              <a:spcAft>
                <a:spcPct val="0"/>
              </a:spcAft>
              <a:buFont typeface="Calibri" pitchFamily="34" charset="0"/>
              <a:buChar char="»"/>
              <a:defRPr lang="de-DE" sz="1800" dirty="0" smtClean="0">
                <a:solidFill>
                  <a:schemeClr val="tx1"/>
                </a:solidFill>
                <a:latin typeface="+mj-lt"/>
                <a:ea typeface="ＭＳ Ｐゴシック" pitchFamily="32" charset="-128"/>
                <a:cs typeface="ＭＳ Ｐゴシック" pitchFamily="32" charset="-128"/>
              </a:defRPr>
            </a:lvl3pPr>
            <a:lvl4pPr algn="l" rtl="0" eaLnBrk="0" fontAlgn="base" hangingPunct="0">
              <a:spcBef>
                <a:spcPct val="20000"/>
              </a:spcBef>
              <a:spcAft>
                <a:spcPct val="0"/>
              </a:spcAft>
              <a:defRPr lang="de-DE" sz="1800" dirty="0" smtClean="0">
                <a:solidFill>
                  <a:schemeClr val="tx1"/>
                </a:solidFill>
                <a:latin typeface="+mj-lt"/>
                <a:ea typeface="ＭＳ Ｐゴシック" pitchFamily="32" charset="-128"/>
                <a:cs typeface="ＭＳ Ｐゴシック" pitchFamily="32" charset="-128"/>
              </a:defRPr>
            </a:lvl4pPr>
            <a:lvl5pPr algn="l" rtl="0" eaLnBrk="0" fontAlgn="base" hangingPunct="0">
              <a:spcBef>
                <a:spcPct val="20000"/>
              </a:spcBef>
              <a:spcAft>
                <a:spcPct val="0"/>
              </a:spcAft>
              <a:defRPr lang="de-DE" sz="1800" dirty="0">
                <a:solidFill>
                  <a:schemeClr val="tx1"/>
                </a:solidFill>
                <a:latin typeface="+mj-lt"/>
                <a:ea typeface="ＭＳ Ｐゴシック" pitchFamily="32" charset="-128"/>
                <a:cs typeface="ＭＳ Ｐゴシック" pitchFamily="32" charset="-128"/>
              </a:defRPr>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p:txBody>
      </p:sp>
      <p:sp>
        <p:nvSpPr>
          <p:cNvPr id="5" name="Inhaltsplatzhalter 2"/>
          <p:cNvSpPr>
            <a:spLocks noGrp="1"/>
          </p:cNvSpPr>
          <p:nvPr>
            <p:ph sz="half" idx="10"/>
          </p:nvPr>
        </p:nvSpPr>
        <p:spPr>
          <a:xfrm>
            <a:off x="4648200" y="1028700"/>
            <a:ext cx="4038600" cy="4525963"/>
          </a:xfrm>
          <a:prstGeom prst="rect">
            <a:avLst/>
          </a:prstGeom>
        </p:spPr>
        <p:txBody>
          <a:bodyPr vert="horz"/>
          <a:lstStyle>
            <a:lvl1pPr algn="l" rtl="0" eaLnBrk="0" fontAlgn="base" hangingPunct="0">
              <a:spcBef>
                <a:spcPct val="20000"/>
              </a:spcBef>
              <a:spcAft>
                <a:spcPct val="0"/>
              </a:spcAft>
              <a:buFont typeface="Symbol" pitchFamily="18" charset="2"/>
              <a:buChar char="-"/>
              <a:defRPr lang="de-DE" sz="1800" dirty="0" smtClean="0">
                <a:solidFill>
                  <a:schemeClr val="tx1"/>
                </a:solidFill>
                <a:latin typeface="+mj-lt"/>
                <a:ea typeface="ＭＳ Ｐゴシック" pitchFamily="32" charset="-128"/>
                <a:cs typeface="ＭＳ Ｐゴシック" pitchFamily="32" charset="-128"/>
              </a:defRPr>
            </a:lvl1pPr>
            <a:lvl2pPr algn="l" rtl="0" eaLnBrk="0" fontAlgn="base" hangingPunct="0">
              <a:spcBef>
                <a:spcPct val="20000"/>
              </a:spcBef>
              <a:spcAft>
                <a:spcPct val="0"/>
              </a:spcAft>
              <a:buFont typeface="Calibri" pitchFamily="34" charset="0"/>
              <a:buChar char="&gt;"/>
              <a:defRPr lang="de-DE" sz="1800" dirty="0" smtClean="0">
                <a:solidFill>
                  <a:schemeClr val="tx1"/>
                </a:solidFill>
                <a:latin typeface="+mj-lt"/>
                <a:ea typeface="ＭＳ Ｐゴシック" pitchFamily="32" charset="-128"/>
                <a:cs typeface="ＭＳ Ｐゴシック" pitchFamily="32" charset="-128"/>
              </a:defRPr>
            </a:lvl2pPr>
            <a:lvl3pPr algn="l" rtl="0" eaLnBrk="0" fontAlgn="base" hangingPunct="0">
              <a:spcBef>
                <a:spcPct val="20000"/>
              </a:spcBef>
              <a:spcAft>
                <a:spcPct val="0"/>
              </a:spcAft>
              <a:buFont typeface="Calibri" pitchFamily="34" charset="0"/>
              <a:buChar char="»"/>
              <a:defRPr lang="de-DE" sz="1800" dirty="0" smtClean="0">
                <a:solidFill>
                  <a:schemeClr val="tx1"/>
                </a:solidFill>
                <a:latin typeface="+mj-lt"/>
                <a:ea typeface="ＭＳ Ｐゴシック" pitchFamily="32" charset="-128"/>
                <a:cs typeface="ＭＳ Ｐゴシック" pitchFamily="32" charset="-128"/>
              </a:defRPr>
            </a:lvl3pPr>
            <a:lvl4pPr algn="l" rtl="0" eaLnBrk="0" fontAlgn="base" hangingPunct="0">
              <a:spcBef>
                <a:spcPct val="20000"/>
              </a:spcBef>
              <a:spcAft>
                <a:spcPct val="0"/>
              </a:spcAft>
              <a:defRPr lang="de-DE" sz="1800" dirty="0" smtClean="0">
                <a:solidFill>
                  <a:schemeClr val="tx1"/>
                </a:solidFill>
                <a:latin typeface="+mj-lt"/>
                <a:ea typeface="ＭＳ Ｐゴシック" pitchFamily="32" charset="-128"/>
                <a:cs typeface="ＭＳ Ｐゴシック" pitchFamily="32" charset="-128"/>
              </a:defRPr>
            </a:lvl4pPr>
            <a:lvl5pPr algn="l" rtl="0" eaLnBrk="0" fontAlgn="base" hangingPunct="0">
              <a:spcBef>
                <a:spcPct val="20000"/>
              </a:spcBef>
              <a:spcAft>
                <a:spcPct val="0"/>
              </a:spcAft>
              <a:defRPr lang="de-DE" sz="1800" dirty="0">
                <a:solidFill>
                  <a:schemeClr val="tx1"/>
                </a:solidFill>
                <a:latin typeface="+mj-lt"/>
                <a:ea typeface="ＭＳ Ｐゴシック" pitchFamily="32" charset="-128"/>
                <a:cs typeface="ＭＳ Ｐゴシック" pitchFamily="32" charset="-128"/>
              </a:defRPr>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512762"/>
          </a:xfrm>
          <a:prstGeom prst="rect">
            <a:avLst/>
          </a:prstGeom>
        </p:spPr>
        <p:txBody>
          <a:bodyPr/>
          <a:lstStyle>
            <a:lvl1pPr algn="l">
              <a:defRPr sz="2400">
                <a:solidFill>
                  <a:srgbClr val="BA261A"/>
                </a:solidFill>
              </a:defRPr>
            </a:lvl1pPr>
          </a:lstStyle>
          <a:p>
            <a:r>
              <a:rPr lang="de-DE"/>
              <a:t>Titelmasterformat durch Klicken bearbeiten</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solidFill>
                  <a:srgbClr val="BA261A"/>
                </a:solidFill>
              </a:defRPr>
            </a:lvl1pPr>
          </a:lstStyle>
          <a:p>
            <a:r>
              <a:rPr lang="de-DE"/>
              <a:t>Titelmasterformat durch Klicken bearbeiten</a:t>
            </a:r>
            <a:endParaRPr lang="de-DE" dirty="0"/>
          </a:p>
        </p:txBody>
      </p:sp>
      <p:sp>
        <p:nvSpPr>
          <p:cNvPr id="3" name="Bildplatzhalt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a:prstGeom prst="rect">
            <a:avLst/>
          </a:prstGeom>
        </p:spPr>
        <p:txBody>
          <a:bodyPr vert="horz"/>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elfolie">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Text Box 15"/>
          <p:cNvSpPr txBox="1">
            <a:spLocks noChangeArrowheads="1"/>
          </p:cNvSpPr>
          <p:nvPr/>
        </p:nvSpPr>
        <p:spPr bwMode="auto">
          <a:xfrm>
            <a:off x="7518400" y="6450285"/>
            <a:ext cx="1416050" cy="246221"/>
          </a:xfrm>
          <a:prstGeom prst="rect">
            <a:avLst/>
          </a:prstGeom>
          <a:noFill/>
          <a:ln w="9525">
            <a:noFill/>
            <a:miter lim="800000"/>
            <a:headEnd/>
            <a:tailEnd/>
          </a:ln>
          <a:effectLst/>
        </p:spPr>
        <p:txBody>
          <a:bodyPr>
            <a:spAutoFit/>
          </a:bodyPr>
          <a:lstStyle/>
          <a:p>
            <a:pPr algn="r">
              <a:defRPr/>
            </a:pPr>
            <a:fld id="{410C334F-3CAF-4FFC-9AF2-BBFB6C07627E}" type="slidenum">
              <a:rPr lang="de-DE" sz="1000">
                <a:latin typeface="Calibri"/>
                <a:cs typeface="Calibri"/>
              </a:rPr>
              <a:pPr algn="r">
                <a:defRPr/>
              </a:pPr>
              <a:t>‹#›</a:t>
            </a:fld>
            <a:endParaRPr lang="de-DE" sz="1000" dirty="0">
              <a:latin typeface="Calibri"/>
              <a:cs typeface="Calibri"/>
            </a:endParaRPr>
          </a:p>
        </p:txBody>
      </p:sp>
      <p:pic>
        <p:nvPicPr>
          <p:cNvPr id="1028" name="Bild 8" descr="UNILI-Logo_de_pos_rgb_farbig_10mm.png"/>
          <p:cNvPicPr>
            <a:picLocks noChangeAspect="1"/>
          </p:cNvPicPr>
          <p:nvPr/>
        </p:nvPicPr>
        <p:blipFill>
          <a:blip r:embed="rId10" cstate="print"/>
          <a:srcRect/>
          <a:stretch>
            <a:fillRect/>
          </a:stretch>
        </p:blipFill>
        <p:spPr bwMode="auto">
          <a:xfrm>
            <a:off x="238125" y="6394722"/>
            <a:ext cx="1776413" cy="274638"/>
          </a:xfrm>
          <a:prstGeom prst="rect">
            <a:avLst/>
          </a:prstGeom>
          <a:noFill/>
          <a:ln w="9525">
            <a:noFill/>
            <a:miter lim="800000"/>
            <a:headEnd/>
            <a:tailEnd/>
          </a:ln>
        </p:spPr>
      </p:pic>
      <p:sp>
        <p:nvSpPr>
          <p:cNvPr id="1029" name="Titelplatzhalter 4"/>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endParaRPr lang="de-CH"/>
          </a:p>
        </p:txBody>
      </p:sp>
    </p:spTree>
  </p:cSld>
  <p:clrMap bg1="lt1" tx1="dk1" bg2="lt2" tx2="dk2" accent1="accent1" accent2="accent2" accent3="accent3" accent4="accent4" accent5="accent5" accent6="accent6" hlink="hlink" folHlink="folHlink"/>
  <p:sldLayoutIdLst>
    <p:sldLayoutId id="2147483702" r:id="rId1"/>
    <p:sldLayoutId id="2147483701" r:id="rId2"/>
    <p:sldLayoutId id="2147483700" r:id="rId3"/>
    <p:sldLayoutId id="2147483699" r:id="rId4"/>
    <p:sldLayoutId id="2147483698" r:id="rId5"/>
    <p:sldLayoutId id="2147483697" r:id="rId6"/>
    <p:sldLayoutId id="2147483696" r:id="rId7"/>
    <p:sldLayoutId id="2147483703" r:id="rId8"/>
  </p:sldLayoutIdLst>
  <p:hf sldNum="0" hdr="0" ftr="0" dt="0"/>
  <p:txStyles>
    <p:titleStyle>
      <a:lvl1pPr algn="ctr" rtl="0" eaLnBrk="0" fontAlgn="base" hangingPunct="0">
        <a:spcBef>
          <a:spcPct val="0"/>
        </a:spcBef>
        <a:spcAft>
          <a:spcPct val="0"/>
        </a:spcAft>
        <a:defRPr sz="4400">
          <a:solidFill>
            <a:schemeClr val="tx2"/>
          </a:solidFill>
          <a:latin typeface="+mj-lt"/>
          <a:ea typeface="ＭＳ Ｐゴシック" pitchFamily="32" charset="-128"/>
          <a:cs typeface="ＭＳ Ｐゴシック" pitchFamily="32" charset="-128"/>
        </a:defRPr>
      </a:lvl1pPr>
      <a:lvl2pPr algn="ctr" rtl="0" eaLnBrk="0" fontAlgn="base" hangingPunct="0">
        <a:spcBef>
          <a:spcPct val="0"/>
        </a:spcBef>
        <a:spcAft>
          <a:spcPct val="0"/>
        </a:spcAft>
        <a:defRPr sz="4400">
          <a:solidFill>
            <a:schemeClr val="tx2"/>
          </a:solidFill>
          <a:latin typeface="Calibri" pitchFamily="-112" charset="0"/>
          <a:ea typeface="ＭＳ Ｐゴシック" pitchFamily="32" charset="-128"/>
          <a:cs typeface="ＭＳ Ｐゴシック" pitchFamily="32" charset="-128"/>
        </a:defRPr>
      </a:lvl2pPr>
      <a:lvl3pPr algn="ctr" rtl="0" eaLnBrk="0" fontAlgn="base" hangingPunct="0">
        <a:spcBef>
          <a:spcPct val="0"/>
        </a:spcBef>
        <a:spcAft>
          <a:spcPct val="0"/>
        </a:spcAft>
        <a:defRPr sz="4400">
          <a:solidFill>
            <a:schemeClr val="tx2"/>
          </a:solidFill>
          <a:latin typeface="Calibri" pitchFamily="-112" charset="0"/>
          <a:ea typeface="ＭＳ Ｐゴシック" pitchFamily="32" charset="-128"/>
          <a:cs typeface="ＭＳ Ｐゴシック" pitchFamily="32" charset="-128"/>
        </a:defRPr>
      </a:lvl3pPr>
      <a:lvl4pPr algn="ctr" rtl="0" eaLnBrk="0" fontAlgn="base" hangingPunct="0">
        <a:spcBef>
          <a:spcPct val="0"/>
        </a:spcBef>
        <a:spcAft>
          <a:spcPct val="0"/>
        </a:spcAft>
        <a:defRPr sz="4400">
          <a:solidFill>
            <a:schemeClr val="tx2"/>
          </a:solidFill>
          <a:latin typeface="Calibri" pitchFamily="-112" charset="0"/>
          <a:ea typeface="ＭＳ Ｐゴシック" pitchFamily="32" charset="-128"/>
          <a:cs typeface="ＭＳ Ｐゴシック" pitchFamily="32" charset="-128"/>
        </a:defRPr>
      </a:lvl4pPr>
      <a:lvl5pPr algn="ctr" rtl="0" eaLnBrk="0" fontAlgn="base" hangingPunct="0">
        <a:spcBef>
          <a:spcPct val="0"/>
        </a:spcBef>
        <a:spcAft>
          <a:spcPct val="0"/>
        </a:spcAft>
        <a:defRPr sz="4400">
          <a:solidFill>
            <a:schemeClr val="tx2"/>
          </a:solidFill>
          <a:latin typeface="Calibri" pitchFamily="-112" charset="0"/>
          <a:ea typeface="ＭＳ Ｐゴシック" pitchFamily="32" charset="-128"/>
          <a:cs typeface="ＭＳ Ｐゴシック" pitchFamily="32" charset="-128"/>
        </a:defRPr>
      </a:lvl5pPr>
      <a:lvl6pPr marL="457200" algn="ctr" rtl="0" eaLnBrk="1" fontAlgn="base" hangingPunct="1">
        <a:spcBef>
          <a:spcPct val="0"/>
        </a:spcBef>
        <a:spcAft>
          <a:spcPct val="0"/>
        </a:spcAft>
        <a:defRPr sz="4400">
          <a:solidFill>
            <a:schemeClr val="tx2"/>
          </a:solidFill>
          <a:latin typeface="Times" pitchFamily="32" charset="0"/>
        </a:defRPr>
      </a:lvl6pPr>
      <a:lvl7pPr marL="914400" algn="ctr" rtl="0" eaLnBrk="1" fontAlgn="base" hangingPunct="1">
        <a:spcBef>
          <a:spcPct val="0"/>
        </a:spcBef>
        <a:spcAft>
          <a:spcPct val="0"/>
        </a:spcAft>
        <a:defRPr sz="4400">
          <a:solidFill>
            <a:schemeClr val="tx2"/>
          </a:solidFill>
          <a:latin typeface="Times" pitchFamily="32" charset="0"/>
        </a:defRPr>
      </a:lvl7pPr>
      <a:lvl8pPr marL="1371600" algn="ctr" rtl="0" eaLnBrk="1" fontAlgn="base" hangingPunct="1">
        <a:spcBef>
          <a:spcPct val="0"/>
        </a:spcBef>
        <a:spcAft>
          <a:spcPct val="0"/>
        </a:spcAft>
        <a:defRPr sz="4400">
          <a:solidFill>
            <a:schemeClr val="tx2"/>
          </a:solidFill>
          <a:latin typeface="Times" pitchFamily="32" charset="0"/>
        </a:defRPr>
      </a:lvl8pPr>
      <a:lvl9pPr marL="1828800" algn="ctr" rtl="0" eaLnBrk="1" fontAlgn="base" hangingPunct="1">
        <a:spcBef>
          <a:spcPct val="0"/>
        </a:spcBef>
        <a:spcAft>
          <a:spcPct val="0"/>
        </a:spcAft>
        <a:defRPr sz="4400">
          <a:solidFill>
            <a:schemeClr val="tx2"/>
          </a:solidFill>
          <a:latin typeface="Times" pitchFamily="3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2" charset="-128"/>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2.xml"/><Relationship Id="rId7" Type="http://schemas.openxmlformats.org/officeDocument/2006/relationships/image" Target="../media/image2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908720"/>
            <a:ext cx="7772400" cy="1224136"/>
          </a:xfrm>
        </p:spPr>
        <p:txBody>
          <a:bodyPr/>
          <a:lstStyle/>
          <a:p>
            <a:pPr eaLnBrk="1" hangingPunct="1">
              <a:lnSpc>
                <a:spcPct val="150000"/>
              </a:lnSpc>
              <a:spcBef>
                <a:spcPts val="1200"/>
              </a:spcBef>
            </a:pPr>
            <a:r>
              <a:rPr lang="en-GB" sz="2800" dirty="0"/>
              <a:t>Enhancing Monetary Policy Forecasting</a:t>
            </a:r>
            <a:endParaRPr lang="en-US" sz="2800" dirty="0">
              <a:ea typeface="ＭＳ Ｐゴシック"/>
              <a:cs typeface="ＭＳ Ｐゴシック"/>
            </a:endParaRPr>
          </a:p>
        </p:txBody>
      </p:sp>
      <p:sp>
        <p:nvSpPr>
          <p:cNvPr id="13317" name="Rectangle 3"/>
          <p:cNvSpPr>
            <a:spLocks noChangeArrowheads="1"/>
          </p:cNvSpPr>
          <p:nvPr/>
        </p:nvSpPr>
        <p:spPr bwMode="auto">
          <a:xfrm>
            <a:off x="1115616" y="2324472"/>
            <a:ext cx="6912768" cy="1752600"/>
          </a:xfrm>
          <a:prstGeom prst="rect">
            <a:avLst/>
          </a:prstGeom>
          <a:noFill/>
          <a:ln w="9525">
            <a:noFill/>
            <a:miter lim="800000"/>
            <a:headEnd/>
            <a:tailEnd/>
          </a:ln>
        </p:spPr>
        <p:txBody>
          <a:bodyPr/>
          <a:lstStyle/>
          <a:p>
            <a:pPr algn="ctr">
              <a:lnSpc>
                <a:spcPct val="90000"/>
              </a:lnSpc>
              <a:spcBef>
                <a:spcPct val="20000"/>
              </a:spcBef>
              <a:defRPr/>
            </a:pPr>
            <a:r>
              <a:rPr lang="en-US" sz="2000" dirty="0">
                <a:solidFill>
                  <a:srgbClr val="C00000"/>
                </a:solidFill>
                <a:latin typeface="+mn-lt"/>
                <a:ea typeface="ＭＳ Ｐゴシック"/>
                <a:cs typeface="ＭＳ Ｐゴシック"/>
              </a:rPr>
              <a:t>Andrea Landini &amp; Ali Yaghoubi</a:t>
            </a:r>
          </a:p>
          <a:p>
            <a:pPr algn="ctr">
              <a:lnSpc>
                <a:spcPct val="90000"/>
              </a:lnSpc>
              <a:spcBef>
                <a:spcPct val="20000"/>
              </a:spcBef>
              <a:defRPr/>
            </a:pPr>
            <a:endParaRPr lang="en-GB" sz="2000" dirty="0">
              <a:solidFill>
                <a:srgbClr val="C00000"/>
              </a:solidFill>
              <a:latin typeface="+mn-lt"/>
              <a:ea typeface="ＭＳ Ｐゴシック"/>
            </a:endParaRPr>
          </a:p>
          <a:p>
            <a:pPr algn="ctr">
              <a:lnSpc>
                <a:spcPct val="90000"/>
              </a:lnSpc>
              <a:spcBef>
                <a:spcPct val="20000"/>
              </a:spcBef>
              <a:defRPr/>
            </a:pPr>
            <a:r>
              <a:rPr lang="en-GB" sz="2000" dirty="0">
                <a:solidFill>
                  <a:srgbClr val="C00000"/>
                </a:solidFill>
                <a:latin typeface="+mn-lt"/>
                <a:ea typeface="ＭＳ Ｐゴシック"/>
              </a:rPr>
              <a:t>Prof. Dr. Merlin Bartel</a:t>
            </a:r>
          </a:p>
          <a:p>
            <a:pPr algn="ctr">
              <a:lnSpc>
                <a:spcPct val="90000"/>
              </a:lnSpc>
              <a:spcBef>
                <a:spcPct val="20000"/>
              </a:spcBef>
              <a:defRPr/>
            </a:pPr>
            <a:endParaRPr lang="en-US" sz="2000" dirty="0">
              <a:latin typeface="+mn-lt"/>
              <a:ea typeface="ＭＳ Ｐゴシック"/>
              <a:cs typeface="ＭＳ Ｐゴシック"/>
            </a:endParaRPr>
          </a:p>
          <a:p>
            <a:pPr algn="ctr">
              <a:lnSpc>
                <a:spcPct val="90000"/>
              </a:lnSpc>
              <a:spcBef>
                <a:spcPct val="20000"/>
              </a:spcBef>
              <a:defRPr/>
            </a:pPr>
            <a:r>
              <a:rPr lang="en-US" sz="2000" dirty="0">
                <a:latin typeface="+mn-lt"/>
                <a:ea typeface="ＭＳ Ｐゴシック"/>
                <a:cs typeface="ＭＳ Ｐゴシック"/>
              </a:rPr>
              <a:t>University of Liechtenstein</a:t>
            </a:r>
          </a:p>
          <a:p>
            <a:pPr algn="ctr">
              <a:lnSpc>
                <a:spcPct val="90000"/>
              </a:lnSpc>
              <a:spcBef>
                <a:spcPct val="20000"/>
              </a:spcBef>
              <a:defRPr/>
            </a:pPr>
            <a:r>
              <a:rPr lang="en-US" sz="2000" dirty="0">
                <a:latin typeface="+mn-lt"/>
                <a:ea typeface="ＭＳ Ｐゴシック"/>
                <a:cs typeface="ＭＳ Ｐゴシック"/>
              </a:rPr>
              <a:t>Master of Science (MSc) in Finance</a:t>
            </a:r>
          </a:p>
          <a:p>
            <a:pPr algn="ctr">
              <a:lnSpc>
                <a:spcPct val="90000"/>
              </a:lnSpc>
              <a:spcBef>
                <a:spcPct val="20000"/>
              </a:spcBef>
              <a:defRPr/>
            </a:pPr>
            <a:endParaRPr lang="en-US" sz="2000" b="1" dirty="0">
              <a:latin typeface="+mn-lt"/>
              <a:ea typeface="ＭＳ Ｐゴシック"/>
              <a:cs typeface="ＭＳ Ｐゴシック"/>
            </a:endParaRPr>
          </a:p>
          <a:p>
            <a:pPr algn="ctr">
              <a:lnSpc>
                <a:spcPct val="90000"/>
              </a:lnSpc>
              <a:spcBef>
                <a:spcPct val="20000"/>
              </a:spcBef>
              <a:defRPr/>
            </a:pPr>
            <a:r>
              <a:rPr lang="en-US" sz="2000" b="1" dirty="0">
                <a:latin typeface="+mn-lt"/>
                <a:ea typeface="ＭＳ Ｐゴシック"/>
                <a:cs typeface="ＭＳ Ｐゴシック"/>
              </a:rPr>
              <a:t>AI and Machine Learning</a:t>
            </a:r>
          </a:p>
          <a:p>
            <a:pPr algn="ctr">
              <a:lnSpc>
                <a:spcPct val="90000"/>
              </a:lnSpc>
              <a:spcBef>
                <a:spcPct val="20000"/>
              </a:spcBef>
              <a:defRPr/>
            </a:pPr>
            <a:endParaRPr lang="en-US" sz="2000" b="1" dirty="0">
              <a:latin typeface="+mn-lt"/>
              <a:ea typeface="ＭＳ Ｐゴシック"/>
              <a:cs typeface="ＭＳ Ｐゴシック"/>
            </a:endParaRPr>
          </a:p>
          <a:p>
            <a:pPr algn="ctr">
              <a:lnSpc>
                <a:spcPct val="90000"/>
              </a:lnSpc>
              <a:spcBef>
                <a:spcPct val="20000"/>
              </a:spcBef>
              <a:defRPr/>
            </a:pPr>
            <a:r>
              <a:rPr lang="de-CH" sz="2000" dirty="0" err="1">
                <a:solidFill>
                  <a:srgbClr val="C00000"/>
                </a:solidFill>
                <a:latin typeface="+mn-lt"/>
                <a:ea typeface="ＭＳ Ｐゴシック"/>
              </a:rPr>
              <a:t>October</a:t>
            </a:r>
            <a:r>
              <a:rPr lang="de-CH" sz="2000" dirty="0">
                <a:solidFill>
                  <a:srgbClr val="C00000"/>
                </a:solidFill>
                <a:latin typeface="+mn-lt"/>
                <a:ea typeface="ＭＳ Ｐゴシック"/>
              </a:rPr>
              <a:t>, 24th 2025</a:t>
            </a:r>
          </a:p>
          <a:p>
            <a:pPr algn="ctr">
              <a:lnSpc>
                <a:spcPct val="90000"/>
              </a:lnSpc>
              <a:spcBef>
                <a:spcPct val="20000"/>
              </a:spcBef>
              <a:defRPr/>
            </a:pPr>
            <a:endParaRPr lang="en-US" sz="2000" dirty="0">
              <a:solidFill>
                <a:srgbClr val="C00000"/>
              </a:solidFill>
              <a:latin typeface="+mn-lt"/>
              <a:ea typeface="ＭＳ Ｐゴシック"/>
              <a:cs typeface="ＭＳ Ｐゴシック"/>
            </a:endParaRPr>
          </a:p>
          <a:p>
            <a:pPr algn="ctr">
              <a:lnSpc>
                <a:spcPct val="90000"/>
              </a:lnSpc>
              <a:spcBef>
                <a:spcPct val="20000"/>
              </a:spcBef>
              <a:defRPr/>
            </a:pPr>
            <a:r>
              <a:rPr lang="de-CH" sz="2000" dirty="0">
                <a:solidFill>
                  <a:srgbClr val="C00000"/>
                </a:solidFill>
                <a:latin typeface="+mn-lt"/>
                <a:ea typeface="ＭＳ Ｐゴシック"/>
                <a:cs typeface="ＭＳ Ｐゴシック"/>
              </a:rPr>
              <a:t>Winter Semester 25/26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ABD5E-B952-36C5-5363-53F042FBCCA6}"/>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28A85DB5-1C44-73D4-7CA8-FAD909E9587B}"/>
              </a:ext>
            </a:extLst>
          </p:cNvPr>
          <p:cNvSpPr>
            <a:spLocks noGrp="1" noChangeArrowheads="1"/>
          </p:cNvSpPr>
          <p:nvPr>
            <p:ph type="title"/>
          </p:nvPr>
        </p:nvSpPr>
        <p:spPr/>
        <p:txBody>
          <a:bodyPr/>
          <a:lstStyle/>
          <a:p>
            <a:pPr>
              <a:lnSpc>
                <a:spcPct val="130000"/>
              </a:lnSpc>
              <a:defRPr/>
            </a:pPr>
            <a:r>
              <a:rPr lang="en-GB" sz="2000" b="1" dirty="0"/>
              <a:t>Expanded Model Structure</a:t>
            </a:r>
            <a:endParaRPr lang="en-US" sz="2000" b="1" dirty="0">
              <a:ea typeface="ＭＳ Ｐゴシック"/>
              <a:cs typeface="ＭＳ Ｐゴシック"/>
            </a:endParaRPr>
          </a:p>
        </p:txBody>
      </p:sp>
      <mc:AlternateContent xmlns:mc="http://schemas.openxmlformats.org/markup-compatibility/2006">
        <mc:Choice xmlns:a14="http://schemas.microsoft.com/office/drawing/2010/main" Requires="a14">
          <p:sp>
            <p:nvSpPr>
              <p:cNvPr id="52227" name="Rectangle 3">
                <a:extLst>
                  <a:ext uri="{FF2B5EF4-FFF2-40B4-BE49-F238E27FC236}">
                    <a16:creationId xmlns:a16="http://schemas.microsoft.com/office/drawing/2014/main" id="{6313FDE5-5E89-E938-0F38-ACF1ADA81D4D}"/>
                  </a:ext>
                </a:extLst>
              </p:cNvPr>
              <p:cNvSpPr>
                <a:spLocks noGrp="1" noChangeArrowheads="1"/>
              </p:cNvSpPr>
              <p:nvPr>
                <p:ph idx="1"/>
              </p:nvPr>
            </p:nvSpPr>
            <p:spPr>
              <a:xfrm>
                <a:off x="457200" y="1066800"/>
                <a:ext cx="8229600" cy="1282080"/>
              </a:xfrm>
            </p:spPr>
            <p:txBody>
              <a:bodyPr wrap="square" lIns="91440" tIns="45720" rIns="91440" bIns="45720" numCol="1" anchor="t" anchorCtr="0" compatLnSpc="1">
                <a:prstTxWarp prst="textNoShape">
                  <a:avLst/>
                </a:prstTxWarp>
              </a:bodyPr>
              <a:lstStyle/>
              <a:p>
                <a:pPr algn="just">
                  <a:spcBef>
                    <a:spcPts val="0"/>
                  </a:spcBef>
                  <a:defRPr/>
                </a:pPr>
                <a:r>
                  <a:rPr lang="en-GB" dirty="0"/>
                  <a:t>The expanded dataset integrates daily FRED series transformed into </a:t>
                </a:r>
                <a:r>
                  <a:rPr lang="en-GB" b="1" dirty="0"/>
                  <a:t>quarterly features</a:t>
                </a:r>
                <a:r>
                  <a:rPr lang="en-GB" dirty="0"/>
                  <a:t> that summarize both levels and dynamics of key variables.</a:t>
                </a:r>
                <a:br>
                  <a:rPr lang="en-GB" dirty="0"/>
                </a:br>
                <a:r>
                  <a:rPr lang="en-GB" dirty="0"/>
                  <a:t>For each quarter </a:t>
                </a:r>
                <a14:m>
                  <m:oMath xmlns:m="http://schemas.openxmlformats.org/officeDocument/2006/math">
                    <m:r>
                      <a:rPr lang="en-GB" i="1"/>
                      <m:t>𝑡</m:t>
                    </m:r>
                  </m:oMath>
                </a14:m>
                <a:r>
                  <a:rPr lang="en-GB" dirty="0"/>
                  <a:t>, we define a feature vector:</a:t>
                </a:r>
                <a:endParaRPr lang="en-US" dirty="0">
                  <a:ea typeface="ＭＳ Ｐゴシック"/>
                  <a:cs typeface="ＭＳ Ｐゴシック"/>
                </a:endParaRPr>
              </a:p>
            </p:txBody>
          </p:sp>
        </mc:Choice>
        <mc:Fallback>
          <p:sp>
            <p:nvSpPr>
              <p:cNvPr id="52227" name="Rectangle 3">
                <a:extLst>
                  <a:ext uri="{FF2B5EF4-FFF2-40B4-BE49-F238E27FC236}">
                    <a16:creationId xmlns:a16="http://schemas.microsoft.com/office/drawing/2014/main" id="{6313FDE5-5E89-E938-0F38-ACF1ADA81D4D}"/>
                  </a:ext>
                </a:extLst>
              </p:cNvPr>
              <p:cNvSpPr>
                <a:spLocks noGrp="1" noRot="1" noChangeAspect="1" noMove="1" noResize="1" noEditPoints="1" noAdjustHandles="1" noChangeArrowheads="1" noChangeShapeType="1" noTextEdit="1"/>
              </p:cNvSpPr>
              <p:nvPr>
                <p:ph idx="1"/>
              </p:nvPr>
            </p:nvSpPr>
            <p:spPr>
              <a:xfrm>
                <a:off x="457200" y="1066800"/>
                <a:ext cx="8229600" cy="1282080"/>
              </a:xfrm>
              <a:blipFill>
                <a:blip r:embed="rId4"/>
                <a:stretch>
                  <a:fillRect l="-617" t="-1980" r="-617"/>
                </a:stretch>
              </a:blipFill>
            </p:spPr>
            <p:txBody>
              <a:bodyPr/>
              <a:lstStyle/>
              <a:p>
                <a:r>
                  <a:rPr lang="en-IT">
                    <a:noFill/>
                  </a:rPr>
                  <a:t> </a:t>
                </a:r>
              </a:p>
            </p:txBody>
          </p:sp>
        </mc:Fallback>
      </mc:AlternateContent>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BE592F2C-7F28-6781-F94E-215FC5E80175}"/>
                  </a:ext>
                </a:extLst>
              </p:cNvPr>
              <p:cNvSpPr txBox="1">
                <a:spLocks noChangeArrowheads="1"/>
              </p:cNvSpPr>
              <p:nvPr/>
            </p:nvSpPr>
            <p:spPr>
              <a:xfrm>
                <a:off x="457199" y="3068960"/>
                <a:ext cx="8229600" cy="3133929"/>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r>
                  <a:rPr lang="en-GB" dirty="0"/>
                  <a:t>Each component captures a different channel:</a:t>
                </a:r>
              </a:p>
              <a:p>
                <a:pPr lvl="1">
                  <a:buFont typeface="Wingdings" pitchFamily="2" charset="2"/>
                  <a:buChar char="§"/>
                </a:pPr>
                <a:r>
                  <a:rPr lang="en-GB" b="1" dirty="0"/>
                  <a:t>Monetary policy stance</a:t>
                </a:r>
                <a:r>
                  <a:rPr lang="en-GB" dirty="0"/>
                  <a:t>: Fed securities (</a:t>
                </a:r>
                <a14:m>
                  <m:oMath xmlns:m="http://schemas.openxmlformats.org/officeDocument/2006/math">
                    <m:r>
                      <m:rPr>
                        <m:nor/>
                      </m:rPr>
                      <a:rPr lang="en-GB" b="1"/>
                      <m:t>WSHOSHO</m:t>
                    </m:r>
                  </m:oMath>
                </a14:m>
                <a:r>
                  <a:rPr lang="en-GB" dirty="0"/>
                  <a:t>), M2 money supply, and Fed funds rate.</a:t>
                </a:r>
              </a:p>
              <a:p>
                <a:pPr lvl="1">
                  <a:buFont typeface="Wingdings" pitchFamily="2" charset="2"/>
                  <a:buChar char="§"/>
                </a:pPr>
                <a:r>
                  <a:rPr lang="en-GB" b="1" dirty="0"/>
                  <a:t>Market stress</a:t>
                </a:r>
                <a:r>
                  <a:rPr lang="en-GB" dirty="0"/>
                  <a:t>: VIX level, spread between </a:t>
                </a:r>
                <a:r>
                  <a:rPr lang="en-GB" b="1" dirty="0"/>
                  <a:t>BAA</a:t>
                </a:r>
                <a:r>
                  <a:rPr lang="en-GB" dirty="0"/>
                  <a:t> and 10-year Treasury yields.</a:t>
                </a:r>
              </a:p>
              <a:p>
                <a:pPr lvl="1">
                  <a:buFont typeface="Wingdings" pitchFamily="2" charset="2"/>
                  <a:buChar char="§"/>
                </a:pPr>
                <a:r>
                  <a:rPr lang="en-GB" b="1" dirty="0"/>
                  <a:t>Macro fundamentals</a:t>
                </a:r>
                <a:r>
                  <a:rPr lang="en-GB" dirty="0"/>
                  <a:t>: Industrial production, inflation (</a:t>
                </a:r>
                <a:r>
                  <a:rPr lang="en-GB" b="1" dirty="0"/>
                  <a:t>CPI</a:t>
                </a:r>
                <a:r>
                  <a:rPr lang="en-GB" dirty="0"/>
                  <a:t>), and unemployment rate.</a:t>
                </a:r>
              </a:p>
              <a:p>
                <a:pPr lvl="1">
                  <a:buFont typeface="Wingdings" pitchFamily="2" charset="2"/>
                  <a:buChar char="§"/>
                </a:pPr>
                <a:r>
                  <a:rPr lang="en-GB" b="1" dirty="0"/>
                  <a:t>Expectations</a:t>
                </a:r>
                <a:r>
                  <a:rPr lang="en-GB" dirty="0"/>
                  <a:t>: 5-year, 5-year forward inflation expectation (</a:t>
                </a:r>
                <a14:m>
                  <m:oMath xmlns:m="http://schemas.openxmlformats.org/officeDocument/2006/math">
                    <m:r>
                      <m:rPr>
                        <m:nor/>
                      </m:rPr>
                      <a:rPr lang="en-GB" b="1"/>
                      <m:t>T</m:t>
                    </m:r>
                    <m:r>
                      <m:rPr>
                        <m:nor/>
                      </m:rPr>
                      <a:rPr lang="en-GB" b="1"/>
                      <m:t>5</m:t>
                    </m:r>
                    <m:r>
                      <m:rPr>
                        <m:nor/>
                      </m:rPr>
                      <a:rPr lang="en-GB" b="1"/>
                      <m:t>YIFR</m:t>
                    </m:r>
                  </m:oMath>
                </a14:m>
                <a:r>
                  <a:rPr lang="en-GB" dirty="0"/>
                  <a:t>).</a:t>
                </a:r>
              </a:p>
              <a:p>
                <a:pPr lvl="1">
                  <a:buFont typeface="Wingdings" pitchFamily="2" charset="2"/>
                  <a:buChar char="§"/>
                </a:pPr>
                <a:r>
                  <a:rPr lang="en-GB" b="1" dirty="0"/>
                  <a:t>Derived dynamics</a:t>
                </a:r>
                <a:r>
                  <a:rPr lang="en-GB" dirty="0"/>
                  <a:t>: within-quarter growth rates, realized volatility, and slope of the yield curve.</a:t>
                </a:r>
              </a:p>
              <a:p>
                <a:pPr algn="just">
                  <a:spcBef>
                    <a:spcPts val="500"/>
                  </a:spcBef>
                  <a:defRPr/>
                </a:pPr>
                <a:endParaRPr lang="en-US" kern="0" dirty="0">
                  <a:ea typeface="ＭＳ Ｐゴシック"/>
                  <a:cs typeface="ＭＳ Ｐゴシック"/>
                </a:endParaRPr>
              </a:p>
            </p:txBody>
          </p:sp>
        </mc:Choice>
        <mc:Fallback>
          <p:sp>
            <p:nvSpPr>
              <p:cNvPr id="5" name="Rectangle 3">
                <a:extLst>
                  <a:ext uri="{FF2B5EF4-FFF2-40B4-BE49-F238E27FC236}">
                    <a16:creationId xmlns:a16="http://schemas.microsoft.com/office/drawing/2014/main" id="{BE592F2C-7F28-6781-F94E-215FC5E80175}"/>
                  </a:ext>
                </a:extLst>
              </p:cNvPr>
              <p:cNvSpPr txBox="1">
                <a:spLocks noRot="1" noChangeAspect="1" noMove="1" noResize="1" noEditPoints="1" noAdjustHandles="1" noChangeArrowheads="1" noChangeShapeType="1" noTextEdit="1"/>
              </p:cNvSpPr>
              <p:nvPr/>
            </p:nvSpPr>
            <p:spPr>
              <a:xfrm>
                <a:off x="457199" y="3068960"/>
                <a:ext cx="8229600" cy="3133929"/>
              </a:xfrm>
              <a:prstGeom prst="rect">
                <a:avLst/>
              </a:prstGeom>
              <a:blipFill>
                <a:blip r:embed="rId5"/>
                <a:stretch>
                  <a:fillRect l="-617" t="-806" r="-1235"/>
                </a:stretch>
              </a:blipFill>
            </p:spPr>
            <p:txBody>
              <a:bodyPr/>
              <a:lstStyle/>
              <a:p>
                <a:r>
                  <a:rPr lang="en-IT">
                    <a:noFill/>
                  </a:rPr>
                  <a:t> </a:t>
                </a:r>
              </a:p>
            </p:txBody>
          </p:sp>
        </mc:Fallback>
      </mc:AlternateContent>
      <p:pic>
        <p:nvPicPr>
          <p:cNvPr id="6" name="Picture 5">
            <a:extLst>
              <a:ext uri="{FF2B5EF4-FFF2-40B4-BE49-F238E27FC236}">
                <a16:creationId xmlns:a16="http://schemas.microsoft.com/office/drawing/2014/main" id="{32B8FA64-DBCA-A895-10BD-C9C816831BE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907704" y="2132856"/>
            <a:ext cx="5920432" cy="7722303"/>
          </a:xfrm>
          <a:prstGeom prst="rect">
            <a:avLst/>
          </a:prstGeom>
        </p:spPr>
      </p:pic>
    </p:spTree>
    <p:extLst>
      <p:ext uri="{BB962C8B-B14F-4D97-AF65-F5344CB8AC3E}">
        <p14:creationId xmlns:p14="http://schemas.microsoft.com/office/powerpoint/2010/main" val="201658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5D88A-0CB7-04C6-0AE9-34F8DDB0B60D}"/>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373DEEF4-054A-AC33-3AAB-4836F7213180}"/>
              </a:ext>
            </a:extLst>
          </p:cNvPr>
          <p:cNvSpPr>
            <a:spLocks noGrp="1" noChangeArrowheads="1"/>
          </p:cNvSpPr>
          <p:nvPr>
            <p:ph type="title"/>
          </p:nvPr>
        </p:nvSpPr>
        <p:spPr/>
        <p:txBody>
          <a:bodyPr/>
          <a:lstStyle/>
          <a:p>
            <a:pPr>
              <a:lnSpc>
                <a:spcPct val="130000"/>
              </a:lnSpc>
              <a:defRPr/>
            </a:pPr>
            <a:r>
              <a:rPr lang="en-GB" sz="2000" b="1" dirty="0"/>
              <a:t>Machine Learning Extension</a:t>
            </a:r>
            <a:endParaRPr lang="en-US" sz="2000" b="1" dirty="0">
              <a:ea typeface="ＭＳ Ｐゴシック"/>
              <a:cs typeface="ＭＳ Ｐゴシック"/>
            </a:endParaRPr>
          </a:p>
        </p:txBody>
      </p:sp>
      <p:sp>
        <p:nvSpPr>
          <p:cNvPr id="52227" name="Rectangle 3">
            <a:extLst>
              <a:ext uri="{FF2B5EF4-FFF2-40B4-BE49-F238E27FC236}">
                <a16:creationId xmlns:a16="http://schemas.microsoft.com/office/drawing/2014/main" id="{A5E42626-B4C5-E105-C8B0-C0A922A2128B}"/>
              </a:ext>
            </a:extLst>
          </p:cNvPr>
          <p:cNvSpPr>
            <a:spLocks noGrp="1" noChangeArrowheads="1"/>
          </p:cNvSpPr>
          <p:nvPr>
            <p:ph idx="1"/>
          </p:nvPr>
        </p:nvSpPr>
        <p:spPr>
          <a:xfrm>
            <a:off x="464992" y="908720"/>
            <a:ext cx="8229600" cy="1282080"/>
          </a:xfrm>
        </p:spPr>
        <p:txBody>
          <a:bodyPr wrap="square" lIns="91440" tIns="45720" rIns="91440" bIns="45720" numCol="1" anchor="t" anchorCtr="0" compatLnSpc="1">
            <a:prstTxWarp prst="textNoShape">
              <a:avLst/>
            </a:prstTxWarp>
          </a:bodyPr>
          <a:lstStyle/>
          <a:p>
            <a:pPr algn="just">
              <a:spcBef>
                <a:spcPts val="0"/>
              </a:spcBef>
              <a:defRPr/>
            </a:pPr>
            <a:r>
              <a:rPr lang="en-GB" dirty="0"/>
              <a:t>The expanded model replaces the linear structure of logistic regression with </a:t>
            </a:r>
            <a:r>
              <a:rPr lang="en-GB" b="1" dirty="0"/>
              <a:t>ensemble learning methods</a:t>
            </a:r>
            <a:r>
              <a:rPr lang="en-GB" dirty="0"/>
              <a:t> that can capture nonlinear dependencies and variable interactions. These models are designed to approximate complex decision boundaries that better represent the conditional probability of future QE actions.</a:t>
            </a:r>
            <a:endParaRPr lang="en-US" dirty="0">
              <a:ea typeface="ＭＳ Ｐゴシック"/>
              <a:cs typeface="ＭＳ Ｐゴシック"/>
            </a:endParaRP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4F4FE061-4057-C342-C0F8-D49C9972F2CA}"/>
                  </a:ext>
                </a:extLst>
              </p:cNvPr>
              <p:cNvSpPr txBox="1">
                <a:spLocks noChangeArrowheads="1"/>
              </p:cNvSpPr>
              <p:nvPr/>
            </p:nvSpPr>
            <p:spPr>
              <a:xfrm>
                <a:off x="457199" y="2852936"/>
                <a:ext cx="8229600" cy="3133929"/>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gn="just">
                  <a:spcBef>
                    <a:spcPts val="500"/>
                  </a:spcBef>
                  <a:defRPr/>
                </a:pPr>
                <a:r>
                  <a:rPr lang="en-GB" dirty="0"/>
                  <a:t>In the </a:t>
                </a:r>
                <a:r>
                  <a:rPr lang="en-GB" b="1" dirty="0"/>
                  <a:t>Random Forest</a:t>
                </a:r>
                <a:r>
                  <a:rPr lang="en-GB" dirty="0"/>
                  <a:t>, multiple decision trees </a:t>
                </a:r>
                <a14:m>
                  <m:oMath xmlns:m="http://schemas.openxmlformats.org/officeDocument/2006/math">
                    <m:sSub>
                      <m:sSubPr>
                        <m:ctrlPr>
                          <a:rPr lang="ar-AE"/>
                        </m:ctrlPr>
                      </m:sSubPr>
                      <m:e>
                        <m:r>
                          <a:rPr lang="ar-AE" i="1"/>
                          <m:t>𝑇</m:t>
                        </m:r>
                      </m:e>
                      <m:sub>
                        <m:r>
                          <a:rPr lang="ar-AE" i="1"/>
                          <m:t>𝑏</m:t>
                        </m:r>
                      </m:sub>
                    </m:sSub>
                    <m:d>
                      <m:dPr>
                        <m:ctrlPr>
                          <a:rPr lang="ar-AE" i="1"/>
                        </m:ctrlPr>
                      </m:dPr>
                      <m:e>
                        <m:sSub>
                          <m:sSubPr>
                            <m:ctrlPr>
                              <a:rPr lang="ar-AE" i="1"/>
                            </m:ctrlPr>
                          </m:sSubPr>
                          <m:e>
                            <m:r>
                              <a:rPr lang="ar-AE" i="1"/>
                              <m:t>𝑋</m:t>
                            </m:r>
                          </m:e>
                          <m:sub>
                            <m:r>
                              <a:rPr lang="ar-AE" i="1"/>
                              <m:t>𝑡</m:t>
                            </m:r>
                          </m:sub>
                        </m:sSub>
                      </m:e>
                    </m:d>
                  </m:oMath>
                </a14:m>
                <a:r>
                  <a:rPr lang="en-GB" dirty="0"/>
                  <a:t>are trained on different bootstrap samples and subsets of predictors. The ensemble average reduces variance and overfitting, allowing the model to detect </a:t>
                </a:r>
                <a:r>
                  <a:rPr lang="en-GB" i="1" dirty="0"/>
                  <a:t>joint effects</a:t>
                </a:r>
                <a:r>
                  <a:rPr lang="en-GB" dirty="0"/>
                  <a:t>, for example, how volatility spikes combined with steep yield slopes increase the likelihood of QE.</a:t>
                </a:r>
                <a:endParaRPr lang="en-US" kern="0" dirty="0">
                  <a:ea typeface="ＭＳ Ｐゴシック"/>
                  <a:cs typeface="ＭＳ Ｐゴシック"/>
                </a:endParaRPr>
              </a:p>
            </p:txBody>
          </p:sp>
        </mc:Choice>
        <mc:Fallback>
          <p:sp>
            <p:nvSpPr>
              <p:cNvPr id="5" name="Rectangle 3">
                <a:extLst>
                  <a:ext uri="{FF2B5EF4-FFF2-40B4-BE49-F238E27FC236}">
                    <a16:creationId xmlns:a16="http://schemas.microsoft.com/office/drawing/2014/main" id="{4F4FE061-4057-C342-C0F8-D49C9972F2CA}"/>
                  </a:ext>
                </a:extLst>
              </p:cNvPr>
              <p:cNvSpPr txBox="1">
                <a:spLocks noRot="1" noChangeAspect="1" noMove="1" noResize="1" noEditPoints="1" noAdjustHandles="1" noChangeArrowheads="1" noChangeShapeType="1" noTextEdit="1"/>
              </p:cNvSpPr>
              <p:nvPr/>
            </p:nvSpPr>
            <p:spPr>
              <a:xfrm>
                <a:off x="457199" y="2852936"/>
                <a:ext cx="8229600" cy="3133929"/>
              </a:xfrm>
              <a:prstGeom prst="rect">
                <a:avLst/>
              </a:prstGeom>
              <a:blipFill>
                <a:blip r:embed="rId5"/>
                <a:stretch>
                  <a:fillRect l="-617" t="-806" r="-617"/>
                </a:stretch>
              </a:blipFill>
            </p:spPr>
            <p:txBody>
              <a:bodyPr/>
              <a:lstStyle/>
              <a:p>
                <a:r>
                  <a:rPr lang="en-IT">
                    <a:noFill/>
                  </a:rPr>
                  <a:t> </a:t>
                </a:r>
              </a:p>
            </p:txBody>
          </p:sp>
        </mc:Fallback>
      </mc:AlternateContent>
      <mc:AlternateContent xmlns:mc="http://schemas.openxmlformats.org/markup-compatibility/2006">
        <mc:Choice xmlns:a14="http://schemas.microsoft.com/office/drawing/2010/main" Requires="a14">
          <p:sp>
            <p:nvSpPr>
              <p:cNvPr id="2" name="Rectangle 3">
                <a:extLst>
                  <a:ext uri="{FF2B5EF4-FFF2-40B4-BE49-F238E27FC236}">
                    <a16:creationId xmlns:a16="http://schemas.microsoft.com/office/drawing/2014/main" id="{752D55C2-93CA-0974-2841-D801BFF36E97}"/>
                  </a:ext>
                </a:extLst>
              </p:cNvPr>
              <p:cNvSpPr txBox="1">
                <a:spLocks noChangeArrowheads="1"/>
              </p:cNvSpPr>
              <p:nvPr/>
            </p:nvSpPr>
            <p:spPr>
              <a:xfrm>
                <a:off x="457199" y="4797152"/>
                <a:ext cx="8229600" cy="3133929"/>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gn="just">
                  <a:spcBef>
                    <a:spcPts val="500"/>
                  </a:spcBef>
                  <a:defRPr/>
                </a:pPr>
                <a:r>
                  <a:rPr lang="en-GB" dirty="0"/>
                  <a:t>The </a:t>
                </a:r>
                <a:r>
                  <a:rPr lang="en-GB" b="1" dirty="0" err="1"/>
                  <a:t>XGBoost</a:t>
                </a:r>
                <a:r>
                  <a:rPr lang="en-GB" dirty="0"/>
                  <a:t> model builds trees sequentially, each correcting the errors of the previous one while applying regularization through </a:t>
                </a:r>
                <a14:m>
                  <m:oMath xmlns:m="http://schemas.openxmlformats.org/officeDocument/2006/math">
                    <m:r>
                      <m:rPr>
                        <m:sty m:val="p"/>
                      </m:rPr>
                      <a:rPr lang="el-GR"/>
                      <m:t>Ω</m:t>
                    </m:r>
                    <m:d>
                      <m:dPr>
                        <m:ctrlPr>
                          <a:rPr lang="ar-AE" i="1"/>
                        </m:ctrlPr>
                      </m:dPr>
                      <m:e>
                        <m:sSub>
                          <m:sSubPr>
                            <m:ctrlPr>
                              <a:rPr lang="ar-AE" i="1"/>
                            </m:ctrlPr>
                          </m:sSubPr>
                          <m:e>
                            <m:r>
                              <a:rPr lang="ar-AE" i="1"/>
                              <m:t>𝑓</m:t>
                            </m:r>
                          </m:e>
                          <m:sub>
                            <m:r>
                              <a:rPr lang="ar-AE" i="1"/>
                              <m:t>𝑘</m:t>
                            </m:r>
                          </m:sub>
                        </m:sSub>
                      </m:e>
                    </m:d>
                  </m:oMath>
                </a14:m>
                <a:r>
                  <a:rPr lang="ar-AE" dirty="0"/>
                  <a:t>. </a:t>
                </a:r>
                <a:r>
                  <a:rPr lang="en-GB" dirty="0"/>
                  <a:t>This penalization and boosting structure enhance stability and predictive power, making the model more efficient at isolating nonlinear, state-dependent relationships that drive QE policy decisions.</a:t>
                </a:r>
                <a:endParaRPr lang="en-US" kern="0" dirty="0">
                  <a:ea typeface="ＭＳ Ｐゴシック"/>
                  <a:cs typeface="ＭＳ Ｐゴシック"/>
                </a:endParaRPr>
              </a:p>
            </p:txBody>
          </p:sp>
        </mc:Choice>
        <mc:Fallback>
          <p:sp>
            <p:nvSpPr>
              <p:cNvPr id="2" name="Rectangle 3">
                <a:extLst>
                  <a:ext uri="{FF2B5EF4-FFF2-40B4-BE49-F238E27FC236}">
                    <a16:creationId xmlns:a16="http://schemas.microsoft.com/office/drawing/2014/main" id="{752D55C2-93CA-0974-2841-D801BFF36E97}"/>
                  </a:ext>
                </a:extLst>
              </p:cNvPr>
              <p:cNvSpPr txBox="1">
                <a:spLocks noRot="1" noChangeAspect="1" noMove="1" noResize="1" noEditPoints="1" noAdjustHandles="1" noChangeArrowheads="1" noChangeShapeType="1" noTextEdit="1"/>
              </p:cNvSpPr>
              <p:nvPr/>
            </p:nvSpPr>
            <p:spPr>
              <a:xfrm>
                <a:off x="457199" y="4797152"/>
                <a:ext cx="8229600" cy="3133929"/>
              </a:xfrm>
              <a:prstGeom prst="rect">
                <a:avLst/>
              </a:prstGeom>
              <a:blipFill>
                <a:blip r:embed="rId6"/>
                <a:stretch>
                  <a:fillRect l="-617" t="-806" r="-617"/>
                </a:stretch>
              </a:blipFill>
            </p:spPr>
            <p:txBody>
              <a:bodyPr/>
              <a:lstStyle/>
              <a:p>
                <a:r>
                  <a:rPr lang="en-IT">
                    <a:noFill/>
                  </a:rPr>
                  <a:t> </a:t>
                </a:r>
              </a:p>
            </p:txBody>
          </p:sp>
        </mc:Fallback>
      </mc:AlternateContent>
      <p:pic>
        <p:nvPicPr>
          <p:cNvPr id="4" name="Picture 3">
            <a:extLst>
              <a:ext uri="{FF2B5EF4-FFF2-40B4-BE49-F238E27FC236}">
                <a16:creationId xmlns:a16="http://schemas.microsoft.com/office/drawing/2014/main" id="{58277B24-8472-9FBB-C2CC-C3B7E9357033}"/>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3130295" y="2354228"/>
            <a:ext cx="2883408" cy="335280"/>
          </a:xfrm>
          <a:prstGeom prst="rect">
            <a:avLst/>
          </a:prstGeom>
        </p:spPr>
      </p:pic>
      <p:pic>
        <p:nvPicPr>
          <p:cNvPr id="8" name="Picture 7">
            <a:extLst>
              <a:ext uri="{FF2B5EF4-FFF2-40B4-BE49-F238E27FC236}">
                <a16:creationId xmlns:a16="http://schemas.microsoft.com/office/drawing/2014/main" id="{E08611A4-23BE-84BC-011C-132B200F97EE}"/>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619672" y="4152570"/>
            <a:ext cx="6626352" cy="644144"/>
          </a:xfrm>
          <a:prstGeom prst="rect">
            <a:avLst/>
          </a:prstGeom>
        </p:spPr>
      </p:pic>
    </p:spTree>
    <p:extLst>
      <p:ext uri="{BB962C8B-B14F-4D97-AF65-F5344CB8AC3E}">
        <p14:creationId xmlns:p14="http://schemas.microsoft.com/office/powerpoint/2010/main" val="351290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12D74-6ABA-71CB-466B-ED3BC84FEFBA}"/>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BBE7FB78-D03E-7890-7AE4-59F1B81A9692}"/>
              </a:ext>
            </a:extLst>
          </p:cNvPr>
          <p:cNvSpPr>
            <a:spLocks noGrp="1" noChangeArrowheads="1"/>
          </p:cNvSpPr>
          <p:nvPr>
            <p:ph type="title"/>
          </p:nvPr>
        </p:nvSpPr>
        <p:spPr>
          <a:xfrm>
            <a:off x="457200" y="274638"/>
            <a:ext cx="8229600" cy="512762"/>
          </a:xfrm>
        </p:spPr>
        <p:txBody>
          <a:bodyPr wrap="square" anchor="ctr">
            <a:normAutofit/>
          </a:bodyPr>
          <a:lstStyle/>
          <a:p>
            <a:pPr>
              <a:defRPr/>
            </a:pPr>
            <a:r>
              <a:rPr lang="en-GB" b="1"/>
              <a:t>Results</a:t>
            </a:r>
            <a:endParaRPr lang="en-US" b="1"/>
          </a:p>
        </p:txBody>
      </p:sp>
      <p:pic>
        <p:nvPicPr>
          <p:cNvPr id="13" name="Picture 12">
            <a:extLst>
              <a:ext uri="{FF2B5EF4-FFF2-40B4-BE49-F238E27FC236}">
                <a16:creationId xmlns:a16="http://schemas.microsoft.com/office/drawing/2014/main" id="{81BD9D47-CAD7-7A88-374D-66C267CA5E4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36359" y="1268760"/>
            <a:ext cx="8230515" cy="14524437"/>
          </a:xfrm>
          <a:prstGeom prst="rect">
            <a:avLst/>
          </a:prstGeom>
        </p:spPr>
      </p:pic>
      <p:sp>
        <p:nvSpPr>
          <p:cNvPr id="14" name="Rectangle 3">
            <a:extLst>
              <a:ext uri="{FF2B5EF4-FFF2-40B4-BE49-F238E27FC236}">
                <a16:creationId xmlns:a16="http://schemas.microsoft.com/office/drawing/2014/main" id="{C499986E-9233-8D23-AB5C-BA6AB5C22332}"/>
              </a:ext>
            </a:extLst>
          </p:cNvPr>
          <p:cNvSpPr txBox="1">
            <a:spLocks noChangeArrowheads="1"/>
          </p:cNvSpPr>
          <p:nvPr/>
        </p:nvSpPr>
        <p:spPr>
          <a:xfrm>
            <a:off x="437274" y="4149080"/>
            <a:ext cx="8229600" cy="1944216"/>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gn="just">
              <a:spcBef>
                <a:spcPts val="0"/>
              </a:spcBef>
              <a:defRPr/>
            </a:pPr>
            <a:r>
              <a:rPr lang="en-GB" dirty="0"/>
              <a:t>The results show that expanding the feature set and applying advanced machine learning methods significantly enhance the model’s ability to anticipate future QE actions. Random Forest and </a:t>
            </a:r>
            <a:r>
              <a:rPr lang="en-GB" dirty="0" err="1"/>
              <a:t>XGBoost</a:t>
            </a:r>
            <a:r>
              <a:rPr lang="en-GB" dirty="0"/>
              <a:t> outperform the baseline logistic model by capturing nonlinear and interactive effects between policy, market stress, and macroeconomic variables, suggesting that QE decisions follow complex, state-dependent patterns better detected through ensemble learning.</a:t>
            </a:r>
          </a:p>
          <a:p>
            <a:pPr algn="just">
              <a:spcBef>
                <a:spcPts val="0"/>
              </a:spcBef>
              <a:defRPr/>
            </a:pPr>
            <a:endParaRPr lang="en-US" kern="0" dirty="0">
              <a:ea typeface="ＭＳ Ｐゴシック"/>
              <a:cs typeface="ＭＳ Ｐゴシック"/>
            </a:endParaRPr>
          </a:p>
        </p:txBody>
      </p:sp>
    </p:spTree>
    <p:extLst>
      <p:ext uri="{BB962C8B-B14F-4D97-AF65-F5344CB8AC3E}">
        <p14:creationId xmlns:p14="http://schemas.microsoft.com/office/powerpoint/2010/main" val="5827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A074D-819D-9219-406E-CFECC830708B}"/>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EBD27E61-4715-7554-523C-FC58A0EA0654}"/>
              </a:ext>
            </a:extLst>
          </p:cNvPr>
          <p:cNvSpPr>
            <a:spLocks noGrp="1" noChangeArrowheads="1"/>
          </p:cNvSpPr>
          <p:nvPr>
            <p:ph type="title"/>
          </p:nvPr>
        </p:nvSpPr>
        <p:spPr>
          <a:xfrm>
            <a:off x="457200" y="274638"/>
            <a:ext cx="8229600" cy="512762"/>
          </a:xfrm>
        </p:spPr>
        <p:txBody>
          <a:bodyPr wrap="square" anchor="ctr">
            <a:normAutofit/>
          </a:bodyPr>
          <a:lstStyle/>
          <a:p>
            <a:pPr>
              <a:defRPr/>
            </a:pPr>
            <a:r>
              <a:rPr lang="en-GB" b="1"/>
              <a:t>Results</a:t>
            </a:r>
            <a:endParaRPr lang="en-US" b="1"/>
          </a:p>
        </p:txBody>
      </p:sp>
      <p:pic>
        <p:nvPicPr>
          <p:cNvPr id="9" name="Picture 8" descr="A graph of a curve&#10;&#10;AI-generated content may be incorrect.">
            <a:extLst>
              <a:ext uri="{FF2B5EF4-FFF2-40B4-BE49-F238E27FC236}">
                <a16:creationId xmlns:a16="http://schemas.microsoft.com/office/drawing/2014/main" id="{077130D1-44ED-CDF4-E21A-B8E9C1021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96" y="787400"/>
            <a:ext cx="7737008" cy="5531963"/>
          </a:xfrm>
          <a:prstGeom prst="rect">
            <a:avLst/>
          </a:prstGeom>
          <a:noFill/>
        </p:spPr>
      </p:pic>
    </p:spTree>
    <p:extLst>
      <p:ext uri="{BB962C8B-B14F-4D97-AF65-F5344CB8AC3E}">
        <p14:creationId xmlns:p14="http://schemas.microsoft.com/office/powerpoint/2010/main" val="42073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552" y="4437112"/>
            <a:ext cx="8229600" cy="512762"/>
          </a:xfrm>
        </p:spPr>
        <p:txBody>
          <a:bodyPr/>
          <a:lstStyle/>
          <a:p>
            <a:pPr algn="r">
              <a:lnSpc>
                <a:spcPct val="130000"/>
              </a:lnSpc>
              <a:defRPr/>
            </a:pPr>
            <a:r>
              <a:rPr lang="en-GB" sz="3200" b="1" dirty="0"/>
              <a:t>Thank you for your attention.</a:t>
            </a:r>
            <a:endParaRPr lang="en-US" sz="3200" dirty="0">
              <a:ea typeface="ＭＳ Ｐゴシック"/>
              <a:cs typeface="ＭＳ Ｐゴシック"/>
            </a:endParaRPr>
          </a:p>
        </p:txBody>
      </p:sp>
    </p:spTree>
    <p:extLst>
      <p:ext uri="{BB962C8B-B14F-4D97-AF65-F5344CB8AC3E}">
        <p14:creationId xmlns:p14="http://schemas.microsoft.com/office/powerpoint/2010/main" val="249353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nSpc>
                <a:spcPct val="130000"/>
              </a:lnSpc>
              <a:defRPr/>
            </a:pPr>
            <a:r>
              <a:rPr lang="en-GB" sz="2000" b="1" dirty="0"/>
              <a:t>Introduction &amp; Motivation</a:t>
            </a:r>
            <a:endParaRPr lang="en-US" sz="2000" dirty="0">
              <a:ea typeface="ＭＳ Ｐゴシック"/>
              <a:cs typeface="ＭＳ Ｐゴシック"/>
            </a:endParaRPr>
          </a:p>
        </p:txBody>
      </p:sp>
      <p:sp>
        <p:nvSpPr>
          <p:cNvPr id="52227" name="Rectangle 3"/>
          <p:cNvSpPr>
            <a:spLocks noGrp="1" noChangeArrowheads="1"/>
          </p:cNvSpPr>
          <p:nvPr>
            <p:ph idx="1"/>
          </p:nvPr>
        </p:nvSpPr>
        <p:spPr>
          <a:xfrm>
            <a:off x="457200" y="1066800"/>
            <a:ext cx="8229600" cy="1282080"/>
          </a:xfrm>
        </p:spPr>
        <p:txBody>
          <a:bodyPr wrap="square" lIns="91440" tIns="45720" rIns="91440" bIns="45720" numCol="1" anchor="t" anchorCtr="0" compatLnSpc="1">
            <a:prstTxWarp prst="textNoShape">
              <a:avLst/>
            </a:prstTxWarp>
          </a:bodyPr>
          <a:lstStyle/>
          <a:p>
            <a:pPr algn="just">
              <a:spcBef>
                <a:spcPts val="0"/>
              </a:spcBef>
              <a:defRPr/>
            </a:pPr>
            <a:r>
              <a:rPr lang="en-GB" dirty="0"/>
              <a:t>We enhance traditional </a:t>
            </a:r>
            <a:r>
              <a:rPr lang="en-GB" b="1" dirty="0"/>
              <a:t>econometric QE forecasting models</a:t>
            </a:r>
            <a:r>
              <a:rPr lang="en-GB" dirty="0"/>
              <a:t> by integrating </a:t>
            </a:r>
            <a:r>
              <a:rPr lang="en-GB" b="1" dirty="0"/>
              <a:t>machine learning methods</a:t>
            </a:r>
            <a:r>
              <a:rPr lang="en-GB" dirty="0"/>
              <a:t> that capture nonlinear and interaction effects among macro-financial variables. Formally, instead of assuming a linear relationship</a:t>
            </a:r>
            <a:endParaRPr lang="en-US" dirty="0">
              <a:ea typeface="ＭＳ Ｐゴシック"/>
              <a:cs typeface="ＭＳ Ｐゴシック"/>
            </a:endParaRPr>
          </a:p>
        </p:txBody>
      </p:sp>
      <p:pic>
        <p:nvPicPr>
          <p:cNvPr id="4" name="Picture 3">
            <a:extLst>
              <a:ext uri="{FF2B5EF4-FFF2-40B4-BE49-F238E27FC236}">
                <a16:creationId xmlns:a16="http://schemas.microsoft.com/office/drawing/2014/main" id="{F1B733B6-2908-FCDA-17DA-10E117B4265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439875" y="2394919"/>
            <a:ext cx="4264249" cy="466721"/>
          </a:xfrm>
          <a:prstGeom prst="rect">
            <a:avLst/>
          </a:prstGeom>
        </p:spPr>
      </p:pic>
      <p:sp>
        <p:nvSpPr>
          <p:cNvPr id="5" name="Rectangle 3">
            <a:extLst>
              <a:ext uri="{FF2B5EF4-FFF2-40B4-BE49-F238E27FC236}">
                <a16:creationId xmlns:a16="http://schemas.microsoft.com/office/drawing/2014/main" id="{F12A1849-E0BA-2108-F698-F21A60D2F49D}"/>
              </a:ext>
            </a:extLst>
          </p:cNvPr>
          <p:cNvSpPr txBox="1">
            <a:spLocks noChangeArrowheads="1"/>
          </p:cNvSpPr>
          <p:nvPr/>
        </p:nvSpPr>
        <p:spPr>
          <a:xfrm>
            <a:off x="457199" y="3247400"/>
            <a:ext cx="8229600" cy="792088"/>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spcBef>
                <a:spcPts val="0"/>
              </a:spcBef>
              <a:defRPr/>
            </a:pPr>
            <a:r>
              <a:rPr lang="en-GB" kern="0" dirty="0"/>
              <a:t>we approximate the conditional probability using a flexible function</a:t>
            </a:r>
            <a:endParaRPr lang="en-US" kern="0" dirty="0">
              <a:ea typeface="ＭＳ Ｐゴシック"/>
              <a:cs typeface="ＭＳ Ｐゴシック"/>
            </a:endParaRPr>
          </a:p>
        </p:txBody>
      </p:sp>
      <p:pic>
        <p:nvPicPr>
          <p:cNvPr id="7" name="Picture 6">
            <a:extLst>
              <a:ext uri="{FF2B5EF4-FFF2-40B4-BE49-F238E27FC236}">
                <a16:creationId xmlns:a16="http://schemas.microsoft.com/office/drawing/2014/main" id="{DAB01583-73B4-0EA2-F7C9-A8063FCCAE7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156711" y="4085384"/>
            <a:ext cx="2830576" cy="254000"/>
          </a:xfrm>
          <a:prstGeom prst="rect">
            <a:avLst/>
          </a:prstGeom>
        </p:spPr>
      </p:pic>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A9432F66-2420-5CC3-17A4-7E784A72DC7B}"/>
                  </a:ext>
                </a:extLst>
              </p:cNvPr>
              <p:cNvSpPr txBox="1">
                <a:spLocks noChangeArrowheads="1"/>
              </p:cNvSpPr>
              <p:nvPr/>
            </p:nvSpPr>
            <p:spPr>
              <a:xfrm>
                <a:off x="457199" y="4725144"/>
                <a:ext cx="8229600" cy="792088"/>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gn="just">
                  <a:spcBef>
                    <a:spcPts val="0"/>
                  </a:spcBef>
                  <a:defRPr/>
                </a:pPr>
                <a:r>
                  <a:rPr lang="en-GB" dirty="0"/>
                  <a:t>where </a:t>
                </a: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𝑓</m:t>
                        </m:r>
                      </m:e>
                      <m:sub>
                        <m:r>
                          <m:rPr>
                            <m:nor/>
                          </m:rPr>
                          <a:rPr lang="en-GB" i="1"/>
                          <m:t>ML</m:t>
                        </m:r>
                      </m:sub>
                    </m:sSub>
                  </m:oMath>
                </a14:m>
                <a:r>
                  <a:rPr lang="en-GB" dirty="0"/>
                  <a:t>is learned via </a:t>
                </a:r>
                <a:r>
                  <a:rPr lang="en-GB" b="1" dirty="0"/>
                  <a:t>Random Forests</a:t>
                </a:r>
                <a:r>
                  <a:rPr lang="en-GB" dirty="0"/>
                  <a:t> or </a:t>
                </a:r>
                <a:r>
                  <a:rPr lang="en-GB" b="1" dirty="0" err="1"/>
                  <a:t>XGBoost</a:t>
                </a:r>
                <a:r>
                  <a:rPr lang="en-GB" dirty="0"/>
                  <a:t> on an expanded feature set of monetary, market, and yield-curve indicators, thus extending econometric inference into a data-driven, nonlinear predictive framework.</a:t>
                </a:r>
                <a:endParaRPr lang="en-US" kern="0" dirty="0">
                  <a:ea typeface="ＭＳ Ｐゴシック"/>
                  <a:cs typeface="ＭＳ Ｐゴシック"/>
                </a:endParaRPr>
              </a:p>
            </p:txBody>
          </p:sp>
        </mc:Choice>
        <mc:Fallback xmlns="">
          <p:sp>
            <p:nvSpPr>
              <p:cNvPr id="8" name="Rectangle 3">
                <a:extLst>
                  <a:ext uri="{FF2B5EF4-FFF2-40B4-BE49-F238E27FC236}">
                    <a16:creationId xmlns:a16="http://schemas.microsoft.com/office/drawing/2014/main" id="{A9432F66-2420-5CC3-17A4-7E784A72DC7B}"/>
                  </a:ext>
                </a:extLst>
              </p:cNvPr>
              <p:cNvSpPr txBox="1">
                <a:spLocks noRot="1" noChangeAspect="1" noMove="1" noResize="1" noEditPoints="1" noAdjustHandles="1" noChangeArrowheads="1" noChangeShapeType="1" noTextEdit="1"/>
              </p:cNvSpPr>
              <p:nvPr/>
            </p:nvSpPr>
            <p:spPr>
              <a:xfrm>
                <a:off x="457199" y="4725144"/>
                <a:ext cx="8229600" cy="792088"/>
              </a:xfrm>
              <a:prstGeom prst="rect">
                <a:avLst/>
              </a:prstGeom>
              <a:blipFill>
                <a:blip r:embed="rId7"/>
                <a:stretch>
                  <a:fillRect l="-617" t="-3175" r="-617" b="-26984"/>
                </a:stretch>
              </a:blipFill>
            </p:spPr>
            <p:txBody>
              <a:bodyPr/>
              <a:lstStyle/>
              <a:p>
                <a:r>
                  <a:rPr lang="en-IT">
                    <a:noFill/>
                  </a:rPr>
                  <a:t> </a:t>
                </a:r>
              </a:p>
            </p:txBody>
          </p:sp>
        </mc:Fallback>
      </mc:AlternateContent>
    </p:spTree>
    <p:extLst>
      <p:ext uri="{BB962C8B-B14F-4D97-AF65-F5344CB8AC3E}">
        <p14:creationId xmlns:p14="http://schemas.microsoft.com/office/powerpoint/2010/main" val="291642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23950"/>
            <a:ext cx="8229600" cy="512762"/>
          </a:xfrm>
        </p:spPr>
        <p:txBody>
          <a:bodyPr/>
          <a:lstStyle/>
          <a:p>
            <a:pPr>
              <a:lnSpc>
                <a:spcPct val="130000"/>
              </a:lnSpc>
              <a:defRPr/>
            </a:pPr>
            <a:r>
              <a:rPr lang="de-CH" sz="2000" b="1" dirty="0">
                <a:cs typeface="ＭＳ Ｐゴシック"/>
              </a:rPr>
              <a:t>Research Question</a:t>
            </a:r>
            <a:endParaRPr lang="en-US" sz="2000" dirty="0">
              <a:ea typeface="ＭＳ Ｐゴシック"/>
              <a:cs typeface="ＭＳ Ｐゴシック"/>
            </a:endParaRPr>
          </a:p>
        </p:txBody>
      </p:sp>
      <p:sp>
        <p:nvSpPr>
          <p:cNvPr id="52227" name="Rectangle 3"/>
          <p:cNvSpPr>
            <a:spLocks noGrp="1" noChangeArrowheads="1"/>
          </p:cNvSpPr>
          <p:nvPr>
            <p:ph idx="1"/>
          </p:nvPr>
        </p:nvSpPr>
        <p:spPr>
          <a:xfrm>
            <a:off x="457200" y="1066800"/>
            <a:ext cx="8229600" cy="5170512"/>
          </a:xfrm>
        </p:spPr>
        <p:txBody>
          <a:bodyPr wrap="square" lIns="91440" tIns="45720" rIns="91440" bIns="45720" numCol="1" anchor="t" anchorCtr="0" compatLnSpc="1">
            <a:prstTxWarp prst="textNoShape">
              <a:avLst/>
            </a:prstTxWarp>
          </a:bodyPr>
          <a:lstStyle/>
          <a:p>
            <a:pPr algn="just">
              <a:spcBef>
                <a:spcPts val="0"/>
              </a:spcBef>
              <a:defRPr/>
            </a:pPr>
            <a:r>
              <a:rPr lang="en-GB" dirty="0"/>
              <a:t>How can </a:t>
            </a:r>
            <a:r>
              <a:rPr lang="en-GB" b="1" dirty="0"/>
              <a:t>nonlinear interactions </a:t>
            </a:r>
            <a:r>
              <a:rPr lang="en-GB" dirty="0"/>
              <a:t>between financial stress, monetary policy stance, and market expectations help anticipate future </a:t>
            </a:r>
            <a:r>
              <a:rPr lang="en-GB" b="1" dirty="0"/>
              <a:t>QE actions</a:t>
            </a:r>
            <a:r>
              <a:rPr lang="en-GB" dirty="0"/>
              <a:t>?</a:t>
            </a:r>
            <a:endParaRPr lang="en-US" dirty="0">
              <a:ea typeface="ＭＳ Ｐゴシック"/>
              <a:cs typeface="ＭＳ Ｐゴシック"/>
            </a:endParaRP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93282E1E-ACAA-506D-CD7E-00322906FCAF}"/>
                  </a:ext>
                </a:extLst>
              </p:cNvPr>
              <p:cNvSpPr txBox="1">
                <a:spLocks noChangeArrowheads="1"/>
              </p:cNvSpPr>
              <p:nvPr/>
            </p:nvSpPr>
            <p:spPr>
              <a:xfrm>
                <a:off x="457199" y="2852936"/>
                <a:ext cx="8229600" cy="5170512"/>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gn="just">
                  <a:spcBef>
                    <a:spcPts val="500"/>
                  </a:spcBef>
                </a:pPr>
                <a:r>
                  <a:rPr lang="en-GB" dirty="0"/>
                  <a:t>This is a </a:t>
                </a:r>
                <a:r>
                  <a:rPr lang="en-GB" b="1" dirty="0"/>
                  <a:t>logistic regression</a:t>
                </a:r>
                <a:r>
                  <a:rPr lang="en-GB" dirty="0"/>
                  <a:t>, where:</a:t>
                </a:r>
              </a:p>
              <a:p>
                <a:pPr lvl="1" algn="just">
                  <a:spcBef>
                    <a:spcPts val="500"/>
                  </a:spcBef>
                  <a:buFont typeface="Wingdings" pitchFamily="2" charset="2"/>
                  <a:buChar char="§"/>
                </a:pP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𝑋</m:t>
                        </m:r>
                      </m:e>
                      <m:sub>
                        <m:r>
                          <a:rPr lang="ar-AE" i="1">
                            <a:latin typeface="Cambria Math" panose="02040503050406030204" pitchFamily="18" charset="0"/>
                          </a:rPr>
                          <m:t>𝑡</m:t>
                        </m:r>
                        <m:r>
                          <a:rPr lang="it-IT" b="0" i="1" smtClean="0">
                            <a:latin typeface="Cambria Math" panose="02040503050406030204" pitchFamily="18" charset="0"/>
                          </a:rPr>
                          <m:t> </m:t>
                        </m:r>
                      </m:sub>
                    </m:sSub>
                  </m:oMath>
                </a14:m>
                <a:r>
                  <a:rPr lang="en-GB" dirty="0"/>
                  <a:t>contains indicators such as Fed balance sheet growth, VIX level, and their lags.</a:t>
                </a:r>
              </a:p>
              <a:p>
                <a:pPr lvl="1" algn="just">
                  <a:spcBef>
                    <a:spcPts val="500"/>
                  </a:spcBef>
                  <a:buFont typeface="Wingdings" pitchFamily="2" charset="2"/>
                  <a:buChar char="§"/>
                </a:pPr>
                <a14:m>
                  <m:oMath xmlns:m="http://schemas.openxmlformats.org/officeDocument/2006/math">
                    <m:r>
                      <a:rPr lang="en-GB" i="1">
                        <a:latin typeface="Cambria Math" panose="02040503050406030204" pitchFamily="18" charset="0"/>
                      </a:rPr>
                      <m:t>𝛽</m:t>
                    </m:r>
                    <m:r>
                      <a:rPr lang="it-IT" b="0" i="1" smtClean="0">
                        <a:latin typeface="Cambria Math" panose="02040503050406030204" pitchFamily="18" charset="0"/>
                      </a:rPr>
                      <m:t> </m:t>
                    </m:r>
                  </m:oMath>
                </a14:m>
                <a:r>
                  <a:rPr lang="en-GB" dirty="0"/>
                  <a:t>measures how each variable affects QE probability.</a:t>
                </a:r>
              </a:p>
              <a:p>
                <a:pPr algn="just">
                  <a:spcBef>
                    <a:spcPts val="500"/>
                  </a:spcBef>
                </a:pPr>
                <a:r>
                  <a:rPr lang="en-GB" dirty="0"/>
                  <a:t>The model assumes each feature contributes </a:t>
                </a:r>
                <a:r>
                  <a:rPr lang="en-GB" b="1" dirty="0"/>
                  <a:t>linearly and independently</a:t>
                </a:r>
                <a:r>
                  <a:rPr lang="en-GB" dirty="0"/>
                  <a:t>, meaning:</a:t>
                </a:r>
              </a:p>
              <a:p>
                <a:pPr lvl="1" algn="just">
                  <a:spcBef>
                    <a:spcPts val="500"/>
                  </a:spcBef>
                  <a:buFont typeface="Wingdings" pitchFamily="2" charset="2"/>
                  <a:buChar char="§"/>
                </a:pPr>
                <a:r>
                  <a:rPr lang="en-GB" dirty="0"/>
                  <a:t>An increase in volatility (VIX) always shifts QE probability by the same amount,</a:t>
                </a:r>
              </a:p>
              <a:p>
                <a:pPr lvl="1" algn="just">
                  <a:spcBef>
                    <a:spcPts val="500"/>
                  </a:spcBef>
                  <a:buFont typeface="Wingdings" pitchFamily="2" charset="2"/>
                  <a:buChar char="§"/>
                </a:pPr>
                <a:r>
                  <a:rPr lang="en-GB" dirty="0"/>
                  <a:t>regardless of what other variables are doing.</a:t>
                </a:r>
              </a:p>
              <a:p>
                <a:pPr algn="just">
                  <a:spcBef>
                    <a:spcPts val="500"/>
                  </a:spcBef>
                </a:pPr>
                <a:r>
                  <a:rPr lang="en-GB" dirty="0"/>
                  <a:t>This simplicity aids interpretation but limits flexibility, it cannot detect </a:t>
                </a:r>
                <a:r>
                  <a:rPr lang="en-GB" b="1" dirty="0"/>
                  <a:t>thresholds</a:t>
                </a:r>
                <a:r>
                  <a:rPr lang="en-GB" dirty="0"/>
                  <a:t> or </a:t>
                </a:r>
                <a:r>
                  <a:rPr lang="en-GB" b="1" dirty="0"/>
                  <a:t>interaction effects</a:t>
                </a:r>
                <a:r>
                  <a:rPr lang="en-GB" dirty="0"/>
                  <a:t> between stress and policy variables.</a:t>
                </a:r>
              </a:p>
              <a:p>
                <a:pPr marL="0" indent="0" algn="just">
                  <a:spcBef>
                    <a:spcPts val="500"/>
                  </a:spcBef>
                  <a:buNone/>
                  <a:defRPr/>
                </a:pPr>
                <a:endParaRPr lang="en-US" kern="0" dirty="0">
                  <a:ea typeface="ＭＳ Ｐゴシック"/>
                  <a:cs typeface="ＭＳ Ｐゴシック"/>
                </a:endParaRPr>
              </a:p>
            </p:txBody>
          </p:sp>
        </mc:Choice>
        <mc:Fallback xmlns="">
          <p:sp>
            <p:nvSpPr>
              <p:cNvPr id="3" name="Rectangle 3">
                <a:extLst>
                  <a:ext uri="{FF2B5EF4-FFF2-40B4-BE49-F238E27FC236}">
                    <a16:creationId xmlns:a16="http://schemas.microsoft.com/office/drawing/2014/main" id="{93282E1E-ACAA-506D-CD7E-00322906FCAF}"/>
                  </a:ext>
                </a:extLst>
              </p:cNvPr>
              <p:cNvSpPr txBox="1">
                <a:spLocks noRot="1" noChangeAspect="1" noMove="1" noResize="1" noEditPoints="1" noAdjustHandles="1" noChangeArrowheads="1" noChangeShapeType="1" noTextEdit="1"/>
              </p:cNvSpPr>
              <p:nvPr/>
            </p:nvSpPr>
            <p:spPr>
              <a:xfrm>
                <a:off x="457199" y="2852936"/>
                <a:ext cx="8229600" cy="5170512"/>
              </a:xfrm>
              <a:prstGeom prst="rect">
                <a:avLst/>
              </a:prstGeom>
              <a:blipFill>
                <a:blip r:embed="rId4"/>
                <a:stretch>
                  <a:fillRect l="-617" t="-490" r="-617"/>
                </a:stretch>
              </a:blipFill>
            </p:spPr>
            <p:txBody>
              <a:bodyPr/>
              <a:lstStyle/>
              <a:p>
                <a:r>
                  <a:rPr lang="en-IT">
                    <a:noFill/>
                  </a:rPr>
                  <a:t> </a:t>
                </a:r>
              </a:p>
            </p:txBody>
          </p:sp>
        </mc:Fallback>
      </mc:AlternateContent>
      <p:pic>
        <p:nvPicPr>
          <p:cNvPr id="4" name="Picture 3">
            <a:extLst>
              <a:ext uri="{FF2B5EF4-FFF2-40B4-BE49-F238E27FC236}">
                <a16:creationId xmlns:a16="http://schemas.microsoft.com/office/drawing/2014/main" id="{545B8B11-6EC2-85C4-AC82-DB469DED120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439874" y="2156127"/>
            <a:ext cx="4264249" cy="466721"/>
          </a:xfrm>
          <a:prstGeom prst="rect">
            <a:avLst/>
          </a:prstGeom>
        </p:spPr>
      </p:pic>
    </p:spTree>
    <p:extLst>
      <p:ext uri="{BB962C8B-B14F-4D97-AF65-F5344CB8AC3E}">
        <p14:creationId xmlns:p14="http://schemas.microsoft.com/office/powerpoint/2010/main" val="427305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nSpc>
                <a:spcPct val="130000"/>
              </a:lnSpc>
              <a:defRPr/>
            </a:pPr>
            <a:r>
              <a:rPr lang="en-GB" sz="2000" b="1" dirty="0"/>
              <a:t>Data</a:t>
            </a:r>
            <a:endParaRPr lang="en-US" sz="2000" dirty="0">
              <a:ea typeface="ＭＳ Ｐゴシック"/>
              <a:cs typeface="ＭＳ Ｐゴシック"/>
            </a:endParaRPr>
          </a:p>
        </p:txBody>
      </p:sp>
      <mc:AlternateContent xmlns:mc="http://schemas.openxmlformats.org/markup-compatibility/2006" xmlns:a14="http://schemas.microsoft.com/office/drawing/2010/main">
        <mc:Choice Requires="a14">
          <p:sp>
            <p:nvSpPr>
              <p:cNvPr id="52227" name="Rectangle 3"/>
              <p:cNvSpPr>
                <a:spLocks noGrp="1" noChangeArrowheads="1"/>
              </p:cNvSpPr>
              <p:nvPr>
                <p:ph idx="1"/>
              </p:nvPr>
            </p:nvSpPr>
            <p:spPr>
              <a:xfrm>
                <a:off x="457200" y="1066800"/>
                <a:ext cx="8229600" cy="1858144"/>
              </a:xfrm>
            </p:spPr>
            <p:txBody>
              <a:bodyPr wrap="square" lIns="91440" tIns="45720" rIns="91440" bIns="45720" numCol="1" anchor="t" anchorCtr="0" compatLnSpc="1">
                <a:prstTxWarp prst="textNoShape">
                  <a:avLst/>
                </a:prstTxWarp>
              </a:bodyPr>
              <a:lstStyle/>
              <a:p>
                <a:pPr marL="0" indent="0">
                  <a:buNone/>
                </a:pPr>
                <a:r>
                  <a:rPr lang="en-GB" sz="2000" dirty="0">
                    <a:solidFill>
                      <a:srgbClr val="BA261A"/>
                    </a:solidFill>
                  </a:rPr>
                  <a:t>FRED Series Used</a:t>
                </a:r>
              </a:p>
              <a:p>
                <a14:m>
                  <m:oMath xmlns:m="http://schemas.openxmlformats.org/officeDocument/2006/math">
                    <m:r>
                      <m:rPr>
                        <m:nor/>
                      </m:rPr>
                      <a:rPr lang="en-GB" b="1"/>
                      <m:t>WSHOSHO</m:t>
                    </m:r>
                  </m:oMath>
                </a14:m>
                <a:r>
                  <a:rPr lang="en-GB" dirty="0"/>
                  <a:t>: Fed Total Securities (monetary stance)</a:t>
                </a:r>
              </a:p>
              <a:p>
                <a14:m>
                  <m:oMath xmlns:m="http://schemas.openxmlformats.org/officeDocument/2006/math">
                    <m:r>
                      <m:rPr>
                        <m:nor/>
                      </m:rPr>
                      <a:rPr lang="en-GB" b="1"/>
                      <m:t>VIXCLS</m:t>
                    </m:r>
                  </m:oMath>
                </a14:m>
                <a:r>
                  <a:rPr lang="en-GB" dirty="0"/>
                  <a:t>: CBOE Volatility Index (financial stress)</a:t>
                </a:r>
              </a:p>
            </p:txBody>
          </p:sp>
        </mc:Choice>
        <mc:Fallback xmlns="">
          <p:sp>
            <p:nvSpPr>
              <p:cNvPr id="52227" name="Rectangle 3"/>
              <p:cNvSpPr>
                <a:spLocks noGrp="1" noRot="1" noChangeAspect="1" noMove="1" noResize="1" noEditPoints="1" noAdjustHandles="1" noChangeArrowheads="1" noChangeShapeType="1" noTextEdit="1"/>
              </p:cNvSpPr>
              <p:nvPr>
                <p:ph idx="1"/>
              </p:nvPr>
            </p:nvSpPr>
            <p:spPr>
              <a:xfrm>
                <a:off x="457200" y="1066800"/>
                <a:ext cx="8229600" cy="1858144"/>
              </a:xfrm>
              <a:blipFill>
                <a:blip r:embed="rId5"/>
                <a:stretch>
                  <a:fillRect l="-772" t="-2041"/>
                </a:stretch>
              </a:blipFill>
            </p:spPr>
            <p:txBody>
              <a:bodyPr/>
              <a:lstStyle/>
              <a:p>
                <a:r>
                  <a:rPr lang="en-IT">
                    <a:noFill/>
                  </a:rPr>
                  <a:t> </a:t>
                </a:r>
              </a:p>
            </p:txBody>
          </p:sp>
        </mc:Fallback>
      </mc:AlternateContent>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53515BF5-9A6B-38BA-7CF6-6786C1D06647}"/>
                  </a:ext>
                </a:extLst>
              </p:cNvPr>
              <p:cNvSpPr txBox="1">
                <a:spLocks noChangeArrowheads="1"/>
              </p:cNvSpPr>
              <p:nvPr/>
            </p:nvSpPr>
            <p:spPr>
              <a:xfrm>
                <a:off x="457200" y="2499928"/>
                <a:ext cx="8229600" cy="1858144"/>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marL="0" indent="0">
                  <a:buNone/>
                </a:pPr>
                <a:r>
                  <a:rPr lang="en-GB" sz="2000" kern="0" dirty="0">
                    <a:solidFill>
                      <a:srgbClr val="BA261A"/>
                    </a:solidFill>
                  </a:rPr>
                  <a:t>Feature Construction</a:t>
                </a:r>
              </a:p>
              <a:p>
                <a14:m>
                  <m:oMath xmlns:m="http://schemas.openxmlformats.org/officeDocument/2006/math">
                    <m:r>
                      <m:rPr>
                        <m:nor/>
                      </m:rPr>
                      <a:rPr lang="en-GB" b="1" kern="0"/>
                      <m:t>WSHOSHO</m:t>
                    </m:r>
                  </m:oMath>
                </a14:m>
                <a:r>
                  <a:rPr lang="en-GB" kern="0" dirty="0"/>
                  <a:t>: Fed Total Securities (monetary stance)</a:t>
                </a:r>
              </a:p>
              <a:p>
                <a14:m>
                  <m:oMath xmlns:m="http://schemas.openxmlformats.org/officeDocument/2006/math">
                    <m:r>
                      <m:rPr>
                        <m:nor/>
                      </m:rPr>
                      <a:rPr lang="en-GB" b="1" kern="0"/>
                      <m:t>VIXCLS</m:t>
                    </m:r>
                  </m:oMath>
                </a14:m>
                <a:r>
                  <a:rPr lang="en-GB" kern="0" dirty="0"/>
                  <a:t>: CBOE Volatility Index (financial stress)</a:t>
                </a:r>
              </a:p>
            </p:txBody>
          </p:sp>
        </mc:Choice>
        <mc:Fallback xmlns="">
          <p:sp>
            <p:nvSpPr>
              <p:cNvPr id="2" name="Rectangle 3">
                <a:extLst>
                  <a:ext uri="{FF2B5EF4-FFF2-40B4-BE49-F238E27FC236}">
                    <a16:creationId xmlns:a16="http://schemas.microsoft.com/office/drawing/2014/main" id="{53515BF5-9A6B-38BA-7CF6-6786C1D06647}"/>
                  </a:ext>
                </a:extLst>
              </p:cNvPr>
              <p:cNvSpPr txBox="1">
                <a:spLocks noRot="1" noChangeAspect="1" noMove="1" noResize="1" noEditPoints="1" noAdjustHandles="1" noChangeArrowheads="1" noChangeShapeType="1" noTextEdit="1"/>
              </p:cNvSpPr>
              <p:nvPr/>
            </p:nvSpPr>
            <p:spPr>
              <a:xfrm>
                <a:off x="457200" y="2499928"/>
                <a:ext cx="8229600" cy="1858144"/>
              </a:xfrm>
              <a:prstGeom prst="rect">
                <a:avLst/>
              </a:prstGeom>
              <a:blipFill>
                <a:blip r:embed="rId6"/>
                <a:stretch>
                  <a:fillRect l="-772" t="-1351"/>
                </a:stretch>
              </a:blipFill>
            </p:spPr>
            <p:txBody>
              <a:bodyPr/>
              <a:lstStyle/>
              <a:p>
                <a:r>
                  <a:rPr lang="en-IT">
                    <a:noFill/>
                  </a:rPr>
                  <a:t> </a:t>
                </a:r>
              </a:p>
            </p:txBody>
          </p:sp>
        </mc:Fallback>
      </mc:AlternateContent>
      <p:pic>
        <p:nvPicPr>
          <p:cNvPr id="4" name="Picture 3">
            <a:extLst>
              <a:ext uri="{FF2B5EF4-FFF2-40B4-BE49-F238E27FC236}">
                <a16:creationId xmlns:a16="http://schemas.microsoft.com/office/drawing/2014/main" id="{74F4D64D-4BD7-002B-0A90-352B5FC6283F}"/>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979712" y="3933057"/>
            <a:ext cx="5379849" cy="513896"/>
          </a:xfrm>
          <a:prstGeom prst="rect">
            <a:avLst/>
          </a:prstGeom>
        </p:spPr>
      </p:pic>
      <p:pic>
        <p:nvPicPr>
          <p:cNvPr id="6" name="Picture 5">
            <a:extLst>
              <a:ext uri="{FF2B5EF4-FFF2-40B4-BE49-F238E27FC236}">
                <a16:creationId xmlns:a16="http://schemas.microsoft.com/office/drawing/2014/main" id="{75C90203-EFEE-A44C-B658-E869F6C8143C}"/>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800608" y="4759633"/>
            <a:ext cx="7886192" cy="757936"/>
          </a:xfrm>
          <a:prstGeom prst="rect">
            <a:avLst/>
          </a:prstGeom>
        </p:spPr>
      </p:pic>
    </p:spTree>
    <p:extLst>
      <p:ext uri="{BB962C8B-B14F-4D97-AF65-F5344CB8AC3E}">
        <p14:creationId xmlns:p14="http://schemas.microsoft.com/office/powerpoint/2010/main" val="427305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nSpc>
                <a:spcPct val="130000"/>
              </a:lnSpc>
              <a:defRPr/>
            </a:pPr>
            <a:r>
              <a:rPr lang="en-GB" sz="2000" b="1" dirty="0"/>
              <a:t>Methodology</a:t>
            </a:r>
            <a:endParaRPr lang="en-US" sz="2000" dirty="0">
              <a:ea typeface="ＭＳ Ｐゴシック"/>
              <a:cs typeface="ＭＳ Ｐゴシック"/>
            </a:endParaRPr>
          </a:p>
        </p:txBody>
      </p:sp>
      <p:sp>
        <p:nvSpPr>
          <p:cNvPr id="52227" name="Rectangle 3"/>
          <p:cNvSpPr>
            <a:spLocks noGrp="1" noChangeArrowheads="1"/>
          </p:cNvSpPr>
          <p:nvPr>
            <p:ph idx="1"/>
          </p:nvPr>
        </p:nvSpPr>
        <p:spPr>
          <a:xfrm>
            <a:off x="457200" y="1066800"/>
            <a:ext cx="8229600" cy="5170512"/>
          </a:xfrm>
        </p:spPr>
        <p:txBody>
          <a:bodyPr wrap="square" lIns="91440" tIns="45720" rIns="91440" bIns="45720" numCol="1" anchor="t" anchorCtr="0" compatLnSpc="1">
            <a:prstTxWarp prst="textNoShape">
              <a:avLst/>
            </a:prstTxWarp>
          </a:bodyPr>
          <a:lstStyle/>
          <a:p>
            <a:pPr algn="just">
              <a:spcBef>
                <a:spcPts val="0"/>
              </a:spcBef>
              <a:defRPr/>
            </a:pPr>
            <a:r>
              <a:rPr lang="en-GB" dirty="0"/>
              <a:t>The dependent variable captures whether the </a:t>
            </a:r>
            <a:r>
              <a:rPr lang="en-GB" b="1" dirty="0"/>
              <a:t>Federal Reserve</a:t>
            </a:r>
            <a:r>
              <a:rPr lang="en-GB" dirty="0"/>
              <a:t> initiates or continues a </a:t>
            </a:r>
            <a:r>
              <a:rPr lang="en-GB" b="1" dirty="0"/>
              <a:t>Quantitative Easing (QE)</a:t>
            </a:r>
            <a:r>
              <a:rPr lang="en-GB" dirty="0"/>
              <a:t> program in the following quarter.</a:t>
            </a:r>
            <a:br>
              <a:rPr lang="en-GB" dirty="0"/>
            </a:br>
            <a:r>
              <a:rPr lang="en-GB" dirty="0"/>
              <a:t>We define QE as a significant expansion of the Fed’s securities holdings, specifically, an increase greater than $100 billion compared to the previous quarter.</a:t>
            </a:r>
            <a:endParaRPr lang="en-US" dirty="0">
              <a:ea typeface="ＭＳ Ｐゴシック"/>
              <a:cs typeface="ＭＳ Ｐゴシック"/>
            </a:endParaRPr>
          </a:p>
        </p:txBody>
      </p:sp>
      <p:pic>
        <p:nvPicPr>
          <p:cNvPr id="3" name="Picture 2">
            <a:extLst>
              <a:ext uri="{FF2B5EF4-FFF2-40B4-BE49-F238E27FC236}">
                <a16:creationId xmlns:a16="http://schemas.microsoft.com/office/drawing/2014/main" id="{324C6D92-84EE-2312-79CA-497B2E90E9D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47664" y="2894120"/>
            <a:ext cx="6480048" cy="757936"/>
          </a:xfrm>
          <a:prstGeom prst="rect">
            <a:avLst/>
          </a:prstGeom>
        </p:spPr>
      </p:pic>
      <p:sp>
        <p:nvSpPr>
          <p:cNvPr id="4" name="Rectangle 3">
            <a:extLst>
              <a:ext uri="{FF2B5EF4-FFF2-40B4-BE49-F238E27FC236}">
                <a16:creationId xmlns:a16="http://schemas.microsoft.com/office/drawing/2014/main" id="{AFEAF001-BB43-7BC7-8E39-A1DF451787B9}"/>
              </a:ext>
            </a:extLst>
          </p:cNvPr>
          <p:cNvSpPr txBox="1">
            <a:spLocks noChangeArrowheads="1"/>
          </p:cNvSpPr>
          <p:nvPr/>
        </p:nvSpPr>
        <p:spPr>
          <a:xfrm>
            <a:off x="457200" y="3931456"/>
            <a:ext cx="8229600" cy="2585256"/>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gn="just">
              <a:spcBef>
                <a:spcPts val="0"/>
              </a:spcBef>
              <a:defRPr/>
            </a:pPr>
            <a:r>
              <a:rPr lang="en-GB" dirty="0"/>
              <a:t>The feature set captures the interaction between monetary policy and market stress. Fed balance sheet growth measures policy stance and persistence, while VIX-based variables reflect volatility levels and changes. Together, they describe how financial conditions and policy responses jointly influence future QE decisions.</a:t>
            </a:r>
            <a:endParaRPr lang="en-US" kern="0" dirty="0">
              <a:ea typeface="ＭＳ Ｐゴシック"/>
              <a:cs typeface="ＭＳ Ｐゴシック"/>
            </a:endParaRPr>
          </a:p>
        </p:txBody>
      </p:sp>
      <p:pic>
        <p:nvPicPr>
          <p:cNvPr id="11" name="Picture 10">
            <a:extLst>
              <a:ext uri="{FF2B5EF4-FFF2-40B4-BE49-F238E27FC236}">
                <a16:creationId xmlns:a16="http://schemas.microsoft.com/office/drawing/2014/main" id="{119BF505-EDC8-1B7C-CA3A-8551AA9A1F62}"/>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051720" y="5452055"/>
            <a:ext cx="5724144" cy="709168"/>
          </a:xfrm>
          <a:prstGeom prst="rect">
            <a:avLst/>
          </a:prstGeom>
        </p:spPr>
      </p:pic>
    </p:spTree>
    <p:extLst>
      <p:ext uri="{BB962C8B-B14F-4D97-AF65-F5344CB8AC3E}">
        <p14:creationId xmlns:p14="http://schemas.microsoft.com/office/powerpoint/2010/main" val="324572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Results</a:t>
            </a:r>
          </a:p>
        </p:txBody>
      </p:sp>
      <p:pic>
        <p:nvPicPr>
          <p:cNvPr id="9" name="Picture 8">
            <a:extLst>
              <a:ext uri="{FF2B5EF4-FFF2-40B4-BE49-F238E27FC236}">
                <a16:creationId xmlns:a16="http://schemas.microsoft.com/office/drawing/2014/main" id="{258311A5-BABA-8A4D-FF83-A2823BFAD9A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57199" y="1248622"/>
            <a:ext cx="8090175" cy="3231323"/>
          </a:xfrm>
          <a:prstGeom prst="rect">
            <a:avLst/>
          </a:prstGeom>
        </p:spPr>
      </p:pic>
      <p:sp>
        <p:nvSpPr>
          <p:cNvPr id="12" name="Rectangle 3">
            <a:extLst>
              <a:ext uri="{FF2B5EF4-FFF2-40B4-BE49-F238E27FC236}">
                <a16:creationId xmlns:a16="http://schemas.microsoft.com/office/drawing/2014/main" id="{1DA4F5E6-4C3A-8714-9229-C85A97E8F45A}"/>
              </a:ext>
            </a:extLst>
          </p:cNvPr>
          <p:cNvSpPr txBox="1">
            <a:spLocks noChangeArrowheads="1"/>
          </p:cNvSpPr>
          <p:nvPr/>
        </p:nvSpPr>
        <p:spPr>
          <a:xfrm>
            <a:off x="387486" y="4797152"/>
            <a:ext cx="8229600" cy="2585256"/>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gn="just">
              <a:spcBef>
                <a:spcPts val="0"/>
              </a:spcBef>
              <a:defRPr/>
            </a:pPr>
            <a:r>
              <a:rPr lang="en-GB" dirty="0"/>
              <a:t>The dataset contains quarterly observations of the Fed’s balance sheet and market volatility, with 38 non-QE and 52 QE periods, providing a balanced foundation for predicting future QE actions.</a:t>
            </a:r>
            <a:endParaRPr lang="en-US" kern="0" dirty="0">
              <a:ea typeface="ＭＳ Ｐゴシック"/>
              <a:cs typeface="ＭＳ Ｐゴシック"/>
            </a:endParaRPr>
          </a:p>
        </p:txBody>
      </p:sp>
    </p:spTree>
    <p:extLst>
      <p:ext uri="{BB962C8B-B14F-4D97-AF65-F5344CB8AC3E}">
        <p14:creationId xmlns:p14="http://schemas.microsoft.com/office/powerpoint/2010/main" val="270427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DDFBE-26AF-5301-2312-3A278E4509D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7FFD7C0-B0C9-AB69-C93F-80F9A2B9A456}"/>
              </a:ext>
            </a:extLst>
          </p:cNvPr>
          <p:cNvSpPr>
            <a:spLocks noGrp="1"/>
          </p:cNvSpPr>
          <p:nvPr>
            <p:ph type="title"/>
          </p:nvPr>
        </p:nvSpPr>
        <p:spPr/>
        <p:txBody>
          <a:bodyPr/>
          <a:lstStyle/>
          <a:p>
            <a:r>
              <a:rPr lang="en-US" dirty="0"/>
              <a:t>Results</a:t>
            </a:r>
          </a:p>
        </p:txBody>
      </p:sp>
      <p:pic>
        <p:nvPicPr>
          <p:cNvPr id="14" name="Picture 13">
            <a:extLst>
              <a:ext uri="{FF2B5EF4-FFF2-40B4-BE49-F238E27FC236}">
                <a16:creationId xmlns:a16="http://schemas.microsoft.com/office/drawing/2014/main" id="{A51AECBC-80C5-6E3F-FCDD-5AD01D6C1367}"/>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59488" y="980728"/>
            <a:ext cx="8229600" cy="13716000"/>
          </a:xfrm>
          <a:prstGeom prst="rect">
            <a:avLst/>
          </a:prstGeom>
        </p:spPr>
      </p:pic>
      <p:sp>
        <p:nvSpPr>
          <p:cNvPr id="15" name="Rectangle 3">
            <a:extLst>
              <a:ext uri="{FF2B5EF4-FFF2-40B4-BE49-F238E27FC236}">
                <a16:creationId xmlns:a16="http://schemas.microsoft.com/office/drawing/2014/main" id="{3FD6B817-660C-3AF3-FAB5-C7866CB4E0DD}"/>
              </a:ext>
            </a:extLst>
          </p:cNvPr>
          <p:cNvSpPr txBox="1">
            <a:spLocks noChangeArrowheads="1"/>
          </p:cNvSpPr>
          <p:nvPr/>
        </p:nvSpPr>
        <p:spPr>
          <a:xfrm>
            <a:off x="387486" y="4797152"/>
            <a:ext cx="8229600" cy="2585256"/>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gn="just">
              <a:spcBef>
                <a:spcPts val="0"/>
              </a:spcBef>
              <a:defRPr/>
            </a:pPr>
            <a:r>
              <a:rPr lang="en-GB" dirty="0"/>
              <a:t>The Random Forest model achieved higher predictive accuracy (0.77) compared to the Logistic Regression model (0.73), suggesting that nonlinear relationships between financial variables improve the model’s ability to anticipate future QE actions.</a:t>
            </a:r>
            <a:endParaRPr lang="en-US" kern="0" dirty="0">
              <a:ea typeface="ＭＳ Ｐゴシック"/>
              <a:cs typeface="ＭＳ Ｐゴシック"/>
            </a:endParaRPr>
          </a:p>
        </p:txBody>
      </p:sp>
    </p:spTree>
    <p:extLst>
      <p:ext uri="{BB962C8B-B14F-4D97-AF65-F5344CB8AC3E}">
        <p14:creationId xmlns:p14="http://schemas.microsoft.com/office/powerpoint/2010/main" val="273470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62BE3-E0B2-FAAC-97DF-7552C70EE9F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AF97B79-988C-2325-B675-E6A16DECF50F}"/>
              </a:ext>
            </a:extLst>
          </p:cNvPr>
          <p:cNvSpPr>
            <a:spLocks noGrp="1"/>
          </p:cNvSpPr>
          <p:nvPr>
            <p:ph type="title"/>
          </p:nvPr>
        </p:nvSpPr>
        <p:spPr/>
        <p:txBody>
          <a:bodyPr/>
          <a:lstStyle/>
          <a:p>
            <a:r>
              <a:rPr lang="en-US" dirty="0"/>
              <a:t>Results</a:t>
            </a:r>
          </a:p>
        </p:txBody>
      </p:sp>
      <p:pic>
        <p:nvPicPr>
          <p:cNvPr id="7" name="Picture 6" descr="A graph with red and blue dots&#10;&#10;AI-generated content may be incorrect.">
            <a:extLst>
              <a:ext uri="{FF2B5EF4-FFF2-40B4-BE49-F238E27FC236}">
                <a16:creationId xmlns:a16="http://schemas.microsoft.com/office/drawing/2014/main" id="{7E80B192-8BB5-8CB9-69B9-A3FDE317C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54" y="908720"/>
            <a:ext cx="8614091" cy="5318596"/>
          </a:xfrm>
          <a:prstGeom prst="rect">
            <a:avLst/>
          </a:prstGeom>
        </p:spPr>
      </p:pic>
    </p:spTree>
    <p:extLst>
      <p:ext uri="{BB962C8B-B14F-4D97-AF65-F5344CB8AC3E}">
        <p14:creationId xmlns:p14="http://schemas.microsoft.com/office/powerpoint/2010/main" val="308157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EEFC8-6388-8926-2D28-1AD9930F94E0}"/>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8B1D05A8-A228-038B-D26E-9299E41D70E7}"/>
              </a:ext>
            </a:extLst>
          </p:cNvPr>
          <p:cNvSpPr>
            <a:spLocks noGrp="1" noChangeArrowheads="1"/>
          </p:cNvSpPr>
          <p:nvPr>
            <p:ph type="title"/>
          </p:nvPr>
        </p:nvSpPr>
        <p:spPr/>
        <p:txBody>
          <a:bodyPr/>
          <a:lstStyle/>
          <a:p>
            <a:pPr>
              <a:lnSpc>
                <a:spcPct val="130000"/>
              </a:lnSpc>
              <a:defRPr/>
            </a:pPr>
            <a:r>
              <a:rPr lang="en-GB" sz="2000" b="1" dirty="0"/>
              <a:t>Motivation for Expansion</a:t>
            </a:r>
            <a:endParaRPr lang="en-US" sz="2000" b="1" dirty="0">
              <a:ea typeface="ＭＳ Ｐゴシック"/>
              <a:cs typeface="ＭＳ Ｐゴシック"/>
            </a:endParaRPr>
          </a:p>
        </p:txBody>
      </p:sp>
      <p:sp>
        <p:nvSpPr>
          <p:cNvPr id="52227" name="Rectangle 3">
            <a:extLst>
              <a:ext uri="{FF2B5EF4-FFF2-40B4-BE49-F238E27FC236}">
                <a16:creationId xmlns:a16="http://schemas.microsoft.com/office/drawing/2014/main" id="{A7E90840-1441-369D-7141-D7F20649DD90}"/>
              </a:ext>
            </a:extLst>
          </p:cNvPr>
          <p:cNvSpPr>
            <a:spLocks noGrp="1" noChangeArrowheads="1"/>
          </p:cNvSpPr>
          <p:nvPr>
            <p:ph idx="1"/>
          </p:nvPr>
        </p:nvSpPr>
        <p:spPr>
          <a:xfrm>
            <a:off x="457200" y="1066800"/>
            <a:ext cx="8229600" cy="1282080"/>
          </a:xfrm>
        </p:spPr>
        <p:txBody>
          <a:bodyPr wrap="square" lIns="91440" tIns="45720" rIns="91440" bIns="45720" numCol="1" anchor="t" anchorCtr="0" compatLnSpc="1">
            <a:prstTxWarp prst="textNoShape">
              <a:avLst/>
            </a:prstTxWarp>
          </a:bodyPr>
          <a:lstStyle/>
          <a:p>
            <a:pPr algn="just">
              <a:spcBef>
                <a:spcPts val="0"/>
              </a:spcBef>
              <a:defRPr/>
            </a:pPr>
            <a:r>
              <a:rPr lang="en-GB" dirty="0"/>
              <a:t>The baseline QE prediction model relied on a narrow set of indicators, mainly the Federal Reserve’s securities holdings and market volatility (VIX). While this captured core monetary and market stress dynamics, it neglected </a:t>
            </a:r>
            <a:r>
              <a:rPr lang="en-GB" b="1" dirty="0"/>
              <a:t>other macro-financial channels </a:t>
            </a:r>
            <a:r>
              <a:rPr lang="en-GB" dirty="0"/>
              <a:t>influencing QE decisions, such as liquidity conditions, credit spreads, inflation expectations, and real activity.</a:t>
            </a:r>
            <a:endParaRPr lang="en-US" dirty="0">
              <a:ea typeface="ＭＳ Ｐゴシック"/>
              <a:cs typeface="ＭＳ Ｐゴシック"/>
            </a:endParaRPr>
          </a:p>
        </p:txBody>
      </p:sp>
      <p:sp>
        <p:nvSpPr>
          <p:cNvPr id="5" name="Rectangle 3">
            <a:extLst>
              <a:ext uri="{FF2B5EF4-FFF2-40B4-BE49-F238E27FC236}">
                <a16:creationId xmlns:a16="http://schemas.microsoft.com/office/drawing/2014/main" id="{BA0590EC-C6D0-D5C2-D1C6-795B9A44C5C9}"/>
              </a:ext>
            </a:extLst>
          </p:cNvPr>
          <p:cNvSpPr txBox="1">
            <a:spLocks noChangeArrowheads="1"/>
          </p:cNvSpPr>
          <p:nvPr/>
        </p:nvSpPr>
        <p:spPr>
          <a:xfrm>
            <a:off x="457199" y="3068960"/>
            <a:ext cx="8229600" cy="3133929"/>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pitchFamily="32" charset="-128"/>
              </a:defRPr>
            </a:lvl1pPr>
            <a:lvl2pPr marL="742950" indent="-285750" algn="l" rtl="0" eaLnBrk="0" fontAlgn="base" hangingPunct="0">
              <a:spcBef>
                <a:spcPct val="20000"/>
              </a:spcBef>
              <a:spcAft>
                <a:spcPct val="0"/>
              </a:spcAft>
              <a:buFont typeface="Calibri" pitchFamily="34" charset="0"/>
              <a:buChar char="&gt;"/>
              <a:defRPr sz="1800">
                <a:solidFill>
                  <a:schemeClr val="tx1"/>
                </a:solidFill>
                <a:latin typeface="+mj-lt"/>
                <a:ea typeface="ＭＳ Ｐゴシック" pitchFamily="32" charset="-128"/>
                <a:cs typeface="ＭＳ Ｐゴシック"/>
              </a:defRPr>
            </a:lvl2pPr>
            <a:lvl3pPr marL="1143000" indent="-228600" algn="l" rtl="0" eaLnBrk="0" fontAlgn="base" hangingPunct="0">
              <a:spcBef>
                <a:spcPct val="20000"/>
              </a:spcBef>
              <a:spcAft>
                <a:spcPct val="0"/>
              </a:spcAft>
              <a:buFont typeface="Calibri" pitchFamily="34" charset="0"/>
              <a:buChar char="»"/>
              <a:defRPr sz="1800">
                <a:solidFill>
                  <a:schemeClr val="tx1"/>
                </a:solidFill>
                <a:latin typeface="+mj-lt"/>
                <a:ea typeface="ＭＳ Ｐゴシック" pitchFamily="32" charset="-128"/>
                <a:cs typeface="ＭＳ Ｐゴシック"/>
              </a:defRPr>
            </a:lvl3pPr>
            <a:lvl4pPr marL="16002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4pPr>
            <a:lvl5pPr marL="2057400" indent="-228600" algn="l" rtl="0" eaLnBrk="0" fontAlgn="base" hangingPunct="0">
              <a:spcBef>
                <a:spcPct val="20000"/>
              </a:spcBef>
              <a:spcAft>
                <a:spcPct val="0"/>
              </a:spcAft>
              <a:buChar char="»"/>
              <a:defRPr sz="1800">
                <a:solidFill>
                  <a:schemeClr val="tx1"/>
                </a:solidFill>
                <a:latin typeface="+mj-lt"/>
                <a:ea typeface="ＭＳ Ｐゴシック" pitchFamily="32"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a:lstStyle>
          <a:p>
            <a:pPr algn="just">
              <a:spcBef>
                <a:spcPts val="500"/>
              </a:spcBef>
            </a:pPr>
            <a:r>
              <a:rPr lang="en-GB" dirty="0"/>
              <a:t>To improve explanatory power and predictive accuracy, we </a:t>
            </a:r>
            <a:r>
              <a:rPr lang="en-GB" b="1" dirty="0"/>
              <a:t>expanded the feature set</a:t>
            </a:r>
            <a:r>
              <a:rPr lang="en-GB" dirty="0"/>
              <a:t> to include a broader cross-section of financial and macroeconomic indicators from the </a:t>
            </a:r>
            <a:r>
              <a:rPr lang="en-GB" b="1" dirty="0"/>
              <a:t>FRED</a:t>
            </a:r>
            <a:r>
              <a:rPr lang="en-GB" dirty="0"/>
              <a:t> database. The goal is twofold:</a:t>
            </a:r>
          </a:p>
          <a:p>
            <a:pPr lvl="1" algn="just">
              <a:spcBef>
                <a:spcPts val="500"/>
              </a:spcBef>
              <a:buFont typeface="+mj-lt"/>
              <a:buAutoNum type="arabicPeriod"/>
            </a:pPr>
            <a:r>
              <a:rPr lang="en-GB" dirty="0"/>
              <a:t>To test whether richer economic information improves traditional econometric performance.</a:t>
            </a:r>
          </a:p>
          <a:p>
            <a:pPr lvl="1" algn="just">
              <a:spcBef>
                <a:spcPts val="500"/>
              </a:spcBef>
              <a:buFont typeface="+mj-lt"/>
              <a:buAutoNum type="arabicPeriod"/>
            </a:pPr>
            <a:r>
              <a:rPr lang="en-GB" dirty="0"/>
              <a:t>To evaluate whether, </a:t>
            </a:r>
            <a:r>
              <a:rPr lang="en-GB" i="1" dirty="0"/>
              <a:t>ceteris paribus</a:t>
            </a:r>
            <a:r>
              <a:rPr lang="en-GB" dirty="0"/>
              <a:t>, modern machine learning (ML) methods can again outperform linear models even under a richer information environment.</a:t>
            </a:r>
          </a:p>
          <a:p>
            <a:pPr algn="just">
              <a:spcBef>
                <a:spcPts val="500"/>
              </a:spcBef>
              <a:defRPr/>
            </a:pPr>
            <a:endParaRPr lang="en-US" kern="0" dirty="0">
              <a:ea typeface="ＭＳ Ｐゴシック"/>
              <a:cs typeface="ＭＳ Ｐゴシック"/>
            </a:endParaRPr>
          </a:p>
        </p:txBody>
      </p:sp>
    </p:spTree>
    <p:extLst>
      <p:ext uri="{BB962C8B-B14F-4D97-AF65-F5344CB8AC3E}">
        <p14:creationId xmlns:p14="http://schemas.microsoft.com/office/powerpoint/2010/main" val="1770296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VERSION" val="XP"/>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540"/>
  <p:tag name="ORIGINALWIDTH" val="324"/>
  <p:tag name="OUTPUTTYPE" val="PNG"/>
  <p:tag name="IGUANATEXVERSION" val="162"/>
  <p:tag name="LATEXADDIN" val="\documentclass{article}&#10;\usepackage{amsmath}&#10;\usepackage{booktabs}&#10;\usepackage{float}&#10;\begin{document}&#10;\setcounter{table}{1} % This sets the next table number to 2&#10;\begin{table}[H]&#10;\centering&#10;\caption{Logistic Regression Model for QE Prediction}&#10;\begin{tabular}{lcccc}&#10;\toprule&#10;\textbf{Variable} &amp; \textbf{Estimate} &amp; \textbf{Std. Error} &amp; \textbf{z value} &amp; \textbf{Pr($&gt;|z|$)} \\&#10;\midrule&#10;(Intercept)      &amp; 0.6403 &amp; 1.2518 &amp; 0.511 &amp; 0.6090 \\&#10;Fed\_Growth       &amp; 0.2734 &amp; 0.1259 &amp; 2.171 &amp; 0.0299* \\&#10;VIX\_Level        &amp; -0.0321 &amp; 0.0750 &amp; -0.428 &amp; 0.6685 \\&#10;VIX\_Change       &amp; -0.0014 &amp; 0.0090 &amp; -0.154 &amp; 0.8780 \\&#10;Fed\_Growth\_Lag1 &amp; 0.0274 &amp; 0.0791 &amp; 0.347 &amp; 0.7288 \\&#10;VIX\_High1        &amp; -0.1520 &amp; 1.8796 &amp; -0.081 &amp; 0.9356 \\&#10;\bottomrule&#10;\end{tabular}&#10;&#10;\vspace{0.5em}&#10;\small&#10;\textit{Model:} \texttt{glm(formula = QE\_Next\_Quarter $\sim$ Fed\_Growth + VIX\_Level + VIX\_Change + Fed\_Growth\_Lag1 + VIX\_High, family = binomial)} \\&#10;\textit{Null deviance:} 87.154 (63 df) \quad&#10;\textit{Residual deviance:} 68.631 (58 df) \quad&#10;\textit{AIC:} 80.631 \\&#10;\textit{Accuracy:} 0.731 \quad&#10;\textit{Significant variable:} Fed\_Growth ($p=0.03$)&#10;\end{table}&#10;&#10;\end{document}"/>
  <p:tag name="IGUANATEXSIZE" val="20"/>
  <p:tag name="IGUANATEXCURSOR" val="1170"/>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540"/>
  <p:tag name="ORIGINALWIDTH" val="414"/>
  <p:tag name="OUTPUTTYPE" val="PNG"/>
  <p:tag name="IGUANATEXVERSION" val="162"/>
  <p:tag name="LATEXADDIN" val="\documentclass{article}&#10;\usepackage{amsmath}&#10;\begin{document}&#10;&#10;\[&#10;X_t = \left\{&#10;\begin{array}{l}&#10;\text{Fed\_Securities}_t,\ \text{M2}_t,\ \text{FedFunds}_t,\ \text{GS10}_t,\ \text{BAA10Y}_t,\ \text{VIXCLS}_t,\ \text{UNRATE}_t, \\&#10;\text{INDPRO}_t,\ \text{CPIAUCSL}_t,\ \text{T5YIFR}_t,\ \text{Fed\_Growth}_t,\ \text{M2\_Growth}_t,\ \text{INDPRO\_Growth}_t, \\&#10;\text{CPI\_Growth}_t,\ \text{VIX\_realized\_vol}_t,\ \text{M2\_realized\_vol}_t,\ \text{INDPRO\_realized\_vol}_t, \\&#10;\text{VIX\_max}_t,\ \text{VIX\_min}_t,\ \text{Rate\_Slope}_t,\ \text{Fed\_Growth\_L1}_t,\ \text{M2\_Growth\_L1}_t, \\&#10;\text{INDPRO\_Growth\_L1}_t,\ \text{Rate\_Slope\_L1}_t,\ \text{VIX\_High}_t,\ \text{High\_Spread}_t,\ \text{High\_InflExp}_t&#10;\end{array}&#10;\right\}.&#10;\]&#10;&#10;\end{document}"/>
  <p:tag name="IGUANATEXSIZE" val="20"/>
  <p:tag name="IGUANATEXCURSOR" val="759"/>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65"/>
  <p:tag name="ORIGINALWIDTH" val="1419"/>
  <p:tag name="OUTPUTTYPE" val="PNG"/>
  <p:tag name="IGUANATEXVERSION" val="162"/>
  <p:tag name="LATEXADDIN" val="\documentclass{article}&#10;\usepackage{amsmath}&#10;\pagestyle{empty}&#10;\begin{document}&#10;&#10;&#10;$f_{\text{RF}}(X_t) = \frac{1}{B} \sum_{b=1}^{B} T_b(X_t)$&#10;&#10;\end{document}"/>
  <p:tag name="IGUANATEXSIZE" val="20"/>
  <p:tag name="IGUANATEXCURSOR" val="140"/>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17"/>
  <p:tag name="ORIGINALWIDTH" val="3261"/>
  <p:tag name="OUTPUTTYPE" val="PNG"/>
  <p:tag name="IGUANATEXVERSION" val="162"/>
  <p:tag name="LATEXADDIN" val="\documentclass{article}&#10;\usepackage{amsmath, amssymb}&#10;\pagestyle{empty}&#10;\begin{document}&#10;&#10;\[&#10;\mathcal{L} = \sum_{i} l(y_i, \hat{y}_i) + \sum_{k} \Omega(f_k), \quad \text{where } \Omega(f_k) = \gamma T + \frac{1}{2}\lambda \| w \|^2&#10;\]&#10;&#10;\end{document}"/>
  <p:tag name="IGUANATEXSIZE" val="20"/>
  <p:tag name="IGUANATEXCURSOR" val="250"/>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540"/>
  <p:tag name="ORIGINALWIDTH" val="306"/>
  <p:tag name="OUTPUTTYPE" val="PNG"/>
  <p:tag name="IGUANATEXVERSION" val="162"/>
  <p:tag name="LATEXADDIN" val="\documentclass{article}&#10;\usepackage{amsmath}&#10;\usepackage{booktabs}&#10;\begin{document}&#10;&#10;\setcounter{table}{2} % Set table counter to 1 so it becomes Table 2&#10;&#10;\begin{table}[ht]&#10;\centering&#10;\caption{Expanded Model Performance Comparison}&#10;\begin{tabular}{lccc}&#10;\toprule&#10;\textbf{Model} &amp; \textbf{Accuracy} &amp; \textbf{AUC} &amp; \textbf{F1-Score (Class 1)} \\&#10;\midrule&#10;Random Forest &amp; 0.893 &amp; 0.931 &amp; 0.824 \\&#10;XGBoost &amp; 0.714 &amp; 0.867 &amp; 0.333 \\&#10;\bottomrule&#10;\end{tabular}&#10;&#10;\vspace{0.5em}&#10;\small&#10;\textit{Note:} Random Forest demonstrates superior performance across all metrics, particularly in detecting QE events (Class 1) with substantially higher F1-score.&#10;\end{table}&#10;&#10;\end{document}"/>
  <p:tag name="IGUANATEXSIZE" val="20"/>
  <p:tag name="IGUANATEXCURSOR" val="105"/>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83"/>
  <p:tag name="ORIGINALWIDTH" val="1672"/>
  <p:tag name="OUTPUTTYPE" val="PNG"/>
  <p:tag name="IGUANATEXVERSION" val="162"/>
  <p:tag name="LATEXADDIN" val="\documentclass{article}&#10;\usepackage{amsmath}&#10;\pagestyle{empty}&#10;\begin{document}&#10;&#10;$P(QE_{t+1}=1) = \frac{1}{1 + e^{-(\beta_0 + \beta^\top X_t)}}$&#10;&#10;&#10;\end{document}"/>
  <p:tag name="IGUANATEXSIZE" val="20"/>
  <p:tag name="IGUANATEXCURSOR" val="144"/>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
  <p:tag name="ORIGINALWIDTH" val="1393"/>
  <p:tag name="OUTPUTTYPE" val="PNG"/>
  <p:tag name="IGUANATEXVERSION" val="162"/>
  <p:tag name="LATEXADDIN" val="\documentclass{article}&#10;\usepackage{amsmath}&#10;\pagestyle{empty}&#10;\begin{document}&#10;&#10;$P(QE_{t+1}=1) = f_{\text{ML}}(X_t)$&#10;&#10;&#10;\end{document}"/>
  <p:tag name="IGUANATEXSIZE" val="20"/>
  <p:tag name="IGUANATEXCURSOR" val="117"/>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83"/>
  <p:tag name="ORIGINALWIDTH" val="1672"/>
  <p:tag name="OUTPUTTYPE" val="PNG"/>
  <p:tag name="IGUANATEXVERSION" val="162"/>
  <p:tag name="LATEXADDIN" val="\documentclass{article}&#10;\usepackage{amsmath}&#10;\pagestyle{empty}&#10;\begin{document}&#10;&#10;$P(QE_{t+1}=1) = \frac{1}{1 + e^{-(\beta_0 + \beta^\top X_t)}}$&#10;&#10;&#10;\end{document}"/>
  <p:tag name="IGUANATEXSIZE" val="20"/>
  <p:tag name="IGUANATEXCURSOR" val="144"/>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24"/>
  <p:tag name="ORIGINALWIDTH" val="2345"/>
  <p:tag name="OUTPUTTYPE" val="PNG"/>
  <p:tag name="IGUANATEXVERSION" val="162"/>
  <p:tag name="LATEXADDIN" val="\documentclass{article}&#10;\usepackage{amsmath}&#10;\pagestyle{empty}&#10;\begin{document}&#10;&#10;$\text{Fed\_Growth}_t = \left( \frac{\text{Fed\_Securities}_t}{\text{Fed\_Securities}_{t-1}} - 1 \right) \times 100$&#10;&#10;\end{document}"/>
  <p:tag name="IGUANATEXSIZE" val="20"/>
  <p:tag name="IGUANATEXCURSOR" val="213"/>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73"/>
  <p:tag name="ORIGINALWIDTH" val="3881"/>
  <p:tag name="OUTPUTTYPE" val="PNG"/>
  <p:tag name="IGUANATEXVERSION" val="162"/>
  <p:tag name="LATEXADDIN" val="\documentclass{article}&#10;\usepackage{amsmath}&#10;\pagestyle{empty}&#10;\begin{document}&#10;&#10;$\text{VIX\_Change}_t = \left( \frac{\text{VIX}_t}{\text{VIX}_{t-1}} - 1 \right) \times 100,&#10;\quad&#10;\text{VIX\_High}_t =&#10;\begin{cases}&#10;1, &amp; \text{if } \text{VIX}_t &gt; 30 \\&#10;0, &amp; \text{otherwise}&#10;\end{cases}$&#10;&#10;\end{document}"/>
  <p:tag name="IGUANATEXSIZE" val="20"/>
  <p:tag name="IGUANATEXCURSOR" val="302"/>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73"/>
  <p:tag name="ORIGINALWIDTH" val="3189"/>
  <p:tag name="OUTPUTTYPE" val="PNG"/>
  <p:tag name="IGUANATEXVERSION" val="162"/>
  <p:tag name="LATEXADDIN" val="\documentclass{article}&#10;\usepackage{amsmath}&#10;\pagestyle{empty}&#10;\begin{document}&#10;&#10;$$&#10;QE_{t+1} =&#10;\begin{cases}&#10;1, &amp; \text{if } \text{Fed\_Securities}_{t+1} - \text{Fed\_Securities}_t &gt; 100 \\&#10;0, &amp; \text{otherwise}&#10;\end{cases}&#10;$$&#10;&#10;\end{document}"/>
  <p:tag name="IGUANATEXSIZE" val="20"/>
  <p:tag name="IGUANATEXCURSOR" val="242"/>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349"/>
  <p:tag name="ORIGINALWIDTH" val="2817"/>
  <p:tag name="OUTPUTTYPE" val="PNG"/>
  <p:tag name="IGUANATEXVERSION" val="162"/>
  <p:tag name="LATEXADDIN" val="\documentclass{article}&#10;\usepackage{amsmath}&#10;\pagestyle{empty}&#10;\begin{document}&#10;&#10;$$&#10;X_t = \{ \text{Fed\_Growth}_t, \text{Fed\_Growth\_Lag1}_t, \text{VIX\_Level}_t,&#10;$$&#10;$$&#10;\text{VIX\_Change}_t, \text{VIX\_Change\_Lag1}_t, \text{VIX\_High}_t \}&#10;$$&#10;&#10;\end{document}"/>
  <p:tag name="IGUANATEXSIZE" val="20"/>
  <p:tag name="IGUANATEXCURSOR" val="260"/>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906"/>
  <p:tag name="ORIGINALWIDTH" val="4772"/>
  <p:tag name="OUTPUTTYPE" val="PNG"/>
  <p:tag name="IGUANATEXVERSION" val="162"/>
  <p:tag name="LATEXADDIN" val="\documentclass{article}&#10;\usepackage{amsmath}&#10;\usepackage{booktabs}&#10;\usepackage{float}&#10;\pagestyle{empty}&#10;\begin{document}&#10;&#10;\begin{table}[H]&#10;\centering&#10;\caption{Table 1: Random Forest Model Performance for QE Prediction}&#10;\begin{tabular}{lcc}&#10;\toprule&#10;\textbf{Metric} &amp; \textbf{Value} &amp; \textbf{Description} \\&#10;\midrule&#10;Accuracy &amp; 0.769 &amp; Overall correct classification rate \\&#10;AUC &amp; 0.848 &amp; Area under ROC curve (discrimination ability) \\&#10;Kappa &amp; 0.516 &amp; Agreement beyond chance \\&#10;Sensitivity &amp; 0.636 &amp; True positive rate (QE detection) \\&#10;Specificity &amp; 0.867 &amp; True negative rate (non-QE detection) \\&#10;Positive Predictive Value &amp; 0.778 &amp; Precision for QE = 1 \\&#10;Negative Predictive Value &amp; 0.765 &amp; Precision for QE = 0 \\&#10;Balanced Accuracy &amp; 0.752 &amp; Mean of sensitivity and specificity \\&#10;McNemar's Test $p$-value &amp; 0.683 &amp; Test for prediction bias \\&#10;OOB Error Rate &amp; 0.266 &amp; Out-of-bag estimate of model error \\&#10;\bottomrule&#10;\end{tabular}&#10;\end{table}&#10;&#10;\end{document}"/>
  <p:tag name="IGUANATEXSIZE" val="20"/>
  <p:tag name="IGUANATEXCURSOR" val="969"/>
  <p:tag name="TRANSPARENCY" val="True"/>
  <p:tag name="COLORHEX" val="000000"/>
  <p:tag name="LATEXENGINEID" val="0"/>
  <p:tag name="TEMPFOLDER" val="/Users/andrealandini/Library/Containers/com.microsoft.Powerpoint/Data/tmp/TemporaryItems/"/>
  <p:tag name="LATEXFORMHEIGHT" val="426.65"/>
  <p:tag name="LATEXFORMWIDTH" val="513.35"/>
  <p:tag name="LATEXFORMWRAP" val="True"/>
  <p:tag name="BITMAPVECTOR" val="0"/>
</p:tagLst>
</file>

<file path=ppt/theme/theme1.xml><?xml version="1.0" encoding="utf-8"?>
<a:theme xmlns:a="http://schemas.openxmlformats.org/drawingml/2006/main" name="uni.li_Powerpoint_Vorlage_20101222">
  <a:themeElements>
    <a:clrScheme name="Le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a:ln>
              <a:noFill/>
            </a:ln>
            <a:solidFill>
              <a:schemeClr val="tx1"/>
            </a:solidFill>
            <a:effectLst/>
            <a:latin typeface="Times" pitchFamily="3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a:ln>
              <a:noFill/>
            </a:ln>
            <a:solidFill>
              <a:schemeClr val="tx1"/>
            </a:solidFill>
            <a:effectLst/>
            <a:latin typeface="Times" pitchFamily="32" charset="0"/>
          </a:defRPr>
        </a:defPPr>
      </a:lstStyle>
    </a:lnDef>
  </a:objectDefaults>
  <a:extraClrSchemeLst>
    <a:extraClrScheme>
      <a:clrScheme name="Le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30c14500-2158-46c7-b80f-961870775ffc" xsi:nil="true"/>
    <TaxCatchAll xmlns="65b83901-b336-4151-9b69-845ef99a16fc" xsi:nil="true"/>
    <lcf76f155ced4ddcb4097134ff3c332f xmlns="30c14500-2158-46c7-b80f-961870775ff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8EC099E31CD96C49AE133FCC6639CF74" ma:contentTypeVersion="13" ma:contentTypeDescription="Ein neues Dokument erstellen." ma:contentTypeScope="" ma:versionID="4223cd70914cd0dd31ba1082211b056f">
  <xsd:schema xmlns:xsd="http://www.w3.org/2001/XMLSchema" xmlns:xs="http://www.w3.org/2001/XMLSchema" xmlns:p="http://schemas.microsoft.com/office/2006/metadata/properties" xmlns:ns2="30c14500-2158-46c7-b80f-961870775ffc" xmlns:ns3="65b83901-b336-4151-9b69-845ef99a16fc" targetNamespace="http://schemas.microsoft.com/office/2006/metadata/properties" ma:root="true" ma:fieldsID="888b43f89efca203ebd9afc25a3ddd91" ns2:_="" ns3:_="">
    <xsd:import namespace="30c14500-2158-46c7-b80f-961870775ffc"/>
    <xsd:import namespace="65b83901-b336-4151-9b69-845ef99a16f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14500-2158-46c7-b80f-961870775f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Bildmarkierungen" ma:readOnly="false" ma:fieldId="{5cf76f15-5ced-4ddc-b409-7134ff3c332f}" ma:taxonomyMulti="true" ma:sspId="7cf815d7-2c97-4d5b-ab6e-d5d654f2da2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b83901-b336-4151-9b69-845ef99a16f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cb6df83-08ef-408c-8f2d-98699678a069}" ma:internalName="TaxCatchAll" ma:showField="CatchAllData" ma:web="65b83901-b336-4151-9b69-845ef99a16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B4ADC6-60A7-4B76-B440-5297052F26A6}">
  <ds:schemaRefs>
    <ds:schemaRef ds:uri="http://schemas.microsoft.com/office/2006/metadata/properties"/>
    <ds:schemaRef ds:uri="http://schemas.microsoft.com/office/infopath/2007/PartnerControls"/>
    <ds:schemaRef ds:uri="30c14500-2158-46c7-b80f-961870775ffc"/>
    <ds:schemaRef ds:uri="65b83901-b336-4151-9b69-845ef99a16fc"/>
  </ds:schemaRefs>
</ds:datastoreItem>
</file>

<file path=customXml/itemProps2.xml><?xml version="1.0" encoding="utf-8"?>
<ds:datastoreItem xmlns:ds="http://schemas.openxmlformats.org/officeDocument/2006/customXml" ds:itemID="{722E18DE-D419-45A2-86BA-34DCDA625EDC}">
  <ds:schemaRefs>
    <ds:schemaRef ds:uri="http://schemas.microsoft.com/sharepoint/v3/contenttype/forms"/>
  </ds:schemaRefs>
</ds:datastoreItem>
</file>

<file path=customXml/itemProps3.xml><?xml version="1.0" encoding="utf-8"?>
<ds:datastoreItem xmlns:ds="http://schemas.openxmlformats.org/officeDocument/2006/customXml" ds:itemID="{177377EA-B519-4E7B-87DE-1E475038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c14500-2158-46c7-b80f-961870775ffc"/>
    <ds:schemaRef ds:uri="65b83901-b336-4151-9b69-845ef99a16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131</TotalTime>
  <Words>933</Words>
  <Application>Microsoft Macintosh PowerPoint</Application>
  <PresentationFormat>On-screen Show (4:3)</PresentationFormat>
  <Paragraphs>63</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ＭＳ Ｐゴシック</vt:lpstr>
      <vt:lpstr>Arial</vt:lpstr>
      <vt:lpstr>Calibri</vt:lpstr>
      <vt:lpstr>Cambria Math</vt:lpstr>
      <vt:lpstr>Symbol</vt:lpstr>
      <vt:lpstr>Times</vt:lpstr>
      <vt:lpstr>Wingdings</vt:lpstr>
      <vt:lpstr>uni.li_Powerpoint_Vorlage_20101222</vt:lpstr>
      <vt:lpstr>Enhancing Monetary Policy Forecasting</vt:lpstr>
      <vt:lpstr>Introduction &amp; Motivation</vt:lpstr>
      <vt:lpstr>Research Question</vt:lpstr>
      <vt:lpstr>Data</vt:lpstr>
      <vt:lpstr>Methodology</vt:lpstr>
      <vt:lpstr>Results</vt:lpstr>
      <vt:lpstr>Results</vt:lpstr>
      <vt:lpstr>Results</vt:lpstr>
      <vt:lpstr>Motivation for Expansion</vt:lpstr>
      <vt:lpstr>Expanded Model Structure</vt:lpstr>
      <vt:lpstr>Machine Learning Extension</vt:lpstr>
      <vt:lpstr>Results</vt:lpstr>
      <vt:lpstr>Results</vt:lpstr>
      <vt:lpstr>Thank you for your attention.</vt:lpstr>
    </vt:vector>
  </TitlesOfParts>
  <Company>Universität Liechtenstein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uni.li_MSc FIN_Template</dc:title>
  <dc:subject>Research Greenhouse</dc:subject>
  <dc:creator>Lars.Kaiser@uni.li</dc:creator>
  <cp:lastModifiedBy>office6</cp:lastModifiedBy>
  <cp:revision>221</cp:revision>
  <cp:lastPrinted>2025-10-23T23:26:04Z</cp:lastPrinted>
  <dcterms:created xsi:type="dcterms:W3CDTF">2003-05-05T19:40:02Z</dcterms:created>
  <dcterms:modified xsi:type="dcterms:W3CDTF">2025-10-24T00:03:51Z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0x0101008EC099E31CD96C49AE133FCC6639CF74</vt:lpwstr>
  </property>
  <property fmtid="{D5CDD505-2E9C-101B-9397-08002B2CF9AE}" pid="3" name="MediaServiceImageTags">
    <vt:lpwstr/>
  </property>
  <property fmtid="{D5CDD505-2E9C-101B-9397-08002B2CF9AE}" pid="4" name="Order">
    <vt:r8>35531700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