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3" r:id="rId3"/>
    <p:sldId id="259" r:id="rId4"/>
    <p:sldId id="260" r:id="rId5"/>
    <p:sldId id="262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.albuquerque\Documents\ifood-data-business-analyst-test\Data_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.albuquerque\Documents\ifood-data-business-analyst-test\Data_Analy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.albuquerque\Documents\ifood-data-business-analyst-test\Data_Analy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.albuquerque\Documents\ifood-data-business-analyst-test\Data_Analy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.albuquerque\Documents\ifood-data-business-analyst-test\Data_Analy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.albuquerque\Documents\ifood-data-business-analyst-test\Data_Analy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.albuquerque\Documents\ifood-data-business-analyst-test\Data_Analytic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.albuquerque\Documents\ifood-data-business-analyst-test\Data_Analytic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Planilha5!$H$3:$H$9</c:f>
              <c:strCache>
                <c:ptCount val="7"/>
                <c:pt idx="0">
                  <c:v>$0 - $15,000</c:v>
                </c:pt>
                <c:pt idx="1">
                  <c:v>$15,000 - $30,000</c:v>
                </c:pt>
                <c:pt idx="2">
                  <c:v>$30,000 - $45,000</c:v>
                </c:pt>
                <c:pt idx="3">
                  <c:v>$45,000 - $60,000</c:v>
                </c:pt>
                <c:pt idx="4">
                  <c:v>$60,000 - $75,000</c:v>
                </c:pt>
                <c:pt idx="5">
                  <c:v>$75,000 - $90,000</c:v>
                </c:pt>
                <c:pt idx="6">
                  <c:v>$90,000 - $666,666</c:v>
                </c:pt>
              </c:strCache>
            </c:strRef>
          </c:cat>
          <c:val>
            <c:numRef>
              <c:f>Planilha5!$I$3:$I$9</c:f>
              <c:numCache>
                <c:formatCode>0%</c:formatCode>
                <c:ptCount val="7"/>
                <c:pt idx="0">
                  <c:v>2.496016994158258E-2</c:v>
                </c:pt>
                <c:pt idx="1">
                  <c:v>0.15082315454062667</c:v>
                </c:pt>
                <c:pt idx="2">
                  <c:v>0.24747742963356345</c:v>
                </c:pt>
                <c:pt idx="3">
                  <c:v>0.22623473181093998</c:v>
                </c:pt>
                <c:pt idx="4">
                  <c:v>0.22304832713754646</c:v>
                </c:pt>
                <c:pt idx="5">
                  <c:v>0.11311736590546999</c:v>
                </c:pt>
                <c:pt idx="6">
                  <c:v>1.4338821030270845E-2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1F-4E6F-A19A-7CA01653E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95945024"/>
        <c:axId val="1295951264"/>
      </c:barChart>
      <c:catAx>
        <c:axId val="129594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5951264"/>
        <c:crosses val="autoZero"/>
        <c:auto val="1"/>
        <c:lblAlgn val="ctr"/>
        <c:lblOffset val="100"/>
        <c:noMultiLvlLbl val="0"/>
      </c:catAx>
      <c:valAx>
        <c:axId val="129595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594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Target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Planilha5!$H$3:$H$9</c:f>
              <c:strCache>
                <c:ptCount val="7"/>
                <c:pt idx="0">
                  <c:v>$0 - $15,000</c:v>
                </c:pt>
                <c:pt idx="1">
                  <c:v>$15,000 - $30,000</c:v>
                </c:pt>
                <c:pt idx="2">
                  <c:v>$30,000 - $45,000</c:v>
                </c:pt>
                <c:pt idx="3">
                  <c:v>$45,000 - $60,000</c:v>
                </c:pt>
                <c:pt idx="4">
                  <c:v>$60,000 - $75,000</c:v>
                </c:pt>
                <c:pt idx="5">
                  <c:v>$75,000 - $90,000</c:v>
                </c:pt>
                <c:pt idx="6">
                  <c:v>$90,000 - $666,666</c:v>
                </c:pt>
              </c:strCache>
            </c:strRef>
          </c:cat>
          <c:val>
            <c:numRef>
              <c:f>Planilha5!$J$3:$J$9</c:f>
              <c:numCache>
                <c:formatCode>0%</c:formatCode>
                <c:ptCount val="7"/>
                <c:pt idx="0">
                  <c:v>1.5015015015015015E-2</c:v>
                </c:pt>
                <c:pt idx="1">
                  <c:v>0.1021021021021021</c:v>
                </c:pt>
                <c:pt idx="2">
                  <c:v>0.19219219219219219</c:v>
                </c:pt>
                <c:pt idx="3">
                  <c:v>0.14714714714714713</c:v>
                </c:pt>
                <c:pt idx="4">
                  <c:v>0.18618618618618618</c:v>
                </c:pt>
                <c:pt idx="5">
                  <c:v>0.27927927927927926</c:v>
                </c:pt>
                <c:pt idx="6">
                  <c:v>7.8078078078078081E-2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3-4607-B26E-47A5247C4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95945024"/>
        <c:axId val="1295951264"/>
      </c:barChart>
      <c:catAx>
        <c:axId val="129594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5951264"/>
        <c:crosses val="autoZero"/>
        <c:auto val="1"/>
        <c:lblAlgn val="ctr"/>
        <c:lblOffset val="100"/>
        <c:noMultiLvlLbl val="0"/>
      </c:catAx>
      <c:valAx>
        <c:axId val="1295951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29594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[Data_Analytics.xlsx]Education!Tabela dinâmica1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Education!$B$3</c:f>
              <c:strCache>
                <c:ptCount val="1"/>
                <c:pt idx="0">
                  <c:v>General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Education!$A$4:$A$9</c:f>
              <c:strCache>
                <c:ptCount val="5"/>
                <c:pt idx="0">
                  <c:v>Basic</c:v>
                </c:pt>
                <c:pt idx="1">
                  <c:v>2n Cycle</c:v>
                </c:pt>
                <c:pt idx="2">
                  <c:v>Graduation</c:v>
                </c:pt>
                <c:pt idx="3">
                  <c:v>Master</c:v>
                </c:pt>
                <c:pt idx="4">
                  <c:v>PhD</c:v>
                </c:pt>
              </c:strCache>
            </c:strRef>
          </c:cat>
          <c:val>
            <c:numRef>
              <c:f>Education!$B$4:$B$9</c:f>
              <c:numCache>
                <c:formatCode>0.00%</c:formatCode>
                <c:ptCount val="5"/>
                <c:pt idx="0">
                  <c:v>2.4107142857142858E-2</c:v>
                </c:pt>
                <c:pt idx="1">
                  <c:v>9.0624999999999997E-2</c:v>
                </c:pt>
                <c:pt idx="2">
                  <c:v>0.50312500000000004</c:v>
                </c:pt>
                <c:pt idx="3">
                  <c:v>0.16517857142857142</c:v>
                </c:pt>
                <c:pt idx="4">
                  <c:v>0.21696428571428572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6-4E1D-9D8D-83DF46011D48}"/>
            </c:ext>
          </c:extLst>
        </c:ser>
        <c:ser>
          <c:idx val="1"/>
          <c:order val="1"/>
          <c:tx>
            <c:strRef>
              <c:f>Education!$C$3</c:f>
              <c:strCache>
                <c:ptCount val="1"/>
                <c:pt idx="0">
                  <c:v>Target Customers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Education!$A$4:$A$9</c:f>
              <c:strCache>
                <c:ptCount val="5"/>
                <c:pt idx="0">
                  <c:v>Basic</c:v>
                </c:pt>
                <c:pt idx="1">
                  <c:v>2n Cycle</c:v>
                </c:pt>
                <c:pt idx="2">
                  <c:v>Graduation</c:v>
                </c:pt>
                <c:pt idx="3">
                  <c:v>Master</c:v>
                </c:pt>
                <c:pt idx="4">
                  <c:v>PhD</c:v>
                </c:pt>
              </c:strCache>
            </c:strRef>
          </c:cat>
          <c:val>
            <c:numRef>
              <c:f>Education!$C$4:$C$9</c:f>
              <c:numCache>
                <c:formatCode>0.00%</c:formatCode>
                <c:ptCount val="5"/>
                <c:pt idx="0">
                  <c:v>5.9880239520958087E-3</c:v>
                </c:pt>
                <c:pt idx="1">
                  <c:v>6.5868263473053898E-2</c:v>
                </c:pt>
                <c:pt idx="2">
                  <c:v>0.45508982035928142</c:v>
                </c:pt>
                <c:pt idx="3">
                  <c:v>0.17065868263473055</c:v>
                </c:pt>
                <c:pt idx="4">
                  <c:v>0.30239520958083832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6-4E1D-9D8D-83DF46011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9879248"/>
        <c:axId val="829876752"/>
      </c:barChart>
      <c:catAx>
        <c:axId val="82987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9876752"/>
        <c:crosses val="autoZero"/>
        <c:auto val="1"/>
        <c:lblAlgn val="ctr"/>
        <c:lblOffset val="100"/>
        <c:noMultiLvlLbl val="0"/>
      </c:catAx>
      <c:valAx>
        <c:axId val="82987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987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[Data_Analytics.xlsx]Planilha3!Tabela dinâmica3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Planilha3!$B$3:$B$4</c:f>
              <c:strCache>
                <c:ptCount val="1"/>
                <c:pt idx="0">
                  <c:v>Not Target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Planilha3!$A$5:$A$10</c:f>
              <c:strCache>
                <c:ptCount val="5"/>
                <c:pt idx="0">
                  <c:v>Basic</c:v>
                </c:pt>
                <c:pt idx="1">
                  <c:v>2n Cycle</c:v>
                </c:pt>
                <c:pt idx="2">
                  <c:v>Graduation</c:v>
                </c:pt>
                <c:pt idx="3">
                  <c:v>Master</c:v>
                </c:pt>
                <c:pt idx="4">
                  <c:v>PhD</c:v>
                </c:pt>
              </c:strCache>
            </c:strRef>
          </c:cat>
          <c:val>
            <c:numRef>
              <c:f>Planilha3!$B$5:$B$10</c:f>
              <c:numCache>
                <c:formatCode>[$$-409]#,##0</c:formatCode>
                <c:ptCount val="5"/>
                <c:pt idx="0">
                  <c:v>20377.423076923078</c:v>
                </c:pt>
                <c:pt idx="1">
                  <c:v>46617.792134831463</c:v>
                </c:pt>
                <c:pt idx="2">
                  <c:v>51427.41390041494</c:v>
                </c:pt>
                <c:pt idx="3">
                  <c:v>51813.02265372168</c:v>
                </c:pt>
                <c:pt idx="4">
                  <c:v>54700.639473684212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BE-4F02-A95C-A43E5F4D5FEE}"/>
            </c:ext>
          </c:extLst>
        </c:ser>
        <c:ser>
          <c:idx val="1"/>
          <c:order val="1"/>
          <c:tx>
            <c:strRef>
              <c:f>Planilha3!$C$3:$C$4</c:f>
              <c:strCache>
                <c:ptCount val="1"/>
                <c:pt idx="0">
                  <c:v>Target Customers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Planilha3!$A$5:$A$10</c:f>
              <c:strCache>
                <c:ptCount val="5"/>
                <c:pt idx="0">
                  <c:v>Basic</c:v>
                </c:pt>
                <c:pt idx="1">
                  <c:v>2n Cycle</c:v>
                </c:pt>
                <c:pt idx="2">
                  <c:v>Graduation</c:v>
                </c:pt>
                <c:pt idx="3">
                  <c:v>Master</c:v>
                </c:pt>
                <c:pt idx="4">
                  <c:v>PhD</c:v>
                </c:pt>
              </c:strCache>
            </c:strRef>
          </c:cat>
          <c:val>
            <c:numRef>
              <c:f>Planilha3!$C$5:$C$10</c:f>
              <c:numCache>
                <c:formatCode>[$$-409]#,##0</c:formatCode>
                <c:ptCount val="5"/>
                <c:pt idx="0">
                  <c:v>18456</c:v>
                </c:pt>
                <c:pt idx="1">
                  <c:v>55848.681818181816</c:v>
                </c:pt>
                <c:pt idx="2">
                  <c:v>60920.460526315786</c:v>
                </c:pt>
                <c:pt idx="3">
                  <c:v>59012.071428571428</c:v>
                </c:pt>
                <c:pt idx="4">
                  <c:v>61580.72277227723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BE-4F02-A95C-A43E5F4D5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66594959"/>
        <c:axId val="266598287"/>
      </c:barChart>
      <c:catAx>
        <c:axId val="266594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6598287"/>
        <c:crosses val="autoZero"/>
        <c:auto val="1"/>
        <c:lblAlgn val="ctr"/>
        <c:lblOffset val="100"/>
        <c:noMultiLvlLbl val="0"/>
      </c:catAx>
      <c:valAx>
        <c:axId val="266598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659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Planilha9!$M$7</c:f>
              <c:strCache>
                <c:ptCount val="1"/>
                <c:pt idx="0">
                  <c:v>General Customers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Planilha9!$L$8:$L$12</c:f>
              <c:strCache>
                <c:ptCount val="5"/>
                <c:pt idx="0">
                  <c:v>26-41</c:v>
                </c:pt>
                <c:pt idx="1">
                  <c:v>42-57</c:v>
                </c:pt>
                <c:pt idx="2">
                  <c:v>58-67</c:v>
                </c:pt>
                <c:pt idx="3">
                  <c:v>68-76</c:v>
                </c:pt>
                <c:pt idx="4">
                  <c:v>77-82</c:v>
                </c:pt>
              </c:strCache>
            </c:strRef>
          </c:cat>
          <c:val>
            <c:numRef>
              <c:f>Planilha9!$M$8:$M$12</c:f>
              <c:numCache>
                <c:formatCode>0%</c:formatCode>
                <c:ptCount val="5"/>
                <c:pt idx="0">
                  <c:v>0.171875</c:v>
                </c:pt>
                <c:pt idx="1">
                  <c:v>0.47723214285714288</c:v>
                </c:pt>
                <c:pt idx="2">
                  <c:v>0.20848214285714287</c:v>
                </c:pt>
                <c:pt idx="3">
                  <c:v>0.13035714285714287</c:v>
                </c:pt>
                <c:pt idx="4">
                  <c:v>1.0714285714285714E-2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0-4633-AE35-1CEA89705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76741200"/>
        <c:axId val="776751184"/>
      </c:barChart>
      <c:catAx>
        <c:axId val="77674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6751184"/>
        <c:crosses val="autoZero"/>
        <c:auto val="1"/>
        <c:lblAlgn val="ctr"/>
        <c:lblOffset val="100"/>
        <c:noMultiLvlLbl val="0"/>
      </c:catAx>
      <c:valAx>
        <c:axId val="77675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674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Planilha9!$N$7</c:f>
              <c:strCache>
                <c:ptCount val="1"/>
                <c:pt idx="0">
                  <c:v>Target Customers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Planilha9!$L$8:$L$12</c:f>
              <c:strCache>
                <c:ptCount val="5"/>
                <c:pt idx="0">
                  <c:v>26-41</c:v>
                </c:pt>
                <c:pt idx="1">
                  <c:v>42-57</c:v>
                </c:pt>
                <c:pt idx="2">
                  <c:v>58-67</c:v>
                </c:pt>
                <c:pt idx="3">
                  <c:v>68-76</c:v>
                </c:pt>
                <c:pt idx="4">
                  <c:v>77-82</c:v>
                </c:pt>
              </c:strCache>
            </c:strRef>
          </c:cat>
          <c:val>
            <c:numRef>
              <c:f>Planilha9!$N$8:$N$12</c:f>
              <c:numCache>
                <c:formatCode>0%</c:formatCode>
                <c:ptCount val="5"/>
                <c:pt idx="0">
                  <c:v>0.22754491017964071</c:v>
                </c:pt>
                <c:pt idx="1">
                  <c:v>0.43413173652694609</c:v>
                </c:pt>
                <c:pt idx="2">
                  <c:v>0.18862275449101795</c:v>
                </c:pt>
                <c:pt idx="3">
                  <c:v>0.1317365269461078</c:v>
                </c:pt>
                <c:pt idx="4">
                  <c:v>1.7964071856287425E-2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C3-48BA-A078-CB75787FC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76741200"/>
        <c:axId val="776751184"/>
      </c:barChart>
      <c:catAx>
        <c:axId val="77674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6751184"/>
        <c:crosses val="autoZero"/>
        <c:auto val="1"/>
        <c:lblAlgn val="ctr"/>
        <c:lblOffset val="100"/>
        <c:noMultiLvlLbl val="0"/>
      </c:catAx>
      <c:valAx>
        <c:axId val="776751184"/>
        <c:scaling>
          <c:orientation val="minMax"/>
          <c:max val="0.60000000000000009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77674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[Data_Analytics.xlsx]Marital Status!Tabela dinâmica2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'Marital Status'!$B$3</c:f>
              <c:strCache>
                <c:ptCount val="1"/>
                <c:pt idx="0">
                  <c:v>General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'Marital Status'!$A$4:$A$9</c:f>
              <c:strCache>
                <c:ptCount val="5"/>
                <c:pt idx="0">
                  <c:v>Single</c:v>
                </c:pt>
                <c:pt idx="1">
                  <c:v>Together</c:v>
                </c:pt>
                <c:pt idx="2">
                  <c:v>Married</c:v>
                </c:pt>
                <c:pt idx="3">
                  <c:v>Divorced</c:v>
                </c:pt>
                <c:pt idx="4">
                  <c:v>Widow</c:v>
                </c:pt>
              </c:strCache>
            </c:strRef>
          </c:cat>
          <c:val>
            <c:numRef>
              <c:f>'Marital Status'!$B$4:$B$9</c:f>
              <c:numCache>
                <c:formatCode>0.00%</c:formatCode>
                <c:ptCount val="5"/>
                <c:pt idx="0">
                  <c:v>0.21495745633676669</c:v>
                </c:pt>
                <c:pt idx="1">
                  <c:v>0.25974025974025972</c:v>
                </c:pt>
                <c:pt idx="2">
                  <c:v>0.38692342140618002</c:v>
                </c:pt>
                <c:pt idx="3">
                  <c:v>0.1038961038961039</c:v>
                </c:pt>
                <c:pt idx="4">
                  <c:v>3.4482758620689655E-2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59-4B74-B010-2071A4314AD1}"/>
            </c:ext>
          </c:extLst>
        </c:ser>
        <c:ser>
          <c:idx val="1"/>
          <c:order val="1"/>
          <c:tx>
            <c:strRef>
              <c:f>'Marital Status'!$C$3</c:f>
              <c:strCache>
                <c:ptCount val="1"/>
                <c:pt idx="0">
                  <c:v>Target Customers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'Marital Status'!$A$4:$A$9</c:f>
              <c:strCache>
                <c:ptCount val="5"/>
                <c:pt idx="0">
                  <c:v>Single</c:v>
                </c:pt>
                <c:pt idx="1">
                  <c:v>Together</c:v>
                </c:pt>
                <c:pt idx="2">
                  <c:v>Married</c:v>
                </c:pt>
                <c:pt idx="3">
                  <c:v>Divorced</c:v>
                </c:pt>
                <c:pt idx="4">
                  <c:v>Widow</c:v>
                </c:pt>
              </c:strCache>
            </c:strRef>
          </c:cat>
          <c:val>
            <c:numRef>
              <c:f>'Marital Status'!$C$4:$C$9</c:f>
              <c:numCache>
                <c:formatCode>0.00%</c:formatCode>
                <c:ptCount val="5"/>
                <c:pt idx="0">
                  <c:v>0.3202416918429003</c:v>
                </c:pt>
                <c:pt idx="1">
                  <c:v>0.18126888217522658</c:v>
                </c:pt>
                <c:pt idx="2">
                  <c:v>0.29607250755287007</c:v>
                </c:pt>
                <c:pt idx="3">
                  <c:v>0.14501510574018128</c:v>
                </c:pt>
                <c:pt idx="4">
                  <c:v>5.7401812688821753E-2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59-4B74-B010-2071A4314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83504"/>
        <c:axId val="524584336"/>
      </c:barChart>
      <c:catAx>
        <c:axId val="52458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24584336"/>
        <c:crosses val="autoZero"/>
        <c:auto val="1"/>
        <c:lblAlgn val="ctr"/>
        <c:lblOffset val="100"/>
        <c:noMultiLvlLbl val="0"/>
      </c:catAx>
      <c:valAx>
        <c:axId val="52458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2458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Planilha10!$G$3</c:f>
              <c:strCache>
                <c:ptCount val="1"/>
                <c:pt idx="0">
                  <c:v>General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Planilha10!$F$4:$F$5</c:f>
              <c:strCache>
                <c:ptCount val="2"/>
                <c:pt idx="0">
                  <c:v>Avg Kids</c:v>
                </c:pt>
                <c:pt idx="1">
                  <c:v>Avg Teens</c:v>
                </c:pt>
              </c:strCache>
            </c:strRef>
          </c:cat>
          <c:val>
            <c:numRef>
              <c:f>Planilha10!$G$4:$G$5</c:f>
              <c:numCache>
                <c:formatCode>General</c:formatCode>
                <c:ptCount val="2"/>
                <c:pt idx="0">
                  <c:v>0.44419642857142855</c:v>
                </c:pt>
                <c:pt idx="1">
                  <c:v>0.50624999999999998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6-4376-83FE-D6C76BD462B5}"/>
            </c:ext>
          </c:extLst>
        </c:ser>
        <c:ser>
          <c:idx val="1"/>
          <c:order val="1"/>
          <c:tx>
            <c:strRef>
              <c:f>Planilha10!$H$3</c:f>
              <c:strCache>
                <c:ptCount val="1"/>
                <c:pt idx="0">
                  <c:v>Target Customers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Planilha10!$F$4:$F$5</c:f>
              <c:strCache>
                <c:ptCount val="2"/>
                <c:pt idx="0">
                  <c:v>Avg Kids</c:v>
                </c:pt>
                <c:pt idx="1">
                  <c:v>Avg Teens</c:v>
                </c:pt>
              </c:strCache>
            </c:strRef>
          </c:cat>
          <c:val>
            <c:numRef>
              <c:f>Planilha10!$H$4:$H$5</c:f>
              <c:numCache>
                <c:formatCode>General</c:formatCode>
                <c:ptCount val="2"/>
                <c:pt idx="0">
                  <c:v>0.3413173652694611</c:v>
                </c:pt>
                <c:pt idx="1">
                  <c:v>0.30538922155688625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66-4376-83FE-D6C76BD46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9857936"/>
        <c:axId val="679855440"/>
      </c:barChart>
      <c:catAx>
        <c:axId val="67985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9855440"/>
        <c:crosses val="autoZero"/>
        <c:auto val="1"/>
        <c:lblAlgn val="ctr"/>
        <c:lblOffset val="100"/>
        <c:noMultiLvlLbl val="0"/>
      </c:catAx>
      <c:valAx>
        <c:axId val="67985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985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2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49E781-868A-4EB7-8E44-63F1A1130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C8201A-FBCA-4EAC-8F65-0DEB311C3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Insights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customers</a:t>
            </a:r>
            <a:endParaRPr lang="pt-BR" dirty="0"/>
          </a:p>
          <a:p>
            <a:pPr algn="l"/>
            <a:r>
              <a:rPr lang="pt-BR" dirty="0" err="1"/>
              <a:t>and</a:t>
            </a:r>
            <a:r>
              <a:rPr lang="pt-BR" dirty="0"/>
              <a:t> persona </a:t>
            </a:r>
            <a:r>
              <a:rPr lang="pt-BR" dirty="0" err="1"/>
              <a:t>creation</a:t>
            </a:r>
            <a:endParaRPr lang="pt-BR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D2FE3E7B-6DC7-6261-A381-0D102F370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1" r="14889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6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105D0E-D981-4736-A3DF-3024BF3E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Objective and Initial Considerations</a:t>
            </a:r>
          </a:p>
        </p:txBody>
      </p:sp>
      <p:pic>
        <p:nvPicPr>
          <p:cNvPr id="18" name="Espaço Reservado para Conteúdo 17" descr="Uma imagem contendo Texto&#10;&#10;Descrição gerada automaticamente">
            <a:extLst>
              <a:ext uri="{FF2B5EF4-FFF2-40B4-BE49-F238E27FC236}">
                <a16:creationId xmlns:a16="http://schemas.microsoft.com/office/drawing/2014/main" id="{2284507F-44CE-44B2-AA9D-8E56B54EE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1" r="24344" b="-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D84CF6-02D7-4EA5-B374-51E8D3969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Company wants to sell a new gadget to the customers in database, therefore, a campaign will be launch next month.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A pilot campaign was carried out and some customers were randomly selected as a sample.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Those who have bought the gadget were marked as </a:t>
            </a:r>
            <a:r>
              <a:rPr lang="en-US" sz="2000" b="1" u="sng" dirty="0">
                <a:solidFill>
                  <a:schemeClr val="accent2"/>
                </a:solidFill>
              </a:rPr>
              <a:t>target customers</a:t>
            </a:r>
            <a:r>
              <a:rPr lang="en-US" sz="2000" dirty="0"/>
              <a:t>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Also, this presentation shows up figures about general customers (all of them) and customers that are out of target, for comparison purposes.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A classification model has been developed to predict other potential target customers in the whole database.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This presentation aims to understand the characteristic features of target customers.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11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6B819-815F-4140-9892-03ACAEE3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Income </a:t>
            </a:r>
            <a:r>
              <a:rPr lang="pt-BR" dirty="0" err="1"/>
              <a:t>Distribution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72C0FF-A08A-4F18-ADD8-051EBFB4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Not</a:t>
            </a:r>
            <a:r>
              <a:rPr lang="pt-BR" dirty="0"/>
              <a:t> target </a:t>
            </a:r>
            <a:r>
              <a:rPr lang="pt-BR" dirty="0" err="1"/>
              <a:t>customers</a:t>
            </a:r>
            <a:r>
              <a:rPr lang="pt-BR" dirty="0"/>
              <a:t> are more </a:t>
            </a:r>
            <a:r>
              <a:rPr lang="pt-BR" dirty="0" err="1"/>
              <a:t>equally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 ($30k-$75k)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E2083F-F8CD-414F-B24D-F066907BC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dirty="0"/>
              <a:t>Target </a:t>
            </a:r>
            <a:r>
              <a:rPr lang="pt-BR" dirty="0" err="1"/>
              <a:t>customers</a:t>
            </a:r>
            <a:r>
              <a:rPr lang="pt-BR" dirty="0"/>
              <a:t> income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preponderant</a:t>
            </a:r>
            <a:r>
              <a:rPr lang="pt-BR" dirty="0"/>
              <a:t> in range $75k-$90k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33A22DB1-38E4-4AD5-AB8B-1578C05C1A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2440524"/>
              </p:ext>
            </p:extLst>
          </p:nvPr>
        </p:nvGraphicFramePr>
        <p:xfrm>
          <a:off x="839788" y="2557463"/>
          <a:ext cx="5157787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CFD20C23-DEFF-4395-BABF-827206B763E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6517908"/>
              </p:ext>
            </p:extLst>
          </p:nvPr>
        </p:nvGraphicFramePr>
        <p:xfrm>
          <a:off x="6172200" y="2557463"/>
          <a:ext cx="5183188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770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ABAEE-6C8E-4D8C-BDE4-85BED15A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Education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D94359-4F8A-46EB-9EA9-2AC9266B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/>
              <a:t>Most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customers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a </a:t>
            </a:r>
            <a:r>
              <a:rPr lang="pt-BR" sz="2000" dirty="0" err="1"/>
              <a:t>graduation</a:t>
            </a:r>
            <a:r>
              <a:rPr lang="pt-BR" sz="2000" dirty="0"/>
              <a:t>. Master </a:t>
            </a:r>
            <a:r>
              <a:rPr lang="pt-BR" sz="2000" dirty="0" err="1"/>
              <a:t>and</a:t>
            </a:r>
            <a:r>
              <a:rPr lang="pt-BR" sz="2000" dirty="0"/>
              <a:t> PhD </a:t>
            </a:r>
            <a:r>
              <a:rPr lang="pt-BR" sz="2000" dirty="0" err="1"/>
              <a:t>levels</a:t>
            </a:r>
            <a:r>
              <a:rPr lang="pt-BR" sz="2000" dirty="0"/>
              <a:t> are </a:t>
            </a:r>
            <a:r>
              <a:rPr lang="pt-BR" sz="2000" dirty="0" err="1"/>
              <a:t>also</a:t>
            </a:r>
            <a:r>
              <a:rPr lang="pt-BR" sz="2000" dirty="0"/>
              <a:t> </a:t>
            </a:r>
            <a:r>
              <a:rPr lang="pt-BR" sz="2000" dirty="0" err="1"/>
              <a:t>very</a:t>
            </a:r>
            <a:r>
              <a:rPr lang="pt-BR" sz="2000" dirty="0"/>
              <a:t> </a:t>
            </a:r>
            <a:r>
              <a:rPr lang="pt-BR" sz="2000" dirty="0" err="1"/>
              <a:t>frequent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 err="1"/>
              <a:t>Also</a:t>
            </a:r>
            <a:r>
              <a:rPr lang="pt-BR" sz="2000" dirty="0"/>
              <a:t>, </a:t>
            </a:r>
            <a:r>
              <a:rPr lang="pt-BR" sz="2000" dirty="0" err="1"/>
              <a:t>the</a:t>
            </a:r>
            <a:r>
              <a:rPr lang="pt-BR" sz="2000" dirty="0"/>
              <a:t> target </a:t>
            </a:r>
            <a:r>
              <a:rPr lang="pt-BR" sz="2000" dirty="0" err="1"/>
              <a:t>customers</a:t>
            </a:r>
            <a:r>
              <a:rPr lang="pt-BR" sz="2000" dirty="0"/>
              <a:t>, in </a:t>
            </a:r>
            <a:r>
              <a:rPr lang="pt-BR" sz="2000" dirty="0" err="1"/>
              <a:t>majority</a:t>
            </a:r>
            <a:r>
              <a:rPr lang="pt-BR" sz="2000" dirty="0"/>
              <a:t>, </a:t>
            </a:r>
            <a:r>
              <a:rPr lang="pt-BR" sz="2000" dirty="0" err="1"/>
              <a:t>have</a:t>
            </a:r>
            <a:r>
              <a:rPr lang="pt-BR" sz="2000" dirty="0"/>
              <a:t> a </a:t>
            </a:r>
            <a:r>
              <a:rPr lang="pt-BR" sz="2000" dirty="0" err="1"/>
              <a:t>graduation</a:t>
            </a:r>
            <a:r>
              <a:rPr lang="pt-BR" sz="2000" dirty="0"/>
              <a:t>, </a:t>
            </a:r>
            <a:r>
              <a:rPr lang="pt-BR" sz="2000" dirty="0" err="1"/>
              <a:t>but</a:t>
            </a:r>
            <a:r>
              <a:rPr lang="pt-BR" sz="2000" dirty="0"/>
              <a:t> Master </a:t>
            </a:r>
            <a:r>
              <a:rPr lang="pt-BR" sz="2000" dirty="0" err="1"/>
              <a:t>and</a:t>
            </a:r>
            <a:r>
              <a:rPr lang="pt-BR" sz="2000" dirty="0"/>
              <a:t> PhD </a:t>
            </a:r>
            <a:r>
              <a:rPr lang="pt-BR" sz="2000" dirty="0" err="1"/>
              <a:t>levels</a:t>
            </a:r>
            <a:r>
              <a:rPr lang="pt-BR" sz="2000" dirty="0"/>
              <a:t> are </a:t>
            </a:r>
            <a:r>
              <a:rPr lang="pt-BR" sz="2000" dirty="0" err="1"/>
              <a:t>proportionaly</a:t>
            </a:r>
            <a:r>
              <a:rPr lang="pt-BR" sz="2000" dirty="0"/>
              <a:t> </a:t>
            </a:r>
            <a:r>
              <a:rPr lang="pt-BR" sz="2000" dirty="0" err="1"/>
              <a:t>greater</a:t>
            </a:r>
            <a:r>
              <a:rPr lang="pt-BR" sz="2000" dirty="0"/>
              <a:t> </a:t>
            </a:r>
            <a:r>
              <a:rPr lang="pt-BR" sz="2000" dirty="0" err="1"/>
              <a:t>comparing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other</a:t>
            </a:r>
            <a:r>
              <a:rPr lang="pt-BR" sz="2000" dirty="0"/>
              <a:t> </a:t>
            </a:r>
            <a:r>
              <a:rPr lang="pt-BR" sz="2000" dirty="0" err="1"/>
              <a:t>customers</a:t>
            </a:r>
            <a:r>
              <a:rPr lang="pt-BR" sz="2000" dirty="0"/>
              <a:t>.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D905E82-C776-49DD-82BE-1949A202E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8085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779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7B16-F8B3-408D-9836-76567331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Income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Education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147FF3-3321-43DF-9D28-8F0F2107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 err="1"/>
              <a:t>Not</a:t>
            </a:r>
            <a:r>
              <a:rPr lang="pt-BR" sz="2000" dirty="0"/>
              <a:t> target </a:t>
            </a:r>
            <a:r>
              <a:rPr lang="pt-BR" sz="2000" dirty="0" err="1"/>
              <a:t>customers</a:t>
            </a:r>
            <a:r>
              <a:rPr lang="pt-BR" sz="2000" dirty="0"/>
              <a:t>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higher</a:t>
            </a:r>
            <a:r>
              <a:rPr lang="pt-BR" sz="2000" dirty="0"/>
              <a:t> </a:t>
            </a:r>
            <a:r>
              <a:rPr lang="pt-BR" sz="2000" dirty="0" err="1"/>
              <a:t>education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an</a:t>
            </a:r>
            <a:r>
              <a:rPr lang="pt-BR" sz="2000" dirty="0"/>
              <a:t> </a:t>
            </a:r>
            <a:r>
              <a:rPr lang="pt-BR" sz="2000" dirty="0" err="1"/>
              <a:t>average</a:t>
            </a:r>
            <a:r>
              <a:rPr lang="pt-BR" sz="2000" dirty="0"/>
              <a:t> income </a:t>
            </a:r>
            <a:r>
              <a:rPr lang="pt-BR" sz="2000" dirty="0" err="1"/>
              <a:t>also</a:t>
            </a:r>
            <a:r>
              <a:rPr lang="pt-BR" sz="2000" dirty="0"/>
              <a:t> </a:t>
            </a:r>
            <a:r>
              <a:rPr lang="pt-BR" sz="2000" dirty="0" err="1"/>
              <a:t>higher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Target </a:t>
            </a:r>
            <a:r>
              <a:rPr lang="pt-BR" sz="2000" dirty="0" err="1"/>
              <a:t>customers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same</a:t>
            </a:r>
            <a:r>
              <a:rPr lang="pt-BR" sz="2000" dirty="0"/>
              <a:t> </a:t>
            </a:r>
            <a:r>
              <a:rPr lang="pt-BR" sz="2000" dirty="0" err="1"/>
              <a:t>situation</a:t>
            </a:r>
            <a:r>
              <a:rPr lang="pt-BR" sz="2000" dirty="0"/>
              <a:t>, </a:t>
            </a:r>
            <a:r>
              <a:rPr lang="pt-BR" sz="2000" dirty="0" err="1"/>
              <a:t>but</a:t>
            </a:r>
            <a:r>
              <a:rPr lang="pt-BR" sz="2000" dirty="0"/>
              <a:t> </a:t>
            </a:r>
            <a:r>
              <a:rPr lang="pt-BR" sz="2000" dirty="0" err="1"/>
              <a:t>their</a:t>
            </a:r>
            <a:r>
              <a:rPr lang="pt-BR" sz="2000" dirty="0"/>
              <a:t> income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/>
              <a:t>even</a:t>
            </a:r>
            <a:r>
              <a:rPr lang="pt-BR" sz="2000" dirty="0"/>
              <a:t> </a:t>
            </a:r>
            <a:r>
              <a:rPr lang="pt-BR" sz="2000" dirty="0" err="1"/>
              <a:t>higher</a:t>
            </a:r>
            <a:r>
              <a:rPr lang="pt-BR" sz="2000" dirty="0"/>
              <a:t>.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3FA150F-3303-4EE4-9197-D1E2A555B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01253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025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DC29DD5-1C3F-44D7-84E8-1EFF9A94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 </a:t>
            </a:r>
            <a:r>
              <a:rPr lang="pt-BR" dirty="0" err="1"/>
              <a:t>Groups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364C0AB-F0D0-4253-8900-58F076FCD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Generation X (42-57)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frequent</a:t>
            </a:r>
            <a:r>
              <a:rPr lang="pt-BR" dirty="0"/>
              <a:t> in general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940EEBB-C7C2-4416-963A-8F636AACF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Generation x </a:t>
            </a:r>
            <a:r>
              <a:rPr lang="pt-BR" dirty="0" err="1"/>
              <a:t>remains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frequent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target </a:t>
            </a:r>
            <a:r>
              <a:rPr lang="pt-BR" dirty="0" err="1"/>
              <a:t>has</a:t>
            </a:r>
            <a:r>
              <a:rPr lang="pt-BR" dirty="0"/>
              <a:t> a </a:t>
            </a:r>
            <a:r>
              <a:rPr lang="pt-BR" dirty="0" err="1"/>
              <a:t>greater</a:t>
            </a:r>
            <a:r>
              <a:rPr lang="pt-BR" dirty="0"/>
              <a:t> </a:t>
            </a:r>
            <a:r>
              <a:rPr lang="pt-BR" dirty="0" err="1"/>
              <a:t>presence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Generation y (26-41)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0D06AB17-8360-4214-897B-978D421E53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3206440"/>
              </p:ext>
            </p:extLst>
          </p:nvPr>
        </p:nvGraphicFramePr>
        <p:xfrm>
          <a:off x="839788" y="2557463"/>
          <a:ext cx="5157787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0FF6A06D-D87F-4E8B-904C-10ACD31DE1D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76165599"/>
              </p:ext>
            </p:extLst>
          </p:nvPr>
        </p:nvGraphicFramePr>
        <p:xfrm>
          <a:off x="6172200" y="2557463"/>
          <a:ext cx="5183188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776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837A-BBAA-4A74-A926-5626AD9F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Marital Status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974712-08E3-4B52-9711-001C4B7C4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pt-BR" sz="2000" dirty="0"/>
          </a:p>
          <a:p>
            <a:r>
              <a:rPr lang="pt-BR" sz="2000" dirty="0" err="1"/>
              <a:t>Customers</a:t>
            </a:r>
            <a:r>
              <a:rPr lang="pt-BR" sz="2000" dirty="0"/>
              <a:t> </a:t>
            </a:r>
            <a:r>
              <a:rPr lang="pt-BR" sz="2000" dirty="0" err="1"/>
              <a:t>who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already</a:t>
            </a:r>
            <a:r>
              <a:rPr lang="pt-BR" sz="2000" dirty="0"/>
              <a:t> </a:t>
            </a:r>
            <a:r>
              <a:rPr lang="pt-BR" sz="2000" dirty="0" err="1"/>
              <a:t>formed</a:t>
            </a:r>
            <a:r>
              <a:rPr lang="pt-BR" sz="2000" dirty="0"/>
              <a:t> a </a:t>
            </a:r>
            <a:r>
              <a:rPr lang="pt-BR" sz="2000" dirty="0" err="1"/>
              <a:t>family</a:t>
            </a:r>
            <a:r>
              <a:rPr lang="pt-BR" sz="2000" dirty="0"/>
              <a:t> (</a:t>
            </a:r>
            <a:r>
              <a:rPr lang="pt-BR" sz="2000" dirty="0" err="1"/>
              <a:t>married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together</a:t>
            </a:r>
            <a:r>
              <a:rPr lang="pt-BR" sz="2000" dirty="0"/>
              <a:t>) are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most</a:t>
            </a:r>
            <a:r>
              <a:rPr lang="pt-BR" sz="2000" dirty="0"/>
              <a:t> </a:t>
            </a:r>
            <a:r>
              <a:rPr lang="pt-BR" sz="2000" dirty="0" err="1"/>
              <a:t>frequent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Target </a:t>
            </a:r>
            <a:r>
              <a:rPr lang="pt-BR" sz="2000" dirty="0" err="1"/>
              <a:t>customers</a:t>
            </a:r>
            <a:r>
              <a:rPr lang="pt-BR" sz="2000" dirty="0"/>
              <a:t> </a:t>
            </a:r>
            <a:r>
              <a:rPr lang="pt-BR" sz="2000" dirty="0" err="1"/>
              <a:t>also</a:t>
            </a:r>
            <a:r>
              <a:rPr lang="pt-BR" sz="2000" dirty="0"/>
              <a:t> are </a:t>
            </a:r>
            <a:r>
              <a:rPr lang="pt-BR" sz="2000" dirty="0" err="1"/>
              <a:t>often</a:t>
            </a:r>
            <a:r>
              <a:rPr lang="pt-BR" sz="2000" dirty="0"/>
              <a:t> </a:t>
            </a:r>
            <a:r>
              <a:rPr lang="pt-BR" sz="2000" dirty="0" err="1"/>
              <a:t>married</a:t>
            </a:r>
            <a:r>
              <a:rPr lang="pt-BR" sz="2000" dirty="0"/>
              <a:t> </a:t>
            </a:r>
            <a:r>
              <a:rPr lang="pt-BR" sz="2000" dirty="0" err="1"/>
              <a:t>or</a:t>
            </a:r>
            <a:r>
              <a:rPr lang="pt-BR" sz="2000" dirty="0"/>
              <a:t> </a:t>
            </a:r>
            <a:r>
              <a:rPr lang="pt-BR" sz="2000" dirty="0" err="1"/>
              <a:t>together</a:t>
            </a:r>
            <a:r>
              <a:rPr lang="pt-BR" sz="2000" dirty="0"/>
              <a:t>, </a:t>
            </a:r>
            <a:r>
              <a:rPr lang="pt-BR" sz="2000" dirty="0" err="1"/>
              <a:t>but</a:t>
            </a:r>
            <a:r>
              <a:rPr lang="pt-BR" sz="2000" dirty="0"/>
              <a:t> </a:t>
            </a:r>
            <a:r>
              <a:rPr lang="pt-BR" sz="2000" dirty="0" err="1"/>
              <a:t>they</a:t>
            </a:r>
            <a:r>
              <a:rPr lang="pt-BR" sz="2000" dirty="0"/>
              <a:t> are </a:t>
            </a:r>
            <a:r>
              <a:rPr lang="pt-BR" sz="2000" dirty="0" err="1"/>
              <a:t>mostly</a:t>
            </a:r>
            <a:r>
              <a:rPr lang="pt-BR" sz="2000" dirty="0"/>
              <a:t> single.</a:t>
            </a:r>
          </a:p>
          <a:p>
            <a:endParaRPr lang="pt-BR" sz="2000" dirty="0"/>
          </a:p>
          <a:p>
            <a:r>
              <a:rPr lang="pt-BR" sz="2000" dirty="0" err="1"/>
              <a:t>Divorced</a:t>
            </a:r>
            <a:r>
              <a:rPr lang="pt-BR" sz="2000" dirty="0"/>
              <a:t> shows </a:t>
            </a:r>
            <a:r>
              <a:rPr lang="pt-BR" sz="2000" dirty="0" err="1"/>
              <a:t>up</a:t>
            </a:r>
            <a:r>
              <a:rPr lang="pt-BR" sz="2000" dirty="0"/>
              <a:t> in 4th position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/>
              <a:t>proportionaly</a:t>
            </a:r>
            <a:r>
              <a:rPr lang="pt-BR" sz="2000" dirty="0"/>
              <a:t> </a:t>
            </a:r>
            <a:r>
              <a:rPr lang="pt-BR" sz="2000" dirty="0" err="1"/>
              <a:t>greater</a:t>
            </a:r>
            <a:r>
              <a:rPr lang="pt-BR" sz="2000" dirty="0"/>
              <a:t> </a:t>
            </a:r>
            <a:r>
              <a:rPr lang="pt-BR" sz="2000" dirty="0" err="1"/>
              <a:t>comparing</a:t>
            </a:r>
            <a:r>
              <a:rPr lang="pt-BR" sz="2000" dirty="0"/>
              <a:t> target </a:t>
            </a:r>
            <a:r>
              <a:rPr lang="pt-BR" sz="2000" dirty="0" err="1"/>
              <a:t>to</a:t>
            </a:r>
            <a:r>
              <a:rPr lang="pt-BR" sz="2000" dirty="0"/>
              <a:t> general </a:t>
            </a:r>
            <a:r>
              <a:rPr lang="pt-BR" sz="2000" dirty="0" err="1"/>
              <a:t>customers</a:t>
            </a:r>
            <a:r>
              <a:rPr lang="pt-BR" sz="2000" dirty="0"/>
              <a:t>.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EB93BF3A-2C5B-4031-9849-D7124A042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11639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92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8BCD-3FE7-406E-9C96-E8C435A6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Children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teens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home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8BA24C-A686-4398-B696-E52059F5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/>
              <a:t>Target </a:t>
            </a:r>
            <a:r>
              <a:rPr lang="pt-BR" sz="2000" dirty="0" err="1"/>
              <a:t>customers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a </a:t>
            </a:r>
            <a:r>
              <a:rPr lang="pt-BR" sz="2000" dirty="0" err="1"/>
              <a:t>little</a:t>
            </a:r>
            <a:r>
              <a:rPr lang="pt-BR" sz="2000" dirty="0"/>
              <a:t> bit more kids </a:t>
            </a:r>
            <a:r>
              <a:rPr lang="pt-BR" sz="2000" dirty="0" err="1"/>
              <a:t>then</a:t>
            </a:r>
            <a:r>
              <a:rPr lang="pt-BR" sz="2000" dirty="0"/>
              <a:t> </a:t>
            </a:r>
            <a:r>
              <a:rPr lang="pt-BR" sz="2000" dirty="0" err="1"/>
              <a:t>teens</a:t>
            </a:r>
            <a:r>
              <a:rPr lang="pt-BR" sz="2000" dirty="0"/>
              <a:t> </a:t>
            </a:r>
            <a:r>
              <a:rPr lang="pt-BR" sz="2000" dirty="0" err="1"/>
              <a:t>at</a:t>
            </a:r>
            <a:r>
              <a:rPr lang="pt-BR" sz="2000" dirty="0"/>
              <a:t> home, in </a:t>
            </a:r>
            <a:r>
              <a:rPr lang="pt-BR" sz="2000" dirty="0" err="1"/>
              <a:t>average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 err="1"/>
              <a:t>However</a:t>
            </a:r>
            <a:r>
              <a:rPr lang="pt-BR" sz="2000" dirty="0"/>
              <a:t>, </a:t>
            </a:r>
            <a:r>
              <a:rPr lang="pt-BR" sz="2000" dirty="0" err="1"/>
              <a:t>comparing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general </a:t>
            </a:r>
            <a:r>
              <a:rPr lang="pt-BR" sz="2000" dirty="0" err="1"/>
              <a:t>customers</a:t>
            </a:r>
            <a:r>
              <a:rPr lang="pt-BR" sz="2000" dirty="0"/>
              <a:t>, </a:t>
            </a:r>
            <a:r>
              <a:rPr lang="pt-BR" sz="2000" dirty="0" err="1"/>
              <a:t>they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much</a:t>
            </a:r>
            <a:r>
              <a:rPr lang="pt-BR" sz="2000" dirty="0"/>
              <a:t> </a:t>
            </a:r>
            <a:r>
              <a:rPr lang="pt-BR" sz="2000" dirty="0" err="1"/>
              <a:t>less</a:t>
            </a:r>
            <a:r>
              <a:rPr lang="pt-BR" sz="2000" dirty="0"/>
              <a:t> kids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teens</a:t>
            </a:r>
            <a:r>
              <a:rPr lang="pt-BR" sz="2000" dirty="0"/>
              <a:t> </a:t>
            </a:r>
            <a:r>
              <a:rPr lang="pt-BR" sz="2000" dirty="0" err="1"/>
              <a:t>at</a:t>
            </a:r>
            <a:r>
              <a:rPr lang="pt-BR" sz="2000" dirty="0"/>
              <a:t> home.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85ED8143-833F-4790-99A1-D5ED3ABBF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37631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073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705CD5-B22C-440B-8803-D3E4C8CB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Customer Persona</a:t>
            </a:r>
          </a:p>
        </p:txBody>
      </p:sp>
      <p:pic>
        <p:nvPicPr>
          <p:cNvPr id="6" name="Espaço Reservado para Conteúdo 5" descr="Desenho de uma pessoa&#10;&#10;Descrição gerada automaticamente">
            <a:extLst>
              <a:ext uri="{FF2B5EF4-FFF2-40B4-BE49-F238E27FC236}">
                <a16:creationId xmlns:a16="http://schemas.microsoft.com/office/drawing/2014/main" id="{EA4E9490-EA1C-4401-9D0D-79E2ED031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93973"/>
            <a:ext cx="5270053" cy="527005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9E5E0C-EB26-4D57-A637-96E7332A5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Medium/high income range (62% between $45k - $90k), with an average of $60k. 8% have income higher than $90k.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High education level. About 93% have at least a graduation. 30% have a PhD.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32% are single and 40% are married/together with at most one kid/teen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66% are young adult or middle-aged (generation X and Y)</a:t>
            </a:r>
          </a:p>
        </p:txBody>
      </p:sp>
    </p:spTree>
    <p:extLst>
      <p:ext uri="{BB962C8B-B14F-4D97-AF65-F5344CB8AC3E}">
        <p14:creationId xmlns:p14="http://schemas.microsoft.com/office/powerpoint/2010/main" val="186326977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428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Univers Condensed Light</vt:lpstr>
      <vt:lpstr>Walbaum Display Light</vt:lpstr>
      <vt:lpstr>AngleLinesVTI</vt:lpstr>
      <vt:lpstr>Customer Analysis</vt:lpstr>
      <vt:lpstr>Objective and Initial Considerations</vt:lpstr>
      <vt:lpstr>Income Distribution</vt:lpstr>
      <vt:lpstr>Education</vt:lpstr>
      <vt:lpstr>Income by Education</vt:lpstr>
      <vt:lpstr>Age Groups</vt:lpstr>
      <vt:lpstr>Marital Status</vt:lpstr>
      <vt:lpstr>Average Children and teens at home</vt:lpstr>
      <vt:lpstr>Customer Persona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Analytics</dc:title>
  <dc:creator>Andre Azevedo de Albuquerque</dc:creator>
  <cp:lastModifiedBy>Andre Azevedo de Albuquerque</cp:lastModifiedBy>
  <cp:revision>9</cp:revision>
  <dcterms:created xsi:type="dcterms:W3CDTF">2022-03-17T20:24:13Z</dcterms:created>
  <dcterms:modified xsi:type="dcterms:W3CDTF">2022-03-18T01:46:49Z</dcterms:modified>
</cp:coreProperties>
</file>