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7772400" cy="10058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9652F5-1709-409F-9FB1-69FDE4063F3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DC4C422E-64A7-4EBB-B06E-4EA5B287DE4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ED2AD57-2BCF-4604-9523-76FE0EE8338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77214E-3547-41BC-93C6-ADF69EC2B7C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7868AA6-FDE1-4C51-AC6A-916F4B47E85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65CCBB4-E82F-47A3-9E37-B5E2872A019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7AF3703-51AD-4B17-A8A2-4F9A422E889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31CF62C-0EEC-4A98-830D-F5B02D95BFA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66048E0-7E2F-467B-8AD9-F9C01C5F2A3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B46185E-14D7-4349-A67A-36AA81D8627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D109EC60-B926-4FA9-BAE3-8A9706DC70E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3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6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 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89E198F-0011-4503-BDFD-F2D763A8BA39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07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8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9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0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1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12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B02DF15-3F7E-493A-841D-493285BF5559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17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8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19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0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1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22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17B3FB-B0F5-46B1-8D3C-E7EF343C216D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5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8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9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20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D0B9F4-3D07-4F35-8624-ED1D49277694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25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6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7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8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30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26517A0-F7DF-4402-BF3A-E8CFDFFBF905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35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6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7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8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40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7E3407C-512C-45E1-A965-E14A043A90A2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49" name="Freeform: Shape 7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0" name="Freeform: Shape 8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1" name="Freeform: Shape 9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2" name="Freeform: Shape 10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53" name="Freeform: Shape 11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54" name="Oval 13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26C1B4E-5496-45BD-B015-87FB225193AD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59" name="Freeform: Shape 8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0" name="Freeform: Shape 9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1" name="Freeform: Shape 10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2" name="Freeform: Shape 11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63" name="Freeform: Shape 12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64" name="Oval 14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935D5E0-05E9-4E0E-9734-AD058561DB9A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75" name="Freeform: Shape 10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6" name="Freeform: Shape 11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7" name="Freeform: Shape 12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8" name="Freeform: Shape 13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79" name="Freeform: Shape 14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80" name="Oval 16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AAC8DCB-FDB2-4C26-8486-274336A64036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85" name="Freeform: Shape 6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6" name="Freeform: Shape 7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7" name="Freeform: Shape 8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8" name="Freeform: Shape 9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89" name="Freeform: Shape 10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90" name="Oval 12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EFBE9EF-26B2-4387-B7F9-C68EEA2E5FB8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aphic 185"/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97" name="Freeform: Shape 5"/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98" name="Freeform: Shape 6"/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99" name="Freeform: Shape 7"/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0" name="Freeform: Shape 8"/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01" name="Freeform: Shape 9"/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02" name="Oval 11"/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&lt;footer&gt;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DE6B206-717E-4D8C-ADA9-7D2C196D115C}" type="slidenum">
              <a:rPr lang="en-US" sz="1200" b="1" strike="noStrike" cap="all" spc="89">
                <a:solidFill>
                  <a:schemeClr val="dk1">
                    <a:tint val="75000"/>
                  </a:schemeClr>
                </a:solidFill>
                <a:latin typeface="Source Sans Pro"/>
                <a:ea typeface="Source Sans Pro SemiBold"/>
              </a:rPr>
              <a:t>‹nº›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440" y="5987160"/>
            <a:ext cx="1053360" cy="468360"/>
            <a:chOff x="10999440" y="5987160"/>
            <a:chExt cx="1053360" cy="468360"/>
          </a:xfrm>
        </p:grpSpPr>
        <p:sp>
          <p:nvSpPr>
            <p:cNvPr id="127" name="Freeform: Shape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99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8" name="Freeform: Shap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74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29" name="Freeform: Shape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349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30" name="Freeform: Shape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23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31" name="Freeform: Shape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9892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32" name="Oval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0760" y="653040"/>
            <a:ext cx="318600" cy="318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 useBgFill="1">
        <p:nvSpPr>
          <p:cNvPr id="133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38880" y="402480"/>
            <a:ext cx="5215680" cy="1167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cap="all" spc="1489">
                <a:solidFill>
                  <a:schemeClr val="dk1"/>
                </a:solidFill>
                <a:latin typeface="Source Sans Pro"/>
              </a:rPr>
              <a:t>Foot+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5" name="Graphic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22840" y="824400"/>
            <a:ext cx="1908720" cy="708480"/>
            <a:chOff x="6522840" y="824400"/>
            <a:chExt cx="1908720" cy="708480"/>
          </a:xfrm>
        </p:grpSpPr>
        <p:sp>
          <p:nvSpPr>
            <p:cNvPr id="136" name="Freeform: Shape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82440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cxn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/>
            </a:solidFill>
            <a:ln w="253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37" name="Freeform: Shape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125964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cxn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/>
            </a:solidFill>
            <a:ln w="253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138" name="Graphic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22840" y="824400"/>
            <a:ext cx="1908720" cy="708480"/>
            <a:chOff x="6522840" y="824400"/>
            <a:chExt cx="1908720" cy="708480"/>
          </a:xfrm>
        </p:grpSpPr>
        <p:sp>
          <p:nvSpPr>
            <p:cNvPr id="139" name="Freeform: Shap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82440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cxn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253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0" name="Freeform: Shape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22840" y="1259640"/>
              <a:ext cx="1908720" cy="273240"/>
            </a:xfrm>
            <a:custGeom>
              <a:avLst/>
              <a:gdLst>
                <a:gd name="textAreaLeft" fmla="*/ 0 w 1908720"/>
                <a:gd name="textAreaRight" fmla="*/ 1910160 w 1908720"/>
                <a:gd name="textAreaTop" fmla="*/ 0 h 273240"/>
                <a:gd name="textAreaBottom" fmla="*/ 274680 h 273240"/>
              </a:gdLst>
              <a:ahLst/>
              <a:cxnLst/>
              <a:rect l="textAreaLeft" t="textAreaTop" r="textAreaRight" b="textAreaBottom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253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938880" y="1721160"/>
            <a:ext cx="6617880" cy="4380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cap="all" spc="389">
                <a:solidFill>
                  <a:schemeClr val="dk1"/>
                </a:solidFill>
                <a:latin typeface="Source Sans Pro"/>
              </a:rPr>
              <a:t>Analise de Sistemas – P5 – DETI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cap="all" spc="389">
                <a:solidFill>
                  <a:schemeClr val="dk1"/>
                </a:solidFill>
                <a:latin typeface="Source Sans Pro"/>
                <a:ea typeface="Source Sans Pro"/>
              </a:rPr>
              <a:t>Luis Sousa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cap="all" spc="389">
                <a:solidFill>
                  <a:schemeClr val="dk1"/>
                </a:solidFill>
                <a:latin typeface="Source Sans Pro"/>
                <a:ea typeface="Source Sans Pro"/>
              </a:rPr>
              <a:t>Gabriel Monteiro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cap="all" spc="389">
                <a:solidFill>
                  <a:schemeClr val="dk1"/>
                </a:solidFill>
                <a:latin typeface="Source Sans Pro"/>
                <a:ea typeface="Source Sans Pro"/>
              </a:rPr>
              <a:t>Tomas Oliveira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cap="all" spc="389">
                <a:solidFill>
                  <a:schemeClr val="dk1"/>
                </a:solidFill>
                <a:latin typeface="Source Sans Pro"/>
                <a:ea typeface="Source Sans Pro"/>
              </a:rPr>
              <a:t>Jose Santos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cap="all" spc="389">
                <a:solidFill>
                  <a:schemeClr val="dk1"/>
                </a:solidFill>
                <a:latin typeface="Source Sans Pro"/>
                <a:ea typeface="Source Sans Pro"/>
              </a:rPr>
              <a:t>Andre Alexandre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6200" y="3801960"/>
            <a:ext cx="363600" cy="3636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143" name="Oval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66200" y="3801960"/>
            <a:ext cx="363600" cy="3636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pic>
        <p:nvPicPr>
          <p:cNvPr id="144" name="Picture 3" descr="A white letter in a green circle&#10;&#10;Description automatically generated"/>
          <p:cNvPicPr/>
          <p:nvPr/>
        </p:nvPicPr>
        <p:blipFill>
          <a:blip r:embed="rId2"/>
          <a:stretch/>
        </p:blipFill>
        <p:spPr>
          <a:xfrm>
            <a:off x="7572960" y="1820160"/>
            <a:ext cx="3215880" cy="3215880"/>
          </a:xfrm>
          <a:prstGeom prst="rect">
            <a:avLst/>
          </a:prstGeom>
          <a:ln w="0">
            <a:noFill/>
          </a:ln>
        </p:spPr>
      </p:pic>
      <p:grpSp>
        <p:nvGrpSpPr>
          <p:cNvPr id="145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5800" y="4898520"/>
            <a:ext cx="973440" cy="973440"/>
            <a:chOff x="10135800" y="4898520"/>
            <a:chExt cx="973440" cy="973440"/>
          </a:xfrm>
        </p:grpSpPr>
        <p:sp>
          <p:nvSpPr>
            <p:cNvPr id="146" name="Freeform: Shape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90520" y="4953240"/>
              <a:ext cx="205560" cy="205560"/>
            </a:xfrm>
            <a:custGeom>
              <a:avLst/>
              <a:gdLst>
                <a:gd name="textAreaLeft" fmla="*/ 0 w 205560"/>
                <a:gd name="textAreaRight" fmla="*/ 207000 w 205560"/>
                <a:gd name="textAreaTop" fmla="*/ 0 h 205560"/>
                <a:gd name="textAreaBottom" fmla="*/ 207000 h 205560"/>
              </a:gdLst>
              <a:ahLst/>
              <a:cxn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7" name="Freeform: Shape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9400" y="490176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cxn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8" name="Freeform: Shape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5800" y="489852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cxn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49" name="Freeform: Shape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50200" y="4912560"/>
              <a:ext cx="616320" cy="616680"/>
            </a:xfrm>
            <a:custGeom>
              <a:avLst/>
              <a:gdLst>
                <a:gd name="textAreaLeft" fmla="*/ 0 w 616320"/>
                <a:gd name="textAreaRight" fmla="*/ 617760 w 616320"/>
                <a:gd name="textAreaTop" fmla="*/ 0 h 616680"/>
                <a:gd name="textAreaBottom" fmla="*/ 618120 h 616680"/>
              </a:gdLst>
              <a:ahLst/>
              <a:cxn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0" name="Freeform: Shape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79720" y="4942080"/>
              <a:ext cx="666720" cy="666720"/>
            </a:xfrm>
            <a:custGeom>
              <a:avLst/>
              <a:gdLst>
                <a:gd name="textAreaLeft" fmla="*/ 0 w 666720"/>
                <a:gd name="textAreaRight" fmla="*/ 668160 w 666720"/>
                <a:gd name="textAreaTop" fmla="*/ 0 h 666720"/>
                <a:gd name="textAreaBottom" fmla="*/ 668160 h 666720"/>
              </a:gdLst>
              <a:ahLst/>
              <a:cxn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1" name="Freeform: Shape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20040" y="4982760"/>
              <a:ext cx="695160" cy="695160"/>
            </a:xfrm>
            <a:custGeom>
              <a:avLst/>
              <a:gdLst>
                <a:gd name="textAreaLeft" fmla="*/ 0 w 695160"/>
                <a:gd name="textAreaRight" fmla="*/ 696600 w 695160"/>
                <a:gd name="textAreaTop" fmla="*/ 0 h 695160"/>
                <a:gd name="textAreaBottom" fmla="*/ 696600 h 695160"/>
              </a:gdLst>
              <a:ahLst/>
              <a:cxn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2" name="Freeform: Shape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70440" y="5033160"/>
              <a:ext cx="704160" cy="704160"/>
            </a:xfrm>
            <a:custGeom>
              <a:avLst/>
              <a:gdLst>
                <a:gd name="textAreaLeft" fmla="*/ 0 w 704160"/>
                <a:gd name="textAreaRight" fmla="*/ 705600 w 704160"/>
                <a:gd name="textAreaTop" fmla="*/ 0 h 704160"/>
                <a:gd name="textAreaBottom" fmla="*/ 705600 h 704160"/>
              </a:gdLst>
              <a:ahLst/>
              <a:cxn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3" name="Freeform: Shape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30920" y="5092560"/>
              <a:ext cx="694440" cy="695160"/>
            </a:xfrm>
            <a:custGeom>
              <a:avLst/>
              <a:gdLst>
                <a:gd name="textAreaLeft" fmla="*/ 0 w 694440"/>
                <a:gd name="textAreaRight" fmla="*/ 695880 w 694440"/>
                <a:gd name="textAreaTop" fmla="*/ 0 h 695160"/>
                <a:gd name="textAreaBottom" fmla="*/ 696600 h 695160"/>
              </a:gdLst>
              <a:ahLst/>
              <a:cxn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4" name="Freeform: Shape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98600" y="5161320"/>
              <a:ext cx="667080" cy="667080"/>
            </a:xfrm>
            <a:custGeom>
              <a:avLst/>
              <a:gdLst>
                <a:gd name="textAreaLeft" fmla="*/ 0 w 667080"/>
                <a:gd name="textAreaRight" fmla="*/ 668520 w 667080"/>
                <a:gd name="textAreaTop" fmla="*/ 0 h 667080"/>
                <a:gd name="textAreaBottom" fmla="*/ 668520 h 667080"/>
              </a:gdLst>
              <a:ahLst/>
              <a:cxn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5" name="Freeform: Shape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78520" y="5241240"/>
              <a:ext cx="616680" cy="616680"/>
            </a:xfrm>
            <a:custGeom>
              <a:avLst/>
              <a:gdLst>
                <a:gd name="textAreaLeft" fmla="*/ 0 w 616680"/>
                <a:gd name="textAreaRight" fmla="*/ 618120 w 616680"/>
                <a:gd name="textAreaTop" fmla="*/ 0 h 616680"/>
                <a:gd name="textAreaBottom" fmla="*/ 618120 h 616680"/>
              </a:gdLst>
              <a:ahLst/>
              <a:cxn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6" name="Freeform: Shape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1760" y="533448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cxn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7" name="Freeform: Shape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5520" y="544824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cxn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58" name="Freeform: Shape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49320" y="5611680"/>
              <a:ext cx="205200" cy="205200"/>
            </a:xfrm>
            <a:custGeom>
              <a:avLst/>
              <a:gdLst>
                <a:gd name="textAreaLeft" fmla="*/ 0 w 205200"/>
                <a:gd name="textAreaRight" fmla="*/ 206640 w 205200"/>
                <a:gd name="textAreaTop" fmla="*/ 0 h 205200"/>
                <a:gd name="textAreaBottom" fmla="*/ 206640 h 205200"/>
              </a:gdLst>
              <a:ahLst/>
              <a:cxn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159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35800" y="4898520"/>
            <a:ext cx="973440" cy="973440"/>
            <a:chOff x="10135800" y="4898520"/>
            <a:chExt cx="973440" cy="973440"/>
          </a:xfrm>
        </p:grpSpPr>
        <p:sp>
          <p:nvSpPr>
            <p:cNvPr id="160" name="Freeform: Shape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90520" y="4953240"/>
              <a:ext cx="205560" cy="205560"/>
            </a:xfrm>
            <a:custGeom>
              <a:avLst/>
              <a:gdLst>
                <a:gd name="textAreaLeft" fmla="*/ 0 w 205560"/>
                <a:gd name="textAreaRight" fmla="*/ 207000 w 205560"/>
                <a:gd name="textAreaTop" fmla="*/ 0 h 205560"/>
                <a:gd name="textAreaBottom" fmla="*/ 207000 h 205560"/>
              </a:gdLst>
              <a:ahLst/>
              <a:cxn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1" name="Freeform: Shape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9400" y="490176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cxn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2" name="Freeform: Shape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35800" y="489852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cxn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3" name="Freeform: Shape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50200" y="4912560"/>
              <a:ext cx="616320" cy="616680"/>
            </a:xfrm>
            <a:custGeom>
              <a:avLst/>
              <a:gdLst>
                <a:gd name="textAreaLeft" fmla="*/ 0 w 616320"/>
                <a:gd name="textAreaRight" fmla="*/ 617760 w 616320"/>
                <a:gd name="textAreaTop" fmla="*/ 0 h 616680"/>
                <a:gd name="textAreaBottom" fmla="*/ 618120 h 616680"/>
              </a:gdLst>
              <a:ahLst/>
              <a:cxn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4" name="Freeform: Shape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79720" y="4942080"/>
              <a:ext cx="666720" cy="666720"/>
            </a:xfrm>
            <a:custGeom>
              <a:avLst/>
              <a:gdLst>
                <a:gd name="textAreaLeft" fmla="*/ 0 w 666720"/>
                <a:gd name="textAreaRight" fmla="*/ 668160 w 666720"/>
                <a:gd name="textAreaTop" fmla="*/ 0 h 666720"/>
                <a:gd name="textAreaBottom" fmla="*/ 668160 h 666720"/>
              </a:gdLst>
              <a:ahLst/>
              <a:cxn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5" name="Freeform: Shape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20040" y="4982760"/>
              <a:ext cx="695160" cy="695160"/>
            </a:xfrm>
            <a:custGeom>
              <a:avLst/>
              <a:gdLst>
                <a:gd name="textAreaLeft" fmla="*/ 0 w 695160"/>
                <a:gd name="textAreaRight" fmla="*/ 696600 w 695160"/>
                <a:gd name="textAreaTop" fmla="*/ 0 h 695160"/>
                <a:gd name="textAreaBottom" fmla="*/ 696600 h 695160"/>
              </a:gdLst>
              <a:ahLst/>
              <a:cxn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6" name="Freeform: Shape 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70440" y="5033160"/>
              <a:ext cx="704160" cy="704160"/>
            </a:xfrm>
            <a:custGeom>
              <a:avLst/>
              <a:gdLst>
                <a:gd name="textAreaLeft" fmla="*/ 0 w 704160"/>
                <a:gd name="textAreaRight" fmla="*/ 705600 w 704160"/>
                <a:gd name="textAreaTop" fmla="*/ 0 h 704160"/>
                <a:gd name="textAreaBottom" fmla="*/ 705600 h 704160"/>
              </a:gdLst>
              <a:ahLst/>
              <a:cxn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7" name="Freeform: Shape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30920" y="5092560"/>
              <a:ext cx="694440" cy="695160"/>
            </a:xfrm>
            <a:custGeom>
              <a:avLst/>
              <a:gdLst>
                <a:gd name="textAreaLeft" fmla="*/ 0 w 694440"/>
                <a:gd name="textAreaRight" fmla="*/ 695880 w 694440"/>
                <a:gd name="textAreaTop" fmla="*/ 0 h 695160"/>
                <a:gd name="textAreaBottom" fmla="*/ 696600 h 695160"/>
              </a:gdLst>
              <a:ahLst/>
              <a:cxn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8" name="Freeform: Shape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98600" y="5161320"/>
              <a:ext cx="667080" cy="667080"/>
            </a:xfrm>
            <a:custGeom>
              <a:avLst/>
              <a:gdLst>
                <a:gd name="textAreaLeft" fmla="*/ 0 w 667080"/>
                <a:gd name="textAreaRight" fmla="*/ 668520 w 667080"/>
                <a:gd name="textAreaTop" fmla="*/ 0 h 667080"/>
                <a:gd name="textAreaBottom" fmla="*/ 668520 h 667080"/>
              </a:gdLst>
              <a:ahLst/>
              <a:cxn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69" name="Freeform: Shape 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78520" y="5241240"/>
              <a:ext cx="616680" cy="616680"/>
            </a:xfrm>
            <a:custGeom>
              <a:avLst/>
              <a:gdLst>
                <a:gd name="textAreaLeft" fmla="*/ 0 w 616680"/>
                <a:gd name="textAreaRight" fmla="*/ 618120 w 616680"/>
                <a:gd name="textAreaTop" fmla="*/ 0 h 616680"/>
                <a:gd name="textAreaBottom" fmla="*/ 618120 h 616680"/>
              </a:gdLst>
              <a:ahLst/>
              <a:cxn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0" name="Freeform: Shape 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571760" y="533448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cxn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1" name="Freeform: Shape 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5520" y="544824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cxn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172" name="Freeform: Shape 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49320" y="5611680"/>
              <a:ext cx="205200" cy="205200"/>
            </a:xfrm>
            <a:custGeom>
              <a:avLst/>
              <a:gdLst>
                <a:gd name="textAreaLeft" fmla="*/ 0 w 205200"/>
                <a:gd name="textAreaRight" fmla="*/ 206640 w 205200"/>
                <a:gd name="textAreaTop" fmla="*/ 0 h 205200"/>
                <a:gd name="textAreaBottom" fmla="*/ 206640 h 205200"/>
              </a:gdLst>
              <a:ahLst/>
              <a:cxn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0" name="Rectangle 2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81" name="Freeform: Shape 2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cxn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232360" y="632880"/>
            <a:ext cx="4462200" cy="131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cap="all" spc="1489">
                <a:solidFill>
                  <a:schemeClr val="dk1"/>
                </a:solidFill>
                <a:latin typeface="Source Sans Pro"/>
              </a:rPr>
              <a:t>Persona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Freeform: Shape 2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8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cxn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384" name="Freeform: Shape 2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24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cxn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385" name="TextBox 11"/>
          <p:cNvSpPr/>
          <p:nvPr/>
        </p:nvSpPr>
        <p:spPr>
          <a:xfrm>
            <a:off x="2232360" y="2125800"/>
            <a:ext cx="4462200" cy="40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normAutofit fontScale="93333"/>
          </a:bodyPr>
          <a:lstStyle/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</a:rPr>
              <a:t>Nome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</a:rPr>
              <a:t>: Diogo Carvalho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Idade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19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Profissão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Desempregado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História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O Diogo é um estudante de Engenharia na Universidade de Aveiro.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Motivação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O Diogo quer entrar no mundo do futebol porém nem sempre consegue bilhete mesmo já tendo marcado a viagem para ver o jogo no estádio.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Freeform: Shape 2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cxn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87" name="Freeform: Shape 2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cxn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88" name="Freeform: Shape 2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cxn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89" name="Picture 2"/>
          <p:cNvSpPr/>
          <p:nvPr/>
        </p:nvSpPr>
        <p:spPr>
          <a:xfrm>
            <a:off x="7020360" y="871200"/>
            <a:ext cx="4414320" cy="4414320"/>
          </a:xfrm>
          <a:custGeom>
            <a:avLst/>
            <a:gdLst>
              <a:gd name="textAreaLeft" fmla="*/ 0 w 4414320"/>
              <a:gd name="textAreaRight" fmla="*/ 4415760 w 4414320"/>
              <a:gd name="textAreaTop" fmla="*/ 0 h 4414320"/>
              <a:gd name="textAreaBottom" fmla="*/ 4415760 h 4414320"/>
            </a:gdLst>
            <a:ahLst/>
            <a:cxnLst/>
            <a:rect l="textAreaLeft" t="textAreaTop" r="textAreaRight" b="textAreaBottom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0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391" name="Freeform: Shape 29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2" name="Freeform: Shape 29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3" name="Freeform: Shape 29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4" name="Freeform: Shap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395" name="Freeform: Shape 29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6" name="Rectangle 2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397" name="Freeform: Shape 2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cxn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2232360" y="632880"/>
            <a:ext cx="4462200" cy="131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cap="all" spc="1489">
                <a:solidFill>
                  <a:schemeClr val="dk1"/>
                </a:solidFill>
                <a:latin typeface="Source Sans Pro"/>
              </a:rPr>
              <a:t>Persona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9" name="Freeform: Shape 2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8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cxn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00" name="Freeform: Shape 2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24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cxn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01" name="TextBox 11"/>
          <p:cNvSpPr/>
          <p:nvPr/>
        </p:nvSpPr>
        <p:spPr>
          <a:xfrm>
            <a:off x="2231280" y="1946880"/>
            <a:ext cx="4462200" cy="40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noAutofit/>
          </a:bodyPr>
          <a:lstStyle/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</a:rPr>
              <a:t>Nome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</a:rPr>
              <a:t>: Susana Dias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Idade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23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Profissão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Engenheira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História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A Susana é uma jovem engenheira recem-formada de 23 anos, dedica, atenciosa e fanática por futebol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28600" defTabSz="914400">
              <a:lnSpc>
                <a:spcPct val="90000"/>
              </a:lnSpc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Motivação</a:t>
            </a:r>
            <a:r>
              <a:rPr lang="en-US" sz="1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: A Susana sempre seguiu a sua equipa favorita de perto como sócia do clube,  porém nem sempre pode levar a sua família ao estádio pois é a única que tem exclusividade sobre os bilhetes.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Freeform: Shape 2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cxn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403" name="Freeform: Shape 2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cxn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04" name="Freeform: Shape 2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cxn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05" name="Picture 2"/>
          <p:cNvSpPr/>
          <p:nvPr/>
        </p:nvSpPr>
        <p:spPr>
          <a:xfrm>
            <a:off x="7020360" y="871200"/>
            <a:ext cx="4414320" cy="4414320"/>
          </a:xfrm>
          <a:custGeom>
            <a:avLst/>
            <a:gdLst>
              <a:gd name="textAreaLeft" fmla="*/ 0 w 4414320"/>
              <a:gd name="textAreaRight" fmla="*/ 4415760 w 4414320"/>
              <a:gd name="textAreaTop" fmla="*/ 0 h 4414320"/>
              <a:gd name="textAreaBottom" fmla="*/ 4415760 h 4414320"/>
            </a:gdLst>
            <a:ahLst/>
            <a:cxnLst/>
            <a:rect l="textAreaLeft" t="textAreaTop" r="textAreaRight" b="textAreaBottom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6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07" name="Freeform: Shape 2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08" name="Freeform: Shape 2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09" name="Freeform: Shape 2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10" name="Freeform: Shape 2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11" name="Freeform: Shape 2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838080" y="565560"/>
            <a:ext cx="10514160" cy="112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Cenários de utilização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4" name="Graphic 1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440"/>
            <a:ext cx="1290240" cy="427680"/>
            <a:chOff x="0" y="136440"/>
            <a:chExt cx="1290240" cy="427680"/>
          </a:xfrm>
        </p:grpSpPr>
        <p:sp>
          <p:nvSpPr>
            <p:cNvPr id="415" name="Freeform: Shape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425880"/>
              <a:ext cx="1289880" cy="138240"/>
            </a:xfrm>
            <a:custGeom>
              <a:avLst/>
              <a:gdLst>
                <a:gd name="textAreaLeft" fmla="*/ 0 w 1289880"/>
                <a:gd name="textAreaRight" fmla="*/ 1291320 w 1289880"/>
                <a:gd name="textAreaTop" fmla="*/ 0 h 138240"/>
                <a:gd name="textAreaBottom" fmla="*/ 139680 h 138240"/>
              </a:gdLst>
              <a:ahLst/>
              <a:cxnLst/>
              <a:rect l="textAreaLeft" t="textAreaTop" r="textAreaRight" b="textAreaBottom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tx1"/>
            </a:solidFill>
            <a:ln w="2149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16" name="Freeform: Shape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136440"/>
              <a:ext cx="1290240" cy="138240"/>
            </a:xfrm>
            <a:custGeom>
              <a:avLst/>
              <a:gdLst>
                <a:gd name="textAreaLeft" fmla="*/ 0 w 1290240"/>
                <a:gd name="textAreaRight" fmla="*/ 1291680 w 1290240"/>
                <a:gd name="textAreaTop" fmla="*/ 0 h 138240"/>
                <a:gd name="textAreaBottom" fmla="*/ 139680 h 138240"/>
              </a:gdLst>
              <a:ahLst/>
              <a:cxnLst/>
              <a:rect l="textAreaLeft" t="textAreaTop" r="textAreaRight" b="textAreaBottom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tx1"/>
            </a:solidFill>
            <a:ln w="2149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417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15080" y="5539680"/>
            <a:ext cx="704160" cy="704160"/>
          </a:xfrm>
          <a:custGeom>
            <a:avLst/>
            <a:gdLst>
              <a:gd name="textAreaLeft" fmla="*/ 0 w 704160"/>
              <a:gd name="textAreaRight" fmla="*/ 705600 w 704160"/>
              <a:gd name="textAreaTop" fmla="*/ 0 h 704160"/>
              <a:gd name="textAreaBottom" fmla="*/ 705600 h 704160"/>
            </a:gdLst>
            <a:ahLst/>
            <a:cxn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8" name="Graphic 2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15080" y="5539680"/>
            <a:ext cx="704160" cy="704160"/>
          </a:xfrm>
          <a:custGeom>
            <a:avLst/>
            <a:gdLst>
              <a:gd name="textAreaLeft" fmla="*/ 0 w 704160"/>
              <a:gd name="textAreaRight" fmla="*/ 705600 w 704160"/>
              <a:gd name="textAreaTop" fmla="*/ 0 h 704160"/>
              <a:gd name="textAreaBottom" fmla="*/ 705600 h 704160"/>
            </a:gdLst>
            <a:ahLst/>
            <a:cxnLst/>
            <a:rect l="textAreaLeft" t="textAreaTop" r="textAreaRight" b="textAreaBottom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19" name="Content Placeholder 2"/>
          <p:cNvSpPr/>
          <p:nvPr/>
        </p:nvSpPr>
        <p:spPr>
          <a:xfrm>
            <a:off x="1186560" y="1825560"/>
            <a:ext cx="384264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7222"/>
          </a:bodyPr>
          <a:lstStyle/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lang="en-US" sz="24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Cenario 1 – Classico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Os bilhetes do Porto Benfica foram postos a venda no website do clube,  devido à elevada procura graças ao antigo resultado de 5-0 a Susana consegue arranjar bilhete para si mas pretende também arranjar para o seu pai então a Susana vai recorrer á sua única opção, comprar na Foot+.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Content Placeholder 2"/>
          <p:cNvSpPr/>
          <p:nvPr/>
        </p:nvSpPr>
        <p:spPr>
          <a:xfrm>
            <a:off x="5878440" y="1825560"/>
            <a:ext cx="5125680" cy="441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7222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Cenario 2 -  Jogo no estrangeiro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O Diogo domina o português e o Inglês e pretende ir ver o Dusseldorf à Alemanha. Infelizmente o Diogo não percebe o que está escrito no website do clube por estar tudo em alemão então o Diogo vai recorrer a um website no qual consegue navegar facilmente, o website da Foot +.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1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234840" y="568440"/>
            <a:ext cx="524664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89999"/>
          </a:bodyPr>
          <a:lstStyle/>
          <a:p>
            <a:pPr marL="285840" indent="-28584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Source Sans Pro"/>
              </a:rPr>
              <a:t>Requisitos funcionais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icture 3"/>
          <p:cNvSpPr/>
          <p:nvPr/>
        </p:nvSpPr>
        <p:spPr>
          <a:xfrm>
            <a:off x="739800" y="1095480"/>
            <a:ext cx="4753440" cy="4753440"/>
          </a:xfrm>
          <a:custGeom>
            <a:avLst/>
            <a:gdLst>
              <a:gd name="textAreaLeft" fmla="*/ 0 w 4753440"/>
              <a:gd name="textAreaRight" fmla="*/ 4754880 w 4753440"/>
              <a:gd name="textAreaTop" fmla="*/ 0 h 4753440"/>
              <a:gd name="textAreaBottom" fmla="*/ 4754880 h 4753440"/>
            </a:gdLst>
            <a:ahLst/>
            <a:cxnLst/>
            <a:rect l="textAreaLeft" t="textAreaTop" r="textAreaRight" b="textAreaBottom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4" name="Group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8000"/>
            <a:ext cx="1860480" cy="716040"/>
            <a:chOff x="0" y="378000"/>
            <a:chExt cx="1860480" cy="716040"/>
          </a:xfrm>
        </p:grpSpPr>
        <p:sp>
          <p:nvSpPr>
            <p:cNvPr id="425" name="Freeform: Shape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800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cxn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26" name="Freeform: Shape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81756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cxn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427" name="Group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8000"/>
            <a:ext cx="1860480" cy="716040"/>
            <a:chOff x="0" y="378000"/>
            <a:chExt cx="1860480" cy="716040"/>
          </a:xfrm>
        </p:grpSpPr>
        <p:sp>
          <p:nvSpPr>
            <p:cNvPr id="428" name="Freeform: Shape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800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cxn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29" name="Freeform: Shape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817560"/>
              <a:ext cx="1860480" cy="276480"/>
            </a:xfrm>
            <a:custGeom>
              <a:avLst/>
              <a:gdLst>
                <a:gd name="textAreaLeft" fmla="*/ 0 w 1860480"/>
                <a:gd name="textAreaRight" fmla="*/ 1861920 w 1860480"/>
                <a:gd name="textAreaTop" fmla="*/ 0 h 276480"/>
                <a:gd name="textAreaBottom" fmla="*/ 277920 h 276480"/>
              </a:gdLst>
              <a:ahLst/>
              <a:cxnLst/>
              <a:rect l="textAreaLeft" t="textAreaTop" r="textAreaRight" b="textAreaBottom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sp>
        <p:nvSpPr>
          <p:cNvPr id="430" name="Content Placeholder 2"/>
          <p:cNvSpPr/>
          <p:nvPr/>
        </p:nvSpPr>
        <p:spPr>
          <a:xfrm>
            <a:off x="6234840" y="1820520"/>
            <a:ext cx="5215680" cy="434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chemeClr val="dk1"/>
                </a:solidFill>
                <a:latin typeface="Source Sans Pro"/>
              </a:rPr>
              <a:t>Website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Source Sans Pro"/>
              </a:rPr>
              <a:t>Grande diversidade de bilhetes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Source Sans Pro"/>
              </a:rPr>
              <a:t>Apoio proveniente do chatbot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Source Sans Pro"/>
              </a:rPr>
              <a:t>Interface em português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1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32" name="Freeform: Shape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3" name="Freeform: Shape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4" name="Freeform: Shape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5" name="Freeform: Shape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6" name="Freeform: Shape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grpSp>
        <p:nvGrpSpPr>
          <p:cNvPr id="437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38" name="Freeform: Shape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39" name="Freeform: Shape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40" name="Freeform: Shape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41" name="Freeform: Shape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42" name="Freeform: Shape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3" name="Rectangle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44" name="Freeform: Shap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cxn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234160" y="308880"/>
            <a:ext cx="4961880" cy="131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marL="285840" indent="-28584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100" b="0" strike="noStrike" spc="-1">
                <a:solidFill>
                  <a:schemeClr val="dk1"/>
                </a:solidFill>
                <a:latin typeface="Source Sans Pro"/>
              </a:rPr>
              <a:t>Requisitos não funcionais</a:t>
            </a:r>
            <a:endParaRPr lang="en-US" sz="3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Freeform: Shap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8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cxn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47" name="Freeform: Shape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240"/>
            <a:ext cx="1860480" cy="276480"/>
          </a:xfrm>
          <a:custGeom>
            <a:avLst/>
            <a:gdLst>
              <a:gd name="textAreaLeft" fmla="*/ 0 w 1860480"/>
              <a:gd name="textAreaRight" fmla="*/ 1861920 w 1860480"/>
              <a:gd name="textAreaTop" fmla="*/ 0 h 276480"/>
              <a:gd name="textAreaBottom" fmla="*/ 277920 h 276480"/>
            </a:gdLst>
            <a:ahLst/>
            <a:cxnLst/>
            <a:rect l="textAreaLeft" t="textAreaTop" r="textAreaRight" b="textAreaBottom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Source Sans Pro"/>
            </a:endParaRPr>
          </a:p>
        </p:txBody>
      </p:sp>
      <p:sp>
        <p:nvSpPr>
          <p:cNvPr id="448" name="Content Placeholder 2"/>
          <p:cNvSpPr/>
          <p:nvPr/>
        </p:nvSpPr>
        <p:spPr>
          <a:xfrm>
            <a:off x="2232360" y="2125800"/>
            <a:ext cx="4462200" cy="404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chemeClr val="dk1"/>
                </a:solidFill>
                <a:latin typeface="Source Sans Pro"/>
              </a:rPr>
              <a:t>Website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chemeClr val="dk1"/>
                </a:solidFill>
                <a:latin typeface="Source Sans Pro"/>
              </a:rPr>
              <a:t>Personalização</a:t>
            </a:r>
            <a:r>
              <a:rPr lang="en-US" sz="2800" b="0" strike="noStrike" spc="-1" dirty="0">
                <a:solidFill>
                  <a:schemeClr val="dk1"/>
                </a:solidFill>
                <a:latin typeface="Source Sans Pro"/>
              </a:rPr>
              <a:t> do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Source Sans Pro"/>
              </a:rPr>
              <a:t>perfil</a:t>
            </a:r>
            <a:r>
              <a:rPr lang="en-US" sz="2800" b="0" strike="noStrike" spc="-1" dirty="0">
                <a:solidFill>
                  <a:schemeClr val="dk1"/>
                </a:solidFill>
                <a:latin typeface="Source Sans Pro"/>
              </a:rPr>
              <a:t> do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Source Sans Pro"/>
              </a:rPr>
              <a:t>utilizador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 err="1">
                <a:solidFill>
                  <a:schemeClr val="dk1"/>
                </a:solidFill>
                <a:latin typeface="Source Sans Pro"/>
              </a:rPr>
              <a:t>Visualização</a:t>
            </a:r>
            <a:r>
              <a:rPr lang="en-US" sz="2800" b="0" strike="noStrike" spc="-1" dirty="0">
                <a:solidFill>
                  <a:schemeClr val="dk1"/>
                </a:solidFill>
                <a:latin typeface="Source Sans Pro"/>
              </a:rPr>
              <a:t> dos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Source Sans Pro"/>
              </a:rPr>
              <a:t>jogos</a:t>
            </a:r>
            <a:r>
              <a:rPr lang="en-US" sz="2800" b="0" strike="noStrike" spc="-1" dirty="0">
                <a:solidFill>
                  <a:schemeClr val="dk1"/>
                </a:solidFill>
                <a:latin typeface="Source Sans Pro"/>
              </a:rPr>
              <a:t>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Source Sans Pro"/>
              </a:rPr>
              <a:t>existentes</a:t>
            </a:r>
            <a:r>
              <a:rPr lang="en-US" sz="2800" b="0" strike="noStrike" spc="-1" dirty="0">
                <a:solidFill>
                  <a:schemeClr val="dk1"/>
                </a:solidFill>
                <a:latin typeface="Source Sans Pro"/>
              </a:rPr>
              <a:t>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Source Sans Pro"/>
              </a:rPr>
              <a:t>nas</a:t>
            </a:r>
            <a:r>
              <a:rPr lang="en-US" sz="2800" b="0" strike="noStrike" spc="-1" dirty="0">
                <a:solidFill>
                  <a:schemeClr val="dk1"/>
                </a:solidFill>
                <a:latin typeface="Source Sans Pro"/>
              </a:rPr>
              <a:t> </a:t>
            </a:r>
            <a:r>
              <a:rPr lang="en-US" sz="2800" spc="-1" dirty="0" err="1">
                <a:solidFill>
                  <a:schemeClr val="dk1"/>
                </a:solidFill>
                <a:latin typeface="Source Sans Pro"/>
              </a:rPr>
              <a:t>principais</a:t>
            </a:r>
            <a:r>
              <a:rPr lang="en-US" sz="2800" spc="-1" dirty="0">
                <a:solidFill>
                  <a:schemeClr val="dk1"/>
                </a:solidFill>
                <a:latin typeface="Source Sans Pro"/>
              </a:rPr>
              <a:t> </a:t>
            </a:r>
            <a:r>
              <a:rPr lang="en-US" sz="2800" spc="-1" dirty="0" err="1">
                <a:solidFill>
                  <a:schemeClr val="dk1"/>
                </a:solidFill>
                <a:latin typeface="Source Sans Pro"/>
              </a:rPr>
              <a:t>ligas</a:t>
            </a:r>
            <a:r>
              <a:rPr lang="en-US" sz="2800" spc="-1" dirty="0">
                <a:solidFill>
                  <a:schemeClr val="dk1"/>
                </a:solidFill>
                <a:latin typeface="Source Sans Pro"/>
              </a:rPr>
              <a:t> 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chemeClr val="dk1"/>
                </a:solidFill>
                <a:latin typeface="Source Sans Pro"/>
              </a:rPr>
              <a:t>Os pagamentos são processados de forma segura e protegida através das plataformas mais utilizadas </a:t>
            </a:r>
            <a:r>
              <a:rPr lang="pt-BR" sz="2800" b="0" strike="noStrike" spc="-1">
                <a:solidFill>
                  <a:schemeClr val="dk1"/>
                </a:solidFill>
                <a:latin typeface="Source Sans Pro"/>
              </a:rPr>
              <a:t>como Mbway</a:t>
            </a:r>
            <a:r>
              <a:rPr lang="pt-BR" sz="2800" spc="-1">
                <a:solidFill>
                  <a:schemeClr val="dk1"/>
                </a:solidFill>
                <a:latin typeface="Source Sans Pro"/>
              </a:rPr>
              <a:t> e</a:t>
            </a:r>
            <a:r>
              <a:rPr lang="pt-BR" sz="2800" b="0" strike="noStrike" spc="-1">
                <a:solidFill>
                  <a:schemeClr val="dk1"/>
                </a:solidFill>
                <a:latin typeface="Source Sans Pro"/>
              </a:rPr>
              <a:t> Multibanco.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Freeform: Shape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30920" cy="2360520"/>
          </a:xfrm>
          <a:custGeom>
            <a:avLst/>
            <a:gdLst>
              <a:gd name="textAreaLeft" fmla="*/ 0 w 2230920"/>
              <a:gd name="textAreaRight" fmla="*/ 2232360 w 2230920"/>
              <a:gd name="textAreaTop" fmla="*/ 0 h 2360520"/>
              <a:gd name="textAreaBottom" fmla="*/ 2361960 h 2360520"/>
            </a:gdLst>
            <a:ahLst/>
            <a:cxnLst/>
            <a:rect l="textAreaLeft" t="textAreaTop" r="textAreaRight" b="textAreaBottom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accent1"/>
              </a:solidFill>
              <a:latin typeface="Source Sans Pro"/>
            </a:endParaRPr>
          </a:p>
        </p:txBody>
      </p:sp>
      <p:sp>
        <p:nvSpPr>
          <p:cNvPr id="450" name="Freeform: Shape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cxn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51" name="Freeform: Shape 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520" y="3564720"/>
            <a:ext cx="3431160" cy="3291840"/>
          </a:xfrm>
          <a:custGeom>
            <a:avLst/>
            <a:gdLst>
              <a:gd name="textAreaLeft" fmla="*/ 0 w 3431160"/>
              <a:gd name="textAreaRight" fmla="*/ 3432600 w 3431160"/>
              <a:gd name="textAreaTop" fmla="*/ 0 h 3291840"/>
              <a:gd name="textAreaBottom" fmla="*/ 3293280 h 3291840"/>
            </a:gdLst>
            <a:ahLst/>
            <a:cxnLst/>
            <a:rect l="textAreaLeft" t="textAreaTop" r="textAreaRight" b="textAreaBottom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52" name="Picture 2"/>
          <p:cNvSpPr/>
          <p:nvPr/>
        </p:nvSpPr>
        <p:spPr>
          <a:xfrm>
            <a:off x="7020360" y="871200"/>
            <a:ext cx="4414320" cy="4414320"/>
          </a:xfrm>
          <a:custGeom>
            <a:avLst/>
            <a:gdLst>
              <a:gd name="textAreaLeft" fmla="*/ 0 w 4414320"/>
              <a:gd name="textAreaRight" fmla="*/ 4415760 w 4414320"/>
              <a:gd name="textAreaTop" fmla="*/ 0 h 4414320"/>
              <a:gd name="textAreaBottom" fmla="*/ 4415760 h 4414320"/>
            </a:gdLst>
            <a:ahLst/>
            <a:cxnLst/>
            <a:rect l="textAreaLeft" t="textAreaTop" r="textAreaRight" b="textAreaBottom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3" name="Graphic 1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480" y="5987160"/>
            <a:ext cx="1053360" cy="468360"/>
            <a:chOff x="10428480" y="5987160"/>
            <a:chExt cx="1053360" cy="468360"/>
          </a:xfrm>
        </p:grpSpPr>
        <p:sp>
          <p:nvSpPr>
            <p:cNvPr id="454" name="Freeform: Shape 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2848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5" name="Freeform: Shape 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0344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6" name="Freeform: Shape 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784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7" name="Freeform: Shape 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5300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58" name="Freeform: Shape 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27960" y="5987160"/>
              <a:ext cx="353880" cy="468360"/>
            </a:xfrm>
            <a:custGeom>
              <a:avLst/>
              <a:gdLst>
                <a:gd name="textAreaLeft" fmla="*/ 0 w 353880"/>
                <a:gd name="textAreaRight" fmla="*/ 355320 w 353880"/>
                <a:gd name="textAreaTop" fmla="*/ 0 h 468360"/>
                <a:gd name="textAreaBottom" fmla="*/ 469800 h 468360"/>
              </a:gdLst>
              <a:ahLst/>
              <a:cxnLst/>
              <a:rect l="textAreaLeft" t="textAreaTop" r="textAreaRight" b="textAreaBottom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9" name="Rectangle 1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ource Sans Pro"/>
            </a:endParaRPr>
          </a:p>
        </p:txBody>
      </p:sp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5598000" y="315360"/>
            <a:ext cx="5215680" cy="1287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cap="all" spc="1489">
                <a:solidFill>
                  <a:schemeClr val="dk1"/>
                </a:solidFill>
                <a:latin typeface="Source Sans Pro"/>
                <a:ea typeface="Source Sans Pro SemiBold"/>
              </a:rPr>
              <a:t>Protótipo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5598000" y="1987200"/>
            <a:ext cx="5215680" cy="4349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cap="all" spc="389">
                <a:solidFill>
                  <a:schemeClr val="dk1"/>
                </a:solidFill>
                <a:latin typeface="Source Sans Pro"/>
              </a:rPr>
              <a:t>Interface da página principal do website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2" name="Picture 3" descr="A screenshot of a chat&#10;&#10;Description automatically generated"/>
          <p:cNvPicPr/>
          <p:nvPr/>
        </p:nvPicPr>
        <p:blipFill>
          <a:blip r:embed="rId2"/>
          <a:stretch/>
        </p:blipFill>
        <p:spPr>
          <a:xfrm>
            <a:off x="333360" y="529200"/>
            <a:ext cx="4570920" cy="5803560"/>
          </a:xfrm>
          <a:prstGeom prst="rect">
            <a:avLst/>
          </a:prstGeom>
          <a:ln w="0">
            <a:noFill/>
          </a:ln>
        </p:spPr>
      </p:pic>
      <p:grpSp>
        <p:nvGrpSpPr>
          <p:cNvPr id="463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22480" y="740160"/>
            <a:ext cx="973440" cy="973440"/>
            <a:chOff x="11022480" y="740160"/>
            <a:chExt cx="973440" cy="973440"/>
          </a:xfrm>
        </p:grpSpPr>
        <p:sp>
          <p:nvSpPr>
            <p:cNvPr id="464" name="Freeform: Shape 1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77200" y="794880"/>
              <a:ext cx="205560" cy="205560"/>
            </a:xfrm>
            <a:custGeom>
              <a:avLst/>
              <a:gdLst>
                <a:gd name="textAreaLeft" fmla="*/ 0 w 205560"/>
                <a:gd name="textAreaRight" fmla="*/ 207000 w 205560"/>
                <a:gd name="textAreaTop" fmla="*/ 0 h 205560"/>
                <a:gd name="textAreaBottom" fmla="*/ 207000 h 205560"/>
              </a:gdLst>
              <a:ahLst/>
              <a:cxnLst/>
              <a:rect l="textAreaLeft" t="textAreaTop" r="textAreaRight" b="textAreaBottom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5" name="Freeform: Shape 1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25720" y="74340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cxnLst/>
              <a:rect l="textAreaLeft" t="textAreaTop" r="textAreaRight" b="textAreaBottom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6" name="Freeform: Shape 1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22480" y="74016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cxnLst/>
              <a:rect l="textAreaLeft" t="textAreaTop" r="textAreaRight" b="textAreaBottom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7" name="Freeform: Shape 1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36880" y="754200"/>
              <a:ext cx="616320" cy="616680"/>
            </a:xfrm>
            <a:custGeom>
              <a:avLst/>
              <a:gdLst>
                <a:gd name="textAreaLeft" fmla="*/ 0 w 616320"/>
                <a:gd name="textAreaRight" fmla="*/ 617760 w 616320"/>
                <a:gd name="textAreaTop" fmla="*/ 0 h 616680"/>
                <a:gd name="textAreaBottom" fmla="*/ 618120 h 616680"/>
              </a:gdLst>
              <a:ahLst/>
              <a:cxnLst/>
              <a:rect l="textAreaLeft" t="textAreaTop" r="textAreaRight" b="textAreaBottom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8" name="Freeform: Shape 1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066040" y="783720"/>
              <a:ext cx="666720" cy="666720"/>
            </a:xfrm>
            <a:custGeom>
              <a:avLst/>
              <a:gdLst>
                <a:gd name="textAreaLeft" fmla="*/ 0 w 666720"/>
                <a:gd name="textAreaRight" fmla="*/ 668160 w 666720"/>
                <a:gd name="textAreaTop" fmla="*/ 0 h 666720"/>
                <a:gd name="textAreaBottom" fmla="*/ 668160 h 666720"/>
              </a:gdLst>
              <a:ahLst/>
              <a:cxnLst/>
              <a:rect l="textAreaLeft" t="textAreaTop" r="textAreaRight" b="textAreaBottom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69" name="Freeform: Shape 1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06720" y="824400"/>
              <a:ext cx="695160" cy="695160"/>
            </a:xfrm>
            <a:custGeom>
              <a:avLst/>
              <a:gdLst>
                <a:gd name="textAreaLeft" fmla="*/ 0 w 695160"/>
                <a:gd name="textAreaRight" fmla="*/ 696600 w 695160"/>
                <a:gd name="textAreaTop" fmla="*/ 0 h 695160"/>
                <a:gd name="textAreaBottom" fmla="*/ 696600 h 695160"/>
              </a:gdLst>
              <a:ahLst/>
              <a:cxnLst/>
              <a:rect l="textAreaLeft" t="textAreaTop" r="textAreaRight" b="textAreaBottom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0" name="Freeform: Shape 1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157120" y="874800"/>
              <a:ext cx="704160" cy="704160"/>
            </a:xfrm>
            <a:custGeom>
              <a:avLst/>
              <a:gdLst>
                <a:gd name="textAreaLeft" fmla="*/ 0 w 704160"/>
                <a:gd name="textAreaRight" fmla="*/ 705600 w 704160"/>
                <a:gd name="textAreaTop" fmla="*/ 0 h 704160"/>
                <a:gd name="textAreaBottom" fmla="*/ 705600 h 704160"/>
              </a:gdLst>
              <a:ahLst/>
              <a:cxnLst/>
              <a:rect l="textAreaLeft" t="textAreaTop" r="textAreaRight" b="textAreaBottom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1" name="Freeform: Shape 1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7600" y="934200"/>
              <a:ext cx="694440" cy="695160"/>
            </a:xfrm>
            <a:custGeom>
              <a:avLst/>
              <a:gdLst>
                <a:gd name="textAreaLeft" fmla="*/ 0 w 694440"/>
                <a:gd name="textAreaRight" fmla="*/ 695880 w 694440"/>
                <a:gd name="textAreaTop" fmla="*/ 0 h 695160"/>
                <a:gd name="textAreaBottom" fmla="*/ 696600 h 695160"/>
              </a:gdLst>
              <a:ahLst/>
              <a:cxnLst/>
              <a:rect l="textAreaLeft" t="textAreaTop" r="textAreaRight" b="textAreaBottom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2" name="Freeform: Shape 1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85280" y="1002960"/>
              <a:ext cx="667080" cy="667080"/>
            </a:xfrm>
            <a:custGeom>
              <a:avLst/>
              <a:gdLst>
                <a:gd name="textAreaLeft" fmla="*/ 0 w 667080"/>
                <a:gd name="textAreaRight" fmla="*/ 668520 w 667080"/>
                <a:gd name="textAreaTop" fmla="*/ 0 h 667080"/>
                <a:gd name="textAreaBottom" fmla="*/ 668520 h 667080"/>
              </a:gdLst>
              <a:ahLst/>
              <a:cxnLst/>
              <a:rect l="textAreaLeft" t="textAreaTop" r="textAreaRight" b="textAreaBottom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3" name="Freeform: Shape 1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365200" y="1082880"/>
              <a:ext cx="616680" cy="616680"/>
            </a:xfrm>
            <a:custGeom>
              <a:avLst/>
              <a:gdLst>
                <a:gd name="textAreaLeft" fmla="*/ 0 w 616680"/>
                <a:gd name="textAreaRight" fmla="*/ 618120 w 616680"/>
                <a:gd name="textAreaTop" fmla="*/ 0 h 616680"/>
                <a:gd name="textAreaBottom" fmla="*/ 618120 h 616680"/>
              </a:gdLst>
              <a:ahLst/>
              <a:cxnLst/>
              <a:rect l="textAreaLeft" t="textAreaTop" r="textAreaRight" b="textAreaBottom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4" name="Freeform: Shape 1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458440" y="1176120"/>
              <a:ext cx="537480" cy="537480"/>
            </a:xfrm>
            <a:custGeom>
              <a:avLst/>
              <a:gdLst>
                <a:gd name="textAreaLeft" fmla="*/ 0 w 537480"/>
                <a:gd name="textAreaRight" fmla="*/ 538920 w 537480"/>
                <a:gd name="textAreaTop" fmla="*/ 0 h 537480"/>
                <a:gd name="textAreaBottom" fmla="*/ 538920 h 537480"/>
              </a:gdLst>
              <a:ahLst/>
              <a:cxnLst/>
              <a:rect l="textAreaLeft" t="textAreaTop" r="textAreaRight" b="textAreaBottom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5" name="Freeform: Shape 1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72200" y="1289520"/>
              <a:ext cx="420480" cy="420480"/>
            </a:xfrm>
            <a:custGeom>
              <a:avLst/>
              <a:gdLst>
                <a:gd name="textAreaLeft" fmla="*/ 0 w 420480"/>
                <a:gd name="textAreaRight" fmla="*/ 421920 w 420480"/>
                <a:gd name="textAreaTop" fmla="*/ 0 h 420480"/>
                <a:gd name="textAreaBottom" fmla="*/ 421920 h 420480"/>
              </a:gdLst>
              <a:ahLst/>
              <a:cxnLst/>
              <a:rect l="textAreaLeft" t="textAreaTop" r="textAreaRight" b="textAreaBottom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  <p:sp>
          <p:nvSpPr>
            <p:cNvPr id="476" name="Freeform: Shape 1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735640" y="1453320"/>
              <a:ext cx="205200" cy="205200"/>
            </a:xfrm>
            <a:custGeom>
              <a:avLst/>
              <a:gdLst>
                <a:gd name="textAreaLeft" fmla="*/ 0 w 205200"/>
                <a:gd name="textAreaRight" fmla="*/ 206640 w 205200"/>
                <a:gd name="textAreaTop" fmla="*/ 0 h 205200"/>
                <a:gd name="textAreaBottom" fmla="*/ 206640 h 205200"/>
              </a:gdLst>
              <a:ahLst/>
              <a:cxnLst/>
              <a:rect l="textAreaLeft" t="textAreaTop" r="textAreaRight" b="textAreaBottom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Source Sans Pro"/>
              </a:endParaRPr>
            </a:p>
          </p:txBody>
        </p:sp>
      </p:grpSp>
      <p:pic>
        <p:nvPicPr>
          <p:cNvPr id="477" name="Picture 5" descr="A screenshot of a black screen&#10;&#10;Description automatically generated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/>
                    </a14:imgEffect>
                  </a14:imgLayer>
                </a14:imgProps>
              </a:ext>
            </a:extLst>
          </a:blip>
          <a:stretch/>
        </p:blipFill>
        <p:spPr>
          <a:xfrm>
            <a:off x="5290920" y="3770280"/>
            <a:ext cx="6514920" cy="256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551560" y="626400"/>
            <a:ext cx="1348560" cy="132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FIM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9" name="Content Placeholder 3" descr="A logo with a green circle and white text&#10;&#10;Description automatically generated"/>
          <p:cNvPicPr/>
          <p:nvPr/>
        </p:nvPicPr>
        <p:blipFill>
          <a:blip r:embed="rId2"/>
          <a:stretch/>
        </p:blipFill>
        <p:spPr>
          <a:xfrm>
            <a:off x="3880440" y="1944000"/>
            <a:ext cx="4429800" cy="41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318</Words>
  <Application>Microsoft Office PowerPoint</Application>
  <PresentationFormat>Ecrã Panorâmico</PresentationFormat>
  <Paragraphs>50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11</vt:i4>
      </vt:variant>
      <vt:variant>
        <vt:lpstr>Títulos dos diapositivos</vt:lpstr>
      </vt:variant>
      <vt:variant>
        <vt:i4>8</vt:i4>
      </vt:variant>
    </vt:vector>
  </HeadingPairs>
  <TitlesOfParts>
    <vt:vector size="24" baseType="lpstr">
      <vt:lpstr>Arial</vt:lpstr>
      <vt:lpstr>Source Sans Pro</vt:lpstr>
      <vt:lpstr>Symbol</vt:lpstr>
      <vt:lpstr>Times New Roman</vt:lpstr>
      <vt:lpstr>Wingdings</vt:lpstr>
      <vt:lpstr>FunkyShapesDarkVTI</vt:lpstr>
      <vt:lpstr>FunkyShapesDarkVTI</vt:lpstr>
      <vt:lpstr>FunkyShapesDarkVTI</vt:lpstr>
      <vt:lpstr>FunkyShapesDarkVTI</vt:lpstr>
      <vt:lpstr>FunkyShapesDarkVTI</vt:lpstr>
      <vt:lpstr>FunkyShapesDarkVTI</vt:lpstr>
      <vt:lpstr>FunkyShapesDarkVTI</vt:lpstr>
      <vt:lpstr>FunkyShapesDarkVTI</vt:lpstr>
      <vt:lpstr>FunkyShapesDarkVTI</vt:lpstr>
      <vt:lpstr>FunkyShapesDarkVTI</vt:lpstr>
      <vt:lpstr>FunkyShapesDarkVTI</vt:lpstr>
      <vt:lpstr>Foot+</vt:lpstr>
      <vt:lpstr>Persona</vt:lpstr>
      <vt:lpstr>Persona</vt:lpstr>
      <vt:lpstr>Cenários de utilização</vt:lpstr>
      <vt:lpstr>Requisitos funcionais</vt:lpstr>
      <vt:lpstr>Requisitos não funcionais</vt:lpstr>
      <vt:lpstr>Protótipo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André Alexandre</cp:lastModifiedBy>
  <cp:revision>375</cp:revision>
  <dcterms:created xsi:type="dcterms:W3CDTF">2013-07-15T20:26:40Z</dcterms:created>
  <dcterms:modified xsi:type="dcterms:W3CDTF">2024-05-08T11:37:33Z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