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ourier Prime" charset="1" panose="00000509000000000000"/>
      <p:regular r:id="rId10"/>
    </p:embeddedFont>
    <p:embeddedFont>
      <p:font typeface="Courier Prime Bold" charset="1" panose="00000809000000000000"/>
      <p:regular r:id="rId11"/>
    </p:embeddedFont>
    <p:embeddedFont>
      <p:font typeface="Courier Prime Italics" charset="1" panose="00000509000000000000"/>
      <p:regular r:id="rId12"/>
    </p:embeddedFont>
    <p:embeddedFont>
      <p:font typeface="Courier Prime Bold Italics" charset="1" panose="00000809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sp>
        <p:nvSpPr>
          <p:cNvPr name="AutoShape 2" id="2"/>
          <p:cNvSpPr/>
          <p:nvPr/>
        </p:nvSpPr>
        <p:spPr>
          <a:xfrm rot="5400000">
            <a:off x="-3294138" y="4385494"/>
            <a:ext cx="9650362" cy="0"/>
          </a:xfrm>
          <a:prstGeom prst="line">
            <a:avLst/>
          </a:prstGeom>
          <a:ln cap="flat" w="95250">
            <a:solidFill>
              <a:srgbClr val="2D2D35"/>
            </a:solidFill>
            <a:prstDash val="solid"/>
            <a:headEnd type="none" len="sm" w="sm"/>
            <a:tailEnd type="none" len="sm" w="sm"/>
          </a:ln>
        </p:spPr>
      </p:sp>
      <p:sp>
        <p:nvSpPr>
          <p:cNvPr name="TextBox 3" id="3"/>
          <p:cNvSpPr txBox="true"/>
          <p:nvPr/>
        </p:nvSpPr>
        <p:spPr>
          <a:xfrm rot="0">
            <a:off x="2537186" y="2704575"/>
            <a:ext cx="10718760" cy="2636003"/>
          </a:xfrm>
          <a:prstGeom prst="rect">
            <a:avLst/>
          </a:prstGeom>
        </p:spPr>
        <p:txBody>
          <a:bodyPr anchor="t" rtlCol="false" tIns="0" lIns="0" bIns="0" rIns="0">
            <a:spAutoFit/>
          </a:bodyPr>
          <a:lstStyle/>
          <a:p>
            <a:pPr>
              <a:lnSpc>
                <a:spcPts val="10397"/>
              </a:lnSpc>
            </a:pPr>
            <a:r>
              <a:rPr lang="en-US" sz="9120">
                <a:solidFill>
                  <a:srgbClr val="FFFFFF"/>
                </a:solidFill>
                <a:latin typeface="Courier Prime"/>
              </a:rPr>
              <a:t>MANEJO DE FUNCIONES {</a:t>
            </a:r>
          </a:p>
        </p:txBody>
      </p:sp>
      <p:sp>
        <p:nvSpPr>
          <p:cNvPr name="TextBox 4" id="4"/>
          <p:cNvSpPr txBox="true"/>
          <p:nvPr/>
        </p:nvSpPr>
        <p:spPr>
          <a:xfrm rot="0">
            <a:off x="2415791" y="7091193"/>
            <a:ext cx="2471972" cy="1607392"/>
          </a:xfrm>
          <a:prstGeom prst="rect">
            <a:avLst/>
          </a:prstGeom>
        </p:spPr>
        <p:txBody>
          <a:bodyPr anchor="t" rtlCol="false" tIns="0" lIns="0" bIns="0" rIns="0">
            <a:spAutoFit/>
          </a:bodyPr>
          <a:lstStyle/>
          <a:p>
            <a:pPr>
              <a:lnSpc>
                <a:spcPts val="12477"/>
              </a:lnSpc>
            </a:pPr>
            <a:r>
              <a:rPr lang="en-US" sz="10944">
                <a:solidFill>
                  <a:srgbClr val="FFFFFF"/>
                </a:solidFill>
                <a:latin typeface="Courier Prime"/>
              </a:rPr>
              <a:t>}</a:t>
            </a:r>
          </a:p>
        </p:txBody>
      </p:sp>
      <p:sp>
        <p:nvSpPr>
          <p:cNvPr name="TextBox 5" id="5"/>
          <p:cNvSpPr txBox="true"/>
          <p:nvPr/>
        </p:nvSpPr>
        <p:spPr>
          <a:xfrm rot="0">
            <a:off x="2278912" y="5790868"/>
            <a:ext cx="10747189" cy="787361"/>
          </a:xfrm>
          <a:prstGeom prst="rect">
            <a:avLst/>
          </a:prstGeom>
        </p:spPr>
        <p:txBody>
          <a:bodyPr anchor="t" rtlCol="false" tIns="0" lIns="0" bIns="0" rIns="0">
            <a:spAutoFit/>
          </a:bodyPr>
          <a:lstStyle/>
          <a:p>
            <a:pPr>
              <a:lnSpc>
                <a:spcPts val="6384"/>
              </a:lnSpc>
            </a:pPr>
            <a:r>
              <a:rPr lang="en-US" sz="4560">
                <a:solidFill>
                  <a:srgbClr val="FF914D"/>
                </a:solidFill>
                <a:latin typeface="Courier Prime"/>
              </a:rPr>
              <a:t>&lt;Por="Cecilia Andrea Loza"/&gt;</a:t>
            </a:r>
          </a:p>
        </p:txBody>
      </p:sp>
      <p:sp>
        <p:nvSpPr>
          <p:cNvPr name="TextBox 6" id="6"/>
          <p:cNvSpPr txBox="true"/>
          <p:nvPr/>
        </p:nvSpPr>
        <p:spPr>
          <a:xfrm rot="0">
            <a:off x="2194891" y="1687047"/>
            <a:ext cx="11259224" cy="474154"/>
          </a:xfrm>
          <a:prstGeom prst="rect">
            <a:avLst/>
          </a:prstGeom>
        </p:spPr>
        <p:txBody>
          <a:bodyPr anchor="t" rtlCol="false" tIns="0" lIns="0" bIns="0" rIns="0">
            <a:spAutoFit/>
          </a:bodyPr>
          <a:lstStyle/>
          <a:p>
            <a:pPr>
              <a:lnSpc>
                <a:spcPts val="3830"/>
              </a:lnSpc>
            </a:pPr>
            <a:r>
              <a:rPr lang="en-US" sz="2736">
                <a:solidFill>
                  <a:srgbClr val="737373"/>
                </a:solidFill>
                <a:latin typeface="Courier Prime"/>
              </a:rPr>
              <a:t>&lt;!--BASE DE DATOS 1--&gt;</a:t>
            </a:r>
          </a:p>
        </p:txBody>
      </p:sp>
      <p:grpSp>
        <p:nvGrpSpPr>
          <p:cNvPr name="Group 7" id="7"/>
          <p:cNvGrpSpPr/>
          <p:nvPr/>
        </p:nvGrpSpPr>
        <p:grpSpPr>
          <a:xfrm rot="0">
            <a:off x="14762002" y="-102870"/>
            <a:ext cx="4230823" cy="10389870"/>
            <a:chOff x="0" y="0"/>
            <a:chExt cx="1543416" cy="3790253"/>
          </a:xfrm>
        </p:grpSpPr>
        <p:sp>
          <p:nvSpPr>
            <p:cNvPr name="Freeform 8" id="8"/>
            <p:cNvSpPr/>
            <p:nvPr/>
          </p:nvSpPr>
          <p:spPr>
            <a:xfrm>
              <a:off x="0" y="0"/>
              <a:ext cx="1543416" cy="3790253"/>
            </a:xfrm>
            <a:custGeom>
              <a:avLst/>
              <a:gdLst/>
              <a:ahLst/>
              <a:cxnLst/>
              <a:rect r="r" b="b" t="t" l="l"/>
              <a:pathLst>
                <a:path h="3790253" w="1543416">
                  <a:moveTo>
                    <a:pt x="0" y="0"/>
                  </a:moveTo>
                  <a:lnTo>
                    <a:pt x="1543416" y="0"/>
                  </a:lnTo>
                  <a:lnTo>
                    <a:pt x="1543416" y="3790253"/>
                  </a:lnTo>
                  <a:lnTo>
                    <a:pt x="0" y="3790253"/>
                  </a:lnTo>
                  <a:close/>
                </a:path>
              </a:pathLst>
            </a:custGeom>
            <a:solidFill>
              <a:srgbClr val="2D2D35"/>
            </a:solidFill>
          </p:spPr>
        </p:sp>
      </p:grpSp>
      <p:sp>
        <p:nvSpPr>
          <p:cNvPr name="AutoShape 9" id="9"/>
          <p:cNvSpPr/>
          <p:nvPr/>
        </p:nvSpPr>
        <p:spPr>
          <a:xfrm rot="0">
            <a:off x="14666595" y="9210675"/>
            <a:ext cx="1539000" cy="0"/>
          </a:xfrm>
          <a:prstGeom prst="line">
            <a:avLst/>
          </a:prstGeom>
          <a:ln cap="flat" w="47625">
            <a:solidFill>
              <a:srgbClr val="FFFFFF"/>
            </a:solidFill>
            <a:prstDash val="solid"/>
            <a:headEnd type="diamond" len="lg" w="lg"/>
            <a:tailEnd type="arrow" len="sm" w="med"/>
          </a:ln>
        </p:spPr>
      </p:sp>
    </p:spTree>
  </p:cSld>
  <p:clrMapOvr>
    <a:masterClrMapping/>
  </p:clrMapOvr>
</p:sld>
</file>

<file path=ppt/slides/slide2.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170578" y="-102870"/>
            <a:ext cx="9314578" cy="10389870"/>
            <a:chOff x="0" y="0"/>
            <a:chExt cx="3397983" cy="3790253"/>
          </a:xfrm>
        </p:grpSpPr>
        <p:sp>
          <p:nvSpPr>
            <p:cNvPr name="Freeform 3" id="3"/>
            <p:cNvSpPr/>
            <p:nvPr/>
          </p:nvSpPr>
          <p:spPr>
            <a:xfrm>
              <a:off x="0" y="0"/>
              <a:ext cx="3397983" cy="3790253"/>
            </a:xfrm>
            <a:custGeom>
              <a:avLst/>
              <a:gdLst/>
              <a:ahLst/>
              <a:cxnLst/>
              <a:rect r="r" b="b" t="t" l="l"/>
              <a:pathLst>
                <a:path h="3790253" w="3397983">
                  <a:moveTo>
                    <a:pt x="0" y="0"/>
                  </a:moveTo>
                  <a:lnTo>
                    <a:pt x="3397983" y="0"/>
                  </a:lnTo>
                  <a:lnTo>
                    <a:pt x="3397983" y="3790253"/>
                  </a:lnTo>
                  <a:lnTo>
                    <a:pt x="0" y="3790253"/>
                  </a:lnTo>
                  <a:close/>
                </a:path>
              </a:pathLst>
            </a:custGeom>
            <a:solidFill>
              <a:srgbClr val="2D2D35"/>
            </a:solidFill>
          </p:spPr>
        </p:sp>
      </p:grpSp>
      <p:sp>
        <p:nvSpPr>
          <p:cNvPr name="TextBox 4" id="4"/>
          <p:cNvSpPr txBox="true"/>
          <p:nvPr/>
        </p:nvSpPr>
        <p:spPr>
          <a:xfrm rot="0">
            <a:off x="1028700" y="1047750"/>
            <a:ext cx="7031406" cy="582930"/>
          </a:xfrm>
          <a:prstGeom prst="rect">
            <a:avLst/>
          </a:prstGeom>
        </p:spPr>
        <p:txBody>
          <a:bodyPr anchor="t" rtlCol="false" tIns="0" lIns="0" bIns="0" rIns="0">
            <a:spAutoFit/>
          </a:bodyPr>
          <a:lstStyle/>
          <a:p>
            <a:pPr>
              <a:lnSpc>
                <a:spcPts val="4559"/>
              </a:lnSpc>
            </a:pPr>
            <a:r>
              <a:rPr lang="en-US" sz="3999">
                <a:solidFill>
                  <a:srgbClr val="FFFFFF"/>
                </a:solidFill>
                <a:latin typeface="Courier Prime"/>
              </a:rPr>
              <a:t>Que es DDL? {</a:t>
            </a:r>
          </a:p>
        </p:txBody>
      </p:sp>
      <p:sp>
        <p:nvSpPr>
          <p:cNvPr name="TextBox 5" id="5"/>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rPr>
              <a:t>}</a:t>
            </a:r>
          </a:p>
        </p:txBody>
      </p:sp>
      <p:sp>
        <p:nvSpPr>
          <p:cNvPr name="TextBox 6" id="6"/>
          <p:cNvSpPr txBox="true"/>
          <p:nvPr/>
        </p:nvSpPr>
        <p:spPr>
          <a:xfrm rot="0">
            <a:off x="880321" y="2360060"/>
            <a:ext cx="6988679" cy="2046732"/>
          </a:xfrm>
          <a:prstGeom prst="rect">
            <a:avLst/>
          </a:prstGeom>
        </p:spPr>
        <p:txBody>
          <a:bodyPr anchor="t" rtlCol="false" tIns="0" lIns="0" bIns="0" rIns="0">
            <a:spAutoFit/>
          </a:bodyPr>
          <a:lstStyle/>
          <a:p>
            <a:pPr>
              <a:lnSpc>
                <a:spcPts val="3264"/>
              </a:lnSpc>
            </a:pPr>
            <a:r>
              <a:rPr lang="en-US" sz="2400">
                <a:solidFill>
                  <a:srgbClr val="FFFFFF"/>
                </a:solidFill>
                <a:latin typeface="Courier Prime"/>
              </a:rPr>
              <a:t>En SQL server las siglas representan la siguientes palabras en ingles Data Definition Languaje permiten crear y definir nuevas bases de datos campos e indices.</a:t>
            </a:r>
          </a:p>
        </p:txBody>
      </p:sp>
      <p:sp>
        <p:nvSpPr>
          <p:cNvPr name="TextBox 7" id="7"/>
          <p:cNvSpPr txBox="true"/>
          <p:nvPr/>
        </p:nvSpPr>
        <p:spPr>
          <a:xfrm rot="0">
            <a:off x="11645997" y="432435"/>
            <a:ext cx="4911138" cy="4711065"/>
          </a:xfrm>
          <a:prstGeom prst="rect">
            <a:avLst/>
          </a:prstGeom>
        </p:spPr>
        <p:txBody>
          <a:bodyPr anchor="t" rtlCol="false" tIns="0" lIns="0" bIns="0" rIns="0">
            <a:spAutoFit/>
          </a:bodyPr>
          <a:lstStyle/>
          <a:p>
            <a:pPr marL="486067" indent="-243033" lvl="1">
              <a:lnSpc>
                <a:spcPts val="4165"/>
              </a:lnSpc>
              <a:buFont typeface="Arial"/>
              <a:buChar char="•"/>
            </a:pPr>
            <a:r>
              <a:rPr lang="en-US" sz="2251">
                <a:solidFill>
                  <a:srgbClr val="FF914D"/>
                </a:solidFill>
                <a:latin typeface="Courier Prime"/>
              </a:rPr>
              <a:t>CREATE: utiliar para crear nuevas tablas,stored procedures e indices.</a:t>
            </a:r>
          </a:p>
          <a:p>
            <a:pPr marL="486067" indent="-243033" lvl="1">
              <a:lnSpc>
                <a:spcPts val="4165"/>
              </a:lnSpc>
              <a:buFont typeface="Arial"/>
              <a:buChar char="•"/>
            </a:pPr>
            <a:r>
              <a:rPr lang="en-US" sz="2251">
                <a:solidFill>
                  <a:srgbClr val="FF914D"/>
                </a:solidFill>
                <a:latin typeface="Courier Prime"/>
              </a:rPr>
              <a:t>DROP: empleado para eliminar tablas, stored procedures e indices.</a:t>
            </a:r>
          </a:p>
          <a:p>
            <a:pPr marL="486067" indent="-243033" lvl="1">
              <a:lnSpc>
                <a:spcPts val="4165"/>
              </a:lnSpc>
              <a:buFont typeface="Arial"/>
              <a:buChar char="•"/>
            </a:pPr>
            <a:r>
              <a:rPr lang="en-US" sz="2251">
                <a:solidFill>
                  <a:srgbClr val="FF914D"/>
                </a:solidFill>
                <a:latin typeface="Courier Prime"/>
              </a:rPr>
              <a:t>ALTER: utilizado para modificar tablas </a:t>
            </a:r>
          </a:p>
        </p:txBody>
      </p:sp>
      <p:sp>
        <p:nvSpPr>
          <p:cNvPr name="AutoShape 8" id="8"/>
          <p:cNvSpPr/>
          <p:nvPr/>
        </p:nvSpPr>
        <p:spPr>
          <a:xfrm rot="5400000">
            <a:off x="6783951" y="3553290"/>
            <a:ext cx="7985953" cy="0"/>
          </a:xfrm>
          <a:prstGeom prst="line">
            <a:avLst/>
          </a:prstGeom>
          <a:ln cap="flat" w="95250">
            <a:solidFill>
              <a:srgbClr val="2D2D35"/>
            </a:solidFill>
            <a:prstDash val="solid"/>
            <a:headEnd type="none" len="sm" w="sm"/>
            <a:tailEnd type="none" len="sm" w="sm"/>
          </a:ln>
        </p:spPr>
      </p:sp>
      <p:sp>
        <p:nvSpPr>
          <p:cNvPr name="TextBox 9" id="9"/>
          <p:cNvSpPr txBox="true"/>
          <p:nvPr/>
        </p:nvSpPr>
        <p:spPr>
          <a:xfrm rot="0">
            <a:off x="837594" y="4978711"/>
            <a:ext cx="7031406" cy="582930"/>
          </a:xfrm>
          <a:prstGeom prst="rect">
            <a:avLst/>
          </a:prstGeom>
        </p:spPr>
        <p:txBody>
          <a:bodyPr anchor="t" rtlCol="false" tIns="0" lIns="0" bIns="0" rIns="0">
            <a:spAutoFit/>
          </a:bodyPr>
          <a:lstStyle/>
          <a:p>
            <a:pPr>
              <a:lnSpc>
                <a:spcPts val="4559"/>
              </a:lnSpc>
            </a:pPr>
            <a:r>
              <a:rPr lang="en-US" sz="3999">
                <a:solidFill>
                  <a:srgbClr val="FFFFFF"/>
                </a:solidFill>
                <a:latin typeface="Courier Prime"/>
              </a:rPr>
              <a:t>Que es DML? {</a:t>
            </a:r>
          </a:p>
        </p:txBody>
      </p:sp>
      <p:sp>
        <p:nvSpPr>
          <p:cNvPr name="TextBox 10" id="10"/>
          <p:cNvSpPr txBox="true"/>
          <p:nvPr/>
        </p:nvSpPr>
        <p:spPr>
          <a:xfrm rot="0">
            <a:off x="992372" y="6295066"/>
            <a:ext cx="6988679" cy="1227582"/>
          </a:xfrm>
          <a:prstGeom prst="rect">
            <a:avLst/>
          </a:prstGeom>
        </p:spPr>
        <p:txBody>
          <a:bodyPr anchor="t" rtlCol="false" tIns="0" lIns="0" bIns="0" rIns="0">
            <a:spAutoFit/>
          </a:bodyPr>
          <a:lstStyle/>
          <a:p>
            <a:pPr>
              <a:lnSpc>
                <a:spcPts val="3264"/>
              </a:lnSpc>
            </a:pPr>
            <a:r>
              <a:rPr lang="en-US" sz="2400">
                <a:solidFill>
                  <a:srgbClr val="FFFFFF"/>
                </a:solidFill>
                <a:latin typeface="Courier Prime"/>
              </a:rPr>
              <a:t>Representan las siglas Data Manipulation Languaje estos permiten al usuario manipular los datos.</a:t>
            </a:r>
          </a:p>
        </p:txBody>
      </p:sp>
      <p:sp>
        <p:nvSpPr>
          <p:cNvPr name="TextBox 11" id="11"/>
          <p:cNvSpPr txBox="true"/>
          <p:nvPr/>
        </p:nvSpPr>
        <p:spPr>
          <a:xfrm rot="0">
            <a:off x="11797891" y="6002120"/>
            <a:ext cx="5110327" cy="2153211"/>
          </a:xfrm>
          <a:prstGeom prst="rect">
            <a:avLst/>
          </a:prstGeom>
        </p:spPr>
        <p:txBody>
          <a:bodyPr anchor="t" rtlCol="false" tIns="0" lIns="0" bIns="0" rIns="0">
            <a:spAutoFit/>
          </a:bodyPr>
          <a:lstStyle/>
          <a:p>
            <a:pPr marL="505781" indent="-252891" lvl="1">
              <a:lnSpc>
                <a:spcPts val="4333"/>
              </a:lnSpc>
              <a:buFont typeface="Arial"/>
              <a:buChar char="•"/>
            </a:pPr>
            <a:r>
              <a:rPr lang="en-US" sz="2342">
                <a:solidFill>
                  <a:srgbClr val="FF914D"/>
                </a:solidFill>
                <a:latin typeface="Courier Prime"/>
              </a:rPr>
              <a:t>SELECT</a:t>
            </a:r>
          </a:p>
          <a:p>
            <a:pPr marL="505781" indent="-252891" lvl="1">
              <a:lnSpc>
                <a:spcPts val="4333"/>
              </a:lnSpc>
              <a:buFont typeface="Arial"/>
              <a:buChar char="•"/>
            </a:pPr>
            <a:r>
              <a:rPr lang="en-US" sz="2342">
                <a:solidFill>
                  <a:srgbClr val="FF914D"/>
                </a:solidFill>
                <a:latin typeface="Courier Prime"/>
              </a:rPr>
              <a:t>INSERT</a:t>
            </a:r>
          </a:p>
          <a:p>
            <a:pPr marL="505781" indent="-252891" lvl="1">
              <a:lnSpc>
                <a:spcPts val="4333"/>
              </a:lnSpc>
              <a:buFont typeface="Arial"/>
              <a:buChar char="•"/>
            </a:pPr>
            <a:r>
              <a:rPr lang="en-US" sz="2342">
                <a:solidFill>
                  <a:srgbClr val="FF914D"/>
                </a:solidFill>
                <a:latin typeface="Courier Prime"/>
              </a:rPr>
              <a:t>DELETE </a:t>
            </a:r>
          </a:p>
          <a:p>
            <a:pPr marL="505781" indent="-252891" lvl="1">
              <a:lnSpc>
                <a:spcPts val="4333"/>
              </a:lnSpc>
              <a:buFont typeface="Arial"/>
              <a:buChar char="•"/>
            </a:pPr>
            <a:r>
              <a:rPr lang="en-US" sz="2342">
                <a:solidFill>
                  <a:srgbClr val="FF914D"/>
                </a:solidFill>
                <a:latin typeface="Courier Prime"/>
              </a:rPr>
              <a:t>UPDATE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170578" y="-102870"/>
            <a:ext cx="9314578" cy="10389870"/>
            <a:chOff x="0" y="0"/>
            <a:chExt cx="3397983" cy="3790253"/>
          </a:xfrm>
        </p:grpSpPr>
        <p:sp>
          <p:nvSpPr>
            <p:cNvPr name="Freeform 3" id="3"/>
            <p:cNvSpPr/>
            <p:nvPr/>
          </p:nvSpPr>
          <p:spPr>
            <a:xfrm>
              <a:off x="0" y="0"/>
              <a:ext cx="3397983" cy="3790253"/>
            </a:xfrm>
            <a:custGeom>
              <a:avLst/>
              <a:gdLst/>
              <a:ahLst/>
              <a:cxnLst/>
              <a:rect r="r" b="b" t="t" l="l"/>
              <a:pathLst>
                <a:path h="3790253" w="3397983">
                  <a:moveTo>
                    <a:pt x="0" y="0"/>
                  </a:moveTo>
                  <a:lnTo>
                    <a:pt x="3397983" y="0"/>
                  </a:lnTo>
                  <a:lnTo>
                    <a:pt x="3397983" y="3790253"/>
                  </a:lnTo>
                  <a:lnTo>
                    <a:pt x="0" y="3790253"/>
                  </a:lnTo>
                  <a:close/>
                </a:path>
              </a:pathLst>
            </a:custGeom>
            <a:solidFill>
              <a:srgbClr val="2D2D35"/>
            </a:solidFill>
          </p:spPr>
        </p:sp>
      </p:grpSp>
      <p:sp>
        <p:nvSpPr>
          <p:cNvPr name="AutoShape 4" id="4"/>
          <p:cNvSpPr/>
          <p:nvPr/>
        </p:nvSpPr>
        <p:spPr>
          <a:xfrm rot="5400000">
            <a:off x="6783951" y="3553290"/>
            <a:ext cx="7985953" cy="0"/>
          </a:xfrm>
          <a:prstGeom prst="line">
            <a:avLst/>
          </a:prstGeom>
          <a:ln cap="flat" w="95250">
            <a:solidFill>
              <a:srgbClr val="2D2D35"/>
            </a:solidFill>
            <a:prstDash val="solid"/>
            <a:headEnd type="none" len="sm" w="sm"/>
            <a:tailEnd type="none" len="sm" w="sm"/>
          </a:ln>
        </p:spPr>
      </p:sp>
      <p:pic>
        <p:nvPicPr>
          <p:cNvPr name="Picture 5" id="5"/>
          <p:cNvPicPr>
            <a:picLocks noChangeAspect="true"/>
          </p:cNvPicPr>
          <p:nvPr/>
        </p:nvPicPr>
        <p:blipFill>
          <a:blip r:embed="rId2"/>
          <a:srcRect l="0" t="0" r="0" b="0"/>
          <a:stretch>
            <a:fillRect/>
          </a:stretch>
        </p:blipFill>
        <p:spPr>
          <a:xfrm flipH="false" flipV="false" rot="0">
            <a:off x="10666797" y="2814327"/>
            <a:ext cx="6592503" cy="4779565"/>
          </a:xfrm>
          <a:prstGeom prst="rect">
            <a:avLst/>
          </a:prstGeom>
        </p:spPr>
      </p:pic>
      <p:sp>
        <p:nvSpPr>
          <p:cNvPr name="TextBox 6" id="6"/>
          <p:cNvSpPr txBox="true"/>
          <p:nvPr/>
        </p:nvSpPr>
        <p:spPr>
          <a:xfrm rot="0">
            <a:off x="1028700" y="1047750"/>
            <a:ext cx="7031406" cy="582930"/>
          </a:xfrm>
          <a:prstGeom prst="rect">
            <a:avLst/>
          </a:prstGeom>
        </p:spPr>
        <p:txBody>
          <a:bodyPr anchor="t" rtlCol="false" tIns="0" lIns="0" bIns="0" rIns="0">
            <a:spAutoFit/>
          </a:bodyPr>
          <a:lstStyle/>
          <a:p>
            <a:pPr>
              <a:lnSpc>
                <a:spcPts val="4559"/>
              </a:lnSpc>
            </a:pPr>
            <a:r>
              <a:rPr lang="en-US" sz="3999">
                <a:solidFill>
                  <a:srgbClr val="FFFFFF"/>
                </a:solidFill>
                <a:latin typeface="Courier Prime"/>
              </a:rPr>
              <a:t>INNER JOIN {</a:t>
            </a:r>
          </a:p>
        </p:txBody>
      </p:sp>
      <p:sp>
        <p:nvSpPr>
          <p:cNvPr name="TextBox 7" id="7"/>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rPr>
              <a:t>}</a:t>
            </a:r>
          </a:p>
        </p:txBody>
      </p:sp>
      <p:sp>
        <p:nvSpPr>
          <p:cNvPr name="TextBox 8" id="8"/>
          <p:cNvSpPr txBox="true"/>
          <p:nvPr/>
        </p:nvSpPr>
        <p:spPr>
          <a:xfrm rot="0">
            <a:off x="1071427" y="4044886"/>
            <a:ext cx="6988679" cy="1637157"/>
          </a:xfrm>
          <a:prstGeom prst="rect">
            <a:avLst/>
          </a:prstGeom>
        </p:spPr>
        <p:txBody>
          <a:bodyPr anchor="t" rtlCol="false" tIns="0" lIns="0" bIns="0" rIns="0">
            <a:spAutoFit/>
          </a:bodyPr>
          <a:lstStyle/>
          <a:p>
            <a:pPr>
              <a:lnSpc>
                <a:spcPts val="3264"/>
              </a:lnSpc>
            </a:pPr>
            <a:r>
              <a:rPr lang="en-US" sz="2400">
                <a:solidFill>
                  <a:srgbClr val="FFFFFF"/>
                </a:solidFill>
                <a:latin typeface="Courier Prime"/>
              </a:rPr>
              <a:t>El INNER JOIN tiene la operacion de buscar relacionar,coincidir entre dos tablas en funcion en una columna que tienen en comun.</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1028700" y="2874385"/>
            <a:ext cx="9645542" cy="2598034"/>
            <a:chOff x="0" y="0"/>
            <a:chExt cx="3518720" cy="947770"/>
          </a:xfrm>
        </p:grpSpPr>
        <p:sp>
          <p:nvSpPr>
            <p:cNvPr name="Freeform 3" id="3"/>
            <p:cNvSpPr/>
            <p:nvPr/>
          </p:nvSpPr>
          <p:spPr>
            <a:xfrm>
              <a:off x="0" y="0"/>
              <a:ext cx="3518720" cy="947770"/>
            </a:xfrm>
            <a:custGeom>
              <a:avLst/>
              <a:gdLst/>
              <a:ahLst/>
              <a:cxnLst/>
              <a:rect r="r" b="b" t="t" l="l"/>
              <a:pathLst>
                <a:path h="947770" w="3518720">
                  <a:moveTo>
                    <a:pt x="0" y="0"/>
                  </a:moveTo>
                  <a:lnTo>
                    <a:pt x="3518720" y="0"/>
                  </a:lnTo>
                  <a:lnTo>
                    <a:pt x="3518720" y="947770"/>
                  </a:lnTo>
                  <a:lnTo>
                    <a:pt x="0" y="947770"/>
                  </a:lnTo>
                  <a:close/>
                </a:path>
              </a:pathLst>
            </a:custGeom>
            <a:solidFill>
              <a:srgbClr val="2D2D35"/>
            </a:solidFill>
          </p:spPr>
        </p:sp>
      </p:grpSp>
      <p:grpSp>
        <p:nvGrpSpPr>
          <p:cNvPr name="Group 4" id="4"/>
          <p:cNvGrpSpPr/>
          <p:nvPr/>
        </p:nvGrpSpPr>
        <p:grpSpPr>
          <a:xfrm rot="0">
            <a:off x="1028700" y="5990459"/>
            <a:ext cx="9645542" cy="2598034"/>
            <a:chOff x="0" y="0"/>
            <a:chExt cx="3518720" cy="947770"/>
          </a:xfrm>
        </p:grpSpPr>
        <p:sp>
          <p:nvSpPr>
            <p:cNvPr name="Freeform 5" id="5"/>
            <p:cNvSpPr/>
            <p:nvPr/>
          </p:nvSpPr>
          <p:spPr>
            <a:xfrm>
              <a:off x="0" y="0"/>
              <a:ext cx="3518720" cy="947770"/>
            </a:xfrm>
            <a:custGeom>
              <a:avLst/>
              <a:gdLst/>
              <a:ahLst/>
              <a:cxnLst/>
              <a:rect r="r" b="b" t="t" l="l"/>
              <a:pathLst>
                <a:path h="947770" w="3518720">
                  <a:moveTo>
                    <a:pt x="0" y="0"/>
                  </a:moveTo>
                  <a:lnTo>
                    <a:pt x="3518720" y="0"/>
                  </a:lnTo>
                  <a:lnTo>
                    <a:pt x="3518720" y="947770"/>
                  </a:lnTo>
                  <a:lnTo>
                    <a:pt x="0" y="947770"/>
                  </a:lnTo>
                  <a:close/>
                </a:path>
              </a:pathLst>
            </a:custGeom>
            <a:solidFill>
              <a:srgbClr val="2D2D35"/>
            </a:solidFill>
          </p:spPr>
        </p:sp>
      </p:grpSp>
      <p:sp>
        <p:nvSpPr>
          <p:cNvPr name="AutoShape 6" id="6"/>
          <p:cNvSpPr/>
          <p:nvPr/>
        </p:nvSpPr>
        <p:spPr>
          <a:xfrm rot="5400000">
            <a:off x="-232217" y="4135302"/>
            <a:ext cx="2598034" cy="0"/>
          </a:xfrm>
          <a:prstGeom prst="line">
            <a:avLst/>
          </a:prstGeom>
          <a:ln cap="flat" w="76200">
            <a:solidFill>
              <a:srgbClr val="737373"/>
            </a:solidFill>
            <a:prstDash val="solid"/>
            <a:headEnd type="none" len="sm" w="sm"/>
            <a:tailEnd type="none" len="sm" w="sm"/>
          </a:ln>
        </p:spPr>
      </p:sp>
      <p:sp>
        <p:nvSpPr>
          <p:cNvPr name="AutoShape 7" id="7"/>
          <p:cNvSpPr/>
          <p:nvPr/>
        </p:nvSpPr>
        <p:spPr>
          <a:xfrm rot="5400000">
            <a:off x="-232217" y="7251376"/>
            <a:ext cx="2598034" cy="0"/>
          </a:xfrm>
          <a:prstGeom prst="line">
            <a:avLst/>
          </a:prstGeom>
          <a:ln cap="flat" w="76200">
            <a:solidFill>
              <a:srgbClr val="737373"/>
            </a:solidFill>
            <a:prstDash val="solid"/>
            <a:headEnd type="none" len="sm" w="sm"/>
            <a:tailEnd type="none" len="sm" w="sm"/>
          </a:ln>
        </p:spPr>
      </p:sp>
      <p:sp>
        <p:nvSpPr>
          <p:cNvPr name="TextBox 8" id="8"/>
          <p:cNvSpPr txBox="true"/>
          <p:nvPr/>
        </p:nvSpPr>
        <p:spPr>
          <a:xfrm rot="0">
            <a:off x="920225" y="1047750"/>
            <a:ext cx="7031406" cy="1154430"/>
          </a:xfrm>
          <a:prstGeom prst="rect">
            <a:avLst/>
          </a:prstGeom>
        </p:spPr>
        <p:txBody>
          <a:bodyPr anchor="t" rtlCol="false" tIns="0" lIns="0" bIns="0" rIns="0">
            <a:spAutoFit/>
          </a:bodyPr>
          <a:lstStyle/>
          <a:p>
            <a:pPr>
              <a:lnSpc>
                <a:spcPts val="4559"/>
              </a:lnSpc>
            </a:pPr>
            <a:r>
              <a:rPr lang="en-US" sz="3999">
                <a:solidFill>
                  <a:srgbClr val="FFFFFF"/>
                </a:solidFill>
                <a:latin typeface="Courier Prime"/>
              </a:rPr>
              <a:t>FUNCIONES DE AGREGRACION {</a:t>
            </a:r>
          </a:p>
        </p:txBody>
      </p:sp>
      <p:sp>
        <p:nvSpPr>
          <p:cNvPr name="TextBox 9" id="9"/>
          <p:cNvSpPr txBox="true"/>
          <p:nvPr/>
        </p:nvSpPr>
        <p:spPr>
          <a:xfrm rot="0">
            <a:off x="1509030" y="3149178"/>
            <a:ext cx="8524589" cy="377952"/>
          </a:xfrm>
          <a:prstGeom prst="rect">
            <a:avLst/>
          </a:prstGeom>
        </p:spPr>
        <p:txBody>
          <a:bodyPr anchor="t" rtlCol="false" tIns="0" lIns="0" bIns="0" rIns="0">
            <a:spAutoFit/>
          </a:bodyPr>
          <a:lstStyle/>
          <a:p>
            <a:pPr>
              <a:lnSpc>
                <a:spcPts val="2904"/>
              </a:lnSpc>
            </a:pPr>
            <a:r>
              <a:rPr lang="en-US" sz="2400">
                <a:solidFill>
                  <a:srgbClr val="FF914D"/>
                </a:solidFill>
                <a:latin typeface="Courier Prime"/>
              </a:rPr>
              <a:t>Defincion.</a:t>
            </a:r>
          </a:p>
        </p:txBody>
      </p:sp>
      <p:sp>
        <p:nvSpPr>
          <p:cNvPr name="TextBox 10" id="10"/>
          <p:cNvSpPr txBox="true"/>
          <p:nvPr/>
        </p:nvSpPr>
        <p:spPr>
          <a:xfrm rot="0">
            <a:off x="1509030" y="4658116"/>
            <a:ext cx="8524589" cy="2187702"/>
          </a:xfrm>
          <a:prstGeom prst="rect">
            <a:avLst/>
          </a:prstGeom>
        </p:spPr>
        <p:txBody>
          <a:bodyPr anchor="t" rtlCol="false" tIns="0" lIns="0" bIns="0" rIns="0">
            <a:spAutoFit/>
          </a:bodyPr>
          <a:lstStyle/>
          <a:p>
            <a:pPr>
              <a:lnSpc>
                <a:spcPts val="2904"/>
              </a:lnSpc>
            </a:pPr>
            <a:r>
              <a:rPr lang="en-US" sz="2400">
                <a:solidFill>
                  <a:srgbClr val="FFFFFF"/>
                </a:solidFill>
                <a:latin typeface="Courier Prime"/>
              </a:rPr>
              <a:t>Las funciones de </a:t>
            </a:r>
            <a:r>
              <a:rPr lang="en-US" sz="2400">
                <a:solidFill>
                  <a:srgbClr val="FFFFFF"/>
                </a:solidFill>
                <a:latin typeface="Courier Prime"/>
              </a:rPr>
              <a:t>agregación en SQL nos permiten efectuar operaciones sobre un conjunto de resultados, pero devolviendo un único valor agregado para todos ellos. Es decir, nos permiten obtener medias, máximos, etc... sobre un conjunto de valores.</a:t>
            </a:r>
          </a:p>
        </p:txBody>
      </p:sp>
      <p:sp>
        <p:nvSpPr>
          <p:cNvPr name="TextBox 11" id="11"/>
          <p:cNvSpPr txBox="true"/>
          <p:nvPr/>
        </p:nvSpPr>
        <p:spPr>
          <a:xfrm rot="0">
            <a:off x="11338628" y="772581"/>
            <a:ext cx="6563948" cy="8222917"/>
          </a:xfrm>
          <a:prstGeom prst="rect">
            <a:avLst/>
          </a:prstGeom>
        </p:spPr>
        <p:txBody>
          <a:bodyPr anchor="t" rtlCol="false" tIns="0" lIns="0" bIns="0" rIns="0">
            <a:spAutoFit/>
          </a:bodyPr>
          <a:lstStyle/>
          <a:p>
            <a:pPr marL="435117" indent="-217558" lvl="1">
              <a:lnSpc>
                <a:spcPts val="2438"/>
              </a:lnSpc>
              <a:buFont typeface="Arial"/>
              <a:buChar char="•"/>
            </a:pPr>
            <a:r>
              <a:rPr lang="en-US" sz="2015">
                <a:solidFill>
                  <a:srgbClr val="FFFFFF"/>
                </a:solidFill>
                <a:latin typeface="Courier Prime"/>
              </a:rPr>
              <a:t>AVG. Devuelve el promedio de los valores en una columna. Por ejemplo, si tenía seis filas con una columna que contenía un precio, las seis filas se sumarían y se dividirían entre seis para conseguir el promedio. Si se especifica el calificador </a:t>
            </a:r>
          </a:p>
          <a:p>
            <a:pPr marL="435117" indent="-217558" lvl="1">
              <a:lnSpc>
                <a:spcPts val="2438"/>
              </a:lnSpc>
              <a:buFont typeface="Arial"/>
              <a:buChar char="•"/>
            </a:pPr>
            <a:r>
              <a:rPr lang="en-US" sz="2015">
                <a:solidFill>
                  <a:srgbClr val="FFFFFF"/>
                </a:solidFill>
                <a:latin typeface="Courier Prime"/>
              </a:rPr>
              <a:t>COUNT. Cuenta el número de filas que contienen un valor que no sea nulo en una columna. Si se especifica el calificador DISTINCT, sólo se contarán los valores distintos.</a:t>
            </a:r>
          </a:p>
          <a:p>
            <a:pPr marL="435117" indent="-217558" lvl="1">
              <a:lnSpc>
                <a:spcPts val="2438"/>
              </a:lnSpc>
              <a:buFont typeface="Arial"/>
              <a:buChar char="•"/>
            </a:pPr>
            <a:r>
              <a:rPr lang="en-US" sz="2015">
                <a:solidFill>
                  <a:srgbClr val="FFFFFF"/>
                </a:solidFill>
                <a:latin typeface="Courier Prime"/>
              </a:rPr>
              <a:t>MAX. Devuelve el valor máximo que las filas tienen en una determinada columna. Se puede seleccionar el calificador DISTINCT, pero no afecta a esta función.</a:t>
            </a:r>
          </a:p>
          <a:p>
            <a:pPr marL="435117" indent="-217558" lvl="1">
              <a:lnSpc>
                <a:spcPts val="2438"/>
              </a:lnSpc>
              <a:buFont typeface="Arial"/>
              <a:buChar char="•"/>
            </a:pPr>
            <a:r>
              <a:rPr lang="en-US" sz="2015">
                <a:solidFill>
                  <a:srgbClr val="FFFFFF"/>
                </a:solidFill>
                <a:latin typeface="Courier Prime"/>
              </a:rPr>
              <a:t>MIN. Devuelve el valor mínimo que las filas tienen en una determinada columna. Se puede seleccionar el calificador DISTINCT, pero no afecta a esta función.</a:t>
            </a:r>
          </a:p>
          <a:p>
            <a:pPr marL="435117" indent="-217558" lvl="1">
              <a:lnSpc>
                <a:spcPts val="2438"/>
              </a:lnSpc>
              <a:buFont typeface="Arial"/>
              <a:buChar char="•"/>
            </a:pPr>
            <a:r>
              <a:rPr lang="en-US" sz="2015">
                <a:solidFill>
                  <a:srgbClr val="FFFFFF"/>
                </a:solidFill>
                <a:latin typeface="Courier Prime"/>
              </a:rPr>
              <a:t>CONCAT nos permite concatenar distintos tipos de valores y llevarlos a un string de forma automática donde ademas si hay nulos no impactaran en el resultado.1</a:t>
            </a:r>
          </a:p>
        </p:txBody>
      </p:sp>
      <p:sp>
        <p:nvSpPr>
          <p:cNvPr name="TextBox 12" id="12"/>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DAFTNbuJbyM</dc:identifier>
  <dcterms:modified xsi:type="dcterms:W3CDTF">2011-08-01T06:04:30Z</dcterms:modified>
  <cp:revision>1</cp:revision>
  <dc:title>Presentación propuesta técnica desarrollo código programación fondo oscuro</dc:title>
</cp:coreProperties>
</file>