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2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9" r:id="rId19"/>
    <p:sldId id="280" r:id="rId20"/>
    <p:sldId id="257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51.5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08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5 297,'-2'150,"0"-10,7 34,-3-161,-1 0,2 0,0 0,1 0,0-1,1 1,0-1,1 0,0-1,1 1,0-1,1-1,0 1,1-1,0-1,3 3,14 10,0-1,2-1,0-2,1-1,27 11,-41-21,0-1,0-1,1-1,0 0,0-1,0 0,0-2,3 0,38 0,40-5,-1 1,-65 2,-1-1,1-2,-1-1,0-1,-1-1,0-2,0-1,0-1,-2-1,15-10,-15 9,-1-2,-1-1,0-2,-1 0,-1-1,4-6,-15 13,-1-1,0 0,-1-1,0 0,-1-1,-1 0,0 0,-1-1,-1 0,-1 0,3-12,-1-14,-2-1,-2 0,-1 0,-3 0,-3-18,1-44,3 92,-1 0,0-1,0 1,-1 0,-1 0,0 0,-1 0,-1-1,1 5,-1 1,0-1,0 1,-1 0,0 0,0 1,0 0,-1 0,0 0,-1 1,-4-3,-3-2,-1 1,0 0,-1 2,0-1,0 2,-1 1,0 0,-11-2,-2 2,-1 1,-1 2,1 1,-20 2,20-1,-1-2,1-1,-2-2,-2 0,0 1,-12 2,-7 2,-73-2,-40 8,162-4,-1 0,1 0,0 1,0 0,0 0,1 0,-1 1,1 0,-1 0,1 0,0 1,0-1,0 1,0 1,1-1,0 1,-1 0,-9 13,1 0,1 0,1 2,-1 2,6-10,-5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difica%C3%A7%C3%A3o_de_caracteres" TargetMode="External"/><Relationship Id="rId7" Type="http://schemas.openxmlformats.org/officeDocument/2006/relationships/hyperlink" Target="https://github.com/andrealss/PowerBI-BragancaTechDay.git" TargetMode="External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ocumentation/powerbi-service-drill-down-in-a-visualization/" TargetMode="External"/><Relationship Id="rId5" Type="http://schemas.openxmlformats.org/officeDocument/2006/relationships/hyperlink" Target="https://powerbi.microsoft.com/en-us/documentation/powerbi-service-dashboards" TargetMode="External"/><Relationship Id="rId4" Type="http://schemas.openxmlformats.org/officeDocument/2006/relationships/hyperlink" Target="https://powerbi.microsoft.com/en-us/documentation/powerbi-service-self-service-signup-for-power-b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FE9658D-AB53-4560-AD2F-2B36B7FB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86676" y="1686514"/>
            <a:ext cx="6184580" cy="3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3B697A-D107-4346-A9EF-AA3909A6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38312"/>
            <a:ext cx="8620125" cy="3381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0E2D39-C351-49BF-8CCA-2C77A2729968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9DC3-DE41-4D99-8D8F-5CA5724D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4" y="4430940"/>
            <a:ext cx="2219325" cy="171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B904A8-96BB-4596-A7C7-636F817F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6" y="1347709"/>
            <a:ext cx="9982200" cy="46281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71B04-F1B5-41B7-AF44-479D3773AA35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07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771052"/>
            <a:ext cx="8610600" cy="3781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321B9-1501-4A91-9FD7-FF2426E717BB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0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9" y="1780025"/>
            <a:ext cx="8610600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AA14E3-BC66-4570-9386-F17C263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2286000"/>
            <a:ext cx="10901632" cy="3201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F7193-2F97-4D38-981F-0D906A5517E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63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8AED7B-9DD5-4244-9005-8A9618A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548D9-9886-4808-9082-370F31F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410733"/>
            <a:ext cx="4972050" cy="2466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BA30B-070E-46ED-B560-7C9678AD1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AAD6F7-CE31-4CBC-AC2F-56E8E892F2B6}"/>
              </a:ext>
            </a:extLst>
          </p:cNvPr>
          <p:cNvSpPr txBox="1"/>
          <p:nvPr/>
        </p:nvSpPr>
        <p:spPr>
          <a:xfrm>
            <a:off x="997335" y="420410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Evolução</a:t>
            </a:r>
            <a:r>
              <a:rPr lang="en-US" sz="4400" dirty="0"/>
              <a:t> dos </a:t>
            </a:r>
            <a:r>
              <a:rPr lang="en-US" sz="4400" dirty="0" err="1"/>
              <a:t>Sistemas</a:t>
            </a:r>
            <a:r>
              <a:rPr lang="en-US" sz="4400" dirty="0"/>
              <a:t> </a:t>
            </a:r>
            <a:r>
              <a:rPr lang="en-US" sz="4400" dirty="0" err="1"/>
              <a:t>Analíticos</a:t>
            </a:r>
            <a:endParaRPr lang="pt-BR" sz="4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6983C1-5BD1-4DF7-99DB-DFD0CE9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75719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451946" y="716331"/>
            <a:ext cx="11288109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algn="just"/>
            <a:r>
              <a:rPr lang="pt-BR" sz="2340" dirty="0"/>
              <a:t>O Power BI é uma solução de análise de negócios que permite que você visualize seus dados e compartilhe insights em toda a organização ou os insira no seu aplicativo ou site. Conecte-se a centenas de fontes de dados e dê vida aos seus dados com dashboards e relatórios.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3440C1-52CC-4EF2-BFF1-E8255FB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2712370"/>
            <a:ext cx="11288110" cy="3429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074F-D6D7-4C7F-8BF0-783ADCE0EF6C}"/>
              </a:ext>
            </a:extLst>
          </p:cNvPr>
          <p:cNvSpPr txBox="1"/>
          <p:nvPr/>
        </p:nvSpPr>
        <p:spPr>
          <a:xfrm>
            <a:off x="4500691" y="193111"/>
            <a:ext cx="31906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Power BI?</a:t>
            </a:r>
          </a:p>
        </p:txBody>
      </p:sp>
    </p:spTree>
    <p:extLst>
      <p:ext uri="{BB962C8B-B14F-4D97-AF65-F5344CB8AC3E}">
        <p14:creationId xmlns:p14="http://schemas.microsoft.com/office/powerpoint/2010/main" val="55720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262758" y="145676"/>
            <a:ext cx="279575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Fonte de dados</a:t>
            </a:r>
          </a:p>
        </p:txBody>
      </p:sp>
      <p:pic>
        <p:nvPicPr>
          <p:cNvPr id="12" name="Imagem 11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6F6065B-614C-40CD-ABD3-812BEB5D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0" y="305222"/>
            <a:ext cx="8833144" cy="49394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410E81-F848-4D4E-990B-7BD83A3C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" y="1447631"/>
            <a:ext cx="307657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655FFA-DFA8-4A23-993E-9530767D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" y="4243712"/>
            <a:ext cx="3122079" cy="2417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07680-8161-4CFB-BB2E-163BA0B9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671" y="5431880"/>
            <a:ext cx="2886075" cy="1352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FBF567-F12E-4789-AAEB-9F4F92472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36" y="5489206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C94B5D-18C9-40C0-B69F-320CA5D75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9" y="3067715"/>
            <a:ext cx="5729945" cy="14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86BD88-1589-42D7-BDD4-1E9C1717F905}"/>
              </a:ext>
            </a:extLst>
          </p:cNvPr>
          <p:cNvSpPr txBox="1"/>
          <p:nvPr/>
        </p:nvSpPr>
        <p:spPr>
          <a:xfrm>
            <a:off x="1154990" y="2478901"/>
            <a:ext cx="1013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Fontes de dados do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Carregar</a:t>
            </a:r>
            <a:r>
              <a:rPr lang="en-US" sz="3200" dirty="0"/>
              <a:t> </a:t>
            </a:r>
            <a:r>
              <a:rPr lang="en-US" sz="3200" dirty="0" err="1"/>
              <a:t>arquivos</a:t>
            </a:r>
            <a:r>
              <a:rPr lang="en-US" sz="3200" dirty="0"/>
              <a:t> do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Explorar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visualizações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Formatar Legendas, Títulos e </a:t>
            </a:r>
            <a:r>
              <a:rPr lang="pt-BR" sz="3200" dirty="0" err="1"/>
              <a:t>Labels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BDD4D5-556B-4AB7-9A23-16B11AEB3633}"/>
              </a:ext>
            </a:extLst>
          </p:cNvPr>
          <p:cNvSpPr txBox="1"/>
          <p:nvPr/>
        </p:nvSpPr>
        <p:spPr>
          <a:xfrm>
            <a:off x="1154990" y="394433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Primeiros</a:t>
            </a:r>
            <a:r>
              <a:rPr lang="en-US" sz="4400" dirty="0"/>
              <a:t> </a:t>
            </a:r>
            <a:r>
              <a:rPr lang="en-US" sz="4400" dirty="0" err="1"/>
              <a:t>passos</a:t>
            </a:r>
            <a:r>
              <a:rPr lang="en-US" sz="4400" dirty="0"/>
              <a:t> com Power BI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94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essoa, gravata, parede, interior&#10;&#10;Descrição gerada automaticamente">
            <a:extLst>
              <a:ext uri="{FF2B5EF4-FFF2-40B4-BE49-F238E27FC236}">
                <a16:creationId xmlns:a16="http://schemas.microsoft.com/office/drawing/2014/main" id="{029FF31D-F83D-4106-8464-D57A760E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47"/>
          <a:stretch/>
        </p:blipFill>
        <p:spPr>
          <a:xfrm>
            <a:off x="193781" y="171198"/>
            <a:ext cx="2100243" cy="2100244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E4F192E-A60D-429F-9976-E0B52A584E9C}"/>
              </a:ext>
            </a:extLst>
          </p:cNvPr>
          <p:cNvSpPr/>
          <p:nvPr/>
        </p:nvSpPr>
        <p:spPr>
          <a:xfrm>
            <a:off x="2443197" y="772566"/>
            <a:ext cx="4721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600" dirty="0">
                <a:latin typeface="-apple-system"/>
              </a:rPr>
              <a:t>André SANTOS</a:t>
            </a:r>
          </a:p>
          <a:p>
            <a:pPr fontAlgn="base"/>
            <a:r>
              <a:rPr lang="pt-BR" sz="1400" dirty="0" err="1"/>
              <a:t>Information</a:t>
            </a:r>
            <a:r>
              <a:rPr lang="pt-BR" sz="1400" dirty="0"/>
              <a:t> Technology </a:t>
            </a:r>
            <a:r>
              <a:rPr lang="pt-BR" sz="1400" dirty="0" err="1"/>
              <a:t>Analyst</a:t>
            </a:r>
            <a:r>
              <a:rPr lang="pt-BR" sz="1400" dirty="0"/>
              <a:t>  @Grupo </a:t>
            </a:r>
            <a:r>
              <a:rPr lang="pt-BR" sz="1400" dirty="0" err="1"/>
              <a:t>Natu-Bell</a:t>
            </a:r>
            <a:r>
              <a:rPr lang="pt-BR" sz="1400" dirty="0"/>
              <a:t> | </a:t>
            </a:r>
            <a:r>
              <a:rPr lang="pt-BR" sz="1400" dirty="0" err="1"/>
              <a:t>Katiguá</a:t>
            </a:r>
            <a:endParaRPr lang="pt-BR" sz="1400" dirty="0"/>
          </a:p>
          <a:p>
            <a:pPr fontAlgn="base"/>
            <a:r>
              <a:rPr lang="pt-BR" sz="1600" b="1" dirty="0"/>
              <a:t>Cofundador do projeto sisdata tecnologia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B9F9DF-AF7D-4C2F-83E5-C1345F78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" y="2805388"/>
            <a:ext cx="5542688" cy="921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DEACB0-2F55-49BD-BD6A-87B2BA6D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" y="3634572"/>
            <a:ext cx="6537532" cy="10211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9D939A-35A8-4BB0-8759-BF99C1A4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" y="4758773"/>
            <a:ext cx="3201686" cy="892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A610A6-364F-490C-A4EC-DF00C4959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209" y="4900323"/>
            <a:ext cx="3720748" cy="921698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1BF1519-F4D1-4FF5-B957-DBB50F8F920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11540" y="4749495"/>
            <a:ext cx="2312830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8E1CD-7052-4A63-80D2-E0C868279BB4}"/>
              </a:ext>
            </a:extLst>
          </p:cNvPr>
          <p:cNvSpPr txBox="1"/>
          <p:nvPr/>
        </p:nvSpPr>
        <p:spPr>
          <a:xfrm>
            <a:off x="2925263" y="457439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Certificações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CD49D1-0731-4772-B116-F0A5FE9322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14" y="4749495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DE38CC-7461-4CBF-8754-9F8843B63F4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2388" y="2791012"/>
            <a:ext cx="2491982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1D168A1-E84A-4E2B-9E51-84BE98660322}"/>
              </a:ext>
            </a:extLst>
          </p:cNvPr>
          <p:cNvSpPr txBox="1"/>
          <p:nvPr/>
        </p:nvSpPr>
        <p:spPr>
          <a:xfrm>
            <a:off x="2925263" y="2615916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Formações</a:t>
            </a:r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5CAE5C1-6E13-4F71-B561-F728B3D4664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0414" y="2791012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95794C-2FDC-4DB5-ACEF-F49DCB44A105}"/>
              </a:ext>
            </a:extLst>
          </p:cNvPr>
          <p:cNvCxnSpPr>
            <a:cxnSpLocks/>
          </p:cNvCxnSpPr>
          <p:nvPr/>
        </p:nvCxnSpPr>
        <p:spPr>
          <a:xfrm flipV="1">
            <a:off x="7164622" y="1637944"/>
            <a:ext cx="0" cy="40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6ACD44A-CD13-43D4-B452-C582499BA8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52688" y="406839"/>
            <a:ext cx="116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4BED10-E2D0-49CE-81B5-ED6523350030}"/>
              </a:ext>
            </a:extLst>
          </p:cNvPr>
          <p:cNvSpPr txBox="1"/>
          <p:nvPr/>
        </p:nvSpPr>
        <p:spPr>
          <a:xfrm>
            <a:off x="9001441" y="222173"/>
            <a:ext cx="1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Experiências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563918-CED6-40BC-96E7-9EA9FD8E00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56631" y="406839"/>
            <a:ext cx="124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D2D6C908-41DB-47CB-8DC4-CFBC2E915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813" y="1925633"/>
            <a:ext cx="4150264" cy="128721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85E2B35-8137-42D5-BAF8-C82F949DC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932" y="4212899"/>
            <a:ext cx="4132026" cy="128721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869B212-2077-41B1-A893-AE0750DF0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1932" y="3125944"/>
            <a:ext cx="4106901" cy="120047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67194E-A53D-43FB-943B-C197FD7FEA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128" y="5500116"/>
            <a:ext cx="4127761" cy="1135711"/>
          </a:xfrm>
          <a:prstGeom prst="rect">
            <a:avLst/>
          </a:prstGeom>
        </p:spPr>
      </p:pic>
      <p:pic>
        <p:nvPicPr>
          <p:cNvPr id="4096" name="Imagem 4095">
            <a:extLst>
              <a:ext uri="{FF2B5EF4-FFF2-40B4-BE49-F238E27FC236}">
                <a16:creationId xmlns:a16="http://schemas.microsoft.com/office/drawing/2014/main" id="{9448D58A-ED4D-4807-AED0-2F5A1BD42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733" y="4868182"/>
            <a:ext cx="609600" cy="571500"/>
          </a:xfrm>
          <a:prstGeom prst="rect">
            <a:avLst/>
          </a:prstGeom>
        </p:spPr>
      </p:pic>
      <p:pic>
        <p:nvPicPr>
          <p:cNvPr id="66" name="Picture 2" descr="https://i0.wp.com/www.certificacaolinux.com.br/wp-content/uploads/2019/03/logo_vazada-70.png?fit=175%2C70&amp;ssl=1">
            <a:extLst>
              <a:ext uri="{FF2B5EF4-FFF2-40B4-BE49-F238E27FC236}">
                <a16:creationId xmlns:a16="http://schemas.microsoft.com/office/drawing/2014/main" id="{002E4955-0C26-4E8D-B3A4-CAE4DF4C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" y="5009251"/>
            <a:ext cx="833436" cy="3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E5A3A6-AA10-4041-A930-CA59945F9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6002" y="4977967"/>
            <a:ext cx="609600" cy="5715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0A803028-EE85-4E21-8C5F-07747D6F2A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9009" y="4971554"/>
            <a:ext cx="803586" cy="389618"/>
          </a:xfrm>
          <a:prstGeom prst="rect">
            <a:avLst/>
          </a:prstGeom>
        </p:spPr>
      </p:pic>
      <p:pic>
        <p:nvPicPr>
          <p:cNvPr id="4100" name="Imagem 4099">
            <a:extLst>
              <a:ext uri="{FF2B5EF4-FFF2-40B4-BE49-F238E27FC236}">
                <a16:creationId xmlns:a16="http://schemas.microsoft.com/office/drawing/2014/main" id="{5BDD5862-CF94-4A7D-A700-D48392EF0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036" y="5717324"/>
            <a:ext cx="6537532" cy="1091901"/>
          </a:xfrm>
          <a:prstGeom prst="rect">
            <a:avLst/>
          </a:prstGeom>
        </p:spPr>
      </p:pic>
      <p:pic>
        <p:nvPicPr>
          <p:cNvPr id="73" name="Imagem 72" descr="Uma imagem contendo objeto&#10;&#10;Descrição gerada automaticamente">
            <a:extLst>
              <a:ext uri="{FF2B5EF4-FFF2-40B4-BE49-F238E27FC236}">
                <a16:creationId xmlns:a16="http://schemas.microsoft.com/office/drawing/2014/main" id="{1B3F7CDC-C939-4D7E-9FB5-521C94C39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7" y="1421870"/>
            <a:ext cx="54918" cy="45719"/>
          </a:xfrm>
          <a:prstGeom prst="rect">
            <a:avLst/>
          </a:prstGeom>
        </p:spPr>
      </p:pic>
      <p:pic>
        <p:nvPicPr>
          <p:cNvPr id="4104" name="Picture 8" descr="https://yata-apix-db1ccda4-2959-453e-acf9-9352fcd89b16.lss.locawebcorp.com.br/63108a5f1acb4cd09f5abd93eb5b8623.png">
            <a:extLst>
              <a:ext uri="{FF2B5EF4-FFF2-40B4-BE49-F238E27FC236}">
                <a16:creationId xmlns:a16="http://schemas.microsoft.com/office/drawing/2014/main" id="{573B0B8C-75A5-4B46-BAF6-53BBF730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" y="1743873"/>
            <a:ext cx="745215" cy="2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4F313B2-694F-4477-A0D7-FDBC1FE577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8900" y="778374"/>
            <a:ext cx="3738153" cy="12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FB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00CFB5-0391-437A-B2A5-3CE9C9F6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123527"/>
            <a:ext cx="6061420" cy="46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AFF425-2D51-4BE8-A158-3A597AE1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21" y="2487668"/>
            <a:ext cx="3495675" cy="696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80335-1BFF-4D61-B1F5-C322E14A7638}"/>
              </a:ext>
            </a:extLst>
          </p:cNvPr>
          <p:cNvSpPr txBox="1"/>
          <p:nvPr/>
        </p:nvSpPr>
        <p:spPr>
          <a:xfrm>
            <a:off x="302458" y="354086"/>
            <a:ext cx="2304108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Contato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831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390C3D-AEF4-4ABD-A768-C0076D409EC5}"/>
              </a:ext>
            </a:extLst>
          </p:cNvPr>
          <p:cNvSpPr txBox="1"/>
          <p:nvPr/>
        </p:nvSpPr>
        <p:spPr>
          <a:xfrm>
            <a:off x="1154990" y="394433"/>
            <a:ext cx="987034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Bibliografia, Referências e Links úteis</a:t>
            </a:r>
            <a:endParaRPr lang="pt-BR" sz="8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B1906D-B65D-46AC-9987-2A7AD49DB684}"/>
              </a:ext>
            </a:extLst>
          </p:cNvPr>
          <p:cNvSpPr txBox="1"/>
          <p:nvPr/>
        </p:nvSpPr>
        <p:spPr>
          <a:xfrm>
            <a:off x="687843" y="1366344"/>
            <a:ext cx="10804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creating visuals for Power BI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https://github.com/Microsoft/PowerBI-visuals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/>
              <a:t>Codificação de Caracteres</a:t>
            </a:r>
          </a:p>
          <a:p>
            <a:r>
              <a:rPr lang="pt-B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https://pt.wikipedia.org/wiki/Codifica%C3%A7%C3%A3o_de_caracteres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en-US" dirty="0"/>
              <a:t>Signing up for Power BI as an individual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https://powerbi.microsoft.com/en-us/documentation/powerbi-service-self-service-signup-for-power-bi/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Power BI Dashboards</a:t>
            </a: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https://powerbi.microsoft.com/en-us/documentation/powerbi-service-dashboards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 err="1"/>
              <a:t>Drill-down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https://powerbi.microsoft.com/en-us/documentation/powerbi-service-drill-down-in-a-visualization/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/>
              <a:t>PowerBI</a:t>
            </a:r>
            <a:r>
              <a:rPr lang="pt-BR" dirty="0"/>
              <a:t>-Bragança Tech Day - GitHub</a:t>
            </a:r>
          </a:p>
          <a:p>
            <a:r>
              <a:rPr lang="pt-BR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https://github.com/andrealss/PowerBI-BragancaTechDay.git</a:t>
            </a:r>
            <a:endParaRPr lang="en-US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30F65-5394-479D-9D06-73489986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3614" cy="6547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week.com/imagesvr_ez/b2bezp/2018/02/MS.PowerBI-logo.JPG?alias=article_hero">
            <a:extLst>
              <a:ext uri="{FF2B5EF4-FFF2-40B4-BE49-F238E27FC236}">
                <a16:creationId xmlns:a16="http://schemas.microsoft.com/office/drawing/2014/main" id="{0A14578D-251A-4C8E-873E-6DC9FCDB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 b="84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C535BC-F4C1-462A-81BF-22A53740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590800"/>
            <a:ext cx="7820025" cy="16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D21CF9-2199-4879-A64A-D793F105891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29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E10140-BF37-44F4-9AF9-1BE58554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427233"/>
            <a:ext cx="7791450" cy="1562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CC0F7-E540-426B-9E2A-FDFC692318E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9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14:cNvPr>
              <p14:cNvContentPartPr/>
              <p14:nvPr/>
            </p14:nvContentPartPr>
            <p14:xfrm>
              <a:off x="2721819" y="4582535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19" y="456453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23D0B3A-6EDD-4491-81AD-9BA5F177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844CBA-7FC0-4E84-B3D0-A257A345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287" y="2562717"/>
            <a:ext cx="7591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38F066-06B0-4D48-9AC3-336DB402AF44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74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224429-001C-435F-ACB5-6C9ED40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6" y="4246060"/>
            <a:ext cx="221932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DCAFC2-CFAF-4E68-B462-459AF0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A62FC8-1F42-46C7-BB2D-B8840E4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757487"/>
            <a:ext cx="7600950" cy="13430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64DE-52B7-4A21-BC5C-EA39408F7FAD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14:cNvPr>
              <p14:cNvContentPartPr/>
              <p14:nvPr/>
            </p14:nvContentPartPr>
            <p14:xfrm>
              <a:off x="3476739" y="3729335"/>
              <a:ext cx="478080" cy="40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99" y="3711335"/>
                <a:ext cx="513720" cy="439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F44C72C-3F98-433C-8D04-F17F00348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60" y="2925741"/>
            <a:ext cx="10883479" cy="20114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23D87-AE3A-4600-96BC-909DD62EE72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82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289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Santos</dc:creator>
  <cp:lastModifiedBy>André Santos</cp:lastModifiedBy>
  <cp:revision>28</cp:revision>
  <dcterms:created xsi:type="dcterms:W3CDTF">2019-05-17T11:29:55Z</dcterms:created>
  <dcterms:modified xsi:type="dcterms:W3CDTF">2019-05-24T19:57:58Z</dcterms:modified>
</cp:coreProperties>
</file>