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2" r:id="rId2"/>
    <p:sldId id="282" r:id="rId3"/>
    <p:sldId id="281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4" r:id="rId16"/>
    <p:sldId id="269" r:id="rId17"/>
    <p:sldId id="276" r:id="rId18"/>
    <p:sldId id="279" r:id="rId19"/>
    <p:sldId id="280" r:id="rId20"/>
    <p:sldId id="257" r:id="rId21"/>
    <p:sldId id="283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83" autoAdjust="0"/>
    <p:restoredTop sz="94660"/>
  </p:normalViewPr>
  <p:slideViewPr>
    <p:cSldViewPr snapToGrid="0">
      <p:cViewPr varScale="1">
        <p:scale>
          <a:sx n="91" d="100"/>
          <a:sy n="91" d="100"/>
        </p:scale>
        <p:origin x="9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16T14:11:51.520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5-16T14:11:08.751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5 297,'-2'150,"0"-10,7 34,-3-161,-1 0,2 0,0 0,1 0,0-1,1 1,0-1,1 0,0-1,1 1,0-1,1-1,0 1,1-1,0-1,3 3,14 10,0-1,2-1,0-2,1-1,27 11,-41-21,0-1,0-1,1-1,0 0,0-1,0 0,0-2,3 0,38 0,40-5,-1 1,-65 2,-1-1,1-2,-1-1,0-1,-1-1,0-2,0-1,0-1,-2-1,15-10,-15 9,-1-2,-1-1,0-2,-1 0,-1-1,4-6,-15 13,-1-1,0 0,-1-1,0 0,-1-1,-1 0,0 0,-1-1,-1 0,-1 0,3-12,-1-14,-2-1,-2 0,-1 0,-3 0,-3-18,1-44,3 92,-1 0,0-1,0 1,-1 0,-1 0,0 0,-1 0,-1-1,1 5,-1 1,0-1,0 1,-1 0,0 0,0 1,0 0,-1 0,0 0,-1 1,-4-3,-3-2,-1 1,0 0,-1 2,0-1,0 2,-1 1,0 0,-11-2,-2 2,-1 1,-1 2,1 1,-20 2,20-1,-1-2,1-1,-2-2,-2 0,0 1,-12 2,-7 2,-73-2,-40 8,162-4,-1 0,1 0,0 1,0 0,0 0,1 0,-1 1,1 0,-1 0,1 0,0 1,0-1,0 1,0 1,1-1,0 1,-1 0,-9 13,1 0,1 0,1 2,-1 2,6-10,-5 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89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26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19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82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70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58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38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40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23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15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8A116-800F-4AE8-9ABF-9621476CC734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06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8A116-800F-4AE8-9ABF-9621476CC734}" type="datetimeFigureOut">
              <a:rPr lang="pt-BR" smtClean="0"/>
              <a:t>23/05/2019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CA712-C470-4903-AE88-894A7283D7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40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7" Type="http://schemas.openxmlformats.org/officeDocument/2006/relationships/image" Target="../media/image4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Codifica%C3%A7%C3%A3o_de_caracteres" TargetMode="External"/><Relationship Id="rId7" Type="http://schemas.openxmlformats.org/officeDocument/2006/relationships/hyperlink" Target="https://github.com/andrealss/PowerBI-BragancaTechDay.git" TargetMode="External"/><Relationship Id="rId2" Type="http://schemas.openxmlformats.org/officeDocument/2006/relationships/hyperlink" Target="https://github.com/Microsoft/PowerBI-visua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owerbi.microsoft.com/en-us/documentation/powerbi-service-drill-down-in-a-visualization/" TargetMode="External"/><Relationship Id="rId5" Type="http://schemas.openxmlformats.org/officeDocument/2006/relationships/hyperlink" Target="https://powerbi.microsoft.com/en-us/documentation/powerbi-service-dashboards" TargetMode="External"/><Relationship Id="rId4" Type="http://schemas.openxmlformats.org/officeDocument/2006/relationships/hyperlink" Target="https://powerbi.microsoft.com/en-us/documentation/powerbi-service-self-service-signup-for-power-bi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0.png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0.png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objeto&#10;&#10;Descrição gerada automaticamente">
            <a:extLst>
              <a:ext uri="{FF2B5EF4-FFF2-40B4-BE49-F238E27FC236}">
                <a16:creationId xmlns:a16="http://schemas.microsoft.com/office/drawing/2014/main" id="{49E627B7-8BFD-43FE-9069-F3E0F5BD6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55413"/>
            <a:ext cx="3292524" cy="2741027"/>
          </a:xfrm>
          <a:prstGeom prst="rect">
            <a:avLst/>
          </a:prstGeom>
        </p:spPr>
      </p:pic>
      <p:pic>
        <p:nvPicPr>
          <p:cNvPr id="1026" name="Picture 2" descr="Imagem relacionada">
            <a:extLst>
              <a:ext uri="{FF2B5EF4-FFF2-40B4-BE49-F238E27FC236}">
                <a16:creationId xmlns:a16="http://schemas.microsoft.com/office/drawing/2014/main" id="{6FE9658D-AB53-4560-AD2F-2B36B7FB7B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886676" y="1686514"/>
            <a:ext cx="6184580" cy="347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91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1ABE4C7-4B90-4FDE-B049-983C5E3F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33B697A-D107-4346-A9EF-AA3909A6C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937" y="1738312"/>
            <a:ext cx="8620125" cy="33813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70E2D39-C351-49BF-8CCA-2C77A2729968}"/>
              </a:ext>
            </a:extLst>
          </p:cNvPr>
          <p:cNvSpPr txBox="1"/>
          <p:nvPr/>
        </p:nvSpPr>
        <p:spPr>
          <a:xfrm>
            <a:off x="1160829" y="531758"/>
            <a:ext cx="987034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Dados x </a:t>
            </a:r>
            <a:r>
              <a:rPr lang="en-US" sz="3600" dirty="0" err="1"/>
              <a:t>Informação</a:t>
            </a:r>
            <a:r>
              <a:rPr lang="en-US" sz="3600" dirty="0"/>
              <a:t> x </a:t>
            </a:r>
            <a:r>
              <a:rPr lang="en-US" sz="3600" dirty="0" err="1"/>
              <a:t>Conhecimento</a:t>
            </a:r>
            <a:r>
              <a:rPr lang="en-US" sz="3600" dirty="0"/>
              <a:t> x </a:t>
            </a:r>
            <a:r>
              <a:rPr lang="en-US" sz="3600" dirty="0" err="1"/>
              <a:t>Inteligência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196198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1ABE4C7-4B90-4FDE-B049-983C5E3F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8ED9DC3-DE41-4D99-8D8F-5CA5724D4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54" y="4430940"/>
            <a:ext cx="2219325" cy="17145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5B904A8-96BB-4596-A7C7-636F817F7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616" y="1347709"/>
            <a:ext cx="9982200" cy="462811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E271B04-F1B5-41B7-AF44-479D3773AA35}"/>
              </a:ext>
            </a:extLst>
          </p:cNvPr>
          <p:cNvSpPr txBox="1"/>
          <p:nvPr/>
        </p:nvSpPr>
        <p:spPr>
          <a:xfrm>
            <a:off x="1160829" y="531758"/>
            <a:ext cx="987034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Dados x </a:t>
            </a:r>
            <a:r>
              <a:rPr lang="en-US" sz="3600" dirty="0" err="1"/>
              <a:t>Informação</a:t>
            </a:r>
            <a:r>
              <a:rPr lang="en-US" sz="3600" dirty="0"/>
              <a:t> x </a:t>
            </a:r>
            <a:r>
              <a:rPr lang="en-US" sz="3600" dirty="0" err="1"/>
              <a:t>Conhecimento</a:t>
            </a:r>
            <a:r>
              <a:rPr lang="en-US" sz="3600" dirty="0"/>
              <a:t> x </a:t>
            </a:r>
            <a:r>
              <a:rPr lang="en-US" sz="3600" dirty="0" err="1"/>
              <a:t>Inteligência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790728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1ABE4C7-4B90-4FDE-B049-983C5E3F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AC8F52E-5443-4039-A573-25EDFDBB2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1771052"/>
            <a:ext cx="8610600" cy="37814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14321B9-1501-4A91-9FD7-FF2426E717BB}"/>
              </a:ext>
            </a:extLst>
          </p:cNvPr>
          <p:cNvSpPr txBox="1"/>
          <p:nvPr/>
        </p:nvSpPr>
        <p:spPr>
          <a:xfrm>
            <a:off x="1160829" y="531758"/>
            <a:ext cx="987034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Dados x </a:t>
            </a:r>
            <a:r>
              <a:rPr lang="en-US" sz="3600" dirty="0" err="1"/>
              <a:t>Informação</a:t>
            </a:r>
            <a:r>
              <a:rPr lang="en-US" sz="3600" dirty="0"/>
              <a:t> x </a:t>
            </a:r>
            <a:r>
              <a:rPr lang="en-US" sz="3600" dirty="0" err="1"/>
              <a:t>Conhecimento</a:t>
            </a:r>
            <a:r>
              <a:rPr lang="en-US" sz="3600" dirty="0"/>
              <a:t> x </a:t>
            </a:r>
            <a:r>
              <a:rPr lang="en-US" sz="3600" dirty="0" err="1"/>
              <a:t>Inteligência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91097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1ABE4C7-4B90-4FDE-B049-983C5E3F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AC8F52E-5443-4039-A573-25EDFDBB2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549" y="1780025"/>
            <a:ext cx="8610600" cy="37814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7AA14E3-BC66-4570-9386-F17C263C2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84" y="2286000"/>
            <a:ext cx="10901632" cy="320187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31F7193-2F97-4D38-981F-0D906A5517E7}"/>
              </a:ext>
            </a:extLst>
          </p:cNvPr>
          <p:cNvSpPr txBox="1"/>
          <p:nvPr/>
        </p:nvSpPr>
        <p:spPr>
          <a:xfrm>
            <a:off x="1160829" y="531758"/>
            <a:ext cx="987034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Dados x </a:t>
            </a:r>
            <a:r>
              <a:rPr lang="en-US" sz="3600" dirty="0" err="1"/>
              <a:t>Informação</a:t>
            </a:r>
            <a:r>
              <a:rPr lang="en-US" sz="3600" dirty="0"/>
              <a:t> x </a:t>
            </a:r>
            <a:r>
              <a:rPr lang="en-US" sz="3600" dirty="0" err="1"/>
              <a:t>Conhecimento</a:t>
            </a:r>
            <a:r>
              <a:rPr lang="en-US" sz="3600" dirty="0"/>
              <a:t> x </a:t>
            </a:r>
            <a:r>
              <a:rPr lang="en-US" sz="3600" dirty="0" err="1"/>
              <a:t>Inteligência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556307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B8AED7B-9DD5-4244-9005-8A9618ADF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781050"/>
            <a:ext cx="10887075" cy="52959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34548D9-9886-4808-9082-370F31F21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49" y="2410733"/>
            <a:ext cx="4972050" cy="24669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6CBA30B-070E-46ED-B560-7C9678AD1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956" y="2656024"/>
            <a:ext cx="3075490" cy="171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59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1ABE4C7-4B90-4FDE-B049-983C5E3F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5AAD6F7-CE31-4CBC-AC2F-56E8E892F2B6}"/>
              </a:ext>
            </a:extLst>
          </p:cNvPr>
          <p:cNvSpPr txBox="1"/>
          <p:nvPr/>
        </p:nvSpPr>
        <p:spPr>
          <a:xfrm>
            <a:off x="997335" y="420410"/>
            <a:ext cx="9870342" cy="76944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/>
              <a:t>Evolução</a:t>
            </a:r>
            <a:r>
              <a:rPr lang="en-US" sz="4400" dirty="0"/>
              <a:t> dos </a:t>
            </a:r>
            <a:r>
              <a:rPr lang="en-US" sz="4400" dirty="0" err="1"/>
              <a:t>Sistemas</a:t>
            </a:r>
            <a:r>
              <a:rPr lang="en-US" sz="4400" dirty="0"/>
              <a:t> </a:t>
            </a:r>
            <a:r>
              <a:rPr lang="en-US" sz="4400" dirty="0" err="1"/>
              <a:t>Analíticos</a:t>
            </a:r>
            <a:endParaRPr lang="pt-BR" sz="44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96983C1-5BD1-4DF7-99DB-DFD0CE923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1475719"/>
            <a:ext cx="110299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00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A43CDBC-684E-4E8B-8D04-E8421FEE7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383" y="6141669"/>
            <a:ext cx="1155107" cy="64276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4F4B267-BAD2-4825-88D4-A0003ECD0AB3}"/>
              </a:ext>
            </a:extLst>
          </p:cNvPr>
          <p:cNvSpPr txBox="1"/>
          <p:nvPr/>
        </p:nvSpPr>
        <p:spPr>
          <a:xfrm>
            <a:off x="451946" y="716331"/>
            <a:ext cx="11288109" cy="1726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b="1" dirty="0"/>
          </a:p>
          <a:p>
            <a:pPr algn="just"/>
            <a:r>
              <a:rPr lang="pt-BR" sz="2340" dirty="0"/>
              <a:t>O Power BI é uma solução de análise de negócios que permite que você visualize seus dados e compartilhe insights em toda a organização ou os insira no seu aplicativo ou site. Conecte-se a centenas de fontes de dados e dê vida aos seus dados com dashboards e relatórios.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F3440C1-52CC-4EF2-BFF1-E8255FB35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45" y="2712370"/>
            <a:ext cx="11288110" cy="342929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FC3074F-D6D7-4C7F-8BF0-783ADCE0EF6C}"/>
              </a:ext>
            </a:extLst>
          </p:cNvPr>
          <p:cNvSpPr txBox="1"/>
          <p:nvPr/>
        </p:nvSpPr>
        <p:spPr>
          <a:xfrm>
            <a:off x="4500691" y="193111"/>
            <a:ext cx="3190617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pt-BR" sz="2800" b="1" dirty="0"/>
              <a:t>O que é o Power BI?</a:t>
            </a:r>
          </a:p>
        </p:txBody>
      </p:sp>
    </p:spTree>
    <p:extLst>
      <p:ext uri="{BB962C8B-B14F-4D97-AF65-F5344CB8AC3E}">
        <p14:creationId xmlns:p14="http://schemas.microsoft.com/office/powerpoint/2010/main" val="557200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A43CDBC-684E-4E8B-8D04-E8421FEE7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383" y="6141669"/>
            <a:ext cx="1155107" cy="642761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4F4B267-BAD2-4825-88D4-A0003ECD0AB3}"/>
              </a:ext>
            </a:extLst>
          </p:cNvPr>
          <p:cNvSpPr txBox="1"/>
          <p:nvPr/>
        </p:nvSpPr>
        <p:spPr>
          <a:xfrm>
            <a:off x="262758" y="145676"/>
            <a:ext cx="2795751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Fonte de dados</a:t>
            </a:r>
          </a:p>
        </p:txBody>
      </p:sp>
      <p:pic>
        <p:nvPicPr>
          <p:cNvPr id="12" name="Imagem 11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86F6065B-614C-40CD-ABD3-812BEB5D1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300" y="305222"/>
            <a:ext cx="8833144" cy="493944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D410E81-F848-4D4E-990B-7BD83A3C4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9" y="1447631"/>
            <a:ext cx="3076575" cy="263842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D655FFA-DFA8-4A23-993E-9530767DB7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6" y="4243712"/>
            <a:ext cx="3122079" cy="241738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7E07680-8161-4CFB-BB2E-163BA0B9C1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2671" y="5431880"/>
            <a:ext cx="2886075" cy="135255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DFBF567-F12E-4789-AAEB-9F4F924722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2336" y="5489206"/>
            <a:ext cx="28575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56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0388311-3BB0-47B2-9288-E316029C1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781050"/>
            <a:ext cx="10887075" cy="52959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EBF50E3-2EE9-4F4B-B154-30F1AE465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956" y="2656024"/>
            <a:ext cx="3075490" cy="171136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EF8607D-719F-4E1E-8F45-77D08E56D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62" y="2656024"/>
            <a:ext cx="6057900" cy="200025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1C94B5D-18C9-40C0-B69F-320CA5D75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489" y="3067715"/>
            <a:ext cx="5729945" cy="142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9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1ABE4C7-4B90-4FDE-B049-983C5E3F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A86BD88-1589-42D7-BDD4-1E9C1717F905}"/>
              </a:ext>
            </a:extLst>
          </p:cNvPr>
          <p:cNvSpPr txBox="1"/>
          <p:nvPr/>
        </p:nvSpPr>
        <p:spPr>
          <a:xfrm>
            <a:off x="1154990" y="2478901"/>
            <a:ext cx="101342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Fontes de dados do Power 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Carregar</a:t>
            </a:r>
            <a:r>
              <a:rPr lang="en-US" sz="3200" dirty="0"/>
              <a:t> </a:t>
            </a:r>
            <a:r>
              <a:rPr lang="en-US" sz="3200" dirty="0" err="1"/>
              <a:t>arquivos</a:t>
            </a:r>
            <a:r>
              <a:rPr lang="en-US" sz="3200" dirty="0"/>
              <a:t> do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Explorar</a:t>
            </a:r>
            <a:r>
              <a:rPr lang="en-US" sz="3200" dirty="0"/>
              <a:t> </a:t>
            </a:r>
            <a:r>
              <a:rPr lang="en-US" sz="3200" dirty="0" err="1"/>
              <a:t>os</a:t>
            </a:r>
            <a:r>
              <a:rPr lang="en-US" sz="3200" dirty="0"/>
              <a:t>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Construir</a:t>
            </a:r>
            <a:r>
              <a:rPr lang="en-US" sz="3200" dirty="0"/>
              <a:t> </a:t>
            </a:r>
            <a:r>
              <a:rPr lang="en-US" sz="3200" dirty="0" err="1"/>
              <a:t>visualizações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Formatar Legendas, Títulos e </a:t>
            </a:r>
            <a:r>
              <a:rPr lang="pt-BR" sz="3200" dirty="0" err="1"/>
              <a:t>Labels</a:t>
            </a:r>
            <a:endParaRPr lang="pt-BR" sz="3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0BDD4D5-556B-4AB7-9A23-16B11AEB3633}"/>
              </a:ext>
            </a:extLst>
          </p:cNvPr>
          <p:cNvSpPr txBox="1"/>
          <p:nvPr/>
        </p:nvSpPr>
        <p:spPr>
          <a:xfrm>
            <a:off x="1154990" y="394433"/>
            <a:ext cx="9870342" cy="76944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/>
              <a:t>Primeiros</a:t>
            </a:r>
            <a:r>
              <a:rPr lang="en-US" sz="4400" dirty="0"/>
              <a:t> </a:t>
            </a:r>
            <a:r>
              <a:rPr lang="en-US" sz="4400" dirty="0" err="1"/>
              <a:t>passos</a:t>
            </a:r>
            <a:r>
              <a:rPr lang="en-US" sz="4400" dirty="0"/>
              <a:t> com Power BI Desktop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29460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pessoa, gravata, parede, interior&#10;&#10;Descrição gerada automaticamente">
            <a:extLst>
              <a:ext uri="{FF2B5EF4-FFF2-40B4-BE49-F238E27FC236}">
                <a16:creationId xmlns:a16="http://schemas.microsoft.com/office/drawing/2014/main" id="{029FF31D-F83D-4106-8464-D57A760E44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2747"/>
          <a:stretch/>
        </p:blipFill>
        <p:spPr>
          <a:xfrm>
            <a:off x="193781" y="171198"/>
            <a:ext cx="2100243" cy="2100244"/>
          </a:xfrm>
          <a:custGeom>
            <a:avLst/>
            <a:gdLst>
              <a:gd name="connsiteX0" fmla="*/ 2313823 w 4627646"/>
              <a:gd name="connsiteY0" fmla="*/ 0 h 4627648"/>
              <a:gd name="connsiteX1" fmla="*/ 4627646 w 4627646"/>
              <a:gd name="connsiteY1" fmla="*/ 2313824 h 4627648"/>
              <a:gd name="connsiteX2" fmla="*/ 2313823 w 4627646"/>
              <a:gd name="connsiteY2" fmla="*/ 4627648 h 4627648"/>
              <a:gd name="connsiteX3" fmla="*/ 0 w 4627646"/>
              <a:gd name="connsiteY3" fmla="*/ 2313824 h 4627648"/>
              <a:gd name="connsiteX4" fmla="*/ 2313823 w 4627646"/>
              <a:gd name="connsiteY4" fmla="*/ 0 h 4627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6E4F192E-A60D-429F-9976-E0B52A584E9C}"/>
              </a:ext>
            </a:extLst>
          </p:cNvPr>
          <p:cNvSpPr/>
          <p:nvPr/>
        </p:nvSpPr>
        <p:spPr>
          <a:xfrm>
            <a:off x="2443197" y="772566"/>
            <a:ext cx="472141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fr-FR" sz="3600" dirty="0">
                <a:latin typeface="-apple-system"/>
              </a:rPr>
              <a:t>André SANTOS</a:t>
            </a:r>
          </a:p>
          <a:p>
            <a:pPr fontAlgn="base"/>
            <a:r>
              <a:rPr lang="pt-BR" sz="1400" dirty="0" err="1"/>
              <a:t>Information</a:t>
            </a:r>
            <a:r>
              <a:rPr lang="pt-BR" sz="1400" dirty="0"/>
              <a:t> Technology </a:t>
            </a:r>
            <a:r>
              <a:rPr lang="pt-BR" sz="1400" dirty="0" err="1"/>
              <a:t>Analyst</a:t>
            </a:r>
            <a:r>
              <a:rPr lang="pt-BR" sz="1400" dirty="0"/>
              <a:t>  @Grupo </a:t>
            </a:r>
            <a:r>
              <a:rPr lang="pt-BR" sz="1400" dirty="0" err="1"/>
              <a:t>Natu-Bell</a:t>
            </a:r>
            <a:r>
              <a:rPr lang="pt-BR" sz="1400" dirty="0"/>
              <a:t> | </a:t>
            </a:r>
            <a:r>
              <a:rPr lang="pt-BR" sz="1400" dirty="0" err="1"/>
              <a:t>Katiguá</a:t>
            </a:r>
            <a:endParaRPr lang="pt-BR" sz="1400" dirty="0"/>
          </a:p>
          <a:p>
            <a:pPr fontAlgn="base"/>
            <a:r>
              <a:rPr lang="pt-BR" sz="1600" b="1" dirty="0"/>
              <a:t>Cofundador do projeto sisdata tecnologia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E9B9F9DF-AF7D-4C2F-83E5-C1345F78F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9" y="2805388"/>
            <a:ext cx="5542688" cy="92115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2BDEACB0-2F55-49BD-BD6A-87B2BA6D9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38" y="3634572"/>
            <a:ext cx="6537532" cy="1021161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AA9D939A-35A8-4BB0-8759-BF99C1A4D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13" y="4758773"/>
            <a:ext cx="3201686" cy="892591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01A610A6-364F-490C-A4EC-DF00C49593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1209" y="4900323"/>
            <a:ext cx="3720748" cy="921698"/>
          </a:xfrm>
          <a:prstGeom prst="rect">
            <a:avLst/>
          </a:prstGeom>
        </p:spPr>
      </p:pic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21BF1519-F4D1-4FF5-B957-DBB50F8F9200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4311540" y="4749495"/>
            <a:ext cx="2312830" cy="9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278E1CD-7052-4A63-80D2-E0C868279BB4}"/>
              </a:ext>
            </a:extLst>
          </p:cNvPr>
          <p:cNvSpPr txBox="1"/>
          <p:nvPr/>
        </p:nvSpPr>
        <p:spPr>
          <a:xfrm>
            <a:off x="2925263" y="4574399"/>
            <a:ext cx="138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Certificações</a:t>
            </a:r>
            <a:endParaRPr lang="pt-BR" dirty="0"/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7ECD49D1-0731-4772-B116-F0A5FE9322B2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20414" y="4749495"/>
            <a:ext cx="2504849" cy="9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BBDE38CC-7461-4CBF-8754-9F8843B63F47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4132388" y="2791012"/>
            <a:ext cx="2491982" cy="9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81D168A1-E84A-4E2B-9E51-84BE98660322}"/>
              </a:ext>
            </a:extLst>
          </p:cNvPr>
          <p:cNvSpPr txBox="1"/>
          <p:nvPr/>
        </p:nvSpPr>
        <p:spPr>
          <a:xfrm>
            <a:off x="2925263" y="2615916"/>
            <a:ext cx="1207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Formações</a:t>
            </a:r>
            <a:endParaRPr lang="pt-BR" dirty="0"/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F5CAE5C1-6E13-4F71-B561-F728B3D46641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20414" y="2791012"/>
            <a:ext cx="2504849" cy="9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FD95794C-2FDC-4DB5-ACEF-F49DCB44A105}"/>
              </a:ext>
            </a:extLst>
          </p:cNvPr>
          <p:cNvCxnSpPr>
            <a:cxnSpLocks/>
          </p:cNvCxnSpPr>
          <p:nvPr/>
        </p:nvCxnSpPr>
        <p:spPr>
          <a:xfrm flipV="1">
            <a:off x="7164622" y="1637944"/>
            <a:ext cx="0" cy="4013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56ACD44A-CD13-43D4-B452-C582499BA8A2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10352688" y="406839"/>
            <a:ext cx="11666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404BED10-E2D0-49CE-81B5-ED6523350030}"/>
              </a:ext>
            </a:extLst>
          </p:cNvPr>
          <p:cNvSpPr txBox="1"/>
          <p:nvPr/>
        </p:nvSpPr>
        <p:spPr>
          <a:xfrm>
            <a:off x="9001441" y="222173"/>
            <a:ext cx="135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Experiências</a:t>
            </a:r>
            <a:endParaRPr lang="pt-BR" dirty="0"/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2A563918-CED6-40BC-96E7-9EA9FD8E0068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7756631" y="406839"/>
            <a:ext cx="1244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Imagem 58">
            <a:extLst>
              <a:ext uri="{FF2B5EF4-FFF2-40B4-BE49-F238E27FC236}">
                <a16:creationId xmlns:a16="http://schemas.microsoft.com/office/drawing/2014/main" id="{D2D6C908-41DB-47CB-8DC4-CFBC2E9151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2813" y="1925633"/>
            <a:ext cx="4150264" cy="1287217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185E2B35-8137-42D5-BAF8-C82F949DCE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01932" y="4212899"/>
            <a:ext cx="4132026" cy="1287217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5869B212-2077-41B1-A893-AE0750DF03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1932" y="3125944"/>
            <a:ext cx="4106901" cy="1200478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7E67194E-A53D-43FB-943B-C197FD7FEA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97128" y="5500116"/>
            <a:ext cx="4127761" cy="1135711"/>
          </a:xfrm>
          <a:prstGeom prst="rect">
            <a:avLst/>
          </a:prstGeom>
        </p:spPr>
      </p:pic>
      <p:pic>
        <p:nvPicPr>
          <p:cNvPr id="4096" name="Imagem 4095">
            <a:extLst>
              <a:ext uri="{FF2B5EF4-FFF2-40B4-BE49-F238E27FC236}">
                <a16:creationId xmlns:a16="http://schemas.microsoft.com/office/drawing/2014/main" id="{9448D58A-ED4D-4807-AED0-2F5A1BD423C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5733" y="4868182"/>
            <a:ext cx="609600" cy="571500"/>
          </a:xfrm>
          <a:prstGeom prst="rect">
            <a:avLst/>
          </a:prstGeom>
        </p:spPr>
      </p:pic>
      <p:pic>
        <p:nvPicPr>
          <p:cNvPr id="66" name="Picture 2" descr="https://i0.wp.com/www.certificacaolinux.com.br/wp-content/uploads/2019/03/logo_vazada-70.png?fit=175%2C70&amp;ssl=1">
            <a:extLst>
              <a:ext uri="{FF2B5EF4-FFF2-40B4-BE49-F238E27FC236}">
                <a16:creationId xmlns:a16="http://schemas.microsoft.com/office/drawing/2014/main" id="{002E4955-0C26-4E8D-B3A4-CAE4DF4CA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15" y="5009251"/>
            <a:ext cx="833436" cy="33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64E5A3A6-AA10-4041-A930-CA59945F9B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96002" y="4977967"/>
            <a:ext cx="609600" cy="571500"/>
          </a:xfrm>
          <a:prstGeom prst="rect">
            <a:avLst/>
          </a:prstGeom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0A803028-EE85-4E21-8C5F-07747D6F2A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99009" y="4971554"/>
            <a:ext cx="803586" cy="389618"/>
          </a:xfrm>
          <a:prstGeom prst="rect">
            <a:avLst/>
          </a:prstGeom>
        </p:spPr>
      </p:pic>
      <p:pic>
        <p:nvPicPr>
          <p:cNvPr id="4100" name="Imagem 4099">
            <a:extLst>
              <a:ext uri="{FF2B5EF4-FFF2-40B4-BE49-F238E27FC236}">
                <a16:creationId xmlns:a16="http://schemas.microsoft.com/office/drawing/2014/main" id="{5BDD5862-CF94-4A7D-A700-D48392EF071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2036" y="5717324"/>
            <a:ext cx="6537532" cy="1091901"/>
          </a:xfrm>
          <a:prstGeom prst="rect">
            <a:avLst/>
          </a:prstGeom>
        </p:spPr>
      </p:pic>
      <p:pic>
        <p:nvPicPr>
          <p:cNvPr id="73" name="Imagem 72" descr="Uma imagem contendo objeto&#10;&#10;Descrição gerada automaticamente">
            <a:extLst>
              <a:ext uri="{FF2B5EF4-FFF2-40B4-BE49-F238E27FC236}">
                <a16:creationId xmlns:a16="http://schemas.microsoft.com/office/drawing/2014/main" id="{1B3F7CDC-C939-4D7E-9FB5-521C94C39A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137" y="1421870"/>
            <a:ext cx="54918" cy="45719"/>
          </a:xfrm>
          <a:prstGeom prst="rect">
            <a:avLst/>
          </a:prstGeom>
        </p:spPr>
      </p:pic>
      <p:pic>
        <p:nvPicPr>
          <p:cNvPr id="4104" name="Picture 8" descr="https://yata-apix-db1ccda4-2959-453e-acf9-9352fcd89b16.lss.locawebcorp.com.br/63108a5f1acb4cd09f5abd93eb5b8623.png">
            <a:extLst>
              <a:ext uri="{FF2B5EF4-FFF2-40B4-BE49-F238E27FC236}">
                <a16:creationId xmlns:a16="http://schemas.microsoft.com/office/drawing/2014/main" id="{573B0B8C-75A5-4B46-BAF6-53BBF7308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25" y="1743873"/>
            <a:ext cx="745215" cy="23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14F313B2-694F-4477-A0D7-FDBC1FE577D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88900" y="778374"/>
            <a:ext cx="3738153" cy="125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86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objeto&#10;&#10;Descrição gerada automaticamente">
            <a:extLst>
              <a:ext uri="{FF2B5EF4-FFF2-40B4-BE49-F238E27FC236}">
                <a16:creationId xmlns:a16="http://schemas.microsoft.com/office/drawing/2014/main" id="{49E627B7-8BFD-43FE-9069-F3E0F5BD6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055413"/>
            <a:ext cx="3292524" cy="2741027"/>
          </a:xfrm>
          <a:prstGeom prst="rect">
            <a:avLst/>
          </a:prstGeom>
        </p:spPr>
      </p:pic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0FB9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9C00CFB5-0391-437A-B2A5-3CE9C9F63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676" y="1123527"/>
            <a:ext cx="6061420" cy="46048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5AFF425-2D51-4BE8-A158-3A597AE1E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421" y="2487668"/>
            <a:ext cx="3495675" cy="69696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EE80335-1BFF-4D61-B1F5-C322E14A7638}"/>
              </a:ext>
            </a:extLst>
          </p:cNvPr>
          <p:cNvSpPr txBox="1"/>
          <p:nvPr/>
        </p:nvSpPr>
        <p:spPr>
          <a:xfrm>
            <a:off x="4740165" y="206942"/>
            <a:ext cx="2711669" cy="76944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/>
              <a:t>Contato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4198314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2390C3D-AEF4-4ABD-A768-C0076D409EC5}"/>
              </a:ext>
            </a:extLst>
          </p:cNvPr>
          <p:cNvSpPr txBox="1"/>
          <p:nvPr/>
        </p:nvSpPr>
        <p:spPr>
          <a:xfrm>
            <a:off x="1154990" y="394433"/>
            <a:ext cx="9870342" cy="70788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Bibliografia, Referências e Links úteis</a:t>
            </a:r>
            <a:endParaRPr lang="pt-BR" sz="80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DB1906D-B65D-46AC-9987-2A7AD49DB684}"/>
              </a:ext>
            </a:extLst>
          </p:cNvPr>
          <p:cNvSpPr txBox="1"/>
          <p:nvPr/>
        </p:nvSpPr>
        <p:spPr>
          <a:xfrm>
            <a:off x="687843" y="1366344"/>
            <a:ext cx="1080463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Documentation for creating visuals for Power BI</a:t>
            </a:r>
          </a:p>
          <a:p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https://github.com/Microsoft/PowerBI-visuals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pt-BR" dirty="0"/>
              <a:t>Codificação de Caracteres</a:t>
            </a:r>
          </a:p>
          <a:p>
            <a:r>
              <a:rPr lang="pt-BR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https://pt.wikipedia.org/wiki/Codifica%C3%A7%C3%A3o_de_caracteres</a:t>
            </a:r>
            <a:endParaRPr lang="pt-BR" dirty="0">
              <a:solidFill>
                <a:srgbClr val="0070C0"/>
              </a:solidFill>
            </a:endParaRPr>
          </a:p>
          <a:p>
            <a:endParaRPr lang="pt-BR" dirty="0"/>
          </a:p>
          <a:p>
            <a:r>
              <a:rPr lang="en-US" dirty="0"/>
              <a:t>Signing up for Power BI as an individual</a:t>
            </a:r>
          </a:p>
          <a:p>
            <a:r>
              <a:rPr lang="en-US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https://powerbi.microsoft.com/en-us/documentation/powerbi-service-self-service-signup-for-power-bi/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Power BI Dashboards</a:t>
            </a:r>
          </a:p>
          <a:p>
            <a:r>
              <a:rPr lang="en-US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https://powerbi.microsoft.com/en-us/documentation/powerbi-service-dashboards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pt-BR" dirty="0" err="1"/>
              <a:t>Drill-down</a:t>
            </a:r>
            <a:endParaRPr lang="pt-BR" dirty="0"/>
          </a:p>
          <a:p>
            <a:r>
              <a:rPr lang="pt-BR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https://powerbi.microsoft.com/en-us/documentation/powerbi-service-drill-down-in-a-visualization/</a:t>
            </a:r>
            <a:endParaRPr lang="pt-BR" dirty="0">
              <a:solidFill>
                <a:srgbClr val="0070C0"/>
              </a:solidFill>
            </a:endParaRPr>
          </a:p>
          <a:p>
            <a:endParaRPr lang="pt-BR" dirty="0">
              <a:solidFill>
                <a:srgbClr val="0070C0"/>
              </a:solidFill>
            </a:endParaRPr>
          </a:p>
          <a:p>
            <a:r>
              <a:rPr lang="pt-BR" dirty="0" err="1"/>
              <a:t>PowerBI</a:t>
            </a:r>
            <a:r>
              <a:rPr lang="pt-BR" dirty="0"/>
              <a:t>-Bragança Tech Day - GitHub</a:t>
            </a:r>
          </a:p>
          <a:p>
            <a:r>
              <a:rPr lang="pt-BR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https://github.com/andrealss/PowerBI-BragancaTechDay.git</a:t>
            </a:r>
            <a:endParaRPr lang="en-US" dirty="0">
              <a:solidFill>
                <a:srgbClr val="0070C0"/>
              </a:solidFill>
            </a:endParaRPr>
          </a:p>
          <a:p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821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3130F65-5394-479D-9D06-734899860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3614" cy="65479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A43CDBC-684E-4E8B-8D04-E8421FEE7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6383" y="6141669"/>
            <a:ext cx="1155107" cy="64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7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eweek.com/imagesvr_ez/b2bezp/2018/02/MS.PowerBI-logo.JPG?alias=article_hero">
            <a:extLst>
              <a:ext uri="{FF2B5EF4-FFF2-40B4-BE49-F238E27FC236}">
                <a16:creationId xmlns:a16="http://schemas.microsoft.com/office/drawing/2014/main" id="{0A14578D-251A-4C8E-873E-6DC9FCDBEF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3" b="849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20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0388311-3BB0-47B2-9288-E316029C1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781050"/>
            <a:ext cx="10887075" cy="52959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EBF50E3-2EE9-4F4B-B154-30F1AE465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956" y="2656024"/>
            <a:ext cx="3075490" cy="171136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EF8607D-719F-4E1E-8F45-77D08E56D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62" y="2656024"/>
            <a:ext cx="60579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2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1ABE4C7-4B90-4FDE-B049-983C5E3F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3C535BC-F4C1-462A-81BF-22A537403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987" y="2590800"/>
            <a:ext cx="7820025" cy="16764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DD21CF9-2199-4879-A64A-D793F1058917}"/>
              </a:ext>
            </a:extLst>
          </p:cNvPr>
          <p:cNvSpPr txBox="1"/>
          <p:nvPr/>
        </p:nvSpPr>
        <p:spPr>
          <a:xfrm>
            <a:off x="1160829" y="531758"/>
            <a:ext cx="987034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Dados x </a:t>
            </a:r>
            <a:r>
              <a:rPr lang="en-US" sz="3600" dirty="0" err="1"/>
              <a:t>Informação</a:t>
            </a:r>
            <a:r>
              <a:rPr lang="en-US" sz="3600" dirty="0"/>
              <a:t> x </a:t>
            </a:r>
            <a:r>
              <a:rPr lang="en-US" sz="3600" dirty="0" err="1"/>
              <a:t>Conhecimento</a:t>
            </a:r>
            <a:r>
              <a:rPr lang="en-US" sz="3600" dirty="0"/>
              <a:t> x </a:t>
            </a:r>
            <a:r>
              <a:rPr lang="en-US" sz="3600" dirty="0" err="1"/>
              <a:t>Inteligência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232984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728748E-CB88-420B-B6F3-16C2F979F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B5E10140-BF37-44F4-9AF9-1BE585547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275" y="2427233"/>
            <a:ext cx="7791450" cy="15621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E1CC0F7-E540-426B-9E2A-FDFC692318E1}"/>
              </a:ext>
            </a:extLst>
          </p:cNvPr>
          <p:cNvSpPr txBox="1"/>
          <p:nvPr/>
        </p:nvSpPr>
        <p:spPr>
          <a:xfrm>
            <a:off x="1160829" y="531758"/>
            <a:ext cx="987034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Dados x </a:t>
            </a:r>
            <a:r>
              <a:rPr lang="en-US" sz="3600" dirty="0" err="1"/>
              <a:t>Informação</a:t>
            </a:r>
            <a:r>
              <a:rPr lang="en-US" sz="3600" dirty="0"/>
              <a:t> x </a:t>
            </a:r>
            <a:r>
              <a:rPr lang="en-US" sz="3600" dirty="0" err="1"/>
              <a:t>Conhecimento</a:t>
            </a:r>
            <a:r>
              <a:rPr lang="en-US" sz="3600" dirty="0"/>
              <a:t> x </a:t>
            </a:r>
            <a:r>
              <a:rPr lang="en-US" sz="3600" dirty="0" err="1"/>
              <a:t>Inteligência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859415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136B048F-5A42-4566-9597-5474588169DD}"/>
                  </a:ext>
                </a:extLst>
              </p14:cNvPr>
              <p14:cNvContentPartPr/>
              <p14:nvPr/>
            </p14:nvContentPartPr>
            <p14:xfrm>
              <a:off x="2721819" y="4582535"/>
              <a:ext cx="360" cy="36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136B048F-5A42-4566-9597-5474588169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03819" y="4564535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C23D0B3A-6EDD-4491-81AD-9BA5F1770C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6844CBA-7FC0-4E84-B3D0-A257A34540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0287" y="2562717"/>
            <a:ext cx="7591425" cy="26574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638F066-06B0-4D48-9AC3-336DB402AF44}"/>
              </a:ext>
            </a:extLst>
          </p:cNvPr>
          <p:cNvSpPr txBox="1"/>
          <p:nvPr/>
        </p:nvSpPr>
        <p:spPr>
          <a:xfrm>
            <a:off x="1160829" y="531758"/>
            <a:ext cx="987034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Dados x </a:t>
            </a:r>
            <a:r>
              <a:rPr lang="en-US" sz="3600" dirty="0" err="1"/>
              <a:t>Informação</a:t>
            </a:r>
            <a:r>
              <a:rPr lang="en-US" sz="3600" dirty="0"/>
              <a:t> x </a:t>
            </a:r>
            <a:r>
              <a:rPr lang="en-US" sz="3600" dirty="0" err="1"/>
              <a:t>Conhecimento</a:t>
            </a:r>
            <a:r>
              <a:rPr lang="en-US" sz="3600" dirty="0"/>
              <a:t> x </a:t>
            </a:r>
            <a:r>
              <a:rPr lang="en-US" sz="3600" dirty="0" err="1"/>
              <a:t>Inteligência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917421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1224429-001C-435F-ACB5-6C9ED40E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916" y="4246060"/>
            <a:ext cx="2219325" cy="169545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0DCAFC2-CFAF-4E68-B462-459AF0A63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1A62FC8-1F42-46C7-BB2D-B8840E43C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525" y="2757487"/>
            <a:ext cx="7600950" cy="13430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A3764DE-52B7-4A21-BC5C-EA39408F7FAD}"/>
              </a:ext>
            </a:extLst>
          </p:cNvPr>
          <p:cNvSpPr txBox="1"/>
          <p:nvPr/>
        </p:nvSpPr>
        <p:spPr>
          <a:xfrm>
            <a:off x="1160829" y="531758"/>
            <a:ext cx="987034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Dados x </a:t>
            </a:r>
            <a:r>
              <a:rPr lang="en-US" sz="3600" dirty="0" err="1"/>
              <a:t>Informação</a:t>
            </a:r>
            <a:r>
              <a:rPr lang="en-US" sz="3600" dirty="0"/>
              <a:t> x </a:t>
            </a:r>
            <a:r>
              <a:rPr lang="en-US" sz="3600" dirty="0" err="1"/>
              <a:t>Conhecimento</a:t>
            </a:r>
            <a:r>
              <a:rPr lang="en-US" sz="3600" dirty="0"/>
              <a:t> x </a:t>
            </a:r>
            <a:r>
              <a:rPr lang="en-US" sz="3600" dirty="0" err="1"/>
              <a:t>Inteligência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93498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FA675D9E-CE49-4B9B-B3FB-4A080844C95C}"/>
                  </a:ext>
                </a:extLst>
              </p14:cNvPr>
              <p14:cNvContentPartPr/>
              <p14:nvPr/>
            </p14:nvContentPartPr>
            <p14:xfrm>
              <a:off x="3476739" y="3729335"/>
              <a:ext cx="478080" cy="40428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FA675D9E-CE49-4B9B-B3FB-4A080844C9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9099" y="3711335"/>
                <a:ext cx="513720" cy="43992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8728748E-CB88-420B-B6F3-16C2F979F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5332" y="6145440"/>
            <a:ext cx="1155107" cy="642761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2F44C72C-3F98-433C-8D04-F17F00348B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260" y="2925741"/>
            <a:ext cx="10883479" cy="201146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0A23D87-AE3A-4600-96BC-909DD62EE721}"/>
              </a:ext>
            </a:extLst>
          </p:cNvPr>
          <p:cNvSpPr txBox="1"/>
          <p:nvPr/>
        </p:nvSpPr>
        <p:spPr>
          <a:xfrm>
            <a:off x="1160829" y="531758"/>
            <a:ext cx="987034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Dados x </a:t>
            </a:r>
            <a:r>
              <a:rPr lang="en-US" sz="3600" dirty="0" err="1"/>
              <a:t>Informação</a:t>
            </a:r>
            <a:r>
              <a:rPr lang="en-US" sz="3600" dirty="0"/>
              <a:t> x </a:t>
            </a:r>
            <a:r>
              <a:rPr lang="en-US" sz="3600" dirty="0" err="1"/>
              <a:t>Conhecimento</a:t>
            </a:r>
            <a:r>
              <a:rPr lang="en-US" sz="3600" dirty="0"/>
              <a:t> x </a:t>
            </a:r>
            <a:r>
              <a:rPr lang="en-US" sz="3600" dirty="0" err="1"/>
              <a:t>Inteligência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49823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4658</TotalTime>
  <Words>289</Words>
  <Application>Microsoft Office PowerPoint</Application>
  <PresentationFormat>Widescreen</PresentationFormat>
  <Paragraphs>45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Santos</dc:creator>
  <cp:lastModifiedBy>André Santos</cp:lastModifiedBy>
  <cp:revision>26</cp:revision>
  <dcterms:created xsi:type="dcterms:W3CDTF">2019-05-17T11:29:55Z</dcterms:created>
  <dcterms:modified xsi:type="dcterms:W3CDTF">2019-05-23T17:10:32Z</dcterms:modified>
</cp:coreProperties>
</file>