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84864" autoAdjust="0"/>
  </p:normalViewPr>
  <p:slideViewPr>
    <p:cSldViewPr snapToGrid="0">
      <p:cViewPr varScale="1">
        <p:scale>
          <a:sx n="92" d="100"/>
          <a:sy n="92" d="100"/>
        </p:scale>
        <p:origin x="101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AEC29-9268-4429-85EA-A961771E7B05}" type="datetimeFigureOut">
              <a:rPr lang="it-CH" smtClean="0"/>
              <a:t>25.10.2016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615D7-9F3F-4712-B9B2-CCA5C138579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43956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Gestione dell’Approccio Interdisciplinare</a:t>
            </a:r>
            <a:r>
              <a:rPr lang="it-CH" baseline="0" dirty="0" smtClean="0"/>
              <a:t> Tematico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615D7-9F3F-4712-B9B2-CCA5C138579F}" type="slidenum">
              <a:rPr lang="it-CH" smtClean="0"/>
              <a:t>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71191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 smtClean="0"/>
              <a:t>Organizzare la gestione</a:t>
            </a:r>
            <a:r>
              <a:rPr lang="it-CH" baseline="0" dirty="0" smtClean="0"/>
              <a:t> degli AIT per tutti i cicli di formazione di </a:t>
            </a:r>
            <a:r>
              <a:rPr lang="it-CH" baseline="0" dirty="0" err="1" smtClean="0"/>
              <a:t>maturita</a:t>
            </a:r>
            <a:r>
              <a:rPr lang="it-CH" baseline="0" dirty="0" smtClean="0"/>
              <a:t> offerti al CPT </a:t>
            </a:r>
            <a:r>
              <a:rPr lang="it-CH" baseline="0" dirty="0" err="1" smtClean="0"/>
              <a:t>trevano</a:t>
            </a:r>
            <a:r>
              <a:rPr lang="it-CH" baseline="0" dirty="0" smtClean="0"/>
              <a:t>.</a:t>
            </a:r>
            <a:endParaRPr lang="it-CH" dirty="0" smtClean="0"/>
          </a:p>
          <a:p>
            <a:endParaRPr lang="it-CH" dirty="0" smtClean="0"/>
          </a:p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615D7-9F3F-4712-B9B2-CCA5C138579F}" type="slidenum">
              <a:rPr lang="it-CH" smtClean="0"/>
              <a:t>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30923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Registrazione</a:t>
            </a:r>
            <a:br>
              <a:rPr lang="it-CH" dirty="0" smtClean="0"/>
            </a:br>
            <a:r>
              <a:rPr lang="it-CH" dirty="0" smtClean="0"/>
              <a:t>Cambia</a:t>
            </a:r>
            <a:r>
              <a:rPr lang="it-CH" baseline="0" dirty="0" smtClean="0"/>
              <a:t> Password</a:t>
            </a:r>
          </a:p>
          <a:p>
            <a:r>
              <a:rPr lang="it-CH" baseline="0" dirty="0" smtClean="0"/>
              <a:t>Password dimenticata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615D7-9F3F-4712-B9B2-CCA5C138579F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16912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Momento</a:t>
            </a:r>
            <a:r>
              <a:rPr lang="it-CH" baseline="0" dirty="0" smtClean="0"/>
              <a:t> in cui facciamo l’accesso</a:t>
            </a:r>
          </a:p>
          <a:p>
            <a:r>
              <a:rPr lang="it-CH" baseline="0" dirty="0" smtClean="0"/>
              <a:t>Visione Docente</a:t>
            </a:r>
          </a:p>
          <a:p>
            <a:r>
              <a:rPr lang="it-CH" baseline="0" dirty="0" smtClean="0"/>
              <a:t>Visione Responsabile</a:t>
            </a:r>
          </a:p>
          <a:p>
            <a:r>
              <a:rPr lang="it-CH" baseline="0" dirty="0" smtClean="0"/>
              <a:t>Visione Amministratore 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615D7-9F3F-4712-B9B2-CCA5C138579F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08782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Elenco</a:t>
            </a:r>
            <a:r>
              <a:rPr lang="it-CH" baseline="0" dirty="0" smtClean="0"/>
              <a:t> di tutti gli utenti registrati</a:t>
            </a:r>
          </a:p>
          <a:p>
            <a:r>
              <a:rPr lang="it-CH" baseline="0" dirty="0" smtClean="0"/>
              <a:t>Decidere se è docente, responsabile o se gestisce le email al posto di qualcun altro. </a:t>
            </a:r>
          </a:p>
          <a:p>
            <a:r>
              <a:rPr lang="it-CH" baseline="0" dirty="0" smtClean="0"/>
              <a:t>Eliminare l’account in caso non faccia più parte del sito</a:t>
            </a:r>
          </a:p>
          <a:p>
            <a:r>
              <a:rPr lang="it-CH" baseline="0" dirty="0" smtClean="0"/>
              <a:t>Trovare indicazioni tramite la barra di ricerca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615D7-9F3F-4712-B9B2-CCA5C138579F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3541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sz="555" dirty="0" smtClean="0"/>
              <a:t>Menu che ha dipendenza di dove clicchiamo</a:t>
            </a:r>
            <a:r>
              <a:rPr lang="it-CH" sz="555" baseline="0" dirty="0" smtClean="0"/>
              <a:t> abbiamo differenti opzioni, se ad esempio clicchiamo su…. Vedremo….</a:t>
            </a:r>
          </a:p>
          <a:p>
            <a:r>
              <a:rPr lang="it-CH" sz="555" dirty="0" smtClean="0"/>
              <a:t>Inserire nome della materia</a:t>
            </a:r>
          </a:p>
          <a:p>
            <a:r>
              <a:rPr lang="it-CH" sz="555" dirty="0" smtClean="0"/>
              <a:t>Ricerca</a:t>
            </a:r>
            <a:r>
              <a:rPr lang="it-CH" sz="555" baseline="0" dirty="0" smtClean="0"/>
              <a:t> tramite barra di ricerca</a:t>
            </a:r>
          </a:p>
          <a:p>
            <a:r>
              <a:rPr lang="it-CH" sz="555" baseline="0" dirty="0" smtClean="0"/>
              <a:t>Possibilità di modificare i nomi e cancellare eventuali materie non più presenti.</a:t>
            </a:r>
            <a:endParaRPr lang="it-CH" sz="555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615D7-9F3F-4712-B9B2-CCA5C138579F}" type="slidenum">
              <a:rPr lang="it-CH" smtClean="0"/>
              <a:t>11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19656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4212" y="0"/>
            <a:ext cx="8001000" cy="2971801"/>
          </a:xfrm>
        </p:spPr>
        <p:txBody>
          <a:bodyPr>
            <a:normAutofit/>
          </a:bodyPr>
          <a:lstStyle/>
          <a:p>
            <a:r>
              <a:rPr lang="it-CH" sz="5400" dirty="0" smtClean="0"/>
              <a:t>Gestione AIT</a:t>
            </a:r>
            <a:endParaRPr lang="it-CH" sz="54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4212" y="3251200"/>
            <a:ext cx="7443788" cy="1947333"/>
          </a:xfrm>
        </p:spPr>
        <p:txBody>
          <a:bodyPr>
            <a:normAutofit/>
          </a:bodyPr>
          <a:lstStyle/>
          <a:p>
            <a:r>
              <a:rPr lang="it-CH" sz="2400" dirty="0" smtClean="0">
                <a:solidFill>
                  <a:schemeClr val="tx1"/>
                </a:solidFill>
              </a:rPr>
              <a:t>Allievo: Andrea Lupica</a:t>
            </a:r>
          </a:p>
          <a:p>
            <a:r>
              <a:rPr lang="it-CH" sz="2400" dirty="0" smtClean="0">
                <a:solidFill>
                  <a:schemeClr val="tx1"/>
                </a:solidFill>
              </a:rPr>
              <a:t>Docente Responsabile:  Fabrizio </a:t>
            </a:r>
            <a:r>
              <a:rPr lang="it-CH" sz="2400" dirty="0" err="1" smtClean="0">
                <a:solidFill>
                  <a:schemeClr val="tx1"/>
                </a:solidFill>
              </a:rPr>
              <a:t>Valsangiacomo</a:t>
            </a:r>
            <a:endParaRPr lang="it-CH" sz="2400" dirty="0" smtClean="0">
              <a:solidFill>
                <a:schemeClr val="tx1"/>
              </a:solidFill>
            </a:endParaRPr>
          </a:p>
          <a:p>
            <a:r>
              <a:rPr lang="it-CH" sz="2400" dirty="0" smtClean="0">
                <a:solidFill>
                  <a:schemeClr val="tx1"/>
                </a:solidFill>
              </a:rPr>
              <a:t>Ideatrice del progetto: Ursula </a:t>
            </a:r>
            <a:r>
              <a:rPr lang="it-CH" sz="2400" dirty="0" err="1" smtClean="0">
                <a:solidFill>
                  <a:schemeClr val="tx1"/>
                </a:solidFill>
              </a:rPr>
              <a:t>Holliger</a:t>
            </a:r>
            <a:endParaRPr lang="it-CH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30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/>
          <p:cNvSpPr txBox="1">
            <a:spLocks/>
          </p:cNvSpPr>
          <p:nvPr/>
        </p:nvSpPr>
        <p:spPr>
          <a:xfrm>
            <a:off x="0" y="0"/>
            <a:ext cx="121920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CH" dirty="0" smtClean="0"/>
              <a:t>Sito web</a:t>
            </a:r>
            <a:endParaRPr lang="it-CH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446" y="1507067"/>
            <a:ext cx="8697107" cy="4864258"/>
          </a:xfrm>
          <a:prstGeom prst="rect">
            <a:avLst/>
          </a:prstGeom>
        </p:spPr>
      </p:pic>
      <p:sp>
        <p:nvSpPr>
          <p:cNvPr id="7" name="Fumetto 1 6"/>
          <p:cNvSpPr/>
          <p:nvPr/>
        </p:nvSpPr>
        <p:spPr>
          <a:xfrm>
            <a:off x="4391491" y="2153582"/>
            <a:ext cx="1236292" cy="437218"/>
          </a:xfrm>
          <a:prstGeom prst="wedgeRectCallout">
            <a:avLst>
              <a:gd name="adj1" fmla="val -51338"/>
              <a:gd name="adj2" fmla="val 90793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CH" sz="900" dirty="0" smtClean="0">
                <a:solidFill>
                  <a:schemeClr val="bg1"/>
                </a:solidFill>
                <a:latin typeface="Calibri" panose="020F0502020204030204" pitchFamily="34" charset="0"/>
              </a:rPr>
              <a:t>Numero di docenti può variare (</a:t>
            </a:r>
            <a:r>
              <a:rPr lang="it-CH" sz="9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max</a:t>
            </a:r>
            <a:r>
              <a:rPr lang="it-CH" sz="9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4)</a:t>
            </a:r>
            <a:endParaRPr lang="it-CH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34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0" y="0"/>
            <a:ext cx="121920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CH" dirty="0" smtClean="0"/>
              <a:t>Sito web</a:t>
            </a:r>
            <a:endParaRPr lang="it-CH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12" y="1507067"/>
            <a:ext cx="7220576" cy="506545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23" y="3674532"/>
            <a:ext cx="2728607" cy="2055707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6" y="3674533"/>
            <a:ext cx="2728607" cy="2055707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176" y="3641631"/>
            <a:ext cx="2728608" cy="2048979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32" y="3641631"/>
            <a:ext cx="2749726" cy="207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7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/>
          <p:cNvSpPr txBox="1">
            <a:spLocks/>
          </p:cNvSpPr>
          <p:nvPr/>
        </p:nvSpPr>
        <p:spPr>
          <a:xfrm>
            <a:off x="0" y="0"/>
            <a:ext cx="121920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CH" dirty="0" smtClean="0"/>
              <a:t>Sito web</a:t>
            </a:r>
            <a:endParaRPr lang="it-CH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00"/>
          <a:stretch/>
        </p:blipFill>
        <p:spPr>
          <a:xfrm>
            <a:off x="1391006" y="1507067"/>
            <a:ext cx="940998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1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isultati immagini per doman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003" y="1236135"/>
            <a:ext cx="4360863" cy="436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507066" y="1710268"/>
            <a:ext cx="29851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sz="4400" dirty="0" smtClean="0"/>
              <a:t>Domande</a:t>
            </a:r>
            <a:endParaRPr lang="it-CH" sz="4400" dirty="0"/>
          </a:p>
        </p:txBody>
      </p:sp>
    </p:spTree>
    <p:extLst>
      <p:ext uri="{BB962C8B-B14F-4D97-AF65-F5344CB8AC3E}">
        <p14:creationId xmlns:p14="http://schemas.microsoft.com/office/powerpoint/2010/main" val="261157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/>
          <a:lstStyle/>
          <a:p>
            <a:pPr algn="ctr"/>
            <a:r>
              <a:rPr lang="it-CH" dirty="0" smtClean="0"/>
              <a:t>Scopo</a:t>
            </a:r>
            <a:endParaRPr lang="it-CH" dirty="0"/>
          </a:p>
        </p:txBody>
      </p:sp>
      <p:sp>
        <p:nvSpPr>
          <p:cNvPr id="3" name="Rettangolo 2"/>
          <p:cNvSpPr/>
          <p:nvPr/>
        </p:nvSpPr>
        <p:spPr>
          <a:xfrm>
            <a:off x="1354665" y="2103734"/>
            <a:ext cx="80094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it-CH" sz="2400" dirty="0" smtClean="0"/>
              <a:t>Organizzazione della procedura degli AIT  del CPT Trevano per tutti i cicli di formazione </a:t>
            </a:r>
          </a:p>
          <a:p>
            <a:pPr lvl="0" defTabSz="914400">
              <a:defRPr/>
            </a:pPr>
            <a:endParaRPr lang="it-CH" sz="2400" dirty="0" smtClean="0"/>
          </a:p>
          <a:p>
            <a:pPr lvl="0" defTabSz="914400">
              <a:defRPr/>
            </a:pPr>
            <a:r>
              <a:rPr lang="it-CH" sz="2400" dirty="0" smtClean="0"/>
              <a:t>Gestione informatizzata tramite un sito web</a:t>
            </a:r>
            <a:endParaRPr lang="it-CH" sz="2400" dirty="0"/>
          </a:p>
          <a:p>
            <a:endParaRPr lang="it-CH" sz="2400" dirty="0"/>
          </a:p>
        </p:txBody>
      </p:sp>
    </p:spTree>
    <p:extLst>
      <p:ext uri="{BB962C8B-B14F-4D97-AF65-F5344CB8AC3E}">
        <p14:creationId xmlns:p14="http://schemas.microsoft.com/office/powerpoint/2010/main" val="169269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/>
          <a:lstStyle/>
          <a:p>
            <a:pPr algn="ctr"/>
            <a:r>
              <a:rPr lang="it-CH" dirty="0" smtClean="0"/>
              <a:t>Sito web</a:t>
            </a:r>
            <a:endParaRPr lang="it-CH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177" y="1507067"/>
            <a:ext cx="6833645" cy="252793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4514" y="3510121"/>
            <a:ext cx="2381693" cy="1766979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6638" y="3249110"/>
            <a:ext cx="3935796" cy="1687991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1261" y="4035002"/>
            <a:ext cx="3686697" cy="163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8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/>
          <a:lstStyle/>
          <a:p>
            <a:pPr algn="ctr"/>
            <a:r>
              <a:rPr lang="it-CH" dirty="0" smtClean="0"/>
              <a:t>Sito web</a:t>
            </a:r>
            <a:endParaRPr lang="it-CH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737" y="1507067"/>
            <a:ext cx="9966525" cy="4143456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1236133" y="2590721"/>
            <a:ext cx="8497005" cy="8468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0" name="Rettangolo 9"/>
          <p:cNvSpPr/>
          <p:nvPr/>
        </p:nvSpPr>
        <p:spPr>
          <a:xfrm>
            <a:off x="5428527" y="3414586"/>
            <a:ext cx="4304611" cy="6324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1" name="Rettangolo 10"/>
          <p:cNvSpPr/>
          <p:nvPr/>
        </p:nvSpPr>
        <p:spPr>
          <a:xfrm>
            <a:off x="5428526" y="4678763"/>
            <a:ext cx="4304611" cy="668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736" y="1507067"/>
            <a:ext cx="9966525" cy="414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/>
          <a:lstStyle/>
          <a:p>
            <a:pPr algn="ctr"/>
            <a:r>
              <a:rPr lang="it-CH" dirty="0" smtClean="0"/>
              <a:t>Sito web</a:t>
            </a:r>
            <a:endParaRPr lang="it-CH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925" y="1507067"/>
            <a:ext cx="80581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7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/>
          <a:lstStyle/>
          <a:p>
            <a:pPr algn="ctr"/>
            <a:r>
              <a:rPr lang="it-CH" dirty="0" smtClean="0"/>
              <a:t>Sito web</a:t>
            </a:r>
            <a:endParaRPr lang="it-CH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74" y="1507067"/>
            <a:ext cx="8521651" cy="4587277"/>
          </a:xfrm>
          <a:prstGeom prst="rect">
            <a:avLst/>
          </a:prstGeom>
        </p:spPr>
      </p:pic>
      <p:sp>
        <p:nvSpPr>
          <p:cNvPr id="24" name="Fumetto 1 23"/>
          <p:cNvSpPr/>
          <p:nvPr/>
        </p:nvSpPr>
        <p:spPr>
          <a:xfrm>
            <a:off x="4817450" y="5472573"/>
            <a:ext cx="486280" cy="982689"/>
          </a:xfrm>
          <a:prstGeom prst="wedgeRectCallout">
            <a:avLst>
              <a:gd name="adj1" fmla="val -73206"/>
              <a:gd name="adj2" fmla="val -78348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900" dirty="0" smtClean="0">
                <a:solidFill>
                  <a:schemeClr val="bg1"/>
                </a:solidFill>
              </a:rPr>
              <a:t>A1A</a:t>
            </a:r>
            <a:endParaRPr lang="de-CH" sz="900" dirty="0">
              <a:solidFill>
                <a:schemeClr val="bg1"/>
              </a:solidFill>
            </a:endParaRPr>
          </a:p>
          <a:p>
            <a:r>
              <a:rPr lang="de-CH" sz="900" dirty="0">
                <a:solidFill>
                  <a:schemeClr val="bg1"/>
                </a:solidFill>
              </a:rPr>
              <a:t>A1B</a:t>
            </a:r>
          </a:p>
          <a:p>
            <a:r>
              <a:rPr lang="de-CH" sz="900" dirty="0">
                <a:solidFill>
                  <a:schemeClr val="bg1"/>
                </a:solidFill>
              </a:rPr>
              <a:t>..</a:t>
            </a:r>
          </a:p>
          <a:p>
            <a:r>
              <a:rPr lang="de-CH" sz="900" dirty="0">
                <a:solidFill>
                  <a:schemeClr val="bg1"/>
                </a:solidFill>
              </a:rPr>
              <a:t>1</a:t>
            </a:r>
          </a:p>
          <a:p>
            <a:r>
              <a:rPr lang="de-CH" sz="900" dirty="0">
                <a:solidFill>
                  <a:schemeClr val="bg1"/>
                </a:solidFill>
              </a:rPr>
              <a:t>2</a:t>
            </a:r>
          </a:p>
          <a:p>
            <a:r>
              <a:rPr lang="de-CH" sz="900" dirty="0">
                <a:solidFill>
                  <a:schemeClr val="bg1"/>
                </a:solidFill>
              </a:rPr>
              <a:t>3</a:t>
            </a:r>
          </a:p>
          <a:p>
            <a:r>
              <a:rPr lang="de-CH" sz="900" dirty="0">
                <a:solidFill>
                  <a:schemeClr val="bg1"/>
                </a:solidFill>
              </a:rPr>
              <a:t>4</a:t>
            </a:r>
            <a:endParaRPr lang="it-CH" sz="900" dirty="0">
              <a:solidFill>
                <a:schemeClr val="bg1"/>
              </a:solidFill>
            </a:endParaRPr>
          </a:p>
        </p:txBody>
      </p:sp>
      <p:sp>
        <p:nvSpPr>
          <p:cNvPr id="25" name="Fumetto 1 24"/>
          <p:cNvSpPr/>
          <p:nvPr/>
        </p:nvSpPr>
        <p:spPr>
          <a:xfrm>
            <a:off x="552183" y="5003799"/>
            <a:ext cx="1716441" cy="1451463"/>
          </a:xfrm>
          <a:prstGeom prst="wedgeRectCallout">
            <a:avLst>
              <a:gd name="adj1" fmla="val 68571"/>
              <a:gd name="adj2" fmla="val -33907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dirty="0">
                <a:solidFill>
                  <a:srgbClr val="000000"/>
                </a:solidFill>
                <a:latin typeface="Calibri" panose="020F0502020204030204" pitchFamily="34" charset="0"/>
              </a:rPr>
              <a:t>MP1 SPAI </a:t>
            </a:r>
            <a:r>
              <a:rPr lang="de-CH" sz="1000" dirty="0" err="1">
                <a:solidFill>
                  <a:srgbClr val="000000"/>
                </a:solidFill>
                <a:latin typeface="Calibri" panose="020F0502020204030204" pitchFamily="34" charset="0"/>
              </a:rPr>
              <a:t>con</a:t>
            </a:r>
            <a:r>
              <a:rPr lang="de-CH" sz="1000" dirty="0">
                <a:solidFill>
                  <a:srgbClr val="000000"/>
                </a:solidFill>
                <a:latin typeface="Calibri" panose="020F0502020204030204" pitchFamily="34" charset="0"/>
              </a:rPr>
              <a:t> AU</a:t>
            </a:r>
          </a:p>
          <a:p>
            <a:r>
              <a:rPr lang="de-CH" sz="1000" dirty="0">
                <a:solidFill>
                  <a:srgbClr val="000000"/>
                </a:solidFill>
                <a:latin typeface="Calibri" panose="020F0502020204030204" pitchFamily="34" charset="0"/>
              </a:rPr>
              <a:t>MP1 SPAI senza AU</a:t>
            </a:r>
          </a:p>
          <a:p>
            <a:r>
              <a:rPr lang="de-CH" sz="1000" dirty="0">
                <a:solidFill>
                  <a:srgbClr val="000000"/>
                </a:solidFill>
                <a:latin typeface="Calibri" panose="020F0502020204030204" pitchFamily="34" charset="0"/>
              </a:rPr>
              <a:t>MP1 SPAI (MPI)</a:t>
            </a:r>
          </a:p>
          <a:p>
            <a:r>
              <a:rPr lang="de-CH" sz="1000" dirty="0">
                <a:solidFill>
                  <a:srgbClr val="000000"/>
                </a:solidFill>
                <a:latin typeface="Calibri" panose="020F0502020204030204" pitchFamily="34" charset="0"/>
              </a:rPr>
              <a:t>MP1 </a:t>
            </a:r>
            <a:r>
              <a:rPr lang="de-CH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SAM </a:t>
            </a:r>
            <a:r>
              <a:rPr lang="de-CH" sz="1000" dirty="0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de-CH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de-CH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alibri" panose="020F0502020204030204" pitchFamily="34" charset="0"/>
              </a:rPr>
              <a:t>MP1 </a:t>
            </a:r>
            <a:r>
              <a:rPr lang="de-CH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SAM E</a:t>
            </a:r>
            <a:endParaRPr lang="de-CH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alibri" panose="020F0502020204030204" pitchFamily="34" charset="0"/>
              </a:rPr>
              <a:t>MP1 </a:t>
            </a:r>
            <a:r>
              <a:rPr lang="de-CH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SAM D</a:t>
            </a:r>
            <a:endParaRPr lang="de-CH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alibri" panose="020F0502020204030204" pitchFamily="34" charset="0"/>
              </a:rPr>
              <a:t>MP1  </a:t>
            </a:r>
            <a:r>
              <a:rPr lang="de-CH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SAM C</a:t>
            </a:r>
            <a:endParaRPr lang="de-CH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alibri" panose="020F0502020204030204" pitchFamily="34" charset="0"/>
              </a:rPr>
              <a:t>MP2 </a:t>
            </a:r>
            <a:r>
              <a:rPr lang="de-CH" sz="1000" dirty="0" err="1">
                <a:solidFill>
                  <a:srgbClr val="000000"/>
                </a:solidFill>
                <a:latin typeface="Calibri" panose="020F0502020204030204" pitchFamily="34" charset="0"/>
              </a:rPr>
              <a:t>Tecnica</a:t>
            </a:r>
            <a:r>
              <a:rPr lang="de-CH" sz="1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de-CH" sz="1000" dirty="0">
                <a:solidFill>
                  <a:srgbClr val="000000"/>
                </a:solidFill>
                <a:latin typeface="Calibri" panose="020F0502020204030204" pitchFamily="34" charset="0"/>
              </a:rPr>
              <a:t>MP2 Natura </a:t>
            </a:r>
            <a:endParaRPr lang="it-CH" sz="1000" dirty="0"/>
          </a:p>
        </p:txBody>
      </p:sp>
      <p:sp>
        <p:nvSpPr>
          <p:cNvPr id="26" name="Fumetto 1 25"/>
          <p:cNvSpPr/>
          <p:nvPr/>
        </p:nvSpPr>
        <p:spPr>
          <a:xfrm>
            <a:off x="6199257" y="5431156"/>
            <a:ext cx="989586" cy="581628"/>
          </a:xfrm>
          <a:prstGeom prst="wedgeRectCallout">
            <a:avLst>
              <a:gd name="adj1" fmla="val -63849"/>
              <a:gd name="adj2" fmla="val -92006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CH" sz="900" dirty="0">
                <a:solidFill>
                  <a:schemeClr val="bg1"/>
                </a:solidFill>
                <a:latin typeface="Calibri" panose="020F0502020204030204" pitchFamily="34" charset="0"/>
              </a:rPr>
              <a:t>Risultato in base alla scelta </a:t>
            </a:r>
            <a:r>
              <a:rPr lang="it-CH" sz="9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del </a:t>
            </a:r>
            <a:r>
              <a:rPr lang="it-CH" sz="9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tipo MP</a:t>
            </a:r>
            <a:endParaRPr lang="it-CH" sz="900" dirty="0">
              <a:solidFill>
                <a:schemeClr val="bg1"/>
              </a:solidFill>
            </a:endParaRPr>
          </a:p>
        </p:txBody>
      </p:sp>
      <p:sp>
        <p:nvSpPr>
          <p:cNvPr id="27" name="Fumetto 1 26"/>
          <p:cNvSpPr/>
          <p:nvPr/>
        </p:nvSpPr>
        <p:spPr>
          <a:xfrm>
            <a:off x="8825117" y="5438717"/>
            <a:ext cx="989586" cy="581628"/>
          </a:xfrm>
          <a:prstGeom prst="wedgeRectCallout">
            <a:avLst>
              <a:gd name="adj1" fmla="val -63849"/>
              <a:gd name="adj2" fmla="val -92006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CH" sz="900" dirty="0">
                <a:solidFill>
                  <a:schemeClr val="bg1"/>
                </a:solidFill>
                <a:latin typeface="Calibri" panose="020F0502020204030204" pitchFamily="34" charset="0"/>
              </a:rPr>
              <a:t>Risultato in base alla scelta </a:t>
            </a:r>
            <a:r>
              <a:rPr lang="it-CH" sz="9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del </a:t>
            </a:r>
            <a:r>
              <a:rPr lang="it-CH" sz="9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tipo MP</a:t>
            </a:r>
            <a:endParaRPr lang="it-CH" sz="900" dirty="0">
              <a:solidFill>
                <a:schemeClr val="bg1"/>
              </a:solidFill>
            </a:endParaRPr>
          </a:p>
        </p:txBody>
      </p:sp>
      <p:sp>
        <p:nvSpPr>
          <p:cNvPr id="28" name="Fumetto 1 27"/>
          <p:cNvSpPr/>
          <p:nvPr/>
        </p:nvSpPr>
        <p:spPr>
          <a:xfrm>
            <a:off x="6344856" y="1073240"/>
            <a:ext cx="1687974" cy="1532512"/>
          </a:xfrm>
          <a:prstGeom prst="wedgeRectCallout">
            <a:avLst>
              <a:gd name="adj1" fmla="val 4967"/>
              <a:gd name="adj2" fmla="val 65280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dirty="0" err="1">
                <a:solidFill>
                  <a:srgbClr val="000000"/>
                </a:solidFill>
                <a:latin typeface="Calibri" panose="020F0502020204030204" pitchFamily="34" charset="0"/>
              </a:rPr>
              <a:t>Italiano</a:t>
            </a:r>
            <a:endParaRPr lang="de-CH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CH" sz="1000" dirty="0" err="1">
                <a:solidFill>
                  <a:srgbClr val="000000"/>
                </a:solidFill>
                <a:latin typeface="Calibri" panose="020F0502020204030204" pitchFamily="34" charset="0"/>
              </a:rPr>
              <a:t>Tedesco</a:t>
            </a:r>
            <a:endParaRPr lang="de-CH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CH" sz="1000" dirty="0" err="1">
                <a:solidFill>
                  <a:srgbClr val="000000"/>
                </a:solidFill>
                <a:latin typeface="Calibri" panose="020F0502020204030204" pitchFamily="34" charset="0"/>
              </a:rPr>
              <a:t>Inglese</a:t>
            </a:r>
            <a:endParaRPr lang="de-CH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CH" sz="1000" dirty="0" err="1">
                <a:solidFill>
                  <a:srgbClr val="000000"/>
                </a:solidFill>
                <a:latin typeface="Calibri" panose="020F0502020204030204" pitchFamily="34" charset="0"/>
              </a:rPr>
              <a:t>Matematica</a:t>
            </a:r>
            <a:r>
              <a:rPr lang="de-CH" sz="1000" dirty="0">
                <a:solidFill>
                  <a:srgbClr val="000000"/>
                </a:solidFill>
                <a:latin typeface="Calibri" panose="020F0502020204030204" pitchFamily="34" charset="0"/>
              </a:rPr>
              <a:t> Fondamentale</a:t>
            </a:r>
          </a:p>
          <a:p>
            <a:r>
              <a:rPr lang="de-CH" sz="1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Matematica</a:t>
            </a:r>
            <a:r>
              <a:rPr lang="de-CH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 panose="020F0502020204030204" pitchFamily="34" charset="0"/>
              </a:rPr>
              <a:t>Specifica</a:t>
            </a:r>
            <a:endParaRPr lang="de-CH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CH" sz="1000" dirty="0" err="1">
                <a:solidFill>
                  <a:srgbClr val="000000"/>
                </a:solidFill>
                <a:latin typeface="Calibri" panose="020F0502020204030204" pitchFamily="34" charset="0"/>
              </a:rPr>
              <a:t>Fisica</a:t>
            </a:r>
            <a:endParaRPr lang="de-CH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CH" sz="1000" dirty="0" err="1">
                <a:solidFill>
                  <a:srgbClr val="000000"/>
                </a:solidFill>
                <a:latin typeface="Calibri" panose="020F0502020204030204" pitchFamily="34" charset="0"/>
              </a:rPr>
              <a:t>Chimica</a:t>
            </a:r>
            <a:endParaRPr lang="de-CH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CH" sz="1000" dirty="0" err="1">
                <a:solidFill>
                  <a:srgbClr val="000000"/>
                </a:solidFill>
                <a:latin typeface="Calibri" panose="020F0502020204030204" pitchFamily="34" charset="0"/>
              </a:rPr>
              <a:t>Biologia</a:t>
            </a:r>
            <a:endParaRPr lang="de-CH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CH" sz="1000" dirty="0" err="1">
                <a:solidFill>
                  <a:srgbClr val="000000"/>
                </a:solidFill>
                <a:latin typeface="Calibri" panose="020F0502020204030204" pitchFamily="34" charset="0"/>
              </a:rPr>
              <a:t>Storia</a:t>
            </a:r>
            <a:r>
              <a:rPr lang="de-CH" sz="1000" dirty="0">
                <a:solidFill>
                  <a:srgbClr val="000000"/>
                </a:solidFill>
                <a:latin typeface="Calibri" panose="020F0502020204030204" pitchFamily="34" charset="0"/>
              </a:rPr>
              <a:t> e </a:t>
            </a:r>
            <a:r>
              <a:rPr lang="de-CH" sz="1000" dirty="0" err="1">
                <a:solidFill>
                  <a:srgbClr val="000000"/>
                </a:solidFill>
                <a:latin typeface="Calibri" panose="020F0502020204030204" pitchFamily="34" charset="0"/>
              </a:rPr>
              <a:t>p</a:t>
            </a:r>
            <a:r>
              <a:rPr lang="de-CH" sz="1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olitica</a:t>
            </a:r>
            <a:endParaRPr lang="de-CH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CH" sz="1000" dirty="0" err="1">
                <a:solidFill>
                  <a:srgbClr val="000000"/>
                </a:solidFill>
                <a:latin typeface="Calibri" panose="020F0502020204030204" pitchFamily="34" charset="0"/>
              </a:rPr>
              <a:t>Economia</a:t>
            </a:r>
            <a:r>
              <a:rPr lang="de-CH" sz="1000" dirty="0">
                <a:solidFill>
                  <a:srgbClr val="000000"/>
                </a:solidFill>
                <a:latin typeface="Calibri" panose="020F0502020204030204" pitchFamily="34" charset="0"/>
              </a:rPr>
              <a:t> e </a:t>
            </a:r>
            <a:r>
              <a:rPr lang="de-CH" sz="1000" dirty="0" err="1">
                <a:solidFill>
                  <a:srgbClr val="000000"/>
                </a:solidFill>
                <a:latin typeface="Calibri" panose="020F0502020204030204" pitchFamily="34" charset="0"/>
              </a:rPr>
              <a:t>diritto</a:t>
            </a:r>
            <a:endParaRPr lang="it-CH" sz="1000" dirty="0"/>
          </a:p>
        </p:txBody>
      </p:sp>
    </p:spTree>
    <p:extLst>
      <p:ext uri="{BB962C8B-B14F-4D97-AF65-F5344CB8AC3E}">
        <p14:creationId xmlns:p14="http://schemas.microsoft.com/office/powerpoint/2010/main" val="93790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-30481" y="0"/>
            <a:ext cx="121920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CH" smtClean="0"/>
              <a:t>Sito web</a:t>
            </a:r>
            <a:endParaRPr lang="it-CH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197" y="1507067"/>
            <a:ext cx="6598643" cy="4521200"/>
          </a:xfrm>
          <a:prstGeom prst="rect">
            <a:avLst/>
          </a:prstGeom>
        </p:spPr>
      </p:pic>
      <p:sp>
        <p:nvSpPr>
          <p:cNvPr id="9" name="Fumetto 1 8"/>
          <p:cNvSpPr/>
          <p:nvPr/>
        </p:nvSpPr>
        <p:spPr>
          <a:xfrm>
            <a:off x="6915054" y="2243152"/>
            <a:ext cx="1501620" cy="719078"/>
          </a:xfrm>
          <a:prstGeom prst="wedgeRectCallout">
            <a:avLst>
              <a:gd name="adj1" fmla="val 4514"/>
              <a:gd name="adj2" fmla="val 107902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% delle </a:t>
            </a:r>
            <a:r>
              <a:rPr lang="de-CH" sz="9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ore</a:t>
            </a:r>
            <a:r>
              <a:rPr lang="de-CH" sz="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CH" sz="9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rispetto</a:t>
            </a:r>
            <a:r>
              <a:rPr lang="de-CH" sz="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alle </a:t>
            </a:r>
            <a:r>
              <a:rPr lang="de-CH" sz="9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ore</a:t>
            </a:r>
            <a:r>
              <a:rPr lang="de-CH" sz="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CH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a</a:t>
            </a:r>
            <a:r>
              <a:rPr lang="de-CH" sz="9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nnuali</a:t>
            </a:r>
            <a:r>
              <a:rPr lang="de-CH" sz="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CH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m</a:t>
            </a:r>
            <a:r>
              <a:rPr lang="de-CH" sz="9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ateria</a:t>
            </a:r>
            <a:r>
              <a:rPr lang="de-CH" sz="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di «</a:t>
            </a:r>
            <a:r>
              <a:rPr lang="de-CH" sz="9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Pianificazione</a:t>
            </a:r>
            <a:r>
              <a:rPr lang="de-CH" sz="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CH" sz="9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Docenti</a:t>
            </a:r>
            <a:r>
              <a:rPr lang="de-CH" sz="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MP»</a:t>
            </a:r>
            <a:endParaRPr lang="it-CH" sz="900" dirty="0"/>
          </a:p>
        </p:txBody>
      </p:sp>
      <p:sp>
        <p:nvSpPr>
          <p:cNvPr id="11" name="Fumetto 1 10"/>
          <p:cNvSpPr/>
          <p:nvPr/>
        </p:nvSpPr>
        <p:spPr>
          <a:xfrm>
            <a:off x="6915054" y="4785618"/>
            <a:ext cx="1456286" cy="638055"/>
          </a:xfrm>
          <a:prstGeom prst="wedgeRectCallout">
            <a:avLst>
              <a:gd name="adj1" fmla="val 45720"/>
              <a:gd name="adj2" fmla="val -101613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CH" sz="900" dirty="0">
                <a:solidFill>
                  <a:schemeClr val="bg1"/>
                </a:solidFill>
                <a:latin typeface="Calibri" panose="020F0502020204030204" pitchFamily="34" charset="0"/>
              </a:rPr>
              <a:t>Come da </a:t>
            </a:r>
            <a:r>
              <a:rPr lang="it-CH" sz="900" dirty="0" smtClean="0">
                <a:solidFill>
                  <a:schemeClr val="bg1"/>
                </a:solidFill>
                <a:latin typeface="Calibri" panose="020F0502020204030204" pitchFamily="34" charset="0"/>
              </a:rPr>
              <a:t>«Visione Pianificazione </a:t>
            </a:r>
            <a:r>
              <a:rPr lang="it-CH" sz="900" dirty="0">
                <a:solidFill>
                  <a:schemeClr val="bg1"/>
                </a:solidFill>
                <a:latin typeface="Calibri" panose="020F0502020204030204" pitchFamily="34" charset="0"/>
              </a:rPr>
              <a:t>Completa Docenti </a:t>
            </a:r>
            <a:r>
              <a:rPr lang="it-CH" sz="9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MP»</a:t>
            </a:r>
            <a:endParaRPr lang="it-CH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36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0" y="0"/>
            <a:ext cx="121920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CH" dirty="0" smtClean="0"/>
              <a:t>Sito web</a:t>
            </a:r>
            <a:endParaRPr lang="it-CH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414" y="1507067"/>
            <a:ext cx="8807171" cy="3846211"/>
          </a:xfrm>
          <a:prstGeom prst="rect">
            <a:avLst/>
          </a:prstGeom>
        </p:spPr>
      </p:pic>
      <p:sp>
        <p:nvSpPr>
          <p:cNvPr id="6" name="Fumetto 1 5"/>
          <p:cNvSpPr/>
          <p:nvPr/>
        </p:nvSpPr>
        <p:spPr>
          <a:xfrm>
            <a:off x="8530415" y="5544999"/>
            <a:ext cx="1456286" cy="638055"/>
          </a:xfrm>
          <a:prstGeom prst="wedgeRectCallout">
            <a:avLst>
              <a:gd name="adj1" fmla="val 45720"/>
              <a:gd name="adj2" fmla="val -101613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CH" sz="900" dirty="0">
                <a:solidFill>
                  <a:schemeClr val="bg1"/>
                </a:solidFill>
                <a:latin typeface="Calibri" panose="020F0502020204030204" pitchFamily="34" charset="0"/>
              </a:rPr>
              <a:t>Come da «Visione Pianificazione Completa Docenti </a:t>
            </a:r>
            <a:r>
              <a:rPr lang="it-CH" sz="9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MP»</a:t>
            </a:r>
            <a:endParaRPr lang="it-CH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41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/>
          <p:cNvSpPr txBox="1">
            <a:spLocks/>
          </p:cNvSpPr>
          <p:nvPr/>
        </p:nvSpPr>
        <p:spPr>
          <a:xfrm>
            <a:off x="0" y="0"/>
            <a:ext cx="121920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CH" dirty="0" smtClean="0"/>
              <a:t>Sito web</a:t>
            </a:r>
            <a:endParaRPr lang="it-CH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52" y="1507067"/>
            <a:ext cx="10565495" cy="3786748"/>
          </a:xfrm>
          <a:prstGeom prst="rect">
            <a:avLst/>
          </a:prstGeom>
        </p:spPr>
      </p:pic>
      <p:sp>
        <p:nvSpPr>
          <p:cNvPr id="7" name="Fumetto 1 6"/>
          <p:cNvSpPr/>
          <p:nvPr/>
        </p:nvSpPr>
        <p:spPr>
          <a:xfrm>
            <a:off x="8567390" y="5484341"/>
            <a:ext cx="1456286" cy="638055"/>
          </a:xfrm>
          <a:prstGeom prst="wedgeRectCallout">
            <a:avLst>
              <a:gd name="adj1" fmla="val 45720"/>
              <a:gd name="adj2" fmla="val -101613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CH" sz="900" dirty="0">
                <a:solidFill>
                  <a:schemeClr val="bg1"/>
                </a:solidFill>
                <a:latin typeface="Calibri" panose="020F0502020204030204" pitchFamily="34" charset="0"/>
              </a:rPr>
              <a:t>Come da «Visione Pianificazione Completa Docenti </a:t>
            </a:r>
            <a:r>
              <a:rPr lang="it-CH" sz="9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MP»</a:t>
            </a:r>
            <a:endParaRPr lang="it-CH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00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ezion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4859</TotalTime>
  <Words>298</Words>
  <Application>Microsoft Office PowerPoint</Application>
  <PresentationFormat>Widescreen</PresentationFormat>
  <Paragraphs>74</Paragraphs>
  <Slides>13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Calibri</vt:lpstr>
      <vt:lpstr>Century Gothic</vt:lpstr>
      <vt:lpstr>Wingdings 3</vt:lpstr>
      <vt:lpstr>Sezione</vt:lpstr>
      <vt:lpstr>Gestione AIT</vt:lpstr>
      <vt:lpstr>Scopo</vt:lpstr>
      <vt:lpstr>Sito web</vt:lpstr>
      <vt:lpstr>Sito web</vt:lpstr>
      <vt:lpstr>Sito web</vt:lpstr>
      <vt:lpstr>Sito web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Gestione AIT</dc:title>
  <dc:creator>Andy lupica</dc:creator>
  <cp:lastModifiedBy>Andrea</cp:lastModifiedBy>
  <cp:revision>51</cp:revision>
  <dcterms:created xsi:type="dcterms:W3CDTF">2016-10-11T19:01:40Z</dcterms:created>
  <dcterms:modified xsi:type="dcterms:W3CDTF">2016-10-25T12:19:17Z</dcterms:modified>
</cp:coreProperties>
</file>