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76" r:id="rId5"/>
    <p:sldId id="270" r:id="rId6"/>
    <p:sldId id="273" r:id="rId7"/>
    <p:sldId id="274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8" r:id="rId17"/>
    <p:sldId id="266" r:id="rId18"/>
    <p:sldId id="27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78450" autoAdjust="0"/>
  </p:normalViewPr>
  <p:slideViewPr>
    <p:cSldViewPr snapToGrid="0">
      <p:cViewPr varScale="1">
        <p:scale>
          <a:sx n="68" d="100"/>
          <a:sy n="68" d="100"/>
        </p:scale>
        <p:origin x="9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AEC29-9268-4429-85EA-A961771E7B05}" type="datetimeFigureOut">
              <a:rPr lang="it-CH" smtClean="0"/>
              <a:t>12.01.2017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615D7-9F3F-4712-B9B2-CCA5C13857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4395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Gestione dell’Approccio Interdisciplinare</a:t>
            </a:r>
            <a:r>
              <a:rPr lang="it-CH" baseline="0" dirty="0" smtClean="0"/>
              <a:t> </a:t>
            </a:r>
            <a:r>
              <a:rPr lang="it-CH" baseline="0" dirty="0" smtClean="0"/>
              <a:t>Tematico</a:t>
            </a:r>
          </a:p>
          <a:p>
            <a:r>
              <a:rPr lang="it-CH" baseline="0" dirty="0" smtClean="0"/>
              <a:t>Presentazione già fatta il 25.10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7119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13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8426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sz="555" dirty="0" smtClean="0"/>
              <a:t>14</a:t>
            </a:r>
          </a:p>
          <a:p>
            <a:r>
              <a:rPr lang="it-CH" sz="555" dirty="0" smtClean="0"/>
              <a:t>Menu che ha dipendenza di dove clicchiamo</a:t>
            </a:r>
            <a:r>
              <a:rPr lang="it-CH" sz="555" baseline="0" dirty="0" smtClean="0"/>
              <a:t> abbiamo differenti opzioni, se ad esempio clicchiamo su…. Vedremo….</a:t>
            </a:r>
          </a:p>
          <a:p>
            <a:r>
              <a:rPr lang="it-CH" sz="555" dirty="0" smtClean="0"/>
              <a:t>Inserire nome della materia</a:t>
            </a:r>
          </a:p>
          <a:p>
            <a:r>
              <a:rPr lang="it-CH" sz="555" dirty="0" smtClean="0"/>
              <a:t>Ricerca</a:t>
            </a:r>
            <a:r>
              <a:rPr lang="it-CH" sz="555" baseline="0" dirty="0" smtClean="0"/>
              <a:t> tramite barra di ricerca</a:t>
            </a:r>
          </a:p>
          <a:p>
            <a:r>
              <a:rPr lang="it-CH" sz="555" baseline="0" dirty="0" smtClean="0"/>
              <a:t>Possibilità di modificare i nomi e cancellare eventuali materie non più presenti.</a:t>
            </a:r>
            <a:endParaRPr lang="it-CH" sz="555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1965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17</a:t>
            </a:r>
          </a:p>
          <a:p>
            <a:r>
              <a:rPr lang="it-CH" dirty="0" smtClean="0"/>
              <a:t>Partito da 0</a:t>
            </a:r>
            <a:r>
              <a:rPr lang="it-CH" dirty="0" smtClean="0">
                <a:sym typeface="Wingdings" panose="05000000000000000000" pitchFamily="2" charset="2"/>
              </a:rPr>
              <a:t> fatto</a:t>
            </a:r>
            <a:r>
              <a:rPr lang="it-CH" baseline="0" dirty="0" smtClean="0">
                <a:sym typeface="Wingdings" panose="05000000000000000000" pitchFamily="2" charset="2"/>
              </a:rPr>
              <a:t> sito web  </a:t>
            </a:r>
          </a:p>
          <a:p>
            <a:r>
              <a:rPr lang="it-CH" baseline="0" dirty="0" err="1" smtClean="0">
                <a:sym typeface="Wingdings" panose="05000000000000000000" pitchFamily="2" charset="2"/>
              </a:rPr>
              <a:t>bootstrap,php,ajax</a:t>
            </a:r>
            <a:endParaRPr lang="it-CH" baseline="0" dirty="0" smtClean="0">
              <a:sym typeface="Wingdings" panose="05000000000000000000" pitchFamily="2" charset="2"/>
            </a:endParaRPr>
          </a:p>
          <a:p>
            <a:r>
              <a:rPr lang="it-CH" baseline="0" dirty="0" err="1" smtClean="0">
                <a:sym typeface="Wingdings" panose="05000000000000000000" pitchFamily="2" charset="2"/>
              </a:rPr>
              <a:t>Captcha</a:t>
            </a:r>
            <a:endParaRPr lang="it-CH" baseline="0" dirty="0" smtClean="0">
              <a:sym typeface="Wingdings" panose="05000000000000000000" pitchFamily="2" charset="2"/>
            </a:endParaRPr>
          </a:p>
          <a:p>
            <a:r>
              <a:rPr lang="it-CH" baseline="0" dirty="0" smtClean="0">
                <a:sym typeface="Wingdings" panose="05000000000000000000" pitchFamily="2" charset="2"/>
              </a:rPr>
              <a:t>Aggiustare il bootstrap, nell’ultima pagina ordinamento per colonne, aggiunta delle classi, creare un manuale del sito, e ovviamente, risolvere eventuali errori presenti nel sito</a:t>
            </a:r>
          </a:p>
          <a:p>
            <a:endParaRPr lang="it-CH" baseline="0" dirty="0" smtClean="0">
              <a:sym typeface="Wingdings" panose="05000000000000000000" pitchFamily="2" charset="2"/>
            </a:endParaRPr>
          </a:p>
          <a:p>
            <a:r>
              <a:rPr lang="it-CH" baseline="0" dirty="0" smtClean="0">
                <a:sym typeface="Wingdings" panose="05000000000000000000" pitchFamily="2" charset="2"/>
              </a:rPr>
              <a:t>Bello, piaciuto il fatto che sia utilizzato, dà soddisfazione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18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415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defTabSz="914400">
              <a:defRPr/>
            </a:pPr>
            <a:r>
              <a:rPr lang="it-CH" sz="1200" dirty="0" smtClean="0"/>
              <a:t>Organizzare le</a:t>
            </a:r>
            <a:r>
              <a:rPr lang="it-CH" sz="1200" baseline="0" dirty="0" smtClean="0"/>
              <a:t> pianificazioni degli docenti di Trevano per gestire gli AIT</a:t>
            </a:r>
            <a:endParaRPr lang="it-CH" sz="1200" dirty="0" smtClean="0"/>
          </a:p>
          <a:p>
            <a:r>
              <a:rPr lang="it-CH" sz="1200" dirty="0" smtClean="0"/>
              <a:t>Il</a:t>
            </a:r>
            <a:r>
              <a:rPr lang="it-CH" sz="1200" baseline="0" dirty="0" smtClean="0"/>
              <a:t> tutto tramite sito web</a:t>
            </a:r>
            <a:endParaRPr lang="it-CH" sz="1200" dirty="0" smtClean="0"/>
          </a:p>
          <a:p>
            <a:endParaRPr lang="it-CH" dirty="0" smtClean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3092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Html,php,css,mysql,ajax,javascript,jquery</a:t>
            </a:r>
            <a:endParaRPr lang="it-CH" dirty="0" smtClean="0"/>
          </a:p>
          <a:p>
            <a:r>
              <a:rPr lang="it-CH" dirty="0" smtClean="0"/>
              <a:t>Design</a:t>
            </a:r>
            <a:r>
              <a:rPr lang="it-CH" baseline="0" dirty="0" smtClean="0"/>
              <a:t> sito</a:t>
            </a:r>
          </a:p>
          <a:p>
            <a:r>
              <a:rPr lang="it-CH" baseline="0" dirty="0" smtClean="0"/>
              <a:t>Lavorare in locale</a:t>
            </a:r>
          </a:p>
          <a:p>
            <a:r>
              <a:rPr lang="it-CH" baseline="0" dirty="0" err="1" smtClean="0"/>
              <a:t>Versioning</a:t>
            </a:r>
            <a:r>
              <a:rPr lang="it-CH" baseline="0" dirty="0" smtClean="0"/>
              <a:t> </a:t>
            </a:r>
          </a:p>
          <a:p>
            <a:r>
              <a:rPr lang="it-CH" baseline="0" dirty="0" smtClean="0"/>
              <a:t>Editor</a:t>
            </a:r>
          </a:p>
          <a:p>
            <a:r>
              <a:rPr lang="it-CH" baseline="0" dirty="0" smtClean="0"/>
              <a:t>!! FPDF e </a:t>
            </a:r>
            <a:r>
              <a:rPr lang="it-CH" baseline="0" dirty="0" err="1" smtClean="0"/>
              <a:t>Captcha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3001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Sulla documentazione potrete vederlo meglio</a:t>
            </a:r>
          </a:p>
          <a:p>
            <a:r>
              <a:rPr lang="it-CH" dirty="0" smtClean="0"/>
              <a:t>Consuntivo</a:t>
            </a:r>
            <a:r>
              <a:rPr lang="it-CH" baseline="0" dirty="0" smtClean="0"/>
              <a:t> leggermente diverso</a:t>
            </a:r>
          </a:p>
          <a:p>
            <a:r>
              <a:rPr lang="it-CH" baseline="0" dirty="0" smtClean="0"/>
              <a:t>Avuti altri impegni: esame di economia, presentazione dello stage, visita a </a:t>
            </a:r>
            <a:r>
              <a:rPr lang="it-CH" baseline="0" dirty="0" err="1" smtClean="0"/>
              <a:t>friborgo</a:t>
            </a:r>
            <a:r>
              <a:rPr lang="it-CH" baseline="0" dirty="0" smtClean="0"/>
              <a:t>, presentazione ai direttori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5430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Utente</a:t>
            </a:r>
          </a:p>
          <a:p>
            <a:r>
              <a:rPr lang="it-CH" dirty="0" smtClean="0"/>
              <a:t>Materia</a:t>
            </a:r>
          </a:p>
          <a:p>
            <a:r>
              <a:rPr lang="it-CH" dirty="0" smtClean="0"/>
              <a:t>Classe</a:t>
            </a:r>
          </a:p>
          <a:p>
            <a:r>
              <a:rPr lang="it-CH" dirty="0" smtClean="0"/>
              <a:t>Corso</a:t>
            </a:r>
          </a:p>
          <a:p>
            <a:r>
              <a:rPr lang="it-CH" dirty="0" smtClean="0"/>
              <a:t>Pianifica</a:t>
            </a:r>
          </a:p>
          <a:p>
            <a:r>
              <a:rPr lang="it-CH" dirty="0" smtClean="0"/>
              <a:t>Un</a:t>
            </a:r>
            <a:r>
              <a:rPr lang="it-CH" baseline="0" dirty="0" smtClean="0"/>
              <a:t> utente insegna più materie a più classi di più corsi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0498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6</a:t>
            </a:r>
          </a:p>
          <a:p>
            <a:r>
              <a:rPr lang="it-CH" dirty="0" smtClean="0"/>
              <a:t>Registrazione</a:t>
            </a:r>
            <a:br>
              <a:rPr lang="it-CH" dirty="0" smtClean="0"/>
            </a:br>
            <a:r>
              <a:rPr lang="it-CH" dirty="0" smtClean="0"/>
              <a:t>Cambia</a:t>
            </a:r>
            <a:r>
              <a:rPr lang="it-CH" baseline="0" dirty="0" smtClean="0"/>
              <a:t> Password</a:t>
            </a:r>
          </a:p>
          <a:p>
            <a:r>
              <a:rPr lang="it-CH" baseline="0" dirty="0" smtClean="0"/>
              <a:t>Password dimenticata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16912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Momento</a:t>
            </a:r>
            <a:r>
              <a:rPr lang="it-CH" baseline="0" dirty="0" smtClean="0"/>
              <a:t> in cui facciamo l’accesso</a:t>
            </a:r>
          </a:p>
          <a:p>
            <a:r>
              <a:rPr lang="it-CH" baseline="0" dirty="0" smtClean="0"/>
              <a:t>Visione Docente</a:t>
            </a:r>
          </a:p>
          <a:p>
            <a:r>
              <a:rPr lang="it-CH" baseline="0" dirty="0" smtClean="0"/>
              <a:t>Visione Responsabile</a:t>
            </a:r>
          </a:p>
          <a:p>
            <a:r>
              <a:rPr lang="it-CH" baseline="0" dirty="0" smtClean="0"/>
              <a:t>Visione Amministratore 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8782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10</a:t>
            </a:r>
          </a:p>
          <a:p>
            <a:r>
              <a:rPr lang="it-CH" dirty="0" smtClean="0"/>
              <a:t>Elenco</a:t>
            </a:r>
            <a:r>
              <a:rPr lang="it-CH" baseline="0" dirty="0" smtClean="0"/>
              <a:t> di tutti gli utenti registrati</a:t>
            </a:r>
          </a:p>
          <a:p>
            <a:r>
              <a:rPr lang="it-CH" baseline="0" dirty="0" smtClean="0"/>
              <a:t>Decidere se è docente, responsabile o se gestisce le email al posto di qualcun altro. </a:t>
            </a:r>
          </a:p>
          <a:p>
            <a:r>
              <a:rPr lang="it-CH" baseline="0" dirty="0" smtClean="0"/>
              <a:t>Eliminare l’account in caso non faccia più parte del sito</a:t>
            </a:r>
          </a:p>
          <a:p>
            <a:r>
              <a:rPr lang="it-CH" baseline="0" dirty="0" smtClean="0"/>
              <a:t>Trovare indicazioni tramite la barra di ricerca</a:t>
            </a:r>
          </a:p>
          <a:p>
            <a:r>
              <a:rPr lang="it-CH" baseline="0" dirty="0" smtClean="0"/>
              <a:t>No autoeliminazione</a:t>
            </a:r>
          </a:p>
          <a:p>
            <a:r>
              <a:rPr lang="it-CH" baseline="0" dirty="0" err="1" smtClean="0"/>
              <a:t>Admin</a:t>
            </a:r>
            <a:r>
              <a:rPr lang="it-CH" baseline="0" dirty="0" smtClean="0"/>
              <a:t> no eliminato, responsabile no eliminato da responsabile</a:t>
            </a:r>
          </a:p>
          <a:p>
            <a:r>
              <a:rPr lang="it-CH" baseline="0" dirty="0" smtClean="0"/>
              <a:t>Segnalazione per eliminazione</a:t>
            </a:r>
          </a:p>
          <a:p>
            <a:r>
              <a:rPr lang="it-CH" baseline="0" dirty="0" smtClean="0"/>
              <a:t>Se eliminato pianificazioni rimangono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3541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No case</a:t>
            </a:r>
            <a:r>
              <a:rPr lang="it-CH" baseline="0" dirty="0" smtClean="0"/>
              <a:t> sensitive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6426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4212" y="0"/>
            <a:ext cx="8001000" cy="2971801"/>
          </a:xfrm>
        </p:spPr>
        <p:txBody>
          <a:bodyPr>
            <a:normAutofit/>
          </a:bodyPr>
          <a:lstStyle/>
          <a:p>
            <a:r>
              <a:rPr lang="it-CH" sz="5400" dirty="0" smtClean="0"/>
              <a:t>Gestione AIT</a:t>
            </a:r>
            <a:endParaRPr lang="it-CH" sz="5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3539067"/>
            <a:ext cx="7443788" cy="2019540"/>
          </a:xfrm>
        </p:spPr>
        <p:txBody>
          <a:bodyPr>
            <a:normAutofit lnSpcReduction="10000"/>
          </a:bodyPr>
          <a:lstStyle/>
          <a:p>
            <a:r>
              <a:rPr lang="it-CH" sz="2400" dirty="0" smtClean="0">
                <a:solidFill>
                  <a:schemeClr val="tx1"/>
                </a:solidFill>
              </a:rPr>
              <a:t>Allievo: Andrea Lupica</a:t>
            </a:r>
          </a:p>
          <a:p>
            <a:r>
              <a:rPr lang="it-CH" sz="2400" dirty="0" smtClean="0">
                <a:solidFill>
                  <a:schemeClr val="tx1"/>
                </a:solidFill>
              </a:rPr>
              <a:t>Docente Responsabile:  Fabrizio </a:t>
            </a:r>
            <a:r>
              <a:rPr lang="it-CH" sz="2400" dirty="0" err="1" smtClean="0">
                <a:solidFill>
                  <a:schemeClr val="tx1"/>
                </a:solidFill>
              </a:rPr>
              <a:t>Valsangiacomo</a:t>
            </a:r>
            <a:endParaRPr lang="it-CH" sz="2400" dirty="0" smtClean="0">
              <a:solidFill>
                <a:schemeClr val="tx1"/>
              </a:solidFill>
            </a:endParaRPr>
          </a:p>
          <a:p>
            <a:r>
              <a:rPr lang="it-CH" sz="2400" dirty="0">
                <a:solidFill>
                  <a:schemeClr val="tx1"/>
                </a:solidFill>
              </a:rPr>
              <a:t>Classe : </a:t>
            </a:r>
            <a:r>
              <a:rPr lang="it-CH" sz="2400" dirty="0" smtClean="0">
                <a:solidFill>
                  <a:schemeClr val="tx1"/>
                </a:solidFill>
              </a:rPr>
              <a:t>4AC</a:t>
            </a:r>
            <a:endParaRPr lang="it-CH" sz="2400" dirty="0">
              <a:solidFill>
                <a:schemeClr val="tx1"/>
              </a:solidFill>
            </a:endParaRPr>
          </a:p>
          <a:p>
            <a:r>
              <a:rPr lang="it-CH" sz="2400" dirty="0">
                <a:solidFill>
                  <a:schemeClr val="tx1"/>
                </a:solidFill>
              </a:rPr>
              <a:t>Anno scolastico </a:t>
            </a:r>
            <a:r>
              <a:rPr lang="it-CH" sz="2400">
                <a:solidFill>
                  <a:schemeClr val="tx1"/>
                </a:solidFill>
              </a:rPr>
              <a:t>: </a:t>
            </a:r>
            <a:r>
              <a:rPr lang="it-CH" sz="2400" smtClean="0">
                <a:solidFill>
                  <a:schemeClr val="tx1"/>
                </a:solidFill>
              </a:rPr>
              <a:t>2016/2017</a:t>
            </a:r>
            <a:endParaRPr lang="it-CH" sz="2400" dirty="0">
              <a:solidFill>
                <a:schemeClr val="tx1"/>
              </a:solidFill>
            </a:endParaRPr>
          </a:p>
          <a:p>
            <a:endParaRPr lang="it-CH" sz="2400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940143" y="6531429"/>
            <a:ext cx="1251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CH" sz="1400" dirty="0"/>
              <a:t>Versione 2.0</a:t>
            </a:r>
          </a:p>
        </p:txBody>
      </p:sp>
    </p:spTree>
    <p:extLst>
      <p:ext uri="{BB962C8B-B14F-4D97-AF65-F5344CB8AC3E}">
        <p14:creationId xmlns:p14="http://schemas.microsoft.com/office/powerpoint/2010/main" val="38753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384" y="1507067"/>
            <a:ext cx="8389231" cy="44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7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74" y="1507067"/>
            <a:ext cx="8521651" cy="4587277"/>
          </a:xfrm>
          <a:prstGeom prst="rect">
            <a:avLst/>
          </a:prstGeom>
        </p:spPr>
      </p:pic>
      <p:sp>
        <p:nvSpPr>
          <p:cNvPr id="24" name="Fumetto 1 23"/>
          <p:cNvSpPr/>
          <p:nvPr/>
        </p:nvSpPr>
        <p:spPr>
          <a:xfrm>
            <a:off x="4817450" y="5472573"/>
            <a:ext cx="486280" cy="982689"/>
          </a:xfrm>
          <a:prstGeom prst="wedgeRectCallout">
            <a:avLst>
              <a:gd name="adj1" fmla="val -73206"/>
              <a:gd name="adj2" fmla="val -7834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 smtClean="0">
                <a:solidFill>
                  <a:schemeClr val="bg1"/>
                </a:solidFill>
              </a:rPr>
              <a:t>A1A</a:t>
            </a:r>
            <a:endParaRPr lang="de-CH" sz="900" dirty="0">
              <a:solidFill>
                <a:schemeClr val="bg1"/>
              </a:solidFill>
            </a:endParaRPr>
          </a:p>
          <a:p>
            <a:r>
              <a:rPr lang="de-CH" sz="900" dirty="0">
                <a:solidFill>
                  <a:schemeClr val="bg1"/>
                </a:solidFill>
              </a:rPr>
              <a:t>A1B</a:t>
            </a:r>
          </a:p>
          <a:p>
            <a:r>
              <a:rPr lang="de-CH" sz="900" dirty="0">
                <a:solidFill>
                  <a:schemeClr val="bg1"/>
                </a:solidFill>
              </a:rPr>
              <a:t>..</a:t>
            </a:r>
          </a:p>
          <a:p>
            <a:r>
              <a:rPr lang="de-CH" sz="900" dirty="0">
                <a:solidFill>
                  <a:schemeClr val="bg1"/>
                </a:solidFill>
              </a:rPr>
              <a:t>1</a:t>
            </a:r>
          </a:p>
          <a:p>
            <a:r>
              <a:rPr lang="de-CH" sz="900" dirty="0">
                <a:solidFill>
                  <a:schemeClr val="bg1"/>
                </a:solidFill>
              </a:rPr>
              <a:t>2</a:t>
            </a:r>
          </a:p>
          <a:p>
            <a:r>
              <a:rPr lang="de-CH" sz="900" dirty="0">
                <a:solidFill>
                  <a:schemeClr val="bg1"/>
                </a:solidFill>
              </a:rPr>
              <a:t>3</a:t>
            </a:r>
          </a:p>
          <a:p>
            <a:r>
              <a:rPr lang="de-CH" sz="900" dirty="0">
                <a:solidFill>
                  <a:schemeClr val="bg1"/>
                </a:solidFill>
              </a:rPr>
              <a:t>4</a:t>
            </a:r>
            <a:endParaRPr lang="it-CH" sz="900" dirty="0">
              <a:solidFill>
                <a:schemeClr val="bg1"/>
              </a:solidFill>
            </a:endParaRPr>
          </a:p>
        </p:txBody>
      </p:sp>
      <p:sp>
        <p:nvSpPr>
          <p:cNvPr id="25" name="Fumetto 1 24"/>
          <p:cNvSpPr/>
          <p:nvPr/>
        </p:nvSpPr>
        <p:spPr>
          <a:xfrm>
            <a:off x="552183" y="5003799"/>
            <a:ext cx="1716441" cy="1451463"/>
          </a:xfrm>
          <a:prstGeom prst="wedgeRectCallout">
            <a:avLst>
              <a:gd name="adj1" fmla="val 68571"/>
              <a:gd name="adj2" fmla="val -33907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SPAI </a:t>
            </a:r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con</a:t>
            </a:r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 AU</a:t>
            </a: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SPAI senza AU</a:t>
            </a: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SPAI (MPI)</a:t>
            </a: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</a:t>
            </a:r>
            <a:r>
              <a:rPr lang="de-CH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SAM </a:t>
            </a:r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de-CH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</a:t>
            </a:r>
            <a:r>
              <a:rPr lang="de-CH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SAM E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</a:t>
            </a:r>
            <a:r>
              <a:rPr lang="de-CH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SAM D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 </a:t>
            </a:r>
            <a:r>
              <a:rPr lang="de-CH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SAM C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MP2 </a:t>
            </a:r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Tecnica</a:t>
            </a:r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MP2 Natura </a:t>
            </a:r>
            <a:endParaRPr lang="it-CH" sz="1000" dirty="0"/>
          </a:p>
        </p:txBody>
      </p:sp>
      <p:sp>
        <p:nvSpPr>
          <p:cNvPr id="26" name="Fumetto 1 25"/>
          <p:cNvSpPr/>
          <p:nvPr/>
        </p:nvSpPr>
        <p:spPr>
          <a:xfrm>
            <a:off x="6199257" y="5431156"/>
            <a:ext cx="989586" cy="581628"/>
          </a:xfrm>
          <a:prstGeom prst="wedgeRectCallout">
            <a:avLst>
              <a:gd name="adj1" fmla="val -63849"/>
              <a:gd name="adj2" fmla="val -9200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Risultato in base alla scelta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del tipo MP</a:t>
            </a:r>
            <a:endParaRPr lang="it-CH" sz="900" dirty="0">
              <a:solidFill>
                <a:schemeClr val="bg1"/>
              </a:solidFill>
            </a:endParaRPr>
          </a:p>
        </p:txBody>
      </p:sp>
      <p:sp>
        <p:nvSpPr>
          <p:cNvPr id="27" name="Fumetto 1 26"/>
          <p:cNvSpPr/>
          <p:nvPr/>
        </p:nvSpPr>
        <p:spPr>
          <a:xfrm>
            <a:off x="8825117" y="5438717"/>
            <a:ext cx="989586" cy="581628"/>
          </a:xfrm>
          <a:prstGeom prst="wedgeRectCallout">
            <a:avLst>
              <a:gd name="adj1" fmla="val -63849"/>
              <a:gd name="adj2" fmla="val -9200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Risultato in base alla scelta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del tipo MP</a:t>
            </a:r>
            <a:endParaRPr lang="it-CH" sz="900" dirty="0">
              <a:solidFill>
                <a:schemeClr val="bg1"/>
              </a:solidFill>
            </a:endParaRPr>
          </a:p>
        </p:txBody>
      </p:sp>
      <p:sp>
        <p:nvSpPr>
          <p:cNvPr id="28" name="Fumetto 1 27"/>
          <p:cNvSpPr/>
          <p:nvPr/>
        </p:nvSpPr>
        <p:spPr>
          <a:xfrm>
            <a:off x="6344856" y="1073240"/>
            <a:ext cx="1687974" cy="1532512"/>
          </a:xfrm>
          <a:prstGeom prst="wedgeRectCallout">
            <a:avLst>
              <a:gd name="adj1" fmla="val 4967"/>
              <a:gd name="adj2" fmla="val 6528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Italiano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Tedesco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Inglese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Matematica</a:t>
            </a:r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 Fondamentale</a:t>
            </a:r>
          </a:p>
          <a:p>
            <a:r>
              <a:rPr lang="de-CH" sz="1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Matematica</a:t>
            </a:r>
            <a:r>
              <a:rPr lang="de-CH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Specifica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Fisica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Chimica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Biologia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Storia</a:t>
            </a:r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de-CH" sz="1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olitica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Economia</a:t>
            </a:r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diritto</a:t>
            </a:r>
            <a:endParaRPr lang="it-CH" sz="1000" dirty="0"/>
          </a:p>
        </p:txBody>
      </p:sp>
    </p:spTree>
    <p:extLst>
      <p:ext uri="{BB962C8B-B14F-4D97-AF65-F5344CB8AC3E}">
        <p14:creationId xmlns:p14="http://schemas.microsoft.com/office/powerpoint/2010/main" val="93790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61" y="1507067"/>
            <a:ext cx="8590115" cy="4492079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-30481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smtClean="0"/>
              <a:t>Sito web</a:t>
            </a:r>
            <a:endParaRPr lang="it-CH" dirty="0"/>
          </a:p>
        </p:txBody>
      </p:sp>
      <p:sp>
        <p:nvSpPr>
          <p:cNvPr id="9" name="Fumetto 1 8"/>
          <p:cNvSpPr/>
          <p:nvPr/>
        </p:nvSpPr>
        <p:spPr>
          <a:xfrm>
            <a:off x="8372918" y="2072038"/>
            <a:ext cx="1501620" cy="719078"/>
          </a:xfrm>
          <a:prstGeom prst="wedgeRectCallout">
            <a:avLst>
              <a:gd name="adj1" fmla="val 4514"/>
              <a:gd name="adj2" fmla="val 10790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% delle 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ore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rispetto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alle 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ore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CH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nnuali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CH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ateria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di «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Pianificazione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Docenti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MP»</a:t>
            </a:r>
            <a:endParaRPr lang="it-CH" sz="900" dirty="0"/>
          </a:p>
        </p:txBody>
      </p:sp>
      <p:sp>
        <p:nvSpPr>
          <p:cNvPr id="11" name="Fumetto 1 10"/>
          <p:cNvSpPr/>
          <p:nvPr/>
        </p:nvSpPr>
        <p:spPr>
          <a:xfrm>
            <a:off x="8278028" y="4794244"/>
            <a:ext cx="1456286" cy="638055"/>
          </a:xfrm>
          <a:prstGeom prst="wedgeRectCallout">
            <a:avLst>
              <a:gd name="adj1" fmla="val 48682"/>
              <a:gd name="adj2" fmla="val -89445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Come da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«Visione Pianificazione </a:t>
            </a:r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Completa Docenti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MP»</a:t>
            </a:r>
            <a:endParaRPr lang="it-CH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6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856" y="1507068"/>
            <a:ext cx="8294287" cy="4470842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sp>
        <p:nvSpPr>
          <p:cNvPr id="6" name="Fumetto 1 5"/>
          <p:cNvSpPr/>
          <p:nvPr/>
        </p:nvSpPr>
        <p:spPr>
          <a:xfrm>
            <a:off x="7598762" y="5949068"/>
            <a:ext cx="1456286" cy="638055"/>
          </a:xfrm>
          <a:prstGeom prst="wedgeRectCallout">
            <a:avLst>
              <a:gd name="adj1" fmla="val 45128"/>
              <a:gd name="adj2" fmla="val -86741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Come da «Visione Pianificazione Completa Docenti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MP»</a:t>
            </a:r>
            <a:endParaRPr lang="it-CH" sz="900" dirty="0">
              <a:solidFill>
                <a:schemeClr val="bg1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/>
          <a:srcRect l="1228" t="1546" r="982" b="3295"/>
          <a:stretch/>
        </p:blipFill>
        <p:spPr>
          <a:xfrm>
            <a:off x="4090868" y="1507067"/>
            <a:ext cx="4010261" cy="16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t="2409"/>
          <a:stretch/>
        </p:blipFill>
        <p:spPr>
          <a:xfrm>
            <a:off x="1681441" y="1507067"/>
            <a:ext cx="8829118" cy="4066899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sp>
        <p:nvSpPr>
          <p:cNvPr id="7" name="Fumetto 1 6"/>
          <p:cNvSpPr/>
          <p:nvPr/>
        </p:nvSpPr>
        <p:spPr>
          <a:xfrm>
            <a:off x="8486368" y="5664205"/>
            <a:ext cx="1456286" cy="638055"/>
          </a:xfrm>
          <a:prstGeom prst="wedgeRectCallout">
            <a:avLst>
              <a:gd name="adj1" fmla="val 45720"/>
              <a:gd name="adj2" fmla="val -101613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Come da «Visione Pianificazione Completa Docenti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MP»</a:t>
            </a:r>
            <a:endParaRPr lang="it-CH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0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507067"/>
            <a:ext cx="9906000" cy="3829050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sp>
        <p:nvSpPr>
          <p:cNvPr id="7" name="Fumetto 1 6"/>
          <p:cNvSpPr/>
          <p:nvPr/>
        </p:nvSpPr>
        <p:spPr>
          <a:xfrm>
            <a:off x="2013994" y="2152890"/>
            <a:ext cx="1125231" cy="333737"/>
          </a:xfrm>
          <a:prstGeom prst="wedgeRectCallout">
            <a:avLst>
              <a:gd name="adj1" fmla="val -69854"/>
              <a:gd name="adj2" fmla="val 52643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Numero di docenti può variare (</a:t>
            </a:r>
            <a:r>
              <a:rPr lang="it-CH" sz="9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max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4)</a:t>
            </a:r>
            <a:endParaRPr lang="it-CH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4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63" y="1696521"/>
            <a:ext cx="8783271" cy="4142294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362" y="1706871"/>
            <a:ext cx="8783271" cy="42014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619" y="1717221"/>
            <a:ext cx="8824014" cy="413194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6"/>
          <a:srcRect b="10200"/>
          <a:stretch/>
        </p:blipFill>
        <p:spPr>
          <a:xfrm>
            <a:off x="1663618" y="1737393"/>
            <a:ext cx="8824014" cy="417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7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61" y="1507067"/>
            <a:ext cx="8773477" cy="438270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l="1973" r="3329"/>
          <a:stretch/>
        </p:blipFill>
        <p:spPr>
          <a:xfrm>
            <a:off x="1709260" y="1780159"/>
            <a:ext cx="8773477" cy="38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1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conclusioni</a:t>
            </a:r>
            <a:endParaRPr lang="it-CH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207194" y="2099734"/>
            <a:ext cx="777761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/>
              <a:t>Cosa ho imparato da questo progetto?</a:t>
            </a:r>
          </a:p>
          <a:p>
            <a:endParaRPr lang="it-CH" sz="2400" dirty="0" smtClean="0"/>
          </a:p>
          <a:p>
            <a:r>
              <a:rPr lang="it-IT" sz="2400" dirty="0"/>
              <a:t>Sviluppi futuri?</a:t>
            </a:r>
            <a:endParaRPr lang="it-CH" sz="2400" dirty="0"/>
          </a:p>
          <a:p>
            <a:endParaRPr lang="it-CH" sz="2400" dirty="0" smtClean="0"/>
          </a:p>
          <a:p>
            <a:r>
              <a:rPr lang="it-CH" sz="2400" dirty="0"/>
              <a:t>Considerazioni personali ?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69865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doman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003" y="1236135"/>
            <a:ext cx="4360863" cy="436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07066" y="1710268"/>
            <a:ext cx="2985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4400" dirty="0" smtClean="0"/>
              <a:t>Domande</a:t>
            </a:r>
            <a:endParaRPr lang="it-CH" sz="4400" dirty="0"/>
          </a:p>
        </p:txBody>
      </p:sp>
    </p:spTree>
    <p:extLst>
      <p:ext uri="{BB962C8B-B14F-4D97-AF65-F5344CB8AC3E}">
        <p14:creationId xmlns:p14="http://schemas.microsoft.com/office/powerpoint/2010/main" val="261157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it-CH" dirty="0" smtClean="0"/>
              <a:t>Scopo</a:t>
            </a:r>
            <a:endParaRPr lang="it-CH" dirty="0"/>
          </a:p>
        </p:txBody>
      </p:sp>
      <p:sp>
        <p:nvSpPr>
          <p:cNvPr id="3" name="Rettangolo 2"/>
          <p:cNvSpPr/>
          <p:nvPr/>
        </p:nvSpPr>
        <p:spPr>
          <a:xfrm>
            <a:off x="2091266" y="2201706"/>
            <a:ext cx="8009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it-CH" sz="2400" dirty="0" smtClean="0"/>
              <a:t>Organizzazione degli AIT  del CPT Trevano</a:t>
            </a:r>
          </a:p>
          <a:p>
            <a:pPr lvl="0" defTabSz="914400">
              <a:defRPr/>
            </a:pPr>
            <a:r>
              <a:rPr lang="it-CH" sz="2400" dirty="0" smtClean="0"/>
              <a:t>Gestione informatizzata tramite un sito web</a:t>
            </a:r>
            <a:endParaRPr lang="it-CH" sz="2400" dirty="0"/>
          </a:p>
          <a:p>
            <a:endParaRPr lang="it-CH" sz="2400" dirty="0"/>
          </a:p>
        </p:txBody>
      </p:sp>
    </p:spTree>
    <p:extLst>
      <p:ext uri="{BB962C8B-B14F-4D97-AF65-F5344CB8AC3E}">
        <p14:creationId xmlns:p14="http://schemas.microsoft.com/office/powerpoint/2010/main" val="169269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Condizioni iniziali</a:t>
            </a:r>
            <a:endParaRPr lang="it-CH" dirty="0"/>
          </a:p>
        </p:txBody>
      </p:sp>
      <p:sp>
        <p:nvSpPr>
          <p:cNvPr id="6" name="Rettangolo 5"/>
          <p:cNvSpPr/>
          <p:nvPr/>
        </p:nvSpPr>
        <p:spPr>
          <a:xfrm>
            <a:off x="1540931" y="2036000"/>
            <a:ext cx="80094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it-CH" sz="2400" dirty="0" smtClean="0"/>
              <a:t>Requisiti:</a:t>
            </a:r>
          </a:p>
          <a:p>
            <a:pPr marL="342900" lvl="0" indent="-342900" defTabSz="914400">
              <a:buFont typeface="Arial" panose="020B0604020202020204" pitchFamily="34" charset="0"/>
              <a:buChar char="•"/>
              <a:defRPr/>
            </a:pPr>
            <a:r>
              <a:rPr lang="it-CH" sz="2400" dirty="0" smtClean="0"/>
              <a:t>Sito web responsive e </a:t>
            </a:r>
            <a:r>
              <a:rPr lang="it-CH" sz="2400" dirty="0" err="1" smtClean="0"/>
              <a:t>user-friendly</a:t>
            </a:r>
            <a:endParaRPr lang="it-CH" sz="2400" dirty="0" smtClean="0"/>
          </a:p>
          <a:p>
            <a:pPr marL="342900" lvl="0" indent="-342900" defTabSz="914400">
              <a:buFont typeface="Arial" panose="020B0604020202020204" pitchFamily="34" charset="0"/>
              <a:buChar char="•"/>
              <a:defRPr/>
            </a:pPr>
            <a:r>
              <a:rPr lang="it-CH" sz="2400" dirty="0" smtClean="0"/>
              <a:t>Compatibile sui browser più utilizzati</a:t>
            </a:r>
          </a:p>
          <a:p>
            <a:pPr marL="342900" lvl="0" indent="-342900" defTabSz="914400">
              <a:buFont typeface="Arial" panose="020B0604020202020204" pitchFamily="34" charset="0"/>
              <a:buChar char="•"/>
              <a:defRPr/>
            </a:pPr>
            <a:r>
              <a:rPr lang="it-CH" sz="2400" dirty="0" smtClean="0"/>
              <a:t>Gestire le pianificazioni dei docenti</a:t>
            </a:r>
          </a:p>
          <a:p>
            <a:pPr marL="342900" lvl="0" indent="-342900" defTabSz="914400">
              <a:buFont typeface="Arial" panose="020B0604020202020204" pitchFamily="34" charset="0"/>
              <a:buChar char="•"/>
              <a:defRPr/>
            </a:pPr>
            <a:r>
              <a:rPr lang="it-CH" sz="2400" dirty="0" smtClean="0"/>
              <a:t>Il docente inserisce le proprie ore</a:t>
            </a:r>
          </a:p>
          <a:p>
            <a:pPr marL="342900" lvl="0" indent="-342900" defTabSz="914400">
              <a:buFont typeface="Arial" panose="020B0604020202020204" pitchFamily="34" charset="0"/>
              <a:buChar char="•"/>
              <a:defRPr/>
            </a:pPr>
            <a:r>
              <a:rPr lang="it-CH" sz="2400" dirty="0" smtClean="0"/>
              <a:t>Gestione del DB da interfaccia web</a:t>
            </a:r>
          </a:p>
          <a:p>
            <a:pPr marL="342900" lvl="0" indent="-342900" defTabSz="914400">
              <a:buFont typeface="Arial" panose="020B0604020202020204" pitchFamily="34" charset="0"/>
              <a:buChar char="•"/>
              <a:defRPr/>
            </a:pPr>
            <a:r>
              <a:rPr lang="it-CH" sz="2400" dirty="0" smtClean="0"/>
              <a:t>Più utenti con permessi diversi</a:t>
            </a:r>
          </a:p>
          <a:p>
            <a:pPr lvl="0" defTabSz="914400">
              <a:defRPr/>
            </a:pPr>
            <a:endParaRPr lang="it-CH" sz="2400" dirty="0" smtClean="0"/>
          </a:p>
          <a:p>
            <a:endParaRPr lang="it-CH" sz="2400" dirty="0"/>
          </a:p>
        </p:txBody>
      </p:sp>
    </p:spTree>
    <p:extLst>
      <p:ext uri="{BB962C8B-B14F-4D97-AF65-F5344CB8AC3E}">
        <p14:creationId xmlns:p14="http://schemas.microsoft.com/office/powerpoint/2010/main" val="14494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Strumenti utilizzati</a:t>
            </a:r>
            <a:endParaRPr lang="it-CH" dirty="0"/>
          </a:p>
        </p:txBody>
      </p:sp>
      <p:sp>
        <p:nvSpPr>
          <p:cNvPr id="5" name="Rettangolo 4"/>
          <p:cNvSpPr/>
          <p:nvPr/>
        </p:nvSpPr>
        <p:spPr>
          <a:xfrm>
            <a:off x="1540931" y="2036000"/>
            <a:ext cx="80094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it-CH" sz="2400" dirty="0" smtClean="0"/>
              <a:t>Linguaggi di programmazione</a:t>
            </a:r>
          </a:p>
          <a:p>
            <a:pPr lvl="0" defTabSz="914400">
              <a:defRPr/>
            </a:pPr>
            <a:r>
              <a:rPr lang="it-CH" sz="2400" dirty="0" smtClean="0"/>
              <a:t>Bootstrap</a:t>
            </a:r>
          </a:p>
          <a:p>
            <a:pPr lvl="0" defTabSz="914400">
              <a:defRPr/>
            </a:pPr>
            <a:r>
              <a:rPr lang="it-CH" sz="2400" dirty="0" err="1" smtClean="0"/>
              <a:t>Xampp</a:t>
            </a:r>
            <a:endParaRPr lang="it-CH" sz="2400" dirty="0" smtClean="0"/>
          </a:p>
          <a:p>
            <a:pPr lvl="0" defTabSz="914400">
              <a:defRPr/>
            </a:pPr>
            <a:r>
              <a:rPr lang="it-CH" sz="2400" dirty="0" err="1" smtClean="0"/>
              <a:t>SourceTree</a:t>
            </a:r>
            <a:endParaRPr lang="it-CH" sz="2400" dirty="0" smtClean="0"/>
          </a:p>
          <a:p>
            <a:pPr lvl="0" defTabSz="914400">
              <a:defRPr/>
            </a:pPr>
            <a:r>
              <a:rPr lang="it-CH" sz="2400" dirty="0" err="1" smtClean="0"/>
              <a:t>Atom</a:t>
            </a:r>
            <a:endParaRPr lang="it-CH" sz="2400" dirty="0" smtClean="0"/>
          </a:p>
          <a:p>
            <a:pPr lvl="0" defTabSz="914400">
              <a:defRPr/>
            </a:pPr>
            <a:r>
              <a:rPr lang="it-CH" sz="2400" dirty="0" err="1" smtClean="0"/>
              <a:t>Filezilla</a:t>
            </a:r>
            <a:endParaRPr lang="it-CH" sz="2400" dirty="0" smtClean="0"/>
          </a:p>
          <a:p>
            <a:pPr lvl="0" defTabSz="914400">
              <a:defRPr/>
            </a:pPr>
            <a:endParaRPr lang="it-CH" sz="2400" dirty="0" smtClean="0"/>
          </a:p>
          <a:p>
            <a:pPr lvl="0" defTabSz="914400">
              <a:defRPr/>
            </a:pPr>
            <a:endParaRPr lang="it-CH" sz="2400" dirty="0" smtClean="0"/>
          </a:p>
          <a:p>
            <a:endParaRPr lang="it-CH" sz="2400" dirty="0"/>
          </a:p>
        </p:txBody>
      </p:sp>
    </p:spTree>
    <p:extLst>
      <p:ext uri="{BB962C8B-B14F-4D97-AF65-F5344CB8AC3E}">
        <p14:creationId xmlns:p14="http://schemas.microsoft.com/office/powerpoint/2010/main" val="426277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Organizzazione del lavoro</a:t>
            </a:r>
            <a:endParaRPr lang="it-CH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48" y="1249679"/>
            <a:ext cx="6305628" cy="50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1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Database</a:t>
            </a:r>
            <a:endParaRPr lang="it-CH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45" y="1778314"/>
            <a:ext cx="8270910" cy="42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3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err="1" smtClean="0"/>
              <a:t>sitemap</a:t>
            </a:r>
            <a:endParaRPr lang="it-CH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507067"/>
            <a:ext cx="8636000" cy="523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1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177" y="1507067"/>
            <a:ext cx="6833645" cy="252793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269" y="3360679"/>
            <a:ext cx="2687450" cy="225399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091" y="3191006"/>
            <a:ext cx="3935796" cy="168799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2650" y="3702142"/>
            <a:ext cx="3686697" cy="163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8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53" y="1712506"/>
            <a:ext cx="10284694" cy="4149546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1136842" y="2694893"/>
            <a:ext cx="8562743" cy="8468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4" name="Rettangolo 13"/>
          <p:cNvSpPr/>
          <p:nvPr/>
        </p:nvSpPr>
        <p:spPr>
          <a:xfrm>
            <a:off x="1136842" y="3619208"/>
            <a:ext cx="4304611" cy="632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5" name="Rettangolo 14"/>
          <p:cNvSpPr/>
          <p:nvPr/>
        </p:nvSpPr>
        <p:spPr>
          <a:xfrm>
            <a:off x="1080734" y="4961661"/>
            <a:ext cx="4304611" cy="668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41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6340</TotalTime>
  <Words>497</Words>
  <Application>Microsoft Office PowerPoint</Application>
  <PresentationFormat>Widescreen</PresentationFormat>
  <Paragraphs>139</Paragraphs>
  <Slides>19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Sezione</vt:lpstr>
      <vt:lpstr>Gestione AIT</vt:lpstr>
      <vt:lpstr>Scopo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Sito web</vt:lpstr>
      <vt:lpstr>Sito web</vt:lpstr>
      <vt:lpstr>Sito web</vt:lpstr>
      <vt:lpstr>Sito web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AIT</dc:title>
  <dc:creator>Andy lupica</dc:creator>
  <cp:lastModifiedBy>Andrea</cp:lastModifiedBy>
  <cp:revision>94</cp:revision>
  <dcterms:created xsi:type="dcterms:W3CDTF">2016-10-11T19:01:40Z</dcterms:created>
  <dcterms:modified xsi:type="dcterms:W3CDTF">2017-01-12T11:32:51Z</dcterms:modified>
</cp:coreProperties>
</file>