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7"/>
  </p:notesMasterIdLst>
  <p:sldIdLst>
    <p:sldId id="455" r:id="rId2"/>
    <p:sldId id="261" r:id="rId3"/>
    <p:sldId id="457" r:id="rId4"/>
    <p:sldId id="458" r:id="rId5"/>
    <p:sldId id="459" r:id="rId6"/>
    <p:sldId id="460" r:id="rId7"/>
    <p:sldId id="461" r:id="rId8"/>
    <p:sldId id="462" r:id="rId9"/>
    <p:sldId id="463" r:id="rId10"/>
    <p:sldId id="464" r:id="rId11"/>
    <p:sldId id="475" r:id="rId12"/>
    <p:sldId id="476" r:id="rId13"/>
    <p:sldId id="477" r:id="rId14"/>
    <p:sldId id="478" r:id="rId15"/>
    <p:sldId id="479" r:id="rId16"/>
    <p:sldId id="480" r:id="rId17"/>
    <p:sldId id="481" r:id="rId18"/>
    <p:sldId id="482" r:id="rId19"/>
    <p:sldId id="483" r:id="rId20"/>
    <p:sldId id="484" r:id="rId21"/>
    <p:sldId id="485" r:id="rId22"/>
    <p:sldId id="486" r:id="rId23"/>
    <p:sldId id="487" r:id="rId24"/>
    <p:sldId id="488" r:id="rId25"/>
    <p:sldId id="489" r:id="rId26"/>
    <p:sldId id="490" r:id="rId27"/>
    <p:sldId id="491" r:id="rId28"/>
    <p:sldId id="492" r:id="rId29"/>
    <p:sldId id="495" r:id="rId30"/>
    <p:sldId id="496" r:id="rId31"/>
    <p:sldId id="497"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394" r:id="rId45"/>
    <p:sldId id="395" r:id="rId46"/>
    <p:sldId id="396" r:id="rId47"/>
    <p:sldId id="397" r:id="rId48"/>
    <p:sldId id="398" r:id="rId49"/>
    <p:sldId id="399" r:id="rId50"/>
    <p:sldId id="400" r:id="rId51"/>
    <p:sldId id="401" r:id="rId52"/>
    <p:sldId id="402" r:id="rId53"/>
    <p:sldId id="403" r:id="rId54"/>
    <p:sldId id="404" r:id="rId55"/>
    <p:sldId id="405" r:id="rId56"/>
    <p:sldId id="406" r:id="rId57"/>
    <p:sldId id="407" r:id="rId58"/>
    <p:sldId id="408" r:id="rId59"/>
    <p:sldId id="409" r:id="rId60"/>
    <p:sldId id="410" r:id="rId61"/>
    <p:sldId id="411" r:id="rId62"/>
    <p:sldId id="412" r:id="rId63"/>
    <p:sldId id="413" r:id="rId64"/>
    <p:sldId id="414" r:id="rId65"/>
    <p:sldId id="415" r:id="rId66"/>
    <p:sldId id="416" r:id="rId67"/>
    <p:sldId id="418" r:id="rId68"/>
    <p:sldId id="419" r:id="rId69"/>
    <p:sldId id="420" r:id="rId70"/>
    <p:sldId id="421" r:id="rId71"/>
    <p:sldId id="422" r:id="rId72"/>
    <p:sldId id="423" r:id="rId73"/>
    <p:sldId id="424" r:id="rId74"/>
    <p:sldId id="425" r:id="rId75"/>
    <p:sldId id="426" r:id="rId76"/>
    <p:sldId id="427" r:id="rId77"/>
    <p:sldId id="428" r:id="rId78"/>
    <p:sldId id="429" r:id="rId79"/>
    <p:sldId id="430" r:id="rId80"/>
    <p:sldId id="431" r:id="rId81"/>
    <p:sldId id="432" r:id="rId82"/>
    <p:sldId id="433" r:id="rId83"/>
    <p:sldId id="434" r:id="rId84"/>
    <p:sldId id="435" r:id="rId85"/>
    <p:sldId id="436" r:id="rId86"/>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FFFF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1" autoAdjust="0"/>
    <p:restoredTop sz="86449" autoAdjust="0"/>
  </p:normalViewPr>
  <p:slideViewPr>
    <p:cSldViewPr>
      <p:cViewPr varScale="1">
        <p:scale>
          <a:sx n="98" d="100"/>
          <a:sy n="98" d="100"/>
        </p:scale>
        <p:origin x="153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276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76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276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026D1F27-929D-4434-AE86-684B678633A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lnSpc>
                <a:spcPct val="100000"/>
              </a:lnSpc>
              <a:spcBef>
                <a:spcPct val="0"/>
              </a:spcBef>
              <a:buFontTx/>
              <a:buNone/>
            </a:pPr>
            <a:fld id="{46ABFA10-2F0D-42CD-AF68-DC6DD49F1E2D}" type="slidenum">
              <a:rPr kumimoji="1" lang="zh-CN" altLang="en-US" sz="1200">
                <a:solidFill>
                  <a:schemeClr val="tx1"/>
                </a:solidFill>
                <a:latin typeface="Tahoma" pitchFamily="34" charset="0"/>
                <a:ea typeface="宋体" charset="-122"/>
              </a:rPr>
              <a:pPr algn="r">
                <a:lnSpc>
                  <a:spcPct val="100000"/>
                </a:lnSpc>
                <a:spcBef>
                  <a:spcPct val="0"/>
                </a:spcBef>
                <a:buFontTx/>
                <a:buNone/>
              </a:pPr>
              <a:t>3</a:t>
            </a:fld>
            <a:endParaRPr kumimoji="1" lang="en-US" altLang="zh-CN" sz="1200">
              <a:solidFill>
                <a:schemeClr val="tx1"/>
              </a:solidFill>
              <a:latin typeface="Tahoma" pitchFamily="34" charset="0"/>
              <a:ea typeface="宋体" charset="-122"/>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xfrm>
            <a:off x="685800" y="4343400"/>
            <a:ext cx="5486400" cy="4114800"/>
          </a:xfrm>
          <a:noFill/>
          <a:ln/>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lnSpc>
                <a:spcPct val="100000"/>
              </a:lnSpc>
              <a:spcBef>
                <a:spcPct val="0"/>
              </a:spcBef>
              <a:buFontTx/>
              <a:buNone/>
            </a:pPr>
            <a:fld id="{554E8641-A318-459A-B598-131191C91B19}" type="slidenum">
              <a:rPr kumimoji="1" lang="zh-CN" altLang="en-US" sz="1200">
                <a:solidFill>
                  <a:schemeClr val="tx1"/>
                </a:solidFill>
                <a:latin typeface="Tahoma" pitchFamily="34" charset="0"/>
                <a:ea typeface="宋体" charset="-122"/>
              </a:rPr>
              <a:pPr algn="r">
                <a:lnSpc>
                  <a:spcPct val="100000"/>
                </a:lnSpc>
                <a:spcBef>
                  <a:spcPct val="0"/>
                </a:spcBef>
                <a:buFontTx/>
                <a:buNone/>
              </a:pPr>
              <a:t>7</a:t>
            </a:fld>
            <a:endParaRPr kumimoji="1" lang="en-US" altLang="zh-CN" sz="1200">
              <a:solidFill>
                <a:schemeClr val="tx1"/>
              </a:solidFill>
              <a:latin typeface="Tahoma" pitchFamily="34" charset="0"/>
              <a:ea typeface="宋体" charset="-122"/>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685800" y="4343400"/>
            <a:ext cx="5486400" cy="4114800"/>
          </a:xfrm>
          <a:noFill/>
          <a:ln/>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lnSpc>
                <a:spcPct val="100000"/>
              </a:lnSpc>
              <a:spcBef>
                <a:spcPct val="0"/>
              </a:spcBef>
              <a:buFontTx/>
              <a:buNone/>
            </a:pPr>
            <a:fld id="{F2C90689-F3A7-436A-89DE-7A104E897983}" type="slidenum">
              <a:rPr kumimoji="1" lang="zh-CN" altLang="en-US" sz="1200">
                <a:solidFill>
                  <a:schemeClr val="tx1"/>
                </a:solidFill>
                <a:latin typeface="Tahoma" pitchFamily="34" charset="0"/>
                <a:ea typeface="宋体" charset="-122"/>
              </a:rPr>
              <a:pPr algn="r">
                <a:lnSpc>
                  <a:spcPct val="100000"/>
                </a:lnSpc>
                <a:spcBef>
                  <a:spcPct val="0"/>
                </a:spcBef>
                <a:buFontTx/>
                <a:buNone/>
              </a:pPr>
              <a:t>8</a:t>
            </a:fld>
            <a:endParaRPr kumimoji="1" lang="en-US" altLang="zh-CN" sz="1200">
              <a:solidFill>
                <a:schemeClr val="tx1"/>
              </a:solidFill>
              <a:latin typeface="Tahoma" pitchFamily="34" charset="0"/>
              <a:ea typeface="宋体" charset="-122"/>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xfrm>
            <a:off x="685800" y="4343400"/>
            <a:ext cx="5486400" cy="4114800"/>
          </a:xfrm>
          <a:noFill/>
          <a:ln/>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5" name="标题 4"/>
          <p:cNvSpPr>
            <a:spLocks noGrp="1"/>
          </p:cNvSpPr>
          <p:nvPr>
            <p:ph type="title"/>
          </p:nvPr>
        </p:nvSpPr>
        <p:spPr/>
        <p:txBody>
          <a:bodyPr/>
          <a:lstStyle/>
          <a:p>
            <a:r>
              <a:rPr lang="zh-CN" altLang="en-US" smtClean="0"/>
              <a:t>单击此处编辑母版标题样式</a:t>
            </a:r>
            <a:endParaRPr lang="zh-CN" altLang="en-US"/>
          </a:p>
        </p:txBody>
      </p:sp>
      <p:sp>
        <p:nvSpPr>
          <p:cNvPr id="4" name="Rectangle 4"/>
          <p:cNvSpPr>
            <a:spLocks noGrp="1" noChangeArrowheads="1"/>
          </p:cNvSpPr>
          <p:nvPr>
            <p:ph type="sldNum" sz="quarter" idx="10"/>
          </p:nvPr>
        </p:nvSpPr>
        <p:spPr>
          <a:ln/>
        </p:spPr>
        <p:txBody>
          <a:bodyPr/>
          <a:lstStyle>
            <a:lvl1pPr>
              <a:defRPr/>
            </a:lvl1pPr>
          </a:lstStyle>
          <a:p>
            <a:fld id="{C6F03295-C8AD-4201-907E-EA59F0ED64C4}" type="slidenum">
              <a:rPr lang="en-US" altLang="zh-CN" smtClean="0"/>
              <a:pPr/>
              <a:t>‹#›</a:t>
            </a:fld>
            <a:endParaRPr lang="en-US" altLang="zh-CN"/>
          </a:p>
        </p:txBody>
      </p:sp>
    </p:spTree>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sldNum" sz="quarter" idx="10"/>
          </p:nvPr>
        </p:nvSpPr>
        <p:spPr>
          <a:ln/>
        </p:spPr>
        <p:txBody>
          <a:bodyPr/>
          <a:lstStyle>
            <a:lvl1pPr>
              <a:defRPr/>
            </a:lvl1pPr>
          </a:lstStyle>
          <a:p>
            <a:fld id="{E577E2ED-DC5E-46CB-A597-F311587A3B45}" type="slidenum">
              <a:rPr lang="en-US" altLang="zh-CN" smtClean="0"/>
              <a:pPr/>
              <a:t>‹#›</a:t>
            </a:fld>
            <a:endParaRPr lang="en-US" altLang="zh-CN"/>
          </a:p>
        </p:txBody>
      </p:sp>
    </p:spTree>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476250"/>
            <a:ext cx="2058988" cy="56784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76250"/>
            <a:ext cx="6029325" cy="56784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sldNum" sz="quarter" idx="10"/>
          </p:nvPr>
        </p:nvSpPr>
        <p:spPr>
          <a:ln/>
        </p:spPr>
        <p:txBody>
          <a:bodyPr/>
          <a:lstStyle>
            <a:lvl1pPr>
              <a:defRPr/>
            </a:lvl1pPr>
          </a:lstStyle>
          <a:p>
            <a:fld id="{78071578-BB3D-4B1A-A5CF-B97C72CBB2FC}" type="slidenum">
              <a:rPr lang="en-US" altLang="zh-CN" smtClean="0"/>
              <a:pPr/>
              <a:t>‹#›</a:t>
            </a:fld>
            <a:endParaRPr lang="en-US" altLang="zh-CN"/>
          </a:p>
        </p:txBody>
      </p:sp>
    </p:spTree>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250"/>
            <a:ext cx="8229600" cy="7207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628775"/>
            <a:ext cx="8229600" cy="4525963"/>
          </a:xfrm>
        </p:spPr>
        <p:txBody>
          <a:bodyPr/>
          <a:lstStyle/>
          <a:p>
            <a:pPr lvl="0"/>
            <a:r>
              <a:rPr lang="zh-CN" altLang="en-US" noProof="0" smtClean="0"/>
              <a:t>单击图标添加表格</a:t>
            </a:r>
          </a:p>
        </p:txBody>
      </p:sp>
      <p:sp>
        <p:nvSpPr>
          <p:cNvPr id="4" name="Rectangle 4"/>
          <p:cNvSpPr>
            <a:spLocks noGrp="1" noChangeArrowheads="1"/>
          </p:cNvSpPr>
          <p:nvPr>
            <p:ph type="sldNum" sz="quarter" idx="10"/>
          </p:nvPr>
        </p:nvSpPr>
        <p:spPr>
          <a:ln/>
        </p:spPr>
        <p:txBody>
          <a:bodyPr/>
          <a:lstStyle>
            <a:lvl1pPr>
              <a:defRPr/>
            </a:lvl1pPr>
          </a:lstStyle>
          <a:p>
            <a:fld id="{3AD35390-77E4-4E44-A1E4-1028FDFC2868}" type="slidenum">
              <a:rPr lang="en-US" altLang="zh-CN" smtClean="0"/>
              <a:pPr/>
              <a:t>‹#›</a:t>
            </a:fld>
            <a:endParaRPr lang="en-US" altLang="zh-CN"/>
          </a:p>
        </p:txBody>
      </p:sp>
    </p:spTree>
  </p:cSld>
  <p:clrMapOvr>
    <a:masterClrMapping/>
  </p:clrMapOvr>
  <p:transition spd="med">
    <p:random/>
  </p:transition>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250"/>
            <a:ext cx="822960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6287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6287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sldNum" sz="quarter" idx="10"/>
          </p:nvPr>
        </p:nvSpPr>
        <p:spPr>
          <a:ln/>
        </p:spPr>
        <p:txBody>
          <a:bodyPr/>
          <a:lstStyle>
            <a:lvl1pPr>
              <a:defRPr/>
            </a:lvl1pPr>
          </a:lstStyle>
          <a:p>
            <a:fld id="{3AD35390-77E4-4E44-A1E4-1028FDFC2868}" type="slidenum">
              <a:rPr lang="en-US" altLang="zh-CN" smtClean="0"/>
              <a:pPr/>
              <a:t>‹#›</a:t>
            </a:fld>
            <a:endParaRPr lang="en-US" altLang="zh-CN"/>
          </a:p>
        </p:txBody>
      </p:sp>
    </p:spTree>
  </p:cSld>
  <p:clrMapOvr>
    <a:masterClrMapping/>
  </p:clrMapOvr>
  <p:transition spd="med">
    <p:random/>
  </p:transition>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sldNum" sz="quarter" idx="10"/>
          </p:nvPr>
        </p:nvSpPr>
        <p:spPr>
          <a:ln/>
        </p:spPr>
        <p:txBody>
          <a:bodyPr/>
          <a:lstStyle>
            <a:lvl1pPr>
              <a:defRPr/>
            </a:lvl1pPr>
          </a:lstStyle>
          <a:p>
            <a:fld id="{3CA04DC0-8CFD-452E-9546-CD3369B72435}" type="slidenum">
              <a:rPr lang="en-US" altLang="zh-CN" smtClean="0"/>
              <a:pPr/>
              <a:t>‹#›</a:t>
            </a:fld>
            <a:endParaRPr lang="en-US" altLang="zh-CN"/>
          </a:p>
        </p:txBody>
      </p:sp>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sldNum" sz="quarter" idx="10"/>
          </p:nvPr>
        </p:nvSpPr>
        <p:spPr>
          <a:ln/>
        </p:spPr>
        <p:txBody>
          <a:bodyPr/>
          <a:lstStyle>
            <a:lvl1pPr>
              <a:defRPr/>
            </a:lvl1pPr>
          </a:lstStyle>
          <a:p>
            <a:fld id="{968FACE5-75D6-4C41-B7E0-F3E6B45DB880}" type="slidenum">
              <a:rPr lang="en-US" altLang="zh-CN" smtClean="0"/>
              <a:pPr/>
              <a:t>‹#›</a:t>
            </a:fld>
            <a:endParaRPr lang="en-US" altLang="zh-CN"/>
          </a:p>
        </p:txBody>
      </p:sp>
    </p:spTree>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sldNum" sz="quarter" idx="10"/>
          </p:nvPr>
        </p:nvSpPr>
        <p:spPr>
          <a:ln/>
        </p:spPr>
        <p:txBody>
          <a:bodyPr/>
          <a:lstStyle>
            <a:lvl1pPr>
              <a:defRPr/>
            </a:lvl1pPr>
          </a:lstStyle>
          <a:p>
            <a:fld id="{EEF8D031-D425-4759-8ACA-39BDE58BD72B}" type="slidenum">
              <a:rPr lang="en-US" altLang="zh-CN" smtClean="0"/>
              <a:pPr/>
              <a:t>‹#›</a:t>
            </a:fld>
            <a:endParaRPr lang="en-US" altLang="zh-CN"/>
          </a:p>
        </p:txBody>
      </p:sp>
    </p:spTree>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sldNum" sz="quarter" idx="10"/>
          </p:nvPr>
        </p:nvSpPr>
        <p:spPr>
          <a:ln/>
        </p:spPr>
        <p:txBody>
          <a:bodyPr/>
          <a:lstStyle>
            <a:lvl1pPr>
              <a:defRPr/>
            </a:lvl1pPr>
          </a:lstStyle>
          <a:p>
            <a:fld id="{D393365F-4F59-4F11-9154-2B9F8ACC6AE8}" type="slidenum">
              <a:rPr lang="en-US" altLang="zh-CN" smtClean="0"/>
              <a:pPr/>
              <a:t>‹#›</a:t>
            </a:fld>
            <a:endParaRPr lang="en-US" altLang="zh-CN"/>
          </a:p>
        </p:txBody>
      </p:sp>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sldNum" sz="quarter" idx="10"/>
          </p:nvPr>
        </p:nvSpPr>
        <p:spPr>
          <a:ln/>
        </p:spPr>
        <p:txBody>
          <a:bodyPr/>
          <a:lstStyle>
            <a:lvl1pPr>
              <a:defRPr/>
            </a:lvl1pPr>
          </a:lstStyle>
          <a:p>
            <a:fld id="{C3139E5D-405B-4900-8AEF-D3324EC15FB6}" type="slidenum">
              <a:rPr lang="en-US" altLang="zh-CN" smtClean="0"/>
              <a:pPr/>
              <a:t>‹#›</a:t>
            </a:fld>
            <a:endParaRPr lang="en-US" altLang="zh-CN"/>
          </a:p>
        </p:txBody>
      </p:sp>
    </p:spTree>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xfrm>
            <a:off x="8215338" y="6238898"/>
            <a:ext cx="928662" cy="476250"/>
          </a:xfrm>
          <a:ln/>
        </p:spPr>
        <p:txBody>
          <a:bodyPr/>
          <a:lstStyle>
            <a:lvl1pPr>
              <a:defRPr/>
            </a:lvl1pPr>
          </a:lstStyle>
          <a:p>
            <a:fld id="{F50B702D-18B7-4A6E-938A-3295F42310CB}" type="slidenum">
              <a:rPr lang="en-US" altLang="zh-CN" smtClean="0"/>
              <a:pPr/>
              <a:t>‹#›</a:t>
            </a:fld>
            <a:endParaRPr lang="en-US" altLang="zh-CN"/>
          </a:p>
        </p:txBody>
      </p:sp>
    </p:spTree>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B7E4768E-7435-4322-9D0D-23BFD1A4A36A}" type="slidenum">
              <a:rPr lang="en-US" altLang="zh-CN" smtClean="0"/>
              <a:pPr/>
              <a:t>‹#›</a:t>
            </a:fld>
            <a:endParaRPr lang="en-US" altLang="zh-CN"/>
          </a:p>
        </p:txBody>
      </p:sp>
    </p:spTree>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404EE3CD-E018-4F67-B727-47CFB5B607D6}" type="slidenum">
              <a:rPr lang="en-US" altLang="zh-CN" smtClean="0"/>
              <a:pPr/>
              <a:t>‹#›</a:t>
            </a:fld>
            <a:endParaRPr lang="en-US" altLang="zh-CN"/>
          </a:p>
        </p:txBody>
      </p:sp>
    </p:spTree>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476250"/>
            <a:ext cx="8229600" cy="720725"/>
          </a:xfrm>
          <a:prstGeom prst="rect">
            <a:avLst/>
          </a:prstGeom>
          <a:noFill/>
          <a:ln w="9525">
            <a:noFill/>
            <a:miter lim="800000"/>
            <a:headEnd/>
            <a:tailEnd/>
          </a:ln>
          <a:effectLst>
            <a:outerShdw dist="35921" dir="2700000" algn="ctr" rotWithShape="0">
              <a:schemeClr val="accent2"/>
            </a:outerShdw>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171" name="Rectangle 3"/>
          <p:cNvSpPr>
            <a:spLocks noGrp="1" noChangeArrowheads="1"/>
          </p:cNvSpPr>
          <p:nvPr>
            <p:ph type="body" idx="1"/>
          </p:nvPr>
        </p:nvSpPr>
        <p:spPr bwMode="auto">
          <a:xfrm>
            <a:off x="468313" y="1628775"/>
            <a:ext cx="8229600" cy="4525963"/>
          </a:xfrm>
          <a:prstGeom prst="rect">
            <a:avLst/>
          </a:prstGeom>
          <a:noFill/>
          <a:ln w="9525">
            <a:noFill/>
            <a:miter lim="800000"/>
            <a:headEnd/>
            <a:tailEnd/>
          </a:ln>
          <a:effectLst>
            <a:outerShdw dist="35921" dir="2700000" algn="ctr" rotWithShape="0">
              <a:schemeClr val="accent2"/>
            </a:outerShdw>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172" name="Rectangle 4"/>
          <p:cNvSpPr>
            <a:spLocks noGrp="1" noChangeArrowheads="1"/>
          </p:cNvSpPr>
          <p:nvPr>
            <p:ph type="sldNum" sz="quarter" idx="4"/>
          </p:nvPr>
        </p:nvSpPr>
        <p:spPr bwMode="auto">
          <a:xfrm>
            <a:off x="6588125" y="6165850"/>
            <a:ext cx="2133600" cy="476250"/>
          </a:xfrm>
          <a:prstGeom prst="rect">
            <a:avLst/>
          </a:prstGeom>
          <a:noFill/>
          <a:ln w="9525">
            <a:noFill/>
            <a:miter lim="800000"/>
            <a:headEnd/>
            <a:tailEnd/>
          </a:ln>
          <a:effectLst>
            <a:outerShdw dist="35921" dir="2700000" algn="ctr" rotWithShape="0">
              <a:schemeClr val="accent2"/>
            </a:outerShdw>
          </a:effectLst>
        </p:spPr>
        <p:txBody>
          <a:bodyPr vert="horz" wrap="square" lIns="91440" tIns="45720" rIns="91440" bIns="45720" numCol="1" anchor="t" anchorCtr="0" compatLnSpc="1">
            <a:prstTxWarp prst="textNoShape">
              <a:avLst/>
            </a:prstTxWarp>
          </a:bodyPr>
          <a:lstStyle>
            <a:lvl1pPr algn="r">
              <a:defRPr sz="1400" b="1">
                <a:solidFill>
                  <a:srgbClr val="FFFFFF"/>
                </a:solidFill>
                <a:latin typeface="+mn-lt"/>
                <a:ea typeface="宋体" pitchFamily="2" charset="-122"/>
              </a:defRPr>
            </a:lvl1pPr>
          </a:lstStyle>
          <a:p>
            <a:fld id="{3AD35390-77E4-4E44-A1E4-1028FDFC2868}" type="slidenum">
              <a:rPr lang="en-US" altLang="zh-CN" smtClean="0"/>
              <a:pPr/>
              <a:t>‹#›</a:t>
            </a:fld>
            <a:endParaRPr lang="en-US" altLang="zh-CN"/>
          </a:p>
        </p:txBody>
      </p:sp>
      <p:sp>
        <p:nvSpPr>
          <p:cNvPr id="7174" name="Text Box 6"/>
          <p:cNvSpPr txBox="1">
            <a:spLocks noChangeArrowheads="1"/>
          </p:cNvSpPr>
          <p:nvPr/>
        </p:nvSpPr>
        <p:spPr bwMode="ltGray">
          <a:xfrm>
            <a:off x="0" y="0"/>
            <a:ext cx="3779838" cy="519113"/>
          </a:xfrm>
          <a:prstGeom prst="rect">
            <a:avLst/>
          </a:prstGeom>
          <a:noFill/>
          <a:ln w="9525">
            <a:noFill/>
            <a:miter lim="800000"/>
            <a:headEnd/>
            <a:tailEnd/>
          </a:ln>
          <a:effectLst/>
        </p:spPr>
        <p:txBody>
          <a:bodyPr>
            <a:spAutoFit/>
          </a:bodyPr>
          <a:lstStyle/>
          <a:p>
            <a:pPr algn="l">
              <a:spcBef>
                <a:spcPct val="50000"/>
              </a:spcBef>
              <a:defRPr/>
            </a:pPr>
            <a:r>
              <a:rPr lang="zh-CN" altLang="en-US" sz="2800">
                <a:solidFill>
                  <a:srgbClr val="FFCC00"/>
                </a:solidFill>
                <a:latin typeface="华文行楷" pitchFamily="2" charset="-122"/>
                <a:ea typeface="华文行楷" pitchFamily="2" charset="-122"/>
              </a:rPr>
              <a:t>信息安全理论与技术</a:t>
            </a:r>
          </a:p>
        </p:txBody>
      </p:sp>
      <p:sp>
        <p:nvSpPr>
          <p:cNvPr id="7175" name="AutoShape 7"/>
          <p:cNvSpPr>
            <a:spLocks noChangeArrowheads="1"/>
          </p:cNvSpPr>
          <p:nvPr/>
        </p:nvSpPr>
        <p:spPr bwMode="ltGray">
          <a:xfrm>
            <a:off x="8101013" y="-1588"/>
            <a:ext cx="1020762" cy="693738"/>
          </a:xfrm>
          <a:prstGeom prst="cube">
            <a:avLst>
              <a:gd name="adj" fmla="val 25000"/>
            </a:avLst>
          </a:prstGeom>
          <a:solidFill>
            <a:srgbClr val="FFCC00"/>
          </a:solidFill>
          <a:ln w="9525">
            <a:solidFill>
              <a:schemeClr val="tx1"/>
            </a:solidFill>
            <a:miter lim="800000"/>
            <a:headEnd/>
            <a:tailEnd/>
          </a:ln>
          <a:effectLst/>
        </p:spPr>
        <p:txBody>
          <a:bodyPr anchor="ctr">
            <a:spAutoFit/>
          </a:bodyPr>
          <a:lstStyle/>
          <a:p>
            <a:pPr>
              <a:defRPr/>
            </a:pPr>
            <a:r>
              <a:rPr lang="en-US" altLang="zh-CN" sz="2800" dirty="0">
                <a:solidFill>
                  <a:schemeClr val="tx1"/>
                </a:solidFill>
                <a:latin typeface="楷体_GB2312" pitchFamily="49" charset="-122"/>
                <a:ea typeface="楷体_GB2312" pitchFamily="49" charset="-122"/>
              </a:rPr>
              <a:t>5</a:t>
            </a:r>
            <a:endParaRPr lang="en-US" altLang="zh-CN" sz="1400" dirty="0">
              <a:solidFill>
                <a:schemeClr val="tx1"/>
              </a:solidFill>
              <a:latin typeface="楷体_GB2312" pitchFamily="49" charset="-122"/>
              <a:ea typeface="楷体_GB2312" pitchFamily="49" charset="-122"/>
            </a:endParaRPr>
          </a:p>
        </p:txBody>
      </p:sp>
      <p:sp>
        <p:nvSpPr>
          <p:cNvPr id="9" name="Line 10"/>
          <p:cNvSpPr>
            <a:spLocks noChangeShapeType="1"/>
          </p:cNvSpPr>
          <p:nvPr userDrawn="1"/>
        </p:nvSpPr>
        <p:spPr bwMode="auto">
          <a:xfrm>
            <a:off x="0" y="188913"/>
            <a:ext cx="9144000" cy="0"/>
          </a:xfrm>
          <a:prstGeom prst="line">
            <a:avLst/>
          </a:prstGeom>
          <a:noFill/>
          <a:ln w="114300" cmpd="tri">
            <a:solidFill>
              <a:srgbClr val="FF9933">
                <a:alpha val="60001"/>
              </a:srgbClr>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p:random/>
  </p:transition>
  <p:timing>
    <p:tnLst>
      <p:par>
        <p:cTn id="1" dur="indefinite" restart="never" nodeType="tmRoot"/>
      </p:par>
    </p:tnLst>
  </p:timing>
  <p:hf hdr="0" ftr="0"/>
  <p:txStyles>
    <p:titleStyle>
      <a:lvl1pPr algn="l" rtl="0" eaLnBrk="1" fontAlgn="base" hangingPunct="1">
        <a:spcBef>
          <a:spcPct val="0"/>
        </a:spcBef>
        <a:spcAft>
          <a:spcPct val="0"/>
        </a:spcAft>
        <a:defRPr sz="4400" b="1">
          <a:solidFill>
            <a:srgbClr val="FFCC00"/>
          </a:solidFill>
          <a:latin typeface="+mj-lt"/>
          <a:ea typeface="+mj-ea"/>
          <a:cs typeface="+mj-cs"/>
        </a:defRPr>
      </a:lvl1pPr>
      <a:lvl2pPr algn="l" rtl="0" eaLnBrk="1" fontAlgn="base" hangingPunct="1">
        <a:spcBef>
          <a:spcPct val="0"/>
        </a:spcBef>
        <a:spcAft>
          <a:spcPct val="0"/>
        </a:spcAft>
        <a:defRPr sz="4400" b="1">
          <a:solidFill>
            <a:srgbClr val="FFCC00"/>
          </a:solidFill>
          <a:latin typeface="Arial" charset="0"/>
        </a:defRPr>
      </a:lvl2pPr>
      <a:lvl3pPr algn="l" rtl="0" eaLnBrk="1" fontAlgn="base" hangingPunct="1">
        <a:spcBef>
          <a:spcPct val="0"/>
        </a:spcBef>
        <a:spcAft>
          <a:spcPct val="0"/>
        </a:spcAft>
        <a:defRPr sz="4400" b="1">
          <a:solidFill>
            <a:srgbClr val="FFCC00"/>
          </a:solidFill>
          <a:latin typeface="Arial" charset="0"/>
        </a:defRPr>
      </a:lvl3pPr>
      <a:lvl4pPr algn="l" rtl="0" eaLnBrk="1" fontAlgn="base" hangingPunct="1">
        <a:spcBef>
          <a:spcPct val="0"/>
        </a:spcBef>
        <a:spcAft>
          <a:spcPct val="0"/>
        </a:spcAft>
        <a:defRPr sz="4400" b="1">
          <a:solidFill>
            <a:srgbClr val="FFCC00"/>
          </a:solidFill>
          <a:latin typeface="Arial" charset="0"/>
        </a:defRPr>
      </a:lvl4pPr>
      <a:lvl5pPr algn="l" rtl="0" eaLnBrk="1" fontAlgn="base" hangingPunct="1">
        <a:spcBef>
          <a:spcPct val="0"/>
        </a:spcBef>
        <a:spcAft>
          <a:spcPct val="0"/>
        </a:spcAft>
        <a:defRPr sz="4400" b="1">
          <a:solidFill>
            <a:srgbClr val="FFCC00"/>
          </a:solidFill>
          <a:latin typeface="Arial" charset="0"/>
        </a:defRPr>
      </a:lvl5pPr>
      <a:lvl6pPr marL="457200" algn="l" rtl="0" eaLnBrk="1" fontAlgn="base" hangingPunct="1">
        <a:spcBef>
          <a:spcPct val="0"/>
        </a:spcBef>
        <a:spcAft>
          <a:spcPct val="0"/>
        </a:spcAft>
        <a:defRPr sz="4400" b="1">
          <a:solidFill>
            <a:srgbClr val="FFCC00"/>
          </a:solidFill>
          <a:latin typeface="Arial" charset="0"/>
        </a:defRPr>
      </a:lvl6pPr>
      <a:lvl7pPr marL="914400" algn="l" rtl="0" eaLnBrk="1" fontAlgn="base" hangingPunct="1">
        <a:spcBef>
          <a:spcPct val="0"/>
        </a:spcBef>
        <a:spcAft>
          <a:spcPct val="0"/>
        </a:spcAft>
        <a:defRPr sz="4400" b="1">
          <a:solidFill>
            <a:srgbClr val="FFCC00"/>
          </a:solidFill>
          <a:latin typeface="Arial" charset="0"/>
        </a:defRPr>
      </a:lvl7pPr>
      <a:lvl8pPr marL="1371600" algn="l" rtl="0" eaLnBrk="1" fontAlgn="base" hangingPunct="1">
        <a:spcBef>
          <a:spcPct val="0"/>
        </a:spcBef>
        <a:spcAft>
          <a:spcPct val="0"/>
        </a:spcAft>
        <a:defRPr sz="4400" b="1">
          <a:solidFill>
            <a:srgbClr val="FFCC00"/>
          </a:solidFill>
          <a:latin typeface="Arial" charset="0"/>
        </a:defRPr>
      </a:lvl8pPr>
      <a:lvl9pPr marL="1828800" algn="l" rtl="0" eaLnBrk="1" fontAlgn="base" hangingPunct="1">
        <a:spcBef>
          <a:spcPct val="0"/>
        </a:spcBef>
        <a:spcAft>
          <a:spcPct val="0"/>
        </a:spcAft>
        <a:defRPr sz="4400" b="1">
          <a:solidFill>
            <a:srgbClr val="FFCC00"/>
          </a:solidFill>
          <a:latin typeface="Arial" charset="0"/>
        </a:defRPr>
      </a:lvl9pPr>
    </p:titleStyle>
    <p:bodyStyle>
      <a:lvl1pPr marL="342900" indent="-342900" algn="l" rtl="0" eaLnBrk="1" fontAlgn="base" hangingPunct="1">
        <a:spcBef>
          <a:spcPct val="20000"/>
        </a:spcBef>
        <a:spcAft>
          <a:spcPct val="0"/>
        </a:spcAft>
        <a:buChar char="•"/>
        <a:defRPr sz="3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800">
          <a:solidFill>
            <a:schemeClr val="bg1"/>
          </a:solidFill>
          <a:latin typeface="+mn-lt"/>
          <a:ea typeface="+mn-ea"/>
        </a:defRPr>
      </a:lvl2pPr>
      <a:lvl3pPr marL="1143000" indent="-228600" algn="l" rtl="0" eaLnBrk="1" fontAlgn="base" hangingPunct="1">
        <a:spcBef>
          <a:spcPct val="20000"/>
        </a:spcBef>
        <a:spcAft>
          <a:spcPct val="0"/>
        </a:spcAft>
        <a:buChar char="•"/>
        <a:defRPr sz="2400">
          <a:solidFill>
            <a:schemeClr val="bg1"/>
          </a:solidFill>
          <a:latin typeface="+mn-lt"/>
          <a:ea typeface="+mn-ea"/>
        </a:defRPr>
      </a:lvl3pPr>
      <a:lvl4pPr marL="1600200" indent="-228600" algn="l" rtl="0" eaLnBrk="1" fontAlgn="base" hangingPunct="1">
        <a:spcBef>
          <a:spcPct val="20000"/>
        </a:spcBef>
        <a:spcAft>
          <a:spcPct val="0"/>
        </a:spcAft>
        <a:buChar char="–"/>
        <a:defRPr sz="2000">
          <a:solidFill>
            <a:schemeClr val="bg1"/>
          </a:solidFill>
          <a:latin typeface="+mn-lt"/>
          <a:ea typeface="+mn-ea"/>
        </a:defRPr>
      </a:lvl4pPr>
      <a:lvl5pPr marL="2057400" indent="-228600" algn="l" rtl="0" eaLnBrk="1" fontAlgn="base" hangingPunct="1">
        <a:spcBef>
          <a:spcPct val="20000"/>
        </a:spcBef>
        <a:spcAft>
          <a:spcPct val="0"/>
        </a:spcAft>
        <a:buChar char="»"/>
        <a:defRPr sz="2000">
          <a:solidFill>
            <a:schemeClr val="bg1"/>
          </a:solidFill>
          <a:latin typeface="+mn-lt"/>
          <a:ea typeface="+mn-ea"/>
        </a:defRPr>
      </a:lvl5pPr>
      <a:lvl6pPr marL="2514600" indent="-228600" algn="l" rtl="0" eaLnBrk="1" fontAlgn="base" hangingPunct="1">
        <a:spcBef>
          <a:spcPct val="20000"/>
        </a:spcBef>
        <a:spcAft>
          <a:spcPct val="0"/>
        </a:spcAft>
        <a:buChar char="»"/>
        <a:defRPr sz="2000">
          <a:solidFill>
            <a:schemeClr val="bg1"/>
          </a:solidFill>
          <a:latin typeface="+mn-lt"/>
          <a:ea typeface="+mn-ea"/>
        </a:defRPr>
      </a:lvl6pPr>
      <a:lvl7pPr marL="2971800" indent="-228600" algn="l" rtl="0" eaLnBrk="1" fontAlgn="base" hangingPunct="1">
        <a:spcBef>
          <a:spcPct val="20000"/>
        </a:spcBef>
        <a:spcAft>
          <a:spcPct val="0"/>
        </a:spcAft>
        <a:buChar char="»"/>
        <a:defRPr sz="2000">
          <a:solidFill>
            <a:schemeClr val="bg1"/>
          </a:solidFill>
          <a:latin typeface="+mn-lt"/>
          <a:ea typeface="+mn-ea"/>
        </a:defRPr>
      </a:lvl7pPr>
      <a:lvl8pPr marL="3429000" indent="-228600" algn="l" rtl="0" eaLnBrk="1" fontAlgn="base" hangingPunct="1">
        <a:spcBef>
          <a:spcPct val="20000"/>
        </a:spcBef>
        <a:spcAft>
          <a:spcPct val="0"/>
        </a:spcAft>
        <a:buChar char="»"/>
        <a:defRPr sz="2000">
          <a:solidFill>
            <a:schemeClr val="bg1"/>
          </a:solidFill>
          <a:latin typeface="+mn-lt"/>
          <a:ea typeface="+mn-ea"/>
        </a:defRPr>
      </a:lvl8pPr>
      <a:lvl9pPr marL="3886200" indent="-228600" algn="l" rtl="0" eaLnBrk="1" fontAlgn="base" hangingPunct="1">
        <a:spcBef>
          <a:spcPct val="20000"/>
        </a:spcBef>
        <a:spcAft>
          <a:spcPct val="0"/>
        </a:spcAft>
        <a:buChar char="»"/>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8.jpe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0.w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e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www.ietf.org/rfc/rfc1321.txt"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6"/>
          <p:cNvSpPr>
            <a:spLocks noGrp="1" noChangeArrowheads="1"/>
          </p:cNvSpPr>
          <p:nvPr>
            <p:ph type="sldNum" sz="quarter" idx="10"/>
          </p:nvPr>
        </p:nvSpPr>
        <p:spPr>
          <a:ln/>
        </p:spPr>
        <p:txBody>
          <a:bodyPr/>
          <a:lstStyle/>
          <a:p>
            <a:fld id="{839B7A9F-C91C-4CAD-B71C-8C6B87803FC4}" type="slidenum">
              <a:rPr lang="en-US" altLang="zh-CN"/>
              <a:pPr/>
              <a:t>1</a:t>
            </a:fld>
            <a:endParaRPr lang="en-US" altLang="zh-CN"/>
          </a:p>
        </p:txBody>
      </p:sp>
      <p:sp>
        <p:nvSpPr>
          <p:cNvPr id="20" name="Rectangle 4"/>
          <p:cNvSpPr>
            <a:spLocks noGrp="1" noChangeArrowheads="1"/>
          </p:cNvSpPr>
          <p:nvPr>
            <p:ph type="dt" sz="half" idx="4294967295"/>
          </p:nvPr>
        </p:nvSpPr>
        <p:spPr>
          <a:xfrm>
            <a:off x="0" y="6407150"/>
            <a:ext cx="1905000" cy="457200"/>
          </a:xfrm>
          <a:prstGeom prst="rect">
            <a:avLst/>
          </a:prstGeom>
          <a:ln/>
        </p:spPr>
        <p:txBody>
          <a:bodyPr/>
          <a:lstStyle/>
          <a:p>
            <a:fld id="{0047A14E-C56B-42A3-9BDB-85E99701D653}" type="datetime1">
              <a:rPr lang="zh-CN" altLang="en-US"/>
              <a:pPr/>
              <a:t>2023/4/16</a:t>
            </a:fld>
            <a:endParaRPr lang="en-US" altLang="zh-CN"/>
          </a:p>
        </p:txBody>
      </p:sp>
      <p:sp>
        <p:nvSpPr>
          <p:cNvPr id="241666" name="Rectangle 2"/>
          <p:cNvSpPr>
            <a:spLocks noChangeArrowheads="1"/>
          </p:cNvSpPr>
          <p:nvPr/>
        </p:nvSpPr>
        <p:spPr bwMode="auto">
          <a:xfrm>
            <a:off x="1357290" y="1196975"/>
            <a:ext cx="7672387" cy="1447800"/>
          </a:xfrm>
          <a:prstGeom prst="rect">
            <a:avLst/>
          </a:prstGeom>
          <a:noFill/>
          <a:ln w="9525">
            <a:noFill/>
            <a:miter lim="800000"/>
            <a:headEnd/>
            <a:tailEnd/>
          </a:ln>
        </p:spPr>
        <p:txBody>
          <a:bodyPr anchor="ctr"/>
          <a:lstStyle/>
          <a:p>
            <a:pPr algn="ctr"/>
            <a:r>
              <a:rPr lang="zh-CN" altLang="en-US" sz="4800" dirty="0" smtClean="0">
                <a:solidFill>
                  <a:srgbClr val="FF0000"/>
                </a:solidFill>
                <a:effectLst>
                  <a:outerShdw blurRad="38100" dist="38100" dir="2700000" algn="tl">
                    <a:srgbClr val="C0C0C0"/>
                  </a:outerShdw>
                </a:effectLst>
                <a:latin typeface="黑体" pitchFamily="49" charset="-122"/>
                <a:ea typeface="黑体" pitchFamily="49" charset="-122"/>
              </a:rPr>
              <a:t>第</a:t>
            </a:r>
            <a:r>
              <a:rPr lang="en-US" altLang="zh-CN" sz="4800" dirty="0" smtClean="0">
                <a:solidFill>
                  <a:srgbClr val="FF0000"/>
                </a:solidFill>
                <a:effectLst>
                  <a:outerShdw blurRad="38100" dist="38100" dir="2700000" algn="tl">
                    <a:srgbClr val="C0C0C0"/>
                  </a:outerShdw>
                </a:effectLst>
                <a:latin typeface="黑体" pitchFamily="49" charset="-122"/>
                <a:ea typeface="黑体" pitchFamily="49" charset="-122"/>
              </a:rPr>
              <a:t>4</a:t>
            </a:r>
            <a:r>
              <a:rPr lang="zh-CN" altLang="en-US" sz="4800" dirty="0" smtClean="0">
                <a:solidFill>
                  <a:srgbClr val="FF0000"/>
                </a:solidFill>
                <a:effectLst>
                  <a:outerShdw blurRad="38100" dist="38100" dir="2700000" algn="tl">
                    <a:srgbClr val="C0C0C0"/>
                  </a:outerShdw>
                </a:effectLst>
                <a:latin typeface="黑体" pitchFamily="49" charset="-122"/>
                <a:ea typeface="黑体" pitchFamily="49" charset="-122"/>
              </a:rPr>
              <a:t>章 数字签名与认证技术</a:t>
            </a:r>
            <a:r>
              <a:rPr lang="zh-CN" altLang="en-US" sz="4800" dirty="0" smtClean="0"/>
              <a:t> </a:t>
            </a:r>
            <a:endParaRPr lang="zh-CN" altLang="en-US" sz="4800" b="1" dirty="0">
              <a:solidFill>
                <a:srgbClr val="FFFF00"/>
              </a:solidFill>
              <a:ea typeface="隶书" pitchFamily="49" charset="-122"/>
            </a:endParaRPr>
          </a:p>
        </p:txBody>
      </p:sp>
      <p:grpSp>
        <p:nvGrpSpPr>
          <p:cNvPr id="241667" name="Group 3"/>
          <p:cNvGrpSpPr>
            <a:grpSpLocks/>
          </p:cNvGrpSpPr>
          <p:nvPr/>
        </p:nvGrpSpPr>
        <p:grpSpPr bwMode="auto">
          <a:xfrm>
            <a:off x="0" y="428604"/>
            <a:ext cx="1463675" cy="2182813"/>
            <a:chOff x="104" y="1440"/>
            <a:chExt cx="999" cy="1375"/>
          </a:xfrm>
        </p:grpSpPr>
        <p:grpSp>
          <p:nvGrpSpPr>
            <p:cNvPr id="241668" name="Group 4"/>
            <p:cNvGrpSpPr>
              <a:grpSpLocks/>
            </p:cNvGrpSpPr>
            <p:nvPr/>
          </p:nvGrpSpPr>
          <p:grpSpPr bwMode="auto">
            <a:xfrm>
              <a:off x="104" y="1440"/>
              <a:ext cx="989" cy="1375"/>
              <a:chOff x="104" y="1440"/>
              <a:chExt cx="989" cy="1375"/>
            </a:xfrm>
          </p:grpSpPr>
          <p:sp>
            <p:nvSpPr>
              <p:cNvPr id="241669" name="Freeform 5"/>
              <p:cNvSpPr>
                <a:spLocks/>
              </p:cNvSpPr>
              <p:nvPr/>
            </p:nvSpPr>
            <p:spPr bwMode="ltGray">
              <a:xfrm>
                <a:off x="196" y="1574"/>
                <a:ext cx="804" cy="1110"/>
              </a:xfrm>
              <a:custGeom>
                <a:avLst/>
                <a:gdLst/>
                <a:ahLst/>
                <a:cxnLst>
                  <a:cxn ang="0">
                    <a:pos x="400" y="0"/>
                  </a:cxn>
                  <a:cxn ang="0">
                    <a:pos x="0" y="554"/>
                  </a:cxn>
                  <a:cxn ang="0">
                    <a:pos x="400" y="1109"/>
                  </a:cxn>
                  <a:cxn ang="0">
                    <a:pos x="803" y="554"/>
                  </a:cxn>
                  <a:cxn ang="0">
                    <a:pos x="400" y="0"/>
                  </a:cxn>
                </a:cxnLst>
                <a:rect l="0" t="0" r="r" b="b"/>
                <a:pathLst>
                  <a:path w="804" h="1110">
                    <a:moveTo>
                      <a:pt x="400" y="0"/>
                    </a:moveTo>
                    <a:lnTo>
                      <a:pt x="0" y="554"/>
                    </a:lnTo>
                    <a:lnTo>
                      <a:pt x="400" y="1109"/>
                    </a:lnTo>
                    <a:lnTo>
                      <a:pt x="803" y="554"/>
                    </a:lnTo>
                    <a:lnTo>
                      <a:pt x="400" y="0"/>
                    </a:lnTo>
                  </a:path>
                </a:pathLst>
              </a:custGeom>
              <a:gradFill rotWithShape="0">
                <a:gsLst>
                  <a:gs pos="0">
                    <a:srgbClr val="500093">
                      <a:gamma/>
                      <a:shade val="49804"/>
                      <a:invGamma/>
                    </a:srgbClr>
                  </a:gs>
                  <a:gs pos="100000">
                    <a:srgbClr val="500093"/>
                  </a:gs>
                </a:gsLst>
                <a:path path="rect">
                  <a:fillToRect l="50000" t="50000" r="50000" b="50000"/>
                </a:path>
              </a:gradFill>
              <a:ln w="9525" cap="rnd">
                <a:noFill/>
                <a:round/>
                <a:headEnd/>
                <a:tailEnd/>
              </a:ln>
              <a:effectLst/>
            </p:spPr>
            <p:txBody>
              <a:bodyPr/>
              <a:lstStyle/>
              <a:p>
                <a:endParaRPr lang="zh-CN" altLang="en-US"/>
              </a:p>
            </p:txBody>
          </p:sp>
          <p:grpSp>
            <p:nvGrpSpPr>
              <p:cNvPr id="241670" name="Group 6"/>
              <p:cNvGrpSpPr>
                <a:grpSpLocks/>
              </p:cNvGrpSpPr>
              <p:nvPr/>
            </p:nvGrpSpPr>
            <p:grpSpPr bwMode="auto">
              <a:xfrm>
                <a:off x="104" y="1440"/>
                <a:ext cx="989" cy="688"/>
                <a:chOff x="104" y="1440"/>
                <a:chExt cx="989" cy="688"/>
              </a:xfrm>
            </p:grpSpPr>
            <p:sp>
              <p:nvSpPr>
                <p:cNvPr id="241671" name="Freeform 7"/>
                <p:cNvSpPr>
                  <a:spLocks/>
                </p:cNvSpPr>
                <p:nvPr/>
              </p:nvSpPr>
              <p:spPr bwMode="ltGray">
                <a:xfrm>
                  <a:off x="598" y="1440"/>
                  <a:ext cx="495" cy="688"/>
                </a:xfrm>
                <a:custGeom>
                  <a:avLst/>
                  <a:gdLst/>
                  <a:ahLst/>
                  <a:cxnLst>
                    <a:cxn ang="0">
                      <a:pos x="0" y="136"/>
                    </a:cxn>
                    <a:cxn ang="0">
                      <a:pos x="0" y="0"/>
                    </a:cxn>
                    <a:cxn ang="0">
                      <a:pos x="494" y="687"/>
                    </a:cxn>
                    <a:cxn ang="0">
                      <a:pos x="395" y="687"/>
                    </a:cxn>
                    <a:cxn ang="0">
                      <a:pos x="0" y="136"/>
                    </a:cxn>
                  </a:cxnLst>
                  <a:rect l="0" t="0" r="r" b="b"/>
                  <a:pathLst>
                    <a:path w="495" h="688">
                      <a:moveTo>
                        <a:pt x="0" y="136"/>
                      </a:moveTo>
                      <a:lnTo>
                        <a:pt x="0" y="0"/>
                      </a:lnTo>
                      <a:lnTo>
                        <a:pt x="494" y="687"/>
                      </a:lnTo>
                      <a:lnTo>
                        <a:pt x="395" y="687"/>
                      </a:lnTo>
                      <a:lnTo>
                        <a:pt x="0" y="136"/>
                      </a:lnTo>
                    </a:path>
                  </a:pathLst>
                </a:custGeom>
                <a:solidFill>
                  <a:schemeClr val="folHlink"/>
                </a:solidFill>
                <a:ln w="9525" cap="rnd">
                  <a:noFill/>
                  <a:round/>
                  <a:headEnd/>
                  <a:tailEnd/>
                </a:ln>
                <a:effectLst/>
              </p:spPr>
              <p:txBody>
                <a:bodyPr/>
                <a:lstStyle/>
                <a:p>
                  <a:endParaRPr lang="zh-CN" altLang="en-US"/>
                </a:p>
              </p:txBody>
            </p:sp>
            <p:sp>
              <p:nvSpPr>
                <p:cNvPr id="241672" name="Freeform 8"/>
                <p:cNvSpPr>
                  <a:spLocks/>
                </p:cNvSpPr>
                <p:nvPr/>
              </p:nvSpPr>
              <p:spPr bwMode="ltGray">
                <a:xfrm>
                  <a:off x="104" y="1440"/>
                  <a:ext cx="495" cy="688"/>
                </a:xfrm>
                <a:custGeom>
                  <a:avLst/>
                  <a:gdLst/>
                  <a:ahLst/>
                  <a:cxnLst>
                    <a:cxn ang="0">
                      <a:pos x="494" y="0"/>
                    </a:cxn>
                    <a:cxn ang="0">
                      <a:pos x="494" y="136"/>
                    </a:cxn>
                    <a:cxn ang="0">
                      <a:pos x="97" y="687"/>
                    </a:cxn>
                    <a:cxn ang="0">
                      <a:pos x="0" y="687"/>
                    </a:cxn>
                    <a:cxn ang="0">
                      <a:pos x="494" y="0"/>
                    </a:cxn>
                  </a:cxnLst>
                  <a:rect l="0" t="0" r="r" b="b"/>
                  <a:pathLst>
                    <a:path w="495" h="688">
                      <a:moveTo>
                        <a:pt x="494" y="0"/>
                      </a:moveTo>
                      <a:lnTo>
                        <a:pt x="494" y="136"/>
                      </a:lnTo>
                      <a:lnTo>
                        <a:pt x="97" y="687"/>
                      </a:lnTo>
                      <a:lnTo>
                        <a:pt x="0" y="687"/>
                      </a:lnTo>
                      <a:lnTo>
                        <a:pt x="494" y="0"/>
                      </a:lnTo>
                    </a:path>
                  </a:pathLst>
                </a:custGeom>
                <a:solidFill>
                  <a:schemeClr val="folHlink"/>
                </a:solidFill>
                <a:ln w="9525" cap="rnd">
                  <a:noFill/>
                  <a:round/>
                  <a:headEnd/>
                  <a:tailEnd/>
                </a:ln>
                <a:effectLst/>
              </p:spPr>
              <p:txBody>
                <a:bodyPr/>
                <a:lstStyle/>
                <a:p>
                  <a:endParaRPr lang="zh-CN" altLang="en-US"/>
                </a:p>
              </p:txBody>
            </p:sp>
          </p:grpSp>
          <p:grpSp>
            <p:nvGrpSpPr>
              <p:cNvPr id="241673" name="Group 9"/>
              <p:cNvGrpSpPr>
                <a:grpSpLocks/>
              </p:cNvGrpSpPr>
              <p:nvPr/>
            </p:nvGrpSpPr>
            <p:grpSpPr bwMode="auto">
              <a:xfrm>
                <a:off x="104" y="2127"/>
                <a:ext cx="989" cy="688"/>
                <a:chOff x="104" y="2127"/>
                <a:chExt cx="989" cy="688"/>
              </a:xfrm>
            </p:grpSpPr>
            <p:sp>
              <p:nvSpPr>
                <p:cNvPr id="241674" name="Freeform 10"/>
                <p:cNvSpPr>
                  <a:spLocks/>
                </p:cNvSpPr>
                <p:nvPr/>
              </p:nvSpPr>
              <p:spPr bwMode="ltGray">
                <a:xfrm>
                  <a:off x="598" y="2127"/>
                  <a:ext cx="495" cy="688"/>
                </a:xfrm>
                <a:custGeom>
                  <a:avLst/>
                  <a:gdLst/>
                  <a:ahLst/>
                  <a:cxnLst>
                    <a:cxn ang="0">
                      <a:pos x="395" y="0"/>
                    </a:cxn>
                    <a:cxn ang="0">
                      <a:pos x="494" y="0"/>
                    </a:cxn>
                    <a:cxn ang="0">
                      <a:pos x="0" y="687"/>
                    </a:cxn>
                    <a:cxn ang="0">
                      <a:pos x="0" y="550"/>
                    </a:cxn>
                    <a:cxn ang="0">
                      <a:pos x="395" y="0"/>
                    </a:cxn>
                  </a:cxnLst>
                  <a:rect l="0" t="0" r="r" b="b"/>
                  <a:pathLst>
                    <a:path w="495" h="688">
                      <a:moveTo>
                        <a:pt x="395" y="0"/>
                      </a:moveTo>
                      <a:lnTo>
                        <a:pt x="494" y="0"/>
                      </a:lnTo>
                      <a:lnTo>
                        <a:pt x="0" y="687"/>
                      </a:lnTo>
                      <a:lnTo>
                        <a:pt x="0" y="550"/>
                      </a:lnTo>
                      <a:lnTo>
                        <a:pt x="395" y="0"/>
                      </a:lnTo>
                    </a:path>
                  </a:pathLst>
                </a:custGeom>
                <a:solidFill>
                  <a:schemeClr val="bg2"/>
                </a:solidFill>
                <a:ln w="9525" cap="rnd">
                  <a:noFill/>
                  <a:round/>
                  <a:headEnd/>
                  <a:tailEnd/>
                </a:ln>
                <a:effectLst/>
              </p:spPr>
              <p:txBody>
                <a:bodyPr/>
                <a:lstStyle/>
                <a:p>
                  <a:endParaRPr lang="zh-CN" altLang="en-US"/>
                </a:p>
              </p:txBody>
            </p:sp>
            <p:sp>
              <p:nvSpPr>
                <p:cNvPr id="241675" name="Freeform 11"/>
                <p:cNvSpPr>
                  <a:spLocks/>
                </p:cNvSpPr>
                <p:nvPr/>
              </p:nvSpPr>
              <p:spPr bwMode="ltGray">
                <a:xfrm>
                  <a:off x="104" y="2127"/>
                  <a:ext cx="495" cy="688"/>
                </a:xfrm>
                <a:custGeom>
                  <a:avLst/>
                  <a:gdLst/>
                  <a:ahLst/>
                  <a:cxnLst>
                    <a:cxn ang="0">
                      <a:pos x="97" y="0"/>
                    </a:cxn>
                    <a:cxn ang="0">
                      <a:pos x="494" y="550"/>
                    </a:cxn>
                    <a:cxn ang="0">
                      <a:pos x="494" y="687"/>
                    </a:cxn>
                    <a:cxn ang="0">
                      <a:pos x="0" y="0"/>
                    </a:cxn>
                    <a:cxn ang="0">
                      <a:pos x="97" y="0"/>
                    </a:cxn>
                  </a:cxnLst>
                  <a:rect l="0" t="0" r="r" b="b"/>
                  <a:pathLst>
                    <a:path w="495" h="688">
                      <a:moveTo>
                        <a:pt x="97" y="0"/>
                      </a:moveTo>
                      <a:lnTo>
                        <a:pt x="494" y="550"/>
                      </a:lnTo>
                      <a:lnTo>
                        <a:pt x="494" y="687"/>
                      </a:lnTo>
                      <a:lnTo>
                        <a:pt x="0" y="0"/>
                      </a:lnTo>
                      <a:lnTo>
                        <a:pt x="97" y="0"/>
                      </a:lnTo>
                    </a:path>
                  </a:pathLst>
                </a:custGeom>
                <a:solidFill>
                  <a:schemeClr val="bg2"/>
                </a:solidFill>
                <a:ln w="9525" cap="rnd">
                  <a:noFill/>
                  <a:round/>
                  <a:headEnd/>
                  <a:tailEnd/>
                </a:ln>
                <a:effectLst/>
              </p:spPr>
              <p:txBody>
                <a:bodyPr/>
                <a:lstStyle/>
                <a:p>
                  <a:endParaRPr lang="zh-CN" altLang="en-US"/>
                </a:p>
              </p:txBody>
            </p:sp>
          </p:grpSp>
        </p:grpSp>
        <p:grpSp>
          <p:nvGrpSpPr>
            <p:cNvPr id="241676" name="Group 12"/>
            <p:cNvGrpSpPr>
              <a:grpSpLocks/>
            </p:cNvGrpSpPr>
            <p:nvPr/>
          </p:nvGrpSpPr>
          <p:grpSpPr bwMode="auto">
            <a:xfrm>
              <a:off x="534" y="1555"/>
              <a:ext cx="569" cy="480"/>
              <a:chOff x="534" y="1555"/>
              <a:chExt cx="569" cy="480"/>
            </a:xfrm>
          </p:grpSpPr>
          <p:sp>
            <p:nvSpPr>
              <p:cNvPr id="241677" name="Freeform 13"/>
              <p:cNvSpPr>
                <a:spLocks/>
              </p:cNvSpPr>
              <p:nvPr/>
            </p:nvSpPr>
            <p:spPr bwMode="ltGray">
              <a:xfrm>
                <a:off x="534" y="1555"/>
                <a:ext cx="569" cy="480"/>
              </a:xfrm>
              <a:custGeom>
                <a:avLst/>
                <a:gdLst/>
                <a:ahLst/>
                <a:cxnLst>
                  <a:cxn ang="0">
                    <a:pos x="243" y="217"/>
                  </a:cxn>
                  <a:cxn ang="0">
                    <a:pos x="144" y="0"/>
                  </a:cxn>
                  <a:cxn ang="0">
                    <a:pos x="285" y="193"/>
                  </a:cxn>
                  <a:cxn ang="0">
                    <a:pos x="426" y="0"/>
                  </a:cxn>
                  <a:cxn ang="0">
                    <a:pos x="324" y="217"/>
                  </a:cxn>
                  <a:cxn ang="0">
                    <a:pos x="568" y="240"/>
                  </a:cxn>
                  <a:cxn ang="0">
                    <a:pos x="323" y="262"/>
                  </a:cxn>
                  <a:cxn ang="0">
                    <a:pos x="426" y="479"/>
                  </a:cxn>
                  <a:cxn ang="0">
                    <a:pos x="285" y="286"/>
                  </a:cxn>
                  <a:cxn ang="0">
                    <a:pos x="144" y="479"/>
                  </a:cxn>
                  <a:cxn ang="0">
                    <a:pos x="242" y="263"/>
                  </a:cxn>
                  <a:cxn ang="0">
                    <a:pos x="0" y="240"/>
                  </a:cxn>
                  <a:cxn ang="0">
                    <a:pos x="243" y="217"/>
                  </a:cxn>
                </a:cxnLst>
                <a:rect l="0" t="0" r="r" b="b"/>
                <a:pathLst>
                  <a:path w="569" h="480">
                    <a:moveTo>
                      <a:pt x="243" y="217"/>
                    </a:moveTo>
                    <a:lnTo>
                      <a:pt x="144" y="0"/>
                    </a:lnTo>
                    <a:lnTo>
                      <a:pt x="285" y="193"/>
                    </a:lnTo>
                    <a:lnTo>
                      <a:pt x="426" y="0"/>
                    </a:lnTo>
                    <a:lnTo>
                      <a:pt x="324" y="217"/>
                    </a:lnTo>
                    <a:lnTo>
                      <a:pt x="568" y="240"/>
                    </a:lnTo>
                    <a:lnTo>
                      <a:pt x="323" y="262"/>
                    </a:lnTo>
                    <a:lnTo>
                      <a:pt x="426" y="479"/>
                    </a:lnTo>
                    <a:lnTo>
                      <a:pt x="285" y="286"/>
                    </a:lnTo>
                    <a:lnTo>
                      <a:pt x="144" y="479"/>
                    </a:lnTo>
                    <a:lnTo>
                      <a:pt x="242" y="263"/>
                    </a:lnTo>
                    <a:lnTo>
                      <a:pt x="0" y="240"/>
                    </a:lnTo>
                    <a:lnTo>
                      <a:pt x="243" y="217"/>
                    </a:lnTo>
                  </a:path>
                </a:pathLst>
              </a:custGeom>
              <a:gradFill rotWithShape="0">
                <a:gsLst>
                  <a:gs pos="0">
                    <a:srgbClr val="500093">
                      <a:gamma/>
                      <a:tint val="0"/>
                      <a:invGamma/>
                    </a:srgbClr>
                  </a:gs>
                  <a:gs pos="100000">
                    <a:srgbClr val="500093"/>
                  </a:gs>
                </a:gsLst>
                <a:path path="rect">
                  <a:fillToRect l="50000" t="50000" r="50000" b="50000"/>
                </a:path>
              </a:gradFill>
              <a:ln w="9525" cap="rnd">
                <a:noFill/>
                <a:round/>
                <a:headEnd/>
                <a:tailEnd/>
              </a:ln>
              <a:effectLst/>
            </p:spPr>
            <p:txBody>
              <a:bodyPr/>
              <a:lstStyle/>
              <a:p>
                <a:endParaRPr lang="zh-CN" altLang="en-US"/>
              </a:p>
            </p:txBody>
          </p:sp>
          <p:sp>
            <p:nvSpPr>
              <p:cNvPr id="241678" name="Freeform 14"/>
              <p:cNvSpPr>
                <a:spLocks/>
              </p:cNvSpPr>
              <p:nvPr/>
            </p:nvSpPr>
            <p:spPr bwMode="ltGray">
              <a:xfrm>
                <a:off x="612" y="1620"/>
                <a:ext cx="414" cy="350"/>
              </a:xfrm>
              <a:custGeom>
                <a:avLst/>
                <a:gdLst/>
                <a:ahLst/>
                <a:cxnLst>
                  <a:cxn ang="0">
                    <a:pos x="165" y="153"/>
                  </a:cxn>
                  <a:cxn ang="0">
                    <a:pos x="102" y="0"/>
                  </a:cxn>
                  <a:cxn ang="0">
                    <a:pos x="207" y="128"/>
                  </a:cxn>
                  <a:cxn ang="0">
                    <a:pos x="307" y="0"/>
                  </a:cxn>
                  <a:cxn ang="0">
                    <a:pos x="246" y="153"/>
                  </a:cxn>
                  <a:cxn ang="0">
                    <a:pos x="413" y="175"/>
                  </a:cxn>
                  <a:cxn ang="0">
                    <a:pos x="244" y="196"/>
                  </a:cxn>
                  <a:cxn ang="0">
                    <a:pos x="307" y="349"/>
                  </a:cxn>
                  <a:cxn ang="0">
                    <a:pos x="207" y="221"/>
                  </a:cxn>
                  <a:cxn ang="0">
                    <a:pos x="102" y="349"/>
                  </a:cxn>
                  <a:cxn ang="0">
                    <a:pos x="164" y="198"/>
                  </a:cxn>
                  <a:cxn ang="0">
                    <a:pos x="0" y="175"/>
                  </a:cxn>
                  <a:cxn ang="0">
                    <a:pos x="165" y="153"/>
                  </a:cxn>
                </a:cxnLst>
                <a:rect l="0" t="0" r="r" b="b"/>
                <a:pathLst>
                  <a:path w="414" h="350">
                    <a:moveTo>
                      <a:pt x="165" y="153"/>
                    </a:moveTo>
                    <a:lnTo>
                      <a:pt x="102" y="0"/>
                    </a:lnTo>
                    <a:lnTo>
                      <a:pt x="207" y="128"/>
                    </a:lnTo>
                    <a:lnTo>
                      <a:pt x="307" y="0"/>
                    </a:lnTo>
                    <a:lnTo>
                      <a:pt x="246" y="153"/>
                    </a:lnTo>
                    <a:lnTo>
                      <a:pt x="413" y="175"/>
                    </a:lnTo>
                    <a:lnTo>
                      <a:pt x="244" y="196"/>
                    </a:lnTo>
                    <a:lnTo>
                      <a:pt x="307" y="349"/>
                    </a:lnTo>
                    <a:lnTo>
                      <a:pt x="207" y="221"/>
                    </a:lnTo>
                    <a:lnTo>
                      <a:pt x="102" y="349"/>
                    </a:lnTo>
                    <a:lnTo>
                      <a:pt x="164" y="198"/>
                    </a:lnTo>
                    <a:lnTo>
                      <a:pt x="0" y="175"/>
                    </a:lnTo>
                    <a:lnTo>
                      <a:pt x="165" y="153"/>
                    </a:lnTo>
                  </a:path>
                </a:pathLst>
              </a:custGeom>
              <a:gradFill rotWithShape="0">
                <a:gsLst>
                  <a:gs pos="0">
                    <a:srgbClr val="7500D7">
                      <a:gamma/>
                      <a:tint val="0"/>
                      <a:invGamma/>
                    </a:srgbClr>
                  </a:gs>
                  <a:gs pos="100000">
                    <a:srgbClr val="7500D7"/>
                  </a:gs>
                </a:gsLst>
                <a:path path="rect">
                  <a:fillToRect l="50000" t="50000" r="50000" b="50000"/>
                </a:path>
              </a:gradFill>
              <a:ln w="9525" cap="rnd">
                <a:noFill/>
                <a:round/>
                <a:headEnd/>
                <a:tailEnd/>
              </a:ln>
              <a:effectLst/>
            </p:spPr>
            <p:txBody>
              <a:bodyPr/>
              <a:lstStyle/>
              <a:p>
                <a:endParaRPr lang="zh-CN" altLang="en-US"/>
              </a:p>
            </p:txBody>
          </p:sp>
          <p:sp>
            <p:nvSpPr>
              <p:cNvPr id="241679" name="Freeform 15"/>
              <p:cNvSpPr>
                <a:spLocks/>
              </p:cNvSpPr>
              <p:nvPr/>
            </p:nvSpPr>
            <p:spPr bwMode="ltGray">
              <a:xfrm>
                <a:off x="673" y="1629"/>
                <a:ext cx="292" cy="332"/>
              </a:xfrm>
              <a:custGeom>
                <a:avLst/>
                <a:gdLst/>
                <a:ahLst/>
                <a:cxnLst>
                  <a:cxn ang="0">
                    <a:pos x="0" y="84"/>
                  </a:cxn>
                  <a:cxn ang="0">
                    <a:pos x="131" y="143"/>
                  </a:cxn>
                  <a:cxn ang="0">
                    <a:pos x="146" y="0"/>
                  </a:cxn>
                  <a:cxn ang="0">
                    <a:pos x="159" y="143"/>
                  </a:cxn>
                  <a:cxn ang="0">
                    <a:pos x="289" y="82"/>
                  </a:cxn>
                  <a:cxn ang="0">
                    <a:pos x="172" y="166"/>
                  </a:cxn>
                  <a:cxn ang="0">
                    <a:pos x="291" y="249"/>
                  </a:cxn>
                  <a:cxn ang="0">
                    <a:pos x="159" y="189"/>
                  </a:cxn>
                  <a:cxn ang="0">
                    <a:pos x="146" y="331"/>
                  </a:cxn>
                  <a:cxn ang="0">
                    <a:pos x="131" y="189"/>
                  </a:cxn>
                  <a:cxn ang="0">
                    <a:pos x="0" y="249"/>
                  </a:cxn>
                  <a:cxn ang="0">
                    <a:pos x="118" y="166"/>
                  </a:cxn>
                  <a:cxn ang="0">
                    <a:pos x="0" y="84"/>
                  </a:cxn>
                </a:cxnLst>
                <a:rect l="0" t="0" r="r" b="b"/>
                <a:pathLst>
                  <a:path w="292" h="332">
                    <a:moveTo>
                      <a:pt x="0" y="84"/>
                    </a:moveTo>
                    <a:lnTo>
                      <a:pt x="131" y="143"/>
                    </a:lnTo>
                    <a:lnTo>
                      <a:pt x="146" y="0"/>
                    </a:lnTo>
                    <a:lnTo>
                      <a:pt x="159" y="143"/>
                    </a:lnTo>
                    <a:lnTo>
                      <a:pt x="289" y="82"/>
                    </a:lnTo>
                    <a:lnTo>
                      <a:pt x="172" y="166"/>
                    </a:lnTo>
                    <a:lnTo>
                      <a:pt x="291" y="249"/>
                    </a:lnTo>
                    <a:lnTo>
                      <a:pt x="159" y="189"/>
                    </a:lnTo>
                    <a:lnTo>
                      <a:pt x="146" y="331"/>
                    </a:lnTo>
                    <a:lnTo>
                      <a:pt x="131" y="189"/>
                    </a:lnTo>
                    <a:lnTo>
                      <a:pt x="0" y="249"/>
                    </a:lnTo>
                    <a:lnTo>
                      <a:pt x="118" y="166"/>
                    </a:lnTo>
                    <a:lnTo>
                      <a:pt x="0" y="84"/>
                    </a:lnTo>
                  </a:path>
                </a:pathLst>
              </a:custGeom>
              <a:gradFill rotWithShape="0">
                <a:gsLst>
                  <a:gs pos="0">
                    <a:srgbClr val="500093">
                      <a:gamma/>
                      <a:tint val="0"/>
                      <a:invGamma/>
                    </a:srgbClr>
                  </a:gs>
                  <a:gs pos="100000">
                    <a:srgbClr val="500093"/>
                  </a:gs>
                </a:gsLst>
                <a:path path="rect">
                  <a:fillToRect l="50000" t="50000" r="50000" b="50000"/>
                </a:path>
              </a:gradFill>
              <a:ln w="9525" cap="rnd">
                <a:noFill/>
                <a:round/>
                <a:headEnd/>
                <a:tailEnd/>
              </a:ln>
              <a:effectLst/>
            </p:spPr>
            <p:txBody>
              <a:bodyPr/>
              <a:lstStyle/>
              <a:p>
                <a:endParaRPr lang="zh-CN" altLang="en-US"/>
              </a:p>
            </p:txBody>
          </p:sp>
          <p:sp>
            <p:nvSpPr>
              <p:cNvPr id="241680" name="Freeform 16"/>
              <p:cNvSpPr>
                <a:spLocks/>
              </p:cNvSpPr>
              <p:nvPr/>
            </p:nvSpPr>
            <p:spPr bwMode="ltGray">
              <a:xfrm>
                <a:off x="782" y="1752"/>
                <a:ext cx="74" cy="85"/>
              </a:xfrm>
              <a:custGeom>
                <a:avLst/>
                <a:gdLst/>
                <a:ahLst/>
                <a:cxnLst>
                  <a:cxn ang="0">
                    <a:pos x="0" y="20"/>
                  </a:cxn>
                  <a:cxn ang="0">
                    <a:pos x="29" y="30"/>
                  </a:cxn>
                  <a:cxn ang="0">
                    <a:pos x="35" y="0"/>
                  </a:cxn>
                  <a:cxn ang="0">
                    <a:pos x="42" y="30"/>
                  </a:cxn>
                  <a:cxn ang="0">
                    <a:pos x="73" y="20"/>
                  </a:cxn>
                  <a:cxn ang="0">
                    <a:pos x="49" y="42"/>
                  </a:cxn>
                  <a:cxn ang="0">
                    <a:pos x="73" y="62"/>
                  </a:cxn>
                  <a:cxn ang="0">
                    <a:pos x="42" y="52"/>
                  </a:cxn>
                  <a:cxn ang="0">
                    <a:pos x="35" y="84"/>
                  </a:cxn>
                  <a:cxn ang="0">
                    <a:pos x="29" y="52"/>
                  </a:cxn>
                  <a:cxn ang="0">
                    <a:pos x="0" y="62"/>
                  </a:cxn>
                  <a:cxn ang="0">
                    <a:pos x="22" y="42"/>
                  </a:cxn>
                  <a:cxn ang="0">
                    <a:pos x="0" y="20"/>
                  </a:cxn>
                </a:cxnLst>
                <a:rect l="0" t="0" r="r" b="b"/>
                <a:pathLst>
                  <a:path w="74" h="85">
                    <a:moveTo>
                      <a:pt x="0" y="20"/>
                    </a:moveTo>
                    <a:lnTo>
                      <a:pt x="29" y="30"/>
                    </a:lnTo>
                    <a:lnTo>
                      <a:pt x="35" y="0"/>
                    </a:lnTo>
                    <a:lnTo>
                      <a:pt x="42" y="30"/>
                    </a:lnTo>
                    <a:lnTo>
                      <a:pt x="73" y="20"/>
                    </a:lnTo>
                    <a:lnTo>
                      <a:pt x="49" y="42"/>
                    </a:lnTo>
                    <a:lnTo>
                      <a:pt x="73" y="62"/>
                    </a:lnTo>
                    <a:lnTo>
                      <a:pt x="42" y="52"/>
                    </a:lnTo>
                    <a:lnTo>
                      <a:pt x="35" y="84"/>
                    </a:lnTo>
                    <a:lnTo>
                      <a:pt x="29" y="52"/>
                    </a:lnTo>
                    <a:lnTo>
                      <a:pt x="0" y="62"/>
                    </a:lnTo>
                    <a:lnTo>
                      <a:pt x="22" y="42"/>
                    </a:lnTo>
                    <a:lnTo>
                      <a:pt x="0" y="20"/>
                    </a:lnTo>
                  </a:path>
                </a:pathLst>
              </a:custGeom>
              <a:solidFill>
                <a:srgbClr val="F9F9F9"/>
              </a:solidFill>
              <a:ln w="9525" cap="rnd">
                <a:noFill/>
                <a:round/>
                <a:headEnd/>
                <a:tailEnd/>
              </a:ln>
              <a:effectLst/>
            </p:spPr>
            <p:txBody>
              <a:bodyPr/>
              <a:lstStyle/>
              <a:p>
                <a:endParaRPr lang="zh-CN" altLang="en-US"/>
              </a:p>
            </p:txBody>
          </p:sp>
        </p:grpSp>
      </p:grpSp>
      <p:graphicFrame>
        <p:nvGraphicFramePr>
          <p:cNvPr id="241681" name="Object 17"/>
          <p:cNvGraphicFramePr>
            <a:graphicFrameLocks noChangeAspect="1"/>
          </p:cNvGraphicFramePr>
          <p:nvPr/>
        </p:nvGraphicFramePr>
        <p:xfrm>
          <a:off x="6553200" y="4643446"/>
          <a:ext cx="2590800" cy="1490662"/>
        </p:xfrm>
        <a:graphic>
          <a:graphicData uri="http://schemas.openxmlformats.org/presentationml/2006/ole">
            <mc:AlternateContent xmlns:mc="http://schemas.openxmlformats.org/markup-compatibility/2006">
              <mc:Choice xmlns:v="urn:schemas-microsoft-com:vml" Requires="v">
                <p:oleObj spid="_x0000_s241682" name="剪辑" r:id="rId3" imgW="5714640" imgH="3192120" progId="">
                  <p:embed/>
                </p:oleObj>
              </mc:Choice>
              <mc:Fallback>
                <p:oleObj name="剪辑" r:id="rId3" imgW="5714640" imgH="3192120" progId="">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4643446"/>
                        <a:ext cx="2590800" cy="1490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1682" name="Rectangle 18"/>
          <p:cNvSpPr>
            <a:spLocks noRot="1" noChangeArrowheads="1"/>
          </p:cNvSpPr>
          <p:nvPr/>
        </p:nvSpPr>
        <p:spPr bwMode="auto">
          <a:xfrm>
            <a:off x="1547813" y="4692650"/>
            <a:ext cx="7561262" cy="1905000"/>
          </a:xfrm>
          <a:prstGeom prst="rect">
            <a:avLst/>
          </a:prstGeom>
          <a:noFill/>
          <a:ln w="9525">
            <a:noFill/>
            <a:miter lim="800000"/>
            <a:headEnd/>
            <a:tailEnd/>
          </a:ln>
          <a:effectLst/>
        </p:spPr>
        <p:txBody>
          <a:bodyPr/>
          <a:lstStyle/>
          <a:p>
            <a:pPr marL="342900" indent="-342900" algn="ctr" eaLnBrk="0" hangingPunct="0">
              <a:lnSpc>
                <a:spcPct val="120000"/>
              </a:lnSpc>
              <a:spcBef>
                <a:spcPct val="20000"/>
              </a:spcBef>
            </a:pPr>
            <a:endParaRPr lang="zh-CN" altLang="en-US" b="1" i="1" dirty="0">
              <a:solidFill>
                <a:srgbClr val="0000FF"/>
              </a:solidFill>
              <a:ea typeface="楷体_GB2312" pitchFamily="49" charset="-122"/>
            </a:endParaRPr>
          </a:p>
        </p:txBody>
      </p:sp>
      <p:sp>
        <p:nvSpPr>
          <p:cNvPr id="241683" name="Text Box 19"/>
          <p:cNvSpPr txBox="1">
            <a:spLocks noChangeArrowheads="1"/>
          </p:cNvSpPr>
          <p:nvPr/>
        </p:nvSpPr>
        <p:spPr bwMode="auto">
          <a:xfrm>
            <a:off x="2357422" y="4643446"/>
            <a:ext cx="4648200" cy="823912"/>
          </a:xfrm>
          <a:prstGeom prst="rect">
            <a:avLst/>
          </a:prstGeom>
          <a:noFill/>
          <a:ln w="9525">
            <a:noFill/>
            <a:miter lim="800000"/>
            <a:headEnd/>
            <a:tailEnd/>
          </a:ln>
          <a:effectLst/>
        </p:spPr>
        <p:txBody>
          <a:bodyPr>
            <a:spAutoFit/>
          </a:bodyPr>
          <a:lstStyle/>
          <a:p>
            <a:pPr algn="ctr">
              <a:spcBef>
                <a:spcPct val="50000"/>
              </a:spcBef>
            </a:pPr>
            <a:r>
              <a:rPr kumimoji="0" lang="zh-CN" altLang="en-US" sz="4800" b="1" smtClean="0">
                <a:solidFill>
                  <a:srgbClr val="0000FF"/>
                </a:solidFill>
                <a:latin typeface="Tahoma" pitchFamily="34" charset="0"/>
                <a:ea typeface="华文行楷" pitchFamily="2" charset="-122"/>
              </a:rPr>
              <a:t>卢嘉中</a:t>
            </a:r>
            <a:endParaRPr kumimoji="0" lang="zh-CN" altLang="en-US" sz="4800" b="1" dirty="0">
              <a:solidFill>
                <a:srgbClr val="0000FF"/>
              </a:solidFill>
              <a:latin typeface="Tahoma" pitchFamily="34" charset="0"/>
              <a:ea typeface="华文行楷" pitchFamily="2" charset="-122"/>
            </a:endParaRPr>
          </a:p>
        </p:txBody>
      </p:sp>
    </p:spTree>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txBox="1">
            <a:spLocks noGrp="1"/>
          </p:cNvSpPr>
          <p:nvPr/>
        </p:nvSpPr>
        <p:spPr bwMode="auto">
          <a:xfrm>
            <a:off x="6588125" y="6165850"/>
            <a:ext cx="2133600" cy="476250"/>
          </a:xfrm>
          <a:prstGeom prst="rect">
            <a:avLst/>
          </a:prstGeom>
          <a:noFill/>
          <a:ln>
            <a:miter lim="800000"/>
            <a:headEnd/>
            <a:tailEnd/>
          </a:ln>
          <a:effectLst>
            <a:outerShdw dist="35921" dir="2700000" algn="ctr" rotWithShape="0">
              <a:schemeClr val="accent2"/>
            </a:outerShdw>
          </a:effectLst>
        </p:spPr>
        <p:txBody>
          <a:bodyPr/>
          <a:lstStyle/>
          <a:p>
            <a:pPr algn="r">
              <a:lnSpc>
                <a:spcPct val="100000"/>
              </a:lnSpc>
              <a:spcBef>
                <a:spcPct val="0"/>
              </a:spcBef>
              <a:buFontTx/>
              <a:buNone/>
              <a:defRPr/>
            </a:pPr>
            <a:fld id="{3295013E-EA81-4D8A-9C25-F862862A5FA2}" type="slidenum">
              <a:rPr lang="zh-CN" altLang="en-US" sz="1400" b="1">
                <a:solidFill>
                  <a:srgbClr val="FFFFFF"/>
                </a:solidFill>
                <a:ea typeface="宋体" charset="-122"/>
              </a:rPr>
              <a:pPr algn="r">
                <a:lnSpc>
                  <a:spcPct val="100000"/>
                </a:lnSpc>
                <a:spcBef>
                  <a:spcPct val="0"/>
                </a:spcBef>
                <a:buFontTx/>
                <a:buNone/>
                <a:defRPr/>
              </a:pPr>
              <a:t>10</a:t>
            </a:fld>
            <a:endParaRPr lang="en-US" altLang="zh-CN" sz="1400" b="1">
              <a:solidFill>
                <a:srgbClr val="FFFFFF"/>
              </a:solidFill>
              <a:ea typeface="宋体" charset="-122"/>
            </a:endParaRPr>
          </a:p>
        </p:txBody>
      </p:sp>
      <p:sp>
        <p:nvSpPr>
          <p:cNvPr id="912386" name="Rectangle 2"/>
          <p:cNvSpPr>
            <a:spLocks noGrp="1" noChangeArrowheads="1"/>
          </p:cNvSpPr>
          <p:nvPr>
            <p:ph type="body" idx="4294967295"/>
          </p:nvPr>
        </p:nvSpPr>
        <p:spPr/>
        <p:txBody>
          <a:bodyPr/>
          <a:lstStyle/>
          <a:p>
            <a:pPr eaLnBrk="1" hangingPunct="1">
              <a:buFontTx/>
              <a:buNone/>
              <a:defRPr/>
            </a:pPr>
            <a:r>
              <a:rPr lang="zh-CN" altLang="en-US" sz="4000" smtClean="0">
                <a:ea typeface="华文新魏" pitchFamily="2" charset="-122"/>
              </a:rPr>
              <a:t>说明</a:t>
            </a:r>
            <a:br>
              <a:rPr lang="zh-CN" altLang="en-US" sz="4000" smtClean="0">
                <a:ea typeface="华文新魏" pitchFamily="2" charset="-122"/>
              </a:rPr>
            </a:br>
            <a:r>
              <a:rPr lang="zh-CN" altLang="en-US" smtClean="0">
                <a:ea typeface="华文行楷" pitchFamily="2" charset="-122"/>
              </a:rPr>
              <a:t>唯一性</a:t>
            </a:r>
            <a:r>
              <a:rPr lang="zh-CN" altLang="en-US" smtClean="0"/>
              <a:t>和</a:t>
            </a:r>
            <a:r>
              <a:rPr lang="zh-CN" altLang="en-US" smtClean="0">
                <a:ea typeface="华文行楷" pitchFamily="2" charset="-122"/>
              </a:rPr>
              <a:t>不可逆性</a:t>
            </a:r>
            <a:r>
              <a:rPr lang="zh-CN" altLang="en-US" smtClean="0"/>
              <a:t>都不是绝对的，从理论上分析是一种</a:t>
            </a:r>
            <a:r>
              <a:rPr lang="zh-CN" altLang="en-US" smtClean="0">
                <a:ea typeface="华文行楷" pitchFamily="2" charset="-122"/>
              </a:rPr>
              <a:t>多对一</a:t>
            </a:r>
            <a:r>
              <a:rPr lang="zh-CN" altLang="en-US" smtClean="0"/>
              <a:t>的关系，但两个不同的信息产生相同摘要的概率很小。</a:t>
            </a:r>
          </a:p>
          <a:p>
            <a:pPr eaLnBrk="1" hangingPunct="1">
              <a:buFontTx/>
              <a:buNone/>
              <a:defRPr/>
            </a:pPr>
            <a:r>
              <a:rPr lang="zh-CN" altLang="en-US" smtClean="0"/>
              <a:t>	</a:t>
            </a:r>
            <a:r>
              <a:rPr lang="zh-CN" altLang="en-US" smtClean="0">
                <a:ea typeface="华文行楷" pitchFamily="2" charset="-122"/>
              </a:rPr>
              <a:t>不可逆</a:t>
            </a:r>
            <a:r>
              <a:rPr lang="zh-CN" altLang="en-US" smtClean="0"/>
              <a:t>是指从输出反推输入所需的运算量和计算时间太大，使用穷搜字典的方法又需要太多的存储空间。 </a:t>
            </a:r>
          </a:p>
        </p:txBody>
      </p:sp>
    </p:spTree>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6588125" y="6165850"/>
            <a:ext cx="2133600" cy="476250"/>
          </a:xfrm>
          <a:prstGeom prst="rect">
            <a:avLst/>
          </a:prstGeom>
          <a:noFill/>
          <a:ln>
            <a:miter lim="800000"/>
            <a:headEnd/>
            <a:tailEnd/>
          </a:ln>
          <a:effectLst>
            <a:outerShdw dist="35921" dir="2700000" algn="ctr" rotWithShape="0">
              <a:schemeClr val="accent2"/>
            </a:outerShdw>
          </a:effectLst>
        </p:spPr>
        <p:txBody>
          <a:bodyPr/>
          <a:lstStyle/>
          <a:p>
            <a:pPr algn="r">
              <a:lnSpc>
                <a:spcPct val="100000"/>
              </a:lnSpc>
              <a:spcBef>
                <a:spcPct val="0"/>
              </a:spcBef>
              <a:buFontTx/>
              <a:buNone/>
              <a:defRPr/>
            </a:pPr>
            <a:fld id="{F2B577A2-BC8D-437B-B035-80EECA4C0680}" type="slidenum">
              <a:rPr lang="zh-CN" altLang="en-US" sz="1400" b="1">
                <a:solidFill>
                  <a:srgbClr val="FFFFFF"/>
                </a:solidFill>
                <a:ea typeface="宋体" charset="-122"/>
              </a:rPr>
              <a:pPr algn="r">
                <a:lnSpc>
                  <a:spcPct val="100000"/>
                </a:lnSpc>
                <a:spcBef>
                  <a:spcPct val="0"/>
                </a:spcBef>
                <a:buFontTx/>
                <a:buNone/>
                <a:defRPr/>
              </a:pPr>
              <a:t>11</a:t>
            </a:fld>
            <a:endParaRPr lang="en-US" altLang="zh-CN" sz="1400" b="1">
              <a:solidFill>
                <a:srgbClr val="FFFFFF"/>
              </a:solidFill>
              <a:ea typeface="宋体" charset="-122"/>
            </a:endParaRPr>
          </a:p>
        </p:txBody>
      </p:sp>
      <p:sp>
        <p:nvSpPr>
          <p:cNvPr id="923650" name="Rectangle 2"/>
          <p:cNvSpPr>
            <a:spLocks noGrp="1" noChangeArrowheads="1"/>
          </p:cNvSpPr>
          <p:nvPr>
            <p:ph type="title" idx="4294967295"/>
          </p:nvPr>
        </p:nvSpPr>
        <p:spPr/>
        <p:txBody>
          <a:bodyPr/>
          <a:lstStyle/>
          <a:p>
            <a:pPr eaLnBrk="1" hangingPunct="1">
              <a:defRPr/>
            </a:pPr>
            <a:r>
              <a:rPr lang="zh-CN" altLang="en-US" smtClean="0">
                <a:ea typeface="宋体" charset="-122"/>
              </a:rPr>
              <a:t>消息认证的局限性</a:t>
            </a:r>
          </a:p>
        </p:txBody>
      </p:sp>
      <p:sp>
        <p:nvSpPr>
          <p:cNvPr id="923651" name="Rectangle 3"/>
          <p:cNvSpPr>
            <a:spLocks noGrp="1" noChangeArrowheads="1"/>
          </p:cNvSpPr>
          <p:nvPr>
            <p:ph type="body" idx="4294967295"/>
          </p:nvPr>
        </p:nvSpPr>
        <p:spPr/>
        <p:txBody>
          <a:bodyPr/>
          <a:lstStyle/>
          <a:p>
            <a:pPr eaLnBrk="1" hangingPunct="1">
              <a:lnSpc>
                <a:spcPct val="130000"/>
              </a:lnSpc>
              <a:buSzPct val="150000"/>
              <a:buFont typeface="Wingdings" pitchFamily="2" charset="2"/>
              <a:buChar char="§"/>
              <a:defRPr/>
            </a:pPr>
            <a:r>
              <a:rPr lang="zh-CN" altLang="en-US" sz="2800" b="1" smtClean="0">
                <a:latin typeface="Times New Roman" pitchFamily="18" charset="0"/>
              </a:rPr>
              <a:t>用于保护通信双方免受第三方攻击</a:t>
            </a:r>
          </a:p>
          <a:p>
            <a:pPr eaLnBrk="1" hangingPunct="1">
              <a:lnSpc>
                <a:spcPct val="130000"/>
              </a:lnSpc>
              <a:buSzPct val="150000"/>
              <a:buFont typeface="Wingdings" pitchFamily="2" charset="2"/>
              <a:buChar char="§"/>
              <a:defRPr/>
            </a:pPr>
            <a:r>
              <a:rPr lang="zh-CN" altLang="en-US" sz="2800" b="1" smtClean="0">
                <a:latin typeface="Times New Roman" pitchFamily="18" charset="0"/>
              </a:rPr>
              <a:t>无法防止通信双方的相互攻击</a:t>
            </a:r>
          </a:p>
          <a:p>
            <a:pPr lvl="1" eaLnBrk="1" hangingPunct="1">
              <a:buFontTx/>
              <a:buNone/>
              <a:defRPr/>
            </a:pPr>
            <a:r>
              <a:rPr lang="zh-CN" altLang="en-US" sz="3200" b="1" smtClean="0"/>
              <a:t> 信宿方伪造报文</a:t>
            </a:r>
          </a:p>
          <a:p>
            <a:pPr lvl="1" eaLnBrk="1" hangingPunct="1">
              <a:buFontTx/>
              <a:buNone/>
              <a:defRPr/>
            </a:pPr>
            <a:r>
              <a:rPr lang="zh-CN" altLang="en-US" sz="3200" b="1" smtClean="0"/>
              <a:t> 信源方否认已发送的报文</a:t>
            </a:r>
          </a:p>
          <a:p>
            <a:pPr eaLnBrk="1" hangingPunct="1">
              <a:lnSpc>
                <a:spcPct val="130000"/>
              </a:lnSpc>
              <a:buSzPct val="150000"/>
              <a:buFont typeface="Wingdings" pitchFamily="2" charset="2"/>
              <a:buChar char="§"/>
              <a:defRPr/>
            </a:pPr>
            <a:r>
              <a:rPr lang="zh-CN" altLang="en-US" sz="2800" b="1" smtClean="0">
                <a:latin typeface="Times New Roman" pitchFamily="18" charset="0"/>
              </a:rPr>
              <a:t>引入数字签名，是笔迹签名的模拟</a:t>
            </a:r>
          </a:p>
          <a:p>
            <a:pPr eaLnBrk="1" hangingPunct="1">
              <a:buFontTx/>
              <a:buNone/>
              <a:defRPr/>
            </a:pPr>
            <a:endParaRPr lang="zh-CN" altLang="en-US" smtClean="0"/>
          </a:p>
        </p:txBody>
      </p:sp>
    </p:spTree>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6588125" y="6165850"/>
            <a:ext cx="2133600" cy="476250"/>
          </a:xfrm>
          <a:prstGeom prst="rect">
            <a:avLst/>
          </a:prstGeom>
          <a:noFill/>
          <a:ln>
            <a:miter lim="800000"/>
            <a:headEnd/>
            <a:tailEnd/>
          </a:ln>
          <a:effectLst>
            <a:outerShdw dist="35921" dir="2700000" algn="ctr" rotWithShape="0">
              <a:schemeClr val="accent2"/>
            </a:outerShdw>
          </a:effectLst>
        </p:spPr>
        <p:txBody>
          <a:bodyPr/>
          <a:lstStyle/>
          <a:p>
            <a:pPr algn="r">
              <a:lnSpc>
                <a:spcPct val="100000"/>
              </a:lnSpc>
              <a:spcBef>
                <a:spcPct val="0"/>
              </a:spcBef>
              <a:buFontTx/>
              <a:buNone/>
              <a:defRPr/>
            </a:pPr>
            <a:fld id="{070E52DA-17B4-4237-AA43-8D68A412040F}" type="slidenum">
              <a:rPr lang="zh-CN" altLang="en-US" sz="1400" b="1">
                <a:solidFill>
                  <a:srgbClr val="FFFFFF"/>
                </a:solidFill>
                <a:ea typeface="宋体" charset="-122"/>
              </a:rPr>
              <a:pPr algn="r">
                <a:lnSpc>
                  <a:spcPct val="100000"/>
                </a:lnSpc>
                <a:spcBef>
                  <a:spcPct val="0"/>
                </a:spcBef>
                <a:buFontTx/>
                <a:buNone/>
                <a:defRPr/>
              </a:pPr>
              <a:t>12</a:t>
            </a:fld>
            <a:endParaRPr lang="en-US" altLang="zh-CN" sz="1400" b="1">
              <a:solidFill>
                <a:srgbClr val="FFFFFF"/>
              </a:solidFill>
              <a:ea typeface="宋体" charset="-122"/>
            </a:endParaRPr>
          </a:p>
        </p:txBody>
      </p:sp>
      <p:sp>
        <p:nvSpPr>
          <p:cNvPr id="923650" name="Rectangle 2"/>
          <p:cNvSpPr>
            <a:spLocks noGrp="1" noChangeArrowheads="1"/>
          </p:cNvSpPr>
          <p:nvPr>
            <p:ph type="title" idx="4294967295"/>
          </p:nvPr>
        </p:nvSpPr>
        <p:spPr>
          <a:xfrm>
            <a:off x="395288" y="333375"/>
            <a:ext cx="8229600" cy="720725"/>
          </a:xfrm>
        </p:spPr>
        <p:txBody>
          <a:bodyPr/>
          <a:lstStyle/>
          <a:p>
            <a:pPr eaLnBrk="1" hangingPunct="1">
              <a:defRPr/>
            </a:pPr>
            <a:r>
              <a:rPr lang="zh-CN" altLang="en-US" dirty="0" smtClean="0">
                <a:ea typeface="宋体" charset="-122"/>
              </a:rPr>
              <a:t>加</a:t>
            </a:r>
            <a:r>
              <a:rPr lang="en-US" altLang="zh-CN" dirty="0" smtClean="0">
                <a:ea typeface="宋体" charset="-122"/>
              </a:rPr>
              <a:t>SALT </a:t>
            </a:r>
            <a:r>
              <a:rPr lang="zh-CN" altLang="en-US" dirty="0" smtClean="0">
                <a:ea typeface="宋体" charset="-122"/>
              </a:rPr>
              <a:t>的</a:t>
            </a:r>
            <a:r>
              <a:rPr lang="en-US" altLang="zh-CN" dirty="0" smtClean="0">
                <a:ea typeface="宋体" charset="-122"/>
              </a:rPr>
              <a:t>HASH</a:t>
            </a:r>
            <a:endParaRPr lang="zh-CN" altLang="en-US" dirty="0" smtClean="0">
              <a:ea typeface="宋体" charset="-122"/>
            </a:endParaRPr>
          </a:p>
        </p:txBody>
      </p:sp>
      <p:sp>
        <p:nvSpPr>
          <p:cNvPr id="923651" name="Rectangle 3"/>
          <p:cNvSpPr>
            <a:spLocks noGrp="1" noChangeArrowheads="1"/>
          </p:cNvSpPr>
          <p:nvPr>
            <p:ph type="body" idx="4294967295"/>
          </p:nvPr>
        </p:nvSpPr>
        <p:spPr>
          <a:xfrm>
            <a:off x="-252413" y="908050"/>
            <a:ext cx="9612313" cy="5102225"/>
          </a:xfrm>
        </p:spPr>
        <p:txBody>
          <a:bodyPr/>
          <a:lstStyle/>
          <a:p>
            <a:pPr>
              <a:defRPr/>
            </a:pPr>
            <a:r>
              <a:rPr lang="zh-CN" altLang="en-US" sz="2400" b="1" dirty="0" smtClean="0"/>
              <a:t>用户注册时</a:t>
            </a:r>
            <a:endParaRPr lang="zh-CN" altLang="en-US" sz="2400" dirty="0" smtClean="0"/>
          </a:p>
          <a:p>
            <a:pPr>
              <a:defRPr/>
            </a:pPr>
            <a:r>
              <a:rPr lang="zh-CN" altLang="en-US" sz="2400" dirty="0" smtClean="0"/>
              <a:t>用户输入</a:t>
            </a:r>
            <a:r>
              <a:rPr lang="en-US" altLang="zh-CN" sz="2400" dirty="0" smtClean="0"/>
              <a:t>【</a:t>
            </a:r>
            <a:r>
              <a:rPr lang="zh-CN" altLang="en-US" sz="2400" dirty="0" smtClean="0"/>
              <a:t>账号</a:t>
            </a:r>
            <a:r>
              <a:rPr lang="en-US" altLang="zh-CN" sz="2400" dirty="0" smtClean="0"/>
              <a:t>】</a:t>
            </a:r>
            <a:r>
              <a:rPr lang="zh-CN" altLang="en-US" sz="2400" dirty="0" smtClean="0"/>
              <a:t>和</a:t>
            </a:r>
            <a:r>
              <a:rPr lang="en-US" altLang="zh-CN" sz="2400" dirty="0" smtClean="0"/>
              <a:t>【</a:t>
            </a:r>
            <a:r>
              <a:rPr lang="zh-CN" altLang="en-US" sz="2400" dirty="0" smtClean="0"/>
              <a:t>密码</a:t>
            </a:r>
            <a:r>
              <a:rPr lang="en-US" altLang="zh-CN" sz="2400" dirty="0" smtClean="0"/>
              <a:t>】</a:t>
            </a:r>
            <a:r>
              <a:rPr lang="zh-CN" altLang="en-US" sz="2400" dirty="0" smtClean="0"/>
              <a:t>（以及其他用户信息）；</a:t>
            </a:r>
          </a:p>
          <a:p>
            <a:pPr>
              <a:defRPr/>
            </a:pPr>
            <a:r>
              <a:rPr lang="zh-CN" altLang="en-US" sz="2400" dirty="0" smtClean="0"/>
              <a:t>系统为用户生成</a:t>
            </a:r>
            <a:r>
              <a:rPr lang="en-US" altLang="zh-CN" sz="2400" dirty="0" smtClean="0"/>
              <a:t>【Salt</a:t>
            </a:r>
            <a:r>
              <a:rPr lang="zh-CN" altLang="en-US" sz="2400" dirty="0" smtClean="0"/>
              <a:t>值</a:t>
            </a:r>
            <a:r>
              <a:rPr lang="en-US" altLang="zh-CN" sz="2400" dirty="0" smtClean="0"/>
              <a:t>】</a:t>
            </a:r>
            <a:r>
              <a:rPr lang="zh-CN" altLang="en-US" sz="2400" dirty="0" smtClean="0"/>
              <a:t>；</a:t>
            </a:r>
          </a:p>
          <a:p>
            <a:pPr>
              <a:defRPr/>
            </a:pPr>
            <a:r>
              <a:rPr lang="zh-CN" altLang="en-US" sz="2400" dirty="0" smtClean="0"/>
              <a:t>系统将</a:t>
            </a:r>
            <a:r>
              <a:rPr lang="en-US" altLang="zh-CN" sz="2400" dirty="0" smtClean="0"/>
              <a:t>【Salt</a:t>
            </a:r>
            <a:r>
              <a:rPr lang="zh-CN" altLang="en-US" sz="2400" dirty="0" smtClean="0"/>
              <a:t>值</a:t>
            </a:r>
            <a:r>
              <a:rPr lang="en-US" altLang="zh-CN" sz="2400" dirty="0" smtClean="0"/>
              <a:t>】</a:t>
            </a:r>
            <a:r>
              <a:rPr lang="zh-CN" altLang="en-US" sz="2400" dirty="0" smtClean="0"/>
              <a:t>和</a:t>
            </a:r>
            <a:r>
              <a:rPr lang="en-US" altLang="zh-CN" sz="2400" dirty="0" smtClean="0"/>
              <a:t>【</a:t>
            </a:r>
            <a:r>
              <a:rPr lang="zh-CN" altLang="en-US" sz="2400" dirty="0" smtClean="0"/>
              <a:t>用户密码</a:t>
            </a:r>
            <a:r>
              <a:rPr lang="en-US" altLang="zh-CN" sz="2400" dirty="0" smtClean="0"/>
              <a:t>】</a:t>
            </a:r>
            <a:r>
              <a:rPr lang="zh-CN" altLang="en-US" sz="2400" dirty="0" smtClean="0"/>
              <a:t>连接到一起；</a:t>
            </a:r>
          </a:p>
          <a:p>
            <a:pPr>
              <a:defRPr/>
            </a:pPr>
            <a:r>
              <a:rPr lang="zh-CN" altLang="en-US" sz="2400" dirty="0" smtClean="0"/>
              <a:t>对连接后的值进行散列，得到</a:t>
            </a:r>
            <a:r>
              <a:rPr lang="en-US" altLang="zh-CN" sz="2400" dirty="0" smtClean="0"/>
              <a:t>【Hash</a:t>
            </a:r>
            <a:r>
              <a:rPr lang="zh-CN" altLang="en-US" sz="2400" dirty="0" smtClean="0"/>
              <a:t>值</a:t>
            </a:r>
            <a:r>
              <a:rPr lang="en-US" altLang="zh-CN" sz="2400" dirty="0" smtClean="0"/>
              <a:t>】</a:t>
            </a:r>
            <a:r>
              <a:rPr lang="zh-CN" altLang="en-US" sz="2400" dirty="0" smtClean="0"/>
              <a:t>；</a:t>
            </a:r>
          </a:p>
          <a:p>
            <a:pPr>
              <a:defRPr/>
            </a:pPr>
            <a:r>
              <a:rPr lang="zh-CN" altLang="en-US" sz="2400" dirty="0" smtClean="0"/>
              <a:t>将</a:t>
            </a:r>
            <a:r>
              <a:rPr lang="en-US" altLang="zh-CN" sz="2400" dirty="0" smtClean="0"/>
              <a:t>【Hash</a:t>
            </a:r>
            <a:r>
              <a:rPr lang="zh-CN" altLang="en-US" sz="2400" dirty="0" smtClean="0"/>
              <a:t>值</a:t>
            </a:r>
            <a:r>
              <a:rPr lang="en-US" altLang="zh-CN" sz="2400" dirty="0" smtClean="0"/>
              <a:t>1】</a:t>
            </a:r>
            <a:r>
              <a:rPr lang="zh-CN" altLang="en-US" sz="2400" dirty="0" smtClean="0"/>
              <a:t>和</a:t>
            </a:r>
            <a:r>
              <a:rPr lang="en-US" altLang="zh-CN" sz="2400" dirty="0" smtClean="0"/>
              <a:t>【Salt</a:t>
            </a:r>
            <a:r>
              <a:rPr lang="zh-CN" altLang="en-US" sz="2400" dirty="0" smtClean="0"/>
              <a:t>值</a:t>
            </a:r>
            <a:r>
              <a:rPr lang="en-US" altLang="zh-CN" sz="2400" dirty="0" smtClean="0"/>
              <a:t>】</a:t>
            </a:r>
            <a:r>
              <a:rPr lang="zh-CN" altLang="en-US" sz="2400" dirty="0" smtClean="0"/>
              <a:t>分别放到数据库中。</a:t>
            </a:r>
          </a:p>
          <a:p>
            <a:pPr>
              <a:defRPr/>
            </a:pPr>
            <a:r>
              <a:rPr lang="zh-CN" altLang="en-US" sz="2400" b="1" dirty="0" smtClean="0"/>
              <a:t>用户登录时</a:t>
            </a:r>
          </a:p>
          <a:p>
            <a:pPr>
              <a:defRPr/>
            </a:pPr>
            <a:r>
              <a:rPr lang="zh-CN" altLang="en-US" sz="2400" dirty="0" smtClean="0"/>
              <a:t>用户输入</a:t>
            </a:r>
            <a:r>
              <a:rPr lang="en-US" altLang="zh-CN" sz="2400" dirty="0" smtClean="0"/>
              <a:t>【</a:t>
            </a:r>
            <a:r>
              <a:rPr lang="zh-CN" altLang="en-US" sz="2400" dirty="0" smtClean="0"/>
              <a:t>账号</a:t>
            </a:r>
            <a:r>
              <a:rPr lang="en-US" altLang="zh-CN" sz="2400" dirty="0" smtClean="0"/>
              <a:t>】</a:t>
            </a:r>
            <a:r>
              <a:rPr lang="zh-CN" altLang="en-US" sz="2400" dirty="0" smtClean="0"/>
              <a:t>和</a:t>
            </a:r>
            <a:r>
              <a:rPr lang="en-US" altLang="zh-CN" sz="2400" dirty="0" smtClean="0"/>
              <a:t>【</a:t>
            </a:r>
            <a:r>
              <a:rPr lang="zh-CN" altLang="en-US" sz="2400" dirty="0" smtClean="0"/>
              <a:t>密码</a:t>
            </a:r>
            <a:r>
              <a:rPr lang="en-US" altLang="zh-CN" sz="2400" dirty="0" smtClean="0"/>
              <a:t>】</a:t>
            </a:r>
            <a:r>
              <a:rPr lang="zh-CN" altLang="en-US" sz="2400" dirty="0" smtClean="0"/>
              <a:t>；</a:t>
            </a:r>
          </a:p>
          <a:p>
            <a:pPr>
              <a:defRPr/>
            </a:pPr>
            <a:r>
              <a:rPr lang="zh-CN" altLang="en-US" sz="2400" dirty="0" smtClean="0"/>
              <a:t>系统通过用户名找到与之对应的</a:t>
            </a:r>
            <a:r>
              <a:rPr lang="en-US" altLang="zh-CN" sz="2400" dirty="0" smtClean="0"/>
              <a:t>【Hash</a:t>
            </a:r>
            <a:r>
              <a:rPr lang="zh-CN" altLang="en-US" sz="2400" dirty="0" smtClean="0"/>
              <a:t>值</a:t>
            </a:r>
            <a:r>
              <a:rPr lang="en-US" altLang="zh-CN" sz="2400" dirty="0" smtClean="0"/>
              <a:t>1】</a:t>
            </a:r>
            <a:r>
              <a:rPr lang="zh-CN" altLang="en-US" sz="2400" dirty="0" smtClean="0"/>
              <a:t>和</a:t>
            </a:r>
            <a:r>
              <a:rPr lang="en-US" altLang="zh-CN" sz="2400" dirty="0" smtClean="0"/>
              <a:t>【Salt</a:t>
            </a:r>
            <a:r>
              <a:rPr lang="zh-CN" altLang="en-US" sz="2400" dirty="0" smtClean="0"/>
              <a:t>值</a:t>
            </a:r>
            <a:r>
              <a:rPr lang="en-US" altLang="zh-CN" sz="2400" dirty="0" smtClean="0"/>
              <a:t>】</a:t>
            </a:r>
            <a:r>
              <a:rPr lang="zh-CN" altLang="en-US" sz="2400" dirty="0" smtClean="0"/>
              <a:t>；</a:t>
            </a:r>
          </a:p>
          <a:p>
            <a:pPr>
              <a:defRPr/>
            </a:pPr>
            <a:r>
              <a:rPr lang="zh-CN" altLang="en-US" sz="2400" dirty="0" smtClean="0"/>
              <a:t>系统将</a:t>
            </a:r>
            <a:r>
              <a:rPr lang="en-US" altLang="zh-CN" sz="2400" dirty="0" smtClean="0"/>
              <a:t>【Salt</a:t>
            </a:r>
            <a:r>
              <a:rPr lang="zh-CN" altLang="en-US" sz="2400" dirty="0" smtClean="0"/>
              <a:t>值</a:t>
            </a:r>
            <a:r>
              <a:rPr lang="en-US" altLang="zh-CN" sz="2400" dirty="0" smtClean="0"/>
              <a:t>】</a:t>
            </a:r>
            <a:r>
              <a:rPr lang="zh-CN" altLang="en-US" sz="2400" dirty="0" smtClean="0"/>
              <a:t>和</a:t>
            </a:r>
            <a:r>
              <a:rPr lang="en-US" altLang="zh-CN" sz="2400" dirty="0" smtClean="0"/>
              <a:t>【</a:t>
            </a:r>
            <a:r>
              <a:rPr lang="zh-CN" altLang="en-US" sz="2400" dirty="0" smtClean="0"/>
              <a:t>用户输入的密码</a:t>
            </a:r>
            <a:r>
              <a:rPr lang="en-US" altLang="zh-CN" sz="2400" dirty="0" smtClean="0"/>
              <a:t>】</a:t>
            </a:r>
            <a:r>
              <a:rPr lang="zh-CN" altLang="en-US" sz="2400" dirty="0" smtClean="0"/>
              <a:t>连接到一起；</a:t>
            </a:r>
          </a:p>
          <a:p>
            <a:pPr>
              <a:defRPr/>
            </a:pPr>
            <a:r>
              <a:rPr lang="zh-CN" altLang="en-US" sz="2400" dirty="0" smtClean="0"/>
              <a:t>对连接后的值进行散列，得到</a:t>
            </a:r>
            <a:r>
              <a:rPr lang="en-US" altLang="zh-CN" sz="2400" dirty="0" smtClean="0"/>
              <a:t>【Hash</a:t>
            </a:r>
            <a:r>
              <a:rPr lang="zh-CN" altLang="en-US" sz="2400" dirty="0" smtClean="0"/>
              <a:t>值</a:t>
            </a:r>
            <a:r>
              <a:rPr lang="en-US" altLang="zh-CN" sz="2400" dirty="0" smtClean="0"/>
              <a:t>2】</a:t>
            </a:r>
            <a:r>
              <a:rPr lang="zh-CN" altLang="en-US" sz="2400" dirty="0" smtClean="0"/>
              <a:t>（注意是即时运算出来的值）；</a:t>
            </a:r>
          </a:p>
          <a:p>
            <a:pPr>
              <a:defRPr/>
            </a:pPr>
            <a:r>
              <a:rPr lang="zh-CN" altLang="en-US" sz="2400" dirty="0" smtClean="0"/>
              <a:t>比较</a:t>
            </a:r>
            <a:r>
              <a:rPr lang="en-US" altLang="zh-CN" sz="2400" dirty="0" smtClean="0"/>
              <a:t>【Hash</a:t>
            </a:r>
            <a:r>
              <a:rPr lang="zh-CN" altLang="en-US" sz="2400" dirty="0" smtClean="0"/>
              <a:t>值</a:t>
            </a:r>
            <a:r>
              <a:rPr lang="en-US" altLang="zh-CN" sz="2400" dirty="0" smtClean="0"/>
              <a:t>1】</a:t>
            </a:r>
            <a:r>
              <a:rPr lang="zh-CN" altLang="en-US" sz="2400" dirty="0" smtClean="0"/>
              <a:t>和</a:t>
            </a:r>
            <a:r>
              <a:rPr lang="en-US" altLang="zh-CN" sz="2400" dirty="0" smtClean="0"/>
              <a:t>【Hash</a:t>
            </a:r>
            <a:r>
              <a:rPr lang="zh-CN" altLang="en-US" sz="2400" dirty="0" smtClean="0"/>
              <a:t>值</a:t>
            </a:r>
            <a:r>
              <a:rPr lang="en-US" altLang="zh-CN" sz="2400" dirty="0" smtClean="0"/>
              <a:t>2】</a:t>
            </a:r>
            <a:r>
              <a:rPr lang="zh-CN" altLang="en-US" sz="2400" dirty="0" smtClean="0"/>
              <a:t>是否相等，相等则表示密码正确，否则表示密码错误。</a:t>
            </a:r>
          </a:p>
          <a:p>
            <a:pPr eaLnBrk="1" hangingPunct="1">
              <a:buFontTx/>
              <a:buNone/>
              <a:defRPr/>
            </a:pPr>
            <a:endParaRPr lang="zh-CN" altLang="en-US" sz="2000" dirty="0" smtClean="0"/>
          </a:p>
        </p:txBody>
      </p:sp>
    </p:spTree>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ChangeAspect="1"/>
          </p:cNvGraphicFramePr>
          <p:nvPr/>
        </p:nvGraphicFramePr>
        <p:xfrm>
          <a:off x="971550" y="1557338"/>
          <a:ext cx="7380288" cy="3511550"/>
        </p:xfrm>
        <a:graphic>
          <a:graphicData uri="http://schemas.openxmlformats.org/presentationml/2006/ole">
            <mc:AlternateContent xmlns:mc="http://schemas.openxmlformats.org/markup-compatibility/2006">
              <mc:Choice xmlns:v="urn:schemas-microsoft-com:vml" Requires="v">
                <p:oleObj spid="_x0000_s269315" name="位图图像" r:id="rId3" imgW="5068007" imgH="2409524" progId="PBrush">
                  <p:embed/>
                </p:oleObj>
              </mc:Choice>
              <mc:Fallback>
                <p:oleObj name="位图图像" r:id="rId3" imgW="5068007" imgH="2409524" progId="PBrush">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557338"/>
                        <a:ext cx="7380288" cy="351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1" name="Rectangle 5"/>
          <p:cNvSpPr>
            <a:spLocks noChangeArrowheads="1"/>
          </p:cNvSpPr>
          <p:nvPr/>
        </p:nvSpPr>
        <p:spPr bwMode="auto">
          <a:xfrm>
            <a:off x="1258888" y="404813"/>
            <a:ext cx="6767512" cy="822325"/>
          </a:xfrm>
          <a:prstGeom prst="rect">
            <a:avLst/>
          </a:prstGeom>
          <a:noFill/>
          <a:ln w="9525">
            <a:noFill/>
            <a:miter lim="800000"/>
            <a:headEnd/>
            <a:tailEnd/>
          </a:ln>
        </p:spPr>
        <p:txBody>
          <a:bodyPr wrap="none" anchor="ctr">
            <a:spAutoFit/>
          </a:bodyPr>
          <a:lstStyle/>
          <a:p>
            <a:pPr algn="ctr"/>
            <a:r>
              <a:rPr lang="zh-CN" altLang="en-US"/>
              <a:t>散列（哈希）函数</a:t>
            </a:r>
          </a:p>
          <a:p>
            <a:pPr algn="ctr"/>
            <a:r>
              <a:rPr lang="zh-CN" altLang="en-US"/>
              <a:t> </a:t>
            </a:r>
            <a:r>
              <a:rPr lang="en-US" altLang="zh-CN"/>
              <a:t>MD4</a:t>
            </a:r>
            <a:r>
              <a:rPr lang="zh-CN" altLang="en-US"/>
              <a:t>、</a:t>
            </a:r>
            <a:r>
              <a:rPr lang="en-US" altLang="zh-CN"/>
              <a:t>MD5</a:t>
            </a:r>
            <a:r>
              <a:rPr lang="zh-CN" altLang="en-US"/>
              <a:t>、</a:t>
            </a:r>
            <a:r>
              <a:rPr lang="en-US" altLang="zh-CN"/>
              <a:t>HAVAL-128 </a:t>
            </a:r>
            <a:r>
              <a:rPr lang="zh-CN" altLang="en-US"/>
              <a:t>和 </a:t>
            </a:r>
            <a:r>
              <a:rPr lang="en-US" altLang="zh-CN"/>
              <a:t>RIPEMD </a:t>
            </a:r>
            <a:r>
              <a:rPr lang="zh-CN" altLang="en-US"/>
              <a:t>中的碰撞 </a:t>
            </a:r>
          </a:p>
        </p:txBody>
      </p:sp>
      <p:pic>
        <p:nvPicPr>
          <p:cNvPr id="7172" name="Picture 9" descr="xinsrc_2420302271445796189492"/>
          <p:cNvPicPr>
            <a:picLocks noChangeAspect="1" noChangeArrowheads="1"/>
          </p:cNvPicPr>
          <p:nvPr/>
        </p:nvPicPr>
        <p:blipFill>
          <a:blip r:embed="rId5"/>
          <a:srcRect/>
          <a:stretch>
            <a:fillRect/>
          </a:stretch>
        </p:blipFill>
        <p:spPr bwMode="auto">
          <a:xfrm>
            <a:off x="0" y="4352925"/>
            <a:ext cx="3333750" cy="2505075"/>
          </a:xfrm>
          <a:prstGeom prst="rect">
            <a:avLst/>
          </a:prstGeom>
          <a:noFill/>
          <a:ln w="9525">
            <a:noFill/>
            <a:miter lim="800000"/>
            <a:headEnd/>
            <a:tailEnd/>
          </a:ln>
        </p:spPr>
      </p:pic>
    </p:spTree>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idx="4294967295"/>
          </p:nvPr>
        </p:nvSpPr>
        <p:spPr>
          <a:xfrm>
            <a:off x="468313" y="620713"/>
            <a:ext cx="8229600" cy="720725"/>
          </a:xfrm>
        </p:spPr>
        <p:txBody>
          <a:bodyPr/>
          <a:lstStyle/>
          <a:p>
            <a:pPr>
              <a:defRPr/>
            </a:pPr>
            <a:r>
              <a:rPr lang="zh-CN" altLang="en-US" sz="3600" dirty="0" smtClean="0">
                <a:ea typeface="宋体" pitchFamily="2" charset="-122"/>
              </a:rPr>
              <a:t>王小云、冯登国、来学嘉等工作的意义</a:t>
            </a:r>
          </a:p>
        </p:txBody>
      </p:sp>
      <p:sp>
        <p:nvSpPr>
          <p:cNvPr id="299011" name="Rectangle 3"/>
          <p:cNvSpPr>
            <a:spLocks noGrp="1" noChangeArrowheads="1"/>
          </p:cNvSpPr>
          <p:nvPr>
            <p:ph type="body" idx="4294967295"/>
          </p:nvPr>
        </p:nvSpPr>
        <p:spPr>
          <a:xfrm>
            <a:off x="0" y="1557338"/>
            <a:ext cx="9144000" cy="4538662"/>
          </a:xfrm>
        </p:spPr>
        <p:txBody>
          <a:bodyPr/>
          <a:lstStyle/>
          <a:p>
            <a:pPr>
              <a:lnSpc>
                <a:spcPct val="110000"/>
              </a:lnSpc>
              <a:defRPr/>
            </a:pPr>
            <a:r>
              <a:rPr lang="en-US" altLang="zh-CN" sz="2200" dirty="0"/>
              <a:t>1. </a:t>
            </a:r>
            <a:r>
              <a:rPr lang="zh-CN" altLang="en-US" sz="2200" dirty="0"/>
              <a:t>还不是破译，而是碰撞，类似生日攻击的一种方法（但概率大得多），与真正的破译是有区别的，当然能够快速找到碰撞，实际上也能达到破译的效果，但想伪造仍然是很难的；</a:t>
            </a:r>
          </a:p>
          <a:p>
            <a:pPr>
              <a:lnSpc>
                <a:spcPct val="110000"/>
              </a:lnSpc>
              <a:defRPr/>
            </a:pPr>
            <a:r>
              <a:rPr lang="en-US" altLang="zh-CN" sz="2200" dirty="0"/>
              <a:t>2.</a:t>
            </a:r>
            <a:r>
              <a:rPr lang="zh-CN" altLang="en-US" sz="2200" dirty="0"/>
              <a:t>意味黑客可能在数小时之内用标准个人电脑产生出杂凑冲撞，但要编写特定的后门程序，再覆以相同的杂凑冲撞，则可能更费时。 </a:t>
            </a:r>
          </a:p>
          <a:p>
            <a:pPr>
              <a:lnSpc>
                <a:spcPct val="110000"/>
              </a:lnSpc>
              <a:defRPr/>
            </a:pPr>
            <a:r>
              <a:rPr lang="en-US" altLang="zh-CN" sz="2200" dirty="0"/>
              <a:t>3.</a:t>
            </a:r>
            <a:r>
              <a:rPr lang="zh-CN" altLang="en-US" sz="2200" dirty="0"/>
              <a:t>于</a:t>
            </a:r>
            <a:r>
              <a:rPr lang="en-US" altLang="zh-CN" sz="2200" dirty="0"/>
              <a:t>1994</a:t>
            </a:r>
            <a:r>
              <a:rPr lang="zh-CN" altLang="en-US" sz="2200" dirty="0"/>
              <a:t>年替代</a:t>
            </a:r>
            <a:r>
              <a:rPr lang="en-US" altLang="zh-CN" sz="2200" dirty="0"/>
              <a:t>SHA-0</a:t>
            </a:r>
            <a:r>
              <a:rPr lang="zh-CN" altLang="en-US" sz="2200" dirty="0"/>
              <a:t>成为联邦信息处理标准的</a:t>
            </a:r>
            <a:r>
              <a:rPr lang="en-US" altLang="zh-CN" sz="2200" dirty="0"/>
              <a:t>SHA-1</a:t>
            </a:r>
            <a:r>
              <a:rPr lang="zh-CN" altLang="en-US" sz="2200" dirty="0"/>
              <a:t>的减弱条件的变种算法能够被破解；但完整的</a:t>
            </a:r>
            <a:r>
              <a:rPr lang="en-US" altLang="zh-CN" sz="2200" dirty="0"/>
              <a:t>SHA-1</a:t>
            </a:r>
            <a:r>
              <a:rPr lang="zh-CN" altLang="en-US" sz="2200" dirty="0"/>
              <a:t>并没有被破解，也没有找到</a:t>
            </a:r>
            <a:r>
              <a:rPr lang="en-US" altLang="zh-CN" sz="2200" dirty="0"/>
              <a:t>SHA-1</a:t>
            </a:r>
            <a:r>
              <a:rPr lang="zh-CN" altLang="en-US" sz="2200" dirty="0"/>
              <a:t>的碰撞。</a:t>
            </a:r>
          </a:p>
          <a:p>
            <a:pPr>
              <a:lnSpc>
                <a:spcPct val="110000"/>
              </a:lnSpc>
              <a:defRPr/>
            </a:pPr>
            <a:r>
              <a:rPr lang="en-US" altLang="zh-CN" sz="2200" dirty="0"/>
              <a:t>4.</a:t>
            </a:r>
            <a:r>
              <a:rPr lang="zh-CN" altLang="en-US" sz="2200" dirty="0"/>
              <a:t>研究结果说明</a:t>
            </a:r>
            <a:r>
              <a:rPr lang="en-US" altLang="zh-CN" sz="2200" dirty="0"/>
              <a:t>SHA-1</a:t>
            </a:r>
            <a:r>
              <a:rPr lang="zh-CN" altLang="en-US" sz="2200" dirty="0"/>
              <a:t>的安全性暂时没有问题，但随着技术的发展，技术与标准局计划在</a:t>
            </a:r>
            <a:r>
              <a:rPr lang="en-US" altLang="zh-CN" sz="2200" dirty="0"/>
              <a:t>2010</a:t>
            </a:r>
            <a:r>
              <a:rPr lang="zh-CN" altLang="en-US" sz="2200" dirty="0"/>
              <a:t>年之前逐步淘汰</a:t>
            </a:r>
            <a:r>
              <a:rPr lang="en-US" altLang="zh-CN" sz="2200" dirty="0"/>
              <a:t>SHA-1</a:t>
            </a:r>
            <a:r>
              <a:rPr lang="zh-CN" altLang="en-US" sz="2200" dirty="0"/>
              <a:t>，换用其他更长更安全的算法（如</a:t>
            </a:r>
            <a:r>
              <a:rPr lang="en-US" altLang="zh-CN" sz="2200" dirty="0"/>
              <a:t>SHA-224</a:t>
            </a:r>
            <a:r>
              <a:rPr lang="zh-CN" altLang="en-US" sz="2200" dirty="0"/>
              <a:t>、</a:t>
            </a:r>
            <a:r>
              <a:rPr lang="en-US" altLang="zh-CN" sz="2200" dirty="0"/>
              <a:t>SHA-256</a:t>
            </a:r>
            <a:r>
              <a:rPr lang="zh-CN" altLang="en-US" sz="2200" dirty="0"/>
              <a:t>、</a:t>
            </a:r>
            <a:r>
              <a:rPr lang="en-US" altLang="zh-CN" sz="2200" dirty="0"/>
              <a:t>SHA-384</a:t>
            </a:r>
            <a:r>
              <a:rPr lang="zh-CN" altLang="en-US" sz="2200" dirty="0"/>
              <a:t>和</a:t>
            </a:r>
            <a:r>
              <a:rPr lang="en-US" altLang="zh-CN" sz="2200" dirty="0"/>
              <a:t>SHA-512</a:t>
            </a:r>
            <a:r>
              <a:rPr lang="zh-CN" altLang="en-US" sz="2200" dirty="0"/>
              <a:t>）来替代。</a:t>
            </a:r>
          </a:p>
        </p:txBody>
      </p:sp>
    </p:spTree>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idx="4294967295"/>
          </p:nvPr>
        </p:nvSpPr>
        <p:spPr>
          <a:xfrm>
            <a:off x="684213" y="333375"/>
            <a:ext cx="7772400" cy="1143000"/>
          </a:xfrm>
        </p:spPr>
        <p:txBody>
          <a:bodyPr/>
          <a:lstStyle/>
          <a:p>
            <a:pPr>
              <a:defRPr/>
            </a:pPr>
            <a:r>
              <a:rPr lang="zh-CN" altLang="en-US" sz="4000" smtClean="0">
                <a:ea typeface="宋体" pitchFamily="2" charset="-122"/>
              </a:rPr>
              <a:t>美国</a:t>
            </a:r>
            <a:r>
              <a:rPr lang="en-US" altLang="zh-CN" sz="4000" smtClean="0">
                <a:ea typeface="宋体" pitchFamily="2" charset="-122"/>
              </a:rPr>
              <a:t>Hash</a:t>
            </a:r>
            <a:r>
              <a:rPr lang="zh-CN" altLang="en-US" sz="4000" smtClean="0">
                <a:ea typeface="宋体" pitchFamily="2" charset="-122"/>
              </a:rPr>
              <a:t>函数标准</a:t>
            </a:r>
            <a:r>
              <a:rPr lang="en-US" altLang="zh-CN" sz="4000" smtClean="0">
                <a:ea typeface="宋体" pitchFamily="2" charset="-122"/>
              </a:rPr>
              <a:t>SHA-1</a:t>
            </a:r>
            <a:r>
              <a:rPr lang="zh-CN" altLang="en-US" sz="4000" smtClean="0">
                <a:ea typeface="宋体" pitchFamily="2" charset="-122"/>
              </a:rPr>
              <a:t>的破译</a:t>
            </a:r>
          </a:p>
        </p:txBody>
      </p:sp>
      <p:sp>
        <p:nvSpPr>
          <p:cNvPr id="303107" name="Rectangle 3"/>
          <p:cNvSpPr>
            <a:spLocks noGrp="1" noChangeArrowheads="1"/>
          </p:cNvSpPr>
          <p:nvPr>
            <p:ph type="body" idx="4294967295"/>
          </p:nvPr>
        </p:nvSpPr>
        <p:spPr>
          <a:xfrm>
            <a:off x="0" y="1385888"/>
            <a:ext cx="8964613" cy="5472112"/>
          </a:xfrm>
        </p:spPr>
        <p:txBody>
          <a:bodyPr/>
          <a:lstStyle/>
          <a:p>
            <a:pPr>
              <a:lnSpc>
                <a:spcPct val="110000"/>
              </a:lnSpc>
              <a:defRPr/>
            </a:pPr>
            <a:r>
              <a:rPr lang="zh-CN" altLang="en-US" sz="2000" dirty="0"/>
              <a:t>　　</a:t>
            </a:r>
            <a:r>
              <a:rPr lang="en-US" altLang="zh-CN" sz="2000" dirty="0"/>
              <a:t>2005</a:t>
            </a:r>
            <a:r>
              <a:rPr lang="zh-CN" altLang="en-US" sz="2000" dirty="0"/>
              <a:t>年</a:t>
            </a:r>
            <a:r>
              <a:rPr lang="en-US" altLang="zh-CN" sz="2000" dirty="0"/>
              <a:t>2</a:t>
            </a:r>
            <a:r>
              <a:rPr lang="zh-CN" altLang="en-US" sz="2000" dirty="0"/>
              <a:t>月</a:t>
            </a:r>
            <a:r>
              <a:rPr lang="en-US" altLang="zh-CN" sz="2000" dirty="0"/>
              <a:t>14</a:t>
            </a:r>
            <a:r>
              <a:rPr lang="zh-CN" altLang="en-US" sz="2000" dirty="0"/>
              <a:t>日，王小云、于红波和尹依群等人完成了</a:t>
            </a:r>
            <a:r>
              <a:rPr lang="en-US" altLang="zh-CN" sz="2000" dirty="0"/>
              <a:t>SHA-1</a:t>
            </a:r>
            <a:r>
              <a:rPr lang="zh-CN" altLang="en-US" sz="2000" dirty="0"/>
              <a:t>的破译。在</a:t>
            </a:r>
            <a:r>
              <a:rPr lang="en-US" altLang="zh-CN" sz="2000" dirty="0"/>
              <a:t>SHA-1</a:t>
            </a:r>
            <a:r>
              <a:rPr lang="zh-CN" altLang="en-US" sz="2000" dirty="0"/>
              <a:t>的破译工作中，王小云等人采用</a:t>
            </a:r>
            <a:r>
              <a:rPr lang="en-US" altLang="zh-CN" sz="2000" dirty="0"/>
              <a:t>MD5</a:t>
            </a:r>
            <a:r>
              <a:rPr lang="zh-CN" altLang="en-US" sz="2000" dirty="0"/>
              <a:t>的破译技术，成功解决了</a:t>
            </a:r>
            <a:r>
              <a:rPr lang="en-US" altLang="zh-CN" sz="2000" dirty="0"/>
              <a:t>SHA-1</a:t>
            </a:r>
            <a:r>
              <a:rPr lang="zh-CN" altLang="en-US" sz="2000" dirty="0"/>
              <a:t>差分分析中的一种不可能差分问题，这是</a:t>
            </a:r>
            <a:r>
              <a:rPr lang="en-US" altLang="zh-CN" sz="2000" dirty="0"/>
              <a:t>SHA</a:t>
            </a:r>
            <a:r>
              <a:rPr lang="zh-CN" altLang="en-US" sz="2000" dirty="0"/>
              <a:t>类算法（</a:t>
            </a:r>
            <a:r>
              <a:rPr lang="en-US" altLang="zh-CN" sz="2000" dirty="0"/>
              <a:t>SHA-1, SHA-0</a:t>
            </a:r>
            <a:r>
              <a:rPr lang="zh-CN" altLang="en-US" sz="2000" dirty="0"/>
              <a:t>）分析技术的难点与瓶颈，并解决了难以确定的满足碰撞路线的明文条件以及明文修改技术。这些关键技术的解决最终导致了</a:t>
            </a:r>
            <a:r>
              <a:rPr lang="en-US" altLang="zh-CN" sz="2000" dirty="0"/>
              <a:t>SHA-1</a:t>
            </a:r>
            <a:r>
              <a:rPr lang="zh-CN" altLang="en-US" sz="2000" dirty="0"/>
              <a:t>全算法的破译。</a:t>
            </a:r>
            <a:br>
              <a:rPr lang="zh-CN" altLang="en-US" sz="2000" dirty="0"/>
            </a:br>
            <a:r>
              <a:rPr lang="zh-CN" altLang="en-US" sz="2000" dirty="0"/>
              <a:t>　　</a:t>
            </a:r>
            <a:r>
              <a:rPr lang="en-US" altLang="zh-CN" sz="2000" dirty="0"/>
              <a:t>2005</a:t>
            </a:r>
            <a:r>
              <a:rPr lang="zh-CN" altLang="en-US" sz="2000" dirty="0"/>
              <a:t>年</a:t>
            </a:r>
            <a:r>
              <a:rPr lang="en-US" altLang="zh-CN" sz="2000" dirty="0"/>
              <a:t>2</a:t>
            </a:r>
            <a:r>
              <a:rPr lang="zh-CN" altLang="en-US" sz="2000" dirty="0"/>
              <a:t>月</a:t>
            </a:r>
            <a:r>
              <a:rPr lang="en-US" altLang="zh-CN" sz="2000" dirty="0"/>
              <a:t>15</a:t>
            </a:r>
            <a:r>
              <a:rPr lang="zh-CN" altLang="en-US" sz="2000" dirty="0"/>
              <a:t>日，在美国洛杉矶召开的万人参加的</a:t>
            </a:r>
            <a:r>
              <a:rPr lang="en-US" altLang="zh-CN" sz="2000" dirty="0"/>
              <a:t>RSA</a:t>
            </a:r>
            <a:r>
              <a:rPr lang="zh-CN" altLang="en-US" sz="2000" dirty="0"/>
              <a:t>年会上，</a:t>
            </a:r>
            <a:r>
              <a:rPr lang="en-US" altLang="zh-CN" sz="2000" dirty="0" err="1"/>
              <a:t>Rivest</a:t>
            </a:r>
            <a:r>
              <a:rPr lang="zh-CN" altLang="en-US" sz="2000" dirty="0"/>
              <a:t>、</a:t>
            </a:r>
            <a:r>
              <a:rPr lang="en-US" altLang="zh-CN" sz="2000" dirty="0"/>
              <a:t>Shamir</a:t>
            </a:r>
            <a:r>
              <a:rPr lang="zh-CN" altLang="en-US" sz="2000" dirty="0"/>
              <a:t>和</a:t>
            </a:r>
            <a:r>
              <a:rPr lang="en-US" altLang="zh-CN" sz="2000" dirty="0" err="1"/>
              <a:t>Diffie</a:t>
            </a:r>
            <a:r>
              <a:rPr lang="en-US" altLang="zh-CN" sz="2000" dirty="0"/>
              <a:t> </a:t>
            </a:r>
            <a:r>
              <a:rPr lang="zh-CN" altLang="en-US" sz="2000" dirty="0"/>
              <a:t>等</a:t>
            </a:r>
            <a:r>
              <a:rPr lang="en-US" altLang="zh-CN" sz="2000" dirty="0"/>
              <a:t>5</a:t>
            </a:r>
            <a:r>
              <a:rPr lang="zh-CN" altLang="en-US" sz="2000" dirty="0"/>
              <a:t>位世界顶级密码学家首次宣布了</a:t>
            </a:r>
            <a:r>
              <a:rPr lang="en-US" altLang="zh-CN" sz="2000" dirty="0"/>
              <a:t>3</a:t>
            </a:r>
            <a:r>
              <a:rPr lang="zh-CN" altLang="en-US" sz="2000" dirty="0"/>
              <a:t>位中国研究人员关于</a:t>
            </a:r>
            <a:r>
              <a:rPr lang="en-US" altLang="zh-CN" sz="2000" dirty="0"/>
              <a:t>SHA-1</a:t>
            </a:r>
            <a:r>
              <a:rPr lang="zh-CN" altLang="en-US" sz="2000" dirty="0"/>
              <a:t>的破译结果。</a:t>
            </a:r>
            <a:r>
              <a:rPr lang="en-US" altLang="zh-CN" sz="2000" dirty="0"/>
              <a:t>Shamir</a:t>
            </a:r>
            <a:r>
              <a:rPr lang="zh-CN" altLang="en-US" sz="2000" dirty="0"/>
              <a:t>评论道：“我相信这将会引起轩然大波，设计新的</a:t>
            </a:r>
            <a:r>
              <a:rPr lang="en-US" altLang="zh-CN" sz="2000" dirty="0"/>
              <a:t>Hash</a:t>
            </a:r>
            <a:r>
              <a:rPr lang="zh-CN" altLang="en-US" sz="2000" dirty="0"/>
              <a:t>函数算法极其重要”、“这是近几年密码学领域最美妙的（</a:t>
            </a:r>
            <a:r>
              <a:rPr lang="en-US" altLang="zh-CN" sz="2000" dirty="0"/>
              <a:t>most wonderful</a:t>
            </a:r>
            <a:r>
              <a:rPr lang="zh-CN" altLang="en-US" sz="2000" dirty="0"/>
              <a:t>）结果”。</a:t>
            </a:r>
            <a:r>
              <a:rPr lang="en-US" altLang="zh-CN" sz="2000" dirty="0" err="1"/>
              <a:t>Rivest</a:t>
            </a:r>
            <a:r>
              <a:rPr lang="en-US" altLang="zh-CN" sz="2000" dirty="0"/>
              <a:t> </a:t>
            </a:r>
            <a:r>
              <a:rPr lang="zh-CN" altLang="en-US" sz="2000" dirty="0"/>
              <a:t>评论道：“</a:t>
            </a:r>
            <a:r>
              <a:rPr lang="en-US" altLang="zh-CN" sz="2000" dirty="0"/>
              <a:t>SHA-1</a:t>
            </a:r>
            <a:r>
              <a:rPr lang="zh-CN" altLang="en-US" sz="2000" dirty="0"/>
              <a:t>的破译令人吃惊”、“数字签名的安全性在降低，这再一次提醒我们需要替换算法”。目前，关于</a:t>
            </a:r>
            <a:r>
              <a:rPr lang="en-US" altLang="zh-CN" sz="2000" dirty="0"/>
              <a:t>SHA-1</a:t>
            </a:r>
            <a:r>
              <a:rPr lang="zh-CN" altLang="en-US" sz="2000" dirty="0"/>
              <a:t>被破译的消息又一次引起国际社会的广泛关注，报道日渐增加，</a:t>
            </a:r>
            <a:r>
              <a:rPr lang="en-US" altLang="zh-CN" sz="2000" dirty="0"/>
              <a:t>NIST</a:t>
            </a:r>
            <a:r>
              <a:rPr lang="zh-CN" altLang="en-US" sz="2000" dirty="0"/>
              <a:t>再次发表评论，美国</a:t>
            </a:r>
            <a:r>
              <a:rPr lang="en-US" altLang="zh-CN" sz="2000" dirty="0"/>
              <a:t>《</a:t>
            </a:r>
            <a:r>
              <a:rPr lang="zh-CN" altLang="en-US" sz="2000" dirty="0"/>
              <a:t>华尔街日报</a:t>
            </a:r>
            <a:r>
              <a:rPr lang="en-US" altLang="zh-CN" sz="2000" dirty="0"/>
              <a:t>》</a:t>
            </a:r>
            <a:r>
              <a:rPr lang="zh-CN" altLang="en-US" sz="2000" dirty="0"/>
              <a:t>、</a:t>
            </a:r>
            <a:r>
              <a:rPr lang="en-US" altLang="zh-CN" sz="2000" dirty="0"/>
              <a:t>《</a:t>
            </a:r>
            <a:r>
              <a:rPr lang="zh-CN" altLang="en-US" sz="2000" dirty="0"/>
              <a:t>科学</a:t>
            </a:r>
            <a:r>
              <a:rPr lang="en-US" altLang="zh-CN" sz="2000" dirty="0"/>
              <a:t>》</a:t>
            </a:r>
            <a:r>
              <a:rPr lang="zh-CN" altLang="en-US" sz="2000" dirty="0"/>
              <a:t>杂志上也刊登了专门报道。相信随着分析技术的明朗化，国际密码学家以及信息安全专家将会进一步意识到</a:t>
            </a:r>
            <a:r>
              <a:rPr lang="en-US" altLang="zh-CN" sz="2000" dirty="0"/>
              <a:t>SHA-1</a:t>
            </a:r>
            <a:r>
              <a:rPr lang="zh-CN" altLang="en-US" sz="2000" dirty="0"/>
              <a:t>被破译而带来的潜在危机。 </a:t>
            </a:r>
          </a:p>
        </p:txBody>
      </p:sp>
    </p:spTree>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pPr>
              <a:defRPr/>
            </a:pPr>
            <a:fld id="{62BC9A01-9995-4FB3-93CA-6B3D9C4EC501}" type="slidenum">
              <a:rPr lang="zh-CN" altLang="en-US"/>
              <a:pPr>
                <a:defRPr/>
              </a:pPr>
              <a:t>16</a:t>
            </a:fld>
            <a:endParaRPr lang="en-US" altLang="zh-CN"/>
          </a:p>
        </p:txBody>
      </p:sp>
      <p:sp>
        <p:nvSpPr>
          <p:cNvPr id="37891" name="Rectangle 2"/>
          <p:cNvSpPr>
            <a:spLocks noChangeArrowheads="1"/>
          </p:cNvSpPr>
          <p:nvPr/>
        </p:nvSpPr>
        <p:spPr bwMode="auto">
          <a:xfrm>
            <a:off x="741363" y="419100"/>
            <a:ext cx="6858000" cy="762000"/>
          </a:xfrm>
          <a:prstGeom prst="rect">
            <a:avLst/>
          </a:prstGeom>
          <a:noFill/>
          <a:ln w="9525">
            <a:noFill/>
            <a:miter lim="800000"/>
            <a:headEnd/>
            <a:tailEnd/>
          </a:ln>
        </p:spPr>
        <p:txBody>
          <a:bodyPr anchor="ctr"/>
          <a:lstStyle/>
          <a:p>
            <a:pPr>
              <a:lnSpc>
                <a:spcPct val="100000"/>
              </a:lnSpc>
              <a:spcBef>
                <a:spcPct val="0"/>
              </a:spcBef>
              <a:buFontTx/>
              <a:buNone/>
            </a:pPr>
            <a:r>
              <a:rPr kumimoji="1" lang="en-US" altLang="zh-CN" sz="4000" b="1" dirty="0" smtClean="0"/>
              <a:t>4.2 </a:t>
            </a:r>
            <a:r>
              <a:rPr kumimoji="1" lang="zh-CN" altLang="en-US" sz="4000" b="1" dirty="0" smtClean="0"/>
              <a:t>数字签名</a:t>
            </a:r>
            <a:r>
              <a:rPr kumimoji="1" lang="zh-CN" altLang="en-US" sz="4000" b="1" dirty="0"/>
              <a:t>概述</a:t>
            </a:r>
            <a:endParaRPr kumimoji="1" lang="zh-CN" altLang="en-US" sz="4000" b="1" dirty="0">
              <a:latin typeface="楷体_GB2312" pitchFamily="49" charset="-122"/>
            </a:endParaRPr>
          </a:p>
        </p:txBody>
      </p:sp>
      <p:pic>
        <p:nvPicPr>
          <p:cNvPr id="37892" name="Picture 3" descr="BD10289_"/>
          <p:cNvPicPr>
            <a:picLocks noChangeAspect="1" noChangeArrowheads="1"/>
          </p:cNvPicPr>
          <p:nvPr/>
        </p:nvPicPr>
        <p:blipFill>
          <a:blip r:embed="rId2">
            <a:lum bright="70000" contrast="-70000"/>
          </a:blip>
          <a:srcRect/>
          <a:stretch>
            <a:fillRect/>
          </a:stretch>
        </p:blipFill>
        <p:spPr bwMode="auto">
          <a:xfrm>
            <a:off x="684213" y="1052513"/>
            <a:ext cx="6858000" cy="114300"/>
          </a:xfrm>
          <a:prstGeom prst="rect">
            <a:avLst/>
          </a:prstGeom>
          <a:noFill/>
          <a:ln w="9525">
            <a:noFill/>
            <a:miter lim="800000"/>
            <a:headEnd/>
            <a:tailEnd/>
          </a:ln>
        </p:spPr>
      </p:pic>
      <p:sp>
        <p:nvSpPr>
          <p:cNvPr id="37893" name="Rectangle 4"/>
          <p:cNvSpPr>
            <a:spLocks noChangeArrowheads="1"/>
          </p:cNvSpPr>
          <p:nvPr/>
        </p:nvSpPr>
        <p:spPr bwMode="auto">
          <a:xfrm>
            <a:off x="611188" y="1196975"/>
            <a:ext cx="7593012" cy="4968875"/>
          </a:xfrm>
          <a:prstGeom prst="rect">
            <a:avLst/>
          </a:prstGeom>
          <a:noFill/>
          <a:ln w="9525">
            <a:noFill/>
            <a:miter lim="800000"/>
            <a:headEnd/>
            <a:tailEnd/>
          </a:ln>
        </p:spPr>
        <p:txBody>
          <a:bodyPr lIns="92075" tIns="46038" rIns="92075" bIns="46038"/>
          <a:lstStyle/>
          <a:p>
            <a:pPr marL="342900" indent="-342900"/>
            <a:r>
              <a:rPr lang="zh-CN" altLang="en-US" sz="2800" b="1"/>
              <a:t>日常生活和经济往来中，签名盖章和识别签名是一个重要环节；</a:t>
            </a:r>
            <a:endParaRPr lang="zh-CN" altLang="en-US" sz="2800" b="1">
              <a:latin typeface="楷体_GB2312" pitchFamily="49" charset="-122"/>
            </a:endParaRPr>
          </a:p>
          <a:p>
            <a:pPr marL="342900" indent="-342900"/>
            <a:r>
              <a:rPr lang="zh-CN" altLang="en-US" sz="2800" b="1"/>
              <a:t>计算机网络通信时代，用密码学来实现数字签名；</a:t>
            </a:r>
            <a:endParaRPr lang="zh-CN" altLang="en-US" sz="2800" b="1">
              <a:latin typeface="楷体_GB2312" pitchFamily="49" charset="-122"/>
            </a:endParaRPr>
          </a:p>
          <a:p>
            <a:pPr marL="342900" indent="-342900"/>
            <a:r>
              <a:rPr lang="zh-CN" altLang="en-US" sz="2800" b="1"/>
              <a:t>数字签名特点：</a:t>
            </a:r>
          </a:p>
          <a:p>
            <a:pPr marL="742950" lvl="1" indent="-285750">
              <a:buFont typeface="楷体_GB2312" pitchFamily="49" charset="-122"/>
              <a:buChar char="-"/>
            </a:pPr>
            <a:r>
              <a:rPr lang="zh-CN" altLang="en-US" sz="2800" b="1">
                <a:latin typeface="楷体_GB2312" pitchFamily="49" charset="-122"/>
              </a:rPr>
              <a:t>收方能够确认或证实发方的签字；</a:t>
            </a:r>
          </a:p>
          <a:p>
            <a:pPr marL="742950" lvl="1" indent="-285750">
              <a:buFont typeface="楷体_GB2312" pitchFamily="49" charset="-122"/>
              <a:buChar char="-"/>
            </a:pPr>
            <a:r>
              <a:rPr lang="zh-CN" altLang="en-US" sz="2800" b="1">
                <a:latin typeface="楷体_GB2312" pitchFamily="49" charset="-122"/>
              </a:rPr>
              <a:t>都不能仿造；</a:t>
            </a:r>
          </a:p>
          <a:p>
            <a:pPr marL="742950" lvl="1" indent="-285750">
              <a:buFont typeface="楷体_GB2312" pitchFamily="49" charset="-122"/>
              <a:buChar char="-"/>
            </a:pPr>
            <a:r>
              <a:rPr lang="zh-CN" altLang="en-US" sz="2800" b="1">
                <a:latin typeface="楷体_GB2312" pitchFamily="49" charset="-122"/>
              </a:rPr>
              <a:t>如果发方否认他所签名的消息，可以通过仲裁解决争议。　</a:t>
            </a:r>
          </a:p>
        </p:txBody>
      </p:sp>
    </p:spTree>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pPr>
              <a:defRPr/>
            </a:pPr>
            <a:fld id="{F7952AC0-3A50-468A-8044-5D1CA60B8609}" type="slidenum">
              <a:rPr lang="zh-CN" altLang="en-US"/>
              <a:pPr>
                <a:defRPr/>
              </a:pPr>
              <a:t>17</a:t>
            </a:fld>
            <a:endParaRPr lang="en-US" altLang="zh-CN"/>
          </a:p>
        </p:txBody>
      </p:sp>
      <p:sp>
        <p:nvSpPr>
          <p:cNvPr id="38915" name="Rectangle 2"/>
          <p:cNvSpPr>
            <a:spLocks noChangeArrowheads="1"/>
          </p:cNvSpPr>
          <p:nvPr/>
        </p:nvSpPr>
        <p:spPr bwMode="auto">
          <a:xfrm>
            <a:off x="468313" y="579438"/>
            <a:ext cx="7724775" cy="762000"/>
          </a:xfrm>
          <a:prstGeom prst="rect">
            <a:avLst/>
          </a:prstGeom>
          <a:noFill/>
          <a:ln w="9525">
            <a:noFill/>
            <a:miter lim="800000"/>
            <a:headEnd/>
            <a:tailEnd/>
          </a:ln>
        </p:spPr>
        <p:txBody>
          <a:bodyPr anchor="ctr"/>
          <a:lstStyle/>
          <a:p>
            <a:pPr>
              <a:lnSpc>
                <a:spcPct val="100000"/>
              </a:lnSpc>
              <a:spcBef>
                <a:spcPct val="0"/>
              </a:spcBef>
              <a:buFontTx/>
              <a:buNone/>
            </a:pPr>
            <a:r>
              <a:rPr kumimoji="1" lang="zh-CN" altLang="en-US" sz="4000" b="1"/>
              <a:t>数字签名与手写签名和消息认证</a:t>
            </a:r>
            <a:endParaRPr kumimoji="1" lang="zh-CN" altLang="en-US" sz="4000" b="1">
              <a:latin typeface="楷体_GB2312" pitchFamily="49" charset="-122"/>
            </a:endParaRPr>
          </a:p>
        </p:txBody>
      </p:sp>
      <p:pic>
        <p:nvPicPr>
          <p:cNvPr id="38916" name="Picture 3" descr="BD10289_"/>
          <p:cNvPicPr>
            <a:picLocks noChangeAspect="1" noChangeArrowheads="1"/>
          </p:cNvPicPr>
          <p:nvPr/>
        </p:nvPicPr>
        <p:blipFill>
          <a:blip r:embed="rId2">
            <a:lum bright="70000" contrast="-70000"/>
          </a:blip>
          <a:srcRect/>
          <a:stretch>
            <a:fillRect/>
          </a:stretch>
        </p:blipFill>
        <p:spPr bwMode="auto">
          <a:xfrm>
            <a:off x="750888" y="1335088"/>
            <a:ext cx="6858000" cy="114300"/>
          </a:xfrm>
          <a:prstGeom prst="rect">
            <a:avLst/>
          </a:prstGeom>
          <a:noFill/>
          <a:ln w="9525">
            <a:noFill/>
            <a:miter lim="800000"/>
            <a:headEnd/>
            <a:tailEnd/>
          </a:ln>
        </p:spPr>
      </p:pic>
      <p:sp>
        <p:nvSpPr>
          <p:cNvPr id="731140" name="Rectangle 4"/>
          <p:cNvSpPr>
            <a:spLocks noChangeArrowheads="1"/>
          </p:cNvSpPr>
          <p:nvPr/>
        </p:nvSpPr>
        <p:spPr bwMode="auto">
          <a:xfrm>
            <a:off x="790575" y="1735138"/>
            <a:ext cx="7526338" cy="4286250"/>
          </a:xfrm>
          <a:prstGeom prst="rect">
            <a:avLst/>
          </a:prstGeom>
          <a:noFill/>
          <a:ln w="9525">
            <a:noFill/>
            <a:miter lim="800000"/>
            <a:headEnd/>
            <a:tailEnd/>
          </a:ln>
        </p:spPr>
        <p:txBody>
          <a:bodyPr lIns="92075" tIns="46038" rIns="92075" bIns="46038"/>
          <a:lstStyle/>
          <a:p>
            <a:pPr marL="342900" indent="-342900">
              <a:lnSpc>
                <a:spcPct val="150000"/>
              </a:lnSpc>
            </a:pPr>
            <a:r>
              <a:rPr lang="zh-CN" altLang="en-US" sz="2800" b="1"/>
              <a:t>与手写签名的区别：</a:t>
            </a:r>
          </a:p>
          <a:p>
            <a:pPr marL="742950" lvl="1" indent="-285750">
              <a:lnSpc>
                <a:spcPct val="150000"/>
              </a:lnSpc>
              <a:buFont typeface="楷体_GB2312" pitchFamily="49" charset="-122"/>
              <a:buChar char="-"/>
            </a:pPr>
            <a:r>
              <a:rPr lang="zh-CN" altLang="en-US" sz="2400" b="1">
                <a:latin typeface="楷体_GB2312" pitchFamily="49" charset="-122"/>
              </a:rPr>
              <a:t>手写签名是模拟的，且因人而异；</a:t>
            </a:r>
          </a:p>
          <a:p>
            <a:pPr marL="742950" lvl="1" indent="-285750">
              <a:lnSpc>
                <a:spcPct val="150000"/>
              </a:lnSpc>
              <a:buFont typeface="楷体_GB2312" pitchFamily="49" charset="-122"/>
              <a:buChar char="-"/>
            </a:pPr>
            <a:r>
              <a:rPr lang="zh-CN" altLang="en-US" sz="2400" b="1">
                <a:latin typeface="楷体_GB2312" pitchFamily="49" charset="-122"/>
              </a:rPr>
              <a:t>数字签名是</a:t>
            </a:r>
            <a:r>
              <a:rPr lang="en-US" altLang="zh-CN" sz="2400" b="1">
                <a:latin typeface="楷体_GB2312" pitchFamily="49" charset="-122"/>
              </a:rPr>
              <a:t>01</a:t>
            </a:r>
            <a:r>
              <a:rPr lang="zh-CN" altLang="en-US" sz="2400" b="1">
                <a:latin typeface="楷体_GB2312" pitchFamily="49" charset="-122"/>
              </a:rPr>
              <a:t>数字串，因消息而异。</a:t>
            </a:r>
            <a:endParaRPr lang="zh-CN" altLang="en-US" sz="2000" b="1">
              <a:latin typeface="楷体_GB2312" pitchFamily="49" charset="-122"/>
            </a:endParaRPr>
          </a:p>
          <a:p>
            <a:pPr marL="342900" indent="-342900">
              <a:lnSpc>
                <a:spcPct val="150000"/>
              </a:lnSpc>
            </a:pPr>
            <a:r>
              <a:rPr lang="zh-CN" altLang="en-US" sz="2800" b="1"/>
              <a:t>与消息认证的区别：</a:t>
            </a:r>
            <a:endParaRPr lang="zh-CN" altLang="en-US" sz="2800" b="1">
              <a:latin typeface="楷体_GB2312" pitchFamily="49" charset="-122"/>
            </a:endParaRPr>
          </a:p>
          <a:p>
            <a:pPr marL="742950" lvl="1" indent="-285750">
              <a:lnSpc>
                <a:spcPct val="150000"/>
              </a:lnSpc>
              <a:buFont typeface="楷体_GB2312" pitchFamily="49" charset="-122"/>
              <a:buChar char="-"/>
            </a:pPr>
            <a:r>
              <a:rPr lang="zh-CN" altLang="en-US" sz="2400" b="1">
                <a:latin typeface="楷体_GB2312" pitchFamily="49" charset="-122"/>
              </a:rPr>
              <a:t>消息认证使收方能验证消息内容是否被篡改；</a:t>
            </a:r>
          </a:p>
          <a:p>
            <a:pPr marL="742950" lvl="1" indent="-285750">
              <a:lnSpc>
                <a:spcPct val="150000"/>
              </a:lnSpc>
              <a:buFont typeface="楷体_GB2312" pitchFamily="49" charset="-122"/>
              <a:buChar char="-"/>
            </a:pPr>
            <a:r>
              <a:rPr lang="zh-CN" altLang="en-US" sz="2400" b="1">
                <a:latin typeface="楷体_GB2312" pitchFamily="49" charset="-122"/>
              </a:rPr>
              <a:t>数字签名还可以认证消息发送者的身份。</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1140">
                                            <p:txEl>
                                              <p:pRg st="0" end="0"/>
                                            </p:txEl>
                                          </p:spTgt>
                                        </p:tgtEl>
                                        <p:attrNameLst>
                                          <p:attrName>style.visibility</p:attrName>
                                        </p:attrNameLst>
                                      </p:cBhvr>
                                      <p:to>
                                        <p:strVal val="visible"/>
                                      </p:to>
                                    </p:set>
                                    <p:animEffect transition="in" filter="barn(inVertical)">
                                      <p:cBhvr>
                                        <p:cTn id="7" dur="500"/>
                                        <p:tgtEl>
                                          <p:spTgt spid="731140">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31140">
                                            <p:txEl>
                                              <p:pRg st="1" end="1"/>
                                            </p:txEl>
                                          </p:spTgt>
                                        </p:tgtEl>
                                        <p:attrNameLst>
                                          <p:attrName>style.visibility</p:attrName>
                                        </p:attrNameLst>
                                      </p:cBhvr>
                                      <p:to>
                                        <p:strVal val="visible"/>
                                      </p:to>
                                    </p:set>
                                    <p:animEffect transition="in" filter="barn(inVertical)">
                                      <p:cBhvr>
                                        <p:cTn id="10" dur="500"/>
                                        <p:tgtEl>
                                          <p:spTgt spid="731140">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31140">
                                            <p:txEl>
                                              <p:pRg st="2" end="2"/>
                                            </p:txEl>
                                          </p:spTgt>
                                        </p:tgtEl>
                                        <p:attrNameLst>
                                          <p:attrName>style.visibility</p:attrName>
                                        </p:attrNameLst>
                                      </p:cBhvr>
                                      <p:to>
                                        <p:strVal val="visible"/>
                                      </p:to>
                                    </p:set>
                                    <p:animEffect transition="in" filter="barn(inVertical)">
                                      <p:cBhvr>
                                        <p:cTn id="13" dur="500"/>
                                        <p:tgtEl>
                                          <p:spTgt spid="73114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731140">
                                            <p:txEl>
                                              <p:pRg st="3" end="3"/>
                                            </p:txEl>
                                          </p:spTgt>
                                        </p:tgtEl>
                                        <p:attrNameLst>
                                          <p:attrName>style.visibility</p:attrName>
                                        </p:attrNameLst>
                                      </p:cBhvr>
                                      <p:to>
                                        <p:strVal val="visible"/>
                                      </p:to>
                                    </p:set>
                                    <p:animEffect transition="in" filter="barn(inVertical)">
                                      <p:cBhvr>
                                        <p:cTn id="18" dur="500"/>
                                        <p:tgtEl>
                                          <p:spTgt spid="731140">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731140">
                                            <p:txEl>
                                              <p:pRg st="4" end="4"/>
                                            </p:txEl>
                                          </p:spTgt>
                                        </p:tgtEl>
                                        <p:attrNameLst>
                                          <p:attrName>style.visibility</p:attrName>
                                        </p:attrNameLst>
                                      </p:cBhvr>
                                      <p:to>
                                        <p:strVal val="visible"/>
                                      </p:to>
                                    </p:set>
                                    <p:animEffect transition="in" filter="barn(inVertical)">
                                      <p:cBhvr>
                                        <p:cTn id="21" dur="500"/>
                                        <p:tgtEl>
                                          <p:spTgt spid="731140">
                                            <p:txEl>
                                              <p:pRg st="4" end="4"/>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731140">
                                            <p:txEl>
                                              <p:pRg st="5" end="5"/>
                                            </p:txEl>
                                          </p:spTgt>
                                        </p:tgtEl>
                                        <p:attrNameLst>
                                          <p:attrName>style.visibility</p:attrName>
                                        </p:attrNameLst>
                                      </p:cBhvr>
                                      <p:to>
                                        <p:strVal val="visible"/>
                                      </p:to>
                                    </p:set>
                                    <p:animEffect transition="in" filter="barn(inVertical)">
                                      <p:cBhvr>
                                        <p:cTn id="24" dur="500"/>
                                        <p:tgtEl>
                                          <p:spTgt spid="73114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40"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73AC634C-76DB-4DC8-AC98-82211F2C8456}" type="slidenum">
              <a:rPr lang="zh-CN" altLang="en-US"/>
              <a:pPr>
                <a:defRPr/>
              </a:pPr>
              <a:t>18</a:t>
            </a:fld>
            <a:endParaRPr lang="en-US" altLang="zh-CN"/>
          </a:p>
        </p:txBody>
      </p:sp>
      <p:sp>
        <p:nvSpPr>
          <p:cNvPr id="925698" name="Rectangle 2"/>
          <p:cNvSpPr>
            <a:spLocks noGrp="1" noChangeArrowheads="1"/>
          </p:cNvSpPr>
          <p:nvPr>
            <p:ph type="title"/>
          </p:nvPr>
        </p:nvSpPr>
        <p:spPr>
          <a:xfrm>
            <a:off x="250825" y="692150"/>
            <a:ext cx="8229600" cy="720725"/>
          </a:xfrm>
        </p:spPr>
        <p:txBody>
          <a:bodyPr/>
          <a:lstStyle/>
          <a:p>
            <a:pPr eaLnBrk="1" hangingPunct="1">
              <a:defRPr/>
            </a:pPr>
            <a:r>
              <a:rPr lang="zh-CN" altLang="en-US" sz="4000" smtClean="0">
                <a:latin typeface="宋体" charset="-122"/>
                <a:ea typeface="宋体" charset="-122"/>
              </a:rPr>
              <a:t>目录</a:t>
            </a:r>
          </a:p>
        </p:txBody>
      </p:sp>
      <p:sp>
        <p:nvSpPr>
          <p:cNvPr id="925699" name="Rectangle 3"/>
          <p:cNvSpPr>
            <a:spLocks noGrp="1" noChangeArrowheads="1"/>
          </p:cNvSpPr>
          <p:nvPr>
            <p:ph type="body" idx="1"/>
          </p:nvPr>
        </p:nvSpPr>
        <p:spPr/>
        <p:txBody>
          <a:bodyPr/>
          <a:lstStyle/>
          <a:p>
            <a:pPr eaLnBrk="1" hangingPunct="1">
              <a:defRPr/>
            </a:pPr>
            <a:r>
              <a:rPr kumimoji="1" lang="zh-CN" altLang="en-US" dirty="0" smtClean="0"/>
              <a:t>数字签名</a:t>
            </a:r>
          </a:p>
          <a:p>
            <a:pPr lvl="1" eaLnBrk="1" hangingPunct="1">
              <a:defRPr/>
            </a:pPr>
            <a:r>
              <a:rPr lang="zh-CN" altLang="zh-CN" dirty="0" smtClean="0">
                <a:solidFill>
                  <a:srgbClr val="FFCC00"/>
                </a:solidFill>
              </a:rPr>
              <a:t>数字签名及其原理</a:t>
            </a:r>
            <a:r>
              <a:rPr lang="zh-CN" altLang="zh-CN" dirty="0" smtClean="0"/>
              <a:t> </a:t>
            </a:r>
            <a:endParaRPr kumimoji="1" lang="en-US" altLang="zh-CN" dirty="0" smtClean="0">
              <a:solidFill>
                <a:srgbClr val="FFCC00"/>
              </a:solidFill>
            </a:endParaRPr>
          </a:p>
          <a:p>
            <a:pPr lvl="1" eaLnBrk="1" hangingPunct="1">
              <a:defRPr/>
            </a:pPr>
            <a:r>
              <a:rPr lang="zh-CN" altLang="en-US" dirty="0" smtClean="0"/>
              <a:t>数字签名标准与算法</a:t>
            </a:r>
            <a:r>
              <a:rPr lang="en-US" altLang="zh-CN" dirty="0" smtClean="0"/>
              <a:t>(</a:t>
            </a:r>
            <a:r>
              <a:rPr lang="zh-CN" altLang="en-US" dirty="0" smtClean="0"/>
              <a:t>选讲</a:t>
            </a:r>
            <a:r>
              <a:rPr lang="en-US" altLang="zh-CN" dirty="0" smtClean="0"/>
              <a:t>)</a:t>
            </a:r>
            <a:endParaRPr kumimoji="1" lang="en-US" altLang="zh-CN" dirty="0" smtClean="0">
              <a:solidFill>
                <a:srgbClr val="A2F3FC"/>
              </a:solidFill>
            </a:endParaRPr>
          </a:p>
          <a:p>
            <a:pPr lvl="1" eaLnBrk="1" hangingPunct="1">
              <a:defRPr/>
            </a:pPr>
            <a:r>
              <a:rPr lang="zh-CN" altLang="en-US" dirty="0" smtClean="0"/>
              <a:t>数字证书（选讲）</a:t>
            </a:r>
          </a:p>
        </p:txBody>
      </p:sp>
      <p:sp>
        <p:nvSpPr>
          <p:cNvPr id="39941" name="Line 4"/>
          <p:cNvSpPr>
            <a:spLocks noChangeShapeType="1"/>
          </p:cNvSpPr>
          <p:nvPr/>
        </p:nvSpPr>
        <p:spPr bwMode="auto">
          <a:xfrm>
            <a:off x="0" y="1484313"/>
            <a:ext cx="7740650" cy="0"/>
          </a:xfrm>
          <a:prstGeom prst="line">
            <a:avLst/>
          </a:prstGeom>
          <a:noFill/>
          <a:ln w="22225">
            <a:solidFill>
              <a:schemeClr val="bg1"/>
            </a:solidFill>
            <a:round/>
            <a:headEnd/>
            <a:tailEnd/>
          </a:ln>
        </p:spPr>
        <p:txBody>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1"/>
          <p:cNvSpPr>
            <a:spLocks noGrp="1"/>
          </p:cNvSpPr>
          <p:nvPr>
            <p:ph type="sldNum" sz="quarter" idx="10"/>
          </p:nvPr>
        </p:nvSpPr>
        <p:spPr/>
        <p:txBody>
          <a:bodyPr/>
          <a:lstStyle/>
          <a:p>
            <a:pPr>
              <a:defRPr/>
            </a:pPr>
            <a:fld id="{F71FD49C-CA2C-4ACC-AA2B-ECEA517AC607}" type="slidenum">
              <a:rPr lang="zh-CN" altLang="en-US"/>
              <a:pPr>
                <a:defRPr/>
              </a:pPr>
              <a:t>19</a:t>
            </a:fld>
            <a:endParaRPr lang="en-US" altLang="zh-CN"/>
          </a:p>
        </p:txBody>
      </p:sp>
      <p:sp>
        <p:nvSpPr>
          <p:cNvPr id="732162" name="Rectangle 2"/>
          <p:cNvSpPr>
            <a:spLocks noGrp="1" noChangeArrowheads="1"/>
          </p:cNvSpPr>
          <p:nvPr>
            <p:ph type="title" idx="4294967295"/>
          </p:nvPr>
        </p:nvSpPr>
        <p:spPr>
          <a:xfrm>
            <a:off x="395288" y="620713"/>
            <a:ext cx="8229600" cy="360362"/>
          </a:xfrm>
        </p:spPr>
        <p:txBody>
          <a:bodyPr/>
          <a:lstStyle/>
          <a:p>
            <a:pPr eaLnBrk="1" hangingPunct="1">
              <a:defRPr/>
            </a:pPr>
            <a:r>
              <a:rPr lang="zh-CN" altLang="en-US" sz="3600" smtClean="0">
                <a:latin typeface="Times New Roman" pitchFamily="18" charset="0"/>
                <a:ea typeface="宋体" charset="-122"/>
              </a:rPr>
              <a:t>数字签名及其原理</a:t>
            </a:r>
            <a:r>
              <a:rPr lang="zh-CN" altLang="en-US" sz="3600" b="0" smtClean="0">
                <a:ea typeface="宋体" charset="-122"/>
              </a:rPr>
              <a:t> </a:t>
            </a:r>
          </a:p>
        </p:txBody>
      </p:sp>
      <p:sp>
        <p:nvSpPr>
          <p:cNvPr id="732163" name="Rectangle 3"/>
          <p:cNvSpPr>
            <a:spLocks noChangeArrowheads="1"/>
          </p:cNvSpPr>
          <p:nvPr/>
        </p:nvSpPr>
        <p:spPr bwMode="auto">
          <a:xfrm>
            <a:off x="611188" y="1125538"/>
            <a:ext cx="8077200" cy="579437"/>
          </a:xfrm>
          <a:prstGeom prst="rect">
            <a:avLst/>
          </a:prstGeom>
          <a:noFill/>
          <a:ln w="9525">
            <a:noFill/>
            <a:miter lim="800000"/>
            <a:headEnd/>
            <a:tailEnd/>
          </a:ln>
        </p:spPr>
        <p:txBody>
          <a:bodyPr>
            <a:spAutoFit/>
          </a:bodyPr>
          <a:lstStyle/>
          <a:p>
            <a:pPr eaLnBrk="0" hangingPunct="0">
              <a:lnSpc>
                <a:spcPct val="100000"/>
              </a:lnSpc>
              <a:spcBef>
                <a:spcPct val="0"/>
              </a:spcBef>
              <a:buFontTx/>
              <a:buNone/>
            </a:pPr>
            <a:r>
              <a:rPr kumimoji="1" lang="en-US" altLang="zh-CN">
                <a:latin typeface="楷体_GB2312" pitchFamily="49" charset="-122"/>
              </a:rPr>
              <a:t>1</a:t>
            </a:r>
            <a:r>
              <a:rPr kumimoji="1" lang="zh-CN" altLang="en-US">
                <a:latin typeface="楷体_GB2312" pitchFamily="49" charset="-122"/>
              </a:rPr>
              <a:t>．数字签名的原理</a:t>
            </a:r>
            <a:r>
              <a:rPr kumimoji="1" lang="zh-CN" altLang="en-US" sz="2800" b="1">
                <a:latin typeface="Times New Roman" pitchFamily="18" charset="0"/>
                <a:ea typeface="宋体" charset="-122"/>
              </a:rPr>
              <a:t> </a:t>
            </a:r>
          </a:p>
        </p:txBody>
      </p:sp>
      <p:sp>
        <p:nvSpPr>
          <p:cNvPr id="732164" name="Rectangle 4"/>
          <p:cNvSpPr>
            <a:spLocks noChangeArrowheads="1"/>
          </p:cNvSpPr>
          <p:nvPr/>
        </p:nvSpPr>
        <p:spPr bwMode="auto">
          <a:xfrm>
            <a:off x="533400" y="1828800"/>
            <a:ext cx="8077200" cy="1187450"/>
          </a:xfrm>
          <a:prstGeom prst="rect">
            <a:avLst/>
          </a:prstGeom>
          <a:noFill/>
          <a:ln w="9525">
            <a:noFill/>
            <a:miter lim="800000"/>
            <a:headEnd/>
            <a:tailEnd/>
          </a:ln>
        </p:spPr>
        <p:txBody>
          <a:bodyPr>
            <a:spAutoFit/>
          </a:bodyPr>
          <a:lstStyle/>
          <a:p>
            <a:pPr algn="just" eaLnBrk="0" hangingPunct="0">
              <a:lnSpc>
                <a:spcPct val="100000"/>
              </a:lnSpc>
              <a:spcBef>
                <a:spcPct val="0"/>
              </a:spcBef>
              <a:buFontTx/>
              <a:buNone/>
            </a:pPr>
            <a:r>
              <a:rPr kumimoji="1" lang="zh-CN" altLang="en-US" sz="2400" b="1">
                <a:solidFill>
                  <a:schemeClr val="tx1"/>
                </a:solidFill>
                <a:latin typeface="Times New Roman" pitchFamily="18" charset="0"/>
                <a:ea typeface="宋体" charset="-122"/>
              </a:rPr>
              <a:t>    </a:t>
            </a:r>
            <a:r>
              <a:rPr kumimoji="1" lang="zh-CN" altLang="en-US" sz="2400" b="1">
                <a:latin typeface="华文楷体" pitchFamily="2" charset="-122"/>
                <a:ea typeface="华文楷体" pitchFamily="2" charset="-122"/>
              </a:rPr>
              <a:t>数字签名的基本原理（过程），实际上完整的数字签名过程（包括从发方发送信息到收方安全的接收到信息）包括签名和签别两个过程：</a:t>
            </a:r>
            <a:r>
              <a:rPr kumimoji="1" lang="zh-CN" altLang="en-US" sz="2400" b="1">
                <a:solidFill>
                  <a:schemeClr val="tx1"/>
                </a:solidFill>
                <a:latin typeface="华文楷体" pitchFamily="2" charset="-122"/>
                <a:ea typeface="华文楷体" pitchFamily="2" charset="-122"/>
              </a:rPr>
              <a:t> </a:t>
            </a:r>
          </a:p>
        </p:txBody>
      </p:sp>
      <p:sp>
        <p:nvSpPr>
          <p:cNvPr id="732165" name="Rectangle 5"/>
          <p:cNvSpPr>
            <a:spLocks noChangeArrowheads="1"/>
          </p:cNvSpPr>
          <p:nvPr/>
        </p:nvSpPr>
        <p:spPr bwMode="auto">
          <a:xfrm>
            <a:off x="609600" y="3124200"/>
            <a:ext cx="7924800" cy="3106738"/>
          </a:xfrm>
          <a:prstGeom prst="rect">
            <a:avLst/>
          </a:prstGeom>
          <a:noFill/>
          <a:ln w="9525">
            <a:noFill/>
            <a:miter lim="800000"/>
            <a:headEnd/>
            <a:tailEnd/>
          </a:ln>
        </p:spPr>
        <p:txBody>
          <a:bodyPr>
            <a:spAutoFit/>
          </a:bodyPr>
          <a:lstStyle/>
          <a:p>
            <a:pPr algn="just" eaLnBrk="0" hangingPunct="0">
              <a:lnSpc>
                <a:spcPct val="100000"/>
              </a:lnSpc>
              <a:spcBef>
                <a:spcPct val="0"/>
              </a:spcBef>
              <a:buFontTx/>
              <a:buNone/>
            </a:pPr>
            <a:r>
              <a:rPr kumimoji="1" lang="zh-CN" altLang="en-US" sz="2200" b="1">
                <a:latin typeface="华文楷体" pitchFamily="2" charset="-122"/>
                <a:ea typeface="华文楷体" pitchFamily="2" charset="-122"/>
              </a:rPr>
              <a:t>（</a:t>
            </a:r>
            <a:r>
              <a:rPr kumimoji="1" lang="en-US" altLang="zh-CN" sz="2200" b="1">
                <a:latin typeface="华文楷体" pitchFamily="2" charset="-122"/>
                <a:ea typeface="华文楷体" pitchFamily="2" charset="-122"/>
                <a:cs typeface="Arial Unicode MS" pitchFamily="34" charset="-122"/>
              </a:rPr>
              <a:t>1</a:t>
            </a:r>
            <a:r>
              <a:rPr kumimoji="1" lang="zh-CN" altLang="en-US" sz="2200" b="1">
                <a:latin typeface="华文楷体" pitchFamily="2" charset="-122"/>
                <a:ea typeface="华文楷体" pitchFamily="2" charset="-122"/>
              </a:rPr>
              <a:t>）签名：假设通信双方</a:t>
            </a:r>
            <a:r>
              <a:rPr kumimoji="1" lang="en-US" altLang="zh-CN" sz="2200" b="1">
                <a:latin typeface="华文楷体" pitchFamily="2" charset="-122"/>
                <a:ea typeface="华文楷体" pitchFamily="2" charset="-122"/>
              </a:rPr>
              <a:t>A</a:t>
            </a:r>
            <a:r>
              <a:rPr kumimoji="1" lang="zh-CN" altLang="en-US" sz="2200" b="1">
                <a:latin typeface="华文楷体" pitchFamily="2" charset="-122"/>
                <a:ea typeface="华文楷体" pitchFamily="2" charset="-122"/>
              </a:rPr>
              <a:t>和</a:t>
            </a:r>
            <a:r>
              <a:rPr kumimoji="1" lang="en-US" altLang="zh-CN" sz="2200" b="1">
                <a:latin typeface="华文楷体" pitchFamily="2" charset="-122"/>
                <a:ea typeface="华文楷体" pitchFamily="2" charset="-122"/>
              </a:rPr>
              <a:t>B</a:t>
            </a:r>
            <a:r>
              <a:rPr kumimoji="1" lang="zh-CN" altLang="en-US" sz="2200" b="1">
                <a:latin typeface="华文楷体" pitchFamily="2" charset="-122"/>
                <a:ea typeface="华文楷体" pitchFamily="2" charset="-122"/>
              </a:rPr>
              <a:t>（设</a:t>
            </a:r>
            <a:r>
              <a:rPr kumimoji="1" lang="en-US" altLang="zh-CN" sz="2200" b="1">
                <a:latin typeface="华文楷体" pitchFamily="2" charset="-122"/>
                <a:ea typeface="华文楷体" pitchFamily="2" charset="-122"/>
              </a:rPr>
              <a:t>A</a:t>
            </a:r>
            <a:r>
              <a:rPr kumimoji="1" lang="zh-CN" altLang="en-US" sz="2200" b="1">
                <a:latin typeface="华文楷体" pitchFamily="2" charset="-122"/>
                <a:ea typeface="华文楷体" pitchFamily="2" charset="-122"/>
              </a:rPr>
              <a:t>为发方，</a:t>
            </a:r>
            <a:r>
              <a:rPr kumimoji="1" lang="en-US" altLang="zh-CN" sz="2200" b="1">
                <a:latin typeface="华文楷体" pitchFamily="2" charset="-122"/>
                <a:ea typeface="华文楷体" pitchFamily="2" charset="-122"/>
              </a:rPr>
              <a:t>B</a:t>
            </a:r>
            <a:r>
              <a:rPr kumimoji="1" lang="zh-CN" altLang="en-US" sz="2200" b="1">
                <a:latin typeface="华文楷体" pitchFamily="2" charset="-122"/>
                <a:ea typeface="华文楷体" pitchFamily="2" charset="-122"/>
              </a:rPr>
              <a:t>为收方），发方</a:t>
            </a:r>
            <a:r>
              <a:rPr kumimoji="1" lang="en-US" altLang="zh-CN" sz="2200" b="1">
                <a:latin typeface="华文楷体" pitchFamily="2" charset="-122"/>
                <a:ea typeface="华文楷体" pitchFamily="2" charset="-122"/>
              </a:rPr>
              <a:t>A</a:t>
            </a:r>
            <a:r>
              <a:rPr kumimoji="1" lang="zh-CN" altLang="en-US" sz="2200" b="1">
                <a:latin typeface="华文楷体" pitchFamily="2" charset="-122"/>
                <a:ea typeface="华文楷体" pitchFamily="2" charset="-122"/>
              </a:rPr>
              <a:t>用其私钥</a:t>
            </a:r>
            <a:r>
              <a:rPr kumimoji="1" lang="en-US" altLang="zh-CN" sz="2200" b="1">
                <a:latin typeface="华文楷体" pitchFamily="2" charset="-122"/>
                <a:ea typeface="华文楷体" pitchFamily="2" charset="-122"/>
              </a:rPr>
              <a:t>SK</a:t>
            </a:r>
            <a:r>
              <a:rPr kumimoji="1" lang="en-US" altLang="zh-CN" sz="2200" b="1" baseline="-30000">
                <a:latin typeface="华文楷体" pitchFamily="2" charset="-122"/>
                <a:ea typeface="华文楷体" pitchFamily="2" charset="-122"/>
              </a:rPr>
              <a:t>A</a:t>
            </a:r>
            <a:r>
              <a:rPr kumimoji="1" lang="zh-CN" altLang="en-US" sz="2200" b="1">
                <a:latin typeface="华文楷体" pitchFamily="2" charset="-122"/>
                <a:ea typeface="华文楷体" pitchFamily="2" charset="-122"/>
              </a:rPr>
              <a:t>和解密算法</a:t>
            </a:r>
            <a:r>
              <a:rPr kumimoji="1" lang="en-US" altLang="zh-CN" sz="2200" b="1">
                <a:latin typeface="华文楷体" pitchFamily="2" charset="-122"/>
                <a:ea typeface="华文楷体" pitchFamily="2" charset="-122"/>
              </a:rPr>
              <a:t>D</a:t>
            </a:r>
            <a:r>
              <a:rPr kumimoji="1" lang="zh-CN" altLang="en-US" sz="2200" b="1">
                <a:latin typeface="华文楷体" pitchFamily="2" charset="-122"/>
                <a:ea typeface="华文楷体" pitchFamily="2" charset="-122"/>
              </a:rPr>
              <a:t>对信息进行签名，将结果</a:t>
            </a:r>
            <a:r>
              <a:rPr kumimoji="1" lang="en-US" altLang="zh-CN" sz="2200" b="1">
                <a:latin typeface="华文楷体" pitchFamily="2" charset="-122"/>
                <a:ea typeface="华文楷体" pitchFamily="2" charset="-122"/>
              </a:rPr>
              <a:t>D</a:t>
            </a:r>
            <a:r>
              <a:rPr kumimoji="1" lang="en-US" altLang="zh-CN" sz="2200" b="1" baseline="-30000">
                <a:latin typeface="华文楷体" pitchFamily="2" charset="-122"/>
                <a:ea typeface="华文楷体" pitchFamily="2" charset="-122"/>
              </a:rPr>
              <a:t>SKA</a:t>
            </a:r>
            <a:r>
              <a:rPr kumimoji="1" lang="zh-CN" altLang="en-US" sz="2200" b="1">
                <a:latin typeface="华文楷体" pitchFamily="2" charset="-122"/>
                <a:ea typeface="华文楷体" pitchFamily="2" charset="-122"/>
              </a:rPr>
              <a:t>（</a:t>
            </a:r>
            <a:r>
              <a:rPr kumimoji="1" lang="en-US" altLang="zh-CN" sz="2200" b="1">
                <a:latin typeface="华文楷体" pitchFamily="2" charset="-122"/>
                <a:ea typeface="华文楷体" pitchFamily="2" charset="-122"/>
              </a:rPr>
              <a:t>M</a:t>
            </a:r>
            <a:r>
              <a:rPr kumimoji="1" lang="zh-CN" altLang="en-US" sz="2200" b="1">
                <a:latin typeface="华文楷体" pitchFamily="2" charset="-122"/>
                <a:ea typeface="华文楷体" pitchFamily="2" charset="-122"/>
              </a:rPr>
              <a:t>）传给接收方</a:t>
            </a:r>
            <a:r>
              <a:rPr kumimoji="1" lang="en-US" altLang="zh-CN" sz="2200" b="1">
                <a:latin typeface="华文楷体" pitchFamily="2" charset="-122"/>
                <a:ea typeface="华文楷体" pitchFamily="2" charset="-122"/>
              </a:rPr>
              <a:t>B</a:t>
            </a:r>
            <a:r>
              <a:rPr kumimoji="1" lang="zh-CN" altLang="en-US" sz="2200" b="1">
                <a:latin typeface="华文楷体" pitchFamily="2" charset="-122"/>
                <a:ea typeface="华文楷体" pitchFamily="2" charset="-122"/>
              </a:rPr>
              <a:t>，</a:t>
            </a:r>
            <a:r>
              <a:rPr kumimoji="1" lang="en-US" altLang="zh-CN" sz="2200" b="1">
                <a:latin typeface="华文楷体" pitchFamily="2" charset="-122"/>
                <a:ea typeface="华文楷体" pitchFamily="2" charset="-122"/>
              </a:rPr>
              <a:t>B</a:t>
            </a:r>
            <a:r>
              <a:rPr kumimoji="1" lang="zh-CN" altLang="en-US" sz="2200" b="1">
                <a:latin typeface="华文楷体" pitchFamily="2" charset="-122"/>
                <a:ea typeface="华文楷体" pitchFamily="2" charset="-122"/>
              </a:rPr>
              <a:t>用已知的</a:t>
            </a:r>
            <a:r>
              <a:rPr kumimoji="1" lang="en-US" altLang="zh-CN" sz="2200" b="1">
                <a:latin typeface="华文楷体" pitchFamily="2" charset="-122"/>
                <a:ea typeface="华文楷体" pitchFamily="2" charset="-122"/>
              </a:rPr>
              <a:t>A</a:t>
            </a:r>
            <a:r>
              <a:rPr kumimoji="1" lang="zh-CN" altLang="en-US" sz="2200" b="1">
                <a:latin typeface="华文楷体" pitchFamily="2" charset="-122"/>
                <a:ea typeface="华文楷体" pitchFamily="2" charset="-122"/>
              </a:rPr>
              <a:t>的公钥</a:t>
            </a:r>
            <a:r>
              <a:rPr kumimoji="1" lang="en-US" altLang="zh-CN" sz="2200" b="1">
                <a:latin typeface="华文楷体" pitchFamily="2" charset="-122"/>
                <a:ea typeface="华文楷体" pitchFamily="2" charset="-122"/>
              </a:rPr>
              <a:t>PK</a:t>
            </a:r>
            <a:r>
              <a:rPr kumimoji="1" lang="en-US" altLang="zh-CN" sz="2200" b="1" baseline="-30000">
                <a:latin typeface="华文楷体" pitchFamily="2" charset="-122"/>
                <a:ea typeface="华文楷体" pitchFamily="2" charset="-122"/>
              </a:rPr>
              <a:t>A</a:t>
            </a:r>
            <a:r>
              <a:rPr kumimoji="1" lang="zh-CN" altLang="en-US" sz="2200" b="1">
                <a:latin typeface="华文楷体" pitchFamily="2" charset="-122"/>
                <a:ea typeface="华文楷体" pitchFamily="2" charset="-122"/>
              </a:rPr>
              <a:t>和加密算法</a:t>
            </a:r>
            <a:r>
              <a:rPr kumimoji="1" lang="en-US" altLang="zh-CN" sz="2200" b="1">
                <a:latin typeface="华文楷体" pitchFamily="2" charset="-122"/>
                <a:ea typeface="华文楷体" pitchFamily="2" charset="-122"/>
              </a:rPr>
              <a:t>E</a:t>
            </a:r>
            <a:r>
              <a:rPr kumimoji="1" lang="zh-CN" altLang="en-US" sz="2200" b="1">
                <a:latin typeface="华文楷体" pitchFamily="2" charset="-122"/>
                <a:ea typeface="华文楷体" pitchFamily="2" charset="-122"/>
              </a:rPr>
              <a:t>得出</a:t>
            </a:r>
            <a:r>
              <a:rPr kumimoji="1" lang="en-US" altLang="zh-CN" sz="2200" b="1">
                <a:latin typeface="华文楷体" pitchFamily="2" charset="-122"/>
                <a:ea typeface="华文楷体" pitchFamily="2" charset="-122"/>
              </a:rPr>
              <a:t>E</a:t>
            </a:r>
            <a:r>
              <a:rPr kumimoji="1" lang="en-US" altLang="zh-CN" sz="2200" b="1" baseline="-30000">
                <a:latin typeface="华文楷体" pitchFamily="2" charset="-122"/>
                <a:ea typeface="华文楷体" pitchFamily="2" charset="-122"/>
              </a:rPr>
              <a:t>PKA</a:t>
            </a:r>
            <a:r>
              <a:rPr kumimoji="1" lang="zh-CN" altLang="en-US" sz="2200" b="1">
                <a:latin typeface="华文楷体" pitchFamily="2" charset="-122"/>
                <a:ea typeface="华文楷体" pitchFamily="2" charset="-122"/>
              </a:rPr>
              <a:t>（</a:t>
            </a:r>
            <a:r>
              <a:rPr kumimoji="1" lang="en-US" altLang="zh-CN" sz="2200" b="1">
                <a:latin typeface="华文楷体" pitchFamily="2" charset="-122"/>
                <a:ea typeface="华文楷体" pitchFamily="2" charset="-122"/>
              </a:rPr>
              <a:t>D</a:t>
            </a:r>
            <a:r>
              <a:rPr kumimoji="1" lang="en-US" altLang="zh-CN" sz="2200" b="1" baseline="-30000">
                <a:latin typeface="华文楷体" pitchFamily="2" charset="-122"/>
                <a:ea typeface="华文楷体" pitchFamily="2" charset="-122"/>
              </a:rPr>
              <a:t>SKA</a:t>
            </a:r>
            <a:r>
              <a:rPr kumimoji="1" lang="zh-CN" altLang="en-US" sz="2200" b="1">
                <a:latin typeface="华文楷体" pitchFamily="2" charset="-122"/>
                <a:ea typeface="华文楷体" pitchFamily="2" charset="-122"/>
              </a:rPr>
              <a:t>（</a:t>
            </a:r>
            <a:r>
              <a:rPr kumimoji="1" lang="en-US" altLang="zh-CN" sz="2200" b="1">
                <a:latin typeface="华文楷体" pitchFamily="2" charset="-122"/>
                <a:ea typeface="华文楷体" pitchFamily="2" charset="-122"/>
              </a:rPr>
              <a:t>M</a:t>
            </a:r>
            <a:r>
              <a:rPr kumimoji="1" lang="zh-CN" altLang="en-US" sz="2200" b="1">
                <a:latin typeface="华文楷体" pitchFamily="2" charset="-122"/>
                <a:ea typeface="华文楷体" pitchFamily="2" charset="-122"/>
              </a:rPr>
              <a:t>））</a:t>
            </a:r>
            <a:r>
              <a:rPr kumimoji="1" lang="en-US" altLang="zh-CN" sz="2200" b="1">
                <a:latin typeface="华文楷体" pitchFamily="2" charset="-122"/>
                <a:ea typeface="华文楷体" pitchFamily="2" charset="-122"/>
              </a:rPr>
              <a:t>=M</a:t>
            </a:r>
            <a:r>
              <a:rPr kumimoji="1" lang="zh-CN" altLang="en-US" sz="2200" b="1">
                <a:latin typeface="华文楷体" pitchFamily="2" charset="-122"/>
                <a:ea typeface="华文楷体" pitchFamily="2" charset="-122"/>
              </a:rPr>
              <a:t>。由于私钥</a:t>
            </a:r>
            <a:r>
              <a:rPr kumimoji="1" lang="en-US" altLang="zh-CN" sz="2200" b="1">
                <a:latin typeface="华文楷体" pitchFamily="2" charset="-122"/>
                <a:ea typeface="华文楷体" pitchFamily="2" charset="-122"/>
              </a:rPr>
              <a:t>SK</a:t>
            </a:r>
            <a:r>
              <a:rPr kumimoji="1" lang="en-US" altLang="zh-CN" sz="2200" b="1" baseline="-30000">
                <a:latin typeface="华文楷体" pitchFamily="2" charset="-122"/>
                <a:ea typeface="华文楷体" pitchFamily="2" charset="-122"/>
              </a:rPr>
              <a:t>A</a:t>
            </a:r>
            <a:r>
              <a:rPr kumimoji="1" lang="zh-CN" altLang="en-US" sz="2200" b="1">
                <a:latin typeface="华文楷体" pitchFamily="2" charset="-122"/>
                <a:ea typeface="华文楷体" pitchFamily="2" charset="-122"/>
              </a:rPr>
              <a:t>只有</a:t>
            </a:r>
            <a:r>
              <a:rPr kumimoji="1" lang="en-US" altLang="zh-CN" sz="2200" b="1">
                <a:latin typeface="华文楷体" pitchFamily="2" charset="-122"/>
                <a:ea typeface="华文楷体" pitchFamily="2" charset="-122"/>
              </a:rPr>
              <a:t>A</a:t>
            </a:r>
            <a:r>
              <a:rPr kumimoji="1" lang="zh-CN" altLang="en-US" sz="2200" b="1">
                <a:latin typeface="华文楷体" pitchFamily="2" charset="-122"/>
                <a:ea typeface="华文楷体" pitchFamily="2" charset="-122"/>
              </a:rPr>
              <a:t>知道，所以除了</a:t>
            </a:r>
            <a:r>
              <a:rPr kumimoji="1" lang="en-US" altLang="zh-CN" sz="2200" b="1">
                <a:latin typeface="华文楷体" pitchFamily="2" charset="-122"/>
                <a:ea typeface="华文楷体" pitchFamily="2" charset="-122"/>
              </a:rPr>
              <a:t>A</a:t>
            </a:r>
            <a:r>
              <a:rPr kumimoji="1" lang="zh-CN" altLang="en-US" sz="2200" b="1">
                <a:latin typeface="华文楷体" pitchFamily="2" charset="-122"/>
                <a:ea typeface="华文楷体" pitchFamily="2" charset="-122"/>
              </a:rPr>
              <a:t>外无人能产生密文</a:t>
            </a:r>
            <a:r>
              <a:rPr kumimoji="1" lang="en-US" altLang="zh-CN" sz="2200" b="1">
                <a:latin typeface="华文楷体" pitchFamily="2" charset="-122"/>
                <a:ea typeface="华文楷体" pitchFamily="2" charset="-122"/>
              </a:rPr>
              <a:t>D</a:t>
            </a:r>
            <a:r>
              <a:rPr kumimoji="1" lang="en-US" altLang="zh-CN" sz="2200" b="1" baseline="-30000">
                <a:latin typeface="华文楷体" pitchFamily="2" charset="-122"/>
                <a:ea typeface="华文楷体" pitchFamily="2" charset="-122"/>
              </a:rPr>
              <a:t>SKA</a:t>
            </a:r>
            <a:r>
              <a:rPr kumimoji="1" lang="zh-CN" altLang="en-US" sz="2200" b="1">
                <a:latin typeface="华文楷体" pitchFamily="2" charset="-122"/>
                <a:ea typeface="华文楷体" pitchFamily="2" charset="-122"/>
              </a:rPr>
              <a:t>（</a:t>
            </a:r>
            <a:r>
              <a:rPr kumimoji="1" lang="en-US" altLang="zh-CN" sz="2200" b="1">
                <a:latin typeface="华文楷体" pitchFamily="2" charset="-122"/>
                <a:ea typeface="华文楷体" pitchFamily="2" charset="-122"/>
              </a:rPr>
              <a:t>M</a:t>
            </a:r>
            <a:r>
              <a:rPr kumimoji="1" lang="zh-CN" altLang="en-US" sz="2200" b="1">
                <a:latin typeface="华文楷体" pitchFamily="2" charset="-122"/>
                <a:ea typeface="华文楷体" pitchFamily="2" charset="-122"/>
              </a:rPr>
              <a:t>）。这样信息就被</a:t>
            </a:r>
            <a:r>
              <a:rPr kumimoji="1" lang="en-US" altLang="zh-CN" sz="2200" b="1">
                <a:latin typeface="华文楷体" pitchFamily="2" charset="-122"/>
                <a:ea typeface="华文楷体" pitchFamily="2" charset="-122"/>
              </a:rPr>
              <a:t>A</a:t>
            </a:r>
            <a:r>
              <a:rPr kumimoji="1" lang="zh-CN" altLang="en-US" sz="2200" b="1">
                <a:latin typeface="华文楷体" pitchFamily="2" charset="-122"/>
                <a:ea typeface="华文楷体" pitchFamily="2" charset="-122"/>
              </a:rPr>
              <a:t>签名了。</a:t>
            </a:r>
          </a:p>
          <a:p>
            <a:pPr eaLnBrk="0" hangingPunct="0">
              <a:lnSpc>
                <a:spcPct val="100000"/>
              </a:lnSpc>
              <a:spcBef>
                <a:spcPct val="0"/>
              </a:spcBef>
              <a:buFontTx/>
              <a:buNone/>
            </a:pPr>
            <a:r>
              <a:rPr kumimoji="1" lang="zh-CN" altLang="en-US" sz="2200" b="1">
                <a:latin typeface="华文楷体" pitchFamily="2" charset="-122"/>
                <a:ea typeface="华文楷体" pitchFamily="2" charset="-122"/>
              </a:rPr>
              <a:t>    （</a:t>
            </a:r>
            <a:r>
              <a:rPr kumimoji="1" lang="en-US" altLang="zh-CN" sz="2200" b="1">
                <a:latin typeface="华文楷体" pitchFamily="2" charset="-122"/>
                <a:ea typeface="华文楷体" pitchFamily="2" charset="-122"/>
              </a:rPr>
              <a:t>2</a:t>
            </a:r>
            <a:r>
              <a:rPr kumimoji="1" lang="zh-CN" altLang="en-US" sz="2200" b="1">
                <a:latin typeface="华文楷体" pitchFamily="2" charset="-122"/>
                <a:ea typeface="华文楷体" pitchFamily="2" charset="-122"/>
              </a:rPr>
              <a:t>）鉴别：假若</a:t>
            </a:r>
            <a:r>
              <a:rPr kumimoji="1" lang="en-US" altLang="zh-CN" sz="2200" b="1">
                <a:latin typeface="华文楷体" pitchFamily="2" charset="-122"/>
                <a:ea typeface="华文楷体" pitchFamily="2" charset="-122"/>
              </a:rPr>
              <a:t>A</a:t>
            </a:r>
            <a:r>
              <a:rPr kumimoji="1" lang="zh-CN" altLang="en-US" sz="2200" b="1">
                <a:latin typeface="华文楷体" pitchFamily="2" charset="-122"/>
                <a:ea typeface="华文楷体" pitchFamily="2" charset="-122"/>
              </a:rPr>
              <a:t>要抵赖曾发送信息</a:t>
            </a:r>
            <a:r>
              <a:rPr kumimoji="1" lang="en-US" altLang="zh-CN" sz="2200" b="1">
                <a:latin typeface="华文楷体" pitchFamily="2" charset="-122"/>
                <a:ea typeface="华文楷体" pitchFamily="2" charset="-122"/>
              </a:rPr>
              <a:t>M</a:t>
            </a:r>
            <a:r>
              <a:rPr kumimoji="1" lang="zh-CN" altLang="en-US" sz="2200" b="1">
                <a:latin typeface="华文楷体" pitchFamily="2" charset="-122"/>
                <a:ea typeface="华文楷体" pitchFamily="2" charset="-122"/>
              </a:rPr>
              <a:t>给</a:t>
            </a:r>
            <a:r>
              <a:rPr kumimoji="1" lang="en-US" altLang="zh-CN" sz="2200" b="1">
                <a:latin typeface="华文楷体" pitchFamily="2" charset="-122"/>
                <a:ea typeface="华文楷体" pitchFamily="2" charset="-122"/>
              </a:rPr>
              <a:t>B</a:t>
            </a:r>
            <a:r>
              <a:rPr kumimoji="1" lang="zh-CN" altLang="en-US" sz="2200" b="1">
                <a:latin typeface="华文楷体" pitchFamily="2" charset="-122"/>
                <a:ea typeface="华文楷体" pitchFamily="2" charset="-122"/>
              </a:rPr>
              <a:t>，</a:t>
            </a:r>
            <a:r>
              <a:rPr kumimoji="1" lang="en-US" altLang="zh-CN" sz="2200" b="1">
                <a:latin typeface="华文楷体" pitchFamily="2" charset="-122"/>
                <a:ea typeface="华文楷体" pitchFamily="2" charset="-122"/>
              </a:rPr>
              <a:t>B</a:t>
            </a:r>
            <a:r>
              <a:rPr kumimoji="1" lang="zh-CN" altLang="en-US" sz="2200" b="1">
                <a:latin typeface="华文楷体" pitchFamily="2" charset="-122"/>
                <a:ea typeface="华文楷体" pitchFamily="2" charset="-122"/>
              </a:rPr>
              <a:t>可将</a:t>
            </a:r>
            <a:r>
              <a:rPr kumimoji="1" lang="en-US" altLang="zh-CN" sz="2200" b="1">
                <a:latin typeface="华文楷体" pitchFamily="2" charset="-122"/>
                <a:ea typeface="华文楷体" pitchFamily="2" charset="-122"/>
              </a:rPr>
              <a:t>M</a:t>
            </a:r>
            <a:r>
              <a:rPr kumimoji="1" lang="zh-CN" altLang="en-US" sz="2200" b="1">
                <a:latin typeface="华文楷体" pitchFamily="2" charset="-122"/>
                <a:ea typeface="华文楷体" pitchFamily="2" charset="-122"/>
              </a:rPr>
              <a:t>及</a:t>
            </a:r>
            <a:r>
              <a:rPr kumimoji="1" lang="en-US" altLang="zh-CN" sz="2200" b="1">
                <a:latin typeface="华文楷体" pitchFamily="2" charset="-122"/>
                <a:ea typeface="华文楷体" pitchFamily="2" charset="-122"/>
              </a:rPr>
              <a:t>D</a:t>
            </a:r>
            <a:r>
              <a:rPr kumimoji="1" lang="en-US" altLang="zh-CN" sz="2200" b="1" baseline="-30000">
                <a:latin typeface="华文楷体" pitchFamily="2" charset="-122"/>
                <a:ea typeface="华文楷体" pitchFamily="2" charset="-122"/>
              </a:rPr>
              <a:t>SKA</a:t>
            </a:r>
            <a:r>
              <a:rPr kumimoji="1" lang="zh-CN" altLang="en-US" sz="2200" b="1">
                <a:latin typeface="华文楷体" pitchFamily="2" charset="-122"/>
                <a:ea typeface="华文楷体" pitchFamily="2" charset="-122"/>
              </a:rPr>
              <a:t>（</a:t>
            </a:r>
            <a:r>
              <a:rPr kumimoji="1" lang="en-US" altLang="zh-CN" sz="2200" b="1">
                <a:latin typeface="华文楷体" pitchFamily="2" charset="-122"/>
                <a:ea typeface="华文楷体" pitchFamily="2" charset="-122"/>
              </a:rPr>
              <a:t>M</a:t>
            </a:r>
            <a:r>
              <a:rPr kumimoji="1" lang="zh-CN" altLang="en-US" sz="2200" b="1">
                <a:latin typeface="华文楷体" pitchFamily="2" charset="-122"/>
                <a:ea typeface="华文楷体" pitchFamily="2" charset="-122"/>
              </a:rPr>
              <a:t>）出示给第三方（仲裁方）。第三方很容易用</a:t>
            </a:r>
            <a:r>
              <a:rPr kumimoji="1" lang="en-US" altLang="zh-CN" sz="2200" b="1">
                <a:latin typeface="华文楷体" pitchFamily="2" charset="-122"/>
                <a:ea typeface="华文楷体" pitchFamily="2" charset="-122"/>
              </a:rPr>
              <a:t>PK</a:t>
            </a:r>
            <a:r>
              <a:rPr kumimoji="1" lang="en-US" altLang="zh-CN" sz="2200" b="1" baseline="-30000">
                <a:latin typeface="华文楷体" pitchFamily="2" charset="-122"/>
                <a:ea typeface="华文楷体" pitchFamily="2" charset="-122"/>
              </a:rPr>
              <a:t>A</a:t>
            </a:r>
            <a:r>
              <a:rPr kumimoji="1" lang="zh-CN" altLang="en-US" sz="2200" b="1">
                <a:latin typeface="华文楷体" pitchFamily="2" charset="-122"/>
                <a:ea typeface="华文楷体" pitchFamily="2" charset="-122"/>
              </a:rPr>
              <a:t>去证实</a:t>
            </a:r>
            <a:r>
              <a:rPr kumimoji="1" lang="en-US" altLang="zh-CN" sz="2200" b="1">
                <a:latin typeface="华文楷体" pitchFamily="2" charset="-122"/>
                <a:ea typeface="华文楷体" pitchFamily="2" charset="-122"/>
              </a:rPr>
              <a:t>A</a:t>
            </a:r>
            <a:r>
              <a:rPr kumimoji="1" lang="zh-CN" altLang="en-US" sz="2200" b="1">
                <a:latin typeface="华文楷体" pitchFamily="2" charset="-122"/>
                <a:ea typeface="华文楷体" pitchFamily="2" charset="-122"/>
              </a:rPr>
              <a:t>确实发送</a:t>
            </a:r>
            <a:r>
              <a:rPr kumimoji="1" lang="en-US" altLang="zh-CN" sz="2200" b="1">
                <a:latin typeface="华文楷体" pitchFamily="2" charset="-122"/>
                <a:ea typeface="华文楷体" pitchFamily="2" charset="-122"/>
              </a:rPr>
              <a:t>M</a:t>
            </a:r>
            <a:r>
              <a:rPr kumimoji="1" lang="zh-CN" altLang="en-US" sz="2200" b="1">
                <a:latin typeface="华文楷体" pitchFamily="2" charset="-122"/>
                <a:ea typeface="华文楷体" pitchFamily="2" charset="-122"/>
              </a:rPr>
              <a:t>给</a:t>
            </a:r>
            <a:r>
              <a:rPr kumimoji="1" lang="en-US" altLang="zh-CN" sz="2200" b="1">
                <a:latin typeface="华文楷体" pitchFamily="2" charset="-122"/>
                <a:ea typeface="华文楷体" pitchFamily="2" charset="-122"/>
              </a:rPr>
              <a:t>B</a:t>
            </a:r>
            <a:r>
              <a:rPr kumimoji="1" lang="zh-CN" altLang="en-US" sz="2200" b="1">
                <a:latin typeface="华文楷体" pitchFamily="2" charset="-122"/>
                <a:ea typeface="华文楷体" pitchFamily="2" charset="-122"/>
              </a:rPr>
              <a:t>了。反之，若</a:t>
            </a:r>
            <a:r>
              <a:rPr kumimoji="1" lang="en-US" altLang="zh-CN" sz="2200" b="1">
                <a:latin typeface="华文楷体" pitchFamily="2" charset="-122"/>
                <a:ea typeface="华文楷体" pitchFamily="2" charset="-122"/>
              </a:rPr>
              <a:t>B</a:t>
            </a:r>
            <a:r>
              <a:rPr kumimoji="1" lang="zh-CN" altLang="en-US" sz="2200" b="1">
                <a:latin typeface="华文楷体" pitchFamily="2" charset="-122"/>
                <a:ea typeface="华文楷体" pitchFamily="2" charset="-122"/>
              </a:rPr>
              <a:t>伪造</a:t>
            </a:r>
            <a:r>
              <a:rPr kumimoji="1" lang="en-US" altLang="zh-CN" sz="2200" b="1">
                <a:latin typeface="华文楷体" pitchFamily="2" charset="-122"/>
                <a:ea typeface="华文楷体" pitchFamily="2" charset="-122"/>
              </a:rPr>
              <a:t>M</a:t>
            </a:r>
            <a:r>
              <a:rPr kumimoji="1" lang="en-US" altLang="zh-CN" sz="2200" b="1" baseline="30000">
                <a:latin typeface="华文楷体" pitchFamily="2" charset="-122"/>
                <a:ea typeface="华文楷体" pitchFamily="2" charset="-122"/>
              </a:rPr>
              <a:t>’</a:t>
            </a:r>
            <a:r>
              <a:rPr kumimoji="1" lang="zh-CN" altLang="en-US" sz="2200" b="1">
                <a:latin typeface="华文楷体" pitchFamily="2" charset="-122"/>
                <a:ea typeface="华文楷体" pitchFamily="2" charset="-122"/>
              </a:rPr>
              <a:t>，则</a:t>
            </a:r>
            <a:r>
              <a:rPr kumimoji="1" lang="en-US" altLang="zh-CN" sz="2200" b="1">
                <a:latin typeface="华文楷体" pitchFamily="2" charset="-122"/>
                <a:ea typeface="华文楷体" pitchFamily="2" charset="-122"/>
              </a:rPr>
              <a:t>B</a:t>
            </a:r>
            <a:r>
              <a:rPr kumimoji="1" lang="zh-CN" altLang="en-US" sz="2200" b="1">
                <a:latin typeface="华文楷体" pitchFamily="2" charset="-122"/>
                <a:ea typeface="华文楷体" pitchFamily="2" charset="-122"/>
              </a:rPr>
              <a:t>不敢在第三方面前出示</a:t>
            </a:r>
            <a:r>
              <a:rPr kumimoji="1" lang="en-US" altLang="zh-CN" sz="2200" b="1">
                <a:latin typeface="华文楷体" pitchFamily="2" charset="-122"/>
                <a:ea typeface="华文楷体" pitchFamily="2" charset="-122"/>
              </a:rPr>
              <a:t>D</a:t>
            </a:r>
            <a:r>
              <a:rPr kumimoji="1" lang="en-US" altLang="zh-CN" sz="2200" b="1" baseline="-30000">
                <a:latin typeface="华文楷体" pitchFamily="2" charset="-122"/>
                <a:ea typeface="华文楷体" pitchFamily="2" charset="-122"/>
              </a:rPr>
              <a:t>SKA</a:t>
            </a:r>
            <a:r>
              <a:rPr kumimoji="1" lang="zh-CN" altLang="en-US" sz="2200" b="1">
                <a:latin typeface="华文楷体" pitchFamily="2" charset="-122"/>
                <a:ea typeface="华文楷体" pitchFamily="2" charset="-122"/>
              </a:rPr>
              <a:t>（</a:t>
            </a:r>
            <a:r>
              <a:rPr kumimoji="1" lang="en-US" altLang="zh-CN" sz="2200" b="1">
                <a:latin typeface="华文楷体" pitchFamily="2" charset="-122"/>
                <a:ea typeface="华文楷体" pitchFamily="2" charset="-122"/>
              </a:rPr>
              <a:t>M</a:t>
            </a:r>
            <a:r>
              <a:rPr kumimoji="1" lang="zh-CN" altLang="en-US" sz="2200" b="1">
                <a:latin typeface="华文楷体" pitchFamily="2" charset="-122"/>
                <a:ea typeface="华文楷体" pitchFamily="2" charset="-122"/>
              </a:rPr>
              <a:t>）。这样就证明</a:t>
            </a:r>
            <a:r>
              <a:rPr kumimoji="1" lang="en-US" altLang="zh-CN" sz="2200" b="1">
                <a:latin typeface="华文楷体" pitchFamily="2" charset="-122"/>
                <a:ea typeface="华文楷体" pitchFamily="2" charset="-122"/>
              </a:rPr>
              <a:t>B</a:t>
            </a:r>
            <a:r>
              <a:rPr kumimoji="1" lang="zh-CN" altLang="en-US" sz="2200" b="1">
                <a:latin typeface="华文楷体" pitchFamily="2" charset="-122"/>
                <a:ea typeface="华文楷体" pitchFamily="2" charset="-122"/>
              </a:rPr>
              <a:t>伪造了信息。</a:t>
            </a:r>
            <a:r>
              <a:rPr kumimoji="1" lang="zh-CN" altLang="en-US" sz="2200" b="1">
                <a:solidFill>
                  <a:schemeClr val="tx1"/>
                </a:solidFill>
                <a:latin typeface="华文楷体" pitchFamily="2" charset="-122"/>
                <a:ea typeface="华文楷体" pitchFamily="2" charset="-122"/>
              </a:rPr>
              <a:t>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32162"/>
                                        </p:tgtEl>
                                        <p:attrNameLst>
                                          <p:attrName>style.visibility</p:attrName>
                                        </p:attrNameLst>
                                      </p:cBhvr>
                                      <p:to>
                                        <p:strVal val="visible"/>
                                      </p:to>
                                    </p:set>
                                    <p:animEffect transition="in" filter="checkerboard(across)">
                                      <p:cBhvr>
                                        <p:cTn id="7" dur="500"/>
                                        <p:tgtEl>
                                          <p:spTgt spid="73216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32163"/>
                                        </p:tgtEl>
                                        <p:attrNameLst>
                                          <p:attrName>style.visibility</p:attrName>
                                        </p:attrNameLst>
                                      </p:cBhvr>
                                      <p:to>
                                        <p:strVal val="visible"/>
                                      </p:to>
                                    </p:set>
                                    <p:anim calcmode="lin" valueType="num">
                                      <p:cBhvr additive="base">
                                        <p:cTn id="12" dur="500" fill="hold"/>
                                        <p:tgtEl>
                                          <p:spTgt spid="732163"/>
                                        </p:tgtEl>
                                        <p:attrNameLst>
                                          <p:attrName>ppt_x</p:attrName>
                                        </p:attrNameLst>
                                      </p:cBhvr>
                                      <p:tavLst>
                                        <p:tav tm="0">
                                          <p:val>
                                            <p:strVal val="0-#ppt_w/2"/>
                                          </p:val>
                                        </p:tav>
                                        <p:tav tm="100000">
                                          <p:val>
                                            <p:strVal val="#ppt_x"/>
                                          </p:val>
                                        </p:tav>
                                      </p:tavLst>
                                    </p:anim>
                                    <p:anim calcmode="lin" valueType="num">
                                      <p:cBhvr additive="base">
                                        <p:cTn id="13" dur="500" fill="hold"/>
                                        <p:tgtEl>
                                          <p:spTgt spid="73216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732164"/>
                                        </p:tgtEl>
                                        <p:attrNameLst>
                                          <p:attrName>style.visibility</p:attrName>
                                        </p:attrNameLst>
                                      </p:cBhvr>
                                      <p:to>
                                        <p:strVal val="visible"/>
                                      </p:to>
                                    </p:set>
                                    <p:animEffect transition="in" filter="wipe(up)">
                                      <p:cBhvr>
                                        <p:cTn id="18" dur="500"/>
                                        <p:tgtEl>
                                          <p:spTgt spid="73216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32165"/>
                                        </p:tgtEl>
                                        <p:attrNameLst>
                                          <p:attrName>style.visibility</p:attrName>
                                        </p:attrNameLst>
                                      </p:cBhvr>
                                      <p:to>
                                        <p:strVal val="visible"/>
                                      </p:to>
                                    </p:set>
                                    <p:anim calcmode="lin" valueType="num">
                                      <p:cBhvr additive="base">
                                        <p:cTn id="23" dur="500" fill="hold"/>
                                        <p:tgtEl>
                                          <p:spTgt spid="732165"/>
                                        </p:tgtEl>
                                        <p:attrNameLst>
                                          <p:attrName>ppt_x</p:attrName>
                                        </p:attrNameLst>
                                      </p:cBhvr>
                                      <p:tavLst>
                                        <p:tav tm="0">
                                          <p:val>
                                            <p:strVal val="0-#ppt_w/2"/>
                                          </p:val>
                                        </p:tav>
                                        <p:tav tm="100000">
                                          <p:val>
                                            <p:strVal val="#ppt_x"/>
                                          </p:val>
                                        </p:tav>
                                      </p:tavLst>
                                    </p:anim>
                                    <p:anim calcmode="lin" valueType="num">
                                      <p:cBhvr additive="base">
                                        <p:cTn id="24" dur="500" fill="hold"/>
                                        <p:tgtEl>
                                          <p:spTgt spid="7321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2" grpId="0" autoUpdateAnimBg="0"/>
      <p:bldP spid="732163" grpId="0" autoUpdateAnimBg="0"/>
      <p:bldP spid="732164" grpId="0" autoUpdateAnimBg="0"/>
      <p:bldP spid="73216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sldNum" sz="quarter" idx="10"/>
          </p:nvPr>
        </p:nvSpPr>
        <p:spPr>
          <a:ln/>
        </p:spPr>
        <p:txBody>
          <a:bodyPr/>
          <a:lstStyle/>
          <a:p>
            <a:fld id="{27B6A189-6926-4DD2-B9CB-5CB90A75AA57}" type="slidenum">
              <a:rPr lang="en-US" altLang="zh-CN"/>
              <a:pPr/>
              <a:t>2</a:t>
            </a:fld>
            <a:endParaRPr lang="en-US" altLang="zh-CN"/>
          </a:p>
        </p:txBody>
      </p:sp>
      <p:sp>
        <p:nvSpPr>
          <p:cNvPr id="40968" name="Rectangle 8"/>
          <p:cNvSpPr>
            <a:spLocks noGrp="1" noChangeArrowheads="1"/>
          </p:cNvSpPr>
          <p:nvPr>
            <p:ph type="title" idx="4294967295"/>
          </p:nvPr>
        </p:nvSpPr>
        <p:spPr>
          <a:xfrm>
            <a:off x="0" y="341313"/>
            <a:ext cx="5254625" cy="1000125"/>
          </a:xfrm>
        </p:spPr>
        <p:txBody>
          <a:bodyPr/>
          <a:lstStyle/>
          <a:p>
            <a:pPr algn="l"/>
            <a:r>
              <a:rPr lang="zh-CN" altLang="en-US" sz="4000" smtClean="0">
                <a:effectLst>
                  <a:outerShdw blurRad="38100" dist="38100" dir="2700000" algn="tl">
                    <a:srgbClr val="C0C0C0"/>
                  </a:outerShdw>
                </a:effectLst>
                <a:ea typeface="黑体" pitchFamily="49" charset="-122"/>
              </a:rPr>
              <a:t>学习重点：</a:t>
            </a:r>
            <a:endParaRPr lang="en-US" altLang="zh-CN" sz="4000" smtClean="0">
              <a:effectLst>
                <a:outerShdw blurRad="38100" dist="38100" dir="2700000" algn="tl">
                  <a:srgbClr val="C0C0C0"/>
                </a:outerShdw>
              </a:effectLst>
              <a:ea typeface="黑体" pitchFamily="49" charset="-122"/>
            </a:endParaRPr>
          </a:p>
        </p:txBody>
      </p:sp>
      <p:sp>
        <p:nvSpPr>
          <p:cNvPr id="6" name="Rectangle 4"/>
          <p:cNvSpPr>
            <a:spLocks noGrp="1" noChangeArrowheads="1"/>
          </p:cNvSpPr>
          <p:nvPr>
            <p:ph type="dt" sz="half" idx="4294967295"/>
          </p:nvPr>
        </p:nvSpPr>
        <p:spPr>
          <a:xfrm>
            <a:off x="0" y="6407150"/>
            <a:ext cx="1905000" cy="457200"/>
          </a:xfrm>
          <a:prstGeom prst="rect">
            <a:avLst/>
          </a:prstGeom>
          <a:ln/>
        </p:spPr>
        <p:txBody>
          <a:bodyPr/>
          <a:lstStyle/>
          <a:p>
            <a:fld id="{5448A526-1872-475F-BF90-018C9617E3F3}" type="datetime1">
              <a:rPr lang="zh-CN" altLang="en-US"/>
              <a:pPr/>
              <a:t>2023/4/16</a:t>
            </a:fld>
            <a:endParaRPr lang="en-US" altLang="zh-CN"/>
          </a:p>
        </p:txBody>
      </p:sp>
      <p:sp>
        <p:nvSpPr>
          <p:cNvPr id="40969" name="Rectangle 9"/>
          <p:cNvSpPr>
            <a:spLocks noRot="1" noChangeArrowheads="1"/>
          </p:cNvSpPr>
          <p:nvPr/>
        </p:nvSpPr>
        <p:spPr bwMode="auto">
          <a:xfrm>
            <a:off x="571500" y="3644900"/>
            <a:ext cx="7854950" cy="809625"/>
          </a:xfrm>
          <a:prstGeom prst="rect">
            <a:avLst/>
          </a:prstGeom>
          <a:noFill/>
          <a:ln w="9525">
            <a:noFill/>
            <a:miter lim="800000"/>
            <a:headEnd/>
            <a:tailEnd/>
          </a:ln>
          <a:effectLst/>
        </p:spPr>
        <p:txBody>
          <a:bodyPr/>
          <a:lstStyle/>
          <a:p>
            <a:pPr marL="342900" indent="-342900">
              <a:spcBef>
                <a:spcPct val="20000"/>
              </a:spcBef>
              <a:buClr>
                <a:schemeClr val="hlink"/>
              </a:buClr>
              <a:buSzPct val="65000"/>
              <a:buFont typeface="Wingdings" pitchFamily="2" charset="2"/>
              <a:buNone/>
            </a:pPr>
            <a:r>
              <a:rPr lang="zh-CN" altLang="en-US" sz="4000" b="1" dirty="0">
                <a:solidFill>
                  <a:srgbClr val="FF0000"/>
                </a:solidFill>
                <a:effectLst>
                  <a:outerShdw blurRad="38100" dist="38100" dir="2700000" algn="tl">
                    <a:srgbClr val="C0C0C0"/>
                  </a:outerShdw>
                </a:effectLst>
                <a:ea typeface="黑体" pitchFamily="49" charset="-122"/>
                <a:sym typeface="Wingdings" pitchFamily="2" charset="2"/>
              </a:rPr>
              <a:t>难点：</a:t>
            </a:r>
            <a:endParaRPr lang="zh-CN" altLang="en-US" sz="4000" b="1" dirty="0">
              <a:solidFill>
                <a:srgbClr val="FF0000"/>
              </a:solidFill>
              <a:effectLst>
                <a:outerShdw blurRad="38100" dist="38100" dir="2700000" algn="tl">
                  <a:srgbClr val="C0C0C0"/>
                </a:outerShdw>
              </a:effectLst>
              <a:ea typeface="黑体" pitchFamily="49" charset="-122"/>
            </a:endParaRPr>
          </a:p>
          <a:p>
            <a:pPr marL="742950" lvl="1" indent="-285750">
              <a:lnSpc>
                <a:spcPct val="120000"/>
              </a:lnSpc>
              <a:spcBef>
                <a:spcPct val="20000"/>
              </a:spcBef>
              <a:buClr>
                <a:schemeClr val="tx2"/>
              </a:buClr>
              <a:buFont typeface="Wingdings" pitchFamily="2" charset="2"/>
              <a:buNone/>
            </a:pPr>
            <a:r>
              <a:rPr lang="zh-CN" altLang="en-US" b="1" dirty="0"/>
              <a:t>      </a:t>
            </a:r>
            <a:endParaRPr kumimoji="0" lang="zh-CN" altLang="en-US" sz="2800" b="1" dirty="0">
              <a:latin typeface="Arial" charset="0"/>
              <a:ea typeface="仿宋_GB2312" pitchFamily="49" charset="-122"/>
              <a:sym typeface="Wingdings" pitchFamily="2" charset="2"/>
            </a:endParaRPr>
          </a:p>
        </p:txBody>
      </p:sp>
      <p:sp>
        <p:nvSpPr>
          <p:cNvPr id="40970" name="Text Box 10"/>
          <p:cNvSpPr txBox="1">
            <a:spLocks noChangeArrowheads="1"/>
          </p:cNvSpPr>
          <p:nvPr/>
        </p:nvSpPr>
        <p:spPr bwMode="auto">
          <a:xfrm>
            <a:off x="1042988" y="1196975"/>
            <a:ext cx="8101012" cy="2486025"/>
          </a:xfrm>
          <a:prstGeom prst="rect">
            <a:avLst/>
          </a:prstGeom>
          <a:noFill/>
          <a:ln w="9525">
            <a:noFill/>
            <a:miter lim="800000"/>
            <a:headEnd/>
            <a:tailEnd/>
          </a:ln>
          <a:effectLst/>
        </p:spPr>
        <p:txBody>
          <a:bodyPr>
            <a:spAutoFit/>
          </a:bodyPr>
          <a:lstStyle/>
          <a:p>
            <a:pPr>
              <a:lnSpc>
                <a:spcPct val="140000"/>
              </a:lnSpc>
            </a:pPr>
            <a:r>
              <a:rPr lang="zh-CN" altLang="en-US" sz="2800" b="1" dirty="0">
                <a:solidFill>
                  <a:schemeClr val="bg1"/>
                </a:solidFill>
                <a:latin typeface="楷体_GB2312" pitchFamily="49" charset="-122"/>
                <a:ea typeface="楷体_GB2312" pitchFamily="49" charset="-122"/>
              </a:rPr>
              <a:t>◇ 认证模型及协议    ◇ 静态口令认证技术</a:t>
            </a:r>
          </a:p>
          <a:p>
            <a:pPr>
              <a:lnSpc>
                <a:spcPct val="140000"/>
              </a:lnSpc>
            </a:pPr>
            <a:r>
              <a:rPr lang="zh-CN" altLang="en-US" sz="2800" b="1" dirty="0">
                <a:solidFill>
                  <a:schemeClr val="bg1"/>
                </a:solidFill>
                <a:latin typeface="楷体_GB2312" pitchFamily="49" charset="-122"/>
                <a:ea typeface="楷体_GB2312" pitchFamily="49" charset="-122"/>
              </a:rPr>
              <a:t>◇ 动态口令认证技术  ◇ 消息认证技术</a:t>
            </a:r>
          </a:p>
          <a:p>
            <a:pPr>
              <a:lnSpc>
                <a:spcPct val="140000"/>
              </a:lnSpc>
            </a:pPr>
            <a:r>
              <a:rPr lang="zh-CN" altLang="en-US" sz="2800" b="1" dirty="0">
                <a:solidFill>
                  <a:schemeClr val="bg1"/>
                </a:solidFill>
                <a:latin typeface="楷体_GB2312" pitchFamily="49" charset="-122"/>
                <a:ea typeface="楷体_GB2312" pitchFamily="49" charset="-122"/>
              </a:rPr>
              <a:t>◇ 实体认证技术   　</a:t>
            </a:r>
            <a:r>
              <a:rPr lang="zh-CN" altLang="en-US" sz="2800" b="1" dirty="0" smtClean="0">
                <a:solidFill>
                  <a:schemeClr val="bg1"/>
                </a:solidFill>
                <a:latin typeface="楷体_GB2312" pitchFamily="49" charset="-122"/>
                <a:ea typeface="楷体_GB2312" pitchFamily="49" charset="-122"/>
              </a:rPr>
              <a:t> ◇ 数字证书 </a:t>
            </a:r>
            <a:endParaRPr lang="zh-CN" altLang="en-US" sz="2800" b="1" dirty="0">
              <a:solidFill>
                <a:schemeClr val="bg1"/>
              </a:solidFill>
              <a:latin typeface="楷体_GB2312" pitchFamily="49" charset="-122"/>
              <a:ea typeface="楷体_GB2312" pitchFamily="49" charset="-122"/>
            </a:endParaRPr>
          </a:p>
          <a:p>
            <a:pPr>
              <a:lnSpc>
                <a:spcPct val="140000"/>
              </a:lnSpc>
            </a:pPr>
            <a:r>
              <a:rPr lang="zh-CN" altLang="en-US" sz="2800" b="1" dirty="0">
                <a:solidFill>
                  <a:schemeClr val="bg1"/>
                </a:solidFill>
                <a:latin typeface="楷体_GB2312" pitchFamily="49" charset="-122"/>
                <a:ea typeface="楷体_GB2312" pitchFamily="49" charset="-122"/>
              </a:rPr>
              <a:t>　</a:t>
            </a:r>
          </a:p>
        </p:txBody>
      </p:sp>
      <p:sp>
        <p:nvSpPr>
          <p:cNvPr id="40971" name="Text Box 11"/>
          <p:cNvSpPr txBox="1">
            <a:spLocks noChangeArrowheads="1"/>
          </p:cNvSpPr>
          <p:nvPr/>
        </p:nvSpPr>
        <p:spPr bwMode="auto">
          <a:xfrm>
            <a:off x="1042988" y="4292600"/>
            <a:ext cx="8424862" cy="1298817"/>
          </a:xfrm>
          <a:prstGeom prst="rect">
            <a:avLst/>
          </a:prstGeom>
          <a:noFill/>
          <a:ln w="9525">
            <a:noFill/>
            <a:miter lim="800000"/>
            <a:headEnd/>
            <a:tailEnd/>
          </a:ln>
          <a:effectLst/>
        </p:spPr>
        <p:txBody>
          <a:bodyPr>
            <a:spAutoFit/>
          </a:bodyPr>
          <a:lstStyle/>
          <a:p>
            <a:pPr>
              <a:lnSpc>
                <a:spcPct val="140000"/>
              </a:lnSpc>
            </a:pPr>
            <a:r>
              <a:rPr lang="zh-CN" altLang="en-US" sz="2800" b="1" dirty="0">
                <a:solidFill>
                  <a:schemeClr val="bg1"/>
                </a:solidFill>
                <a:latin typeface="楷体_GB2312" pitchFamily="49" charset="-122"/>
                <a:ea typeface="楷体_GB2312" pitchFamily="49" charset="-122"/>
              </a:rPr>
              <a:t>◇ 认证模型及协议       ◇ 动态口令认证技术</a:t>
            </a:r>
          </a:p>
          <a:p>
            <a:pPr>
              <a:lnSpc>
                <a:spcPct val="140000"/>
              </a:lnSpc>
            </a:pPr>
            <a:r>
              <a:rPr lang="zh-CN" altLang="en-US" sz="2800" b="1" dirty="0">
                <a:solidFill>
                  <a:schemeClr val="bg1"/>
                </a:solidFill>
                <a:latin typeface="楷体_GB2312" pitchFamily="49" charset="-122"/>
                <a:ea typeface="楷体_GB2312" pitchFamily="49" charset="-122"/>
              </a:rPr>
              <a:t>◇ </a:t>
            </a:r>
            <a:r>
              <a:rPr lang="zh-CN" altLang="en-US" sz="2800" b="1" dirty="0" smtClean="0">
                <a:solidFill>
                  <a:schemeClr val="bg1"/>
                </a:solidFill>
                <a:latin typeface="楷体_GB2312" pitchFamily="49" charset="-122"/>
                <a:ea typeface="楷体_GB2312" pitchFamily="49" charset="-122"/>
              </a:rPr>
              <a:t> </a:t>
            </a:r>
            <a:r>
              <a:rPr lang="zh-CN" altLang="en-US" sz="2800" b="1" dirty="0">
                <a:solidFill>
                  <a:schemeClr val="bg1"/>
                </a:solidFill>
                <a:latin typeface="楷体_GB2312" pitchFamily="49" charset="-122"/>
                <a:ea typeface="楷体_GB2312" pitchFamily="49" charset="-122"/>
              </a:rPr>
              <a:t>数字</a:t>
            </a:r>
            <a:r>
              <a:rPr lang="zh-CN" altLang="en-US" sz="2800" b="1" dirty="0" smtClean="0">
                <a:solidFill>
                  <a:schemeClr val="bg1"/>
                </a:solidFill>
                <a:latin typeface="楷体_GB2312" pitchFamily="49" charset="-122"/>
                <a:ea typeface="楷体_GB2312" pitchFamily="49" charset="-122"/>
              </a:rPr>
              <a:t>证书</a:t>
            </a:r>
            <a:endParaRPr lang="zh-CN" altLang="en-US" sz="2800" b="1" dirty="0">
              <a:solidFill>
                <a:schemeClr val="bg1"/>
              </a:solidFill>
              <a:latin typeface="楷体_GB2312" pitchFamily="49" charset="-122"/>
              <a:ea typeface="楷体_GB2312" pitchFamily="49"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0969">
                                            <p:txEl>
                                              <p:pRg st="0" end="0"/>
                                            </p:txEl>
                                          </p:spTgt>
                                        </p:tgtEl>
                                        <p:attrNameLst>
                                          <p:attrName>style.visibility</p:attrName>
                                        </p:attrNameLst>
                                      </p:cBhvr>
                                      <p:to>
                                        <p:strVal val="visible"/>
                                      </p:to>
                                    </p:set>
                                    <p:animEffect transition="in" filter="randombar(horizontal)">
                                      <p:cBhvr>
                                        <p:cTn id="7" dur="500"/>
                                        <p:tgtEl>
                                          <p:spTgt spid="40969">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0969">
                                            <p:txEl>
                                              <p:pRg st="1" end="1"/>
                                            </p:txEl>
                                          </p:spTgt>
                                        </p:tgtEl>
                                        <p:attrNameLst>
                                          <p:attrName>style.visibility</p:attrName>
                                        </p:attrNameLst>
                                      </p:cBhvr>
                                      <p:to>
                                        <p:strVal val="visible"/>
                                      </p:to>
                                    </p:set>
                                    <p:animEffect transition="in" filter="randombar(horizontal)">
                                      <p:cBhvr>
                                        <p:cTn id="10" dur="500"/>
                                        <p:tgtEl>
                                          <p:spTgt spid="4096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p:cNvSpPr>
            <a:spLocks noGrp="1"/>
          </p:cNvSpPr>
          <p:nvPr>
            <p:ph type="sldNum" sz="quarter" idx="10"/>
          </p:nvPr>
        </p:nvSpPr>
        <p:spPr/>
        <p:txBody>
          <a:bodyPr/>
          <a:lstStyle/>
          <a:p>
            <a:pPr>
              <a:defRPr/>
            </a:pPr>
            <a:fld id="{C230A5C5-D56D-41A5-B447-BC1AFAF1002F}" type="slidenum">
              <a:rPr lang="zh-CN" altLang="en-US"/>
              <a:pPr>
                <a:defRPr/>
              </a:pPr>
              <a:t>20</a:t>
            </a:fld>
            <a:endParaRPr lang="en-US" altLang="zh-CN"/>
          </a:p>
        </p:txBody>
      </p:sp>
      <p:sp>
        <p:nvSpPr>
          <p:cNvPr id="41987" name="Rectangle 2"/>
          <p:cNvSpPr>
            <a:spLocks noChangeArrowheads="1"/>
          </p:cNvSpPr>
          <p:nvPr/>
        </p:nvSpPr>
        <p:spPr bwMode="auto">
          <a:xfrm>
            <a:off x="323850" y="363538"/>
            <a:ext cx="8208963" cy="762000"/>
          </a:xfrm>
          <a:prstGeom prst="rect">
            <a:avLst/>
          </a:prstGeom>
          <a:noFill/>
          <a:ln w="9525">
            <a:noFill/>
            <a:miter lim="800000"/>
            <a:headEnd/>
            <a:tailEnd/>
          </a:ln>
        </p:spPr>
        <p:txBody>
          <a:bodyPr anchor="ctr"/>
          <a:lstStyle/>
          <a:p>
            <a:pPr>
              <a:lnSpc>
                <a:spcPct val="100000"/>
              </a:lnSpc>
              <a:spcBef>
                <a:spcPct val="0"/>
              </a:spcBef>
              <a:buFontTx/>
              <a:buNone/>
            </a:pPr>
            <a:r>
              <a:rPr kumimoji="1" lang="en-US" altLang="zh-CN">
                <a:latin typeface="楷体_GB2312" pitchFamily="49" charset="-122"/>
              </a:rPr>
              <a:t>2 </a:t>
            </a:r>
            <a:r>
              <a:rPr kumimoji="1" lang="zh-CN" altLang="en-US">
                <a:latin typeface="楷体_GB2312" pitchFamily="49" charset="-122"/>
              </a:rPr>
              <a:t>数字签名的步骤</a:t>
            </a:r>
            <a:r>
              <a:rPr kumimoji="1" lang="en-US" altLang="zh-CN">
                <a:latin typeface="楷体_GB2312" pitchFamily="49" charset="-122"/>
              </a:rPr>
              <a:t>(</a:t>
            </a:r>
            <a:r>
              <a:rPr kumimoji="1" lang="zh-CN" altLang="en-US">
                <a:latin typeface="楷体_GB2312" pitchFamily="49" charset="-122"/>
              </a:rPr>
              <a:t>数字签名与验证过程</a:t>
            </a:r>
            <a:r>
              <a:rPr kumimoji="1" lang="en-US" altLang="zh-CN">
                <a:latin typeface="楷体_GB2312" pitchFamily="49" charset="-122"/>
              </a:rPr>
              <a:t>)</a:t>
            </a:r>
          </a:p>
        </p:txBody>
      </p:sp>
      <p:pic>
        <p:nvPicPr>
          <p:cNvPr id="41988" name="Picture 3" descr="BD10289_"/>
          <p:cNvPicPr>
            <a:picLocks noChangeAspect="1" noChangeArrowheads="1"/>
          </p:cNvPicPr>
          <p:nvPr/>
        </p:nvPicPr>
        <p:blipFill>
          <a:blip r:embed="rId2">
            <a:lum bright="70000" contrast="-70000"/>
          </a:blip>
          <a:srcRect/>
          <a:stretch>
            <a:fillRect/>
          </a:stretch>
        </p:blipFill>
        <p:spPr bwMode="auto">
          <a:xfrm>
            <a:off x="827088" y="1154113"/>
            <a:ext cx="6858000" cy="114300"/>
          </a:xfrm>
          <a:prstGeom prst="rect">
            <a:avLst/>
          </a:prstGeom>
          <a:noFill/>
          <a:ln w="9525">
            <a:noFill/>
            <a:miter lim="800000"/>
            <a:headEnd/>
            <a:tailEnd/>
          </a:ln>
        </p:spPr>
      </p:pic>
      <p:sp>
        <p:nvSpPr>
          <p:cNvPr id="41989" name="Rectangle 4"/>
          <p:cNvSpPr>
            <a:spLocks noChangeArrowheads="1"/>
          </p:cNvSpPr>
          <p:nvPr/>
        </p:nvSpPr>
        <p:spPr bwMode="auto">
          <a:xfrm>
            <a:off x="971550" y="1349375"/>
            <a:ext cx="7632700" cy="1143000"/>
          </a:xfrm>
          <a:prstGeom prst="rect">
            <a:avLst/>
          </a:prstGeom>
          <a:noFill/>
          <a:ln w="9525">
            <a:noFill/>
            <a:miter lim="800000"/>
            <a:headEnd/>
            <a:tailEnd/>
          </a:ln>
        </p:spPr>
        <p:txBody>
          <a:bodyPr/>
          <a:lstStyle/>
          <a:p>
            <a:pPr marL="342900" indent="-342900">
              <a:lnSpc>
                <a:spcPct val="130000"/>
              </a:lnSpc>
              <a:buClr>
                <a:srgbClr val="FF3300"/>
              </a:buClr>
              <a:buSzPct val="70000"/>
              <a:buFont typeface="Wingdings" pitchFamily="2" charset="2"/>
              <a:buNone/>
            </a:pPr>
            <a:r>
              <a:rPr kumimoji="1" lang="zh-CN" altLang="en-US" sz="2400" b="1">
                <a:latin typeface="楷体_GB2312" pitchFamily="49" charset="-122"/>
              </a:rPr>
              <a:t>第一步：将消息按散列算法计算得到一个固定位数的消息摘要值。</a:t>
            </a:r>
            <a:endParaRPr kumimoji="1" lang="zh-CN" altLang="en-US" sz="2400">
              <a:latin typeface="楷体_GB2312" pitchFamily="49" charset="-122"/>
            </a:endParaRPr>
          </a:p>
        </p:txBody>
      </p:sp>
      <p:sp>
        <p:nvSpPr>
          <p:cNvPr id="733189" name="AutoShape 5"/>
          <p:cNvSpPr>
            <a:spLocks noChangeArrowheads="1"/>
          </p:cNvSpPr>
          <p:nvPr/>
        </p:nvSpPr>
        <p:spPr bwMode="auto">
          <a:xfrm flipV="1">
            <a:off x="1814513" y="3382963"/>
            <a:ext cx="5638800" cy="2778125"/>
          </a:xfrm>
          <a:prstGeom prst="wedgeRoundRectCallout">
            <a:avLst>
              <a:gd name="adj1" fmla="val 5037"/>
              <a:gd name="adj2" fmla="val 74111"/>
              <a:gd name="adj3" fmla="val 16667"/>
            </a:avLst>
          </a:prstGeom>
          <a:solidFill>
            <a:srgbClr val="FFFFCC"/>
          </a:solidFill>
          <a:ln w="12700" cap="sq">
            <a:solidFill>
              <a:srgbClr val="333399"/>
            </a:solidFill>
            <a:miter lim="800000"/>
            <a:headEnd/>
            <a:tailEnd/>
          </a:ln>
          <a:effectLst>
            <a:outerShdw dist="107763" dir="2700000" algn="ctr" rotWithShape="0">
              <a:schemeClr val="bg2"/>
            </a:outerShdw>
          </a:effectLst>
        </p:spPr>
        <p:txBody>
          <a:bodyPr rot="10800000" anchor="ctr">
            <a:spAutoFit/>
          </a:bodyPr>
          <a:lstStyle/>
          <a:p>
            <a:pPr>
              <a:lnSpc>
                <a:spcPct val="90000"/>
              </a:lnSpc>
              <a:buClr>
                <a:srgbClr val="FF3300"/>
              </a:buClr>
              <a:buSzPct val="70000"/>
              <a:buFont typeface="Wingdings" pitchFamily="2" charset="2"/>
              <a:buNone/>
              <a:defRPr/>
            </a:pPr>
            <a:endParaRPr kumimoji="1" lang="zh-CN" altLang="en-US" sz="2800" b="1">
              <a:solidFill>
                <a:srgbClr val="000000"/>
              </a:solidFill>
              <a:latin typeface="Times New Roman" pitchFamily="18" charset="0"/>
            </a:endParaRPr>
          </a:p>
          <a:p>
            <a:pPr>
              <a:lnSpc>
                <a:spcPct val="90000"/>
              </a:lnSpc>
              <a:buClr>
                <a:srgbClr val="FF3300"/>
              </a:buClr>
              <a:buSzPct val="70000"/>
              <a:buFont typeface="Wingdings" pitchFamily="2" charset="2"/>
              <a:buNone/>
              <a:defRPr/>
            </a:pPr>
            <a:r>
              <a:rPr kumimoji="1" lang="zh-CN" altLang="en-US" sz="2800" b="1">
                <a:solidFill>
                  <a:srgbClr val="000000"/>
                </a:solidFill>
                <a:latin typeface="Times New Roman" pitchFamily="18" charset="0"/>
              </a:rPr>
              <a:t>在数学上保证：只要改动消息的任何一位，重新计算出的消息摘要就会与原先值不符。这样就保证了消息的不可更改</a:t>
            </a:r>
            <a:r>
              <a:rPr kumimoji="1" lang="zh-CN" altLang="en-US" sz="2800" b="1">
                <a:solidFill>
                  <a:srgbClr val="000000"/>
                </a:solidFill>
                <a:latin typeface="隶书" pitchFamily="49" charset="-122"/>
              </a:rPr>
              <a:t>。</a:t>
            </a:r>
          </a:p>
          <a:p>
            <a:pPr>
              <a:lnSpc>
                <a:spcPct val="90000"/>
              </a:lnSpc>
              <a:buClr>
                <a:srgbClr val="FF3300"/>
              </a:buClr>
              <a:buSzPct val="70000"/>
              <a:buFont typeface="Wingdings" pitchFamily="2" charset="2"/>
              <a:buNone/>
              <a:defRPr/>
            </a:pPr>
            <a:endParaRPr kumimoji="1" lang="zh-CN" altLang="en-US" sz="2800" b="1">
              <a:solidFill>
                <a:srgbClr val="000000"/>
              </a:solidFill>
              <a:latin typeface="隶书" pitchFamily="49" charset="-122"/>
              <a:ea typeface="隶书" pitchFamily="49"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733189"/>
                                        </p:tgtEl>
                                        <p:attrNameLst>
                                          <p:attrName>style.visibility</p:attrName>
                                        </p:attrNameLst>
                                      </p:cBhvr>
                                      <p:to>
                                        <p:strVal val="visible"/>
                                      </p:to>
                                    </p:set>
                                    <p:anim calcmode="lin" valueType="num">
                                      <p:cBhvr>
                                        <p:cTn id="7" dur="500" fill="hold"/>
                                        <p:tgtEl>
                                          <p:spTgt spid="733189"/>
                                        </p:tgtEl>
                                        <p:attrNameLst>
                                          <p:attrName>ppt_x</p:attrName>
                                        </p:attrNameLst>
                                      </p:cBhvr>
                                      <p:tavLst>
                                        <p:tav tm="0">
                                          <p:val>
                                            <p:strVal val="#ppt_x"/>
                                          </p:val>
                                        </p:tav>
                                        <p:tav tm="100000">
                                          <p:val>
                                            <p:strVal val="#ppt_x"/>
                                          </p:val>
                                        </p:tav>
                                      </p:tavLst>
                                    </p:anim>
                                    <p:anim calcmode="lin" valueType="num">
                                      <p:cBhvr>
                                        <p:cTn id="8" dur="500" fill="hold"/>
                                        <p:tgtEl>
                                          <p:spTgt spid="733189"/>
                                        </p:tgtEl>
                                        <p:attrNameLst>
                                          <p:attrName>ppt_y</p:attrName>
                                        </p:attrNameLst>
                                      </p:cBhvr>
                                      <p:tavLst>
                                        <p:tav tm="0">
                                          <p:val>
                                            <p:strVal val="#ppt_y-#ppt_h/2"/>
                                          </p:val>
                                        </p:tav>
                                        <p:tav tm="100000">
                                          <p:val>
                                            <p:strVal val="#ppt_y"/>
                                          </p:val>
                                        </p:tav>
                                      </p:tavLst>
                                    </p:anim>
                                    <p:anim calcmode="lin" valueType="num">
                                      <p:cBhvr>
                                        <p:cTn id="9" dur="500" fill="hold"/>
                                        <p:tgtEl>
                                          <p:spTgt spid="733189"/>
                                        </p:tgtEl>
                                        <p:attrNameLst>
                                          <p:attrName>ppt_w</p:attrName>
                                        </p:attrNameLst>
                                      </p:cBhvr>
                                      <p:tavLst>
                                        <p:tav tm="0">
                                          <p:val>
                                            <p:strVal val="#ppt_w"/>
                                          </p:val>
                                        </p:tav>
                                        <p:tav tm="100000">
                                          <p:val>
                                            <p:strVal val="#ppt_w"/>
                                          </p:val>
                                        </p:tav>
                                      </p:tavLst>
                                    </p:anim>
                                    <p:anim calcmode="lin" valueType="num">
                                      <p:cBhvr>
                                        <p:cTn id="10" dur="500" fill="hold"/>
                                        <p:tgtEl>
                                          <p:spTgt spid="73318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189"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0"/>
          </p:nvPr>
        </p:nvSpPr>
        <p:spPr/>
        <p:txBody>
          <a:bodyPr/>
          <a:lstStyle/>
          <a:p>
            <a:pPr>
              <a:defRPr/>
            </a:pPr>
            <a:fld id="{85A65B32-8F55-4D95-86C5-49DA2D0DE44A}" type="slidenum">
              <a:rPr lang="zh-CN" altLang="en-US"/>
              <a:pPr>
                <a:defRPr/>
              </a:pPr>
              <a:t>21</a:t>
            </a:fld>
            <a:endParaRPr lang="en-US" altLang="zh-CN"/>
          </a:p>
        </p:txBody>
      </p:sp>
      <p:sp>
        <p:nvSpPr>
          <p:cNvPr id="734210" name="Rectangle 2"/>
          <p:cNvSpPr>
            <a:spLocks noChangeArrowheads="1"/>
          </p:cNvSpPr>
          <p:nvPr/>
        </p:nvSpPr>
        <p:spPr bwMode="auto">
          <a:xfrm>
            <a:off x="827088" y="908050"/>
            <a:ext cx="7172325" cy="4702175"/>
          </a:xfrm>
          <a:prstGeom prst="rect">
            <a:avLst/>
          </a:prstGeom>
          <a:noFill/>
          <a:ln w="9525">
            <a:noFill/>
            <a:miter lim="800000"/>
            <a:headEnd/>
            <a:tailEnd/>
          </a:ln>
        </p:spPr>
        <p:txBody>
          <a:bodyPr/>
          <a:lstStyle/>
          <a:p>
            <a:pPr marL="342900" indent="-342900">
              <a:lnSpc>
                <a:spcPct val="150000"/>
              </a:lnSpc>
              <a:buClr>
                <a:srgbClr val="FF3300"/>
              </a:buClr>
              <a:buSzPct val="70000"/>
              <a:buFont typeface="Wingdings" pitchFamily="2" charset="2"/>
              <a:buNone/>
            </a:pPr>
            <a:r>
              <a:rPr kumimoji="1" lang="zh-CN" altLang="en-US" sz="2400" b="1">
                <a:latin typeface="Times New Roman" pitchFamily="18" charset="0"/>
              </a:rPr>
              <a:t>第二步：对消息摘要值用发送者的私有密钥加密，所产生的密文即称数字签名。然后该数字签名同原消息一起发送给接收者。</a:t>
            </a:r>
          </a:p>
          <a:p>
            <a:pPr marL="342900" indent="-342900">
              <a:lnSpc>
                <a:spcPct val="150000"/>
              </a:lnSpc>
              <a:buClr>
                <a:srgbClr val="FF3300"/>
              </a:buClr>
              <a:buSzPct val="70000"/>
              <a:buFont typeface="Wingdings" pitchFamily="2" charset="2"/>
              <a:buNone/>
            </a:pPr>
            <a:r>
              <a:rPr kumimoji="1" lang="zh-CN" altLang="en-US" sz="2400" b="1">
                <a:latin typeface="Times New Roman" pitchFamily="18" charset="0"/>
              </a:rPr>
              <a:t>第三步：接收方收到消息和数字签名后，用同样的散列算法对消息计算摘要值，然后与用发送者的公开密钥对数字签名进行解密，将解密后的结果与计算的摘要值相比较。如相等则说明报文确实来自发送者。</a:t>
            </a:r>
          </a:p>
          <a:p>
            <a:pPr marL="342900" indent="-342900">
              <a:lnSpc>
                <a:spcPct val="130000"/>
              </a:lnSpc>
              <a:buClr>
                <a:srgbClr val="FF3300"/>
              </a:buClr>
              <a:buSzPct val="70000"/>
              <a:buFont typeface="Wingdings" pitchFamily="2" charset="2"/>
              <a:buNone/>
            </a:pPr>
            <a:endParaRPr kumimoji="1" lang="zh-CN" altLang="en-US" sz="2400" b="1">
              <a:latin typeface="Times New Roman" pitchFamily="18" charset="0"/>
              <a:ea typeface="宋体"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34210">
                                            <p:txEl>
                                              <p:pRg st="0" end="0"/>
                                            </p:txEl>
                                          </p:spTgt>
                                        </p:tgtEl>
                                        <p:attrNameLst>
                                          <p:attrName>style.visibility</p:attrName>
                                        </p:attrNameLst>
                                      </p:cBhvr>
                                      <p:to>
                                        <p:strVal val="visible"/>
                                      </p:to>
                                    </p:set>
                                    <p:animEffect transition="in" filter="checkerboard(across)">
                                      <p:cBhvr>
                                        <p:cTn id="7" dur="500"/>
                                        <p:tgtEl>
                                          <p:spTgt spid="7342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34210">
                                            <p:txEl>
                                              <p:pRg st="1" end="1"/>
                                            </p:txEl>
                                          </p:spTgt>
                                        </p:tgtEl>
                                        <p:attrNameLst>
                                          <p:attrName>style.visibility</p:attrName>
                                        </p:attrNameLst>
                                      </p:cBhvr>
                                      <p:to>
                                        <p:strVal val="visible"/>
                                      </p:to>
                                    </p:set>
                                    <p:animEffect transition="in" filter="checkerboard(across)">
                                      <p:cBhvr>
                                        <p:cTn id="12" dur="500"/>
                                        <p:tgtEl>
                                          <p:spTgt spid="7342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0"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1"/>
          <p:cNvSpPr>
            <a:spLocks noGrp="1"/>
          </p:cNvSpPr>
          <p:nvPr>
            <p:ph type="sldNum" sz="quarter" idx="10"/>
          </p:nvPr>
        </p:nvSpPr>
        <p:spPr/>
        <p:txBody>
          <a:bodyPr/>
          <a:lstStyle/>
          <a:p>
            <a:pPr>
              <a:defRPr/>
            </a:pPr>
            <a:fld id="{B2011DE5-AF7D-4ED6-9AFE-0772920ADB09}" type="slidenum">
              <a:rPr lang="zh-CN" altLang="en-US"/>
              <a:pPr>
                <a:defRPr/>
              </a:pPr>
              <a:t>22</a:t>
            </a:fld>
            <a:endParaRPr lang="en-US" altLang="zh-CN"/>
          </a:p>
        </p:txBody>
      </p:sp>
      <p:sp>
        <p:nvSpPr>
          <p:cNvPr id="8197" name="Rectangle 2"/>
          <p:cNvSpPr>
            <a:spLocks noChangeArrowheads="1"/>
          </p:cNvSpPr>
          <p:nvPr/>
        </p:nvSpPr>
        <p:spPr bwMode="auto">
          <a:xfrm>
            <a:off x="741363" y="419100"/>
            <a:ext cx="6858000" cy="762000"/>
          </a:xfrm>
          <a:prstGeom prst="rect">
            <a:avLst/>
          </a:prstGeom>
          <a:noFill/>
          <a:ln w="9525">
            <a:noFill/>
            <a:miter lim="800000"/>
            <a:headEnd/>
            <a:tailEnd/>
          </a:ln>
        </p:spPr>
        <p:txBody>
          <a:bodyPr anchor="ctr"/>
          <a:lstStyle/>
          <a:p>
            <a:pPr>
              <a:lnSpc>
                <a:spcPct val="100000"/>
              </a:lnSpc>
              <a:spcBef>
                <a:spcPct val="0"/>
              </a:spcBef>
              <a:buFontTx/>
              <a:buNone/>
            </a:pPr>
            <a:r>
              <a:rPr kumimoji="1" lang="zh-CN" altLang="en-US"/>
              <a:t>数字签名与验证过程图示</a:t>
            </a:r>
            <a:endParaRPr kumimoji="1" lang="zh-CN" altLang="en-US">
              <a:latin typeface="楷体_GB2312" pitchFamily="49" charset="-122"/>
            </a:endParaRPr>
          </a:p>
        </p:txBody>
      </p:sp>
      <p:pic>
        <p:nvPicPr>
          <p:cNvPr id="8198" name="Picture 3" descr="BD10289_"/>
          <p:cNvPicPr>
            <a:picLocks noChangeAspect="1" noChangeArrowheads="1"/>
          </p:cNvPicPr>
          <p:nvPr/>
        </p:nvPicPr>
        <p:blipFill>
          <a:blip r:embed="rId3">
            <a:lum bright="70000" contrast="-70000"/>
          </a:blip>
          <a:srcRect/>
          <a:stretch>
            <a:fillRect/>
          </a:stretch>
        </p:blipFill>
        <p:spPr bwMode="auto">
          <a:xfrm>
            <a:off x="684213" y="1066800"/>
            <a:ext cx="6858000" cy="114300"/>
          </a:xfrm>
          <a:prstGeom prst="rect">
            <a:avLst/>
          </a:prstGeom>
          <a:noFill/>
          <a:ln w="9525">
            <a:noFill/>
            <a:miter lim="800000"/>
            <a:headEnd/>
            <a:tailEnd/>
          </a:ln>
        </p:spPr>
      </p:pic>
      <p:grpSp>
        <p:nvGrpSpPr>
          <p:cNvPr id="2" name="Group 27"/>
          <p:cNvGrpSpPr>
            <a:grpSpLocks/>
          </p:cNvGrpSpPr>
          <p:nvPr/>
        </p:nvGrpSpPr>
        <p:grpSpPr bwMode="auto">
          <a:xfrm>
            <a:off x="909638" y="1368425"/>
            <a:ext cx="6477000" cy="4938713"/>
            <a:chOff x="573" y="862"/>
            <a:chExt cx="4080" cy="3111"/>
          </a:xfrm>
        </p:grpSpPr>
        <p:sp>
          <p:nvSpPr>
            <p:cNvPr id="735237" name="AutoShape 5"/>
            <p:cNvSpPr>
              <a:spLocks noChangeArrowheads="1"/>
            </p:cNvSpPr>
            <p:nvPr/>
          </p:nvSpPr>
          <p:spPr bwMode="auto">
            <a:xfrm>
              <a:off x="669" y="1102"/>
              <a:ext cx="913" cy="344"/>
            </a:xfrm>
            <a:prstGeom prst="verticalScroll">
              <a:avLst>
                <a:gd name="adj" fmla="val 12500"/>
              </a:avLst>
            </a:prstGeom>
            <a:solidFill>
              <a:srgbClr val="FFFFCC"/>
            </a:solidFill>
            <a:ln w="12700" cap="sq">
              <a:solidFill>
                <a:srgbClr val="333399"/>
              </a:solidFill>
              <a:round/>
              <a:headEnd/>
              <a:tailEnd/>
            </a:ln>
            <a:effectLst>
              <a:outerShdw dist="107763" dir="2700000" algn="ctr" rotWithShape="0">
                <a:schemeClr val="bg2"/>
              </a:outerShdw>
            </a:effectLst>
          </p:spPr>
          <p:txBody>
            <a:bodyPr anchor="ctr">
              <a:spAutoFit/>
            </a:bodyPr>
            <a:lstStyle/>
            <a:p>
              <a:pPr algn="ctr">
                <a:lnSpc>
                  <a:spcPct val="130000"/>
                </a:lnSpc>
                <a:spcBef>
                  <a:spcPct val="50000"/>
                </a:spcBef>
                <a:buFontTx/>
                <a:buNone/>
                <a:defRPr/>
              </a:pPr>
              <a:r>
                <a:rPr kumimoji="1" lang="zh-CN" altLang="en-US" sz="1800" b="1">
                  <a:solidFill>
                    <a:srgbClr val="0000CC"/>
                  </a:solidFill>
                  <a:latin typeface="Times New Roman" pitchFamily="18" charset="0"/>
                </a:rPr>
                <a:t>消   息</a:t>
              </a:r>
              <a:endParaRPr kumimoji="1" lang="zh-CN" altLang="en-US" sz="2400">
                <a:solidFill>
                  <a:srgbClr val="0000CC"/>
                </a:solidFill>
                <a:latin typeface="Times New Roman" pitchFamily="18" charset="0"/>
              </a:endParaRPr>
            </a:p>
          </p:txBody>
        </p:sp>
        <p:sp>
          <p:nvSpPr>
            <p:cNvPr id="735238" name="AutoShape 6"/>
            <p:cNvSpPr>
              <a:spLocks noChangeArrowheads="1"/>
            </p:cNvSpPr>
            <p:nvPr/>
          </p:nvSpPr>
          <p:spPr bwMode="auto">
            <a:xfrm>
              <a:off x="813" y="2059"/>
              <a:ext cx="672" cy="291"/>
            </a:xfrm>
            <a:prstGeom prst="flowChartPredefinedProcess">
              <a:avLst/>
            </a:prstGeom>
            <a:solidFill>
              <a:srgbClr val="FFFFCC"/>
            </a:solidFill>
            <a:ln w="12700" cap="sq">
              <a:solidFill>
                <a:srgbClr val="333399"/>
              </a:solidFill>
              <a:miter lim="800000"/>
              <a:headEnd/>
              <a:tailEnd/>
            </a:ln>
            <a:effectLst>
              <a:outerShdw dist="107763" dir="2700000" algn="ctr" rotWithShape="0">
                <a:schemeClr val="bg2"/>
              </a:outerShdw>
            </a:effectLst>
          </p:spPr>
          <p:txBody>
            <a:bodyPr anchor="ctr">
              <a:spAutoFit/>
            </a:bodyPr>
            <a:lstStyle/>
            <a:p>
              <a:pPr algn="ctr">
                <a:lnSpc>
                  <a:spcPct val="130000"/>
                </a:lnSpc>
                <a:spcBef>
                  <a:spcPct val="50000"/>
                </a:spcBef>
                <a:buFontTx/>
                <a:buNone/>
                <a:defRPr/>
              </a:pPr>
              <a:r>
                <a:rPr kumimoji="1" lang="zh-CN" altLang="en-US" sz="1800" b="1">
                  <a:solidFill>
                    <a:srgbClr val="0000CC"/>
                  </a:solidFill>
                  <a:latin typeface="Times New Roman" pitchFamily="18" charset="0"/>
                </a:rPr>
                <a:t>摘要</a:t>
              </a:r>
            </a:p>
          </p:txBody>
        </p:sp>
        <p:sp>
          <p:nvSpPr>
            <p:cNvPr id="735239" name="AutoShape 7"/>
            <p:cNvSpPr>
              <a:spLocks noChangeArrowheads="1"/>
            </p:cNvSpPr>
            <p:nvPr/>
          </p:nvSpPr>
          <p:spPr bwMode="auto">
            <a:xfrm>
              <a:off x="800" y="2991"/>
              <a:ext cx="855" cy="366"/>
            </a:xfrm>
            <a:prstGeom prst="bevel">
              <a:avLst>
                <a:gd name="adj" fmla="val 12500"/>
              </a:avLst>
            </a:prstGeom>
            <a:solidFill>
              <a:srgbClr val="000099"/>
            </a:solidFill>
            <a:ln w="12700" cap="sq">
              <a:solidFill>
                <a:srgbClr val="333399"/>
              </a:solidFill>
              <a:miter lim="800000"/>
              <a:headEnd/>
              <a:tailEnd/>
            </a:ln>
            <a:effectLst>
              <a:outerShdw dist="107763" dir="2700000" algn="ctr" rotWithShape="0">
                <a:schemeClr val="bg2"/>
              </a:outerShdw>
            </a:effectLst>
          </p:spPr>
          <p:txBody>
            <a:bodyPr anchor="ctr">
              <a:spAutoFit/>
            </a:bodyPr>
            <a:lstStyle/>
            <a:p>
              <a:pPr algn="ctr">
                <a:lnSpc>
                  <a:spcPct val="130000"/>
                </a:lnSpc>
                <a:spcBef>
                  <a:spcPct val="50000"/>
                </a:spcBef>
                <a:buFontTx/>
                <a:buNone/>
                <a:defRPr/>
              </a:pPr>
              <a:r>
                <a:rPr kumimoji="1" lang="zh-CN" altLang="en-US" sz="1800" b="1">
                  <a:solidFill>
                    <a:srgbClr val="FFFFCC"/>
                  </a:solidFill>
                  <a:latin typeface="Times New Roman" pitchFamily="18" charset="0"/>
                </a:rPr>
                <a:t>数字签名</a:t>
              </a:r>
            </a:p>
          </p:txBody>
        </p:sp>
        <p:sp>
          <p:nvSpPr>
            <p:cNvPr id="735240" name="AutoShape 8"/>
            <p:cNvSpPr>
              <a:spLocks noChangeArrowheads="1"/>
            </p:cNvSpPr>
            <p:nvPr/>
          </p:nvSpPr>
          <p:spPr bwMode="auto">
            <a:xfrm>
              <a:off x="1053" y="1486"/>
              <a:ext cx="192" cy="528"/>
            </a:xfrm>
            <a:prstGeom prst="downArrow">
              <a:avLst>
                <a:gd name="adj1" fmla="val 50000"/>
                <a:gd name="adj2" fmla="val 68750"/>
              </a:avLst>
            </a:prstGeom>
            <a:noFill/>
            <a:ln w="12700" cap="sq">
              <a:solidFill>
                <a:srgbClr val="333399"/>
              </a:solidFill>
              <a:miter lim="800000"/>
              <a:headEnd/>
              <a:tailEnd/>
            </a:ln>
            <a:effectLst>
              <a:outerShdw dist="107763" dir="2700000" algn="ctr" rotWithShape="0">
                <a:schemeClr val="bg2"/>
              </a:outerShdw>
            </a:effectLst>
          </p:spPr>
          <p:txBody>
            <a:bodyPr wrap="none" anchor="ctr">
              <a:spAutoFit/>
            </a:bodyPr>
            <a:lstStyle/>
            <a:p>
              <a:pPr>
                <a:defRPr/>
              </a:pPr>
              <a:endParaRPr lang="zh-CN" altLang="en-US"/>
            </a:p>
          </p:txBody>
        </p:sp>
        <p:sp>
          <p:nvSpPr>
            <p:cNvPr id="735241" name="AutoShape 9"/>
            <p:cNvSpPr>
              <a:spLocks noChangeArrowheads="1"/>
            </p:cNvSpPr>
            <p:nvPr/>
          </p:nvSpPr>
          <p:spPr bwMode="auto">
            <a:xfrm>
              <a:off x="1053" y="2398"/>
              <a:ext cx="192" cy="528"/>
            </a:xfrm>
            <a:prstGeom prst="downArrow">
              <a:avLst>
                <a:gd name="adj1" fmla="val 50000"/>
                <a:gd name="adj2" fmla="val 68750"/>
              </a:avLst>
            </a:prstGeom>
            <a:noFill/>
            <a:ln w="12700" cap="sq">
              <a:solidFill>
                <a:srgbClr val="333399"/>
              </a:solidFill>
              <a:miter lim="800000"/>
              <a:headEnd/>
              <a:tailEnd/>
            </a:ln>
            <a:effectLst>
              <a:outerShdw dist="107763" dir="2700000" algn="ctr" rotWithShape="0">
                <a:schemeClr val="bg2"/>
              </a:outerShdw>
            </a:effectLst>
          </p:spPr>
          <p:txBody>
            <a:bodyPr wrap="none" anchor="ctr">
              <a:spAutoFit/>
            </a:bodyPr>
            <a:lstStyle/>
            <a:p>
              <a:pPr>
                <a:defRPr/>
              </a:pPr>
              <a:endParaRPr lang="zh-CN" altLang="en-US"/>
            </a:p>
          </p:txBody>
        </p:sp>
        <p:graphicFrame>
          <p:nvGraphicFramePr>
            <p:cNvPr id="8194" name="Object 10"/>
            <p:cNvGraphicFramePr>
              <a:graphicFrameLocks noChangeAspect="1"/>
            </p:cNvGraphicFramePr>
            <p:nvPr/>
          </p:nvGraphicFramePr>
          <p:xfrm>
            <a:off x="719" y="2494"/>
            <a:ext cx="213" cy="406"/>
          </p:xfrm>
          <a:graphic>
            <a:graphicData uri="http://schemas.openxmlformats.org/presentationml/2006/ole">
              <mc:AlternateContent xmlns:mc="http://schemas.openxmlformats.org/markup-compatibility/2006">
                <mc:Choice xmlns:v="urn:schemas-microsoft-com:vml" Requires="v">
                  <p:oleObj spid="_x0000_s270340" name="剪辑" r:id="rId4" imgW="1395360" imgH="2658600" progId="">
                    <p:embed/>
                  </p:oleObj>
                </mc:Choice>
                <mc:Fallback>
                  <p:oleObj name="剪辑" r:id="rId4" imgW="1395360" imgH="2658600" progId="">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 y="2494"/>
                          <a:ext cx="213" cy="4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5243" name="Rectangle 11"/>
            <p:cNvSpPr>
              <a:spLocks noChangeArrowheads="1"/>
            </p:cNvSpPr>
            <p:nvPr/>
          </p:nvSpPr>
          <p:spPr bwMode="auto">
            <a:xfrm>
              <a:off x="573" y="862"/>
              <a:ext cx="1152" cy="2688"/>
            </a:xfrm>
            <a:prstGeom prst="rect">
              <a:avLst/>
            </a:prstGeom>
            <a:noFill/>
            <a:ln w="12700" cap="sq">
              <a:solidFill>
                <a:srgbClr val="333399"/>
              </a:solidFill>
              <a:miter lim="800000"/>
              <a:headEnd/>
              <a:tailEnd/>
            </a:ln>
            <a:effectLst>
              <a:outerShdw dist="107763" dir="2700000" algn="ctr" rotWithShape="0">
                <a:schemeClr val="bg2"/>
              </a:outerShdw>
            </a:effectLst>
          </p:spPr>
          <p:txBody>
            <a:bodyPr anchor="ctr">
              <a:spAutoFit/>
            </a:bodyPr>
            <a:lstStyle/>
            <a:p>
              <a:pPr>
                <a:defRPr/>
              </a:pPr>
              <a:endParaRPr lang="zh-CN" altLang="en-US"/>
            </a:p>
          </p:txBody>
        </p:sp>
        <p:sp>
          <p:nvSpPr>
            <p:cNvPr id="735244" name="AutoShape 12"/>
            <p:cNvSpPr>
              <a:spLocks noChangeArrowheads="1"/>
            </p:cNvSpPr>
            <p:nvPr/>
          </p:nvSpPr>
          <p:spPr bwMode="auto">
            <a:xfrm>
              <a:off x="1917" y="1102"/>
              <a:ext cx="913" cy="344"/>
            </a:xfrm>
            <a:prstGeom prst="verticalScroll">
              <a:avLst>
                <a:gd name="adj" fmla="val 12500"/>
              </a:avLst>
            </a:prstGeom>
            <a:solidFill>
              <a:srgbClr val="FFFFCC"/>
            </a:solidFill>
            <a:ln w="12700" cap="sq">
              <a:solidFill>
                <a:srgbClr val="333399"/>
              </a:solidFill>
              <a:round/>
              <a:headEnd/>
              <a:tailEnd/>
            </a:ln>
            <a:effectLst>
              <a:outerShdw dist="107763" dir="2700000" algn="ctr" rotWithShape="0">
                <a:schemeClr val="bg2"/>
              </a:outerShdw>
            </a:effectLst>
          </p:spPr>
          <p:txBody>
            <a:bodyPr anchor="ctr">
              <a:spAutoFit/>
            </a:bodyPr>
            <a:lstStyle/>
            <a:p>
              <a:pPr algn="ctr">
                <a:lnSpc>
                  <a:spcPct val="130000"/>
                </a:lnSpc>
                <a:spcBef>
                  <a:spcPct val="50000"/>
                </a:spcBef>
                <a:buFontTx/>
                <a:buNone/>
                <a:defRPr/>
              </a:pPr>
              <a:r>
                <a:rPr kumimoji="1" lang="zh-CN" altLang="en-US" sz="1800" b="1">
                  <a:solidFill>
                    <a:srgbClr val="0000CC"/>
                  </a:solidFill>
                  <a:latin typeface="Times New Roman" pitchFamily="18" charset="0"/>
                </a:rPr>
                <a:t>消   息</a:t>
              </a:r>
              <a:endParaRPr kumimoji="1" lang="zh-CN" altLang="en-US" sz="2400">
                <a:solidFill>
                  <a:srgbClr val="0000CC"/>
                </a:solidFill>
                <a:latin typeface="Times New Roman" pitchFamily="18" charset="0"/>
              </a:endParaRPr>
            </a:p>
          </p:txBody>
        </p:sp>
        <p:sp>
          <p:nvSpPr>
            <p:cNvPr id="735245" name="AutoShape 13"/>
            <p:cNvSpPr>
              <a:spLocks noChangeArrowheads="1"/>
            </p:cNvSpPr>
            <p:nvPr/>
          </p:nvSpPr>
          <p:spPr bwMode="auto">
            <a:xfrm>
              <a:off x="2014" y="1534"/>
              <a:ext cx="779" cy="366"/>
            </a:xfrm>
            <a:prstGeom prst="bevel">
              <a:avLst>
                <a:gd name="adj" fmla="val 12500"/>
              </a:avLst>
            </a:prstGeom>
            <a:solidFill>
              <a:srgbClr val="000099"/>
            </a:solidFill>
            <a:ln w="12700" cap="sq">
              <a:solidFill>
                <a:srgbClr val="333399"/>
              </a:solidFill>
              <a:miter lim="800000"/>
              <a:headEnd/>
              <a:tailEnd/>
            </a:ln>
            <a:effectLst>
              <a:outerShdw dist="107763" dir="2700000" algn="ctr" rotWithShape="0">
                <a:schemeClr val="bg2"/>
              </a:outerShdw>
            </a:effectLst>
          </p:spPr>
          <p:txBody>
            <a:bodyPr wrap="none" anchor="ctr">
              <a:spAutoFit/>
            </a:bodyPr>
            <a:lstStyle/>
            <a:p>
              <a:pPr algn="ctr">
                <a:lnSpc>
                  <a:spcPct val="130000"/>
                </a:lnSpc>
                <a:spcBef>
                  <a:spcPct val="50000"/>
                </a:spcBef>
                <a:buFontTx/>
                <a:buNone/>
                <a:defRPr/>
              </a:pPr>
              <a:r>
                <a:rPr kumimoji="1" lang="zh-CN" altLang="en-US" sz="1800" b="1">
                  <a:solidFill>
                    <a:srgbClr val="FFFFCC"/>
                  </a:solidFill>
                  <a:latin typeface="Times New Roman" pitchFamily="18" charset="0"/>
                </a:rPr>
                <a:t>数字签名</a:t>
              </a:r>
            </a:p>
          </p:txBody>
        </p:sp>
        <p:sp>
          <p:nvSpPr>
            <p:cNvPr id="735246" name="Rectangle 14"/>
            <p:cNvSpPr>
              <a:spLocks noChangeArrowheads="1"/>
            </p:cNvSpPr>
            <p:nvPr/>
          </p:nvSpPr>
          <p:spPr bwMode="auto">
            <a:xfrm>
              <a:off x="1869" y="862"/>
              <a:ext cx="1056" cy="1200"/>
            </a:xfrm>
            <a:prstGeom prst="rect">
              <a:avLst/>
            </a:prstGeom>
            <a:noFill/>
            <a:ln w="12700" cap="sq">
              <a:solidFill>
                <a:srgbClr val="333399"/>
              </a:solidFill>
              <a:miter lim="800000"/>
              <a:headEnd/>
              <a:tailEnd/>
            </a:ln>
            <a:effectLst>
              <a:outerShdw dist="107763" dir="2700000" algn="ctr" rotWithShape="0">
                <a:schemeClr val="bg2"/>
              </a:outerShdw>
            </a:effectLst>
          </p:spPr>
          <p:txBody>
            <a:bodyPr anchor="ctr">
              <a:spAutoFit/>
            </a:bodyPr>
            <a:lstStyle/>
            <a:p>
              <a:pPr>
                <a:defRPr/>
              </a:pPr>
              <a:endParaRPr lang="zh-CN" altLang="en-US"/>
            </a:p>
          </p:txBody>
        </p:sp>
        <p:sp>
          <p:nvSpPr>
            <p:cNvPr id="735247" name="AutoShape 15"/>
            <p:cNvSpPr>
              <a:spLocks noChangeArrowheads="1"/>
            </p:cNvSpPr>
            <p:nvPr/>
          </p:nvSpPr>
          <p:spPr bwMode="auto">
            <a:xfrm>
              <a:off x="3117" y="1102"/>
              <a:ext cx="913" cy="344"/>
            </a:xfrm>
            <a:prstGeom prst="verticalScroll">
              <a:avLst>
                <a:gd name="adj" fmla="val 12500"/>
              </a:avLst>
            </a:prstGeom>
            <a:solidFill>
              <a:srgbClr val="FFFFCC"/>
            </a:solidFill>
            <a:ln w="12700" cap="sq">
              <a:solidFill>
                <a:srgbClr val="333399"/>
              </a:solidFill>
              <a:round/>
              <a:headEnd/>
              <a:tailEnd/>
            </a:ln>
            <a:effectLst>
              <a:outerShdw dist="107763" dir="2700000" algn="ctr" rotWithShape="0">
                <a:schemeClr val="bg2"/>
              </a:outerShdw>
            </a:effectLst>
          </p:spPr>
          <p:txBody>
            <a:bodyPr anchor="ctr">
              <a:spAutoFit/>
            </a:bodyPr>
            <a:lstStyle/>
            <a:p>
              <a:pPr algn="ctr">
                <a:lnSpc>
                  <a:spcPct val="130000"/>
                </a:lnSpc>
                <a:spcBef>
                  <a:spcPct val="50000"/>
                </a:spcBef>
                <a:buFontTx/>
                <a:buNone/>
                <a:defRPr/>
              </a:pPr>
              <a:r>
                <a:rPr kumimoji="1" lang="zh-CN" altLang="en-US" sz="1800" b="1">
                  <a:solidFill>
                    <a:srgbClr val="0000CC"/>
                  </a:solidFill>
                  <a:latin typeface="Times New Roman" pitchFamily="18" charset="0"/>
                </a:rPr>
                <a:t>消   息</a:t>
              </a:r>
              <a:endParaRPr kumimoji="1" lang="zh-CN" altLang="en-US" sz="2400">
                <a:solidFill>
                  <a:srgbClr val="0000CC"/>
                </a:solidFill>
                <a:latin typeface="Times New Roman" pitchFamily="18" charset="0"/>
              </a:endParaRPr>
            </a:p>
          </p:txBody>
        </p:sp>
        <p:sp>
          <p:nvSpPr>
            <p:cNvPr id="735248" name="AutoShape 16"/>
            <p:cNvSpPr>
              <a:spLocks noChangeArrowheads="1"/>
            </p:cNvSpPr>
            <p:nvPr/>
          </p:nvSpPr>
          <p:spPr bwMode="auto">
            <a:xfrm>
              <a:off x="3885" y="1678"/>
              <a:ext cx="672" cy="291"/>
            </a:xfrm>
            <a:prstGeom prst="flowChartPredefinedProcess">
              <a:avLst/>
            </a:prstGeom>
            <a:solidFill>
              <a:srgbClr val="FFFFCC"/>
            </a:solidFill>
            <a:ln w="12700" cap="sq">
              <a:solidFill>
                <a:srgbClr val="333399"/>
              </a:solidFill>
              <a:miter lim="800000"/>
              <a:headEnd/>
              <a:tailEnd/>
            </a:ln>
            <a:effectLst>
              <a:outerShdw dist="107763" dir="2700000" algn="ctr" rotWithShape="0">
                <a:schemeClr val="bg2"/>
              </a:outerShdw>
            </a:effectLst>
          </p:spPr>
          <p:txBody>
            <a:bodyPr anchor="ctr">
              <a:spAutoFit/>
            </a:bodyPr>
            <a:lstStyle/>
            <a:p>
              <a:pPr algn="ctr">
                <a:lnSpc>
                  <a:spcPct val="130000"/>
                </a:lnSpc>
                <a:spcBef>
                  <a:spcPct val="50000"/>
                </a:spcBef>
                <a:buFontTx/>
                <a:buNone/>
                <a:defRPr/>
              </a:pPr>
              <a:r>
                <a:rPr kumimoji="1" lang="zh-CN" altLang="en-US" sz="1800" b="1">
                  <a:solidFill>
                    <a:srgbClr val="0000CC"/>
                  </a:solidFill>
                  <a:latin typeface="Times New Roman" pitchFamily="18" charset="0"/>
                </a:rPr>
                <a:t>摘要</a:t>
              </a:r>
            </a:p>
          </p:txBody>
        </p:sp>
        <p:sp>
          <p:nvSpPr>
            <p:cNvPr id="735249" name="AutoShape 17"/>
            <p:cNvSpPr>
              <a:spLocks noChangeArrowheads="1"/>
            </p:cNvSpPr>
            <p:nvPr/>
          </p:nvSpPr>
          <p:spPr bwMode="auto">
            <a:xfrm>
              <a:off x="3166" y="2991"/>
              <a:ext cx="779" cy="366"/>
            </a:xfrm>
            <a:prstGeom prst="bevel">
              <a:avLst>
                <a:gd name="adj" fmla="val 12500"/>
              </a:avLst>
            </a:prstGeom>
            <a:solidFill>
              <a:srgbClr val="000099"/>
            </a:solidFill>
            <a:ln w="12700" cap="sq">
              <a:solidFill>
                <a:srgbClr val="333399"/>
              </a:solidFill>
              <a:miter lim="800000"/>
              <a:headEnd/>
              <a:tailEnd/>
            </a:ln>
            <a:effectLst>
              <a:outerShdw dist="107763" dir="2700000" algn="ctr" rotWithShape="0">
                <a:schemeClr val="bg2"/>
              </a:outerShdw>
            </a:effectLst>
          </p:spPr>
          <p:txBody>
            <a:bodyPr wrap="none" anchor="ctr">
              <a:spAutoFit/>
            </a:bodyPr>
            <a:lstStyle/>
            <a:p>
              <a:pPr algn="ctr">
                <a:lnSpc>
                  <a:spcPct val="130000"/>
                </a:lnSpc>
                <a:spcBef>
                  <a:spcPct val="50000"/>
                </a:spcBef>
                <a:buFontTx/>
                <a:buNone/>
                <a:defRPr/>
              </a:pPr>
              <a:r>
                <a:rPr kumimoji="1" lang="zh-CN" altLang="en-US" sz="1800" b="1">
                  <a:solidFill>
                    <a:srgbClr val="FFFFCC"/>
                  </a:solidFill>
                  <a:latin typeface="Times New Roman" pitchFamily="18" charset="0"/>
                </a:rPr>
                <a:t>数字签名</a:t>
              </a:r>
            </a:p>
          </p:txBody>
        </p:sp>
        <p:graphicFrame>
          <p:nvGraphicFramePr>
            <p:cNvPr id="8195" name="Object 18"/>
            <p:cNvGraphicFramePr>
              <a:graphicFrameLocks noChangeAspect="1"/>
            </p:cNvGraphicFramePr>
            <p:nvPr/>
          </p:nvGraphicFramePr>
          <p:xfrm>
            <a:off x="3215" y="2494"/>
            <a:ext cx="213" cy="406"/>
          </p:xfrm>
          <a:graphic>
            <a:graphicData uri="http://schemas.openxmlformats.org/presentationml/2006/ole">
              <mc:AlternateContent xmlns:mc="http://schemas.openxmlformats.org/markup-compatibility/2006">
                <mc:Choice xmlns:v="urn:schemas-microsoft-com:vml" Requires="v">
                  <p:oleObj spid="_x0000_s270341" name="剪辑" r:id="rId6" imgW="1395360" imgH="2658600" progId="">
                    <p:embed/>
                  </p:oleObj>
                </mc:Choice>
                <mc:Fallback>
                  <p:oleObj name="剪辑" r:id="rId6" imgW="1395360" imgH="2658600" progId="">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5" y="2494"/>
                          <a:ext cx="213" cy="4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5251" name="Rectangle 19"/>
            <p:cNvSpPr>
              <a:spLocks noChangeArrowheads="1"/>
            </p:cNvSpPr>
            <p:nvPr/>
          </p:nvSpPr>
          <p:spPr bwMode="auto">
            <a:xfrm>
              <a:off x="3069" y="862"/>
              <a:ext cx="1584" cy="2688"/>
            </a:xfrm>
            <a:prstGeom prst="rect">
              <a:avLst/>
            </a:prstGeom>
            <a:noFill/>
            <a:ln w="12700" cap="sq">
              <a:solidFill>
                <a:srgbClr val="333399"/>
              </a:solidFill>
              <a:miter lim="800000"/>
              <a:headEnd/>
              <a:tailEnd/>
            </a:ln>
            <a:effectLst>
              <a:outerShdw dist="107763" dir="2700000" algn="ctr" rotWithShape="0">
                <a:schemeClr val="bg2"/>
              </a:outerShdw>
            </a:effectLst>
          </p:spPr>
          <p:txBody>
            <a:bodyPr anchor="ctr">
              <a:spAutoFit/>
            </a:bodyPr>
            <a:lstStyle/>
            <a:p>
              <a:pPr>
                <a:defRPr/>
              </a:pPr>
              <a:endParaRPr lang="zh-CN" altLang="en-US"/>
            </a:p>
          </p:txBody>
        </p:sp>
        <p:sp>
          <p:nvSpPr>
            <p:cNvPr id="735252" name="AutoShape 20"/>
            <p:cNvSpPr>
              <a:spLocks noChangeArrowheads="1"/>
            </p:cNvSpPr>
            <p:nvPr/>
          </p:nvSpPr>
          <p:spPr bwMode="auto">
            <a:xfrm>
              <a:off x="3885" y="2446"/>
              <a:ext cx="672" cy="291"/>
            </a:xfrm>
            <a:prstGeom prst="flowChartPredefinedProcess">
              <a:avLst/>
            </a:prstGeom>
            <a:solidFill>
              <a:srgbClr val="FFFFCC"/>
            </a:solidFill>
            <a:ln w="12700" cap="sq">
              <a:solidFill>
                <a:srgbClr val="333399"/>
              </a:solidFill>
              <a:miter lim="800000"/>
              <a:headEnd/>
              <a:tailEnd/>
            </a:ln>
            <a:effectLst>
              <a:outerShdw dist="107763" dir="2700000" algn="ctr" rotWithShape="0">
                <a:schemeClr val="bg2"/>
              </a:outerShdw>
            </a:effectLst>
          </p:spPr>
          <p:txBody>
            <a:bodyPr anchor="ctr">
              <a:spAutoFit/>
            </a:bodyPr>
            <a:lstStyle/>
            <a:p>
              <a:pPr algn="ctr">
                <a:lnSpc>
                  <a:spcPct val="130000"/>
                </a:lnSpc>
                <a:spcBef>
                  <a:spcPct val="50000"/>
                </a:spcBef>
                <a:buFontTx/>
                <a:buNone/>
                <a:defRPr/>
              </a:pPr>
              <a:r>
                <a:rPr kumimoji="1" lang="zh-CN" altLang="en-US" sz="1800" b="1">
                  <a:solidFill>
                    <a:srgbClr val="0000CC"/>
                  </a:solidFill>
                  <a:latin typeface="Times New Roman" pitchFamily="18" charset="0"/>
                </a:rPr>
                <a:t>摘要</a:t>
              </a:r>
            </a:p>
          </p:txBody>
        </p:sp>
        <p:sp>
          <p:nvSpPr>
            <p:cNvPr id="735253" name="AutoShape 21"/>
            <p:cNvSpPr>
              <a:spLocks noChangeArrowheads="1"/>
            </p:cNvSpPr>
            <p:nvPr/>
          </p:nvSpPr>
          <p:spPr bwMode="auto">
            <a:xfrm>
              <a:off x="3453" y="2494"/>
              <a:ext cx="384" cy="43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noFill/>
            <a:ln w="12700" cap="sq">
              <a:solidFill>
                <a:srgbClr val="333399"/>
              </a:solidFill>
              <a:miter lim="800000"/>
              <a:headEnd/>
              <a:tailEnd/>
            </a:ln>
            <a:effectLst>
              <a:outerShdw dist="107763" dir="2700000" algn="ctr" rotWithShape="0">
                <a:schemeClr val="bg2"/>
              </a:outerShdw>
            </a:effectLst>
          </p:spPr>
          <p:txBody>
            <a:bodyPr wrap="none" anchor="ctr">
              <a:spAutoFit/>
            </a:bodyPr>
            <a:lstStyle/>
            <a:p>
              <a:pPr>
                <a:defRPr/>
              </a:pPr>
              <a:endParaRPr lang="zh-CN" altLang="en-US"/>
            </a:p>
          </p:txBody>
        </p:sp>
        <p:sp>
          <p:nvSpPr>
            <p:cNvPr id="735254" name="AutoShape 22"/>
            <p:cNvSpPr>
              <a:spLocks noChangeArrowheads="1"/>
            </p:cNvSpPr>
            <p:nvPr/>
          </p:nvSpPr>
          <p:spPr bwMode="auto">
            <a:xfrm flipV="1">
              <a:off x="3405" y="1534"/>
              <a:ext cx="432" cy="43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noFill/>
            <a:ln w="12700" cap="sq">
              <a:solidFill>
                <a:srgbClr val="333399"/>
              </a:solidFill>
              <a:miter lim="800000"/>
              <a:headEnd/>
              <a:tailEnd/>
            </a:ln>
            <a:effectLst>
              <a:outerShdw dist="107763" dir="2700000" algn="ctr" rotWithShape="0">
                <a:schemeClr val="bg2"/>
              </a:outerShdw>
            </a:effectLst>
          </p:spPr>
          <p:txBody>
            <a:bodyPr anchor="ctr">
              <a:spAutoFit/>
            </a:bodyPr>
            <a:lstStyle/>
            <a:p>
              <a:pPr>
                <a:defRPr/>
              </a:pPr>
              <a:endParaRPr lang="zh-CN" altLang="en-US"/>
            </a:p>
          </p:txBody>
        </p:sp>
        <p:sp>
          <p:nvSpPr>
            <p:cNvPr id="735255" name="AutoShape 23"/>
            <p:cNvSpPr>
              <a:spLocks noChangeArrowheads="1"/>
            </p:cNvSpPr>
            <p:nvPr/>
          </p:nvSpPr>
          <p:spPr bwMode="auto">
            <a:xfrm>
              <a:off x="4077" y="2014"/>
              <a:ext cx="288" cy="384"/>
            </a:xfrm>
            <a:prstGeom prst="upDownArrow">
              <a:avLst>
                <a:gd name="adj1" fmla="val 50000"/>
                <a:gd name="adj2" fmla="val 26667"/>
              </a:avLst>
            </a:prstGeom>
            <a:solidFill>
              <a:srgbClr val="FF3300"/>
            </a:solidFill>
            <a:ln w="12700" cap="sq">
              <a:noFill/>
              <a:miter lim="800000"/>
              <a:headEnd/>
              <a:tailEnd/>
            </a:ln>
            <a:effectLst>
              <a:outerShdw dist="107763" dir="2700000" algn="ctr" rotWithShape="0">
                <a:schemeClr val="bg2"/>
              </a:outerShdw>
            </a:effectLst>
          </p:spPr>
          <p:txBody>
            <a:bodyPr anchor="ctr">
              <a:spAutoFit/>
            </a:bodyPr>
            <a:lstStyle/>
            <a:p>
              <a:pPr>
                <a:defRPr/>
              </a:pPr>
              <a:endParaRPr lang="zh-CN" altLang="en-US"/>
            </a:p>
          </p:txBody>
        </p:sp>
        <p:sp>
          <p:nvSpPr>
            <p:cNvPr id="735256" name="AutoShape 24"/>
            <p:cNvSpPr>
              <a:spLocks noChangeArrowheads="1"/>
            </p:cNvSpPr>
            <p:nvPr/>
          </p:nvSpPr>
          <p:spPr bwMode="auto">
            <a:xfrm>
              <a:off x="1821" y="2158"/>
              <a:ext cx="1200" cy="384"/>
            </a:xfrm>
            <a:prstGeom prst="notchedRightArrow">
              <a:avLst>
                <a:gd name="adj1" fmla="val 50000"/>
                <a:gd name="adj2" fmla="val 78125"/>
              </a:avLst>
            </a:prstGeom>
            <a:solidFill>
              <a:schemeClr val="accent1"/>
            </a:solidFill>
            <a:ln w="12700" cap="sq">
              <a:solidFill>
                <a:srgbClr val="333399"/>
              </a:solidFill>
              <a:miter lim="800000"/>
              <a:headEnd/>
              <a:tailEnd/>
            </a:ln>
            <a:effectLst>
              <a:outerShdw dist="107763" dir="2700000" algn="ctr" rotWithShape="0">
                <a:schemeClr val="bg2"/>
              </a:outerShdw>
            </a:effectLst>
          </p:spPr>
          <p:txBody>
            <a:bodyPr anchor="ctr">
              <a:spAutoFit/>
            </a:bodyPr>
            <a:lstStyle/>
            <a:p>
              <a:pPr>
                <a:defRPr/>
              </a:pPr>
              <a:endParaRPr lang="zh-CN" altLang="en-US"/>
            </a:p>
          </p:txBody>
        </p:sp>
        <p:sp>
          <p:nvSpPr>
            <p:cNvPr id="735257" name="Text Box 25"/>
            <p:cNvSpPr txBox="1">
              <a:spLocks noChangeArrowheads="1"/>
            </p:cNvSpPr>
            <p:nvPr/>
          </p:nvSpPr>
          <p:spPr bwMode="auto">
            <a:xfrm>
              <a:off x="765" y="3646"/>
              <a:ext cx="912" cy="327"/>
            </a:xfrm>
            <a:prstGeom prst="rect">
              <a:avLst/>
            </a:prstGeom>
            <a:noFill/>
            <a:ln w="9525">
              <a:noFill/>
              <a:miter lim="800000"/>
              <a:headEnd/>
              <a:tailEnd/>
            </a:ln>
            <a:effectLst>
              <a:outerShdw sy="50000" kx="-2453608" algn="br" rotWithShape="0">
                <a:schemeClr val="bg2"/>
              </a:outerShdw>
            </a:effectLst>
          </p:spPr>
          <p:txBody>
            <a:bodyPr anchor="ctr">
              <a:spAutoFit/>
            </a:bodyPr>
            <a:lstStyle/>
            <a:p>
              <a:pPr algn="ctr">
                <a:lnSpc>
                  <a:spcPct val="100000"/>
                </a:lnSpc>
                <a:spcBef>
                  <a:spcPct val="50000"/>
                </a:spcBef>
                <a:buFontTx/>
                <a:buNone/>
                <a:defRPr/>
              </a:pPr>
              <a:r>
                <a:rPr kumimoji="1" lang="zh-CN" altLang="en-US" sz="2800" b="1">
                  <a:solidFill>
                    <a:srgbClr val="800000"/>
                  </a:solidFill>
                  <a:latin typeface="Times New Roman" pitchFamily="18" charset="0"/>
                  <a:ea typeface="宋体" charset="-122"/>
                </a:rPr>
                <a:t>发送方</a:t>
              </a:r>
            </a:p>
          </p:txBody>
        </p:sp>
        <p:sp>
          <p:nvSpPr>
            <p:cNvPr id="735258" name="Text Box 26"/>
            <p:cNvSpPr txBox="1">
              <a:spLocks noChangeArrowheads="1"/>
            </p:cNvSpPr>
            <p:nvPr/>
          </p:nvSpPr>
          <p:spPr bwMode="auto">
            <a:xfrm>
              <a:off x="3405" y="3646"/>
              <a:ext cx="912" cy="327"/>
            </a:xfrm>
            <a:prstGeom prst="rect">
              <a:avLst/>
            </a:prstGeom>
            <a:noFill/>
            <a:ln w="9525">
              <a:noFill/>
              <a:miter lim="800000"/>
              <a:headEnd/>
              <a:tailEnd/>
            </a:ln>
            <a:effectLst>
              <a:outerShdw sy="50000" kx="-2453608" algn="br" rotWithShape="0">
                <a:schemeClr val="bg2"/>
              </a:outerShdw>
            </a:effectLst>
          </p:spPr>
          <p:txBody>
            <a:bodyPr anchor="ctr">
              <a:spAutoFit/>
            </a:bodyPr>
            <a:lstStyle/>
            <a:p>
              <a:pPr algn="ctr">
                <a:lnSpc>
                  <a:spcPct val="100000"/>
                </a:lnSpc>
                <a:spcBef>
                  <a:spcPct val="50000"/>
                </a:spcBef>
                <a:buFontTx/>
                <a:buNone/>
                <a:defRPr/>
              </a:pPr>
              <a:r>
                <a:rPr kumimoji="1" lang="zh-CN" altLang="en-US" sz="2800" b="1">
                  <a:solidFill>
                    <a:srgbClr val="800000"/>
                  </a:solidFill>
                  <a:latin typeface="Times New Roman" pitchFamily="18" charset="0"/>
                  <a:ea typeface="宋体" charset="-122"/>
                </a:rPr>
                <a:t>接收方</a:t>
              </a:r>
            </a:p>
          </p:txBody>
        </p:sp>
      </p:grpSp>
    </p:spTree>
  </p:cSld>
  <p:clrMapOvr>
    <a:masterClrMapping/>
  </p:clrMapOvr>
  <p:transition spd="med">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p:cNvSpPr>
            <a:spLocks noGrp="1"/>
          </p:cNvSpPr>
          <p:nvPr>
            <p:ph type="sldNum" sz="quarter" idx="10"/>
          </p:nvPr>
        </p:nvSpPr>
        <p:spPr/>
        <p:txBody>
          <a:bodyPr/>
          <a:lstStyle/>
          <a:p>
            <a:pPr>
              <a:defRPr/>
            </a:pPr>
            <a:fld id="{A9A2F2B9-F54E-4DC8-89F5-9E2EC0FC33C9}" type="slidenum">
              <a:rPr lang="zh-CN" altLang="en-US"/>
              <a:pPr>
                <a:defRPr/>
              </a:pPr>
              <a:t>23</a:t>
            </a:fld>
            <a:endParaRPr lang="en-US" altLang="zh-CN"/>
          </a:p>
        </p:txBody>
      </p:sp>
      <p:sp>
        <p:nvSpPr>
          <p:cNvPr id="736259" name="Rectangle 3"/>
          <p:cNvSpPr>
            <a:spLocks noChangeArrowheads="1"/>
          </p:cNvSpPr>
          <p:nvPr/>
        </p:nvSpPr>
        <p:spPr bwMode="auto">
          <a:xfrm>
            <a:off x="3252788" y="2924175"/>
            <a:ext cx="9144000" cy="0"/>
          </a:xfrm>
          <a:prstGeom prst="rect">
            <a:avLst/>
          </a:prstGeom>
          <a:noFill/>
          <a:ln w="9525">
            <a:noFill/>
            <a:miter lim="800000"/>
            <a:headEnd/>
            <a:tailEnd/>
          </a:ln>
        </p:spPr>
        <p:txBody>
          <a:bodyPr>
            <a:spAutoFit/>
          </a:bodyPr>
          <a:lstStyle/>
          <a:p>
            <a:endParaRPr lang="zh-CN" altLang="en-US"/>
          </a:p>
        </p:txBody>
      </p:sp>
      <p:grpSp>
        <p:nvGrpSpPr>
          <p:cNvPr id="2" name="Group 4"/>
          <p:cNvGrpSpPr>
            <a:grpSpLocks/>
          </p:cNvGrpSpPr>
          <p:nvPr/>
        </p:nvGrpSpPr>
        <p:grpSpPr bwMode="auto">
          <a:xfrm>
            <a:off x="468313" y="1341438"/>
            <a:ext cx="7920037" cy="3581400"/>
            <a:chOff x="918" y="720"/>
            <a:chExt cx="4074" cy="1632"/>
          </a:xfrm>
        </p:grpSpPr>
        <p:pic>
          <p:nvPicPr>
            <p:cNvPr id="44037" name="Picture 5" descr="2-17"/>
            <p:cNvPicPr>
              <a:picLocks noChangeAspect="1" noChangeArrowheads="1"/>
            </p:cNvPicPr>
            <p:nvPr/>
          </p:nvPicPr>
          <p:blipFill>
            <a:blip r:embed="rId2"/>
            <a:srcRect/>
            <a:stretch>
              <a:fillRect/>
            </a:stretch>
          </p:blipFill>
          <p:spPr bwMode="auto">
            <a:xfrm>
              <a:off x="1248" y="720"/>
              <a:ext cx="3744" cy="1632"/>
            </a:xfrm>
            <a:prstGeom prst="rect">
              <a:avLst/>
            </a:prstGeom>
            <a:noFill/>
            <a:ln w="9525">
              <a:noFill/>
              <a:miter lim="800000"/>
              <a:headEnd/>
              <a:tailEnd/>
            </a:ln>
          </p:spPr>
        </p:pic>
        <p:sp>
          <p:nvSpPr>
            <p:cNvPr id="736262" name="Rectangle 6"/>
            <p:cNvSpPr>
              <a:spLocks noChangeArrowheads="1"/>
            </p:cNvSpPr>
            <p:nvPr/>
          </p:nvSpPr>
          <p:spPr bwMode="auto">
            <a:xfrm>
              <a:off x="918" y="720"/>
              <a:ext cx="336" cy="1632"/>
            </a:xfrm>
            <a:prstGeom prst="rect">
              <a:avLst/>
            </a:prstGeom>
            <a:solidFill>
              <a:schemeClr val="bg2"/>
            </a:solidFill>
            <a:ln w="9525">
              <a:noFill/>
              <a:miter lim="800000"/>
              <a:headEnd/>
              <a:tailEnd/>
            </a:ln>
            <a:effectLst/>
          </p:spPr>
          <p:txBody>
            <a:bodyPr/>
            <a:lstStyle/>
            <a:p>
              <a:pPr algn="ctr" eaLnBrk="0" hangingPunct="0">
                <a:lnSpc>
                  <a:spcPct val="100000"/>
                </a:lnSpc>
                <a:spcBef>
                  <a:spcPct val="0"/>
                </a:spcBef>
                <a:buFontTx/>
                <a:buNone/>
                <a:defRPr/>
              </a:pPr>
              <a:r>
                <a:rPr kumimoji="1" lang="zh-CN" altLang="en-US" sz="2000" b="1">
                  <a:solidFill>
                    <a:srgbClr val="FF0000"/>
                  </a:solidFill>
                  <a:effectLst>
                    <a:outerShdw blurRad="38100" dist="38100" dir="2700000" algn="tl">
                      <a:srgbClr val="000000"/>
                    </a:outerShdw>
                  </a:effectLst>
                  <a:latin typeface="Times New Roman" pitchFamily="18" charset="0"/>
                  <a:ea typeface="宋体" charset="-122"/>
                </a:rPr>
                <a:t>保密性的数字签名</a:t>
              </a:r>
              <a:r>
                <a:rPr kumimoji="1" lang="zh-CN" altLang="en-US" sz="2000" b="1">
                  <a:solidFill>
                    <a:srgbClr val="FF0000"/>
                  </a:solidFill>
                  <a:effectLst>
                    <a:outerShdw blurRad="38100" dist="38100" dir="2700000" algn="tl">
                      <a:srgbClr val="000000"/>
                    </a:outerShdw>
                  </a:effectLst>
                  <a:ea typeface="宋体" charset="-122"/>
                </a:rPr>
                <a:t> </a:t>
              </a:r>
              <a:endParaRPr kumimoji="1" lang="zh-CN" altLang="en-US" sz="2000" b="1">
                <a:solidFill>
                  <a:srgbClr val="FF0000"/>
                </a:solidFill>
                <a:effectLst>
                  <a:outerShdw blurRad="38100" dist="38100" dir="2700000" algn="tl">
                    <a:srgbClr val="000000"/>
                  </a:outerShdw>
                </a:effectLst>
                <a:latin typeface="Times New Roman" pitchFamily="18" charset="0"/>
                <a:ea typeface="宋体" charset="-122"/>
              </a:endParaRP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nodePh="1">
                                  <p:stCondLst>
                                    <p:cond delay="0"/>
                                  </p:stCondLst>
                                  <p:endCondLst>
                                    <p:cond evt="begin" delay="0">
                                      <p:tn val="5"/>
                                    </p:cond>
                                  </p:endCondLst>
                                  <p:childTnLst>
                                    <p:set>
                                      <p:cBhvr>
                                        <p:cTn id="6" dur="1" fill="hold">
                                          <p:stCondLst>
                                            <p:cond delay="0"/>
                                          </p:stCondLst>
                                        </p:cTn>
                                        <p:tgtEl>
                                          <p:spTgt spid="736259"/>
                                        </p:tgtEl>
                                        <p:attrNameLst>
                                          <p:attrName>style.visibility</p:attrName>
                                        </p:attrNameLst>
                                      </p:cBhvr>
                                      <p:to>
                                        <p:strVal val="visible"/>
                                      </p:to>
                                    </p:set>
                                    <p:animEffect transition="in" filter="wipe(up)">
                                      <p:cBhvr>
                                        <p:cTn id="7" dur="500"/>
                                        <p:tgtEl>
                                          <p:spTgt spid="73625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5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pPr>
              <a:defRPr/>
            </a:pPr>
            <a:fld id="{C00AE8D4-FC27-414F-A392-FAB611129D37}" type="slidenum">
              <a:rPr lang="zh-CN" altLang="en-US"/>
              <a:pPr>
                <a:defRPr/>
              </a:pPr>
              <a:t>24</a:t>
            </a:fld>
            <a:endParaRPr lang="en-US" altLang="zh-CN"/>
          </a:p>
        </p:txBody>
      </p:sp>
      <p:sp>
        <p:nvSpPr>
          <p:cNvPr id="738306" name="Rectangle 2"/>
          <p:cNvSpPr>
            <a:spLocks noChangeArrowheads="1"/>
          </p:cNvSpPr>
          <p:nvPr/>
        </p:nvSpPr>
        <p:spPr bwMode="auto">
          <a:xfrm>
            <a:off x="539750" y="476250"/>
            <a:ext cx="8077200" cy="946150"/>
          </a:xfrm>
          <a:prstGeom prst="rect">
            <a:avLst/>
          </a:prstGeom>
          <a:noFill/>
          <a:ln w="9525">
            <a:noFill/>
            <a:miter lim="800000"/>
            <a:headEnd/>
            <a:tailEnd/>
          </a:ln>
        </p:spPr>
        <p:txBody>
          <a:bodyPr>
            <a:spAutoFit/>
          </a:bodyPr>
          <a:lstStyle/>
          <a:p>
            <a:pPr eaLnBrk="0" hangingPunct="0">
              <a:lnSpc>
                <a:spcPct val="100000"/>
              </a:lnSpc>
              <a:spcBef>
                <a:spcPct val="0"/>
              </a:spcBef>
              <a:buFontTx/>
              <a:buNone/>
            </a:pPr>
            <a:r>
              <a:rPr kumimoji="1" lang="en-US" altLang="zh-CN" sz="2800">
                <a:latin typeface="楷体_GB2312" pitchFamily="49" charset="-122"/>
              </a:rPr>
              <a:t>3</a:t>
            </a:r>
            <a:r>
              <a:rPr kumimoji="1" lang="zh-CN" altLang="en-US" sz="2800">
                <a:latin typeface="楷体_GB2312" pitchFamily="49" charset="-122"/>
              </a:rPr>
              <a:t>．数字签名的分类 ：直接方式的数字签名和具有仲裁方式的数字签名。</a:t>
            </a:r>
            <a:r>
              <a:rPr kumimoji="1" lang="zh-CN" altLang="en-US" sz="2400" b="1">
                <a:solidFill>
                  <a:schemeClr val="tx1"/>
                </a:solidFill>
                <a:latin typeface="Times New Roman" pitchFamily="18" charset="0"/>
                <a:ea typeface="宋体" charset="-122"/>
              </a:rPr>
              <a:t> </a:t>
            </a:r>
          </a:p>
        </p:txBody>
      </p:sp>
      <p:sp>
        <p:nvSpPr>
          <p:cNvPr id="738307" name="Rectangle 3"/>
          <p:cNvSpPr>
            <a:spLocks noChangeArrowheads="1"/>
          </p:cNvSpPr>
          <p:nvPr/>
        </p:nvSpPr>
        <p:spPr bwMode="auto">
          <a:xfrm>
            <a:off x="533400" y="1371600"/>
            <a:ext cx="8431213" cy="2282825"/>
          </a:xfrm>
          <a:prstGeom prst="rect">
            <a:avLst/>
          </a:prstGeom>
          <a:noFill/>
          <a:ln w="9525">
            <a:noFill/>
            <a:miter lim="800000"/>
            <a:headEnd/>
            <a:tailEnd/>
          </a:ln>
        </p:spPr>
        <p:txBody>
          <a:bodyPr>
            <a:spAutoFit/>
          </a:bodyPr>
          <a:lstStyle/>
          <a:p>
            <a:pPr algn="just" eaLnBrk="0" hangingPunct="0">
              <a:lnSpc>
                <a:spcPct val="100000"/>
              </a:lnSpc>
              <a:spcBef>
                <a:spcPct val="0"/>
              </a:spcBef>
              <a:buFontTx/>
              <a:buNone/>
            </a:pPr>
            <a:r>
              <a:rPr kumimoji="1" lang="zh-CN" altLang="en-US" sz="2400">
                <a:latin typeface="楷体_GB2312" pitchFamily="49" charset="-122"/>
              </a:rPr>
              <a:t>（</a:t>
            </a:r>
            <a:r>
              <a:rPr kumimoji="1" lang="en-US" altLang="zh-CN" sz="2400">
                <a:latin typeface="楷体_GB2312" pitchFamily="49" charset="-122"/>
                <a:ea typeface="Arial Unicode MS" pitchFamily="34" charset="-122"/>
                <a:cs typeface="Arial Unicode MS" pitchFamily="34" charset="-122"/>
              </a:rPr>
              <a:t>1</a:t>
            </a:r>
            <a:r>
              <a:rPr kumimoji="1" lang="zh-CN" altLang="en-US" sz="2400">
                <a:latin typeface="楷体_GB2312" pitchFamily="49" charset="-122"/>
              </a:rPr>
              <a:t>）直接方式的数字签名</a:t>
            </a:r>
          </a:p>
          <a:p>
            <a:pPr algn="just" eaLnBrk="0" hangingPunct="0">
              <a:lnSpc>
                <a:spcPct val="100000"/>
              </a:lnSpc>
              <a:spcBef>
                <a:spcPct val="0"/>
              </a:spcBef>
              <a:buFontTx/>
              <a:buNone/>
            </a:pPr>
            <a:r>
              <a:rPr kumimoji="1" lang="zh-CN" altLang="en-US" sz="2400">
                <a:latin typeface="楷体_GB2312" pitchFamily="49" charset="-122"/>
              </a:rPr>
              <a:t>   直接方式的数字签名只有通信双方参与，并假定接收一方知道发方的公钥。数字签名的形成方式可以用发方的私钥加密信息。 </a:t>
            </a:r>
          </a:p>
          <a:p>
            <a:pPr algn="just" eaLnBrk="0" hangingPunct="0">
              <a:lnSpc>
                <a:spcPct val="100000"/>
              </a:lnSpc>
              <a:spcBef>
                <a:spcPct val="0"/>
              </a:spcBef>
              <a:buFontTx/>
              <a:buNone/>
            </a:pPr>
            <a:r>
              <a:rPr kumimoji="1" lang="zh-CN" altLang="en-US" sz="2400">
                <a:latin typeface="楷体_GB2312" pitchFamily="49" charset="-122"/>
              </a:rPr>
              <a:t>    直接方式的数字签名有一公共弱点，即方案的有效性取决于发方密钥的安全性。 </a:t>
            </a:r>
          </a:p>
        </p:txBody>
      </p:sp>
      <p:sp>
        <p:nvSpPr>
          <p:cNvPr id="738308" name="Rectangle 4"/>
          <p:cNvSpPr>
            <a:spLocks noChangeArrowheads="1"/>
          </p:cNvSpPr>
          <p:nvPr/>
        </p:nvSpPr>
        <p:spPr bwMode="auto">
          <a:xfrm>
            <a:off x="504825" y="3582988"/>
            <a:ext cx="8388350" cy="2647950"/>
          </a:xfrm>
          <a:prstGeom prst="rect">
            <a:avLst/>
          </a:prstGeom>
          <a:noFill/>
          <a:ln w="9525">
            <a:noFill/>
            <a:miter lim="800000"/>
            <a:headEnd/>
            <a:tailEnd/>
          </a:ln>
        </p:spPr>
        <p:txBody>
          <a:bodyPr>
            <a:spAutoFit/>
          </a:bodyPr>
          <a:lstStyle/>
          <a:p>
            <a:pPr algn="just" eaLnBrk="0" hangingPunct="0">
              <a:lnSpc>
                <a:spcPct val="100000"/>
              </a:lnSpc>
              <a:spcBef>
                <a:spcPct val="0"/>
              </a:spcBef>
              <a:buFontTx/>
              <a:buNone/>
            </a:pPr>
            <a:r>
              <a:rPr kumimoji="1" lang="zh-CN" altLang="en-US" sz="2400">
                <a:latin typeface="楷体_GB2312" pitchFamily="49" charset="-122"/>
              </a:rPr>
              <a:t>（</a:t>
            </a:r>
            <a:r>
              <a:rPr kumimoji="1" lang="en-US" altLang="zh-CN" sz="2400">
                <a:latin typeface="楷体_GB2312" pitchFamily="49" charset="-122"/>
                <a:ea typeface="Arial Unicode MS" pitchFamily="34" charset="-122"/>
                <a:cs typeface="Arial Unicode MS" pitchFamily="34" charset="-122"/>
              </a:rPr>
              <a:t>2</a:t>
            </a:r>
            <a:r>
              <a:rPr kumimoji="1" lang="zh-CN" altLang="en-US" sz="2400">
                <a:latin typeface="楷体_GB2312" pitchFamily="49" charset="-122"/>
              </a:rPr>
              <a:t>）具有仲裁方式的数字签名</a:t>
            </a:r>
          </a:p>
          <a:p>
            <a:pPr algn="just" eaLnBrk="0" hangingPunct="0">
              <a:lnSpc>
                <a:spcPct val="100000"/>
              </a:lnSpc>
              <a:spcBef>
                <a:spcPct val="0"/>
              </a:spcBef>
              <a:buFontTx/>
              <a:buNone/>
            </a:pPr>
            <a:r>
              <a:rPr kumimoji="1" lang="zh-CN" altLang="en-US" sz="2400">
                <a:latin typeface="楷体_GB2312" pitchFamily="49" charset="-122"/>
              </a:rPr>
              <a:t>    具有仲裁方式的数字签名也有很多实现方案，这些方案都按以下方式运行：发方</a:t>
            </a:r>
            <a:r>
              <a:rPr kumimoji="1" lang="en-US" altLang="zh-CN" sz="2400">
                <a:latin typeface="楷体_GB2312" pitchFamily="49" charset="-122"/>
              </a:rPr>
              <a:t>A</a:t>
            </a:r>
            <a:r>
              <a:rPr kumimoji="1" lang="zh-CN" altLang="en-US" sz="2400">
                <a:latin typeface="楷体_GB2312" pitchFamily="49" charset="-122"/>
              </a:rPr>
              <a:t>对发往收方</a:t>
            </a:r>
            <a:r>
              <a:rPr kumimoji="1" lang="en-US" altLang="zh-CN" sz="2400">
                <a:latin typeface="楷体_GB2312" pitchFamily="49" charset="-122"/>
              </a:rPr>
              <a:t>B</a:t>
            </a:r>
            <a:r>
              <a:rPr kumimoji="1" lang="zh-CN" altLang="en-US" sz="2400">
                <a:latin typeface="楷体_GB2312" pitchFamily="49" charset="-122"/>
              </a:rPr>
              <a:t>的信息签名后，将信息及其签名先发给仲裁者</a:t>
            </a:r>
            <a:r>
              <a:rPr kumimoji="1" lang="en-US" altLang="zh-CN" sz="2400">
                <a:latin typeface="楷体_GB2312" pitchFamily="49" charset="-122"/>
              </a:rPr>
              <a:t>C</a:t>
            </a:r>
            <a:r>
              <a:rPr kumimoji="1" lang="zh-CN" altLang="en-US" sz="2400">
                <a:latin typeface="楷体_GB2312" pitchFamily="49" charset="-122"/>
              </a:rPr>
              <a:t>，</a:t>
            </a:r>
            <a:r>
              <a:rPr kumimoji="1" lang="en-US" altLang="zh-CN" sz="2400">
                <a:latin typeface="楷体_GB2312" pitchFamily="49" charset="-122"/>
              </a:rPr>
              <a:t>C</a:t>
            </a:r>
            <a:r>
              <a:rPr kumimoji="1" lang="zh-CN" altLang="en-US" sz="2400">
                <a:latin typeface="楷体_GB2312" pitchFamily="49" charset="-122"/>
              </a:rPr>
              <a:t>对信息及其签名验证完成后，再连同一个表示已通过验证的指令一起发往收方</a:t>
            </a:r>
            <a:r>
              <a:rPr kumimoji="1" lang="en-US" altLang="zh-CN" sz="2400">
                <a:latin typeface="楷体_GB2312" pitchFamily="49" charset="-122"/>
              </a:rPr>
              <a:t>B</a:t>
            </a:r>
            <a:r>
              <a:rPr kumimoji="1" lang="zh-CN" altLang="en-US" sz="2400">
                <a:latin typeface="楷体_GB2312" pitchFamily="49" charset="-122"/>
              </a:rPr>
              <a:t>。此时由于</a:t>
            </a:r>
            <a:r>
              <a:rPr kumimoji="1" lang="en-US" altLang="zh-CN" sz="2400">
                <a:latin typeface="楷体_GB2312" pitchFamily="49" charset="-122"/>
              </a:rPr>
              <a:t>C</a:t>
            </a:r>
            <a:r>
              <a:rPr kumimoji="1" lang="zh-CN" altLang="en-US" sz="2400">
                <a:latin typeface="楷体_GB2312" pitchFamily="49" charset="-122"/>
              </a:rPr>
              <a:t>的存在，</a:t>
            </a:r>
            <a:r>
              <a:rPr kumimoji="1" lang="en-US" altLang="zh-CN" sz="2400">
                <a:latin typeface="楷体_GB2312" pitchFamily="49" charset="-122"/>
              </a:rPr>
              <a:t>A</a:t>
            </a:r>
            <a:r>
              <a:rPr kumimoji="1" lang="zh-CN" altLang="en-US" sz="2400">
                <a:latin typeface="楷体_GB2312" pitchFamily="49" charset="-122"/>
              </a:rPr>
              <a:t>无法对自己发出的信息予以否认。在这种方式中，仲裁者起着重要的作用并应取得所有用户的信任。</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38306"/>
                                        </p:tgtEl>
                                        <p:attrNameLst>
                                          <p:attrName>style.visibility</p:attrName>
                                        </p:attrNameLst>
                                      </p:cBhvr>
                                      <p:to>
                                        <p:strVal val="visible"/>
                                      </p:to>
                                    </p:set>
                                    <p:animEffect transition="in" filter="checkerboard(across)">
                                      <p:cBhvr>
                                        <p:cTn id="7" dur="500"/>
                                        <p:tgtEl>
                                          <p:spTgt spid="7383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38307"/>
                                        </p:tgtEl>
                                        <p:attrNameLst>
                                          <p:attrName>style.visibility</p:attrName>
                                        </p:attrNameLst>
                                      </p:cBhvr>
                                      <p:to>
                                        <p:strVal val="visible"/>
                                      </p:to>
                                    </p:set>
                                    <p:anim calcmode="lin" valueType="num">
                                      <p:cBhvr additive="base">
                                        <p:cTn id="12" dur="500" fill="hold"/>
                                        <p:tgtEl>
                                          <p:spTgt spid="738307"/>
                                        </p:tgtEl>
                                        <p:attrNameLst>
                                          <p:attrName>ppt_x</p:attrName>
                                        </p:attrNameLst>
                                      </p:cBhvr>
                                      <p:tavLst>
                                        <p:tav tm="0">
                                          <p:val>
                                            <p:strVal val="0-#ppt_w/2"/>
                                          </p:val>
                                        </p:tav>
                                        <p:tav tm="100000">
                                          <p:val>
                                            <p:strVal val="#ppt_x"/>
                                          </p:val>
                                        </p:tav>
                                      </p:tavLst>
                                    </p:anim>
                                    <p:anim calcmode="lin" valueType="num">
                                      <p:cBhvr additive="base">
                                        <p:cTn id="13" dur="500" fill="hold"/>
                                        <p:tgtEl>
                                          <p:spTgt spid="73830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738308"/>
                                        </p:tgtEl>
                                        <p:attrNameLst>
                                          <p:attrName>style.visibility</p:attrName>
                                        </p:attrNameLst>
                                      </p:cBhvr>
                                      <p:to>
                                        <p:strVal val="visible"/>
                                      </p:to>
                                    </p:set>
                                    <p:animEffect transition="in" filter="strips(downLeft)">
                                      <p:cBhvr>
                                        <p:cTn id="18" dur="500"/>
                                        <p:tgtEl>
                                          <p:spTgt spid="738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06" grpId="0" autoUpdateAnimBg="0"/>
      <p:bldP spid="738307" grpId="0" autoUpdateAnimBg="0"/>
      <p:bldP spid="73830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AE776B06-55B7-468D-8A62-75A119929818}" type="slidenum">
              <a:rPr lang="zh-CN" altLang="en-US"/>
              <a:pPr>
                <a:defRPr/>
              </a:pPr>
              <a:t>25</a:t>
            </a:fld>
            <a:endParaRPr lang="en-US" altLang="zh-CN"/>
          </a:p>
        </p:txBody>
      </p:sp>
      <p:sp>
        <p:nvSpPr>
          <p:cNvPr id="833538" name="Rectangle 2"/>
          <p:cNvSpPr>
            <a:spLocks noGrp="1" noChangeArrowheads="1"/>
          </p:cNvSpPr>
          <p:nvPr>
            <p:ph type="title"/>
          </p:nvPr>
        </p:nvSpPr>
        <p:spPr>
          <a:xfrm>
            <a:off x="250825" y="692150"/>
            <a:ext cx="8229600" cy="720725"/>
          </a:xfrm>
        </p:spPr>
        <p:txBody>
          <a:bodyPr/>
          <a:lstStyle/>
          <a:p>
            <a:pPr eaLnBrk="1" hangingPunct="1">
              <a:defRPr/>
            </a:pPr>
            <a:r>
              <a:rPr lang="zh-CN" altLang="en-US" sz="4000" smtClean="0">
                <a:latin typeface="宋体" charset="-122"/>
                <a:ea typeface="宋体" charset="-122"/>
              </a:rPr>
              <a:t>目录</a:t>
            </a:r>
          </a:p>
        </p:txBody>
      </p:sp>
      <p:sp>
        <p:nvSpPr>
          <p:cNvPr id="833539" name="Rectangle 3"/>
          <p:cNvSpPr>
            <a:spLocks noGrp="1" noChangeArrowheads="1"/>
          </p:cNvSpPr>
          <p:nvPr>
            <p:ph type="body" idx="1"/>
          </p:nvPr>
        </p:nvSpPr>
        <p:spPr/>
        <p:txBody>
          <a:bodyPr/>
          <a:lstStyle/>
          <a:p>
            <a:pPr eaLnBrk="1" hangingPunct="1">
              <a:defRPr/>
            </a:pPr>
            <a:r>
              <a:rPr kumimoji="1" lang="zh-CN" altLang="en-US" b="1" dirty="0" smtClean="0"/>
              <a:t>数字签名</a:t>
            </a:r>
          </a:p>
          <a:p>
            <a:pPr lvl="1" eaLnBrk="1" hangingPunct="1">
              <a:defRPr/>
            </a:pPr>
            <a:r>
              <a:rPr lang="zh-CN" altLang="zh-CN" b="1" dirty="0" smtClean="0"/>
              <a:t>数字签名及其原理</a:t>
            </a:r>
            <a:r>
              <a:rPr lang="zh-CN" altLang="zh-CN" dirty="0" smtClean="0"/>
              <a:t> </a:t>
            </a:r>
            <a:endParaRPr kumimoji="1" lang="en-US" altLang="zh-CN" b="1" dirty="0" smtClean="0">
              <a:solidFill>
                <a:srgbClr val="FFCC00"/>
              </a:solidFill>
            </a:endParaRPr>
          </a:p>
          <a:p>
            <a:pPr lvl="1" eaLnBrk="1" hangingPunct="1">
              <a:defRPr/>
            </a:pPr>
            <a:r>
              <a:rPr lang="zh-CN" altLang="en-US" b="1" dirty="0" smtClean="0">
                <a:solidFill>
                  <a:srgbClr val="FFCC00"/>
                </a:solidFill>
              </a:rPr>
              <a:t>数字签名标准与算法</a:t>
            </a:r>
            <a:r>
              <a:rPr lang="en-US" altLang="zh-CN" b="1" dirty="0" smtClean="0">
                <a:solidFill>
                  <a:srgbClr val="FFCC00"/>
                </a:solidFill>
              </a:rPr>
              <a:t>(</a:t>
            </a:r>
            <a:r>
              <a:rPr lang="zh-CN" altLang="en-US" b="1" dirty="0" smtClean="0">
                <a:solidFill>
                  <a:srgbClr val="FFCC00"/>
                </a:solidFill>
              </a:rPr>
              <a:t>选讲</a:t>
            </a:r>
            <a:r>
              <a:rPr lang="en-US" altLang="zh-CN" b="1" dirty="0" smtClean="0">
                <a:solidFill>
                  <a:srgbClr val="FFCC00"/>
                </a:solidFill>
              </a:rPr>
              <a:t>)</a:t>
            </a:r>
            <a:endParaRPr kumimoji="1" lang="en-US" altLang="zh-CN" b="1" dirty="0" smtClean="0">
              <a:solidFill>
                <a:srgbClr val="FFCC00"/>
              </a:solidFill>
            </a:endParaRPr>
          </a:p>
        </p:txBody>
      </p:sp>
      <p:sp>
        <p:nvSpPr>
          <p:cNvPr id="46085" name="Line 4"/>
          <p:cNvSpPr>
            <a:spLocks noChangeShapeType="1"/>
          </p:cNvSpPr>
          <p:nvPr/>
        </p:nvSpPr>
        <p:spPr bwMode="auto">
          <a:xfrm>
            <a:off x="0" y="1484313"/>
            <a:ext cx="7740650" cy="0"/>
          </a:xfrm>
          <a:prstGeom prst="line">
            <a:avLst/>
          </a:prstGeom>
          <a:noFill/>
          <a:ln w="22225">
            <a:solidFill>
              <a:schemeClr val="bg1"/>
            </a:solidFill>
            <a:round/>
            <a:headEnd/>
            <a:tailEnd/>
          </a:ln>
        </p:spPr>
        <p:txBody>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1"/>
          <p:cNvSpPr>
            <a:spLocks noGrp="1"/>
          </p:cNvSpPr>
          <p:nvPr>
            <p:ph type="sldNum" sz="quarter" idx="10"/>
          </p:nvPr>
        </p:nvSpPr>
        <p:spPr/>
        <p:txBody>
          <a:bodyPr/>
          <a:lstStyle/>
          <a:p>
            <a:pPr>
              <a:defRPr/>
            </a:pPr>
            <a:fld id="{236A0D64-89A4-4A21-BA24-20E939578CE3}" type="slidenum">
              <a:rPr lang="zh-CN" altLang="en-US"/>
              <a:pPr>
                <a:defRPr/>
              </a:pPr>
              <a:t>26</a:t>
            </a:fld>
            <a:endParaRPr lang="en-US" altLang="zh-CN"/>
          </a:p>
        </p:txBody>
      </p:sp>
      <p:sp>
        <p:nvSpPr>
          <p:cNvPr id="739330" name="Rectangle 2"/>
          <p:cNvSpPr>
            <a:spLocks noGrp="1" noChangeArrowheads="1"/>
          </p:cNvSpPr>
          <p:nvPr>
            <p:ph type="title" idx="4294967295"/>
          </p:nvPr>
        </p:nvSpPr>
        <p:spPr>
          <a:xfrm>
            <a:off x="533400" y="381000"/>
            <a:ext cx="8077200" cy="609600"/>
          </a:xfrm>
        </p:spPr>
        <p:txBody>
          <a:bodyPr/>
          <a:lstStyle/>
          <a:p>
            <a:pPr eaLnBrk="1" hangingPunct="1">
              <a:defRPr/>
            </a:pPr>
            <a:r>
              <a:rPr lang="zh-CN" altLang="en-US" sz="3600" b="0" smtClean="0">
                <a:latin typeface="Times New Roman" pitchFamily="18" charset="0"/>
                <a:ea typeface="宋体" charset="-122"/>
                <a:cs typeface="Times New Roman" pitchFamily="18" charset="0"/>
              </a:rPr>
              <a:t>数字签名标准与算法</a:t>
            </a:r>
            <a:r>
              <a:rPr lang="en-US" altLang="zh-CN" sz="3600" b="0" smtClean="0">
                <a:ea typeface="宋体" charset="-122"/>
                <a:cs typeface="Times New Roman" pitchFamily="18" charset="0"/>
              </a:rPr>
              <a:t>(</a:t>
            </a:r>
            <a:r>
              <a:rPr lang="zh-CN" altLang="en-US" sz="3600" b="0" smtClean="0">
                <a:ea typeface="宋体" charset="-122"/>
                <a:cs typeface="Times New Roman" pitchFamily="18" charset="0"/>
              </a:rPr>
              <a:t>选讲</a:t>
            </a:r>
            <a:r>
              <a:rPr lang="en-US" altLang="zh-CN" sz="3600" b="0" smtClean="0">
                <a:ea typeface="宋体" charset="-122"/>
                <a:cs typeface="Times New Roman" pitchFamily="18" charset="0"/>
              </a:rPr>
              <a:t>)</a:t>
            </a:r>
          </a:p>
        </p:txBody>
      </p:sp>
      <p:sp>
        <p:nvSpPr>
          <p:cNvPr id="739331" name="Rectangle 3"/>
          <p:cNvSpPr>
            <a:spLocks noChangeArrowheads="1"/>
          </p:cNvSpPr>
          <p:nvPr/>
        </p:nvSpPr>
        <p:spPr bwMode="auto">
          <a:xfrm>
            <a:off x="371475" y="2133600"/>
            <a:ext cx="8315325" cy="2898775"/>
          </a:xfrm>
          <a:prstGeom prst="rect">
            <a:avLst/>
          </a:prstGeom>
          <a:noFill/>
          <a:ln w="9525">
            <a:noFill/>
            <a:miter lim="800000"/>
            <a:headEnd/>
            <a:tailEnd/>
          </a:ln>
        </p:spPr>
        <p:txBody>
          <a:bodyPr>
            <a:spAutoFit/>
          </a:bodyPr>
          <a:lstStyle/>
          <a:p>
            <a:pPr algn="just" eaLnBrk="0" hangingPunct="0">
              <a:lnSpc>
                <a:spcPct val="100000"/>
              </a:lnSpc>
              <a:spcBef>
                <a:spcPct val="0"/>
              </a:spcBef>
              <a:buFontTx/>
              <a:buNone/>
            </a:pPr>
            <a:r>
              <a:rPr kumimoji="1" lang="zh-CN" altLang="en-US" sz="2300" b="1">
                <a:latin typeface="楷体_GB2312" pitchFamily="49" charset="-122"/>
              </a:rPr>
              <a:t>（</a:t>
            </a:r>
            <a:r>
              <a:rPr kumimoji="1" lang="en-US" altLang="zh-CN" sz="2300" b="1">
                <a:latin typeface="楷体_GB2312" pitchFamily="49" charset="-122"/>
              </a:rPr>
              <a:t>1</a:t>
            </a:r>
            <a:r>
              <a:rPr kumimoji="1" lang="zh-CN" altLang="en-US" sz="2300" b="1">
                <a:latin typeface="楷体_GB2312" pitchFamily="49" charset="-122"/>
              </a:rPr>
              <a:t>）产生两个大素数</a:t>
            </a:r>
            <a:r>
              <a:rPr kumimoji="1" lang="en-US" altLang="zh-CN" sz="2300" b="1">
                <a:latin typeface="楷体_GB2312" pitchFamily="49" charset="-122"/>
              </a:rPr>
              <a:t>p</a:t>
            </a:r>
            <a:r>
              <a:rPr kumimoji="1" lang="zh-CN" altLang="en-US" sz="2300" b="1">
                <a:latin typeface="楷体_GB2312" pitchFamily="49" charset="-122"/>
              </a:rPr>
              <a:t>和</a:t>
            </a:r>
            <a:r>
              <a:rPr kumimoji="1" lang="en-US" altLang="zh-CN" sz="2300" b="1">
                <a:latin typeface="楷体_GB2312" pitchFamily="49" charset="-122"/>
              </a:rPr>
              <a:t>q</a:t>
            </a:r>
            <a:r>
              <a:rPr kumimoji="1" lang="zh-CN" altLang="en-US" sz="2300" b="1">
                <a:latin typeface="楷体_GB2312" pitchFamily="49" charset="-122"/>
              </a:rPr>
              <a:t>；</a:t>
            </a:r>
          </a:p>
          <a:p>
            <a:pPr algn="just" eaLnBrk="0" hangingPunct="0">
              <a:lnSpc>
                <a:spcPct val="100000"/>
              </a:lnSpc>
              <a:spcBef>
                <a:spcPct val="0"/>
              </a:spcBef>
              <a:buFontTx/>
              <a:buNone/>
            </a:pPr>
            <a:r>
              <a:rPr kumimoji="1" lang="zh-CN" altLang="en-US" sz="2300" b="1">
                <a:latin typeface="楷体_GB2312" pitchFamily="49" charset="-122"/>
              </a:rPr>
              <a:t>（</a:t>
            </a:r>
            <a:r>
              <a:rPr kumimoji="1" lang="en-US" altLang="zh-CN" sz="2300" b="1">
                <a:latin typeface="楷体_GB2312" pitchFamily="49" charset="-122"/>
              </a:rPr>
              <a:t>2</a:t>
            </a:r>
            <a:r>
              <a:rPr kumimoji="1" lang="zh-CN" altLang="en-US" sz="2300" b="1">
                <a:latin typeface="楷体_GB2312" pitchFamily="49" charset="-122"/>
              </a:rPr>
              <a:t>）计算这两个素数的乘积</a:t>
            </a:r>
            <a:r>
              <a:rPr kumimoji="1" lang="en-US" altLang="zh-CN" sz="2300" b="1">
                <a:latin typeface="楷体_GB2312" pitchFamily="49" charset="-122"/>
              </a:rPr>
              <a:t>n=pq</a:t>
            </a:r>
            <a:r>
              <a:rPr kumimoji="1" lang="zh-CN" altLang="en-US" sz="2300" b="1">
                <a:latin typeface="楷体_GB2312" pitchFamily="49" charset="-122"/>
              </a:rPr>
              <a:t>；</a:t>
            </a:r>
          </a:p>
          <a:p>
            <a:pPr algn="just" eaLnBrk="0" hangingPunct="0">
              <a:lnSpc>
                <a:spcPct val="100000"/>
              </a:lnSpc>
              <a:spcBef>
                <a:spcPct val="0"/>
              </a:spcBef>
              <a:buFontTx/>
              <a:buNone/>
            </a:pPr>
            <a:r>
              <a:rPr kumimoji="1" lang="zh-CN" altLang="en-US" sz="2300" b="1">
                <a:latin typeface="楷体_GB2312" pitchFamily="49" charset="-122"/>
              </a:rPr>
              <a:t>（</a:t>
            </a:r>
            <a:r>
              <a:rPr kumimoji="1" lang="en-US" altLang="zh-CN" sz="2300" b="1">
                <a:latin typeface="楷体_GB2312" pitchFamily="49" charset="-122"/>
              </a:rPr>
              <a:t>3</a:t>
            </a:r>
            <a:r>
              <a:rPr kumimoji="1" lang="zh-CN" altLang="en-US" sz="2300" b="1">
                <a:latin typeface="楷体_GB2312" pitchFamily="49" charset="-122"/>
              </a:rPr>
              <a:t>）计算小于</a:t>
            </a:r>
            <a:r>
              <a:rPr kumimoji="1" lang="en-US" altLang="zh-CN" sz="2300" b="1">
                <a:latin typeface="楷体_GB2312" pitchFamily="49" charset="-122"/>
              </a:rPr>
              <a:t>n</a:t>
            </a:r>
            <a:r>
              <a:rPr kumimoji="1" lang="zh-CN" altLang="en-US" sz="2300" b="1">
                <a:latin typeface="楷体_GB2312" pitchFamily="49" charset="-122"/>
              </a:rPr>
              <a:t>并且与</a:t>
            </a:r>
            <a:r>
              <a:rPr kumimoji="1" lang="en-US" altLang="zh-CN" sz="2300" b="1">
                <a:latin typeface="楷体_GB2312" pitchFamily="49" charset="-122"/>
              </a:rPr>
              <a:t>n</a:t>
            </a:r>
            <a:r>
              <a:rPr kumimoji="1" lang="zh-CN" altLang="en-US" sz="2300" b="1">
                <a:latin typeface="楷体_GB2312" pitchFamily="49" charset="-122"/>
              </a:rPr>
              <a:t>互素整数个数，即欧拉函数</a:t>
            </a:r>
            <a:r>
              <a:rPr kumimoji="1" lang="en-US" altLang="zh-CN" sz="2300" b="1">
                <a:latin typeface="楷体_GB2312" pitchFamily="49" charset="-122"/>
              </a:rPr>
              <a:t>φ(n)=(p-  </a:t>
            </a:r>
          </a:p>
          <a:p>
            <a:pPr algn="just" eaLnBrk="0" hangingPunct="0">
              <a:lnSpc>
                <a:spcPct val="100000"/>
              </a:lnSpc>
              <a:spcBef>
                <a:spcPct val="0"/>
              </a:spcBef>
              <a:buFontTx/>
              <a:buNone/>
            </a:pPr>
            <a:r>
              <a:rPr kumimoji="1" lang="en-US" altLang="zh-CN" sz="2300" b="1">
                <a:latin typeface="楷体_GB2312" pitchFamily="49" charset="-122"/>
              </a:rPr>
              <a:t>          1)(q-1)</a:t>
            </a:r>
            <a:r>
              <a:rPr kumimoji="1" lang="zh-CN" altLang="en-US" sz="2300" b="1">
                <a:latin typeface="楷体_GB2312" pitchFamily="49" charset="-122"/>
              </a:rPr>
              <a:t>；</a:t>
            </a:r>
          </a:p>
          <a:p>
            <a:pPr algn="just" eaLnBrk="0" hangingPunct="0">
              <a:lnSpc>
                <a:spcPct val="100000"/>
              </a:lnSpc>
              <a:spcBef>
                <a:spcPct val="0"/>
              </a:spcBef>
              <a:buFontTx/>
              <a:buNone/>
            </a:pPr>
            <a:r>
              <a:rPr kumimoji="1" lang="zh-CN" altLang="en-US" sz="2300" b="1">
                <a:latin typeface="楷体_GB2312" pitchFamily="49" charset="-122"/>
              </a:rPr>
              <a:t>（</a:t>
            </a:r>
            <a:r>
              <a:rPr kumimoji="1" lang="en-US" altLang="zh-CN" sz="2300" b="1">
                <a:latin typeface="楷体_GB2312" pitchFamily="49" charset="-122"/>
              </a:rPr>
              <a:t>4</a:t>
            </a:r>
            <a:r>
              <a:rPr kumimoji="1" lang="zh-CN" altLang="en-US" sz="2300" b="1">
                <a:latin typeface="楷体_GB2312" pitchFamily="49" charset="-122"/>
              </a:rPr>
              <a:t>）选取一个随机数满足</a:t>
            </a:r>
            <a:r>
              <a:rPr kumimoji="1" lang="en-US" altLang="zh-CN" sz="2300" b="1">
                <a:latin typeface="楷体_GB2312" pitchFamily="49" charset="-122"/>
              </a:rPr>
              <a:t>1</a:t>
            </a:r>
            <a:r>
              <a:rPr kumimoji="1" lang="zh-CN" altLang="en-US" sz="2300" b="1">
                <a:latin typeface="楷体_GB2312" pitchFamily="49" charset="-122"/>
              </a:rPr>
              <a:t>＜</a:t>
            </a:r>
            <a:r>
              <a:rPr kumimoji="1" lang="en-US" altLang="zh-CN" sz="2300" b="1">
                <a:latin typeface="楷体_GB2312" pitchFamily="49" charset="-122"/>
              </a:rPr>
              <a:t>b</a:t>
            </a:r>
            <a:r>
              <a:rPr kumimoji="1" lang="zh-CN" altLang="en-US" sz="2300" b="1">
                <a:latin typeface="楷体_GB2312" pitchFamily="49" charset="-122"/>
              </a:rPr>
              <a:t>＜</a:t>
            </a:r>
            <a:r>
              <a:rPr kumimoji="1" lang="en-US" altLang="zh-CN" sz="2300" b="1">
                <a:latin typeface="楷体_GB2312" pitchFamily="49" charset="-122"/>
              </a:rPr>
              <a:t>φ(n)</a:t>
            </a:r>
            <a:r>
              <a:rPr kumimoji="1" lang="zh-CN" altLang="en-US" sz="2300" b="1">
                <a:latin typeface="楷体_GB2312" pitchFamily="49" charset="-122"/>
              </a:rPr>
              <a:t>并且</a:t>
            </a:r>
            <a:r>
              <a:rPr kumimoji="1" lang="en-US" altLang="zh-CN" sz="2300" b="1">
                <a:latin typeface="楷体_GB2312" pitchFamily="49" charset="-122"/>
              </a:rPr>
              <a:t>b</a:t>
            </a:r>
            <a:r>
              <a:rPr kumimoji="1" lang="zh-CN" altLang="en-US" sz="2300" b="1">
                <a:latin typeface="楷体_GB2312" pitchFamily="49" charset="-122"/>
              </a:rPr>
              <a:t>和</a:t>
            </a:r>
            <a:r>
              <a:rPr kumimoji="1" lang="en-US" altLang="zh-CN" sz="2300" b="1">
                <a:latin typeface="楷体_GB2312" pitchFamily="49" charset="-122"/>
              </a:rPr>
              <a:t>φ(n)</a:t>
            </a:r>
            <a:r>
              <a:rPr kumimoji="1" lang="zh-CN" altLang="en-US" sz="2300" b="1">
                <a:latin typeface="楷体_GB2312" pitchFamily="49" charset="-122"/>
              </a:rPr>
              <a:t>互素，即</a:t>
            </a:r>
          </a:p>
          <a:p>
            <a:pPr algn="just" eaLnBrk="0" hangingPunct="0">
              <a:lnSpc>
                <a:spcPct val="100000"/>
              </a:lnSpc>
              <a:spcBef>
                <a:spcPct val="0"/>
              </a:spcBef>
              <a:buFontTx/>
              <a:buNone/>
            </a:pPr>
            <a:r>
              <a:rPr kumimoji="1" lang="zh-CN" altLang="en-US" sz="2300" b="1">
                <a:latin typeface="楷体_GB2312" pitchFamily="49" charset="-122"/>
              </a:rPr>
              <a:t>          </a:t>
            </a:r>
            <a:r>
              <a:rPr kumimoji="1" lang="en-US" altLang="zh-CN" sz="2300" b="1">
                <a:latin typeface="楷体_GB2312" pitchFamily="49" charset="-122"/>
              </a:rPr>
              <a:t>gcd(b</a:t>
            </a:r>
            <a:r>
              <a:rPr kumimoji="1" lang="zh-CN" altLang="en-US" sz="2300" b="1">
                <a:latin typeface="楷体_GB2312" pitchFamily="49" charset="-122"/>
              </a:rPr>
              <a:t>，</a:t>
            </a:r>
            <a:r>
              <a:rPr kumimoji="1" lang="en-US" altLang="zh-CN" sz="2300" b="1">
                <a:latin typeface="楷体_GB2312" pitchFamily="49" charset="-122"/>
              </a:rPr>
              <a:t>φ(n))=1</a:t>
            </a:r>
            <a:r>
              <a:rPr kumimoji="1" lang="zh-CN" altLang="en-US" sz="2300" b="1">
                <a:latin typeface="楷体_GB2312" pitchFamily="49" charset="-122"/>
              </a:rPr>
              <a:t>；</a:t>
            </a:r>
          </a:p>
          <a:p>
            <a:pPr algn="just" eaLnBrk="0" hangingPunct="0">
              <a:lnSpc>
                <a:spcPct val="100000"/>
              </a:lnSpc>
              <a:spcBef>
                <a:spcPct val="0"/>
              </a:spcBef>
              <a:buFontTx/>
              <a:buNone/>
            </a:pPr>
            <a:r>
              <a:rPr kumimoji="1" lang="zh-CN" altLang="en-US" sz="2300" b="1">
                <a:latin typeface="楷体_GB2312" pitchFamily="49" charset="-122"/>
              </a:rPr>
              <a:t>（</a:t>
            </a:r>
            <a:r>
              <a:rPr kumimoji="1" lang="en-US" altLang="zh-CN" sz="2300" b="1">
                <a:latin typeface="楷体_GB2312" pitchFamily="49" charset="-122"/>
              </a:rPr>
              <a:t>5</a:t>
            </a:r>
            <a:r>
              <a:rPr kumimoji="1" lang="zh-CN" altLang="en-US" sz="2300" b="1">
                <a:latin typeface="楷体_GB2312" pitchFamily="49" charset="-122"/>
              </a:rPr>
              <a:t>）计算</a:t>
            </a:r>
            <a:r>
              <a:rPr kumimoji="1" lang="en-US" altLang="zh-CN" sz="2300" b="1">
                <a:latin typeface="楷体_GB2312" pitchFamily="49" charset="-122"/>
              </a:rPr>
              <a:t>a=b</a:t>
            </a:r>
            <a:r>
              <a:rPr kumimoji="1" lang="en-US" altLang="zh-CN" sz="2300" b="1" baseline="30000">
                <a:latin typeface="楷体_GB2312" pitchFamily="49" charset="-122"/>
              </a:rPr>
              <a:t>-1</a:t>
            </a:r>
            <a:r>
              <a:rPr kumimoji="1" lang="en-US" altLang="zh-CN" sz="2300" b="1">
                <a:latin typeface="楷体_GB2312" pitchFamily="49" charset="-122"/>
              </a:rPr>
              <a:t> modφ(n)</a:t>
            </a:r>
            <a:r>
              <a:rPr kumimoji="1" lang="zh-CN" altLang="en-US" sz="2300" b="1">
                <a:latin typeface="楷体_GB2312" pitchFamily="49" charset="-122"/>
              </a:rPr>
              <a:t>。</a:t>
            </a:r>
          </a:p>
          <a:p>
            <a:pPr algn="just" eaLnBrk="0" hangingPunct="0">
              <a:lnSpc>
                <a:spcPct val="100000"/>
              </a:lnSpc>
              <a:spcBef>
                <a:spcPct val="0"/>
              </a:spcBef>
              <a:buFontTx/>
              <a:buNone/>
            </a:pPr>
            <a:r>
              <a:rPr kumimoji="1" lang="zh-CN" altLang="en-US" sz="2300" b="1">
                <a:latin typeface="楷体_GB2312" pitchFamily="49" charset="-122"/>
              </a:rPr>
              <a:t>（</a:t>
            </a:r>
            <a:r>
              <a:rPr kumimoji="1" lang="en-US" altLang="zh-CN" sz="2300" b="1">
                <a:latin typeface="楷体_GB2312" pitchFamily="49" charset="-122"/>
              </a:rPr>
              <a:t>6</a:t>
            </a:r>
            <a:r>
              <a:rPr kumimoji="1" lang="zh-CN" altLang="en-US" sz="2300" b="1">
                <a:latin typeface="楷体_GB2312" pitchFamily="49" charset="-122"/>
              </a:rPr>
              <a:t>）公开</a:t>
            </a:r>
            <a:r>
              <a:rPr kumimoji="1" lang="en-US" altLang="zh-CN" sz="2300" b="1">
                <a:latin typeface="楷体_GB2312" pitchFamily="49" charset="-122"/>
              </a:rPr>
              <a:t>n</a:t>
            </a:r>
            <a:r>
              <a:rPr kumimoji="1" lang="zh-CN" altLang="en-US" sz="2300" b="1">
                <a:latin typeface="楷体_GB2312" pitchFamily="49" charset="-122"/>
              </a:rPr>
              <a:t>和</a:t>
            </a:r>
            <a:r>
              <a:rPr kumimoji="1" lang="en-US" altLang="zh-CN" sz="2300" b="1">
                <a:latin typeface="楷体_GB2312" pitchFamily="49" charset="-122"/>
              </a:rPr>
              <a:t>b</a:t>
            </a:r>
            <a:r>
              <a:rPr kumimoji="1" lang="zh-CN" altLang="en-US" sz="2300" b="1">
                <a:latin typeface="楷体_GB2312" pitchFamily="49" charset="-122"/>
              </a:rPr>
              <a:t>，而保密</a:t>
            </a:r>
            <a:r>
              <a:rPr kumimoji="1" lang="en-US" altLang="zh-CN" sz="2300" b="1">
                <a:latin typeface="楷体_GB2312" pitchFamily="49" charset="-122"/>
              </a:rPr>
              <a:t>a</a:t>
            </a:r>
            <a:r>
              <a:rPr kumimoji="1" lang="zh-CN" altLang="en-US" sz="2300" b="1">
                <a:latin typeface="楷体_GB2312" pitchFamily="49" charset="-122"/>
              </a:rPr>
              <a:t>，</a:t>
            </a:r>
            <a:r>
              <a:rPr kumimoji="1" lang="en-US" altLang="zh-CN" sz="2300" b="1">
                <a:latin typeface="楷体_GB2312" pitchFamily="49" charset="-122"/>
              </a:rPr>
              <a:t>p</a:t>
            </a:r>
            <a:r>
              <a:rPr kumimoji="1" lang="zh-CN" altLang="en-US" sz="2300" b="1">
                <a:latin typeface="楷体_GB2312" pitchFamily="49" charset="-122"/>
              </a:rPr>
              <a:t>和</a:t>
            </a:r>
            <a:r>
              <a:rPr kumimoji="1" lang="en-US" altLang="zh-CN" sz="2300" b="1">
                <a:latin typeface="楷体_GB2312" pitchFamily="49" charset="-122"/>
              </a:rPr>
              <a:t>q</a:t>
            </a:r>
            <a:r>
              <a:rPr kumimoji="1" lang="zh-CN" altLang="en-US" sz="2300" b="1">
                <a:latin typeface="楷体_GB2312" pitchFamily="49" charset="-122"/>
              </a:rPr>
              <a:t>。 </a:t>
            </a:r>
          </a:p>
        </p:txBody>
      </p:sp>
      <p:sp>
        <p:nvSpPr>
          <p:cNvPr id="739332" name="Rectangle 4"/>
          <p:cNvSpPr>
            <a:spLocks noChangeArrowheads="1"/>
          </p:cNvSpPr>
          <p:nvPr/>
        </p:nvSpPr>
        <p:spPr bwMode="auto">
          <a:xfrm>
            <a:off x="468313" y="1052513"/>
            <a:ext cx="8077200" cy="519112"/>
          </a:xfrm>
          <a:prstGeom prst="rect">
            <a:avLst/>
          </a:prstGeom>
          <a:noFill/>
          <a:ln w="9525">
            <a:noFill/>
            <a:miter lim="800000"/>
            <a:headEnd/>
            <a:tailEnd/>
          </a:ln>
        </p:spPr>
        <p:txBody>
          <a:bodyPr>
            <a:spAutoFit/>
          </a:bodyPr>
          <a:lstStyle/>
          <a:p>
            <a:pPr eaLnBrk="0" hangingPunct="0">
              <a:lnSpc>
                <a:spcPct val="100000"/>
              </a:lnSpc>
              <a:spcBef>
                <a:spcPct val="0"/>
              </a:spcBef>
              <a:buFontTx/>
              <a:buNone/>
            </a:pPr>
            <a:r>
              <a:rPr kumimoji="1" lang="en-US" altLang="zh-CN" sz="2800" b="1">
                <a:latin typeface="楷体_GB2312" pitchFamily="49" charset="-122"/>
              </a:rPr>
              <a:t>1</a:t>
            </a:r>
            <a:r>
              <a:rPr kumimoji="1" lang="zh-CN" altLang="en-US" sz="2800" b="1">
                <a:latin typeface="楷体_GB2312" pitchFamily="49" charset="-122"/>
              </a:rPr>
              <a:t>．基于公钥密码技术（</a:t>
            </a:r>
            <a:r>
              <a:rPr kumimoji="1" lang="en-US" altLang="zh-CN" sz="2800" b="1">
                <a:latin typeface="楷体_GB2312" pitchFamily="49" charset="-122"/>
              </a:rPr>
              <a:t>RSA</a:t>
            </a:r>
            <a:r>
              <a:rPr kumimoji="1" lang="zh-CN" altLang="en-US" sz="2800" b="1">
                <a:latin typeface="楷体_GB2312" pitchFamily="49" charset="-122"/>
              </a:rPr>
              <a:t>）的数字签名算法</a:t>
            </a:r>
            <a:r>
              <a:rPr kumimoji="1" lang="zh-CN" altLang="en-US" sz="2800" b="1">
                <a:solidFill>
                  <a:schemeClr val="tx1"/>
                </a:solidFill>
                <a:latin typeface="楷体_GB2312" pitchFamily="49" charset="-122"/>
              </a:rPr>
              <a:t> </a:t>
            </a:r>
          </a:p>
        </p:txBody>
      </p:sp>
      <p:sp>
        <p:nvSpPr>
          <p:cNvPr id="739333" name="Rectangle 5"/>
          <p:cNvSpPr>
            <a:spLocks noChangeArrowheads="1"/>
          </p:cNvSpPr>
          <p:nvPr/>
        </p:nvSpPr>
        <p:spPr bwMode="auto">
          <a:xfrm>
            <a:off x="762000" y="1676400"/>
            <a:ext cx="4586288" cy="442913"/>
          </a:xfrm>
          <a:prstGeom prst="rect">
            <a:avLst/>
          </a:prstGeom>
          <a:noFill/>
          <a:ln w="9525">
            <a:noFill/>
            <a:miter lim="800000"/>
            <a:headEnd/>
            <a:tailEnd/>
          </a:ln>
          <a:effectLst/>
        </p:spPr>
        <p:txBody>
          <a:bodyPr wrap="none">
            <a:spAutoFit/>
          </a:bodyPr>
          <a:lstStyle/>
          <a:p>
            <a:pPr eaLnBrk="0" hangingPunct="0">
              <a:lnSpc>
                <a:spcPct val="100000"/>
              </a:lnSpc>
              <a:spcBef>
                <a:spcPct val="0"/>
              </a:spcBef>
              <a:buFontTx/>
              <a:buNone/>
              <a:defRPr/>
            </a:pPr>
            <a:r>
              <a:rPr kumimoji="1" lang="en-US" altLang="zh-CN" sz="2300" b="1">
                <a:solidFill>
                  <a:schemeClr val="folHlink"/>
                </a:solidFill>
                <a:effectLst>
                  <a:outerShdw blurRad="38100" dist="38100" dir="2700000" algn="tl">
                    <a:srgbClr val="C0C0C0"/>
                  </a:outerShdw>
                </a:effectLst>
                <a:latin typeface="Times New Roman" pitchFamily="18" charset="0"/>
                <a:ea typeface="宋体" charset="-122"/>
              </a:rPr>
              <a:t>RSA</a:t>
            </a:r>
            <a:r>
              <a:rPr kumimoji="1" lang="zh-CN" altLang="en-US" sz="2300" b="1">
                <a:solidFill>
                  <a:schemeClr val="folHlink"/>
                </a:solidFill>
                <a:effectLst>
                  <a:outerShdw blurRad="38100" dist="38100" dir="2700000" algn="tl">
                    <a:srgbClr val="C0C0C0"/>
                  </a:outerShdw>
                </a:effectLst>
                <a:latin typeface="Times New Roman" pitchFamily="18" charset="0"/>
                <a:ea typeface="宋体" charset="-122"/>
              </a:rPr>
              <a:t>数字签名方案可以描述如下：</a:t>
            </a:r>
          </a:p>
        </p:txBody>
      </p:sp>
      <p:sp>
        <p:nvSpPr>
          <p:cNvPr id="739334" name="Rectangle 6"/>
          <p:cNvSpPr>
            <a:spLocks noChangeArrowheads="1"/>
          </p:cNvSpPr>
          <p:nvPr/>
        </p:nvSpPr>
        <p:spPr bwMode="auto">
          <a:xfrm>
            <a:off x="447675" y="5105400"/>
            <a:ext cx="8239125" cy="1187450"/>
          </a:xfrm>
          <a:prstGeom prst="rect">
            <a:avLst/>
          </a:prstGeom>
          <a:noFill/>
          <a:ln w="9525">
            <a:noFill/>
            <a:miter lim="800000"/>
            <a:headEnd/>
            <a:tailEnd/>
          </a:ln>
          <a:effectLst/>
        </p:spPr>
        <p:txBody>
          <a:bodyPr>
            <a:spAutoFit/>
          </a:bodyPr>
          <a:lstStyle/>
          <a:p>
            <a:pPr algn="just" eaLnBrk="0" hangingPunct="0">
              <a:lnSpc>
                <a:spcPct val="100000"/>
              </a:lnSpc>
              <a:spcBef>
                <a:spcPct val="0"/>
              </a:spcBef>
              <a:buFontTx/>
              <a:buNone/>
              <a:defRPr/>
            </a:pPr>
            <a:r>
              <a:rPr kumimoji="1" lang="zh-CN" altLang="en-US" sz="2400" b="1" dirty="0">
                <a:solidFill>
                  <a:schemeClr val="folHlink"/>
                </a:solidFill>
                <a:effectLst>
                  <a:outerShdw blurRad="38100" dist="38100" dir="2700000" algn="tl">
                    <a:srgbClr val="C0C0C0"/>
                  </a:outerShdw>
                </a:effectLst>
                <a:latin typeface="Times New Roman" pitchFamily="18" charset="0"/>
                <a:ea typeface="宋体" charset="-122"/>
              </a:rPr>
              <a:t>签名：</a:t>
            </a:r>
            <a:r>
              <a:rPr kumimoji="1" lang="zh-CN" altLang="en-US" sz="2400" b="1" dirty="0">
                <a:latin typeface="楷体_GB2312" pitchFamily="49" charset="-122"/>
              </a:rPr>
              <a:t>信息</a:t>
            </a:r>
            <a:r>
              <a:rPr kumimoji="1" lang="en-US" altLang="zh-CN" sz="2400" b="1" dirty="0">
                <a:latin typeface="楷体_GB2312" pitchFamily="49" charset="-122"/>
              </a:rPr>
              <a:t>m</a:t>
            </a:r>
            <a:r>
              <a:rPr kumimoji="1" lang="zh-CN" altLang="en-US" sz="2400" b="1" dirty="0">
                <a:latin typeface="楷体_GB2312" pitchFamily="49" charset="-122"/>
              </a:rPr>
              <a:t>的签名</a:t>
            </a:r>
            <a:r>
              <a:rPr kumimoji="1" lang="en-US" altLang="zh-CN" sz="2400" b="1" dirty="0">
                <a:latin typeface="楷体_GB2312" pitchFamily="49" charset="-122"/>
              </a:rPr>
              <a:t>sig(m)</a:t>
            </a:r>
            <a:r>
              <a:rPr kumimoji="1" lang="zh-CN" altLang="en-US" sz="2400" b="1" dirty="0">
                <a:latin typeface="楷体_GB2312" pitchFamily="49" charset="-122"/>
              </a:rPr>
              <a:t>通过</a:t>
            </a:r>
            <a:r>
              <a:rPr kumimoji="1" lang="en-US" altLang="zh-CN" sz="2400" b="1" dirty="0">
                <a:latin typeface="楷体_GB2312" pitchFamily="49" charset="-122"/>
              </a:rPr>
              <a:t>sig(m)=(h(m)) </a:t>
            </a:r>
            <a:r>
              <a:rPr kumimoji="1" lang="en-US" altLang="zh-CN" sz="2400" b="1" baseline="30000" dirty="0">
                <a:latin typeface="楷体_GB2312" pitchFamily="49" charset="-122"/>
              </a:rPr>
              <a:t>a</a:t>
            </a:r>
            <a:r>
              <a:rPr kumimoji="1" lang="en-US" altLang="zh-CN" sz="2400" b="1" dirty="0">
                <a:latin typeface="楷体_GB2312" pitchFamily="49" charset="-122"/>
              </a:rPr>
              <a:t> mod n </a:t>
            </a:r>
            <a:r>
              <a:rPr kumimoji="1" lang="zh-CN" altLang="en-US" sz="2400" b="1" dirty="0">
                <a:latin typeface="楷体_GB2312" pitchFamily="49" charset="-122"/>
              </a:rPr>
              <a:t>来生成。其中</a:t>
            </a:r>
            <a:r>
              <a:rPr kumimoji="1" lang="en-US" altLang="zh-CN" sz="2400" b="1" dirty="0">
                <a:latin typeface="楷体_GB2312" pitchFamily="49" charset="-122"/>
              </a:rPr>
              <a:t>h(m)</a:t>
            </a:r>
            <a:r>
              <a:rPr kumimoji="1" lang="zh-CN" altLang="en-US" sz="2400" b="1" dirty="0">
                <a:latin typeface="楷体_GB2312" pitchFamily="49" charset="-122"/>
              </a:rPr>
              <a:t>为生成的信息摘要，它由信息</a:t>
            </a:r>
            <a:r>
              <a:rPr kumimoji="1" lang="en-US" altLang="zh-CN" sz="2400" b="1" dirty="0">
                <a:latin typeface="楷体_GB2312" pitchFamily="49" charset="-122"/>
              </a:rPr>
              <a:t>m</a:t>
            </a:r>
            <a:r>
              <a:rPr kumimoji="1" lang="zh-CN" altLang="en-US" sz="2400" b="1" dirty="0">
                <a:latin typeface="楷体_GB2312" pitchFamily="49" charset="-122"/>
              </a:rPr>
              <a:t>通过密码学中的单向散列或杂凑函数（如</a:t>
            </a:r>
            <a:r>
              <a:rPr kumimoji="1" lang="en-US" altLang="zh-CN" sz="2400" b="1" dirty="0">
                <a:latin typeface="楷体_GB2312" pitchFamily="49" charset="-122"/>
              </a:rPr>
              <a:t>SHA</a:t>
            </a:r>
            <a:r>
              <a:rPr kumimoji="1" lang="zh-CN" altLang="en-US" sz="2400" b="1" dirty="0">
                <a:latin typeface="楷体_GB2312" pitchFamily="49" charset="-122"/>
              </a:rPr>
              <a:t>或</a:t>
            </a:r>
            <a:r>
              <a:rPr kumimoji="1" lang="en-US" altLang="zh-CN" sz="2400" b="1" dirty="0">
                <a:latin typeface="楷体_GB2312" pitchFamily="49" charset="-122"/>
              </a:rPr>
              <a:t>MD5</a:t>
            </a:r>
            <a:r>
              <a:rPr kumimoji="1" lang="zh-CN" altLang="en-US" sz="2400" b="1" dirty="0">
                <a:latin typeface="楷体_GB2312" pitchFamily="49" charset="-122"/>
              </a:rPr>
              <a:t>）得到。</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39330"/>
                                        </p:tgtEl>
                                        <p:attrNameLst>
                                          <p:attrName>style.visibility</p:attrName>
                                        </p:attrNameLst>
                                      </p:cBhvr>
                                      <p:to>
                                        <p:strVal val="visible"/>
                                      </p:to>
                                    </p:set>
                                    <p:anim calcmode="lin" valueType="num">
                                      <p:cBhvr>
                                        <p:cTn id="7" dur="500" fill="hold"/>
                                        <p:tgtEl>
                                          <p:spTgt spid="739330"/>
                                        </p:tgtEl>
                                        <p:attrNameLst>
                                          <p:attrName>ppt_w</p:attrName>
                                        </p:attrNameLst>
                                      </p:cBhvr>
                                      <p:tavLst>
                                        <p:tav tm="0">
                                          <p:val>
                                            <p:fltVal val="0"/>
                                          </p:val>
                                        </p:tav>
                                        <p:tav tm="100000">
                                          <p:val>
                                            <p:strVal val="#ppt_w"/>
                                          </p:val>
                                        </p:tav>
                                      </p:tavLst>
                                    </p:anim>
                                    <p:anim calcmode="lin" valueType="num">
                                      <p:cBhvr>
                                        <p:cTn id="8" dur="500" fill="hold"/>
                                        <p:tgtEl>
                                          <p:spTgt spid="73933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39332"/>
                                        </p:tgtEl>
                                        <p:attrNameLst>
                                          <p:attrName>style.visibility</p:attrName>
                                        </p:attrNameLst>
                                      </p:cBhvr>
                                      <p:to>
                                        <p:strVal val="visible"/>
                                      </p:to>
                                    </p:set>
                                    <p:anim calcmode="lin" valueType="num">
                                      <p:cBhvr additive="base">
                                        <p:cTn id="13" dur="500" fill="hold"/>
                                        <p:tgtEl>
                                          <p:spTgt spid="739332"/>
                                        </p:tgtEl>
                                        <p:attrNameLst>
                                          <p:attrName>ppt_x</p:attrName>
                                        </p:attrNameLst>
                                      </p:cBhvr>
                                      <p:tavLst>
                                        <p:tav tm="0">
                                          <p:val>
                                            <p:strVal val="0-#ppt_w/2"/>
                                          </p:val>
                                        </p:tav>
                                        <p:tav tm="100000">
                                          <p:val>
                                            <p:strVal val="#ppt_x"/>
                                          </p:val>
                                        </p:tav>
                                      </p:tavLst>
                                    </p:anim>
                                    <p:anim calcmode="lin" valueType="num">
                                      <p:cBhvr additive="base">
                                        <p:cTn id="14" dur="500" fill="hold"/>
                                        <p:tgtEl>
                                          <p:spTgt spid="73933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739333"/>
                                        </p:tgtEl>
                                        <p:attrNameLst>
                                          <p:attrName>style.visibility</p:attrName>
                                        </p:attrNameLst>
                                      </p:cBhvr>
                                      <p:to>
                                        <p:strVal val="visible"/>
                                      </p:to>
                                    </p:set>
                                    <p:animEffect transition="in" filter="checkerboard(across)">
                                      <p:cBhvr>
                                        <p:cTn id="19" dur="500"/>
                                        <p:tgtEl>
                                          <p:spTgt spid="739333"/>
                                        </p:tgtEl>
                                      </p:cBhvr>
                                    </p:animEffect>
                                  </p:childTnLst>
                                </p:cTn>
                              </p:par>
                            </p:childTnLst>
                          </p:cTn>
                        </p:par>
                      </p:childTnLst>
                    </p:cTn>
                  </p:par>
                  <p:par>
                    <p:cTn id="20" fill="hold">
                      <p:stCondLst>
                        <p:cond delay="indefinite"/>
                      </p:stCondLst>
                      <p:childTnLst>
                        <p:par>
                          <p:cTn id="21" fill="hold">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739331"/>
                                        </p:tgtEl>
                                        <p:attrNameLst>
                                          <p:attrName>style.visibility</p:attrName>
                                        </p:attrNameLst>
                                      </p:cBhvr>
                                      <p:to>
                                        <p:strVal val="visible"/>
                                      </p:to>
                                    </p:set>
                                    <p:anim calcmode="lin" valueType="num">
                                      <p:cBhvr>
                                        <p:cTn id="24" dur="1000" fill="hold"/>
                                        <p:tgtEl>
                                          <p:spTgt spid="739331"/>
                                        </p:tgtEl>
                                        <p:attrNameLst>
                                          <p:attrName>ppt_w</p:attrName>
                                        </p:attrNameLst>
                                      </p:cBhvr>
                                      <p:tavLst>
                                        <p:tav tm="0">
                                          <p:val>
                                            <p:fltVal val="0"/>
                                          </p:val>
                                        </p:tav>
                                        <p:tav tm="100000">
                                          <p:val>
                                            <p:strVal val="#ppt_w"/>
                                          </p:val>
                                        </p:tav>
                                      </p:tavLst>
                                    </p:anim>
                                    <p:anim calcmode="lin" valueType="num">
                                      <p:cBhvr>
                                        <p:cTn id="25" dur="1000" fill="hold"/>
                                        <p:tgtEl>
                                          <p:spTgt spid="739331"/>
                                        </p:tgtEl>
                                        <p:attrNameLst>
                                          <p:attrName>ppt_h</p:attrName>
                                        </p:attrNameLst>
                                      </p:cBhvr>
                                      <p:tavLst>
                                        <p:tav tm="0">
                                          <p:val>
                                            <p:fltVal val="0"/>
                                          </p:val>
                                        </p:tav>
                                        <p:tav tm="100000">
                                          <p:val>
                                            <p:strVal val="#ppt_h"/>
                                          </p:val>
                                        </p:tav>
                                      </p:tavLst>
                                    </p:anim>
                                    <p:anim calcmode="lin" valueType="num">
                                      <p:cBhvr>
                                        <p:cTn id="26" dur="1000" fill="hold"/>
                                        <p:tgtEl>
                                          <p:spTgt spid="739331"/>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73933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739334"/>
                                        </p:tgtEl>
                                        <p:attrNameLst>
                                          <p:attrName>style.visibility</p:attrName>
                                        </p:attrNameLst>
                                      </p:cBhvr>
                                      <p:to>
                                        <p:strVal val="visible"/>
                                      </p:to>
                                    </p:set>
                                    <p:anim calcmode="lin" valueType="num">
                                      <p:cBhvr additive="base">
                                        <p:cTn id="32" dur="500" fill="hold"/>
                                        <p:tgtEl>
                                          <p:spTgt spid="739334"/>
                                        </p:tgtEl>
                                        <p:attrNameLst>
                                          <p:attrName>ppt_x</p:attrName>
                                        </p:attrNameLst>
                                      </p:cBhvr>
                                      <p:tavLst>
                                        <p:tav tm="0">
                                          <p:val>
                                            <p:strVal val="0-#ppt_w/2"/>
                                          </p:val>
                                        </p:tav>
                                        <p:tav tm="100000">
                                          <p:val>
                                            <p:strVal val="#ppt_x"/>
                                          </p:val>
                                        </p:tav>
                                      </p:tavLst>
                                    </p:anim>
                                    <p:anim calcmode="lin" valueType="num">
                                      <p:cBhvr additive="base">
                                        <p:cTn id="33" dur="500" fill="hold"/>
                                        <p:tgtEl>
                                          <p:spTgt spid="7393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30" grpId="0" autoUpdateAnimBg="0"/>
      <p:bldP spid="739331" grpId="0" autoUpdateAnimBg="0"/>
      <p:bldP spid="739332" grpId="0" autoUpdateAnimBg="0"/>
      <p:bldP spid="739333" grpId="0" autoUpdateAnimBg="0"/>
      <p:bldP spid="73933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p:cNvSpPr>
            <a:spLocks noGrp="1"/>
          </p:cNvSpPr>
          <p:nvPr>
            <p:ph type="sldNum" sz="quarter" idx="10"/>
          </p:nvPr>
        </p:nvSpPr>
        <p:spPr/>
        <p:txBody>
          <a:bodyPr/>
          <a:lstStyle/>
          <a:p>
            <a:pPr>
              <a:defRPr/>
            </a:pPr>
            <a:fld id="{D99A312E-9F32-4214-BC6B-1CA1088248C3}" type="slidenum">
              <a:rPr lang="zh-CN" altLang="en-US"/>
              <a:pPr>
                <a:defRPr/>
              </a:pPr>
              <a:t>27</a:t>
            </a:fld>
            <a:endParaRPr lang="en-US" altLang="zh-CN"/>
          </a:p>
        </p:txBody>
      </p:sp>
      <p:sp>
        <p:nvSpPr>
          <p:cNvPr id="740354" name="Rectangle 2"/>
          <p:cNvSpPr>
            <a:spLocks noChangeArrowheads="1"/>
          </p:cNvSpPr>
          <p:nvPr/>
        </p:nvSpPr>
        <p:spPr bwMode="auto">
          <a:xfrm>
            <a:off x="623888" y="457200"/>
            <a:ext cx="7453312" cy="2282825"/>
          </a:xfrm>
          <a:prstGeom prst="rect">
            <a:avLst/>
          </a:prstGeom>
          <a:noFill/>
          <a:ln w="9525">
            <a:noFill/>
            <a:miter lim="800000"/>
            <a:headEnd/>
            <a:tailEnd/>
          </a:ln>
          <a:effectLst/>
        </p:spPr>
        <p:txBody>
          <a:bodyPr>
            <a:spAutoFit/>
          </a:bodyPr>
          <a:lstStyle/>
          <a:p>
            <a:pPr algn="just" eaLnBrk="0" hangingPunct="0">
              <a:lnSpc>
                <a:spcPct val="100000"/>
              </a:lnSpc>
              <a:spcBef>
                <a:spcPct val="0"/>
              </a:spcBef>
              <a:buFontTx/>
              <a:buNone/>
              <a:defRPr/>
            </a:pPr>
            <a:r>
              <a:rPr kumimoji="1" lang="zh-CN" altLang="en-US" sz="2400" b="1">
                <a:solidFill>
                  <a:schemeClr val="folHlink"/>
                </a:solidFill>
                <a:effectLst>
                  <a:outerShdw blurRad="38100" dist="38100" dir="2700000" algn="tl">
                    <a:srgbClr val="C0C0C0"/>
                  </a:outerShdw>
                </a:effectLst>
                <a:latin typeface="Times New Roman" pitchFamily="18" charset="0"/>
                <a:ea typeface="宋体" charset="-122"/>
              </a:rPr>
              <a:t>验证：</a:t>
            </a:r>
            <a:r>
              <a:rPr kumimoji="1" lang="zh-CN" altLang="en-US" sz="2400" b="1">
                <a:latin typeface="楷体_GB2312" pitchFamily="49" charset="-122"/>
              </a:rPr>
              <a:t>验证算法</a:t>
            </a:r>
            <a:r>
              <a:rPr kumimoji="1" lang="en-US" altLang="zh-CN" sz="2400" b="1">
                <a:latin typeface="楷体_GB2312" pitchFamily="49" charset="-122"/>
              </a:rPr>
              <a:t>ver(m,y)</a:t>
            </a:r>
            <a:r>
              <a:rPr kumimoji="1" lang="zh-CN" altLang="en-US" sz="2400" b="1">
                <a:latin typeface="楷体_GB2312" pitchFamily="49" charset="-122"/>
              </a:rPr>
              <a:t>以信息</a:t>
            </a:r>
            <a:r>
              <a:rPr kumimoji="1" lang="en-US" altLang="zh-CN" sz="2400" b="1">
                <a:latin typeface="楷体_GB2312" pitchFamily="49" charset="-122"/>
              </a:rPr>
              <a:t>m</a:t>
            </a:r>
            <a:r>
              <a:rPr kumimoji="1" lang="zh-CN" altLang="en-US" sz="2400" b="1">
                <a:latin typeface="楷体_GB2312" pitchFamily="49" charset="-122"/>
              </a:rPr>
              <a:t>和签名</a:t>
            </a:r>
            <a:r>
              <a:rPr kumimoji="1" lang="en-US" altLang="zh-CN" sz="2400" b="1">
                <a:latin typeface="楷体_GB2312" pitchFamily="49" charset="-122"/>
              </a:rPr>
              <a:t>y</a:t>
            </a:r>
            <a:r>
              <a:rPr kumimoji="1" lang="zh-CN" altLang="en-US" sz="2400" b="1">
                <a:latin typeface="楷体_GB2312" pitchFamily="49" charset="-122"/>
              </a:rPr>
              <a:t>为输入，定义为：</a:t>
            </a:r>
          </a:p>
          <a:p>
            <a:pPr algn="just" eaLnBrk="0" hangingPunct="0">
              <a:lnSpc>
                <a:spcPct val="100000"/>
              </a:lnSpc>
              <a:spcBef>
                <a:spcPct val="0"/>
              </a:spcBef>
              <a:buFontTx/>
              <a:buNone/>
              <a:defRPr/>
            </a:pPr>
            <a:r>
              <a:rPr kumimoji="1" lang="zh-CN" altLang="en-US" sz="2400" b="1">
                <a:latin typeface="楷体_GB2312" pitchFamily="49" charset="-122"/>
              </a:rPr>
              <a:t>     </a:t>
            </a:r>
            <a:r>
              <a:rPr kumimoji="1" lang="en-US" altLang="zh-CN" sz="2400" b="1">
                <a:latin typeface="楷体_GB2312" pitchFamily="49" charset="-122"/>
              </a:rPr>
              <a:t>ver(m,y)=</a:t>
            </a:r>
            <a:r>
              <a:rPr kumimoji="1" lang="zh-CN" altLang="en-US" sz="2400" b="1">
                <a:latin typeface="楷体_GB2312" pitchFamily="49" charset="-122"/>
              </a:rPr>
              <a:t>真</a:t>
            </a:r>
            <a:r>
              <a:rPr kumimoji="1" lang="en-US" altLang="zh-CN" sz="2400" b="1">
                <a:latin typeface="楷体_GB2312" pitchFamily="49" charset="-122"/>
              </a:rPr>
              <a:t>(TRUE) → h(m)≡y</a:t>
            </a:r>
            <a:r>
              <a:rPr kumimoji="1" lang="en-US" altLang="zh-CN" sz="2400" b="1" baseline="30000">
                <a:latin typeface="楷体_GB2312" pitchFamily="49" charset="-122"/>
              </a:rPr>
              <a:t>b</a:t>
            </a:r>
            <a:r>
              <a:rPr kumimoji="1" lang="en-US" altLang="zh-CN" sz="2400" b="1">
                <a:latin typeface="楷体_GB2312" pitchFamily="49" charset="-122"/>
              </a:rPr>
              <a:t> (mod n)</a:t>
            </a:r>
          </a:p>
          <a:p>
            <a:pPr algn="just" eaLnBrk="0" hangingPunct="0">
              <a:lnSpc>
                <a:spcPct val="100000"/>
              </a:lnSpc>
              <a:spcBef>
                <a:spcPct val="0"/>
              </a:spcBef>
              <a:buFontTx/>
              <a:buNone/>
              <a:defRPr/>
            </a:pPr>
            <a:r>
              <a:rPr kumimoji="1" lang="zh-CN" altLang="en-US" sz="2400" b="1">
                <a:latin typeface="楷体_GB2312" pitchFamily="49" charset="-122"/>
              </a:rPr>
              <a:t>验证算法使用了签名者的公钥，所以任何人都可以验证一个签名；然而由于签名需要签名者的私钥，故只有签名者本人才能产生有效的签名。</a:t>
            </a:r>
            <a:r>
              <a:rPr kumimoji="1" lang="zh-CN" altLang="en-US" sz="2400" b="1">
                <a:solidFill>
                  <a:schemeClr val="tx1"/>
                </a:solidFill>
                <a:latin typeface="Times New Roman" pitchFamily="18" charset="0"/>
                <a:ea typeface="宋体" charset="-122"/>
              </a:rPr>
              <a:t> </a:t>
            </a:r>
          </a:p>
        </p:txBody>
      </p:sp>
      <p:sp>
        <p:nvSpPr>
          <p:cNvPr id="740355" name="Rectangle 3"/>
          <p:cNvSpPr>
            <a:spLocks noChangeArrowheads="1"/>
          </p:cNvSpPr>
          <p:nvPr/>
        </p:nvSpPr>
        <p:spPr bwMode="auto">
          <a:xfrm>
            <a:off x="371475" y="3897313"/>
            <a:ext cx="8315325" cy="2547937"/>
          </a:xfrm>
          <a:prstGeom prst="rect">
            <a:avLst/>
          </a:prstGeom>
          <a:noFill/>
          <a:ln w="9525">
            <a:noFill/>
            <a:miter lim="800000"/>
            <a:headEnd/>
            <a:tailEnd/>
          </a:ln>
        </p:spPr>
        <p:txBody>
          <a:bodyPr>
            <a:spAutoFit/>
          </a:bodyPr>
          <a:lstStyle/>
          <a:p>
            <a:pPr algn="just" eaLnBrk="0" hangingPunct="0">
              <a:lnSpc>
                <a:spcPct val="100000"/>
              </a:lnSpc>
              <a:spcBef>
                <a:spcPct val="0"/>
              </a:spcBef>
              <a:buFontTx/>
              <a:buNone/>
            </a:pPr>
            <a:r>
              <a:rPr kumimoji="1" lang="zh-CN" altLang="en-US" sz="2300" b="1">
                <a:latin typeface="楷体_GB2312" pitchFamily="49" charset="-122"/>
              </a:rPr>
              <a:t>（</a:t>
            </a:r>
            <a:r>
              <a:rPr kumimoji="1" lang="en-US" altLang="zh-CN" sz="2300" b="1">
                <a:latin typeface="楷体_GB2312" pitchFamily="49" charset="-122"/>
              </a:rPr>
              <a:t>1</a:t>
            </a:r>
            <a:r>
              <a:rPr kumimoji="1" lang="zh-CN" altLang="en-US" sz="2300" b="1">
                <a:latin typeface="楷体_GB2312" pitchFamily="49" charset="-122"/>
              </a:rPr>
              <a:t>）</a:t>
            </a:r>
            <a:r>
              <a:rPr kumimoji="1" lang="en-US" altLang="zh-CN" sz="2300" b="1">
                <a:latin typeface="楷体_GB2312" pitchFamily="49" charset="-122"/>
              </a:rPr>
              <a:t>p</a:t>
            </a:r>
            <a:r>
              <a:rPr kumimoji="1" lang="zh-CN" altLang="en-US" sz="2300" b="1">
                <a:latin typeface="楷体_GB2312" pitchFamily="49" charset="-122"/>
              </a:rPr>
              <a:t>是素数满足</a:t>
            </a:r>
            <a:r>
              <a:rPr kumimoji="1" lang="en-US" altLang="zh-CN" sz="2300" b="1">
                <a:latin typeface="楷体_GB2312" pitchFamily="49" charset="-122"/>
              </a:rPr>
              <a:t>2</a:t>
            </a:r>
            <a:r>
              <a:rPr kumimoji="1" lang="en-US" altLang="zh-CN" sz="2300" b="1" baseline="30000">
                <a:latin typeface="楷体_GB2312" pitchFamily="49" charset="-122"/>
              </a:rPr>
              <a:t>L-1</a:t>
            </a:r>
            <a:r>
              <a:rPr kumimoji="1" lang="zh-CN" altLang="en-US" sz="2300" b="1">
                <a:latin typeface="楷体_GB2312" pitchFamily="49" charset="-122"/>
              </a:rPr>
              <a:t>＜</a:t>
            </a:r>
            <a:r>
              <a:rPr kumimoji="1" lang="en-US" altLang="zh-CN" sz="2300" b="1">
                <a:latin typeface="楷体_GB2312" pitchFamily="49" charset="-122"/>
              </a:rPr>
              <a:t>p</a:t>
            </a:r>
            <a:r>
              <a:rPr kumimoji="1" lang="zh-CN" altLang="en-US" sz="2300" b="1">
                <a:latin typeface="楷体_GB2312" pitchFamily="49" charset="-122"/>
              </a:rPr>
              <a:t>＜</a:t>
            </a:r>
            <a:r>
              <a:rPr kumimoji="1" lang="en-US" altLang="zh-CN" sz="2300" b="1">
                <a:latin typeface="楷体_GB2312" pitchFamily="49" charset="-122"/>
              </a:rPr>
              <a:t>2</a:t>
            </a:r>
            <a:r>
              <a:rPr kumimoji="1" lang="en-US" altLang="zh-CN" sz="2300" b="1" baseline="30000">
                <a:latin typeface="楷体_GB2312" pitchFamily="49" charset="-122"/>
              </a:rPr>
              <a:t>L</a:t>
            </a:r>
            <a:r>
              <a:rPr kumimoji="1" lang="zh-CN" altLang="en-US" sz="2300" b="1">
                <a:latin typeface="楷体_GB2312" pitchFamily="49" charset="-122"/>
              </a:rPr>
              <a:t>，其中，</a:t>
            </a:r>
            <a:r>
              <a:rPr kumimoji="1" lang="en-US" altLang="zh-CN" sz="2300" b="1">
                <a:latin typeface="楷体_GB2312" pitchFamily="49" charset="-122"/>
              </a:rPr>
              <a:t>L</a:t>
            </a:r>
            <a:r>
              <a:rPr kumimoji="1" lang="zh-CN" altLang="en-US" sz="2300" b="1">
                <a:latin typeface="楷体_GB2312" pitchFamily="49" charset="-122"/>
              </a:rPr>
              <a:t>是</a:t>
            </a:r>
            <a:r>
              <a:rPr kumimoji="1" lang="en-US" altLang="zh-CN" sz="2300" b="1">
                <a:latin typeface="楷体_GB2312" pitchFamily="49" charset="-122"/>
              </a:rPr>
              <a:t>64</a:t>
            </a:r>
            <a:r>
              <a:rPr kumimoji="1" lang="zh-CN" altLang="en-US" sz="2300" b="1">
                <a:latin typeface="楷体_GB2312" pitchFamily="49" charset="-122"/>
              </a:rPr>
              <a:t>的倍数；</a:t>
            </a:r>
          </a:p>
          <a:p>
            <a:pPr algn="just" eaLnBrk="0" hangingPunct="0">
              <a:lnSpc>
                <a:spcPct val="100000"/>
              </a:lnSpc>
              <a:spcBef>
                <a:spcPct val="0"/>
              </a:spcBef>
              <a:buFontTx/>
              <a:buNone/>
            </a:pPr>
            <a:r>
              <a:rPr kumimoji="1" lang="zh-CN" altLang="en-US" sz="2300" b="1">
                <a:latin typeface="楷体_GB2312" pitchFamily="49" charset="-122"/>
              </a:rPr>
              <a:t>（</a:t>
            </a:r>
            <a:r>
              <a:rPr kumimoji="1" lang="en-US" altLang="zh-CN" sz="2300" b="1">
                <a:latin typeface="楷体_GB2312" pitchFamily="49" charset="-122"/>
              </a:rPr>
              <a:t>2</a:t>
            </a:r>
            <a:r>
              <a:rPr kumimoji="1" lang="zh-CN" altLang="en-US" sz="2300" b="1">
                <a:latin typeface="楷体_GB2312" pitchFamily="49" charset="-122"/>
              </a:rPr>
              <a:t>）</a:t>
            </a:r>
            <a:r>
              <a:rPr kumimoji="1" lang="en-US" altLang="zh-CN" sz="2300" b="1">
                <a:latin typeface="楷体_GB2312" pitchFamily="49" charset="-122"/>
              </a:rPr>
              <a:t>q</a:t>
            </a:r>
            <a:r>
              <a:rPr kumimoji="1" lang="zh-CN" altLang="en-US" sz="2300" b="1">
                <a:latin typeface="楷体_GB2312" pitchFamily="49" charset="-122"/>
              </a:rPr>
              <a:t>是一个</a:t>
            </a:r>
            <a:r>
              <a:rPr kumimoji="1" lang="en-US" altLang="zh-CN" sz="2300" b="1">
                <a:latin typeface="楷体_GB2312" pitchFamily="49" charset="-122"/>
              </a:rPr>
              <a:t>160bit</a:t>
            </a:r>
            <a:r>
              <a:rPr kumimoji="1" lang="zh-CN" altLang="en-US" sz="2300" b="1">
                <a:latin typeface="楷体_GB2312" pitchFamily="49" charset="-122"/>
              </a:rPr>
              <a:t>的素数并且能够整除</a:t>
            </a:r>
            <a:r>
              <a:rPr kumimoji="1" lang="en-US" altLang="zh-CN" sz="2300" b="1">
                <a:latin typeface="楷体_GB2312" pitchFamily="49" charset="-122"/>
              </a:rPr>
              <a:t>p-1</a:t>
            </a:r>
            <a:r>
              <a:rPr kumimoji="1" lang="zh-CN" altLang="en-US" sz="2300" b="1">
                <a:latin typeface="楷体_GB2312" pitchFamily="49" charset="-122"/>
              </a:rPr>
              <a:t>；</a:t>
            </a:r>
          </a:p>
          <a:p>
            <a:pPr algn="just" eaLnBrk="0" hangingPunct="0">
              <a:lnSpc>
                <a:spcPct val="100000"/>
              </a:lnSpc>
              <a:spcBef>
                <a:spcPct val="0"/>
              </a:spcBef>
              <a:buFontTx/>
              <a:buNone/>
            </a:pPr>
            <a:r>
              <a:rPr kumimoji="1" lang="zh-CN" altLang="en-US" sz="2300" b="1">
                <a:latin typeface="楷体_GB2312" pitchFamily="49" charset="-122"/>
              </a:rPr>
              <a:t>（</a:t>
            </a:r>
            <a:r>
              <a:rPr kumimoji="1" lang="en-US" altLang="zh-CN" sz="2300" b="1">
                <a:latin typeface="楷体_GB2312" pitchFamily="49" charset="-122"/>
              </a:rPr>
              <a:t>3</a:t>
            </a:r>
            <a:r>
              <a:rPr kumimoji="1" lang="zh-CN" altLang="en-US" sz="2300" b="1">
                <a:latin typeface="楷体_GB2312" pitchFamily="49" charset="-122"/>
              </a:rPr>
              <a:t>）</a:t>
            </a:r>
            <a:r>
              <a:rPr kumimoji="1" lang="en-US" altLang="zh-CN" sz="2300" b="1">
                <a:latin typeface="楷体_GB2312" pitchFamily="49" charset="-122"/>
              </a:rPr>
              <a:t>g=h</a:t>
            </a:r>
            <a:r>
              <a:rPr kumimoji="1" lang="en-US" altLang="zh-CN" sz="2300" b="1" baseline="30000">
                <a:latin typeface="楷体_GB2312" pitchFamily="49" charset="-122"/>
              </a:rPr>
              <a:t>(p-1)/q</a:t>
            </a:r>
            <a:r>
              <a:rPr kumimoji="1" lang="en-US" altLang="zh-CN" sz="2300" b="1">
                <a:latin typeface="楷体_GB2312" pitchFamily="49" charset="-122"/>
              </a:rPr>
              <a:t> mod p</a:t>
            </a:r>
            <a:r>
              <a:rPr kumimoji="1" lang="zh-CN" altLang="en-US" sz="2300" b="1">
                <a:latin typeface="楷体_GB2312" pitchFamily="49" charset="-122"/>
              </a:rPr>
              <a:t>，其中</a:t>
            </a:r>
            <a:r>
              <a:rPr kumimoji="1" lang="en-US" altLang="zh-CN" sz="2300" b="1">
                <a:latin typeface="楷体_GB2312" pitchFamily="49" charset="-122"/>
              </a:rPr>
              <a:t>h</a:t>
            </a:r>
            <a:r>
              <a:rPr kumimoji="1" lang="zh-CN" altLang="en-US" sz="2300" b="1">
                <a:latin typeface="楷体_GB2312" pitchFamily="49" charset="-122"/>
              </a:rPr>
              <a:t>是任意满足</a:t>
            </a:r>
            <a:r>
              <a:rPr kumimoji="1" lang="en-US" altLang="zh-CN" sz="2300" b="1">
                <a:latin typeface="楷体_GB2312" pitchFamily="49" charset="-122"/>
              </a:rPr>
              <a:t>1</a:t>
            </a:r>
            <a:r>
              <a:rPr kumimoji="1" lang="zh-CN" altLang="en-US" sz="2300" b="1">
                <a:latin typeface="楷体_GB2312" pitchFamily="49" charset="-122"/>
              </a:rPr>
              <a:t>＜</a:t>
            </a:r>
            <a:r>
              <a:rPr kumimoji="1" lang="en-US" altLang="zh-CN" sz="2300" b="1">
                <a:latin typeface="楷体_GB2312" pitchFamily="49" charset="-122"/>
              </a:rPr>
              <a:t>h</a:t>
            </a:r>
            <a:r>
              <a:rPr kumimoji="1" lang="zh-CN" altLang="en-US" sz="2300" b="1">
                <a:latin typeface="楷体_GB2312" pitchFamily="49" charset="-122"/>
              </a:rPr>
              <a:t>＜</a:t>
            </a:r>
            <a:r>
              <a:rPr kumimoji="1" lang="en-US" altLang="zh-CN" sz="2300" b="1">
                <a:latin typeface="楷体_GB2312" pitchFamily="49" charset="-122"/>
              </a:rPr>
              <a:t>p-1</a:t>
            </a:r>
            <a:r>
              <a:rPr kumimoji="1" lang="zh-CN" altLang="en-US" sz="2300" b="1">
                <a:latin typeface="楷体_GB2312" pitchFamily="49" charset="-122"/>
              </a:rPr>
              <a:t>的整数，并且使得</a:t>
            </a:r>
            <a:r>
              <a:rPr kumimoji="1" lang="en-US" altLang="zh-CN" sz="2300" b="1">
                <a:latin typeface="楷体_GB2312" pitchFamily="49" charset="-122"/>
              </a:rPr>
              <a:t>h</a:t>
            </a:r>
            <a:r>
              <a:rPr kumimoji="1" lang="en-US" altLang="zh-CN" sz="2300" b="1" baseline="30000">
                <a:latin typeface="楷体_GB2312" pitchFamily="49" charset="-122"/>
              </a:rPr>
              <a:t>(p-1)/q</a:t>
            </a:r>
            <a:r>
              <a:rPr kumimoji="1" lang="en-US" altLang="zh-CN" sz="2300" b="1">
                <a:latin typeface="楷体_GB2312" pitchFamily="49" charset="-122"/>
              </a:rPr>
              <a:t> mod p</a:t>
            </a:r>
            <a:r>
              <a:rPr kumimoji="1" lang="zh-CN" altLang="en-US" sz="2300" b="1">
                <a:latin typeface="楷体_GB2312" pitchFamily="49" charset="-122"/>
              </a:rPr>
              <a:t>＞</a:t>
            </a:r>
            <a:r>
              <a:rPr kumimoji="1" lang="en-US" altLang="zh-CN" sz="2300" b="1">
                <a:latin typeface="楷体_GB2312" pitchFamily="49" charset="-122"/>
              </a:rPr>
              <a:t>1</a:t>
            </a:r>
            <a:r>
              <a:rPr kumimoji="1" lang="zh-CN" altLang="en-US" sz="2300" b="1">
                <a:latin typeface="楷体_GB2312" pitchFamily="49" charset="-122"/>
              </a:rPr>
              <a:t>；</a:t>
            </a:r>
          </a:p>
          <a:p>
            <a:pPr algn="just" eaLnBrk="0" hangingPunct="0">
              <a:lnSpc>
                <a:spcPct val="100000"/>
              </a:lnSpc>
              <a:spcBef>
                <a:spcPct val="0"/>
              </a:spcBef>
              <a:buFontTx/>
              <a:buNone/>
            </a:pPr>
            <a:r>
              <a:rPr kumimoji="1" lang="zh-CN" altLang="en-US" sz="2300" b="1">
                <a:latin typeface="楷体_GB2312" pitchFamily="49" charset="-122"/>
              </a:rPr>
              <a:t>（</a:t>
            </a:r>
            <a:r>
              <a:rPr kumimoji="1" lang="en-US" altLang="zh-CN" sz="2300" b="1">
                <a:latin typeface="楷体_GB2312" pitchFamily="49" charset="-122"/>
              </a:rPr>
              <a:t>4</a:t>
            </a:r>
            <a:r>
              <a:rPr kumimoji="1" lang="zh-CN" altLang="en-US" sz="2300" b="1">
                <a:latin typeface="楷体_GB2312" pitchFamily="49" charset="-122"/>
              </a:rPr>
              <a:t>）</a:t>
            </a:r>
            <a:r>
              <a:rPr kumimoji="1" lang="en-US" altLang="zh-CN" sz="2300" b="1">
                <a:latin typeface="楷体_GB2312" pitchFamily="49" charset="-122"/>
              </a:rPr>
              <a:t>b=g</a:t>
            </a:r>
            <a:r>
              <a:rPr kumimoji="1" lang="en-US" altLang="zh-CN" sz="2300" b="1" baseline="30000">
                <a:latin typeface="楷体_GB2312" pitchFamily="49" charset="-122"/>
              </a:rPr>
              <a:t>a</a:t>
            </a:r>
            <a:r>
              <a:rPr kumimoji="1" lang="en-US" altLang="zh-CN" sz="2300" b="1">
                <a:latin typeface="楷体_GB2312" pitchFamily="49" charset="-122"/>
              </a:rPr>
              <a:t> mod p</a:t>
            </a:r>
            <a:r>
              <a:rPr kumimoji="1" lang="zh-CN" altLang="en-US" sz="2300" b="1">
                <a:latin typeface="楷体_GB2312" pitchFamily="49" charset="-122"/>
              </a:rPr>
              <a:t>，其中</a:t>
            </a:r>
            <a:r>
              <a:rPr kumimoji="1" lang="en-US" altLang="zh-CN" sz="2300" b="1">
                <a:latin typeface="楷体_GB2312" pitchFamily="49" charset="-122"/>
              </a:rPr>
              <a:t>a</a:t>
            </a:r>
            <a:r>
              <a:rPr kumimoji="1" lang="zh-CN" altLang="en-US" sz="2300" b="1">
                <a:latin typeface="楷体_GB2312" pitchFamily="49" charset="-122"/>
              </a:rPr>
              <a:t>是随机或者伪随机生成的整数且满足</a:t>
            </a:r>
            <a:r>
              <a:rPr kumimoji="1" lang="en-US" altLang="zh-CN" sz="2300" b="1">
                <a:latin typeface="楷体_GB2312" pitchFamily="49" charset="-122"/>
              </a:rPr>
              <a:t>0</a:t>
            </a:r>
            <a:r>
              <a:rPr kumimoji="1" lang="zh-CN" altLang="en-US" sz="2300" b="1">
                <a:latin typeface="楷体_GB2312" pitchFamily="49" charset="-122"/>
              </a:rPr>
              <a:t>＜</a:t>
            </a:r>
            <a:r>
              <a:rPr kumimoji="1" lang="en-US" altLang="zh-CN" sz="2300" b="1">
                <a:latin typeface="楷体_GB2312" pitchFamily="49" charset="-122"/>
              </a:rPr>
              <a:t>a</a:t>
            </a:r>
            <a:r>
              <a:rPr kumimoji="1" lang="zh-CN" altLang="en-US" sz="2300" b="1">
                <a:latin typeface="楷体_GB2312" pitchFamily="49" charset="-122"/>
              </a:rPr>
              <a:t>＜</a:t>
            </a:r>
            <a:r>
              <a:rPr kumimoji="1" lang="en-US" altLang="zh-CN" sz="2300" b="1">
                <a:latin typeface="楷体_GB2312" pitchFamily="49" charset="-122"/>
              </a:rPr>
              <a:t>q</a:t>
            </a:r>
            <a:r>
              <a:rPr kumimoji="1" lang="zh-CN" altLang="en-US" sz="2300" b="1">
                <a:latin typeface="楷体_GB2312" pitchFamily="49" charset="-122"/>
              </a:rPr>
              <a:t>；</a:t>
            </a:r>
          </a:p>
          <a:p>
            <a:pPr algn="just" eaLnBrk="0" hangingPunct="0">
              <a:lnSpc>
                <a:spcPct val="100000"/>
              </a:lnSpc>
              <a:spcBef>
                <a:spcPct val="0"/>
              </a:spcBef>
              <a:buFontTx/>
              <a:buNone/>
            </a:pPr>
            <a:r>
              <a:rPr kumimoji="1" lang="zh-CN" altLang="en-US" sz="2300" b="1">
                <a:latin typeface="楷体_GB2312" pitchFamily="49" charset="-122"/>
              </a:rPr>
              <a:t>（</a:t>
            </a:r>
            <a:r>
              <a:rPr kumimoji="1" lang="en-US" altLang="zh-CN" sz="2300" b="1">
                <a:latin typeface="楷体_GB2312" pitchFamily="49" charset="-122"/>
              </a:rPr>
              <a:t>5</a:t>
            </a:r>
            <a:r>
              <a:rPr kumimoji="1" lang="zh-CN" altLang="en-US" sz="2300" b="1">
                <a:latin typeface="楷体_GB2312" pitchFamily="49" charset="-122"/>
              </a:rPr>
              <a:t>）</a:t>
            </a:r>
            <a:r>
              <a:rPr kumimoji="1" lang="en-US" altLang="zh-CN" sz="2300" b="1">
                <a:latin typeface="楷体_GB2312" pitchFamily="49" charset="-122"/>
              </a:rPr>
              <a:t>k</a:t>
            </a:r>
            <a:r>
              <a:rPr kumimoji="1" lang="zh-CN" altLang="en-US" sz="2300" b="1">
                <a:latin typeface="楷体_GB2312" pitchFamily="49" charset="-122"/>
              </a:rPr>
              <a:t>是随机或者伪随机生成的整数且满足</a:t>
            </a:r>
            <a:r>
              <a:rPr kumimoji="1" lang="en-US" altLang="zh-CN" sz="2300" b="1">
                <a:latin typeface="楷体_GB2312" pitchFamily="49" charset="-122"/>
              </a:rPr>
              <a:t>0</a:t>
            </a:r>
            <a:r>
              <a:rPr kumimoji="1" lang="zh-CN" altLang="en-US" sz="2300" b="1">
                <a:latin typeface="楷体_GB2312" pitchFamily="49" charset="-122"/>
              </a:rPr>
              <a:t>＜</a:t>
            </a:r>
            <a:r>
              <a:rPr kumimoji="1" lang="en-US" altLang="zh-CN" sz="2300" b="1">
                <a:latin typeface="楷体_GB2312" pitchFamily="49" charset="-122"/>
              </a:rPr>
              <a:t>k</a:t>
            </a:r>
            <a:r>
              <a:rPr kumimoji="1" lang="zh-CN" altLang="en-US" sz="2300" b="1">
                <a:latin typeface="楷体_GB2312" pitchFamily="49" charset="-122"/>
              </a:rPr>
              <a:t>＜</a:t>
            </a:r>
            <a:r>
              <a:rPr kumimoji="1" lang="en-US" altLang="zh-CN" sz="2300" b="1">
                <a:latin typeface="楷体_GB2312" pitchFamily="49" charset="-122"/>
              </a:rPr>
              <a:t>q</a:t>
            </a:r>
            <a:r>
              <a:rPr kumimoji="1" lang="zh-CN" altLang="en-US" sz="2300" b="1">
                <a:latin typeface="楷体_GB2312" pitchFamily="49" charset="-122"/>
              </a:rPr>
              <a:t>。 </a:t>
            </a:r>
          </a:p>
        </p:txBody>
      </p:sp>
      <p:sp>
        <p:nvSpPr>
          <p:cNvPr id="740356" name="Rectangle 4"/>
          <p:cNvSpPr>
            <a:spLocks noChangeArrowheads="1"/>
          </p:cNvSpPr>
          <p:nvPr/>
        </p:nvSpPr>
        <p:spPr bwMode="auto">
          <a:xfrm>
            <a:off x="533400" y="2830513"/>
            <a:ext cx="8077200" cy="519112"/>
          </a:xfrm>
          <a:prstGeom prst="rect">
            <a:avLst/>
          </a:prstGeom>
          <a:noFill/>
          <a:ln w="9525">
            <a:noFill/>
            <a:miter lim="800000"/>
            <a:headEnd/>
            <a:tailEnd/>
          </a:ln>
        </p:spPr>
        <p:txBody>
          <a:bodyPr>
            <a:spAutoFit/>
          </a:bodyPr>
          <a:lstStyle/>
          <a:p>
            <a:pPr eaLnBrk="0" hangingPunct="0">
              <a:lnSpc>
                <a:spcPct val="100000"/>
              </a:lnSpc>
              <a:spcBef>
                <a:spcPct val="0"/>
              </a:spcBef>
              <a:buFontTx/>
              <a:buNone/>
            </a:pPr>
            <a:r>
              <a:rPr kumimoji="1" lang="en-US" altLang="zh-CN" sz="2800" b="1">
                <a:latin typeface="楷体_GB2312" pitchFamily="49" charset="-122"/>
              </a:rPr>
              <a:t>2</a:t>
            </a:r>
            <a:r>
              <a:rPr kumimoji="1" lang="zh-CN" altLang="en-US" sz="2800" b="1">
                <a:latin typeface="楷体_GB2312" pitchFamily="49" charset="-122"/>
              </a:rPr>
              <a:t>．数字签名标准算法（</a:t>
            </a:r>
            <a:r>
              <a:rPr kumimoji="1" lang="en-US" altLang="zh-CN" sz="2800" b="1">
                <a:latin typeface="楷体_GB2312" pitchFamily="49" charset="-122"/>
              </a:rPr>
              <a:t>DSA</a:t>
            </a:r>
            <a:r>
              <a:rPr kumimoji="1" lang="zh-CN" altLang="en-US" sz="2800" b="1">
                <a:latin typeface="楷体_GB2312" pitchFamily="49" charset="-122"/>
              </a:rPr>
              <a:t>）</a:t>
            </a:r>
            <a:r>
              <a:rPr kumimoji="1" lang="zh-CN" altLang="en-US" sz="2800" b="1">
                <a:solidFill>
                  <a:schemeClr val="tx1"/>
                </a:solidFill>
                <a:latin typeface="Times New Roman" pitchFamily="18" charset="0"/>
                <a:ea typeface="宋体" charset="-122"/>
              </a:rPr>
              <a:t> </a:t>
            </a:r>
          </a:p>
        </p:txBody>
      </p:sp>
      <p:sp>
        <p:nvSpPr>
          <p:cNvPr id="740357" name="Rectangle 5"/>
          <p:cNvSpPr>
            <a:spLocks noChangeArrowheads="1"/>
          </p:cNvSpPr>
          <p:nvPr/>
        </p:nvSpPr>
        <p:spPr bwMode="auto">
          <a:xfrm>
            <a:off x="762000" y="3440113"/>
            <a:ext cx="3484563" cy="442912"/>
          </a:xfrm>
          <a:prstGeom prst="rect">
            <a:avLst/>
          </a:prstGeom>
          <a:noFill/>
          <a:ln w="9525">
            <a:noFill/>
            <a:miter lim="800000"/>
            <a:headEnd/>
            <a:tailEnd/>
          </a:ln>
          <a:effectLst/>
        </p:spPr>
        <p:txBody>
          <a:bodyPr wrap="none">
            <a:spAutoFit/>
          </a:bodyPr>
          <a:lstStyle/>
          <a:p>
            <a:pPr eaLnBrk="0" hangingPunct="0">
              <a:lnSpc>
                <a:spcPct val="100000"/>
              </a:lnSpc>
              <a:spcBef>
                <a:spcPct val="0"/>
              </a:spcBef>
              <a:buFontTx/>
              <a:buNone/>
              <a:defRPr/>
            </a:pPr>
            <a:r>
              <a:rPr kumimoji="1" lang="en-US" altLang="zh-CN" sz="2300" b="1">
                <a:solidFill>
                  <a:schemeClr val="folHlink"/>
                </a:solidFill>
                <a:effectLst>
                  <a:outerShdw blurRad="38100" dist="38100" dir="2700000" algn="tl">
                    <a:srgbClr val="C0C0C0"/>
                  </a:outerShdw>
                </a:effectLst>
                <a:latin typeface="Times New Roman" pitchFamily="18" charset="0"/>
                <a:ea typeface="宋体" charset="-122"/>
              </a:rPr>
              <a:t>DSA</a:t>
            </a:r>
            <a:r>
              <a:rPr kumimoji="1" lang="zh-CN" altLang="en-US" sz="2300" b="1">
                <a:solidFill>
                  <a:schemeClr val="folHlink"/>
                </a:solidFill>
                <a:effectLst>
                  <a:outerShdw blurRad="38100" dist="38100" dir="2700000" algn="tl">
                    <a:srgbClr val="C0C0C0"/>
                  </a:outerShdw>
                </a:effectLst>
                <a:latin typeface="Times New Roman" pitchFamily="18" charset="0"/>
                <a:ea typeface="宋体" charset="-122"/>
              </a:rPr>
              <a:t>签名方案描述如下：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0354"/>
                                        </p:tgtEl>
                                        <p:attrNameLst>
                                          <p:attrName>style.visibility</p:attrName>
                                        </p:attrNameLst>
                                      </p:cBhvr>
                                      <p:to>
                                        <p:strVal val="visible"/>
                                      </p:to>
                                    </p:set>
                                    <p:anim calcmode="lin" valueType="num">
                                      <p:cBhvr additive="base">
                                        <p:cTn id="7" dur="500" fill="hold"/>
                                        <p:tgtEl>
                                          <p:spTgt spid="740354"/>
                                        </p:tgtEl>
                                        <p:attrNameLst>
                                          <p:attrName>ppt_x</p:attrName>
                                        </p:attrNameLst>
                                      </p:cBhvr>
                                      <p:tavLst>
                                        <p:tav tm="0">
                                          <p:val>
                                            <p:strVal val="0-#ppt_w/2"/>
                                          </p:val>
                                        </p:tav>
                                        <p:tav tm="100000">
                                          <p:val>
                                            <p:strVal val="#ppt_x"/>
                                          </p:val>
                                        </p:tav>
                                      </p:tavLst>
                                    </p:anim>
                                    <p:anim calcmode="lin" valueType="num">
                                      <p:cBhvr additive="base">
                                        <p:cTn id="8" dur="500" fill="hold"/>
                                        <p:tgtEl>
                                          <p:spTgt spid="7403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0356"/>
                                        </p:tgtEl>
                                        <p:attrNameLst>
                                          <p:attrName>style.visibility</p:attrName>
                                        </p:attrNameLst>
                                      </p:cBhvr>
                                      <p:to>
                                        <p:strVal val="visible"/>
                                      </p:to>
                                    </p:set>
                                    <p:anim calcmode="lin" valueType="num">
                                      <p:cBhvr additive="base">
                                        <p:cTn id="13" dur="500" fill="hold"/>
                                        <p:tgtEl>
                                          <p:spTgt spid="740356"/>
                                        </p:tgtEl>
                                        <p:attrNameLst>
                                          <p:attrName>ppt_x</p:attrName>
                                        </p:attrNameLst>
                                      </p:cBhvr>
                                      <p:tavLst>
                                        <p:tav tm="0">
                                          <p:val>
                                            <p:strVal val="0-#ppt_w/2"/>
                                          </p:val>
                                        </p:tav>
                                        <p:tav tm="100000">
                                          <p:val>
                                            <p:strVal val="#ppt_x"/>
                                          </p:val>
                                        </p:tav>
                                      </p:tavLst>
                                    </p:anim>
                                    <p:anim calcmode="lin" valueType="num">
                                      <p:cBhvr additive="base">
                                        <p:cTn id="14" dur="500" fill="hold"/>
                                        <p:tgtEl>
                                          <p:spTgt spid="74035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740357"/>
                                        </p:tgtEl>
                                        <p:attrNameLst>
                                          <p:attrName>style.visibility</p:attrName>
                                        </p:attrNameLst>
                                      </p:cBhvr>
                                      <p:to>
                                        <p:strVal val="visible"/>
                                      </p:to>
                                    </p:set>
                                    <p:animEffect transition="in" filter="wipe(up)">
                                      <p:cBhvr>
                                        <p:cTn id="19" dur="500"/>
                                        <p:tgtEl>
                                          <p:spTgt spid="74035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740355"/>
                                        </p:tgtEl>
                                        <p:attrNameLst>
                                          <p:attrName>style.visibility</p:attrName>
                                        </p:attrNameLst>
                                      </p:cBhvr>
                                      <p:to>
                                        <p:strVal val="visible"/>
                                      </p:to>
                                    </p:set>
                                    <p:animEffect transition="in" filter="dissolve">
                                      <p:cBhvr>
                                        <p:cTn id="24" dur="500"/>
                                        <p:tgtEl>
                                          <p:spTgt spid="740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4" grpId="0" autoUpdateAnimBg="0"/>
      <p:bldP spid="740355" grpId="0" autoUpdateAnimBg="0"/>
      <p:bldP spid="740356" grpId="0" autoUpdateAnimBg="0"/>
      <p:bldP spid="74035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0"/>
          </p:nvPr>
        </p:nvSpPr>
        <p:spPr/>
        <p:txBody>
          <a:bodyPr/>
          <a:lstStyle/>
          <a:p>
            <a:pPr>
              <a:defRPr/>
            </a:pPr>
            <a:fld id="{DE6ACC23-B0BA-4346-B0E1-52161A80EAB7}" type="slidenum">
              <a:rPr lang="zh-CN" altLang="en-US"/>
              <a:pPr>
                <a:defRPr/>
              </a:pPr>
              <a:t>28</a:t>
            </a:fld>
            <a:endParaRPr lang="en-US" altLang="zh-CN"/>
          </a:p>
        </p:txBody>
      </p:sp>
      <p:sp>
        <p:nvSpPr>
          <p:cNvPr id="741378" name="Rectangle 2"/>
          <p:cNvSpPr>
            <a:spLocks noChangeArrowheads="1"/>
          </p:cNvSpPr>
          <p:nvPr/>
        </p:nvSpPr>
        <p:spPr bwMode="auto">
          <a:xfrm>
            <a:off x="381000" y="381000"/>
            <a:ext cx="8077200" cy="2197100"/>
          </a:xfrm>
          <a:prstGeom prst="rect">
            <a:avLst/>
          </a:prstGeom>
          <a:noFill/>
          <a:ln w="9525">
            <a:noFill/>
            <a:miter lim="800000"/>
            <a:headEnd/>
            <a:tailEnd/>
          </a:ln>
          <a:effectLst/>
        </p:spPr>
        <p:txBody>
          <a:bodyPr>
            <a:spAutoFit/>
          </a:bodyPr>
          <a:lstStyle/>
          <a:p>
            <a:pPr algn="just" eaLnBrk="0" hangingPunct="0">
              <a:lnSpc>
                <a:spcPct val="100000"/>
              </a:lnSpc>
              <a:spcBef>
                <a:spcPct val="0"/>
              </a:spcBef>
              <a:buFontTx/>
              <a:buNone/>
              <a:defRPr/>
            </a:pPr>
            <a:r>
              <a:rPr kumimoji="1" lang="zh-CN" altLang="en-US" sz="2300" b="1" dirty="0">
                <a:solidFill>
                  <a:schemeClr val="folHlink"/>
                </a:solidFill>
                <a:effectLst>
                  <a:outerShdw blurRad="38100" dist="38100" dir="2700000" algn="tl">
                    <a:srgbClr val="C0C0C0"/>
                  </a:outerShdw>
                </a:effectLst>
                <a:latin typeface="Times New Roman" pitchFamily="18" charset="0"/>
                <a:ea typeface="宋体" charset="-122"/>
              </a:rPr>
              <a:t>签名：</a:t>
            </a:r>
            <a:r>
              <a:rPr kumimoji="1" lang="zh-CN" altLang="en-US" sz="2300" b="1" dirty="0">
                <a:latin typeface="楷体_GB2312" pitchFamily="49" charset="-122"/>
              </a:rPr>
              <a:t>把</a:t>
            </a:r>
            <a:r>
              <a:rPr kumimoji="1" lang="en-US" altLang="zh-CN" sz="2300" b="1" dirty="0">
                <a:latin typeface="楷体_GB2312" pitchFamily="49" charset="-122"/>
              </a:rPr>
              <a:t>p</a:t>
            </a:r>
            <a:r>
              <a:rPr kumimoji="1" lang="zh-CN" altLang="en-US" sz="2300" b="1" dirty="0">
                <a:latin typeface="楷体_GB2312" pitchFamily="49" charset="-122"/>
              </a:rPr>
              <a:t>，</a:t>
            </a:r>
            <a:r>
              <a:rPr kumimoji="1" lang="en-US" altLang="zh-CN" sz="2300" b="1" dirty="0">
                <a:latin typeface="楷体_GB2312" pitchFamily="49" charset="-122"/>
              </a:rPr>
              <a:t>q</a:t>
            </a:r>
            <a:r>
              <a:rPr kumimoji="1" lang="zh-CN" altLang="en-US" sz="2300" b="1" dirty="0">
                <a:latin typeface="楷体_GB2312" pitchFamily="49" charset="-122"/>
              </a:rPr>
              <a:t>，</a:t>
            </a:r>
            <a:r>
              <a:rPr kumimoji="1" lang="en-US" altLang="zh-CN" sz="2300" b="1" dirty="0">
                <a:latin typeface="楷体_GB2312" pitchFamily="49" charset="-122"/>
              </a:rPr>
              <a:t>g</a:t>
            </a:r>
            <a:r>
              <a:rPr kumimoji="1" lang="zh-CN" altLang="en-US" sz="2300" b="1" dirty="0">
                <a:latin typeface="楷体_GB2312" pitchFamily="49" charset="-122"/>
              </a:rPr>
              <a:t>和</a:t>
            </a:r>
            <a:r>
              <a:rPr kumimoji="1" lang="en-US" altLang="zh-CN" sz="2300" b="1" dirty="0">
                <a:latin typeface="楷体_GB2312" pitchFamily="49" charset="-122"/>
              </a:rPr>
              <a:t>b</a:t>
            </a:r>
            <a:r>
              <a:rPr kumimoji="1" lang="zh-CN" altLang="en-US" sz="2300" b="1" dirty="0">
                <a:latin typeface="楷体_GB2312" pitchFamily="49" charset="-122"/>
              </a:rPr>
              <a:t>公开而保密</a:t>
            </a:r>
            <a:r>
              <a:rPr kumimoji="1" lang="en-US" altLang="zh-CN" sz="2300" b="1" dirty="0">
                <a:latin typeface="楷体_GB2312" pitchFamily="49" charset="-122"/>
              </a:rPr>
              <a:t>a</a:t>
            </a:r>
            <a:r>
              <a:rPr kumimoji="1" lang="zh-CN" altLang="en-US" sz="2300" b="1" dirty="0">
                <a:latin typeface="楷体_GB2312" pitchFamily="49" charset="-122"/>
              </a:rPr>
              <a:t>和</a:t>
            </a:r>
            <a:r>
              <a:rPr kumimoji="1" lang="en-US" altLang="zh-CN" sz="2300" b="1" dirty="0">
                <a:latin typeface="楷体_GB2312" pitchFamily="49" charset="-122"/>
              </a:rPr>
              <a:t>k</a:t>
            </a:r>
            <a:r>
              <a:rPr kumimoji="1" lang="zh-CN" altLang="en-US" sz="2300" b="1" dirty="0">
                <a:latin typeface="楷体_GB2312" pitchFamily="49" charset="-122"/>
              </a:rPr>
              <a:t>。对每一次签名都应该生成一个新的</a:t>
            </a:r>
            <a:r>
              <a:rPr kumimoji="1" lang="en-US" altLang="zh-CN" sz="2300" b="1" dirty="0">
                <a:latin typeface="楷体_GB2312" pitchFamily="49" charset="-122"/>
              </a:rPr>
              <a:t>k</a:t>
            </a:r>
            <a:r>
              <a:rPr kumimoji="1" lang="zh-CN" altLang="en-US" sz="2300" b="1" dirty="0">
                <a:latin typeface="楷体_GB2312" pitchFamily="49" charset="-122"/>
              </a:rPr>
              <a:t>值。对于给定的</a:t>
            </a:r>
            <a:r>
              <a:rPr kumimoji="1" lang="en-US" altLang="zh-CN" sz="2300" b="1" dirty="0">
                <a:latin typeface="楷体_GB2312" pitchFamily="49" charset="-122"/>
              </a:rPr>
              <a:t>k</a:t>
            </a:r>
            <a:r>
              <a:rPr kumimoji="1" lang="zh-CN" altLang="en-US" sz="2300" b="1" dirty="0">
                <a:latin typeface="楷体_GB2312" pitchFamily="49" charset="-122"/>
              </a:rPr>
              <a:t>，信息</a:t>
            </a:r>
            <a:r>
              <a:rPr kumimoji="1" lang="en-US" altLang="zh-CN" sz="2300" b="1" dirty="0">
                <a:latin typeface="楷体_GB2312" pitchFamily="49" charset="-122"/>
              </a:rPr>
              <a:t>m</a:t>
            </a:r>
            <a:r>
              <a:rPr kumimoji="1" lang="zh-CN" altLang="en-US" sz="2300" b="1" dirty="0">
                <a:latin typeface="楷体_GB2312" pitchFamily="49" charset="-122"/>
              </a:rPr>
              <a:t>的签名定义为：</a:t>
            </a:r>
            <a:r>
              <a:rPr kumimoji="1" lang="en-US" altLang="zh-CN" sz="2300" b="1" dirty="0">
                <a:latin typeface="楷体_GB2312" pitchFamily="49" charset="-122"/>
              </a:rPr>
              <a:t>sig(</a:t>
            </a:r>
            <a:r>
              <a:rPr kumimoji="1" lang="en-US" altLang="zh-CN" sz="2300" b="1" dirty="0" err="1">
                <a:latin typeface="楷体_GB2312" pitchFamily="49" charset="-122"/>
              </a:rPr>
              <a:t>m,k</a:t>
            </a:r>
            <a:r>
              <a:rPr kumimoji="1" lang="en-US" altLang="zh-CN" sz="2300" b="1" dirty="0">
                <a:latin typeface="楷体_GB2312" pitchFamily="49" charset="-122"/>
              </a:rPr>
              <a:t>)=(</a:t>
            </a:r>
            <a:r>
              <a:rPr kumimoji="1" lang="en-US" altLang="zh-CN" sz="2300" b="1" dirty="0" err="1">
                <a:latin typeface="楷体_GB2312" pitchFamily="49" charset="-122"/>
              </a:rPr>
              <a:t>y,s</a:t>
            </a:r>
            <a:r>
              <a:rPr kumimoji="1" lang="en-US" altLang="zh-CN" sz="2300" b="1" dirty="0">
                <a:latin typeface="楷体_GB2312" pitchFamily="49" charset="-122"/>
              </a:rPr>
              <a:t>)</a:t>
            </a:r>
            <a:r>
              <a:rPr kumimoji="1" lang="zh-CN" altLang="en-US" sz="2300" b="1" dirty="0">
                <a:latin typeface="楷体_GB2312" pitchFamily="49" charset="-122"/>
              </a:rPr>
              <a:t>。其中：</a:t>
            </a:r>
            <a:r>
              <a:rPr kumimoji="1" lang="en-US" altLang="zh-CN" sz="2300" b="1" dirty="0">
                <a:latin typeface="楷体_GB2312" pitchFamily="49" charset="-122"/>
              </a:rPr>
              <a:t>y=(</a:t>
            </a:r>
            <a:r>
              <a:rPr kumimoji="1" lang="en-US" altLang="zh-CN" sz="2300" b="1" dirty="0" err="1">
                <a:latin typeface="楷体_GB2312" pitchFamily="49" charset="-122"/>
              </a:rPr>
              <a:t>g</a:t>
            </a:r>
            <a:r>
              <a:rPr kumimoji="1" lang="en-US" altLang="zh-CN" sz="2300" b="1" baseline="30000" dirty="0" err="1">
                <a:latin typeface="楷体_GB2312" pitchFamily="49" charset="-122"/>
              </a:rPr>
              <a:t>k</a:t>
            </a:r>
            <a:r>
              <a:rPr kumimoji="1" lang="en-US" altLang="zh-CN" sz="2300" b="1" dirty="0">
                <a:latin typeface="楷体_GB2312" pitchFamily="49" charset="-122"/>
              </a:rPr>
              <a:t> mod p) mod q</a:t>
            </a:r>
            <a:r>
              <a:rPr kumimoji="1" lang="zh-CN" altLang="en-US" sz="2300" b="1" dirty="0">
                <a:latin typeface="楷体_GB2312" pitchFamily="49" charset="-122"/>
              </a:rPr>
              <a:t>，</a:t>
            </a:r>
            <a:r>
              <a:rPr kumimoji="1" lang="en-US" altLang="zh-CN" sz="2300" b="1" dirty="0">
                <a:latin typeface="楷体_GB2312" pitchFamily="49" charset="-122"/>
              </a:rPr>
              <a:t>s=(k</a:t>
            </a:r>
            <a:r>
              <a:rPr kumimoji="1" lang="en-US" altLang="zh-CN" sz="2300" b="1" baseline="30000" dirty="0">
                <a:latin typeface="楷体_GB2312" pitchFamily="49" charset="-122"/>
              </a:rPr>
              <a:t>-1</a:t>
            </a:r>
            <a:r>
              <a:rPr kumimoji="1" lang="en-US" altLang="zh-CN" sz="2300" b="1" dirty="0">
                <a:latin typeface="楷体_GB2312" pitchFamily="49" charset="-122"/>
              </a:rPr>
              <a:t>(SHA(m) +ay)) mod q</a:t>
            </a:r>
            <a:r>
              <a:rPr kumimoji="1" lang="zh-CN" altLang="en-US" sz="2300" b="1" dirty="0">
                <a:latin typeface="楷体_GB2312" pitchFamily="49" charset="-122"/>
              </a:rPr>
              <a:t>。杂凑函数</a:t>
            </a:r>
            <a:r>
              <a:rPr kumimoji="1" lang="en-US" altLang="zh-CN" sz="2300" b="1" dirty="0">
                <a:latin typeface="楷体_GB2312" pitchFamily="49" charset="-122"/>
              </a:rPr>
              <a:t>SHA</a:t>
            </a:r>
            <a:r>
              <a:rPr kumimoji="1" lang="zh-CN" altLang="en-US" sz="2300" b="1" dirty="0">
                <a:latin typeface="楷体_GB2312" pitchFamily="49" charset="-122"/>
              </a:rPr>
              <a:t>（这里不做讨论）用于把可变长的信息</a:t>
            </a:r>
            <a:r>
              <a:rPr kumimoji="1" lang="en-US" altLang="zh-CN" sz="2300" b="1" dirty="0">
                <a:latin typeface="楷体_GB2312" pitchFamily="49" charset="-122"/>
              </a:rPr>
              <a:t>m</a:t>
            </a:r>
            <a:r>
              <a:rPr kumimoji="1" lang="zh-CN" altLang="en-US" sz="2300" b="1" dirty="0">
                <a:latin typeface="楷体_GB2312" pitchFamily="49" charset="-122"/>
              </a:rPr>
              <a:t>转变为一个</a:t>
            </a:r>
            <a:r>
              <a:rPr kumimoji="1" lang="en-US" altLang="zh-CN" sz="2300" b="1" dirty="0">
                <a:latin typeface="楷体_GB2312" pitchFamily="49" charset="-122"/>
              </a:rPr>
              <a:t>160bit</a:t>
            </a:r>
            <a:r>
              <a:rPr kumimoji="1" lang="zh-CN" altLang="en-US" sz="2300" b="1" dirty="0">
                <a:latin typeface="楷体_GB2312" pitchFamily="49" charset="-122"/>
              </a:rPr>
              <a:t>的信息摘要，然后用数字签名方案对它进行签名。</a:t>
            </a:r>
          </a:p>
        </p:txBody>
      </p:sp>
      <p:sp>
        <p:nvSpPr>
          <p:cNvPr id="741379" name="Rectangle 3"/>
          <p:cNvSpPr>
            <a:spLocks noChangeArrowheads="1"/>
          </p:cNvSpPr>
          <p:nvPr/>
        </p:nvSpPr>
        <p:spPr bwMode="auto">
          <a:xfrm>
            <a:off x="381000" y="2652713"/>
            <a:ext cx="8229600" cy="2547937"/>
          </a:xfrm>
          <a:prstGeom prst="rect">
            <a:avLst/>
          </a:prstGeom>
          <a:noFill/>
          <a:ln w="9525">
            <a:noFill/>
            <a:miter lim="800000"/>
            <a:headEnd/>
            <a:tailEnd/>
          </a:ln>
          <a:effectLst/>
        </p:spPr>
        <p:txBody>
          <a:bodyPr>
            <a:spAutoFit/>
          </a:bodyPr>
          <a:lstStyle/>
          <a:p>
            <a:pPr algn="just" eaLnBrk="0" hangingPunct="0">
              <a:lnSpc>
                <a:spcPct val="100000"/>
              </a:lnSpc>
              <a:spcBef>
                <a:spcPct val="0"/>
              </a:spcBef>
              <a:buFontTx/>
              <a:buNone/>
              <a:defRPr/>
            </a:pPr>
            <a:r>
              <a:rPr kumimoji="1" lang="zh-CN" altLang="en-US" sz="2300" b="1">
                <a:solidFill>
                  <a:schemeClr val="folHlink"/>
                </a:solidFill>
                <a:effectLst>
                  <a:outerShdw blurRad="38100" dist="38100" dir="2700000" algn="tl">
                    <a:srgbClr val="C0C0C0"/>
                  </a:outerShdw>
                </a:effectLst>
                <a:latin typeface="Arial Unicode MS" pitchFamily="34" charset="-122"/>
                <a:ea typeface="Arial Unicode MS" pitchFamily="34" charset="-122"/>
                <a:cs typeface="Arial Unicode MS" pitchFamily="34" charset="-122"/>
              </a:rPr>
              <a:t>验证：</a:t>
            </a:r>
            <a:r>
              <a:rPr kumimoji="1" lang="zh-CN" altLang="en-US" sz="2300" b="1">
                <a:latin typeface="楷体_GB2312" pitchFamily="49" charset="-122"/>
              </a:rPr>
              <a:t>设</a:t>
            </a:r>
            <a:r>
              <a:rPr kumimoji="1" lang="en-US" altLang="zh-CN" sz="2300" b="1">
                <a:latin typeface="楷体_GB2312" pitchFamily="49" charset="-122"/>
              </a:rPr>
              <a:t>ver(m,y,s)</a:t>
            </a:r>
            <a:r>
              <a:rPr kumimoji="1" lang="zh-CN" altLang="en-US" sz="2300" b="1">
                <a:latin typeface="楷体_GB2312" pitchFamily="49" charset="-122"/>
              </a:rPr>
              <a:t>是验证算法，它以上述定义的信息</a:t>
            </a:r>
            <a:r>
              <a:rPr kumimoji="1" lang="en-US" altLang="zh-CN" sz="2300" b="1">
                <a:latin typeface="楷体_GB2312" pitchFamily="49" charset="-122"/>
              </a:rPr>
              <a:t>m</a:t>
            </a:r>
            <a:r>
              <a:rPr kumimoji="1" lang="zh-CN" altLang="en-US" sz="2300" b="1">
                <a:latin typeface="楷体_GB2312" pitchFamily="49" charset="-122"/>
              </a:rPr>
              <a:t>和</a:t>
            </a:r>
            <a:r>
              <a:rPr kumimoji="1" lang="en-US" altLang="zh-CN" sz="2300" b="1">
                <a:latin typeface="楷体_GB2312" pitchFamily="49" charset="-122"/>
              </a:rPr>
              <a:t>y</a:t>
            </a:r>
            <a:r>
              <a:rPr kumimoji="1" lang="zh-CN" altLang="en-US" sz="2300" b="1">
                <a:latin typeface="楷体_GB2312" pitchFamily="49" charset="-122"/>
              </a:rPr>
              <a:t>，</a:t>
            </a:r>
            <a:r>
              <a:rPr kumimoji="1" lang="en-US" altLang="zh-CN" sz="2300" b="1">
                <a:latin typeface="楷体_GB2312" pitchFamily="49" charset="-122"/>
              </a:rPr>
              <a:t>s</a:t>
            </a:r>
            <a:r>
              <a:rPr kumimoji="1" lang="zh-CN" altLang="en-US" sz="2300" b="1">
                <a:latin typeface="楷体_GB2312" pitchFamily="49" charset="-122"/>
              </a:rPr>
              <a:t>为输入。签名的验证过程通过下面的计算式来完成：</a:t>
            </a:r>
          </a:p>
          <a:p>
            <a:pPr algn="just" eaLnBrk="0" hangingPunct="0">
              <a:lnSpc>
                <a:spcPct val="100000"/>
              </a:lnSpc>
              <a:spcBef>
                <a:spcPct val="0"/>
              </a:spcBef>
              <a:buFontTx/>
              <a:buNone/>
              <a:defRPr/>
            </a:pPr>
            <a:r>
              <a:rPr kumimoji="1" lang="en-US" altLang="zh-CN" sz="2300" b="1">
                <a:latin typeface="楷体_GB2312" pitchFamily="49" charset="-122"/>
              </a:rPr>
              <a:t>d1=(SHA(m))s</a:t>
            </a:r>
            <a:r>
              <a:rPr kumimoji="1" lang="en-US" altLang="zh-CN" sz="2300" b="1" baseline="30000">
                <a:latin typeface="楷体_GB2312" pitchFamily="49" charset="-122"/>
              </a:rPr>
              <a:t>-1</a:t>
            </a:r>
            <a:r>
              <a:rPr kumimoji="1" lang="en-US" altLang="zh-CN" sz="2300" b="1">
                <a:latin typeface="楷体_GB2312" pitchFamily="49" charset="-122"/>
              </a:rPr>
              <a:t> mod q</a:t>
            </a:r>
            <a:r>
              <a:rPr kumimoji="1" lang="zh-CN" altLang="en-US" sz="2300" b="1">
                <a:latin typeface="楷体_GB2312" pitchFamily="49" charset="-122"/>
              </a:rPr>
              <a:t>，</a:t>
            </a:r>
            <a:r>
              <a:rPr kumimoji="1" lang="en-US" altLang="zh-CN" sz="2300" b="1">
                <a:latin typeface="楷体_GB2312" pitchFamily="49" charset="-122"/>
              </a:rPr>
              <a:t>d2=(y)s</a:t>
            </a:r>
            <a:r>
              <a:rPr kumimoji="1" lang="en-US" altLang="zh-CN" sz="2300" b="1" baseline="30000">
                <a:latin typeface="楷体_GB2312" pitchFamily="49" charset="-122"/>
              </a:rPr>
              <a:t>-1</a:t>
            </a:r>
            <a:r>
              <a:rPr kumimoji="1" lang="en-US" altLang="zh-CN" sz="2300" b="1">
                <a:latin typeface="楷体_GB2312" pitchFamily="49" charset="-122"/>
              </a:rPr>
              <a:t> mod q</a:t>
            </a:r>
            <a:r>
              <a:rPr kumimoji="1" lang="zh-CN" altLang="en-US" sz="2300" b="1">
                <a:latin typeface="楷体_GB2312" pitchFamily="49" charset="-122"/>
              </a:rPr>
              <a:t>。</a:t>
            </a:r>
          </a:p>
          <a:p>
            <a:pPr algn="just" eaLnBrk="0" hangingPunct="0">
              <a:lnSpc>
                <a:spcPct val="100000"/>
              </a:lnSpc>
              <a:spcBef>
                <a:spcPct val="0"/>
              </a:spcBef>
              <a:buFontTx/>
              <a:buNone/>
              <a:defRPr/>
            </a:pPr>
            <a:r>
              <a:rPr kumimoji="1" lang="en-US" altLang="zh-CN" sz="2300" b="1">
                <a:latin typeface="楷体_GB2312" pitchFamily="49" charset="-122"/>
              </a:rPr>
              <a:t>ver(m,y,s)= </a:t>
            </a:r>
            <a:r>
              <a:rPr kumimoji="1" lang="zh-CN" altLang="en-US" sz="2300" b="1">
                <a:latin typeface="楷体_GB2312" pitchFamily="49" charset="-122"/>
              </a:rPr>
              <a:t>真</a:t>
            </a:r>
            <a:r>
              <a:rPr kumimoji="1" lang="en-US" altLang="zh-CN" sz="2300" b="1">
                <a:latin typeface="楷体_GB2312" pitchFamily="49" charset="-122"/>
              </a:rPr>
              <a:t>(TRUE) → ((g</a:t>
            </a:r>
            <a:r>
              <a:rPr kumimoji="1" lang="en-US" altLang="zh-CN" sz="2300" b="1" baseline="30000">
                <a:latin typeface="楷体_GB2312" pitchFamily="49" charset="-122"/>
              </a:rPr>
              <a:t>d1 </a:t>
            </a:r>
            <a:r>
              <a:rPr kumimoji="1" lang="en-US" altLang="zh-CN" sz="2300" b="1">
                <a:latin typeface="楷体_GB2312" pitchFamily="49" charset="-122"/>
              </a:rPr>
              <a:t>b</a:t>
            </a:r>
            <a:r>
              <a:rPr kumimoji="1" lang="en-US" altLang="zh-CN" sz="2300" b="1" baseline="30000">
                <a:latin typeface="楷体_GB2312" pitchFamily="49" charset="-122"/>
              </a:rPr>
              <a:t>d2</a:t>
            </a:r>
            <a:r>
              <a:rPr kumimoji="1" lang="en-US" altLang="zh-CN" sz="2300" b="1">
                <a:latin typeface="楷体_GB2312" pitchFamily="49" charset="-122"/>
              </a:rPr>
              <a:t>) mod p) mod q=y</a:t>
            </a:r>
          </a:p>
          <a:p>
            <a:pPr algn="just" eaLnBrk="0" hangingPunct="0">
              <a:lnSpc>
                <a:spcPct val="100000"/>
              </a:lnSpc>
              <a:spcBef>
                <a:spcPct val="0"/>
              </a:spcBef>
              <a:buFontTx/>
              <a:buNone/>
              <a:defRPr/>
            </a:pPr>
            <a:r>
              <a:rPr kumimoji="1" lang="en-US" altLang="zh-CN" sz="2300" b="1">
                <a:latin typeface="楷体_GB2312" pitchFamily="49" charset="-122"/>
              </a:rPr>
              <a:t>    </a:t>
            </a:r>
            <a:r>
              <a:rPr kumimoji="1" lang="zh-CN" altLang="en-US" sz="2300" b="1">
                <a:latin typeface="楷体_GB2312" pitchFamily="49" charset="-122"/>
              </a:rPr>
              <a:t>信息</a:t>
            </a:r>
            <a:r>
              <a:rPr kumimoji="1" lang="en-US" altLang="zh-CN" sz="2300" b="1">
                <a:latin typeface="楷体_GB2312" pitchFamily="49" charset="-122"/>
              </a:rPr>
              <a:t>m</a:t>
            </a:r>
            <a:r>
              <a:rPr kumimoji="1" lang="zh-CN" altLang="en-US" sz="2300" b="1">
                <a:latin typeface="楷体_GB2312" pitchFamily="49" charset="-122"/>
              </a:rPr>
              <a:t>的签名是有效的当且仅当</a:t>
            </a:r>
            <a:r>
              <a:rPr kumimoji="1" lang="en-US" altLang="zh-CN" sz="2300" b="1">
                <a:latin typeface="楷体_GB2312" pitchFamily="49" charset="-122"/>
              </a:rPr>
              <a:t>ver(m,y,s)</a:t>
            </a:r>
            <a:r>
              <a:rPr kumimoji="1" lang="zh-CN" altLang="en-US" sz="2300" b="1">
                <a:latin typeface="楷体_GB2312" pitchFamily="49" charset="-122"/>
              </a:rPr>
              <a:t>的输出为真。如果</a:t>
            </a:r>
            <a:r>
              <a:rPr kumimoji="1" lang="en-US" altLang="zh-CN" sz="2300" b="1">
                <a:latin typeface="楷体_GB2312" pitchFamily="49" charset="-122"/>
              </a:rPr>
              <a:t>ver(m,y,s)</a:t>
            </a:r>
            <a:r>
              <a:rPr kumimoji="1" lang="zh-CN" altLang="en-US" sz="2300" b="1">
                <a:latin typeface="楷体_GB2312" pitchFamily="49" charset="-122"/>
              </a:rPr>
              <a:t>的输出为假，则说明或者信息</a:t>
            </a:r>
            <a:r>
              <a:rPr kumimoji="1" lang="en-US" altLang="zh-CN" sz="2300" b="1">
                <a:latin typeface="楷体_GB2312" pitchFamily="49" charset="-122"/>
              </a:rPr>
              <a:t>m</a:t>
            </a:r>
            <a:r>
              <a:rPr kumimoji="1" lang="zh-CN" altLang="en-US" sz="2300" b="1">
                <a:latin typeface="楷体_GB2312" pitchFamily="49" charset="-122"/>
              </a:rPr>
              <a:t>被篡改，或者该签名不是签名者的合法签名。</a:t>
            </a:r>
            <a:r>
              <a:rPr kumimoji="1" lang="zh-CN" altLang="en-US" sz="2300" b="1">
                <a:solidFill>
                  <a:schemeClr val="tx1"/>
                </a:solidFill>
                <a:latin typeface="Times New Roman" pitchFamily="18" charset="0"/>
                <a:ea typeface="宋体" charset="-122"/>
              </a:rPr>
              <a: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41378"/>
                                        </p:tgtEl>
                                        <p:attrNameLst>
                                          <p:attrName>style.visibility</p:attrName>
                                        </p:attrNameLst>
                                      </p:cBhvr>
                                      <p:to>
                                        <p:strVal val="visible"/>
                                      </p:to>
                                    </p:set>
                                    <p:animEffect transition="in" filter="strips(downLeft)">
                                      <p:cBhvr>
                                        <p:cTn id="7" dur="500"/>
                                        <p:tgtEl>
                                          <p:spTgt spid="74137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41379"/>
                                        </p:tgtEl>
                                        <p:attrNameLst>
                                          <p:attrName>style.visibility</p:attrName>
                                        </p:attrNameLst>
                                      </p:cBhvr>
                                      <p:to>
                                        <p:strVal val="visible"/>
                                      </p:to>
                                    </p:set>
                                    <p:animEffect transition="in" filter="checkerboard(across)">
                                      <p:cBhvr>
                                        <p:cTn id="12" dur="500"/>
                                        <p:tgtEl>
                                          <p:spTgt spid="741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78" grpId="0" autoUpdateAnimBg="0"/>
      <p:bldP spid="74137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79D2E2D8-38BD-4411-B14C-8F44D4A18401}" type="slidenum">
              <a:rPr lang="zh-CN" altLang="en-US"/>
              <a:pPr>
                <a:defRPr/>
              </a:pPr>
              <a:t>29</a:t>
            </a:fld>
            <a:endParaRPr lang="en-US" altLang="zh-CN"/>
          </a:p>
        </p:txBody>
      </p:sp>
      <p:sp>
        <p:nvSpPr>
          <p:cNvPr id="834562" name="Rectangle 2"/>
          <p:cNvSpPr>
            <a:spLocks noGrp="1" noChangeArrowheads="1"/>
          </p:cNvSpPr>
          <p:nvPr>
            <p:ph type="title"/>
          </p:nvPr>
        </p:nvSpPr>
        <p:spPr>
          <a:xfrm>
            <a:off x="250825" y="692150"/>
            <a:ext cx="8229600" cy="720725"/>
          </a:xfrm>
        </p:spPr>
        <p:txBody>
          <a:bodyPr/>
          <a:lstStyle/>
          <a:p>
            <a:pPr eaLnBrk="1" hangingPunct="1">
              <a:defRPr/>
            </a:pPr>
            <a:r>
              <a:rPr lang="zh-CN" altLang="en-US" sz="4000" smtClean="0">
                <a:latin typeface="宋体" charset="-122"/>
                <a:ea typeface="宋体" charset="-122"/>
              </a:rPr>
              <a:t>目录</a:t>
            </a:r>
          </a:p>
        </p:txBody>
      </p:sp>
      <p:sp>
        <p:nvSpPr>
          <p:cNvPr id="834563" name="Rectangle 3"/>
          <p:cNvSpPr>
            <a:spLocks noGrp="1" noChangeArrowheads="1"/>
          </p:cNvSpPr>
          <p:nvPr>
            <p:ph type="body" idx="1"/>
          </p:nvPr>
        </p:nvSpPr>
        <p:spPr>
          <a:xfrm>
            <a:off x="468313" y="1689119"/>
            <a:ext cx="8229600" cy="4525963"/>
          </a:xfrm>
        </p:spPr>
        <p:txBody>
          <a:bodyPr/>
          <a:lstStyle/>
          <a:p>
            <a:pPr eaLnBrk="1" hangingPunct="1">
              <a:defRPr/>
            </a:pPr>
            <a:r>
              <a:rPr kumimoji="1" lang="zh-CN" altLang="en-US" b="1" dirty="0" smtClean="0"/>
              <a:t>数字签名</a:t>
            </a:r>
          </a:p>
          <a:p>
            <a:pPr lvl="1" eaLnBrk="1" hangingPunct="1">
              <a:defRPr/>
            </a:pPr>
            <a:r>
              <a:rPr lang="zh-CN" altLang="zh-CN" b="1" dirty="0" smtClean="0"/>
              <a:t>数字签名及其原理</a:t>
            </a:r>
            <a:r>
              <a:rPr lang="zh-CN" altLang="zh-CN" dirty="0" smtClean="0"/>
              <a:t> </a:t>
            </a:r>
            <a:endParaRPr kumimoji="1" lang="en-US" altLang="zh-CN" b="1" dirty="0" smtClean="0">
              <a:solidFill>
                <a:srgbClr val="FFCC00"/>
              </a:solidFill>
            </a:endParaRPr>
          </a:p>
          <a:p>
            <a:pPr lvl="1" eaLnBrk="1" hangingPunct="1">
              <a:defRPr/>
            </a:pPr>
            <a:r>
              <a:rPr lang="zh-CN" altLang="en-US" b="1" dirty="0" smtClean="0"/>
              <a:t>数字签名标准与算法</a:t>
            </a:r>
            <a:r>
              <a:rPr lang="en-US" altLang="zh-CN" b="1" dirty="0" smtClean="0"/>
              <a:t>(</a:t>
            </a:r>
            <a:r>
              <a:rPr lang="zh-CN" altLang="en-US" b="1" dirty="0" smtClean="0"/>
              <a:t>选讲</a:t>
            </a:r>
            <a:r>
              <a:rPr lang="en-US" altLang="zh-CN" b="1" dirty="0" smtClean="0"/>
              <a:t>)</a:t>
            </a:r>
            <a:endParaRPr kumimoji="1" lang="en-US" altLang="zh-CN" b="1" dirty="0" smtClean="0">
              <a:solidFill>
                <a:srgbClr val="A2F3FC"/>
              </a:solidFill>
            </a:endParaRPr>
          </a:p>
          <a:p>
            <a:pPr lvl="1" eaLnBrk="1" hangingPunct="1">
              <a:defRPr/>
            </a:pPr>
            <a:r>
              <a:rPr lang="zh-CN" altLang="en-US" b="1" dirty="0" smtClean="0">
                <a:solidFill>
                  <a:srgbClr val="FFCC00"/>
                </a:solidFill>
              </a:rPr>
              <a:t>数字证书（选讲）</a:t>
            </a:r>
          </a:p>
        </p:txBody>
      </p:sp>
      <p:sp>
        <p:nvSpPr>
          <p:cNvPr id="52229" name="Line 4"/>
          <p:cNvSpPr>
            <a:spLocks noChangeShapeType="1"/>
          </p:cNvSpPr>
          <p:nvPr/>
        </p:nvSpPr>
        <p:spPr bwMode="auto">
          <a:xfrm>
            <a:off x="0" y="1484313"/>
            <a:ext cx="7740650" cy="0"/>
          </a:xfrm>
          <a:prstGeom prst="line">
            <a:avLst/>
          </a:prstGeom>
          <a:noFill/>
          <a:ln w="22225">
            <a:solidFill>
              <a:schemeClr val="bg1"/>
            </a:solidFill>
            <a:round/>
            <a:headEnd/>
            <a:tailEnd/>
          </a:ln>
        </p:spPr>
        <p:txBody>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txBox="1">
            <a:spLocks noGrp="1"/>
          </p:cNvSpPr>
          <p:nvPr/>
        </p:nvSpPr>
        <p:spPr bwMode="auto">
          <a:xfrm>
            <a:off x="6588125" y="6165850"/>
            <a:ext cx="2133600" cy="476250"/>
          </a:xfrm>
          <a:prstGeom prst="rect">
            <a:avLst/>
          </a:prstGeom>
          <a:noFill/>
          <a:ln>
            <a:miter lim="800000"/>
            <a:headEnd/>
            <a:tailEnd/>
          </a:ln>
          <a:effectLst>
            <a:outerShdw dist="35921" dir="2700000" algn="ctr" rotWithShape="0">
              <a:schemeClr val="accent2"/>
            </a:outerShdw>
          </a:effectLst>
        </p:spPr>
        <p:txBody>
          <a:bodyPr/>
          <a:lstStyle/>
          <a:p>
            <a:pPr algn="r">
              <a:lnSpc>
                <a:spcPct val="100000"/>
              </a:lnSpc>
              <a:spcBef>
                <a:spcPct val="0"/>
              </a:spcBef>
              <a:buFontTx/>
              <a:buNone/>
              <a:defRPr/>
            </a:pPr>
            <a:fld id="{41FB30DD-AA68-4F7C-B8E0-9E654DED5B4A}" type="slidenum">
              <a:rPr lang="zh-CN" altLang="en-US" sz="1400" b="1">
                <a:solidFill>
                  <a:srgbClr val="FFFFFF"/>
                </a:solidFill>
                <a:ea typeface="宋体" charset="-122"/>
              </a:rPr>
              <a:pPr algn="r">
                <a:lnSpc>
                  <a:spcPct val="100000"/>
                </a:lnSpc>
                <a:spcBef>
                  <a:spcPct val="0"/>
                </a:spcBef>
                <a:buFontTx/>
                <a:buNone/>
                <a:defRPr/>
              </a:pPr>
              <a:t>3</a:t>
            </a:fld>
            <a:endParaRPr lang="en-US" altLang="zh-CN" sz="1400" b="1">
              <a:solidFill>
                <a:srgbClr val="FFFFFF"/>
              </a:solidFill>
              <a:ea typeface="宋体" charset="-122"/>
            </a:endParaRPr>
          </a:p>
        </p:txBody>
      </p:sp>
      <p:sp>
        <p:nvSpPr>
          <p:cNvPr id="902146" name="Rectangle 2"/>
          <p:cNvSpPr>
            <a:spLocks noGrp="1" noChangeArrowheads="1"/>
          </p:cNvSpPr>
          <p:nvPr>
            <p:ph type="title" idx="4294967295"/>
          </p:nvPr>
        </p:nvSpPr>
        <p:spPr/>
        <p:txBody>
          <a:bodyPr/>
          <a:lstStyle/>
          <a:p>
            <a:pPr eaLnBrk="1" hangingPunct="1">
              <a:defRPr/>
            </a:pPr>
            <a:r>
              <a:rPr lang="en-US" altLang="zh-CN" dirty="0" smtClean="0">
                <a:ea typeface="宋体" charset="-122"/>
              </a:rPr>
              <a:t>4.1 </a:t>
            </a:r>
            <a:r>
              <a:rPr lang="zh-CN" altLang="en-US" dirty="0" smtClean="0">
                <a:ea typeface="宋体" charset="-122"/>
              </a:rPr>
              <a:t>散列函数</a:t>
            </a:r>
          </a:p>
        </p:txBody>
      </p:sp>
      <p:graphicFrame>
        <p:nvGraphicFramePr>
          <p:cNvPr id="902147" name="Object 3"/>
          <p:cNvGraphicFramePr>
            <a:graphicFrameLocks noGrp="1" noChangeAspect="1"/>
          </p:cNvGraphicFramePr>
          <p:nvPr>
            <p:ph sz="quarter" idx="4294967295"/>
          </p:nvPr>
        </p:nvGraphicFramePr>
        <p:xfrm>
          <a:off x="250825" y="1844675"/>
          <a:ext cx="5942013" cy="3168650"/>
        </p:xfrm>
        <a:graphic>
          <a:graphicData uri="http://schemas.openxmlformats.org/presentationml/2006/ole">
            <mc:AlternateContent xmlns:mc="http://schemas.openxmlformats.org/markup-compatibility/2006">
              <mc:Choice xmlns:v="urn:schemas-microsoft-com:vml" Requires="v">
                <p:oleObj spid="_x0000_s263172" name="Visio" r:id="rId4" imgW="5783223" imgH="2029420" progId="Visio.Drawing.11">
                  <p:embed/>
                </p:oleObj>
              </mc:Choice>
              <mc:Fallback>
                <p:oleObj name="Visio" r:id="rId4" imgW="5783223" imgH="2029420"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1844675"/>
                        <a:ext cx="5942013"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2148" name="Object 4"/>
          <p:cNvGraphicFramePr>
            <a:graphicFrameLocks noChangeAspect="1"/>
          </p:cNvGraphicFramePr>
          <p:nvPr/>
        </p:nvGraphicFramePr>
        <p:xfrm>
          <a:off x="6804025" y="1916113"/>
          <a:ext cx="1727200" cy="587375"/>
        </p:xfrm>
        <a:graphic>
          <a:graphicData uri="http://schemas.openxmlformats.org/presentationml/2006/ole">
            <mc:AlternateContent xmlns:mc="http://schemas.openxmlformats.org/markup-compatibility/2006">
              <mc:Choice xmlns:v="urn:schemas-microsoft-com:vml" Requires="v">
                <p:oleObj spid="_x0000_s263173" name="Microsoft 公式 3.0" r:id="rId6" imgW="596880" imgH="203040" progId="Equation.3">
                  <p:embed/>
                </p:oleObj>
              </mc:Choice>
              <mc:Fallback>
                <p:oleObj name="Microsoft 公式 3.0" r:id="rId6" imgW="596880" imgH="203040" progId="Equation.3">
                  <p:embed/>
                  <p:pic>
                    <p:nvPicPr>
                      <p:cNvPr id="0" name="Object 4"/>
                      <p:cNvPicPr>
                        <a:picLocks noChangeAspect="1" noChangeArrowheads="1"/>
                      </p:cNvPicPr>
                      <p:nvPr/>
                    </p:nvPicPr>
                    <p:blipFill>
                      <a:blip r:embed="rId7">
                        <a:lum bright="88000" contrast="-70000"/>
                        <a:extLst>
                          <a:ext uri="{28A0092B-C50C-407E-A947-70E740481C1C}">
                            <a14:useLocalDpi xmlns:a14="http://schemas.microsoft.com/office/drawing/2010/main" val="0"/>
                          </a:ext>
                        </a:extLst>
                      </a:blip>
                      <a:srcRect/>
                      <a:stretch>
                        <a:fillRect/>
                      </a:stretch>
                    </p:blipFill>
                    <p:spPr bwMode="auto">
                      <a:xfrm>
                        <a:off x="6804025" y="1916113"/>
                        <a:ext cx="1727200"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2149" name="Rectangle 5"/>
          <p:cNvSpPr>
            <a:spLocks noChangeArrowheads="1"/>
          </p:cNvSpPr>
          <p:nvPr/>
        </p:nvSpPr>
        <p:spPr bwMode="auto">
          <a:xfrm>
            <a:off x="6335713" y="1412875"/>
            <a:ext cx="2808287" cy="5183188"/>
          </a:xfrm>
          <a:prstGeom prst="rect">
            <a:avLst/>
          </a:prstGeom>
          <a:noFill/>
          <a:ln w="9525">
            <a:noFill/>
            <a:miter lim="800000"/>
            <a:headEnd/>
            <a:tailEnd/>
          </a:ln>
        </p:spPr>
        <p:txBody>
          <a:bodyPr/>
          <a:lstStyle/>
          <a:p>
            <a:pPr marL="342900" indent="-342900">
              <a:lnSpc>
                <a:spcPct val="100000"/>
              </a:lnSpc>
              <a:buFontTx/>
              <a:buNone/>
            </a:pPr>
            <a:r>
              <a:rPr lang="zh-CN" altLang="en-US" sz="2800">
                <a:ea typeface="华文新魏" pitchFamily="2" charset="-122"/>
              </a:rPr>
              <a:t>散列函数：</a:t>
            </a:r>
          </a:p>
          <a:p>
            <a:pPr marL="342900" indent="-342900">
              <a:lnSpc>
                <a:spcPct val="100000"/>
              </a:lnSpc>
              <a:buFontTx/>
              <a:buNone/>
            </a:pPr>
            <a:endParaRPr lang="zh-CN" altLang="en-US" sz="2800">
              <a:ea typeface="华文新魏" pitchFamily="2" charset="-122"/>
            </a:endParaRPr>
          </a:p>
          <a:p>
            <a:pPr marL="342900" indent="-342900">
              <a:lnSpc>
                <a:spcPct val="100000"/>
              </a:lnSpc>
              <a:buFontTx/>
              <a:buNone/>
            </a:pPr>
            <a:r>
              <a:rPr lang="zh-CN" altLang="en-US" sz="2800">
                <a:ea typeface="华文新魏" pitchFamily="2" charset="-122"/>
              </a:rPr>
              <a:t>特性：</a:t>
            </a:r>
          </a:p>
          <a:p>
            <a:pPr marL="342900" indent="-342900">
              <a:lnSpc>
                <a:spcPct val="100000"/>
              </a:lnSpc>
              <a:buFont typeface="Wingdings" pitchFamily="2" charset="2"/>
              <a:buChar char="ü"/>
            </a:pPr>
            <a:r>
              <a:rPr lang="zh-CN" altLang="en-US" sz="2800"/>
              <a:t>一致性</a:t>
            </a:r>
          </a:p>
          <a:p>
            <a:pPr marL="342900" indent="-342900">
              <a:lnSpc>
                <a:spcPct val="100000"/>
              </a:lnSpc>
              <a:buFont typeface="Wingdings" pitchFamily="2" charset="2"/>
              <a:buChar char="ü"/>
            </a:pPr>
            <a:r>
              <a:rPr lang="zh-CN" altLang="en-US" sz="2800"/>
              <a:t>随机性</a:t>
            </a:r>
          </a:p>
          <a:p>
            <a:pPr marL="342900" indent="-342900">
              <a:lnSpc>
                <a:spcPct val="100000"/>
              </a:lnSpc>
              <a:buFont typeface="Wingdings" pitchFamily="2" charset="2"/>
              <a:buChar char="ü"/>
            </a:pPr>
            <a:r>
              <a:rPr lang="zh-CN" altLang="en-US" sz="2800"/>
              <a:t>唯一性</a:t>
            </a:r>
          </a:p>
          <a:p>
            <a:pPr marL="342900" indent="-342900">
              <a:lnSpc>
                <a:spcPct val="100000"/>
              </a:lnSpc>
              <a:buFont typeface="Wingdings" pitchFamily="2" charset="2"/>
              <a:buChar char="ü"/>
            </a:pPr>
            <a:r>
              <a:rPr lang="zh-CN" altLang="en-US" sz="2800"/>
              <a:t>单向性</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02147"/>
                                        </p:tgtEl>
                                        <p:attrNameLst>
                                          <p:attrName>style.visibility</p:attrName>
                                        </p:attrNameLst>
                                      </p:cBhvr>
                                      <p:to>
                                        <p:strVal val="visible"/>
                                      </p:to>
                                    </p:set>
                                    <p:animEffect transition="in" filter="checkerboard(across)">
                                      <p:cBhvr>
                                        <p:cTn id="7" dur="500"/>
                                        <p:tgtEl>
                                          <p:spTgt spid="902147"/>
                                        </p:tgtEl>
                                      </p:cBhvr>
                                    </p:animEffect>
                                  </p:childTnLst>
                                </p:cTn>
                              </p:par>
                              <p:par>
                                <p:cTn id="8" presetID="12" presetClass="entr" presetSubtype="2" fill="hold" nodeType="withEffect">
                                  <p:stCondLst>
                                    <p:cond delay="0"/>
                                  </p:stCondLst>
                                  <p:childTnLst>
                                    <p:set>
                                      <p:cBhvr>
                                        <p:cTn id="9" dur="1" fill="hold">
                                          <p:stCondLst>
                                            <p:cond delay="0"/>
                                          </p:stCondLst>
                                        </p:cTn>
                                        <p:tgtEl>
                                          <p:spTgt spid="902148"/>
                                        </p:tgtEl>
                                        <p:attrNameLst>
                                          <p:attrName>style.visibility</p:attrName>
                                        </p:attrNameLst>
                                      </p:cBhvr>
                                      <p:to>
                                        <p:strVal val="visible"/>
                                      </p:to>
                                    </p:set>
                                    <p:animEffect transition="in" filter="slide(fromRight)">
                                      <p:cBhvr>
                                        <p:cTn id="10" dur="500"/>
                                        <p:tgtEl>
                                          <p:spTgt spid="902148"/>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2" fill="hold" grpId="0" nodeType="clickEffect">
                                  <p:stCondLst>
                                    <p:cond delay="0"/>
                                  </p:stCondLst>
                                  <p:childTnLst>
                                    <p:set>
                                      <p:cBhvr>
                                        <p:cTn id="14" dur="1" fill="hold">
                                          <p:stCondLst>
                                            <p:cond delay="0"/>
                                          </p:stCondLst>
                                        </p:cTn>
                                        <p:tgtEl>
                                          <p:spTgt spid="902149">
                                            <p:txEl>
                                              <p:pRg st="0" end="0"/>
                                            </p:txEl>
                                          </p:spTgt>
                                        </p:tgtEl>
                                        <p:attrNameLst>
                                          <p:attrName>style.visibility</p:attrName>
                                        </p:attrNameLst>
                                      </p:cBhvr>
                                      <p:to>
                                        <p:strVal val="visible"/>
                                      </p:to>
                                    </p:set>
                                    <p:animEffect transition="in" filter="slide(fromRight)">
                                      <p:cBhvr>
                                        <p:cTn id="15" dur="500"/>
                                        <p:tgtEl>
                                          <p:spTgt spid="902149">
                                            <p:txEl>
                                              <p:pRg st="0" end="0"/>
                                            </p:txEl>
                                          </p:spTgt>
                                        </p:tgtEl>
                                      </p:cBhvr>
                                    </p:animEffect>
                                  </p:childTnLst>
                                </p:cTn>
                              </p:par>
                              <p:par>
                                <p:cTn id="16" presetID="12" presetClass="entr" presetSubtype="2" fill="hold" grpId="0" nodeType="withEffect">
                                  <p:stCondLst>
                                    <p:cond delay="0"/>
                                  </p:stCondLst>
                                  <p:childTnLst>
                                    <p:set>
                                      <p:cBhvr>
                                        <p:cTn id="17" dur="1" fill="hold">
                                          <p:stCondLst>
                                            <p:cond delay="0"/>
                                          </p:stCondLst>
                                        </p:cTn>
                                        <p:tgtEl>
                                          <p:spTgt spid="902149">
                                            <p:txEl>
                                              <p:pRg st="2" end="2"/>
                                            </p:txEl>
                                          </p:spTgt>
                                        </p:tgtEl>
                                        <p:attrNameLst>
                                          <p:attrName>style.visibility</p:attrName>
                                        </p:attrNameLst>
                                      </p:cBhvr>
                                      <p:to>
                                        <p:strVal val="visible"/>
                                      </p:to>
                                    </p:set>
                                    <p:animEffect transition="in" filter="slide(fromRight)">
                                      <p:cBhvr>
                                        <p:cTn id="18" dur="500"/>
                                        <p:tgtEl>
                                          <p:spTgt spid="902149">
                                            <p:txEl>
                                              <p:pRg st="2" end="2"/>
                                            </p:txEl>
                                          </p:spTgt>
                                        </p:tgtEl>
                                      </p:cBhvr>
                                    </p:animEffect>
                                  </p:childTnLst>
                                </p:cTn>
                              </p:par>
                              <p:par>
                                <p:cTn id="19" presetID="12" presetClass="entr" presetSubtype="2" fill="hold" grpId="0" nodeType="withEffect">
                                  <p:stCondLst>
                                    <p:cond delay="0"/>
                                  </p:stCondLst>
                                  <p:childTnLst>
                                    <p:set>
                                      <p:cBhvr>
                                        <p:cTn id="20" dur="1" fill="hold">
                                          <p:stCondLst>
                                            <p:cond delay="0"/>
                                          </p:stCondLst>
                                        </p:cTn>
                                        <p:tgtEl>
                                          <p:spTgt spid="902149">
                                            <p:txEl>
                                              <p:pRg st="3" end="3"/>
                                            </p:txEl>
                                          </p:spTgt>
                                        </p:tgtEl>
                                        <p:attrNameLst>
                                          <p:attrName>style.visibility</p:attrName>
                                        </p:attrNameLst>
                                      </p:cBhvr>
                                      <p:to>
                                        <p:strVal val="visible"/>
                                      </p:to>
                                    </p:set>
                                    <p:animEffect transition="in" filter="slide(fromRight)">
                                      <p:cBhvr>
                                        <p:cTn id="21" dur="500"/>
                                        <p:tgtEl>
                                          <p:spTgt spid="902149">
                                            <p:txEl>
                                              <p:pRg st="3" end="3"/>
                                            </p:txEl>
                                          </p:spTgt>
                                        </p:tgtEl>
                                      </p:cBhvr>
                                    </p:animEffect>
                                  </p:childTnLst>
                                </p:cTn>
                              </p:par>
                              <p:par>
                                <p:cTn id="22" presetID="12" presetClass="entr" presetSubtype="2" fill="hold" grpId="0" nodeType="withEffect">
                                  <p:stCondLst>
                                    <p:cond delay="0"/>
                                  </p:stCondLst>
                                  <p:childTnLst>
                                    <p:set>
                                      <p:cBhvr>
                                        <p:cTn id="23" dur="1" fill="hold">
                                          <p:stCondLst>
                                            <p:cond delay="0"/>
                                          </p:stCondLst>
                                        </p:cTn>
                                        <p:tgtEl>
                                          <p:spTgt spid="902149">
                                            <p:txEl>
                                              <p:pRg st="4" end="4"/>
                                            </p:txEl>
                                          </p:spTgt>
                                        </p:tgtEl>
                                        <p:attrNameLst>
                                          <p:attrName>style.visibility</p:attrName>
                                        </p:attrNameLst>
                                      </p:cBhvr>
                                      <p:to>
                                        <p:strVal val="visible"/>
                                      </p:to>
                                    </p:set>
                                    <p:animEffect transition="in" filter="slide(fromRight)">
                                      <p:cBhvr>
                                        <p:cTn id="24" dur="500"/>
                                        <p:tgtEl>
                                          <p:spTgt spid="902149">
                                            <p:txEl>
                                              <p:pRg st="4" end="4"/>
                                            </p:txEl>
                                          </p:spTgt>
                                        </p:tgtEl>
                                      </p:cBhvr>
                                    </p:animEffect>
                                  </p:childTnLst>
                                </p:cTn>
                              </p:par>
                              <p:par>
                                <p:cTn id="25" presetID="12" presetClass="entr" presetSubtype="2" fill="hold" grpId="0" nodeType="withEffect">
                                  <p:stCondLst>
                                    <p:cond delay="0"/>
                                  </p:stCondLst>
                                  <p:childTnLst>
                                    <p:set>
                                      <p:cBhvr>
                                        <p:cTn id="26" dur="1" fill="hold">
                                          <p:stCondLst>
                                            <p:cond delay="0"/>
                                          </p:stCondLst>
                                        </p:cTn>
                                        <p:tgtEl>
                                          <p:spTgt spid="902149">
                                            <p:txEl>
                                              <p:pRg st="5" end="5"/>
                                            </p:txEl>
                                          </p:spTgt>
                                        </p:tgtEl>
                                        <p:attrNameLst>
                                          <p:attrName>style.visibility</p:attrName>
                                        </p:attrNameLst>
                                      </p:cBhvr>
                                      <p:to>
                                        <p:strVal val="visible"/>
                                      </p:to>
                                    </p:set>
                                    <p:animEffect transition="in" filter="slide(fromRight)">
                                      <p:cBhvr>
                                        <p:cTn id="27" dur="500"/>
                                        <p:tgtEl>
                                          <p:spTgt spid="902149">
                                            <p:txEl>
                                              <p:pRg st="5" end="5"/>
                                            </p:txEl>
                                          </p:spTgt>
                                        </p:tgtEl>
                                      </p:cBhvr>
                                    </p:animEffect>
                                  </p:childTnLst>
                                </p:cTn>
                              </p:par>
                              <p:par>
                                <p:cTn id="28" presetID="12" presetClass="entr" presetSubtype="2" fill="hold" grpId="0" nodeType="withEffect">
                                  <p:stCondLst>
                                    <p:cond delay="0"/>
                                  </p:stCondLst>
                                  <p:childTnLst>
                                    <p:set>
                                      <p:cBhvr>
                                        <p:cTn id="29" dur="1" fill="hold">
                                          <p:stCondLst>
                                            <p:cond delay="0"/>
                                          </p:stCondLst>
                                        </p:cTn>
                                        <p:tgtEl>
                                          <p:spTgt spid="902149">
                                            <p:txEl>
                                              <p:pRg st="6" end="6"/>
                                            </p:txEl>
                                          </p:spTgt>
                                        </p:tgtEl>
                                        <p:attrNameLst>
                                          <p:attrName>style.visibility</p:attrName>
                                        </p:attrNameLst>
                                      </p:cBhvr>
                                      <p:to>
                                        <p:strVal val="visible"/>
                                      </p:to>
                                    </p:set>
                                    <p:animEffect transition="in" filter="slide(fromRight)">
                                      <p:cBhvr>
                                        <p:cTn id="30" dur="500"/>
                                        <p:tgtEl>
                                          <p:spTgt spid="90214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49"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1"/>
          <p:cNvSpPr>
            <a:spLocks noGrp="1"/>
          </p:cNvSpPr>
          <p:nvPr>
            <p:ph type="sldNum" sz="quarter" idx="10"/>
          </p:nvPr>
        </p:nvSpPr>
        <p:spPr/>
        <p:txBody>
          <a:bodyPr/>
          <a:lstStyle/>
          <a:p>
            <a:pPr>
              <a:defRPr/>
            </a:pPr>
            <a:fld id="{443A1A2F-B0F3-4EA8-AA6F-A604BDEA9461}" type="slidenum">
              <a:rPr lang="zh-CN" altLang="en-US"/>
              <a:pPr>
                <a:defRPr/>
              </a:pPr>
              <a:t>30</a:t>
            </a:fld>
            <a:endParaRPr lang="en-US" altLang="zh-CN"/>
          </a:p>
        </p:txBody>
      </p:sp>
      <p:sp>
        <p:nvSpPr>
          <p:cNvPr id="744450" name="Rectangle 2"/>
          <p:cNvSpPr>
            <a:spLocks noGrp="1" noChangeArrowheads="1"/>
          </p:cNvSpPr>
          <p:nvPr>
            <p:ph type="title" idx="4294967295"/>
          </p:nvPr>
        </p:nvSpPr>
        <p:spPr>
          <a:xfrm>
            <a:off x="533400" y="381000"/>
            <a:ext cx="8077200" cy="533400"/>
          </a:xfrm>
        </p:spPr>
        <p:txBody>
          <a:bodyPr/>
          <a:lstStyle/>
          <a:p>
            <a:pPr eaLnBrk="1" hangingPunct="1">
              <a:defRPr/>
            </a:pPr>
            <a:r>
              <a:rPr lang="zh-CN" altLang="en-US" sz="3600" b="0" smtClean="0">
                <a:latin typeface="Times New Roman" pitchFamily="18" charset="0"/>
                <a:ea typeface="宋体" charset="-122"/>
                <a:cs typeface="Times New Roman" pitchFamily="18" charset="0"/>
              </a:rPr>
              <a:t>数字证书（选讲）</a:t>
            </a:r>
            <a:r>
              <a:rPr lang="zh-CN" altLang="en-US" sz="3600" b="0" smtClean="0">
                <a:ea typeface="宋体" charset="-122"/>
                <a:cs typeface="Times New Roman" pitchFamily="18" charset="0"/>
              </a:rPr>
              <a:t> </a:t>
            </a:r>
          </a:p>
        </p:txBody>
      </p:sp>
      <p:sp>
        <p:nvSpPr>
          <p:cNvPr id="744451" name="Rectangle 3"/>
          <p:cNvSpPr>
            <a:spLocks noChangeArrowheads="1"/>
          </p:cNvSpPr>
          <p:nvPr/>
        </p:nvSpPr>
        <p:spPr bwMode="auto">
          <a:xfrm>
            <a:off x="457200" y="1008063"/>
            <a:ext cx="7772400" cy="1495425"/>
          </a:xfrm>
          <a:prstGeom prst="rect">
            <a:avLst/>
          </a:prstGeom>
          <a:noFill/>
          <a:ln w="9525">
            <a:noFill/>
            <a:miter lim="800000"/>
            <a:headEnd/>
            <a:tailEnd/>
          </a:ln>
        </p:spPr>
        <p:txBody>
          <a:bodyPr>
            <a:spAutoFit/>
          </a:bodyPr>
          <a:lstStyle/>
          <a:p>
            <a:pPr algn="just" eaLnBrk="0" hangingPunct="0">
              <a:lnSpc>
                <a:spcPct val="100000"/>
              </a:lnSpc>
              <a:spcBef>
                <a:spcPct val="0"/>
              </a:spcBef>
              <a:buFontTx/>
              <a:buNone/>
            </a:pPr>
            <a:r>
              <a:rPr kumimoji="1" lang="zh-CN" altLang="en-US" sz="2300" b="1">
                <a:solidFill>
                  <a:schemeClr val="tx1"/>
                </a:solidFill>
                <a:latin typeface="Times New Roman" pitchFamily="18" charset="0"/>
                <a:ea typeface="宋体" charset="-122"/>
              </a:rPr>
              <a:t>    </a:t>
            </a:r>
            <a:r>
              <a:rPr kumimoji="1" lang="zh-CN" altLang="en-US" sz="2300">
                <a:latin typeface="楷体_GB2312" pitchFamily="49" charset="-122"/>
              </a:rPr>
              <a:t>数字证书又称为数字标识（</a:t>
            </a:r>
            <a:r>
              <a:rPr kumimoji="1" lang="en-US" altLang="zh-CN" sz="2300">
                <a:latin typeface="楷体_GB2312" pitchFamily="49" charset="-122"/>
                <a:ea typeface="Arial Unicode MS" pitchFamily="34" charset="-122"/>
                <a:cs typeface="Arial Unicode MS" pitchFamily="34" charset="-122"/>
              </a:rPr>
              <a:t>Digital Certificate</a:t>
            </a:r>
            <a:r>
              <a:rPr kumimoji="1" lang="zh-CN" altLang="en-US" sz="2300">
                <a:latin typeface="楷体_GB2312" pitchFamily="49" charset="-122"/>
              </a:rPr>
              <a:t>，</a:t>
            </a:r>
            <a:r>
              <a:rPr kumimoji="1" lang="en-US" altLang="zh-CN" sz="2300">
                <a:latin typeface="楷体_GB2312" pitchFamily="49" charset="-122"/>
              </a:rPr>
              <a:t>Digital ID</a:t>
            </a:r>
            <a:r>
              <a:rPr kumimoji="1" lang="zh-CN" altLang="en-US" sz="2300">
                <a:latin typeface="楷体_GB2312" pitchFamily="49" charset="-122"/>
              </a:rPr>
              <a:t>），它提供了一种在网络上身份验证的方式，是用来标志和证明网络通信双方身份的数字信息文件，与司机驾照或日常生活中的身份证相似。</a:t>
            </a:r>
            <a:r>
              <a:rPr kumimoji="1" lang="zh-CN" altLang="en-US" sz="2300" b="1">
                <a:solidFill>
                  <a:schemeClr val="tx1"/>
                </a:solidFill>
                <a:latin typeface="Times New Roman" pitchFamily="18" charset="0"/>
                <a:ea typeface="宋体" charset="-122"/>
              </a:rPr>
              <a:t>     </a:t>
            </a:r>
          </a:p>
        </p:txBody>
      </p:sp>
      <p:sp>
        <p:nvSpPr>
          <p:cNvPr id="744452" name="Rectangle 4"/>
          <p:cNvSpPr>
            <a:spLocks noChangeArrowheads="1"/>
          </p:cNvSpPr>
          <p:nvPr/>
        </p:nvSpPr>
        <p:spPr bwMode="auto">
          <a:xfrm>
            <a:off x="395288" y="2479675"/>
            <a:ext cx="8153400" cy="2197100"/>
          </a:xfrm>
          <a:prstGeom prst="rect">
            <a:avLst/>
          </a:prstGeom>
          <a:noFill/>
          <a:ln w="9525">
            <a:noFill/>
            <a:miter lim="800000"/>
            <a:headEnd/>
            <a:tailEnd/>
          </a:ln>
        </p:spPr>
        <p:txBody>
          <a:bodyPr>
            <a:spAutoFit/>
          </a:bodyPr>
          <a:lstStyle/>
          <a:p>
            <a:pPr algn="just" eaLnBrk="0" hangingPunct="0">
              <a:lnSpc>
                <a:spcPct val="100000"/>
              </a:lnSpc>
              <a:spcBef>
                <a:spcPct val="0"/>
              </a:spcBef>
              <a:buFontTx/>
              <a:buNone/>
            </a:pPr>
            <a:r>
              <a:rPr kumimoji="1" lang="zh-CN" altLang="en-US" sz="2300" b="1">
                <a:solidFill>
                  <a:schemeClr val="tx1"/>
                </a:solidFill>
                <a:latin typeface="Times New Roman" pitchFamily="18" charset="0"/>
                <a:ea typeface="宋体" charset="-122"/>
              </a:rPr>
              <a:t>     </a:t>
            </a:r>
            <a:r>
              <a:rPr kumimoji="1" lang="zh-CN" altLang="en-US" sz="2300">
                <a:latin typeface="Times New Roman" pitchFamily="18" charset="0"/>
              </a:rPr>
              <a:t>通俗地讲，数字证书就是个人或单位在网络通讯中的身份证。数字证书将身份绑定到一对可以用来加密和签名数字信息的电子密钥，它能够验证一个人使用给定密钥的权利，这样有利于防止利用假密钥冒充其他用户的人，它与加密一起使用，可以提供一个更加完整的信息安全技术方案，确保交易中各方的身份。</a:t>
            </a:r>
          </a:p>
        </p:txBody>
      </p:sp>
      <p:sp>
        <p:nvSpPr>
          <p:cNvPr id="744453" name="Rectangle 5"/>
          <p:cNvSpPr>
            <a:spLocks noChangeArrowheads="1"/>
          </p:cNvSpPr>
          <p:nvPr/>
        </p:nvSpPr>
        <p:spPr bwMode="auto">
          <a:xfrm>
            <a:off x="442913" y="4727575"/>
            <a:ext cx="8153400" cy="1846263"/>
          </a:xfrm>
          <a:prstGeom prst="rect">
            <a:avLst/>
          </a:prstGeom>
          <a:noFill/>
          <a:ln w="9525">
            <a:noFill/>
            <a:miter lim="800000"/>
            <a:headEnd/>
            <a:tailEnd/>
          </a:ln>
        </p:spPr>
        <p:txBody>
          <a:bodyPr>
            <a:spAutoFit/>
          </a:bodyPr>
          <a:lstStyle/>
          <a:p>
            <a:pPr algn="just" eaLnBrk="0" hangingPunct="0">
              <a:lnSpc>
                <a:spcPct val="100000"/>
              </a:lnSpc>
              <a:spcBef>
                <a:spcPct val="0"/>
              </a:spcBef>
              <a:buFontTx/>
              <a:buNone/>
            </a:pPr>
            <a:r>
              <a:rPr kumimoji="1" lang="zh-CN" altLang="en-US" sz="2300" b="1">
                <a:solidFill>
                  <a:schemeClr val="tx1"/>
                </a:solidFill>
                <a:latin typeface="Times New Roman" pitchFamily="18" charset="0"/>
                <a:ea typeface="宋体" charset="-122"/>
              </a:rPr>
              <a:t>    </a:t>
            </a:r>
            <a:r>
              <a:rPr kumimoji="1" lang="zh-CN" altLang="en-US" sz="2300">
                <a:latin typeface="楷体_GB2312" pitchFamily="49" charset="-122"/>
              </a:rPr>
              <a:t>数字证书是由权威公正的第三方机构即</a:t>
            </a:r>
            <a:r>
              <a:rPr kumimoji="1" lang="en-US" altLang="zh-CN" sz="2300">
                <a:latin typeface="楷体_GB2312" pitchFamily="49" charset="-122"/>
              </a:rPr>
              <a:t>CA</a:t>
            </a:r>
            <a:r>
              <a:rPr kumimoji="1" lang="zh-CN" altLang="en-US" sz="2300">
                <a:latin typeface="楷体_GB2312" pitchFamily="49" charset="-122"/>
              </a:rPr>
              <a:t>中心签发的，以数字证书为核心的加密技术可以对网络上传输的信息进行加密和解密、数字签名和签名验证，确保网上传递信息的机密性、完整性，以及交易实体身份的真实性，签名信息的不可否认性，从而保障网络应用的安全性。</a:t>
            </a:r>
            <a:r>
              <a:rPr kumimoji="1" lang="zh-CN" altLang="en-US" sz="2300" b="1">
                <a:solidFill>
                  <a:schemeClr val="tx1"/>
                </a:solidFill>
                <a:latin typeface="Times New Roman" pitchFamily="18" charset="0"/>
                <a:ea typeface="宋体" charset="-122"/>
              </a:rPr>
              <a:t>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4450"/>
                                        </p:tgtEl>
                                        <p:attrNameLst>
                                          <p:attrName>style.visibility</p:attrName>
                                        </p:attrNameLst>
                                      </p:cBhvr>
                                      <p:to>
                                        <p:strVal val="visible"/>
                                      </p:to>
                                    </p:set>
                                    <p:anim calcmode="lin" valueType="num">
                                      <p:cBhvr additive="base">
                                        <p:cTn id="7" dur="500" fill="hold"/>
                                        <p:tgtEl>
                                          <p:spTgt spid="744450"/>
                                        </p:tgtEl>
                                        <p:attrNameLst>
                                          <p:attrName>ppt_x</p:attrName>
                                        </p:attrNameLst>
                                      </p:cBhvr>
                                      <p:tavLst>
                                        <p:tav tm="0">
                                          <p:val>
                                            <p:strVal val="0-#ppt_w/2"/>
                                          </p:val>
                                        </p:tav>
                                        <p:tav tm="100000">
                                          <p:val>
                                            <p:strVal val="#ppt_x"/>
                                          </p:val>
                                        </p:tav>
                                      </p:tavLst>
                                    </p:anim>
                                    <p:anim calcmode="lin" valueType="num">
                                      <p:cBhvr additive="base">
                                        <p:cTn id="8" dur="500" fill="hold"/>
                                        <p:tgtEl>
                                          <p:spTgt spid="7444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744451"/>
                                        </p:tgtEl>
                                        <p:attrNameLst>
                                          <p:attrName>style.visibility</p:attrName>
                                        </p:attrNameLst>
                                      </p:cBhvr>
                                      <p:to>
                                        <p:strVal val="visible"/>
                                      </p:to>
                                    </p:set>
                                    <p:anim calcmode="lin" valueType="num">
                                      <p:cBhvr>
                                        <p:cTn id="13" dur="500" fill="hold"/>
                                        <p:tgtEl>
                                          <p:spTgt spid="744451"/>
                                        </p:tgtEl>
                                        <p:attrNameLst>
                                          <p:attrName>ppt_w</p:attrName>
                                        </p:attrNameLst>
                                      </p:cBhvr>
                                      <p:tavLst>
                                        <p:tav tm="0">
                                          <p:val>
                                            <p:fltVal val="0"/>
                                          </p:val>
                                        </p:tav>
                                        <p:tav tm="100000">
                                          <p:val>
                                            <p:strVal val="#ppt_w"/>
                                          </p:val>
                                        </p:tav>
                                      </p:tavLst>
                                    </p:anim>
                                    <p:anim calcmode="lin" valueType="num">
                                      <p:cBhvr>
                                        <p:cTn id="14" dur="500" fill="hold"/>
                                        <p:tgtEl>
                                          <p:spTgt spid="744451"/>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44452"/>
                                        </p:tgtEl>
                                        <p:attrNameLst>
                                          <p:attrName>style.visibility</p:attrName>
                                        </p:attrNameLst>
                                      </p:cBhvr>
                                      <p:to>
                                        <p:strVal val="visible"/>
                                      </p:to>
                                    </p:set>
                                    <p:anim calcmode="lin" valueType="num">
                                      <p:cBhvr additive="base">
                                        <p:cTn id="19" dur="500" fill="hold"/>
                                        <p:tgtEl>
                                          <p:spTgt spid="744452"/>
                                        </p:tgtEl>
                                        <p:attrNameLst>
                                          <p:attrName>ppt_x</p:attrName>
                                        </p:attrNameLst>
                                      </p:cBhvr>
                                      <p:tavLst>
                                        <p:tav tm="0">
                                          <p:val>
                                            <p:strVal val="0-#ppt_w/2"/>
                                          </p:val>
                                        </p:tav>
                                        <p:tav tm="100000">
                                          <p:val>
                                            <p:strVal val="#ppt_x"/>
                                          </p:val>
                                        </p:tav>
                                      </p:tavLst>
                                    </p:anim>
                                    <p:anim calcmode="lin" valueType="num">
                                      <p:cBhvr additive="base">
                                        <p:cTn id="20" dur="500" fill="hold"/>
                                        <p:tgtEl>
                                          <p:spTgt spid="74445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744453"/>
                                        </p:tgtEl>
                                        <p:attrNameLst>
                                          <p:attrName>style.visibility</p:attrName>
                                        </p:attrNameLst>
                                      </p:cBhvr>
                                      <p:to>
                                        <p:strVal val="visible"/>
                                      </p:to>
                                    </p:set>
                                    <p:anim calcmode="lin" valueType="num">
                                      <p:cBhvr>
                                        <p:cTn id="25" dur="500" fill="hold"/>
                                        <p:tgtEl>
                                          <p:spTgt spid="744453"/>
                                        </p:tgtEl>
                                        <p:attrNameLst>
                                          <p:attrName>ppt_w</p:attrName>
                                        </p:attrNameLst>
                                      </p:cBhvr>
                                      <p:tavLst>
                                        <p:tav tm="0">
                                          <p:val>
                                            <p:fltVal val="0"/>
                                          </p:val>
                                        </p:tav>
                                        <p:tav tm="100000">
                                          <p:val>
                                            <p:strVal val="#ppt_w"/>
                                          </p:val>
                                        </p:tav>
                                      </p:tavLst>
                                    </p:anim>
                                    <p:anim calcmode="lin" valueType="num">
                                      <p:cBhvr>
                                        <p:cTn id="26" dur="500" fill="hold"/>
                                        <p:tgtEl>
                                          <p:spTgt spid="74445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50" grpId="0" autoUpdateAnimBg="0"/>
      <p:bldP spid="744451" grpId="0" autoUpdateAnimBg="0"/>
      <p:bldP spid="744452" grpId="0" autoUpdateAnimBg="0"/>
      <p:bldP spid="74445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0"/>
          </p:nvPr>
        </p:nvSpPr>
        <p:spPr/>
        <p:txBody>
          <a:bodyPr/>
          <a:lstStyle/>
          <a:p>
            <a:pPr>
              <a:defRPr/>
            </a:pPr>
            <a:fld id="{21B394B6-3DA7-498F-96A9-E62F2AD12FD2}" type="slidenum">
              <a:rPr lang="zh-CN" altLang="en-US"/>
              <a:pPr>
                <a:defRPr/>
              </a:pPr>
              <a:t>31</a:t>
            </a:fld>
            <a:endParaRPr lang="en-US" altLang="zh-CN"/>
          </a:p>
        </p:txBody>
      </p:sp>
      <p:sp>
        <p:nvSpPr>
          <p:cNvPr id="54275" name="Rectangle 2"/>
          <p:cNvSpPr>
            <a:spLocks noChangeArrowheads="1"/>
          </p:cNvSpPr>
          <p:nvPr/>
        </p:nvSpPr>
        <p:spPr bwMode="auto">
          <a:xfrm>
            <a:off x="468313" y="1052513"/>
            <a:ext cx="7543800" cy="1144587"/>
          </a:xfrm>
          <a:prstGeom prst="rect">
            <a:avLst/>
          </a:prstGeom>
          <a:noFill/>
          <a:ln w="9525">
            <a:noFill/>
            <a:miter lim="800000"/>
            <a:headEnd/>
            <a:tailEnd/>
          </a:ln>
        </p:spPr>
        <p:txBody>
          <a:bodyPr>
            <a:spAutoFit/>
          </a:bodyPr>
          <a:lstStyle/>
          <a:p>
            <a:pPr algn="just" eaLnBrk="0" hangingPunct="0">
              <a:lnSpc>
                <a:spcPct val="100000"/>
              </a:lnSpc>
              <a:spcBef>
                <a:spcPct val="0"/>
              </a:spcBef>
              <a:buFontTx/>
              <a:buNone/>
            </a:pPr>
            <a:r>
              <a:rPr kumimoji="1" lang="zh-CN" altLang="en-US" sz="2300" b="1">
                <a:solidFill>
                  <a:schemeClr val="tx1"/>
                </a:solidFill>
                <a:latin typeface="Times New Roman" pitchFamily="18" charset="0"/>
                <a:ea typeface="宋体" charset="-122"/>
              </a:rPr>
              <a:t>        </a:t>
            </a:r>
            <a:r>
              <a:rPr kumimoji="1" lang="zh-CN" altLang="en-US" sz="2300">
                <a:latin typeface="楷体_GB2312" pitchFamily="49" charset="-122"/>
              </a:rPr>
              <a:t>数字证书采用公钥密码体制，即利用一对互相匹配的密钥进行加密、解密。公钥密码技术也用来解决了密钥的分配与管理问题。  </a:t>
            </a:r>
          </a:p>
        </p:txBody>
      </p:sp>
      <p:sp>
        <p:nvSpPr>
          <p:cNvPr id="54276" name="Rectangle 3"/>
          <p:cNvSpPr>
            <a:spLocks noChangeArrowheads="1"/>
          </p:cNvSpPr>
          <p:nvPr/>
        </p:nvSpPr>
        <p:spPr bwMode="auto">
          <a:xfrm>
            <a:off x="395288" y="2492375"/>
            <a:ext cx="8153400" cy="3600450"/>
          </a:xfrm>
          <a:prstGeom prst="rect">
            <a:avLst/>
          </a:prstGeom>
          <a:noFill/>
          <a:ln w="9525">
            <a:noFill/>
            <a:miter lim="800000"/>
            <a:headEnd/>
            <a:tailEnd/>
          </a:ln>
        </p:spPr>
        <p:txBody>
          <a:bodyPr>
            <a:spAutoFit/>
          </a:bodyPr>
          <a:lstStyle/>
          <a:p>
            <a:pPr algn="just" eaLnBrk="0" hangingPunct="0">
              <a:lnSpc>
                <a:spcPct val="100000"/>
              </a:lnSpc>
              <a:spcBef>
                <a:spcPct val="0"/>
              </a:spcBef>
              <a:buFontTx/>
              <a:buNone/>
            </a:pPr>
            <a:r>
              <a:rPr kumimoji="1" lang="zh-CN" altLang="en-US" sz="2300" b="1">
                <a:solidFill>
                  <a:schemeClr val="tx1"/>
                </a:solidFill>
                <a:latin typeface="Times New Roman" pitchFamily="18" charset="0"/>
                <a:ea typeface="宋体" charset="-122"/>
              </a:rPr>
              <a:t>          </a:t>
            </a:r>
            <a:r>
              <a:rPr kumimoji="1" lang="zh-CN" altLang="en-US" sz="2300">
                <a:latin typeface="楷体_GB2312" pitchFamily="49" charset="-122"/>
              </a:rPr>
              <a:t>一般来说，数字证书主要包括三方面的内容：</a:t>
            </a:r>
            <a:r>
              <a:rPr kumimoji="1" lang="zh-CN" altLang="en-US" sz="2300">
                <a:solidFill>
                  <a:srgbClr val="FFCC00"/>
                </a:solidFill>
                <a:latin typeface="楷体_GB2312" pitchFamily="49" charset="-122"/>
              </a:rPr>
              <a:t>证书所有者的信息、证书所有者的公开密钥和证书颁发机构的签名。</a:t>
            </a:r>
            <a:r>
              <a:rPr kumimoji="1" lang="zh-CN" altLang="en-US" sz="2300">
                <a:latin typeface="楷体_GB2312" pitchFamily="49" charset="-122"/>
              </a:rPr>
              <a:t>数字证书的格式一般采用</a:t>
            </a:r>
            <a:r>
              <a:rPr kumimoji="1" lang="en-US" altLang="zh-CN" sz="2300">
                <a:latin typeface="楷体_GB2312" pitchFamily="49" charset="-122"/>
                <a:ea typeface="Arial Unicode MS" pitchFamily="34" charset="-122"/>
                <a:cs typeface="Arial Unicode MS" pitchFamily="34" charset="-122"/>
              </a:rPr>
              <a:t>X.509</a:t>
            </a:r>
            <a:r>
              <a:rPr kumimoji="1" lang="zh-CN" altLang="en-US" sz="2300">
                <a:latin typeface="楷体_GB2312" pitchFamily="49" charset="-122"/>
              </a:rPr>
              <a:t>国际标准。目前的数字证书类型主要包括：个人数字证书、单位数字证书、单位员工数字证书、服务器证书、</a:t>
            </a:r>
            <a:r>
              <a:rPr kumimoji="1" lang="en-US" altLang="zh-CN" sz="2300">
                <a:latin typeface="楷体_GB2312" pitchFamily="49" charset="-122"/>
              </a:rPr>
              <a:t>VPN</a:t>
            </a:r>
            <a:r>
              <a:rPr kumimoji="1" lang="zh-CN" altLang="en-US" sz="2300">
                <a:latin typeface="楷体_GB2312" pitchFamily="49" charset="-122"/>
              </a:rPr>
              <a:t>证书、</a:t>
            </a:r>
            <a:r>
              <a:rPr kumimoji="1" lang="en-US" altLang="zh-CN" sz="2300">
                <a:latin typeface="楷体_GB2312" pitchFamily="49" charset="-122"/>
              </a:rPr>
              <a:t>WAP</a:t>
            </a:r>
            <a:r>
              <a:rPr kumimoji="1" lang="zh-CN" altLang="en-US" sz="2300">
                <a:latin typeface="楷体_GB2312" pitchFamily="49" charset="-122"/>
              </a:rPr>
              <a:t>证书、代码签名证书和表单签名证书。</a:t>
            </a:r>
          </a:p>
          <a:p>
            <a:pPr algn="just" eaLnBrk="0" hangingPunct="0">
              <a:lnSpc>
                <a:spcPct val="100000"/>
              </a:lnSpc>
              <a:spcBef>
                <a:spcPct val="0"/>
              </a:spcBef>
              <a:buFontTx/>
              <a:buNone/>
            </a:pPr>
            <a:r>
              <a:rPr kumimoji="1" lang="zh-CN" altLang="en-US" sz="2300">
                <a:latin typeface="楷体_GB2312" pitchFamily="49" charset="-122"/>
              </a:rPr>
              <a:t>        目前，数字证书主要用于发送安全电子邮件、访问安全站点、网上证券、网上招标采购、网上签约、网上办公、网上缴费、网上税务等网上安全电子事务处理和安全电子交易活动。 </a:t>
            </a:r>
          </a:p>
        </p:txBody>
      </p:sp>
    </p:spTree>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07950" y="173038"/>
            <a:ext cx="7772400" cy="808037"/>
          </a:xfrm>
        </p:spPr>
        <p:txBody>
          <a:bodyPr/>
          <a:lstStyle/>
          <a:p>
            <a:pPr algn="l"/>
            <a:r>
              <a:rPr lang="en-US" altLang="zh-CN" sz="3600" dirty="0" smtClean="0"/>
              <a:t>4.3  </a:t>
            </a:r>
            <a:r>
              <a:rPr lang="zh-CN" altLang="en-US" sz="3600" dirty="0" smtClean="0"/>
              <a:t>认证技术概述</a:t>
            </a:r>
            <a:r>
              <a:rPr lang="zh-CN" altLang="en-US" dirty="0" smtClean="0"/>
              <a:t> </a:t>
            </a:r>
          </a:p>
        </p:txBody>
      </p:sp>
      <p:sp>
        <p:nvSpPr>
          <p:cNvPr id="166915" name="Rectangle 3"/>
          <p:cNvSpPr>
            <a:spLocks noGrp="1" noChangeArrowheads="1"/>
          </p:cNvSpPr>
          <p:nvPr>
            <p:ph idx="1"/>
          </p:nvPr>
        </p:nvSpPr>
        <p:spPr>
          <a:xfrm>
            <a:off x="290513" y="957263"/>
            <a:ext cx="8458200" cy="431800"/>
          </a:xfrm>
        </p:spPr>
        <p:txBody>
          <a:bodyPr/>
          <a:lstStyle/>
          <a:p>
            <a:pPr algn="just">
              <a:lnSpc>
                <a:spcPct val="100000"/>
              </a:lnSpc>
            </a:pPr>
            <a:r>
              <a:rPr lang="en-US" altLang="zh-CN" b="1" dirty="0" smtClean="0"/>
              <a:t>4.3.1  </a:t>
            </a:r>
            <a:r>
              <a:rPr lang="zh-CN" altLang="en-US" b="1" dirty="0" smtClean="0"/>
              <a:t>认证及认证模型</a:t>
            </a:r>
          </a:p>
        </p:txBody>
      </p:sp>
      <p:sp>
        <p:nvSpPr>
          <p:cNvPr id="10" name="Rectangle 6"/>
          <p:cNvSpPr>
            <a:spLocks noGrp="1" noChangeArrowheads="1"/>
          </p:cNvSpPr>
          <p:nvPr>
            <p:ph type="sldNum" sz="quarter" idx="10"/>
          </p:nvPr>
        </p:nvSpPr>
        <p:spPr>
          <a:ln/>
        </p:spPr>
        <p:txBody>
          <a:bodyPr/>
          <a:lstStyle/>
          <a:p>
            <a:fld id="{19D5F751-932C-416E-BCA7-7AFD596E895A}" type="slidenum">
              <a:rPr lang="en-US" altLang="zh-CN"/>
              <a:pPr/>
              <a:t>32</a:t>
            </a:fld>
            <a:endParaRPr lang="en-US" altLang="zh-CN"/>
          </a:p>
        </p:txBody>
      </p:sp>
      <p:sp>
        <p:nvSpPr>
          <p:cNvPr id="8" name="Rectangle 4"/>
          <p:cNvSpPr>
            <a:spLocks noGrp="1" noChangeArrowheads="1"/>
          </p:cNvSpPr>
          <p:nvPr>
            <p:ph type="dt" sz="half" idx="4294967295"/>
          </p:nvPr>
        </p:nvSpPr>
        <p:spPr>
          <a:xfrm>
            <a:off x="0" y="6407150"/>
            <a:ext cx="1905000" cy="457200"/>
          </a:xfrm>
          <a:prstGeom prst="rect">
            <a:avLst/>
          </a:prstGeom>
          <a:ln/>
        </p:spPr>
        <p:txBody>
          <a:bodyPr/>
          <a:lstStyle/>
          <a:p>
            <a:fld id="{8AA289A8-2EA0-4CEA-83DE-2EE2229B3524}" type="datetime1">
              <a:rPr lang="zh-CN" altLang="en-US"/>
              <a:pPr/>
              <a:t>2023/4/16</a:t>
            </a:fld>
            <a:endParaRPr lang="en-US" altLang="zh-CN"/>
          </a:p>
        </p:txBody>
      </p:sp>
      <p:sp>
        <p:nvSpPr>
          <p:cNvPr id="166916" name="Text Box 4"/>
          <p:cNvSpPr txBox="1">
            <a:spLocks noChangeArrowheads="1"/>
          </p:cNvSpPr>
          <p:nvPr/>
        </p:nvSpPr>
        <p:spPr bwMode="auto">
          <a:xfrm>
            <a:off x="-36513" y="1436688"/>
            <a:ext cx="9144001" cy="1301750"/>
          </a:xfrm>
          <a:prstGeom prst="rect">
            <a:avLst/>
          </a:prstGeom>
          <a:noFill/>
          <a:ln w="9525">
            <a:noFill/>
            <a:miter lim="800000"/>
            <a:headEnd/>
            <a:tailEnd/>
          </a:ln>
          <a:effectLst/>
        </p:spPr>
        <p:txBody>
          <a:bodyPr>
            <a:spAutoFit/>
          </a:bodyPr>
          <a:lstStyle/>
          <a:p>
            <a:pPr>
              <a:lnSpc>
                <a:spcPct val="115000"/>
              </a:lnSpc>
            </a:pPr>
            <a:r>
              <a:rPr lang="zh-CN" altLang="en-US" sz="2300" b="1" dirty="0">
                <a:latin typeface="楷体_GB2312" pitchFamily="49" charset="-122"/>
                <a:ea typeface="楷体_GB2312" pitchFamily="49" charset="-122"/>
              </a:rPr>
              <a:t>    </a:t>
            </a:r>
            <a:r>
              <a:rPr lang="zh-CN" altLang="en-US" sz="2300" b="1" dirty="0">
                <a:solidFill>
                  <a:srgbClr val="FF0000"/>
                </a:solidFill>
                <a:latin typeface="楷体_GB2312" pitchFamily="49" charset="-122"/>
                <a:ea typeface="楷体_GB2312" pitchFamily="49" charset="-122"/>
              </a:rPr>
              <a:t>认证（</a:t>
            </a:r>
            <a:r>
              <a:rPr lang="en-US" altLang="zh-CN" sz="2300" b="1" dirty="0">
                <a:solidFill>
                  <a:srgbClr val="FF0000"/>
                </a:solidFill>
                <a:latin typeface="楷体_GB2312" pitchFamily="49" charset="-122"/>
                <a:ea typeface="楷体_GB2312" pitchFamily="49" charset="-122"/>
              </a:rPr>
              <a:t>Authentication</a:t>
            </a:r>
            <a:r>
              <a:rPr lang="zh-CN" altLang="en-US" sz="2300" b="1" dirty="0">
                <a:solidFill>
                  <a:srgbClr val="FF0000"/>
                </a:solidFill>
                <a:latin typeface="楷体_GB2312" pitchFamily="49" charset="-122"/>
                <a:ea typeface="楷体_GB2312" pitchFamily="49" charset="-122"/>
              </a:rPr>
              <a:t>）是指核实真实身份的过程，是防止主动攻击的重要技术之一，</a:t>
            </a:r>
            <a:r>
              <a:rPr lang="zh-CN" altLang="en-US" sz="2300" b="1" dirty="0">
                <a:solidFill>
                  <a:schemeClr val="bg1"/>
                </a:solidFill>
                <a:latin typeface="楷体_GB2312" pitchFamily="49" charset="-122"/>
                <a:ea typeface="楷体_GB2312" pitchFamily="49" charset="-122"/>
              </a:rPr>
              <a:t>是一种用可靠的方法证实被认证对象（包括人和事）是否名副其实或是否有效的过程，因此也称为鉴别或验证。</a:t>
            </a:r>
            <a:r>
              <a:rPr lang="zh-CN" altLang="en-US" sz="2300" dirty="0">
                <a:solidFill>
                  <a:schemeClr val="bg1"/>
                </a:solidFill>
                <a:latin typeface="楷体_GB2312" pitchFamily="49" charset="-122"/>
                <a:ea typeface="楷体_GB2312" pitchFamily="49" charset="-122"/>
              </a:rPr>
              <a:t> </a:t>
            </a:r>
            <a:endParaRPr lang="en-US" altLang="zh-CN" sz="2300" dirty="0">
              <a:solidFill>
                <a:schemeClr val="bg1"/>
              </a:solidFill>
              <a:latin typeface="楷体_GB2312" pitchFamily="49" charset="-122"/>
              <a:ea typeface="楷体_GB2312" pitchFamily="49" charset="-122"/>
            </a:endParaRPr>
          </a:p>
        </p:txBody>
      </p:sp>
      <p:sp>
        <p:nvSpPr>
          <p:cNvPr id="166917" name="Text Box 5"/>
          <p:cNvSpPr txBox="1">
            <a:spLocks noChangeArrowheads="1"/>
          </p:cNvSpPr>
          <p:nvPr/>
        </p:nvSpPr>
        <p:spPr bwMode="auto">
          <a:xfrm>
            <a:off x="0" y="2708275"/>
            <a:ext cx="9144000" cy="447367"/>
          </a:xfrm>
          <a:prstGeom prst="rect">
            <a:avLst/>
          </a:prstGeom>
          <a:noFill/>
          <a:ln w="9525">
            <a:noFill/>
            <a:miter lim="800000"/>
            <a:headEnd/>
            <a:tailEnd/>
          </a:ln>
          <a:effectLst/>
        </p:spPr>
        <p:txBody>
          <a:bodyPr>
            <a:spAutoFit/>
          </a:bodyPr>
          <a:lstStyle/>
          <a:p>
            <a:pPr>
              <a:lnSpc>
                <a:spcPct val="115000"/>
              </a:lnSpc>
            </a:pPr>
            <a:r>
              <a:rPr lang="zh-CN" altLang="en-US" sz="2300" b="1" dirty="0">
                <a:latin typeface="楷体_GB2312" pitchFamily="49" charset="-122"/>
                <a:ea typeface="楷体_GB2312" pitchFamily="49" charset="-122"/>
              </a:rPr>
              <a:t>    </a:t>
            </a:r>
          </a:p>
        </p:txBody>
      </p:sp>
      <p:pic>
        <p:nvPicPr>
          <p:cNvPr id="166918" name="Picture 6"/>
          <p:cNvPicPr>
            <a:picLocks noChangeAspect="1" noChangeArrowheads="1"/>
          </p:cNvPicPr>
          <p:nvPr/>
        </p:nvPicPr>
        <p:blipFill>
          <a:blip r:embed="rId2" cstate="print"/>
          <a:srcRect/>
          <a:stretch>
            <a:fillRect/>
          </a:stretch>
        </p:blipFill>
        <p:spPr bwMode="auto">
          <a:xfrm>
            <a:off x="1708150" y="3571876"/>
            <a:ext cx="6335713" cy="2808287"/>
          </a:xfrm>
          <a:prstGeom prst="rect">
            <a:avLst/>
          </a:prstGeom>
          <a:noFill/>
        </p:spPr>
      </p:pic>
      <p:sp>
        <p:nvSpPr>
          <p:cNvPr id="166919" name="Rectangle 7"/>
          <p:cNvSpPr>
            <a:spLocks noChangeArrowheads="1"/>
          </p:cNvSpPr>
          <p:nvPr/>
        </p:nvSpPr>
        <p:spPr bwMode="auto">
          <a:xfrm>
            <a:off x="214282" y="2928934"/>
            <a:ext cx="2789237" cy="457200"/>
          </a:xfrm>
          <a:prstGeom prst="rect">
            <a:avLst/>
          </a:prstGeom>
          <a:noFill/>
          <a:ln w="9525">
            <a:noFill/>
            <a:miter lim="800000"/>
            <a:headEnd/>
            <a:tailEnd/>
          </a:ln>
          <a:effectLst/>
        </p:spPr>
        <p:txBody>
          <a:bodyPr wrap="none" anchor="ctr">
            <a:spAutoFit/>
          </a:bodyPr>
          <a:lstStyle/>
          <a:p>
            <a:pPr eaLnBrk="0" hangingPunct="0"/>
            <a:r>
              <a:rPr lang="zh-CN" altLang="en-US" b="1" dirty="0">
                <a:solidFill>
                  <a:srgbClr val="FF0000"/>
                </a:solidFill>
                <a:effectLst>
                  <a:outerShdw blurRad="38100" dist="38100" dir="2700000" algn="tl">
                    <a:srgbClr val="C0C0C0"/>
                  </a:outerShdw>
                </a:effectLst>
                <a:latin typeface="楷体_GB2312" pitchFamily="49" charset="-122"/>
                <a:ea typeface="楷体_GB2312" pitchFamily="49" charset="-122"/>
              </a:rPr>
              <a:t>纯认证系统的模型 </a:t>
            </a:r>
          </a:p>
        </p:txBody>
      </p:sp>
    </p:spTree>
  </p:cSld>
  <p:clrMapOvr>
    <a:masterClrMapping/>
  </p:clrMapOvr>
  <p:transition spd="med">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idx="1"/>
          </p:nvPr>
        </p:nvSpPr>
        <p:spPr>
          <a:xfrm>
            <a:off x="290513" y="260350"/>
            <a:ext cx="8458200" cy="431800"/>
          </a:xfrm>
          <a:noFill/>
          <a:ln/>
        </p:spPr>
        <p:txBody>
          <a:bodyPr/>
          <a:lstStyle/>
          <a:p>
            <a:pPr algn="just">
              <a:lnSpc>
                <a:spcPct val="100000"/>
              </a:lnSpc>
            </a:pPr>
            <a:r>
              <a:rPr lang="en-US" altLang="zh-CN" b="1" dirty="0" smtClean="0"/>
              <a:t>4.3.2  </a:t>
            </a:r>
            <a:r>
              <a:rPr lang="zh-CN" altLang="en-US" b="1" dirty="0" smtClean="0"/>
              <a:t>认证协议</a:t>
            </a:r>
          </a:p>
        </p:txBody>
      </p:sp>
      <p:sp>
        <p:nvSpPr>
          <p:cNvPr id="11" name="Rectangle 6"/>
          <p:cNvSpPr>
            <a:spLocks noGrp="1" noChangeArrowheads="1"/>
          </p:cNvSpPr>
          <p:nvPr>
            <p:ph type="sldNum" sz="quarter" idx="10"/>
          </p:nvPr>
        </p:nvSpPr>
        <p:spPr>
          <a:ln/>
        </p:spPr>
        <p:txBody>
          <a:bodyPr/>
          <a:lstStyle/>
          <a:p>
            <a:fld id="{A8A9AE50-2B68-4860-AD7B-2BE466EE6972}" type="slidenum">
              <a:rPr lang="en-US" altLang="zh-CN"/>
              <a:pPr/>
              <a:t>33</a:t>
            </a:fld>
            <a:endParaRPr lang="en-US" altLang="zh-CN"/>
          </a:p>
        </p:txBody>
      </p:sp>
      <p:sp>
        <p:nvSpPr>
          <p:cNvPr id="9" name="Rectangle 4"/>
          <p:cNvSpPr>
            <a:spLocks noGrp="1" noChangeArrowheads="1"/>
          </p:cNvSpPr>
          <p:nvPr>
            <p:ph type="dt" sz="half" idx="4294967295"/>
          </p:nvPr>
        </p:nvSpPr>
        <p:spPr>
          <a:xfrm>
            <a:off x="0" y="6407150"/>
            <a:ext cx="1905000" cy="457200"/>
          </a:xfrm>
          <a:prstGeom prst="rect">
            <a:avLst/>
          </a:prstGeom>
          <a:ln/>
        </p:spPr>
        <p:txBody>
          <a:bodyPr/>
          <a:lstStyle/>
          <a:p>
            <a:fld id="{35C02A2F-FD84-447F-9111-58E2AF83D87B}" type="datetime1">
              <a:rPr lang="zh-CN" altLang="en-US"/>
              <a:pPr/>
              <a:t>2023/4/16</a:t>
            </a:fld>
            <a:endParaRPr lang="en-US" altLang="zh-CN"/>
          </a:p>
        </p:txBody>
      </p:sp>
      <p:sp>
        <p:nvSpPr>
          <p:cNvPr id="167939" name="Text Box 3"/>
          <p:cNvSpPr txBox="1">
            <a:spLocks noChangeArrowheads="1"/>
          </p:cNvSpPr>
          <p:nvPr/>
        </p:nvSpPr>
        <p:spPr bwMode="auto">
          <a:xfrm>
            <a:off x="-36513" y="836613"/>
            <a:ext cx="9144001" cy="933450"/>
          </a:xfrm>
          <a:prstGeom prst="rect">
            <a:avLst/>
          </a:prstGeom>
          <a:noFill/>
          <a:ln w="9525">
            <a:noFill/>
            <a:miter lim="800000"/>
            <a:headEnd/>
            <a:tailEnd/>
          </a:ln>
          <a:effectLst/>
        </p:spPr>
        <p:txBody>
          <a:bodyPr>
            <a:spAutoFit/>
          </a:bodyPr>
          <a:lstStyle/>
          <a:p>
            <a:pPr algn="just">
              <a:lnSpc>
                <a:spcPct val="115000"/>
              </a:lnSpc>
            </a:pPr>
            <a:r>
              <a:rPr lang="zh-CN" altLang="en-US" b="1">
                <a:solidFill>
                  <a:srgbClr val="FF0000"/>
                </a:solidFill>
                <a:latin typeface="楷体_GB2312" pitchFamily="49" charset="-122"/>
                <a:ea typeface="楷体_GB2312" pitchFamily="49" charset="-122"/>
              </a:rPr>
              <a:t>    认证协议就是进行认证的双方采取的一系列步骤。认证协议主要有单向认证和双向认证协议两种。</a:t>
            </a:r>
            <a:r>
              <a:rPr lang="zh-CN" altLang="en-US">
                <a:solidFill>
                  <a:srgbClr val="FF0000"/>
                </a:solidFill>
                <a:latin typeface="楷体_GB2312" pitchFamily="49" charset="-122"/>
                <a:ea typeface="楷体_GB2312" pitchFamily="49" charset="-122"/>
              </a:rPr>
              <a:t> </a:t>
            </a:r>
            <a:endParaRPr lang="en-US" altLang="zh-CN">
              <a:solidFill>
                <a:srgbClr val="FF0000"/>
              </a:solidFill>
              <a:latin typeface="楷体_GB2312" pitchFamily="49" charset="-122"/>
              <a:ea typeface="楷体_GB2312" pitchFamily="49" charset="-122"/>
            </a:endParaRPr>
          </a:p>
        </p:txBody>
      </p:sp>
      <p:sp>
        <p:nvSpPr>
          <p:cNvPr id="167940" name="Text Box 4"/>
          <p:cNvSpPr txBox="1">
            <a:spLocks noChangeArrowheads="1"/>
          </p:cNvSpPr>
          <p:nvPr/>
        </p:nvSpPr>
        <p:spPr bwMode="auto">
          <a:xfrm>
            <a:off x="0" y="1700213"/>
            <a:ext cx="9144000" cy="2616200"/>
          </a:xfrm>
          <a:prstGeom prst="rect">
            <a:avLst/>
          </a:prstGeom>
          <a:solidFill>
            <a:schemeClr val="bg1"/>
          </a:solidFill>
          <a:ln w="9525">
            <a:noFill/>
            <a:miter lim="800000"/>
            <a:headEnd/>
            <a:tailEnd/>
          </a:ln>
          <a:effectLst/>
        </p:spPr>
        <p:txBody>
          <a:bodyPr>
            <a:spAutoFit/>
          </a:bodyPr>
          <a:lstStyle/>
          <a:p>
            <a:pPr algn="just">
              <a:lnSpc>
                <a:spcPct val="115000"/>
              </a:lnSpc>
            </a:pPr>
            <a:r>
              <a:rPr lang="zh-CN" altLang="en-US" b="1">
                <a:effectLst>
                  <a:outerShdw blurRad="38100" dist="38100" dir="2700000" algn="tl">
                    <a:srgbClr val="C0C0C0"/>
                  </a:outerShdw>
                </a:effectLst>
                <a:ea typeface="楷体_GB2312" pitchFamily="49" charset="-122"/>
              </a:rPr>
              <a:t>     </a:t>
            </a:r>
            <a:r>
              <a:rPr lang="en-US" altLang="zh-CN" b="1">
                <a:effectLst>
                  <a:outerShdw blurRad="38100" dist="38100" dir="2700000" algn="tl">
                    <a:srgbClr val="C0C0C0"/>
                  </a:outerShdw>
                </a:effectLst>
              </a:rPr>
              <a:t>1</a:t>
            </a:r>
            <a:r>
              <a:rPr lang="zh-CN" altLang="en-US" b="1">
                <a:effectLst>
                  <a:outerShdw blurRad="38100" dist="38100" dir="2700000" algn="tl">
                    <a:srgbClr val="C0C0C0"/>
                  </a:outerShdw>
                </a:effectLst>
              </a:rPr>
              <a:t>．单向认证</a:t>
            </a:r>
          </a:p>
          <a:p>
            <a:pPr>
              <a:lnSpc>
                <a:spcPct val="115000"/>
              </a:lnSpc>
            </a:pPr>
            <a:r>
              <a:rPr lang="zh-CN" altLang="en-US" b="1">
                <a:solidFill>
                  <a:srgbClr val="0000FF"/>
                </a:solidFill>
                <a:latin typeface="楷体_GB2312" pitchFamily="49" charset="-122"/>
                <a:ea typeface="楷体_GB2312" pitchFamily="49" charset="-122"/>
              </a:rPr>
              <a:t>    与密钥分发相结合的单向认证有两类：</a:t>
            </a:r>
            <a:r>
              <a:rPr lang="zh-CN" altLang="en-US" b="1">
                <a:solidFill>
                  <a:schemeClr val="tx2"/>
                </a:solidFill>
                <a:latin typeface="楷体_GB2312" pitchFamily="49" charset="-122"/>
                <a:ea typeface="楷体_GB2312" pitchFamily="49" charset="-122"/>
              </a:rPr>
              <a:t>一类采用对称密码技术，需要一个可信赖的第三方</a:t>
            </a:r>
            <a:r>
              <a:rPr lang="en-US" altLang="zh-CN" b="1">
                <a:solidFill>
                  <a:schemeClr val="tx2"/>
                </a:solidFill>
                <a:latin typeface="Times New Roman"/>
                <a:ea typeface="楷体_GB2312" pitchFamily="49" charset="-122"/>
              </a:rPr>
              <a:t>——</a:t>
            </a:r>
            <a:r>
              <a:rPr lang="zh-CN" altLang="en-US" b="1">
                <a:solidFill>
                  <a:schemeClr val="tx2"/>
                </a:solidFill>
                <a:latin typeface="楷体_GB2312" pitchFamily="49" charset="-122"/>
                <a:ea typeface="楷体_GB2312" pitchFamily="49" charset="-122"/>
              </a:rPr>
              <a:t>通常为密钥分发中心（</a:t>
            </a:r>
            <a:r>
              <a:rPr lang="en-US" altLang="zh-CN" b="1">
                <a:solidFill>
                  <a:schemeClr val="tx2"/>
                </a:solidFill>
                <a:latin typeface="楷体_GB2312" pitchFamily="49" charset="-122"/>
                <a:ea typeface="楷体_GB2312" pitchFamily="49" charset="-122"/>
              </a:rPr>
              <a:t>KDC</a:t>
            </a:r>
            <a:r>
              <a:rPr lang="zh-CN" altLang="en-US" b="1">
                <a:solidFill>
                  <a:schemeClr val="tx2"/>
                </a:solidFill>
                <a:latin typeface="楷体_GB2312" pitchFamily="49" charset="-122"/>
                <a:ea typeface="楷体_GB2312" pitchFamily="49" charset="-122"/>
              </a:rPr>
              <a:t>）或认证服务器（</a:t>
            </a:r>
            <a:r>
              <a:rPr lang="en-US" altLang="zh-CN" b="1">
                <a:solidFill>
                  <a:schemeClr val="tx2"/>
                </a:solidFill>
                <a:latin typeface="楷体_GB2312" pitchFamily="49" charset="-122"/>
                <a:ea typeface="楷体_GB2312" pitchFamily="49" charset="-122"/>
              </a:rPr>
              <a:t>AS</a:t>
            </a:r>
            <a:r>
              <a:rPr lang="zh-CN" altLang="en-US" b="1">
                <a:solidFill>
                  <a:schemeClr val="tx2"/>
                </a:solidFill>
                <a:latin typeface="楷体_GB2312" pitchFamily="49" charset="-122"/>
                <a:ea typeface="楷体_GB2312" pitchFamily="49" charset="-122"/>
              </a:rPr>
              <a:t>），由这个第三方来实现通信双方的身份认证和密钥分发；</a:t>
            </a:r>
            <a:r>
              <a:rPr lang="zh-CN" altLang="en-US" b="1">
                <a:solidFill>
                  <a:srgbClr val="0000FF"/>
                </a:solidFill>
                <a:latin typeface="楷体_GB2312" pitchFamily="49" charset="-122"/>
                <a:ea typeface="楷体_GB2312" pitchFamily="49" charset="-122"/>
              </a:rPr>
              <a:t>另一类采用非对称密码技术，无需第三方的参与。</a:t>
            </a:r>
          </a:p>
          <a:p>
            <a:pPr>
              <a:lnSpc>
                <a:spcPct val="115000"/>
              </a:lnSpc>
            </a:pPr>
            <a:r>
              <a:rPr lang="zh-CN" altLang="en-US" b="1">
                <a:solidFill>
                  <a:srgbClr val="FF0000"/>
                </a:solidFill>
                <a:latin typeface="楷体_GB2312" pitchFamily="49" charset="-122"/>
                <a:ea typeface="楷体_GB2312" pitchFamily="49" charset="-122"/>
              </a:rPr>
              <a:t>    （</a:t>
            </a:r>
            <a:r>
              <a:rPr lang="en-US" altLang="zh-CN" b="1">
                <a:solidFill>
                  <a:srgbClr val="FF0000"/>
                </a:solidFill>
                <a:latin typeface="楷体_GB2312" pitchFamily="49" charset="-122"/>
                <a:ea typeface="楷体_GB2312" pitchFamily="49" charset="-122"/>
              </a:rPr>
              <a:t>1</a:t>
            </a:r>
            <a:r>
              <a:rPr lang="zh-CN" altLang="en-US" b="1">
                <a:solidFill>
                  <a:srgbClr val="FF0000"/>
                </a:solidFill>
                <a:latin typeface="楷体_GB2312" pitchFamily="49" charset="-122"/>
                <a:ea typeface="楷体_GB2312" pitchFamily="49" charset="-122"/>
              </a:rPr>
              <a:t>）需要第三方参与的单向认证</a:t>
            </a:r>
            <a:endParaRPr lang="en-US" altLang="zh-CN" b="1">
              <a:solidFill>
                <a:srgbClr val="FF0000"/>
              </a:solidFill>
              <a:latin typeface="楷体_GB2312" pitchFamily="49" charset="-122"/>
              <a:ea typeface="楷体_GB2312" pitchFamily="49" charset="-122"/>
            </a:endParaRPr>
          </a:p>
        </p:txBody>
      </p:sp>
      <p:pic>
        <p:nvPicPr>
          <p:cNvPr id="167941" name="Picture 5"/>
          <p:cNvPicPr>
            <a:picLocks noChangeAspect="1" noChangeArrowheads="1"/>
          </p:cNvPicPr>
          <p:nvPr/>
        </p:nvPicPr>
        <p:blipFill>
          <a:blip r:embed="rId2"/>
          <a:srcRect/>
          <a:stretch>
            <a:fillRect/>
          </a:stretch>
        </p:blipFill>
        <p:spPr bwMode="auto">
          <a:xfrm>
            <a:off x="44450" y="4437063"/>
            <a:ext cx="4824413" cy="1766887"/>
          </a:xfrm>
          <a:prstGeom prst="rect">
            <a:avLst/>
          </a:prstGeom>
          <a:noFill/>
        </p:spPr>
      </p:pic>
      <p:pic>
        <p:nvPicPr>
          <p:cNvPr id="167942" name="Picture 6"/>
          <p:cNvPicPr>
            <a:picLocks noChangeAspect="1" noChangeArrowheads="1"/>
          </p:cNvPicPr>
          <p:nvPr/>
        </p:nvPicPr>
        <p:blipFill>
          <a:blip r:embed="rId3" cstate="print"/>
          <a:srcRect/>
          <a:stretch>
            <a:fillRect/>
          </a:stretch>
        </p:blipFill>
        <p:spPr bwMode="auto">
          <a:xfrm>
            <a:off x="5060950" y="4445000"/>
            <a:ext cx="3924300" cy="1679575"/>
          </a:xfrm>
          <a:prstGeom prst="rect">
            <a:avLst/>
          </a:prstGeom>
          <a:noFill/>
        </p:spPr>
      </p:pic>
      <p:sp>
        <p:nvSpPr>
          <p:cNvPr id="167943" name="Rectangle 7"/>
          <p:cNvSpPr>
            <a:spLocks noChangeArrowheads="1"/>
          </p:cNvSpPr>
          <p:nvPr/>
        </p:nvSpPr>
        <p:spPr bwMode="auto">
          <a:xfrm>
            <a:off x="5508625" y="5797550"/>
            <a:ext cx="882650" cy="427038"/>
          </a:xfrm>
          <a:prstGeom prst="rect">
            <a:avLst/>
          </a:prstGeom>
          <a:noFill/>
          <a:ln w="9525">
            <a:noFill/>
            <a:miter lim="800000"/>
            <a:headEnd/>
            <a:tailEnd/>
          </a:ln>
          <a:effectLst/>
        </p:spPr>
        <p:txBody>
          <a:bodyPr wrap="none">
            <a:spAutoFit/>
          </a:bodyPr>
          <a:lstStyle/>
          <a:p>
            <a:r>
              <a:rPr lang="zh-CN" altLang="en-US" sz="2200" b="1">
                <a:solidFill>
                  <a:srgbClr val="FF0000"/>
                </a:solidFill>
                <a:latin typeface="楷体_GB2312" pitchFamily="49" charset="-122"/>
                <a:ea typeface="楷体_GB2312" pitchFamily="49" charset="-122"/>
              </a:rPr>
              <a:t>图</a:t>
            </a:r>
            <a:r>
              <a:rPr lang="en-US" altLang="zh-CN" sz="2200" b="1">
                <a:solidFill>
                  <a:srgbClr val="FF0000"/>
                </a:solidFill>
                <a:latin typeface="楷体_GB2312" pitchFamily="49" charset="-122"/>
                <a:ea typeface="楷体_GB2312" pitchFamily="49" charset="-122"/>
              </a:rPr>
              <a:t>5-2</a:t>
            </a:r>
          </a:p>
        </p:txBody>
      </p:sp>
      <p:sp>
        <p:nvSpPr>
          <p:cNvPr id="167944" name="Rectangle 8"/>
          <p:cNvSpPr>
            <a:spLocks noChangeArrowheads="1"/>
          </p:cNvSpPr>
          <p:nvPr/>
        </p:nvSpPr>
        <p:spPr bwMode="auto">
          <a:xfrm>
            <a:off x="222250" y="6143625"/>
            <a:ext cx="8685213" cy="701675"/>
          </a:xfrm>
          <a:prstGeom prst="rect">
            <a:avLst/>
          </a:prstGeom>
          <a:solidFill>
            <a:schemeClr val="bg1"/>
          </a:solidFill>
          <a:ln w="9525">
            <a:noFill/>
            <a:miter lim="800000"/>
            <a:headEnd/>
            <a:tailEnd/>
          </a:ln>
          <a:effectLst/>
        </p:spPr>
        <p:txBody>
          <a:bodyPr anchor="ctr">
            <a:spAutoFit/>
          </a:bodyPr>
          <a:lstStyle/>
          <a:p>
            <a:pPr eaLnBrk="0" hangingPunct="0"/>
            <a:r>
              <a:rPr lang="zh-CN" altLang="en-US" sz="2000" b="1">
                <a:solidFill>
                  <a:srgbClr val="FF0000"/>
                </a:solidFill>
                <a:ea typeface="楷体_GB2312" pitchFamily="49" charset="-122"/>
              </a:rPr>
              <a:t>    该方法保证只有合法的接收者才能阅读到消息内容；它还提供了发送方是</a:t>
            </a:r>
            <a:r>
              <a:rPr lang="en-US" altLang="zh-CN" sz="2000" b="1" i="1">
                <a:solidFill>
                  <a:srgbClr val="FF0000"/>
                </a:solidFill>
                <a:ea typeface="楷体_GB2312" pitchFamily="49" charset="-122"/>
              </a:rPr>
              <a:t>A</a:t>
            </a:r>
            <a:r>
              <a:rPr lang="zh-CN" altLang="en-US" sz="2000" b="1">
                <a:solidFill>
                  <a:srgbClr val="FF0000"/>
                </a:solidFill>
                <a:ea typeface="楷体_GB2312" pitchFamily="49" charset="-122"/>
              </a:rPr>
              <a:t>这个认证，但该协议无法防止重放攻击。</a:t>
            </a:r>
            <a:r>
              <a:rPr lang="en-US" altLang="zh-CN" sz="2000" b="1">
                <a:solidFill>
                  <a:srgbClr val="FF0000"/>
                </a:solidFill>
                <a:ea typeface="楷体_GB2312" pitchFamily="49" charset="-122"/>
              </a:rPr>
              <a:t> </a:t>
            </a:r>
          </a:p>
        </p:txBody>
      </p:sp>
    </p:spTree>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Grp="1" noChangeArrowheads="1"/>
          </p:cNvSpPr>
          <p:nvPr>
            <p:ph type="sldNum" sz="quarter" idx="10"/>
          </p:nvPr>
        </p:nvSpPr>
        <p:spPr>
          <a:ln/>
        </p:spPr>
        <p:txBody>
          <a:bodyPr/>
          <a:lstStyle/>
          <a:p>
            <a:fld id="{0E8BEC52-787A-4535-BCC8-61B006A083DD}" type="slidenum">
              <a:rPr lang="en-US" altLang="zh-CN"/>
              <a:pPr/>
              <a:t>34</a:t>
            </a:fld>
            <a:endParaRPr lang="en-US" altLang="zh-CN"/>
          </a:p>
        </p:txBody>
      </p:sp>
      <p:sp>
        <p:nvSpPr>
          <p:cNvPr id="7" name="Rectangle 4"/>
          <p:cNvSpPr>
            <a:spLocks noGrp="1" noChangeArrowheads="1"/>
          </p:cNvSpPr>
          <p:nvPr>
            <p:ph type="dt" sz="half" idx="4294967295"/>
          </p:nvPr>
        </p:nvSpPr>
        <p:spPr>
          <a:xfrm>
            <a:off x="0" y="6407150"/>
            <a:ext cx="1905000" cy="457200"/>
          </a:xfrm>
          <a:prstGeom prst="rect">
            <a:avLst/>
          </a:prstGeom>
          <a:ln/>
        </p:spPr>
        <p:txBody>
          <a:bodyPr/>
          <a:lstStyle/>
          <a:p>
            <a:fld id="{8188B884-4D47-4CE9-916F-FCA170248F2E}" type="datetime1">
              <a:rPr lang="zh-CN" altLang="en-US"/>
              <a:pPr/>
              <a:t>2023/4/16</a:t>
            </a:fld>
            <a:endParaRPr lang="en-US" altLang="zh-CN"/>
          </a:p>
        </p:txBody>
      </p:sp>
      <p:sp>
        <p:nvSpPr>
          <p:cNvPr id="168962" name="Text Box 2"/>
          <p:cNvSpPr txBox="1">
            <a:spLocks noChangeArrowheads="1"/>
          </p:cNvSpPr>
          <p:nvPr/>
        </p:nvSpPr>
        <p:spPr bwMode="auto">
          <a:xfrm>
            <a:off x="-36513" y="157163"/>
            <a:ext cx="9144001" cy="1006475"/>
          </a:xfrm>
          <a:prstGeom prst="rect">
            <a:avLst/>
          </a:prstGeom>
          <a:noFill/>
          <a:ln w="9525">
            <a:noFill/>
            <a:miter lim="800000"/>
            <a:headEnd/>
            <a:tailEnd/>
          </a:ln>
          <a:effectLst/>
        </p:spPr>
        <p:txBody>
          <a:bodyPr>
            <a:spAutoFit/>
          </a:bodyPr>
          <a:lstStyle/>
          <a:p>
            <a:pPr>
              <a:lnSpc>
                <a:spcPct val="125000"/>
              </a:lnSpc>
            </a:pPr>
            <a:r>
              <a:rPr lang="zh-CN" altLang="en-US" b="1">
                <a:latin typeface="楷体_GB2312" pitchFamily="49" charset="-122"/>
                <a:ea typeface="楷体_GB2312" pitchFamily="49" charset="-122"/>
              </a:rPr>
              <a:t>    （</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）无需第三方参与的单向认证</a:t>
            </a:r>
          </a:p>
          <a:p>
            <a:pPr>
              <a:lnSpc>
                <a:spcPct val="125000"/>
              </a:lnSpc>
            </a:pPr>
            <a:r>
              <a:rPr lang="zh-CN" altLang="en-US" b="1">
                <a:solidFill>
                  <a:srgbClr val="FF0000"/>
                </a:solidFill>
                <a:latin typeface="楷体_GB2312" pitchFamily="49" charset="-122"/>
                <a:ea typeface="楷体_GB2312" pitchFamily="49" charset="-122"/>
              </a:rPr>
              <a:t>     协议执行的步骤如下（如图</a:t>
            </a:r>
            <a:r>
              <a:rPr lang="en-US" altLang="zh-CN" b="1">
                <a:solidFill>
                  <a:srgbClr val="FF0000"/>
                </a:solidFill>
                <a:latin typeface="楷体_GB2312" pitchFamily="49" charset="-122"/>
                <a:ea typeface="楷体_GB2312" pitchFamily="49" charset="-122"/>
              </a:rPr>
              <a:t>5-3</a:t>
            </a:r>
            <a:r>
              <a:rPr lang="zh-CN" altLang="en-US" b="1">
                <a:solidFill>
                  <a:srgbClr val="FF0000"/>
                </a:solidFill>
                <a:latin typeface="楷体_GB2312" pitchFamily="49" charset="-122"/>
                <a:ea typeface="楷体_GB2312" pitchFamily="49" charset="-122"/>
              </a:rPr>
              <a:t>所示）：</a:t>
            </a:r>
          </a:p>
        </p:txBody>
      </p:sp>
      <p:pic>
        <p:nvPicPr>
          <p:cNvPr id="168963" name="Picture 3"/>
          <p:cNvPicPr>
            <a:picLocks noChangeAspect="1" noChangeArrowheads="1"/>
          </p:cNvPicPr>
          <p:nvPr/>
        </p:nvPicPr>
        <p:blipFill>
          <a:blip r:embed="rId2"/>
          <a:srcRect/>
          <a:stretch>
            <a:fillRect/>
          </a:stretch>
        </p:blipFill>
        <p:spPr bwMode="auto">
          <a:xfrm>
            <a:off x="107950" y="1196975"/>
            <a:ext cx="8893175" cy="1584325"/>
          </a:xfrm>
          <a:prstGeom prst="rect">
            <a:avLst/>
          </a:prstGeom>
          <a:noFill/>
        </p:spPr>
      </p:pic>
      <p:sp>
        <p:nvSpPr>
          <p:cNvPr id="168964" name="Rectangle 4"/>
          <p:cNvSpPr>
            <a:spLocks noChangeArrowheads="1"/>
          </p:cNvSpPr>
          <p:nvPr/>
        </p:nvSpPr>
        <p:spPr bwMode="auto">
          <a:xfrm>
            <a:off x="3492500" y="3500438"/>
            <a:ext cx="882650" cy="427037"/>
          </a:xfrm>
          <a:prstGeom prst="rect">
            <a:avLst/>
          </a:prstGeom>
          <a:noFill/>
          <a:ln w="9525">
            <a:noFill/>
            <a:miter lim="800000"/>
            <a:headEnd/>
            <a:tailEnd/>
          </a:ln>
          <a:effectLst/>
        </p:spPr>
        <p:txBody>
          <a:bodyPr wrap="none">
            <a:spAutoFit/>
          </a:bodyPr>
          <a:lstStyle/>
          <a:p>
            <a:r>
              <a:rPr lang="zh-CN" altLang="en-US" sz="2200" b="1">
                <a:solidFill>
                  <a:srgbClr val="FF0000"/>
                </a:solidFill>
                <a:latin typeface="楷体_GB2312" pitchFamily="49" charset="-122"/>
                <a:ea typeface="楷体_GB2312" pitchFamily="49" charset="-122"/>
              </a:rPr>
              <a:t>图</a:t>
            </a:r>
            <a:r>
              <a:rPr lang="en-US" altLang="zh-CN" sz="2200" b="1">
                <a:solidFill>
                  <a:srgbClr val="FF0000"/>
                </a:solidFill>
                <a:latin typeface="楷体_GB2312" pitchFamily="49" charset="-122"/>
                <a:ea typeface="楷体_GB2312" pitchFamily="49" charset="-122"/>
              </a:rPr>
              <a:t>5-3</a:t>
            </a:r>
          </a:p>
        </p:txBody>
      </p:sp>
      <p:sp>
        <p:nvSpPr>
          <p:cNvPr id="168965" name="Rectangle 5"/>
          <p:cNvSpPr>
            <a:spLocks noChangeArrowheads="1"/>
          </p:cNvSpPr>
          <p:nvPr/>
        </p:nvSpPr>
        <p:spPr bwMode="auto">
          <a:xfrm>
            <a:off x="34925" y="4041775"/>
            <a:ext cx="9109075" cy="1990725"/>
          </a:xfrm>
          <a:prstGeom prst="rect">
            <a:avLst/>
          </a:prstGeom>
          <a:solidFill>
            <a:schemeClr val="bg1"/>
          </a:solidFill>
          <a:ln w="9525">
            <a:noFill/>
            <a:miter lim="800000"/>
            <a:headEnd/>
            <a:tailEnd/>
          </a:ln>
          <a:effectLst/>
        </p:spPr>
        <p:txBody>
          <a:bodyPr anchor="ctr">
            <a:spAutoFit/>
          </a:bodyPr>
          <a:lstStyle/>
          <a:p>
            <a:pPr>
              <a:lnSpc>
                <a:spcPct val="130000"/>
              </a:lnSpc>
            </a:pPr>
            <a:r>
              <a:rPr lang="zh-CN" altLang="en-US" sz="2000" b="1">
                <a:solidFill>
                  <a:srgbClr val="0000FF"/>
                </a:solidFill>
                <a:latin typeface="楷体_GB2312" pitchFamily="49" charset="-122"/>
                <a:ea typeface="楷体_GB2312" pitchFamily="49" charset="-122"/>
              </a:rPr>
              <a:t>    </a:t>
            </a:r>
            <a:r>
              <a:rPr lang="en-US" altLang="zh-CN" b="1">
                <a:solidFill>
                  <a:srgbClr val="0000FF"/>
                </a:solidFill>
                <a:latin typeface="楷体_GB2312" pitchFamily="49" charset="-122"/>
                <a:ea typeface="楷体_GB2312" pitchFamily="49" charset="-122"/>
              </a:rPr>
              <a:t>2</a:t>
            </a:r>
            <a:r>
              <a:rPr lang="zh-CN" altLang="en-US" b="1">
                <a:solidFill>
                  <a:srgbClr val="0000FF"/>
                </a:solidFill>
                <a:latin typeface="楷体_GB2312" pitchFamily="49" charset="-122"/>
                <a:ea typeface="楷体_GB2312" pitchFamily="49" charset="-122"/>
              </a:rPr>
              <a:t>．双向认证</a:t>
            </a:r>
          </a:p>
          <a:p>
            <a:pPr>
              <a:lnSpc>
                <a:spcPct val="130000"/>
              </a:lnSpc>
            </a:pPr>
            <a:r>
              <a:rPr lang="zh-CN" altLang="en-US" b="1">
                <a:latin typeface="楷体_GB2312" pitchFamily="49" charset="-122"/>
                <a:ea typeface="楷体_GB2312" pitchFamily="49" charset="-122"/>
              </a:rPr>
              <a:t>    在双向认证过程中，通信双方需要互相认证的身份，然后交换会话密钥，双向认证的典型方案是</a:t>
            </a:r>
            <a:r>
              <a:rPr lang="en-US" altLang="zh-CN" b="1">
                <a:latin typeface="楷体_GB2312" pitchFamily="49" charset="-122"/>
                <a:ea typeface="楷体_GB2312" pitchFamily="49" charset="-122"/>
              </a:rPr>
              <a:t>Needham/Schroder</a:t>
            </a:r>
            <a:r>
              <a:rPr lang="zh-CN" altLang="en-US" b="1">
                <a:latin typeface="楷体_GB2312" pitchFamily="49" charset="-122"/>
                <a:ea typeface="楷体_GB2312" pitchFamily="49" charset="-122"/>
              </a:rPr>
              <a:t>协议，协议执行的步骤如下（如图</a:t>
            </a:r>
            <a:r>
              <a:rPr lang="en-US" altLang="zh-CN" b="1">
                <a:latin typeface="楷体_GB2312" pitchFamily="49" charset="-122"/>
                <a:ea typeface="楷体_GB2312" pitchFamily="49" charset="-122"/>
              </a:rPr>
              <a:t>5-4</a:t>
            </a:r>
            <a:r>
              <a:rPr lang="zh-CN" altLang="en-US" b="1">
                <a:latin typeface="楷体_GB2312" pitchFamily="49" charset="-122"/>
                <a:ea typeface="楷体_GB2312" pitchFamily="49" charset="-122"/>
              </a:rPr>
              <a:t>所示）：</a:t>
            </a:r>
            <a:endParaRPr lang="en-US" altLang="zh-CN" b="1">
              <a:latin typeface="楷体_GB2312" pitchFamily="49" charset="-122"/>
              <a:ea typeface="楷体_GB2312" pitchFamily="49" charset="-122"/>
            </a:endParaRPr>
          </a:p>
        </p:txBody>
      </p:sp>
      <p:pic>
        <p:nvPicPr>
          <p:cNvPr id="168966" name="Picture 6" descr="0503"/>
          <p:cNvPicPr>
            <a:picLocks noChangeAspect="1" noChangeArrowheads="1"/>
          </p:cNvPicPr>
          <p:nvPr/>
        </p:nvPicPr>
        <p:blipFill>
          <a:blip r:embed="rId3"/>
          <a:srcRect/>
          <a:stretch>
            <a:fillRect/>
          </a:stretch>
        </p:blipFill>
        <p:spPr bwMode="auto">
          <a:xfrm>
            <a:off x="2124075" y="2997200"/>
            <a:ext cx="4032250" cy="541338"/>
          </a:xfrm>
          <a:prstGeom prst="rect">
            <a:avLst/>
          </a:prstGeom>
          <a:noFill/>
          <a:ln w="9525">
            <a:noFill/>
            <a:miter lim="800000"/>
            <a:headEnd/>
            <a:tailEnd/>
          </a:ln>
        </p:spPr>
      </p:pic>
    </p:spTree>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Grp="1" noChangeArrowheads="1"/>
          </p:cNvSpPr>
          <p:nvPr>
            <p:ph type="sldNum" sz="quarter" idx="10"/>
          </p:nvPr>
        </p:nvSpPr>
        <p:spPr>
          <a:ln/>
        </p:spPr>
        <p:txBody>
          <a:bodyPr/>
          <a:lstStyle/>
          <a:p>
            <a:fld id="{9B97B597-64C7-486E-907C-3F2EBE8E6328}" type="slidenum">
              <a:rPr lang="en-US" altLang="zh-CN"/>
              <a:pPr/>
              <a:t>35</a:t>
            </a:fld>
            <a:endParaRPr lang="en-US" altLang="zh-CN"/>
          </a:p>
        </p:txBody>
      </p:sp>
      <p:sp>
        <p:nvSpPr>
          <p:cNvPr id="7" name="Rectangle 4"/>
          <p:cNvSpPr>
            <a:spLocks noGrp="1" noChangeArrowheads="1"/>
          </p:cNvSpPr>
          <p:nvPr>
            <p:ph type="dt" sz="half" idx="4294967295"/>
          </p:nvPr>
        </p:nvSpPr>
        <p:spPr>
          <a:xfrm>
            <a:off x="0" y="6407150"/>
            <a:ext cx="1905000" cy="457200"/>
          </a:xfrm>
          <a:prstGeom prst="rect">
            <a:avLst/>
          </a:prstGeom>
          <a:ln/>
        </p:spPr>
        <p:txBody>
          <a:bodyPr/>
          <a:lstStyle/>
          <a:p>
            <a:fld id="{96C7655E-B4F4-4B52-8B04-042DBF976D39}" type="datetime1">
              <a:rPr lang="zh-CN" altLang="en-US"/>
              <a:pPr/>
              <a:t>2023/4/16</a:t>
            </a:fld>
            <a:endParaRPr lang="en-US" altLang="zh-CN"/>
          </a:p>
        </p:txBody>
      </p:sp>
      <p:sp>
        <p:nvSpPr>
          <p:cNvPr id="169986" name="Text Box 2"/>
          <p:cNvSpPr txBox="1">
            <a:spLocks noChangeArrowheads="1"/>
          </p:cNvSpPr>
          <p:nvPr/>
        </p:nvSpPr>
        <p:spPr bwMode="auto">
          <a:xfrm>
            <a:off x="-36513" y="2798763"/>
            <a:ext cx="9144001" cy="3292475"/>
          </a:xfrm>
          <a:prstGeom prst="rect">
            <a:avLst/>
          </a:prstGeom>
          <a:noFill/>
          <a:ln w="9525">
            <a:noFill/>
            <a:miter lim="800000"/>
            <a:headEnd/>
            <a:tailEnd/>
          </a:ln>
          <a:effectLst/>
        </p:spPr>
        <p:txBody>
          <a:bodyPr>
            <a:spAutoFit/>
          </a:bodyPr>
          <a:lstStyle/>
          <a:p>
            <a:pPr>
              <a:lnSpc>
                <a:spcPct val="125000"/>
              </a:lnSpc>
            </a:pPr>
            <a:r>
              <a:rPr lang="zh-CN" altLang="en-US" b="1" dirty="0">
                <a:latin typeface="楷体_GB2312" pitchFamily="49" charset="-122"/>
                <a:ea typeface="楷体_GB2312" pitchFamily="49" charset="-122"/>
              </a:rPr>
              <a:t>    </a:t>
            </a:r>
            <a:r>
              <a:rPr lang="zh-CN" altLang="en-US" b="1" dirty="0">
                <a:solidFill>
                  <a:srgbClr val="FF0000"/>
                </a:solidFill>
                <a:latin typeface="楷体_GB2312" pitchFamily="49" charset="-122"/>
                <a:ea typeface="楷体_GB2312" pitchFamily="49" charset="-122"/>
              </a:rPr>
              <a:t>密钥</a:t>
            </a:r>
            <a:r>
              <a:rPr lang="en-US" altLang="zh-CN" b="1" i="1" dirty="0">
                <a:solidFill>
                  <a:srgbClr val="FF0000"/>
                </a:solidFill>
                <a:latin typeface="楷体_GB2312" pitchFamily="49" charset="-122"/>
                <a:ea typeface="楷体_GB2312" pitchFamily="49" charset="-122"/>
              </a:rPr>
              <a:t>K</a:t>
            </a:r>
            <a:r>
              <a:rPr lang="en-US" altLang="zh-CN" b="1" dirty="0">
                <a:solidFill>
                  <a:srgbClr val="FF0000"/>
                </a:solidFill>
                <a:latin typeface="楷体_GB2312" pitchFamily="49" charset="-122"/>
                <a:ea typeface="楷体_GB2312" pitchFamily="49" charset="-122"/>
              </a:rPr>
              <a:t>A</a:t>
            </a:r>
            <a:r>
              <a:rPr lang="zh-CN" altLang="en-US" b="1" dirty="0">
                <a:solidFill>
                  <a:srgbClr val="FF0000"/>
                </a:solidFill>
                <a:latin typeface="楷体_GB2312" pitchFamily="49" charset="-122"/>
                <a:ea typeface="楷体_GB2312" pitchFamily="49" charset="-122"/>
              </a:rPr>
              <a:t>和</a:t>
            </a:r>
            <a:r>
              <a:rPr lang="en-US" altLang="zh-CN" b="1" i="1" dirty="0">
                <a:solidFill>
                  <a:srgbClr val="FF0000"/>
                </a:solidFill>
                <a:latin typeface="楷体_GB2312" pitchFamily="49" charset="-122"/>
                <a:ea typeface="楷体_GB2312" pitchFamily="49" charset="-122"/>
              </a:rPr>
              <a:t>K</a:t>
            </a:r>
            <a:r>
              <a:rPr lang="en-US" altLang="zh-CN" b="1" dirty="0">
                <a:solidFill>
                  <a:srgbClr val="FF0000"/>
                </a:solidFill>
                <a:latin typeface="楷体_GB2312" pitchFamily="49" charset="-122"/>
                <a:ea typeface="楷体_GB2312" pitchFamily="49" charset="-122"/>
              </a:rPr>
              <a:t>B</a:t>
            </a:r>
            <a:r>
              <a:rPr lang="zh-CN" altLang="en-US" b="1" dirty="0">
                <a:solidFill>
                  <a:srgbClr val="FF0000"/>
                </a:solidFill>
                <a:latin typeface="楷体_GB2312" pitchFamily="49" charset="-122"/>
                <a:ea typeface="楷体_GB2312" pitchFamily="49" charset="-122"/>
              </a:rPr>
              <a:t>分别是</a:t>
            </a:r>
            <a:r>
              <a:rPr lang="en-US" altLang="zh-CN" b="1" dirty="0">
                <a:solidFill>
                  <a:srgbClr val="FF0000"/>
                </a:solidFill>
                <a:latin typeface="楷体_GB2312" pitchFamily="49" charset="-122"/>
                <a:ea typeface="楷体_GB2312" pitchFamily="49" charset="-122"/>
              </a:rPr>
              <a:t>A</a:t>
            </a:r>
            <a:r>
              <a:rPr lang="zh-CN" altLang="en-US" b="1" dirty="0">
                <a:solidFill>
                  <a:srgbClr val="FF0000"/>
                </a:solidFill>
                <a:latin typeface="楷体_GB2312" pitchFamily="49" charset="-122"/>
                <a:ea typeface="楷体_GB2312" pitchFamily="49" charset="-122"/>
              </a:rPr>
              <a:t>与</a:t>
            </a:r>
            <a:r>
              <a:rPr lang="en-US" altLang="zh-CN" b="1" dirty="0">
                <a:solidFill>
                  <a:srgbClr val="FF0000"/>
                </a:solidFill>
                <a:latin typeface="楷体_GB2312" pitchFamily="49" charset="-122"/>
                <a:ea typeface="楷体_GB2312" pitchFamily="49" charset="-122"/>
              </a:rPr>
              <a:t>KDC</a:t>
            </a:r>
            <a:r>
              <a:rPr lang="zh-CN" altLang="en-US" b="1" dirty="0">
                <a:solidFill>
                  <a:srgbClr val="FF0000"/>
                </a:solidFill>
                <a:latin typeface="楷体_GB2312" pitchFamily="49" charset="-122"/>
                <a:ea typeface="楷体_GB2312" pitchFamily="49" charset="-122"/>
              </a:rPr>
              <a:t>、</a:t>
            </a:r>
            <a:r>
              <a:rPr lang="en-US" altLang="zh-CN" b="1" dirty="0">
                <a:solidFill>
                  <a:srgbClr val="FF0000"/>
                </a:solidFill>
                <a:latin typeface="楷体_GB2312" pitchFamily="49" charset="-122"/>
                <a:ea typeface="楷体_GB2312" pitchFamily="49" charset="-122"/>
              </a:rPr>
              <a:t>B</a:t>
            </a:r>
            <a:r>
              <a:rPr lang="zh-CN" altLang="en-US" b="1" dirty="0">
                <a:solidFill>
                  <a:srgbClr val="FF0000"/>
                </a:solidFill>
                <a:latin typeface="楷体_GB2312" pitchFamily="49" charset="-122"/>
                <a:ea typeface="楷体_GB2312" pitchFamily="49" charset="-122"/>
              </a:rPr>
              <a:t>与</a:t>
            </a:r>
            <a:r>
              <a:rPr lang="en-US" altLang="zh-CN" b="1" dirty="0">
                <a:solidFill>
                  <a:srgbClr val="FF0000"/>
                </a:solidFill>
                <a:latin typeface="楷体_GB2312" pitchFamily="49" charset="-122"/>
                <a:ea typeface="楷体_GB2312" pitchFamily="49" charset="-122"/>
              </a:rPr>
              <a:t>KDC</a:t>
            </a:r>
            <a:r>
              <a:rPr lang="zh-CN" altLang="en-US" b="1" dirty="0">
                <a:solidFill>
                  <a:srgbClr val="FF0000"/>
                </a:solidFill>
                <a:latin typeface="楷体_GB2312" pitchFamily="49" charset="-122"/>
                <a:ea typeface="楷体_GB2312" pitchFamily="49" charset="-122"/>
              </a:rPr>
              <a:t>共享的密钥，这个协议的目的是将会话密钥</a:t>
            </a:r>
            <a:r>
              <a:rPr lang="en-US" altLang="zh-CN" b="1" i="1" dirty="0">
                <a:solidFill>
                  <a:srgbClr val="FF0000"/>
                </a:solidFill>
                <a:latin typeface="楷体_GB2312" pitchFamily="49" charset="-122"/>
                <a:ea typeface="楷体_GB2312" pitchFamily="49" charset="-122"/>
              </a:rPr>
              <a:t>K</a:t>
            </a:r>
            <a:r>
              <a:rPr lang="en-US" altLang="zh-CN" b="1" dirty="0">
                <a:solidFill>
                  <a:srgbClr val="FF0000"/>
                </a:solidFill>
                <a:latin typeface="楷体_GB2312" pitchFamily="49" charset="-122"/>
                <a:ea typeface="楷体_GB2312" pitchFamily="49" charset="-122"/>
              </a:rPr>
              <a:t>S</a:t>
            </a:r>
            <a:r>
              <a:rPr lang="zh-CN" altLang="en-US" b="1" dirty="0">
                <a:solidFill>
                  <a:srgbClr val="FF0000"/>
                </a:solidFill>
                <a:latin typeface="楷体_GB2312" pitchFamily="49" charset="-122"/>
                <a:ea typeface="楷体_GB2312" pitchFamily="49" charset="-122"/>
              </a:rPr>
              <a:t>安全的分发给</a:t>
            </a:r>
            <a:r>
              <a:rPr lang="en-US" altLang="zh-CN" b="1" dirty="0">
                <a:solidFill>
                  <a:srgbClr val="FF0000"/>
                </a:solidFill>
                <a:latin typeface="楷体_GB2312" pitchFamily="49" charset="-122"/>
                <a:ea typeface="楷体_GB2312" pitchFamily="49" charset="-122"/>
              </a:rPr>
              <a:t>A</a:t>
            </a:r>
            <a:r>
              <a:rPr lang="zh-CN" altLang="en-US" b="1" dirty="0">
                <a:solidFill>
                  <a:srgbClr val="FF0000"/>
                </a:solidFill>
                <a:latin typeface="楷体_GB2312" pitchFamily="49" charset="-122"/>
                <a:ea typeface="楷体_GB2312" pitchFamily="49" charset="-122"/>
              </a:rPr>
              <a:t>和</a:t>
            </a:r>
            <a:r>
              <a:rPr lang="en-US" altLang="zh-CN" b="1" dirty="0">
                <a:solidFill>
                  <a:srgbClr val="FF0000"/>
                </a:solidFill>
                <a:latin typeface="楷体_GB2312" pitchFamily="49" charset="-122"/>
                <a:ea typeface="楷体_GB2312" pitchFamily="49" charset="-122"/>
              </a:rPr>
              <a:t>B</a:t>
            </a:r>
            <a:r>
              <a:rPr lang="zh-CN" altLang="en-US" b="1" dirty="0">
                <a:solidFill>
                  <a:srgbClr val="FF0000"/>
                </a:solidFill>
                <a:latin typeface="楷体_GB2312" pitchFamily="49" charset="-122"/>
                <a:ea typeface="楷体_GB2312" pitchFamily="49" charset="-122"/>
              </a:rPr>
              <a:t>。在步骤②中</a:t>
            </a:r>
            <a:r>
              <a:rPr lang="en-US" altLang="zh-CN" b="1" i="1" dirty="0">
                <a:solidFill>
                  <a:srgbClr val="FF0000"/>
                </a:solidFill>
                <a:latin typeface="楷体_GB2312" pitchFamily="49" charset="-122"/>
                <a:ea typeface="楷体_GB2312" pitchFamily="49" charset="-122"/>
              </a:rPr>
              <a:t>A</a:t>
            </a:r>
            <a:r>
              <a:rPr lang="zh-CN" altLang="en-US" b="1" dirty="0">
                <a:solidFill>
                  <a:srgbClr val="FF0000"/>
                </a:solidFill>
                <a:latin typeface="楷体_GB2312" pitchFamily="49" charset="-122"/>
                <a:ea typeface="楷体_GB2312" pitchFamily="49" charset="-122"/>
              </a:rPr>
              <a:t>可安全地获取一个新的会话密钥；</a:t>
            </a:r>
            <a:r>
              <a:rPr lang="zh-CN" altLang="en-US" b="1" dirty="0">
                <a:solidFill>
                  <a:schemeClr val="bg1"/>
                </a:solidFill>
                <a:latin typeface="楷体_GB2312" pitchFamily="49" charset="-122"/>
                <a:ea typeface="楷体_GB2312" pitchFamily="49" charset="-122"/>
              </a:rPr>
              <a:t>步骤③中的报文只能被</a:t>
            </a:r>
            <a:r>
              <a:rPr lang="en-US" altLang="zh-CN" b="1" dirty="0">
                <a:solidFill>
                  <a:schemeClr val="bg1"/>
                </a:solidFill>
                <a:latin typeface="楷体_GB2312" pitchFamily="49" charset="-122"/>
                <a:ea typeface="楷体_GB2312" pitchFamily="49" charset="-122"/>
              </a:rPr>
              <a:t>B</a:t>
            </a:r>
            <a:r>
              <a:rPr lang="zh-CN" altLang="en-US" b="1" dirty="0">
                <a:solidFill>
                  <a:schemeClr val="bg1"/>
                </a:solidFill>
                <a:latin typeface="楷体_GB2312" pitchFamily="49" charset="-122"/>
                <a:ea typeface="楷体_GB2312" pitchFamily="49" charset="-122"/>
              </a:rPr>
              <a:t>解密，因此只有</a:t>
            </a:r>
            <a:r>
              <a:rPr lang="en-US" altLang="zh-CN" b="1" dirty="0">
                <a:solidFill>
                  <a:schemeClr val="bg1"/>
                </a:solidFill>
                <a:latin typeface="楷体_GB2312" pitchFamily="49" charset="-122"/>
                <a:ea typeface="楷体_GB2312" pitchFamily="49" charset="-122"/>
              </a:rPr>
              <a:t>B</a:t>
            </a:r>
            <a:r>
              <a:rPr lang="zh-CN" altLang="en-US" b="1" dirty="0">
                <a:solidFill>
                  <a:schemeClr val="bg1"/>
                </a:solidFill>
                <a:latin typeface="楷体_GB2312" pitchFamily="49" charset="-122"/>
                <a:ea typeface="楷体_GB2312" pitchFamily="49" charset="-122"/>
              </a:rPr>
              <a:t>知道报文的内容；在步骤④中，</a:t>
            </a:r>
            <a:r>
              <a:rPr lang="en-US" altLang="zh-CN" b="1" dirty="0">
                <a:solidFill>
                  <a:schemeClr val="bg1"/>
                </a:solidFill>
                <a:latin typeface="楷体_GB2312" pitchFamily="49" charset="-122"/>
                <a:ea typeface="楷体_GB2312" pitchFamily="49" charset="-122"/>
              </a:rPr>
              <a:t>B</a:t>
            </a:r>
            <a:r>
              <a:rPr lang="zh-CN" altLang="en-US" b="1" dirty="0">
                <a:solidFill>
                  <a:schemeClr val="bg1"/>
                </a:solidFill>
                <a:latin typeface="楷体_GB2312" pitchFamily="49" charset="-122"/>
                <a:ea typeface="楷体_GB2312" pitchFamily="49" charset="-122"/>
              </a:rPr>
              <a:t>已获取了会话密钥</a:t>
            </a:r>
            <a:r>
              <a:rPr lang="en-US" altLang="zh-CN" b="1" i="1" dirty="0">
                <a:solidFill>
                  <a:schemeClr val="bg1"/>
                </a:solidFill>
                <a:latin typeface="楷体_GB2312" pitchFamily="49" charset="-122"/>
                <a:ea typeface="楷体_GB2312" pitchFamily="49" charset="-122"/>
              </a:rPr>
              <a:t>K</a:t>
            </a:r>
            <a:r>
              <a:rPr lang="en-US" altLang="zh-CN" b="1" dirty="0">
                <a:solidFill>
                  <a:schemeClr val="bg1"/>
                </a:solidFill>
                <a:latin typeface="楷体_GB2312" pitchFamily="49" charset="-122"/>
                <a:ea typeface="楷体_GB2312" pitchFamily="49" charset="-122"/>
              </a:rPr>
              <a:t>S</a:t>
            </a:r>
            <a:r>
              <a:rPr lang="zh-CN" altLang="en-US" b="1" dirty="0">
                <a:solidFill>
                  <a:schemeClr val="bg1"/>
                </a:solidFill>
                <a:latin typeface="楷体_GB2312" pitchFamily="49" charset="-122"/>
                <a:ea typeface="楷体_GB2312" pitchFamily="49" charset="-122"/>
              </a:rPr>
              <a:t>；</a:t>
            </a:r>
            <a:r>
              <a:rPr lang="zh-CN" altLang="en-US" b="1" dirty="0">
                <a:solidFill>
                  <a:srgbClr val="FF0000"/>
                </a:solidFill>
                <a:latin typeface="楷体_GB2312" pitchFamily="49" charset="-122"/>
                <a:ea typeface="楷体_GB2312" pitchFamily="49" charset="-122"/>
              </a:rPr>
              <a:t>在步骤⑤中</a:t>
            </a:r>
            <a:r>
              <a:rPr lang="en-US" altLang="zh-CN" b="1" dirty="0">
                <a:solidFill>
                  <a:srgbClr val="FF0000"/>
                </a:solidFill>
                <a:latin typeface="楷体_GB2312" pitchFamily="49" charset="-122"/>
                <a:ea typeface="楷体_GB2312" pitchFamily="49" charset="-122"/>
              </a:rPr>
              <a:t>B</a:t>
            </a:r>
            <a:r>
              <a:rPr lang="zh-CN" altLang="en-US" b="1" dirty="0">
                <a:solidFill>
                  <a:srgbClr val="FF0000"/>
                </a:solidFill>
                <a:latin typeface="楷体_GB2312" pitchFamily="49" charset="-122"/>
                <a:ea typeface="楷体_GB2312" pitchFamily="49" charset="-122"/>
              </a:rPr>
              <a:t>确信</a:t>
            </a:r>
            <a:r>
              <a:rPr lang="en-US" altLang="zh-CN" b="1" dirty="0">
                <a:solidFill>
                  <a:srgbClr val="FF0000"/>
                </a:solidFill>
                <a:latin typeface="楷体_GB2312" pitchFamily="49" charset="-122"/>
                <a:ea typeface="楷体_GB2312" pitchFamily="49" charset="-122"/>
              </a:rPr>
              <a:t>A</a:t>
            </a:r>
            <a:r>
              <a:rPr lang="zh-CN" altLang="en-US" b="1" dirty="0">
                <a:solidFill>
                  <a:srgbClr val="FF0000"/>
                </a:solidFill>
                <a:latin typeface="楷体_GB2312" pitchFamily="49" charset="-122"/>
                <a:ea typeface="楷体_GB2312" pitchFamily="49" charset="-122"/>
              </a:rPr>
              <a:t>已获得了会话密钥</a:t>
            </a:r>
            <a:r>
              <a:rPr lang="en-US" altLang="zh-CN" b="1" i="1" dirty="0">
                <a:solidFill>
                  <a:srgbClr val="FF0000"/>
                </a:solidFill>
                <a:latin typeface="楷体_GB2312" pitchFamily="49" charset="-122"/>
                <a:ea typeface="楷体_GB2312" pitchFamily="49" charset="-122"/>
              </a:rPr>
              <a:t>K</a:t>
            </a:r>
            <a:r>
              <a:rPr lang="en-US" altLang="zh-CN" b="1" dirty="0">
                <a:solidFill>
                  <a:srgbClr val="FF0000"/>
                </a:solidFill>
                <a:latin typeface="楷体_GB2312" pitchFamily="49" charset="-122"/>
                <a:ea typeface="楷体_GB2312" pitchFamily="49" charset="-122"/>
              </a:rPr>
              <a:t>S</a:t>
            </a:r>
            <a:r>
              <a:rPr lang="zh-CN" altLang="en-US" b="1" dirty="0">
                <a:solidFill>
                  <a:srgbClr val="FF0000"/>
                </a:solidFill>
                <a:latin typeface="楷体_GB2312" pitchFamily="49" charset="-122"/>
                <a:ea typeface="楷体_GB2312" pitchFamily="49" charset="-122"/>
              </a:rPr>
              <a:t>，同时也使得</a:t>
            </a:r>
            <a:r>
              <a:rPr lang="en-US" altLang="zh-CN" b="1" dirty="0">
                <a:solidFill>
                  <a:srgbClr val="FF0000"/>
                </a:solidFill>
                <a:latin typeface="楷体_GB2312" pitchFamily="49" charset="-122"/>
                <a:ea typeface="楷体_GB2312" pitchFamily="49" charset="-122"/>
              </a:rPr>
              <a:t>B</a:t>
            </a:r>
            <a:r>
              <a:rPr lang="zh-CN" altLang="en-US" b="1" dirty="0">
                <a:solidFill>
                  <a:srgbClr val="FF0000"/>
                </a:solidFill>
                <a:latin typeface="楷体_GB2312" pitchFamily="49" charset="-122"/>
                <a:ea typeface="楷体_GB2312" pitchFamily="49" charset="-122"/>
              </a:rPr>
              <a:t>确信这是一个新报文，因为使用了随机数</a:t>
            </a:r>
            <a:r>
              <a:rPr lang="en-US" altLang="zh-CN" b="1" i="1" dirty="0">
                <a:solidFill>
                  <a:srgbClr val="FF0000"/>
                </a:solidFill>
                <a:latin typeface="楷体_GB2312" pitchFamily="49" charset="-122"/>
                <a:ea typeface="楷体_GB2312" pitchFamily="49" charset="-122"/>
              </a:rPr>
              <a:t>N</a:t>
            </a:r>
            <a:r>
              <a:rPr lang="en-US" altLang="zh-CN" b="1" dirty="0">
                <a:solidFill>
                  <a:srgbClr val="FF0000"/>
                </a:solidFill>
                <a:latin typeface="楷体_GB2312" pitchFamily="49" charset="-122"/>
                <a:ea typeface="楷体_GB2312" pitchFamily="49" charset="-122"/>
              </a:rPr>
              <a:t>2</a:t>
            </a:r>
            <a:r>
              <a:rPr lang="zh-CN" altLang="en-US" b="1" dirty="0">
                <a:solidFill>
                  <a:srgbClr val="FF0000"/>
                </a:solidFill>
                <a:latin typeface="楷体_GB2312" pitchFamily="49" charset="-122"/>
                <a:ea typeface="楷体_GB2312" pitchFamily="49" charset="-122"/>
              </a:rPr>
              <a:t>。</a:t>
            </a:r>
            <a:r>
              <a:rPr lang="zh-CN" altLang="en-US" b="1" dirty="0">
                <a:solidFill>
                  <a:schemeClr val="bg1"/>
                </a:solidFill>
                <a:latin typeface="楷体_GB2312" pitchFamily="49" charset="-122"/>
                <a:ea typeface="楷体_GB2312" pitchFamily="49" charset="-122"/>
              </a:rPr>
              <a:t>本协议中步骤④和⑤的作用是防止某种特定类型的重放攻击。</a:t>
            </a:r>
            <a:endParaRPr lang="en-US" altLang="zh-CN" b="1" dirty="0">
              <a:solidFill>
                <a:schemeClr val="bg1"/>
              </a:solidFill>
              <a:latin typeface="楷体_GB2312" pitchFamily="49" charset="-122"/>
              <a:ea typeface="楷体_GB2312" pitchFamily="49" charset="-122"/>
            </a:endParaRPr>
          </a:p>
        </p:txBody>
      </p:sp>
      <p:sp>
        <p:nvSpPr>
          <p:cNvPr id="169987" name="Rectangle 3"/>
          <p:cNvSpPr>
            <a:spLocks noChangeArrowheads="1"/>
          </p:cNvSpPr>
          <p:nvPr/>
        </p:nvSpPr>
        <p:spPr bwMode="auto">
          <a:xfrm>
            <a:off x="0" y="2962275"/>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69988" name="Object 4"/>
          <p:cNvGraphicFramePr>
            <a:graphicFrameLocks noChangeAspect="1"/>
          </p:cNvGraphicFramePr>
          <p:nvPr/>
        </p:nvGraphicFramePr>
        <p:xfrm>
          <a:off x="4932363" y="333375"/>
          <a:ext cx="4211637" cy="2016125"/>
        </p:xfrm>
        <a:graphic>
          <a:graphicData uri="http://schemas.openxmlformats.org/presentationml/2006/ole">
            <mc:AlternateContent xmlns:mc="http://schemas.openxmlformats.org/markup-compatibility/2006">
              <mc:Choice xmlns:v="urn:schemas-microsoft-com:vml" Requires="v">
                <p:oleObj spid="_x0000_s169989" name="位图图像" r:id="rId3" imgW="4086795" imgH="1600000" progId="PBrush">
                  <p:embed/>
                </p:oleObj>
              </mc:Choice>
              <mc:Fallback>
                <p:oleObj name="位图图像" r:id="rId3" imgW="4086795" imgH="1600000"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333375"/>
                        <a:ext cx="4211637" cy="201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9989" name="Picture 5"/>
          <p:cNvPicPr>
            <a:picLocks noChangeAspect="1" noChangeArrowheads="1"/>
          </p:cNvPicPr>
          <p:nvPr/>
        </p:nvPicPr>
        <p:blipFill>
          <a:blip r:embed="rId5"/>
          <a:srcRect/>
          <a:stretch>
            <a:fillRect/>
          </a:stretch>
        </p:blipFill>
        <p:spPr bwMode="auto">
          <a:xfrm>
            <a:off x="0" y="260350"/>
            <a:ext cx="4859338" cy="2520950"/>
          </a:xfrm>
          <a:prstGeom prst="rect">
            <a:avLst/>
          </a:prstGeom>
          <a:noFill/>
        </p:spPr>
      </p:pic>
      <p:sp>
        <p:nvSpPr>
          <p:cNvPr id="169990" name="Rectangle 6"/>
          <p:cNvSpPr>
            <a:spLocks noChangeArrowheads="1"/>
          </p:cNvSpPr>
          <p:nvPr/>
        </p:nvSpPr>
        <p:spPr bwMode="auto">
          <a:xfrm>
            <a:off x="6443663" y="2349500"/>
            <a:ext cx="882650" cy="427038"/>
          </a:xfrm>
          <a:prstGeom prst="rect">
            <a:avLst/>
          </a:prstGeom>
          <a:noFill/>
          <a:ln w="9525">
            <a:noFill/>
            <a:miter lim="800000"/>
            <a:headEnd/>
            <a:tailEnd/>
          </a:ln>
          <a:effectLst/>
        </p:spPr>
        <p:txBody>
          <a:bodyPr wrap="none">
            <a:spAutoFit/>
          </a:bodyPr>
          <a:lstStyle/>
          <a:p>
            <a:r>
              <a:rPr lang="zh-CN" altLang="en-US" sz="2200" b="1">
                <a:solidFill>
                  <a:srgbClr val="FF0000"/>
                </a:solidFill>
                <a:latin typeface="楷体_GB2312" pitchFamily="49" charset="-122"/>
                <a:ea typeface="楷体_GB2312" pitchFamily="49" charset="-122"/>
              </a:rPr>
              <a:t>图</a:t>
            </a:r>
            <a:r>
              <a:rPr lang="en-US" altLang="zh-CN" sz="2200" b="1">
                <a:solidFill>
                  <a:srgbClr val="FF0000"/>
                </a:solidFill>
                <a:latin typeface="楷体_GB2312" pitchFamily="49" charset="-122"/>
                <a:ea typeface="楷体_GB2312" pitchFamily="49" charset="-122"/>
              </a:rPr>
              <a:t>5-4</a:t>
            </a:r>
          </a:p>
        </p:txBody>
      </p:sp>
    </p:spTree>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0"/>
          </p:nvPr>
        </p:nvSpPr>
        <p:spPr>
          <a:ln/>
        </p:spPr>
        <p:txBody>
          <a:bodyPr/>
          <a:lstStyle/>
          <a:p>
            <a:fld id="{1D21C261-9CCA-49CA-9815-6054F68E90B8}" type="slidenum">
              <a:rPr lang="en-US" altLang="zh-CN"/>
              <a:pPr/>
              <a:t>36</a:t>
            </a:fld>
            <a:endParaRPr lang="en-US" altLang="zh-CN"/>
          </a:p>
        </p:txBody>
      </p:sp>
      <p:sp>
        <p:nvSpPr>
          <p:cNvPr id="4" name="Rectangle 4"/>
          <p:cNvSpPr>
            <a:spLocks noGrp="1" noChangeArrowheads="1"/>
          </p:cNvSpPr>
          <p:nvPr>
            <p:ph type="dt" sz="half" idx="4294967295"/>
          </p:nvPr>
        </p:nvSpPr>
        <p:spPr>
          <a:xfrm>
            <a:off x="0" y="6407150"/>
            <a:ext cx="1905000" cy="457200"/>
          </a:xfrm>
          <a:prstGeom prst="rect">
            <a:avLst/>
          </a:prstGeom>
          <a:ln/>
        </p:spPr>
        <p:txBody>
          <a:bodyPr/>
          <a:lstStyle/>
          <a:p>
            <a:fld id="{38ED1BE8-1B26-4C65-BBF6-8ED7666E365A}" type="datetime1">
              <a:rPr lang="zh-CN" altLang="en-US"/>
              <a:pPr/>
              <a:t>2023/4/16</a:t>
            </a:fld>
            <a:endParaRPr lang="en-US" altLang="zh-CN"/>
          </a:p>
        </p:txBody>
      </p:sp>
      <p:sp>
        <p:nvSpPr>
          <p:cNvPr id="171010" name="Text Box 2"/>
          <p:cNvSpPr txBox="1">
            <a:spLocks noChangeArrowheads="1"/>
          </p:cNvSpPr>
          <p:nvPr/>
        </p:nvSpPr>
        <p:spPr bwMode="auto">
          <a:xfrm>
            <a:off x="0" y="407999"/>
            <a:ext cx="9144000" cy="4664075"/>
          </a:xfrm>
          <a:prstGeom prst="rect">
            <a:avLst/>
          </a:prstGeom>
          <a:noFill/>
          <a:ln w="9525">
            <a:noFill/>
            <a:miter lim="800000"/>
            <a:headEnd/>
            <a:tailEnd/>
          </a:ln>
          <a:effectLst/>
        </p:spPr>
        <p:txBody>
          <a:bodyPr>
            <a:spAutoFit/>
          </a:bodyPr>
          <a:lstStyle/>
          <a:p>
            <a:pPr>
              <a:lnSpc>
                <a:spcPct val="125000"/>
              </a:lnSpc>
            </a:pPr>
            <a:r>
              <a:rPr lang="zh-CN" altLang="en-US" b="1" dirty="0">
                <a:latin typeface="楷体_GB2312" pitchFamily="49" charset="-122"/>
                <a:ea typeface="楷体_GB2312" pitchFamily="49" charset="-122"/>
              </a:rPr>
              <a:t>    </a:t>
            </a:r>
            <a:r>
              <a:rPr lang="zh-CN" altLang="en-US" b="1" dirty="0">
                <a:solidFill>
                  <a:schemeClr val="bg1"/>
                </a:solidFill>
                <a:latin typeface="楷体_GB2312" pitchFamily="49" charset="-122"/>
                <a:ea typeface="楷体_GB2312" pitchFamily="49" charset="-122"/>
              </a:rPr>
              <a:t>尽管有步骤④和⑤的存在，但此协议还是容易遭到一种重放攻击。</a:t>
            </a:r>
            <a:r>
              <a:rPr lang="zh-CN" altLang="en-US" b="1" dirty="0">
                <a:solidFill>
                  <a:srgbClr val="FF0000"/>
                </a:solidFill>
                <a:latin typeface="楷体_GB2312" pitchFamily="49" charset="-122"/>
                <a:ea typeface="楷体_GB2312" pitchFamily="49" charset="-122"/>
              </a:rPr>
              <a:t>假定</a:t>
            </a:r>
            <a:r>
              <a:rPr lang="en-US" altLang="zh-CN" b="1" dirty="0">
                <a:solidFill>
                  <a:srgbClr val="FF0000"/>
                </a:solidFill>
                <a:latin typeface="楷体_GB2312" pitchFamily="49" charset="-122"/>
                <a:ea typeface="楷体_GB2312" pitchFamily="49" charset="-122"/>
              </a:rPr>
              <a:t>C</a:t>
            </a:r>
            <a:r>
              <a:rPr lang="zh-CN" altLang="en-US" b="1" dirty="0">
                <a:solidFill>
                  <a:srgbClr val="FF0000"/>
                </a:solidFill>
                <a:latin typeface="楷体_GB2312" pitchFamily="49" charset="-122"/>
                <a:ea typeface="楷体_GB2312" pitchFamily="49" charset="-122"/>
              </a:rPr>
              <a:t>是攻击者，已获得了一个过时的会话密钥。</a:t>
            </a:r>
            <a:r>
              <a:rPr lang="en-US" altLang="zh-CN" b="1" dirty="0">
                <a:solidFill>
                  <a:srgbClr val="FF0000"/>
                </a:solidFill>
                <a:latin typeface="楷体_GB2312" pitchFamily="49" charset="-122"/>
                <a:ea typeface="楷体_GB2312" pitchFamily="49" charset="-122"/>
              </a:rPr>
              <a:t>C</a:t>
            </a:r>
            <a:r>
              <a:rPr lang="zh-CN" altLang="en-US" b="1" dirty="0">
                <a:solidFill>
                  <a:srgbClr val="FF0000"/>
                </a:solidFill>
                <a:latin typeface="楷体_GB2312" pitchFamily="49" charset="-122"/>
                <a:ea typeface="楷体_GB2312" pitchFamily="49" charset="-122"/>
              </a:rPr>
              <a:t>可以冒充</a:t>
            </a:r>
            <a:r>
              <a:rPr lang="en-US" altLang="zh-CN" b="1" dirty="0">
                <a:solidFill>
                  <a:srgbClr val="FF0000"/>
                </a:solidFill>
                <a:latin typeface="楷体_GB2312" pitchFamily="49" charset="-122"/>
                <a:ea typeface="楷体_GB2312" pitchFamily="49" charset="-122"/>
              </a:rPr>
              <a:t>A</a:t>
            </a:r>
            <a:r>
              <a:rPr lang="zh-CN" altLang="en-US" b="1" dirty="0">
                <a:solidFill>
                  <a:srgbClr val="FF0000"/>
                </a:solidFill>
                <a:latin typeface="楷体_GB2312" pitchFamily="49" charset="-122"/>
                <a:ea typeface="楷体_GB2312" pitchFamily="49" charset="-122"/>
              </a:rPr>
              <a:t>，使用旧的会话密钥，通过简单的重放步骤③就能欺骗</a:t>
            </a:r>
            <a:r>
              <a:rPr lang="en-US" altLang="zh-CN" b="1" dirty="0">
                <a:solidFill>
                  <a:srgbClr val="FF0000"/>
                </a:solidFill>
                <a:latin typeface="楷体_GB2312" pitchFamily="49" charset="-122"/>
                <a:ea typeface="楷体_GB2312" pitchFamily="49" charset="-122"/>
              </a:rPr>
              <a:t>B</a:t>
            </a:r>
            <a:r>
              <a:rPr lang="zh-CN" altLang="en-US" b="1" dirty="0">
                <a:solidFill>
                  <a:srgbClr val="FF0000"/>
                </a:solidFill>
                <a:latin typeface="楷体_GB2312" pitchFamily="49" charset="-122"/>
                <a:ea typeface="楷体_GB2312" pitchFamily="49" charset="-122"/>
              </a:rPr>
              <a:t>，除非</a:t>
            </a:r>
            <a:r>
              <a:rPr lang="en-US" altLang="zh-CN" b="1" dirty="0">
                <a:solidFill>
                  <a:srgbClr val="FF0000"/>
                </a:solidFill>
                <a:latin typeface="楷体_GB2312" pitchFamily="49" charset="-122"/>
                <a:ea typeface="楷体_GB2312" pitchFamily="49" charset="-122"/>
              </a:rPr>
              <a:t>B</a:t>
            </a:r>
            <a:r>
              <a:rPr lang="zh-CN" altLang="en-US" b="1" dirty="0">
                <a:solidFill>
                  <a:srgbClr val="FF0000"/>
                </a:solidFill>
                <a:latin typeface="楷体_GB2312" pitchFamily="49" charset="-122"/>
                <a:ea typeface="楷体_GB2312" pitchFamily="49" charset="-122"/>
              </a:rPr>
              <a:t>始终牢记所有与</a:t>
            </a:r>
            <a:r>
              <a:rPr lang="en-US" altLang="zh-CN" b="1" dirty="0">
                <a:solidFill>
                  <a:srgbClr val="FF0000"/>
                </a:solidFill>
                <a:latin typeface="楷体_GB2312" pitchFamily="49" charset="-122"/>
                <a:ea typeface="楷体_GB2312" pitchFamily="49" charset="-122"/>
              </a:rPr>
              <a:t>A</a:t>
            </a:r>
            <a:r>
              <a:rPr lang="zh-CN" altLang="en-US" b="1" dirty="0">
                <a:solidFill>
                  <a:srgbClr val="FF0000"/>
                </a:solidFill>
                <a:latin typeface="楷体_GB2312" pitchFamily="49" charset="-122"/>
                <a:ea typeface="楷体_GB2312" pitchFamily="49" charset="-122"/>
              </a:rPr>
              <a:t>的会话密钥，否则</a:t>
            </a:r>
            <a:r>
              <a:rPr lang="en-US" altLang="zh-CN" b="1" dirty="0">
                <a:solidFill>
                  <a:srgbClr val="FF0000"/>
                </a:solidFill>
                <a:latin typeface="楷体_GB2312" pitchFamily="49" charset="-122"/>
                <a:ea typeface="楷体_GB2312" pitchFamily="49" charset="-122"/>
              </a:rPr>
              <a:t>B</a:t>
            </a:r>
            <a:r>
              <a:rPr lang="zh-CN" altLang="en-US" b="1" dirty="0">
                <a:solidFill>
                  <a:srgbClr val="FF0000"/>
                </a:solidFill>
                <a:latin typeface="楷体_GB2312" pitchFamily="49" charset="-122"/>
                <a:ea typeface="楷体_GB2312" pitchFamily="49" charset="-122"/>
              </a:rPr>
              <a:t>无法确定这是一个重放。</a:t>
            </a:r>
            <a:r>
              <a:rPr lang="zh-CN" altLang="en-US" b="1" dirty="0">
                <a:solidFill>
                  <a:schemeClr val="bg1"/>
                </a:solidFill>
                <a:latin typeface="楷体_GB2312" pitchFamily="49" charset="-122"/>
                <a:ea typeface="楷体_GB2312" pitchFamily="49" charset="-122"/>
              </a:rPr>
              <a:t>如果</a:t>
            </a:r>
            <a:r>
              <a:rPr lang="en-US" altLang="zh-CN" b="1" dirty="0">
                <a:solidFill>
                  <a:schemeClr val="bg1"/>
                </a:solidFill>
                <a:latin typeface="楷体_GB2312" pitchFamily="49" charset="-122"/>
                <a:ea typeface="楷体_GB2312" pitchFamily="49" charset="-122"/>
              </a:rPr>
              <a:t>C</a:t>
            </a:r>
            <a:r>
              <a:rPr lang="zh-CN" altLang="en-US" b="1" dirty="0">
                <a:solidFill>
                  <a:schemeClr val="bg1"/>
                </a:solidFill>
                <a:latin typeface="楷体_GB2312" pitchFamily="49" charset="-122"/>
                <a:ea typeface="楷体_GB2312" pitchFamily="49" charset="-122"/>
              </a:rPr>
              <a:t>能截获步骤④中的报文，那么他就能够模仿步骤⑤中的响应。因此，</a:t>
            </a:r>
            <a:r>
              <a:rPr lang="en-US" altLang="zh-CN" b="1" dirty="0">
                <a:solidFill>
                  <a:schemeClr val="bg1"/>
                </a:solidFill>
                <a:latin typeface="楷体_GB2312" pitchFamily="49" charset="-122"/>
                <a:ea typeface="楷体_GB2312" pitchFamily="49" charset="-122"/>
              </a:rPr>
              <a:t>C</a:t>
            </a:r>
            <a:r>
              <a:rPr lang="zh-CN" altLang="en-US" b="1" dirty="0">
                <a:solidFill>
                  <a:schemeClr val="bg1"/>
                </a:solidFill>
                <a:latin typeface="楷体_GB2312" pitchFamily="49" charset="-122"/>
                <a:ea typeface="楷体_GB2312" pitchFamily="49" charset="-122"/>
              </a:rPr>
              <a:t>可以向</a:t>
            </a:r>
            <a:r>
              <a:rPr lang="en-US" altLang="zh-CN" b="1" dirty="0">
                <a:solidFill>
                  <a:schemeClr val="bg1"/>
                </a:solidFill>
                <a:latin typeface="楷体_GB2312" pitchFamily="49" charset="-122"/>
                <a:ea typeface="楷体_GB2312" pitchFamily="49" charset="-122"/>
              </a:rPr>
              <a:t>B</a:t>
            </a:r>
            <a:r>
              <a:rPr lang="zh-CN" altLang="en-US" b="1" dirty="0">
                <a:solidFill>
                  <a:schemeClr val="bg1"/>
                </a:solidFill>
                <a:latin typeface="楷体_GB2312" pitchFamily="49" charset="-122"/>
                <a:ea typeface="楷体_GB2312" pitchFamily="49" charset="-122"/>
              </a:rPr>
              <a:t>发送一个伪造的报文，让</a:t>
            </a:r>
            <a:r>
              <a:rPr lang="en-US" altLang="zh-CN" b="1" dirty="0">
                <a:solidFill>
                  <a:schemeClr val="bg1"/>
                </a:solidFill>
                <a:latin typeface="楷体_GB2312" pitchFamily="49" charset="-122"/>
                <a:ea typeface="楷体_GB2312" pitchFamily="49" charset="-122"/>
              </a:rPr>
              <a:t>B</a:t>
            </a:r>
            <a:r>
              <a:rPr lang="zh-CN" altLang="en-US" b="1" dirty="0">
                <a:solidFill>
                  <a:schemeClr val="bg1"/>
                </a:solidFill>
                <a:latin typeface="楷体_GB2312" pitchFamily="49" charset="-122"/>
                <a:ea typeface="楷体_GB2312" pitchFamily="49" charset="-122"/>
              </a:rPr>
              <a:t>以为报文是来自</a:t>
            </a:r>
            <a:r>
              <a:rPr lang="en-US" altLang="zh-CN" b="1" dirty="0">
                <a:solidFill>
                  <a:schemeClr val="bg1"/>
                </a:solidFill>
                <a:latin typeface="楷体_GB2312" pitchFamily="49" charset="-122"/>
                <a:ea typeface="楷体_GB2312" pitchFamily="49" charset="-122"/>
              </a:rPr>
              <a:t>A</a:t>
            </a:r>
            <a:r>
              <a:rPr lang="zh-CN" altLang="en-US" b="1" dirty="0">
                <a:solidFill>
                  <a:schemeClr val="bg1"/>
                </a:solidFill>
                <a:latin typeface="楷体_GB2312" pitchFamily="49" charset="-122"/>
                <a:ea typeface="楷体_GB2312" pitchFamily="49" charset="-122"/>
              </a:rPr>
              <a:t>（且使用的是认证过的会话密钥）。</a:t>
            </a:r>
          </a:p>
          <a:p>
            <a:pPr>
              <a:lnSpc>
                <a:spcPct val="125000"/>
              </a:lnSpc>
            </a:pPr>
            <a:r>
              <a:rPr lang="en-US" altLang="zh-CN" b="1" dirty="0">
                <a:solidFill>
                  <a:srgbClr val="FF0000"/>
                </a:solidFill>
                <a:latin typeface="楷体_GB2312" pitchFamily="49" charset="-122"/>
                <a:ea typeface="楷体_GB2312" pitchFamily="49" charset="-122"/>
              </a:rPr>
              <a:t>    Denning</a:t>
            </a:r>
            <a:r>
              <a:rPr lang="zh-CN" altLang="en-US" b="1" dirty="0">
                <a:solidFill>
                  <a:srgbClr val="FF0000"/>
                </a:solidFill>
                <a:latin typeface="楷体_GB2312" pitchFamily="49" charset="-122"/>
                <a:ea typeface="楷体_GB2312" pitchFamily="49" charset="-122"/>
              </a:rPr>
              <a:t>提出了改进的</a:t>
            </a:r>
            <a:r>
              <a:rPr lang="en-US" altLang="zh-CN" b="1" dirty="0">
                <a:solidFill>
                  <a:srgbClr val="FF0000"/>
                </a:solidFill>
                <a:latin typeface="楷体_GB2312" pitchFamily="49" charset="-122"/>
                <a:ea typeface="楷体_GB2312" pitchFamily="49" charset="-122"/>
              </a:rPr>
              <a:t>Needham/Schroder</a:t>
            </a:r>
            <a:r>
              <a:rPr lang="zh-CN" altLang="en-US" b="1" dirty="0">
                <a:solidFill>
                  <a:srgbClr val="FF0000"/>
                </a:solidFill>
                <a:latin typeface="楷体_GB2312" pitchFamily="49" charset="-122"/>
                <a:ea typeface="楷体_GB2312" pitchFamily="49" charset="-122"/>
              </a:rPr>
              <a:t>协议，克服了上述这种重放攻击，这个改进协议是在步骤②和③中增加了时间戳，并假定密钥</a:t>
            </a:r>
            <a:r>
              <a:rPr lang="en-US" altLang="zh-CN" b="1" dirty="0">
                <a:solidFill>
                  <a:srgbClr val="FF0000"/>
                </a:solidFill>
                <a:latin typeface="楷体_GB2312" pitchFamily="49" charset="-122"/>
                <a:ea typeface="楷体_GB2312" pitchFamily="49" charset="-122"/>
              </a:rPr>
              <a:t>KA</a:t>
            </a:r>
            <a:r>
              <a:rPr lang="zh-CN" altLang="en-US" b="1" dirty="0">
                <a:solidFill>
                  <a:srgbClr val="FF0000"/>
                </a:solidFill>
                <a:latin typeface="楷体_GB2312" pitchFamily="49" charset="-122"/>
                <a:ea typeface="楷体_GB2312" pitchFamily="49" charset="-122"/>
              </a:rPr>
              <a:t>和</a:t>
            </a:r>
            <a:r>
              <a:rPr lang="en-US" altLang="zh-CN" b="1" dirty="0">
                <a:solidFill>
                  <a:srgbClr val="FF0000"/>
                </a:solidFill>
                <a:latin typeface="楷体_GB2312" pitchFamily="49" charset="-122"/>
                <a:ea typeface="楷体_GB2312" pitchFamily="49" charset="-122"/>
              </a:rPr>
              <a:t>KB</a:t>
            </a:r>
            <a:r>
              <a:rPr lang="zh-CN" altLang="en-US" b="1" dirty="0">
                <a:solidFill>
                  <a:srgbClr val="FF0000"/>
                </a:solidFill>
                <a:latin typeface="楷体_GB2312" pitchFamily="49" charset="-122"/>
                <a:ea typeface="楷体_GB2312" pitchFamily="49" charset="-122"/>
              </a:rPr>
              <a:t>是完全安全的。改进后的协议执行的步骤如下： </a:t>
            </a:r>
            <a:endParaRPr lang="en-US" altLang="zh-CN" b="1" dirty="0">
              <a:solidFill>
                <a:srgbClr val="FF0000"/>
              </a:solidFill>
              <a:latin typeface="楷体_GB2312" pitchFamily="49" charset="-122"/>
              <a:ea typeface="楷体_GB2312" pitchFamily="49" charset="-122"/>
            </a:endParaRPr>
          </a:p>
        </p:txBody>
      </p:sp>
      <p:pic>
        <p:nvPicPr>
          <p:cNvPr id="171011" name="Picture 3"/>
          <p:cNvPicPr>
            <a:picLocks noChangeAspect="1" noChangeArrowheads="1"/>
          </p:cNvPicPr>
          <p:nvPr/>
        </p:nvPicPr>
        <p:blipFill>
          <a:blip r:embed="rId2"/>
          <a:srcRect/>
          <a:stretch>
            <a:fillRect/>
          </a:stretch>
        </p:blipFill>
        <p:spPr bwMode="auto">
          <a:xfrm>
            <a:off x="1908175" y="4941888"/>
            <a:ext cx="5400675" cy="1916112"/>
          </a:xfrm>
          <a:prstGeom prst="rect">
            <a:avLst/>
          </a:prstGeom>
          <a:noFill/>
        </p:spPr>
      </p:pic>
    </p:spTree>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0" y="268288"/>
            <a:ext cx="9144000" cy="1000125"/>
          </a:xfrm>
        </p:spPr>
        <p:txBody>
          <a:bodyPr/>
          <a:lstStyle/>
          <a:p>
            <a:pPr algn="l"/>
            <a:r>
              <a:rPr lang="en-US" altLang="zh-CN" sz="3600" dirty="0" smtClean="0"/>
              <a:t>4.3.2  </a:t>
            </a:r>
            <a:r>
              <a:rPr lang="zh-CN" altLang="en-US" sz="3600" dirty="0" smtClean="0"/>
              <a:t>口令认证技术</a:t>
            </a:r>
            <a:r>
              <a:rPr lang="zh-CN" altLang="en-US" dirty="0" smtClean="0"/>
              <a:t> </a:t>
            </a:r>
          </a:p>
        </p:txBody>
      </p:sp>
      <p:sp>
        <p:nvSpPr>
          <p:cNvPr id="7" name="Rectangle 6"/>
          <p:cNvSpPr>
            <a:spLocks noGrp="1" noChangeArrowheads="1"/>
          </p:cNvSpPr>
          <p:nvPr>
            <p:ph type="sldNum" sz="quarter" idx="10"/>
          </p:nvPr>
        </p:nvSpPr>
        <p:spPr>
          <a:ln/>
        </p:spPr>
        <p:txBody>
          <a:bodyPr/>
          <a:lstStyle/>
          <a:p>
            <a:fld id="{0FD56FF6-7167-445C-9518-93088340AB54}" type="slidenum">
              <a:rPr lang="en-US" altLang="zh-CN"/>
              <a:pPr/>
              <a:t>37</a:t>
            </a:fld>
            <a:endParaRPr lang="en-US" altLang="zh-CN"/>
          </a:p>
        </p:txBody>
      </p:sp>
      <p:sp>
        <p:nvSpPr>
          <p:cNvPr id="5" name="Rectangle 4"/>
          <p:cNvSpPr>
            <a:spLocks noGrp="1" noChangeArrowheads="1"/>
          </p:cNvSpPr>
          <p:nvPr>
            <p:ph type="dt" sz="half" idx="4294967295"/>
          </p:nvPr>
        </p:nvSpPr>
        <p:spPr>
          <a:xfrm>
            <a:off x="0" y="6407150"/>
            <a:ext cx="1905000" cy="457200"/>
          </a:xfrm>
          <a:prstGeom prst="rect">
            <a:avLst/>
          </a:prstGeom>
          <a:ln/>
        </p:spPr>
        <p:txBody>
          <a:bodyPr/>
          <a:lstStyle/>
          <a:p>
            <a:fld id="{D812D1B2-CE73-4076-9C38-F14C941AD55D}" type="datetime1">
              <a:rPr lang="zh-CN" altLang="en-US"/>
              <a:pPr/>
              <a:t>2023/4/16</a:t>
            </a:fld>
            <a:endParaRPr lang="en-US" altLang="zh-CN"/>
          </a:p>
        </p:txBody>
      </p:sp>
      <p:sp>
        <p:nvSpPr>
          <p:cNvPr id="172035" name="Text Box 3"/>
          <p:cNvSpPr txBox="1">
            <a:spLocks noChangeArrowheads="1"/>
          </p:cNvSpPr>
          <p:nvPr/>
        </p:nvSpPr>
        <p:spPr bwMode="auto">
          <a:xfrm>
            <a:off x="0" y="1196975"/>
            <a:ext cx="9144000" cy="587853"/>
          </a:xfrm>
          <a:prstGeom prst="rect">
            <a:avLst/>
          </a:prstGeom>
          <a:noFill/>
          <a:ln w="9525">
            <a:noFill/>
            <a:miter lim="800000"/>
            <a:headEnd/>
            <a:tailEnd/>
          </a:ln>
          <a:effectLst/>
        </p:spPr>
        <p:txBody>
          <a:bodyPr>
            <a:spAutoFit/>
          </a:bodyPr>
          <a:lstStyle/>
          <a:p>
            <a:pPr>
              <a:lnSpc>
                <a:spcPct val="115000"/>
              </a:lnSpc>
              <a:spcBef>
                <a:spcPct val="50000"/>
              </a:spcBef>
            </a:pPr>
            <a:r>
              <a:rPr lang="en-US" altLang="zh-CN" sz="2800" b="1" dirty="0" smtClean="0">
                <a:solidFill>
                  <a:srgbClr val="FF0000"/>
                </a:solidFill>
              </a:rPr>
              <a:t>  </a:t>
            </a:r>
            <a:r>
              <a:rPr lang="zh-CN" altLang="en-US" sz="2800" b="1" dirty="0">
                <a:solidFill>
                  <a:srgbClr val="FF0000"/>
                </a:solidFill>
              </a:rPr>
              <a:t>安全口令</a:t>
            </a:r>
          </a:p>
        </p:txBody>
      </p:sp>
      <p:sp>
        <p:nvSpPr>
          <p:cNvPr id="172036" name="Text Box 4"/>
          <p:cNvSpPr txBox="1">
            <a:spLocks noChangeArrowheads="1"/>
          </p:cNvSpPr>
          <p:nvPr/>
        </p:nvSpPr>
        <p:spPr bwMode="auto">
          <a:xfrm>
            <a:off x="34925" y="1814513"/>
            <a:ext cx="9067800" cy="4708981"/>
          </a:xfrm>
          <a:prstGeom prst="rect">
            <a:avLst/>
          </a:prstGeom>
          <a:noFill/>
          <a:ln w="9525">
            <a:noFill/>
            <a:miter lim="800000"/>
            <a:headEnd/>
            <a:tailEnd/>
          </a:ln>
          <a:effectLst/>
        </p:spPr>
        <p:txBody>
          <a:bodyPr>
            <a:spAutoFit/>
          </a:bodyPr>
          <a:lstStyle/>
          <a:p>
            <a:pPr>
              <a:lnSpc>
                <a:spcPct val="125000"/>
              </a:lnSpc>
            </a:pPr>
            <a:r>
              <a:rPr lang="zh-CN" altLang="en-US" b="1" dirty="0">
                <a:latin typeface="楷体_GB2312" pitchFamily="49" charset="-122"/>
                <a:ea typeface="楷体_GB2312" pitchFamily="49" charset="-122"/>
              </a:rPr>
              <a:t>    </a:t>
            </a:r>
            <a:r>
              <a:rPr lang="zh-CN" altLang="en-US" b="1" dirty="0">
                <a:solidFill>
                  <a:schemeClr val="bg1"/>
                </a:solidFill>
                <a:latin typeface="楷体_GB2312" pitchFamily="49" charset="-122"/>
                <a:ea typeface="楷体_GB2312" pitchFamily="49" charset="-122"/>
              </a:rPr>
              <a:t>为了防止攻击者猜测出口令，选择的安全口令应满足以下要求：</a:t>
            </a:r>
          </a:p>
          <a:p>
            <a:pPr>
              <a:lnSpc>
                <a:spcPct val="125000"/>
              </a:lnSpc>
            </a:pPr>
            <a:r>
              <a:rPr lang="zh-CN" altLang="en-US" b="1" dirty="0">
                <a:latin typeface="楷体_GB2312" pitchFamily="49" charset="-122"/>
                <a:ea typeface="楷体_GB2312" pitchFamily="49" charset="-122"/>
              </a:rPr>
              <a:t>     </a:t>
            </a:r>
            <a:r>
              <a:rPr lang="zh-CN" altLang="en-US" b="1" dirty="0">
                <a:solidFill>
                  <a:srgbClr val="FF0000"/>
                </a:solidFill>
                <a:latin typeface="楷体_GB2312" pitchFamily="49" charset="-122"/>
                <a:ea typeface="楷体_GB2312" pitchFamily="49" charset="-122"/>
              </a:rPr>
              <a:t>（</a:t>
            </a:r>
            <a:r>
              <a:rPr lang="en-US" altLang="zh-CN" b="1" dirty="0">
                <a:solidFill>
                  <a:srgbClr val="FF0000"/>
                </a:solidFill>
                <a:latin typeface="楷体_GB2312" pitchFamily="49" charset="-122"/>
                <a:ea typeface="楷体_GB2312" pitchFamily="49" charset="-122"/>
              </a:rPr>
              <a:t>1</a:t>
            </a:r>
            <a:r>
              <a:rPr lang="zh-CN" altLang="en-US" b="1" dirty="0">
                <a:solidFill>
                  <a:srgbClr val="FF0000"/>
                </a:solidFill>
                <a:latin typeface="楷体_GB2312" pitchFamily="49" charset="-122"/>
                <a:ea typeface="楷体_GB2312" pitchFamily="49" charset="-122"/>
              </a:rPr>
              <a:t>）口令长度适中</a:t>
            </a:r>
          </a:p>
          <a:p>
            <a:pPr>
              <a:lnSpc>
                <a:spcPct val="125000"/>
              </a:lnSpc>
            </a:pPr>
            <a:r>
              <a:rPr lang="zh-CN" altLang="en-US" b="1" dirty="0">
                <a:solidFill>
                  <a:srgbClr val="FF0000"/>
                </a:solidFill>
                <a:latin typeface="楷体_GB2312" pitchFamily="49" charset="-122"/>
                <a:ea typeface="楷体_GB2312" pitchFamily="49" charset="-122"/>
              </a:rPr>
              <a:t>     （</a:t>
            </a:r>
            <a:r>
              <a:rPr lang="en-US" altLang="zh-CN" b="1" dirty="0">
                <a:solidFill>
                  <a:srgbClr val="FF0000"/>
                </a:solidFill>
                <a:latin typeface="楷体_GB2312" pitchFamily="49" charset="-122"/>
                <a:ea typeface="楷体_GB2312" pitchFamily="49" charset="-122"/>
              </a:rPr>
              <a:t>2</a:t>
            </a:r>
            <a:r>
              <a:rPr lang="zh-CN" altLang="en-US" b="1" dirty="0">
                <a:solidFill>
                  <a:srgbClr val="FF0000"/>
                </a:solidFill>
                <a:latin typeface="楷体_GB2312" pitchFamily="49" charset="-122"/>
                <a:ea typeface="楷体_GB2312" pitchFamily="49" charset="-122"/>
              </a:rPr>
              <a:t>）不回送显示</a:t>
            </a:r>
          </a:p>
          <a:p>
            <a:pPr>
              <a:lnSpc>
                <a:spcPct val="125000"/>
              </a:lnSpc>
            </a:pPr>
            <a:r>
              <a:rPr lang="zh-CN" altLang="en-US" b="1" dirty="0">
                <a:solidFill>
                  <a:srgbClr val="FF0000"/>
                </a:solidFill>
                <a:latin typeface="楷体_GB2312" pitchFamily="49" charset="-122"/>
                <a:ea typeface="楷体_GB2312" pitchFamily="49" charset="-122"/>
              </a:rPr>
              <a:t>     （</a:t>
            </a:r>
            <a:r>
              <a:rPr lang="en-US" altLang="zh-CN" b="1" dirty="0">
                <a:solidFill>
                  <a:srgbClr val="FF0000"/>
                </a:solidFill>
                <a:latin typeface="楷体_GB2312" pitchFamily="49" charset="-122"/>
                <a:ea typeface="楷体_GB2312" pitchFamily="49" charset="-122"/>
              </a:rPr>
              <a:t>3</a:t>
            </a:r>
            <a:r>
              <a:rPr lang="zh-CN" altLang="en-US" b="1" dirty="0">
                <a:solidFill>
                  <a:srgbClr val="FF0000"/>
                </a:solidFill>
                <a:latin typeface="楷体_GB2312" pitchFamily="49" charset="-122"/>
                <a:ea typeface="楷体_GB2312" pitchFamily="49" charset="-122"/>
              </a:rPr>
              <a:t>）记录和报告</a:t>
            </a:r>
          </a:p>
          <a:p>
            <a:pPr>
              <a:lnSpc>
                <a:spcPct val="125000"/>
              </a:lnSpc>
            </a:pPr>
            <a:r>
              <a:rPr lang="zh-CN" altLang="en-US" b="1" dirty="0">
                <a:solidFill>
                  <a:srgbClr val="FF0000"/>
                </a:solidFill>
                <a:latin typeface="楷体_GB2312" pitchFamily="49" charset="-122"/>
                <a:ea typeface="楷体_GB2312" pitchFamily="49" charset="-122"/>
              </a:rPr>
              <a:t>     （</a:t>
            </a:r>
            <a:r>
              <a:rPr lang="en-US" altLang="zh-CN" b="1" dirty="0">
                <a:solidFill>
                  <a:srgbClr val="FF0000"/>
                </a:solidFill>
                <a:latin typeface="楷体_GB2312" pitchFamily="49" charset="-122"/>
                <a:ea typeface="楷体_GB2312" pitchFamily="49" charset="-122"/>
              </a:rPr>
              <a:t>4</a:t>
            </a:r>
            <a:r>
              <a:rPr lang="zh-CN" altLang="en-US" b="1" dirty="0">
                <a:solidFill>
                  <a:srgbClr val="FF0000"/>
                </a:solidFill>
                <a:latin typeface="楷体_GB2312" pitchFamily="49" charset="-122"/>
                <a:ea typeface="楷体_GB2312" pitchFamily="49" charset="-122"/>
              </a:rPr>
              <a:t>）自动断开连接</a:t>
            </a:r>
          </a:p>
          <a:p>
            <a:pPr>
              <a:lnSpc>
                <a:spcPct val="125000"/>
              </a:lnSpc>
            </a:pPr>
            <a:r>
              <a:rPr lang="zh-CN" altLang="en-US" b="1" dirty="0">
                <a:solidFill>
                  <a:srgbClr val="FF0000"/>
                </a:solidFill>
                <a:latin typeface="楷体_GB2312" pitchFamily="49" charset="-122"/>
                <a:ea typeface="楷体_GB2312" pitchFamily="49" charset="-122"/>
              </a:rPr>
              <a:t>     （</a:t>
            </a:r>
            <a:r>
              <a:rPr lang="en-US" altLang="zh-CN" b="1" dirty="0">
                <a:solidFill>
                  <a:srgbClr val="FF0000"/>
                </a:solidFill>
                <a:latin typeface="楷体_GB2312" pitchFamily="49" charset="-122"/>
                <a:ea typeface="楷体_GB2312" pitchFamily="49" charset="-122"/>
              </a:rPr>
              <a:t>5</a:t>
            </a:r>
            <a:r>
              <a:rPr lang="zh-CN" altLang="en-US" b="1" dirty="0">
                <a:solidFill>
                  <a:srgbClr val="FF0000"/>
                </a:solidFill>
                <a:latin typeface="楷体_GB2312" pitchFamily="49" charset="-122"/>
                <a:ea typeface="楷体_GB2312" pitchFamily="49" charset="-122"/>
              </a:rPr>
              <a:t>）口令存储的安全性</a:t>
            </a:r>
          </a:p>
          <a:p>
            <a:pPr>
              <a:lnSpc>
                <a:spcPct val="125000"/>
              </a:lnSpc>
            </a:pPr>
            <a:r>
              <a:rPr lang="zh-CN" altLang="en-US" b="1" dirty="0">
                <a:latin typeface="楷体_GB2312" pitchFamily="49" charset="-122"/>
                <a:ea typeface="楷体_GB2312" pitchFamily="49" charset="-122"/>
              </a:rPr>
              <a:t>     </a:t>
            </a:r>
            <a:r>
              <a:rPr lang="zh-CN" altLang="en-US" b="1" dirty="0">
                <a:solidFill>
                  <a:schemeClr val="bg1"/>
                </a:solidFill>
                <a:latin typeface="楷体_GB2312" pitchFamily="49" charset="-122"/>
                <a:ea typeface="楷体_GB2312" pitchFamily="49" charset="-122"/>
              </a:rPr>
              <a:t>目前，口令的存储有以下两种方法：① 明文存储；② 散列（</a:t>
            </a:r>
            <a:r>
              <a:rPr lang="en-US" altLang="zh-CN" b="1" dirty="0">
                <a:solidFill>
                  <a:schemeClr val="bg1"/>
                </a:solidFill>
                <a:latin typeface="楷体_GB2312" pitchFamily="49" charset="-122"/>
                <a:ea typeface="楷体_GB2312" pitchFamily="49" charset="-122"/>
              </a:rPr>
              <a:t>Hash</a:t>
            </a:r>
            <a:r>
              <a:rPr lang="zh-CN" altLang="en-US" b="1" dirty="0">
                <a:solidFill>
                  <a:schemeClr val="bg1"/>
                </a:solidFill>
                <a:latin typeface="楷体_GB2312" pitchFamily="49" charset="-122"/>
                <a:ea typeface="楷体_GB2312" pitchFamily="49" charset="-122"/>
              </a:rPr>
              <a:t>）函数存储。</a:t>
            </a:r>
          </a:p>
          <a:p>
            <a:pPr>
              <a:lnSpc>
                <a:spcPct val="125000"/>
              </a:lnSpc>
            </a:pPr>
            <a:endParaRPr lang="zh-CN" altLang="en-US" b="1" dirty="0">
              <a:latin typeface="楷体_GB2312" pitchFamily="49" charset="-122"/>
              <a:ea typeface="楷体_GB2312" pitchFamily="49" charset="-122"/>
            </a:endParaRPr>
          </a:p>
        </p:txBody>
      </p:sp>
    </p:spTree>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0"/>
          </p:nvPr>
        </p:nvSpPr>
        <p:spPr>
          <a:ln/>
        </p:spPr>
        <p:txBody>
          <a:bodyPr/>
          <a:lstStyle/>
          <a:p>
            <a:fld id="{403D3450-4D77-4C11-9724-64F82E475993}" type="slidenum">
              <a:rPr lang="en-US" altLang="zh-CN"/>
              <a:pPr/>
              <a:t>38</a:t>
            </a:fld>
            <a:endParaRPr lang="en-US" altLang="zh-CN"/>
          </a:p>
        </p:txBody>
      </p:sp>
      <p:sp>
        <p:nvSpPr>
          <p:cNvPr id="173059" name="Rectangle 3"/>
          <p:cNvSpPr>
            <a:spLocks noGrp="1" noChangeArrowheads="1"/>
          </p:cNvSpPr>
          <p:nvPr>
            <p:ph type="title" idx="4294967295"/>
          </p:nvPr>
        </p:nvSpPr>
        <p:spPr>
          <a:xfrm>
            <a:off x="0" y="260350"/>
            <a:ext cx="7772400" cy="503238"/>
          </a:xfrm>
        </p:spPr>
        <p:txBody>
          <a:bodyPr/>
          <a:lstStyle/>
          <a:p>
            <a:pPr algn="l"/>
            <a:r>
              <a:rPr lang="zh-CN" altLang="en-US" sz="2800" dirty="0" smtClean="0">
                <a:solidFill>
                  <a:srgbClr val="FF0000"/>
                </a:solidFill>
              </a:rPr>
              <a:t>静态口令认证技术</a:t>
            </a:r>
            <a:r>
              <a:rPr lang="zh-CN" altLang="en-US" dirty="0" smtClean="0"/>
              <a:t> </a:t>
            </a:r>
          </a:p>
        </p:txBody>
      </p:sp>
      <p:sp>
        <p:nvSpPr>
          <p:cNvPr id="5" name="Rectangle 4"/>
          <p:cNvSpPr>
            <a:spLocks noGrp="1" noChangeArrowheads="1"/>
          </p:cNvSpPr>
          <p:nvPr>
            <p:ph type="dt" sz="half" idx="4294967295"/>
          </p:nvPr>
        </p:nvSpPr>
        <p:spPr>
          <a:xfrm>
            <a:off x="0" y="6407150"/>
            <a:ext cx="1905000" cy="457200"/>
          </a:xfrm>
          <a:prstGeom prst="rect">
            <a:avLst/>
          </a:prstGeom>
          <a:ln/>
        </p:spPr>
        <p:txBody>
          <a:bodyPr/>
          <a:lstStyle/>
          <a:p>
            <a:fld id="{1B99F624-8B32-4336-9F43-16625301A9B2}" type="datetime1">
              <a:rPr lang="zh-CN" altLang="en-US"/>
              <a:pPr/>
              <a:t>2023/4/16</a:t>
            </a:fld>
            <a:endParaRPr lang="en-US" altLang="zh-CN"/>
          </a:p>
        </p:txBody>
      </p:sp>
      <p:sp>
        <p:nvSpPr>
          <p:cNvPr id="173060" name="Text Box 4"/>
          <p:cNvSpPr txBox="1">
            <a:spLocks noChangeArrowheads="1"/>
          </p:cNvSpPr>
          <p:nvPr/>
        </p:nvSpPr>
        <p:spPr bwMode="auto">
          <a:xfrm>
            <a:off x="34925" y="981075"/>
            <a:ext cx="9109075" cy="3749675"/>
          </a:xfrm>
          <a:prstGeom prst="rect">
            <a:avLst/>
          </a:prstGeom>
          <a:noFill/>
          <a:ln w="9525">
            <a:noFill/>
            <a:miter lim="800000"/>
            <a:headEnd/>
            <a:tailEnd/>
          </a:ln>
          <a:effectLst/>
        </p:spPr>
        <p:txBody>
          <a:bodyPr>
            <a:spAutoFit/>
          </a:bodyPr>
          <a:lstStyle/>
          <a:p>
            <a:pPr algn="just">
              <a:lnSpc>
                <a:spcPct val="125000"/>
              </a:lnSpc>
            </a:pPr>
            <a:r>
              <a:rPr lang="zh-CN" altLang="en-US" b="1" dirty="0">
                <a:latin typeface="楷体_GB2312" pitchFamily="49" charset="-122"/>
                <a:ea typeface="楷体_GB2312" pitchFamily="49" charset="-122"/>
              </a:rPr>
              <a:t>  </a:t>
            </a:r>
            <a:r>
              <a:rPr lang="zh-CN" altLang="en-US" b="1" dirty="0">
                <a:solidFill>
                  <a:schemeClr val="bg1"/>
                </a:solidFill>
                <a:latin typeface="楷体_GB2312" pitchFamily="49" charset="-122"/>
                <a:ea typeface="楷体_GB2312" pitchFamily="49" charset="-122"/>
              </a:rPr>
              <a:t>当前，最基本、最常用的身份认证技术就是</a:t>
            </a:r>
            <a:r>
              <a:rPr lang="zh-CN" altLang="en-US" b="1" dirty="0">
                <a:solidFill>
                  <a:schemeClr val="bg1"/>
                </a:solidFill>
                <a:latin typeface="Times New Roman"/>
                <a:ea typeface="楷体_GB2312" pitchFamily="49" charset="-122"/>
              </a:rPr>
              <a:t>“</a:t>
            </a:r>
            <a:r>
              <a:rPr lang="zh-CN" altLang="en-US" b="1" dirty="0">
                <a:solidFill>
                  <a:schemeClr val="bg1"/>
                </a:solidFill>
                <a:latin typeface="楷体_GB2312" pitchFamily="49" charset="-122"/>
                <a:ea typeface="楷体_GB2312" pitchFamily="49" charset="-122"/>
              </a:rPr>
              <a:t>用户名</a:t>
            </a:r>
            <a:r>
              <a:rPr lang="en-US" altLang="zh-CN" b="1" dirty="0">
                <a:solidFill>
                  <a:schemeClr val="bg1"/>
                </a:solidFill>
                <a:latin typeface="楷体_GB2312" pitchFamily="49" charset="-122"/>
                <a:ea typeface="楷体_GB2312" pitchFamily="49" charset="-122"/>
              </a:rPr>
              <a:t>+</a:t>
            </a:r>
            <a:r>
              <a:rPr lang="zh-CN" altLang="en-US" b="1" dirty="0">
                <a:solidFill>
                  <a:schemeClr val="bg1"/>
                </a:solidFill>
                <a:latin typeface="楷体_GB2312" pitchFamily="49" charset="-122"/>
                <a:ea typeface="楷体_GB2312" pitchFamily="49" charset="-122"/>
              </a:rPr>
              <a:t>静态口令</a:t>
            </a:r>
            <a:r>
              <a:rPr lang="zh-CN" altLang="en-US" b="1" dirty="0">
                <a:solidFill>
                  <a:schemeClr val="bg1"/>
                </a:solidFill>
                <a:latin typeface="Times New Roman"/>
                <a:ea typeface="楷体_GB2312" pitchFamily="49" charset="-122"/>
              </a:rPr>
              <a:t>”</a:t>
            </a:r>
            <a:r>
              <a:rPr lang="zh-CN" altLang="en-US" b="1" dirty="0">
                <a:solidFill>
                  <a:schemeClr val="bg1"/>
                </a:solidFill>
                <a:latin typeface="楷体_GB2312" pitchFamily="49" charset="-122"/>
                <a:ea typeface="楷体_GB2312" pitchFamily="49" charset="-122"/>
              </a:rPr>
              <a:t>认证。</a:t>
            </a:r>
            <a:r>
              <a:rPr lang="zh-CN" altLang="en-US" b="1" dirty="0">
                <a:solidFill>
                  <a:srgbClr val="FF0000"/>
                </a:solidFill>
                <a:latin typeface="楷体_GB2312" pitchFamily="49" charset="-122"/>
                <a:ea typeface="楷体_GB2312" pitchFamily="49" charset="-122"/>
              </a:rPr>
              <a:t>静态口令认证一般分为两个阶段：第</a:t>
            </a:r>
            <a:r>
              <a:rPr lang="en-US" altLang="zh-CN" b="1" dirty="0">
                <a:solidFill>
                  <a:srgbClr val="FF0000"/>
                </a:solidFill>
                <a:latin typeface="楷体_GB2312" pitchFamily="49" charset="-122"/>
                <a:ea typeface="楷体_GB2312" pitchFamily="49" charset="-122"/>
              </a:rPr>
              <a:t>1</a:t>
            </a:r>
            <a:r>
              <a:rPr lang="zh-CN" altLang="en-US" b="1" dirty="0">
                <a:solidFill>
                  <a:srgbClr val="FF0000"/>
                </a:solidFill>
                <a:latin typeface="楷体_GB2312" pitchFamily="49" charset="-122"/>
                <a:ea typeface="楷体_GB2312" pitchFamily="49" charset="-122"/>
              </a:rPr>
              <a:t>阶段是身份识别阶段，确认认证对象是谁；第</a:t>
            </a:r>
            <a:r>
              <a:rPr lang="en-US" altLang="zh-CN" b="1" dirty="0">
                <a:solidFill>
                  <a:srgbClr val="FF0000"/>
                </a:solidFill>
                <a:latin typeface="楷体_GB2312" pitchFamily="49" charset="-122"/>
                <a:ea typeface="楷体_GB2312" pitchFamily="49" charset="-122"/>
              </a:rPr>
              <a:t>2</a:t>
            </a:r>
            <a:r>
              <a:rPr lang="zh-CN" altLang="en-US" b="1" dirty="0">
                <a:solidFill>
                  <a:srgbClr val="FF0000"/>
                </a:solidFill>
                <a:latin typeface="楷体_GB2312" pitchFamily="49" charset="-122"/>
                <a:ea typeface="楷体_GB2312" pitchFamily="49" charset="-122"/>
              </a:rPr>
              <a:t>阶段是身份验证阶段，获取身份信息进行验证。</a:t>
            </a:r>
          </a:p>
          <a:p>
            <a:pPr algn="just">
              <a:lnSpc>
                <a:spcPct val="125000"/>
              </a:lnSpc>
            </a:pPr>
            <a:r>
              <a:rPr lang="zh-CN" altLang="en-US" b="1" dirty="0">
                <a:latin typeface="楷体_GB2312" pitchFamily="49" charset="-122"/>
                <a:ea typeface="楷体_GB2312" pitchFamily="49" charset="-122"/>
              </a:rPr>
              <a:t>  </a:t>
            </a:r>
            <a:r>
              <a:rPr lang="zh-CN" altLang="en-US" b="1" dirty="0">
                <a:solidFill>
                  <a:schemeClr val="bg1"/>
                </a:solidFill>
                <a:latin typeface="楷体_GB2312" pitchFamily="49" charset="-122"/>
                <a:ea typeface="楷体_GB2312" pitchFamily="49" charset="-122"/>
              </a:rPr>
              <a:t>静态口令认证虽然具有用户使用简单、方便，线路上传输的数据量最小，后台服务器数据调用最小，速度最快，实现的成本最低等优势，</a:t>
            </a:r>
            <a:r>
              <a:rPr lang="zh-CN" altLang="en-US" b="1" dirty="0">
                <a:solidFill>
                  <a:srgbClr val="FF0000"/>
                </a:solidFill>
                <a:latin typeface="楷体_GB2312" pitchFamily="49" charset="-122"/>
                <a:ea typeface="楷体_GB2312" pitchFamily="49" charset="-122"/>
              </a:rPr>
              <a:t>但在口令强度、口令传输、口令验证、口令存储等许多环节都存在严重的安全隐患，可以说是最不安全的认证技术。</a:t>
            </a:r>
          </a:p>
        </p:txBody>
      </p:sp>
    </p:spTree>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sldNum" sz="quarter" idx="10"/>
          </p:nvPr>
        </p:nvSpPr>
        <p:spPr>
          <a:ln/>
        </p:spPr>
        <p:txBody>
          <a:bodyPr/>
          <a:lstStyle/>
          <a:p>
            <a:fld id="{E3BE01E9-600C-4533-BAAB-41231E6B6F39}" type="slidenum">
              <a:rPr lang="en-US" altLang="zh-CN"/>
              <a:pPr/>
              <a:t>39</a:t>
            </a:fld>
            <a:endParaRPr lang="en-US" altLang="zh-CN"/>
          </a:p>
        </p:txBody>
      </p:sp>
      <p:sp>
        <p:nvSpPr>
          <p:cNvPr id="6" name="Rectangle 4"/>
          <p:cNvSpPr>
            <a:spLocks noGrp="1" noChangeArrowheads="1"/>
          </p:cNvSpPr>
          <p:nvPr>
            <p:ph type="dt" sz="half" idx="4294967295"/>
          </p:nvPr>
        </p:nvSpPr>
        <p:spPr>
          <a:xfrm>
            <a:off x="0" y="6407150"/>
            <a:ext cx="1905000" cy="457200"/>
          </a:xfrm>
          <a:prstGeom prst="rect">
            <a:avLst/>
          </a:prstGeom>
          <a:ln/>
        </p:spPr>
        <p:txBody>
          <a:bodyPr/>
          <a:lstStyle/>
          <a:p>
            <a:fld id="{C3B2505B-A219-4401-AEA0-BDADE41505DE}" type="datetime1">
              <a:rPr lang="zh-CN" altLang="en-US"/>
              <a:pPr/>
              <a:t>2023/4/16</a:t>
            </a:fld>
            <a:endParaRPr lang="en-US" altLang="zh-CN"/>
          </a:p>
        </p:txBody>
      </p:sp>
      <p:sp>
        <p:nvSpPr>
          <p:cNvPr id="174082" name="Text Box 2"/>
          <p:cNvSpPr txBox="1">
            <a:spLocks noChangeArrowheads="1"/>
          </p:cNvSpPr>
          <p:nvPr/>
        </p:nvSpPr>
        <p:spPr bwMode="auto">
          <a:xfrm>
            <a:off x="0" y="836613"/>
            <a:ext cx="9144000" cy="462819"/>
          </a:xfrm>
          <a:prstGeom prst="rect">
            <a:avLst/>
          </a:prstGeom>
          <a:noFill/>
          <a:ln w="9525">
            <a:noFill/>
            <a:miter lim="800000"/>
            <a:headEnd/>
            <a:tailEnd/>
          </a:ln>
          <a:effectLst/>
        </p:spPr>
        <p:txBody>
          <a:bodyPr>
            <a:spAutoFit/>
          </a:bodyPr>
          <a:lstStyle/>
          <a:p>
            <a:pPr>
              <a:lnSpc>
                <a:spcPct val="115000"/>
              </a:lnSpc>
            </a:pPr>
            <a:r>
              <a:rPr lang="zh-CN" altLang="en-US" b="1" dirty="0">
                <a:latin typeface="楷体_GB2312" pitchFamily="49" charset="-122"/>
                <a:ea typeface="楷体_GB2312" pitchFamily="49" charset="-122"/>
              </a:rPr>
              <a:t>    </a:t>
            </a:r>
            <a:r>
              <a:rPr lang="zh-CN" altLang="en-US" b="1" dirty="0">
                <a:solidFill>
                  <a:schemeClr val="bg1"/>
                </a:solidFill>
                <a:latin typeface="楷体_GB2312" pitchFamily="49" charset="-122"/>
                <a:ea typeface="楷体_GB2312" pitchFamily="49" charset="-122"/>
              </a:rPr>
              <a:t>实现动态口令认证的技术有：</a:t>
            </a:r>
            <a:r>
              <a:rPr lang="zh-CN" altLang="en-US" dirty="0">
                <a:solidFill>
                  <a:schemeClr val="bg1"/>
                </a:solidFill>
                <a:latin typeface="楷体_GB2312" pitchFamily="49" charset="-122"/>
                <a:ea typeface="楷体_GB2312" pitchFamily="49" charset="-122"/>
              </a:rPr>
              <a:t> </a:t>
            </a:r>
          </a:p>
        </p:txBody>
      </p:sp>
      <p:sp>
        <p:nvSpPr>
          <p:cNvPr id="174083" name="Rectangle 3"/>
          <p:cNvSpPr>
            <a:spLocks noChangeArrowheads="1"/>
          </p:cNvSpPr>
          <p:nvPr/>
        </p:nvSpPr>
        <p:spPr bwMode="auto">
          <a:xfrm>
            <a:off x="0" y="260350"/>
            <a:ext cx="7772400" cy="503238"/>
          </a:xfrm>
          <a:prstGeom prst="rect">
            <a:avLst/>
          </a:prstGeom>
          <a:noFill/>
          <a:ln w="9525">
            <a:noFill/>
            <a:miter lim="800000"/>
            <a:headEnd/>
            <a:tailEnd/>
          </a:ln>
        </p:spPr>
        <p:txBody>
          <a:bodyPr anchor="ctr"/>
          <a:lstStyle/>
          <a:p>
            <a:pPr eaLnBrk="0" hangingPunct="0"/>
            <a:r>
              <a:rPr lang="zh-CN" altLang="en-US" sz="2800" b="1" dirty="0" smtClean="0">
                <a:solidFill>
                  <a:srgbClr val="FF0000"/>
                </a:solidFill>
              </a:rPr>
              <a:t>动态</a:t>
            </a:r>
            <a:r>
              <a:rPr lang="zh-CN" altLang="en-US" sz="2800" b="1" dirty="0">
                <a:solidFill>
                  <a:srgbClr val="FF0000"/>
                </a:solidFill>
              </a:rPr>
              <a:t>口令认证技术</a:t>
            </a:r>
            <a:r>
              <a:rPr lang="zh-CN" altLang="en-US" sz="4400" b="1" dirty="0">
                <a:solidFill>
                  <a:srgbClr val="0000FF"/>
                </a:solidFill>
              </a:rPr>
              <a:t> </a:t>
            </a:r>
          </a:p>
        </p:txBody>
      </p:sp>
      <p:sp>
        <p:nvSpPr>
          <p:cNvPr id="174084" name="Rectangle 4"/>
          <p:cNvSpPr>
            <a:spLocks noChangeArrowheads="1"/>
          </p:cNvSpPr>
          <p:nvPr/>
        </p:nvSpPr>
        <p:spPr bwMode="auto">
          <a:xfrm>
            <a:off x="0" y="1506538"/>
            <a:ext cx="9144000" cy="1920875"/>
          </a:xfrm>
          <a:prstGeom prst="rect">
            <a:avLst/>
          </a:prstGeom>
          <a:noFill/>
          <a:ln w="9525">
            <a:noFill/>
            <a:miter lim="800000"/>
            <a:headEnd/>
            <a:tailEnd/>
          </a:ln>
          <a:effectLst/>
        </p:spPr>
        <p:txBody>
          <a:bodyPr anchor="ctr">
            <a:spAutoFit/>
          </a:bodyPr>
          <a:lstStyle/>
          <a:p>
            <a:pPr>
              <a:lnSpc>
                <a:spcPct val="125000"/>
              </a:lnSpc>
            </a:pPr>
            <a:r>
              <a:rPr lang="en-US" altLang="zh-CN" b="1" dirty="0">
                <a:solidFill>
                  <a:srgbClr val="FF0000"/>
                </a:solidFill>
                <a:latin typeface="楷体_GB2312" pitchFamily="49" charset="-122"/>
                <a:ea typeface="楷体_GB2312" pitchFamily="49" charset="-122"/>
              </a:rPr>
              <a:t>    1</a:t>
            </a:r>
            <a:r>
              <a:rPr lang="zh-CN" altLang="en-US" b="1" dirty="0">
                <a:solidFill>
                  <a:srgbClr val="FF0000"/>
                </a:solidFill>
                <a:latin typeface="楷体_GB2312" pitchFamily="49" charset="-122"/>
                <a:ea typeface="楷体_GB2312" pitchFamily="49" charset="-122"/>
              </a:rPr>
              <a:t>．口令表认证技术</a:t>
            </a:r>
          </a:p>
          <a:p>
            <a:pPr>
              <a:lnSpc>
                <a:spcPct val="125000"/>
              </a:lnSpc>
            </a:pPr>
            <a:r>
              <a:rPr lang="zh-CN" altLang="en-US" b="1" dirty="0">
                <a:solidFill>
                  <a:srgbClr val="FF0000"/>
                </a:solidFill>
                <a:latin typeface="楷体_GB2312" pitchFamily="49" charset="-122"/>
                <a:ea typeface="楷体_GB2312" pitchFamily="49" charset="-122"/>
              </a:rPr>
              <a:t>    口令表认证技术是要求用户必须提供一张记录有一系列口令的表，并将表保存在系统中，</a:t>
            </a:r>
            <a:r>
              <a:rPr lang="zh-CN" altLang="en-US" b="1" dirty="0">
                <a:solidFill>
                  <a:schemeClr val="bg1"/>
                </a:solidFill>
                <a:latin typeface="楷体_GB2312" pitchFamily="49" charset="-122"/>
                <a:ea typeface="楷体_GB2312" pitchFamily="49" charset="-122"/>
              </a:rPr>
              <a:t>系统为该表设置了一个指针用于指示下次用户登录时所应使用的口令</a:t>
            </a:r>
            <a:r>
              <a:rPr lang="zh-CN" altLang="en-US" b="1" dirty="0">
                <a:latin typeface="楷体_GB2312" pitchFamily="49" charset="-122"/>
                <a:ea typeface="楷体_GB2312" pitchFamily="49" charset="-122"/>
              </a:rPr>
              <a:t>。 </a:t>
            </a:r>
          </a:p>
        </p:txBody>
      </p:sp>
      <p:sp>
        <p:nvSpPr>
          <p:cNvPr id="174085" name="Rectangle 5"/>
          <p:cNvSpPr>
            <a:spLocks noChangeArrowheads="1"/>
          </p:cNvSpPr>
          <p:nvPr/>
        </p:nvSpPr>
        <p:spPr bwMode="auto">
          <a:xfrm>
            <a:off x="50800" y="3386138"/>
            <a:ext cx="9144000" cy="2835275"/>
          </a:xfrm>
          <a:prstGeom prst="rect">
            <a:avLst/>
          </a:prstGeom>
          <a:noFill/>
          <a:ln w="9525">
            <a:noFill/>
            <a:miter lim="800000"/>
            <a:headEnd/>
            <a:tailEnd/>
          </a:ln>
          <a:effectLst/>
        </p:spPr>
        <p:txBody>
          <a:bodyPr anchor="ctr">
            <a:spAutoFit/>
          </a:bodyPr>
          <a:lstStyle/>
          <a:p>
            <a:pPr>
              <a:lnSpc>
                <a:spcPct val="125000"/>
              </a:lnSpc>
            </a:pPr>
            <a:r>
              <a:rPr lang="en-US" altLang="zh-CN" b="1" dirty="0">
                <a:solidFill>
                  <a:srgbClr val="FF0000"/>
                </a:solidFill>
                <a:latin typeface="楷体_GB2312" pitchFamily="49" charset="-122"/>
                <a:ea typeface="楷体_GB2312" pitchFamily="49" charset="-122"/>
              </a:rPr>
              <a:t>    2</a:t>
            </a:r>
            <a:r>
              <a:rPr lang="zh-CN" altLang="en-US" b="1" dirty="0">
                <a:solidFill>
                  <a:srgbClr val="FF0000"/>
                </a:solidFill>
                <a:latin typeface="楷体_GB2312" pitchFamily="49" charset="-122"/>
                <a:ea typeface="楷体_GB2312" pitchFamily="49" charset="-122"/>
              </a:rPr>
              <a:t>．双因子认证技术</a:t>
            </a:r>
          </a:p>
          <a:p>
            <a:pPr>
              <a:lnSpc>
                <a:spcPct val="125000"/>
              </a:lnSpc>
            </a:pPr>
            <a:r>
              <a:rPr lang="zh-CN" altLang="en-US" b="1" dirty="0"/>
              <a:t>        </a:t>
            </a:r>
            <a:r>
              <a:rPr lang="zh-CN" altLang="en-US" b="1" dirty="0">
                <a:solidFill>
                  <a:srgbClr val="FF0000"/>
                </a:solidFill>
                <a:latin typeface="楷体_GB2312" pitchFamily="49" charset="-122"/>
                <a:ea typeface="楷体_GB2312" pitchFamily="49" charset="-122"/>
              </a:rPr>
              <a:t>一次性口令是变动的口令，其变化来源于产生密码的运算因子的变化。一次性口令的产生因子一般采用双运算因子：一个是用户的私有密钥；一个是变动的因子。变动因子可以是时间，也可以是事件，形成基于时间同步、事件同步、挑战</a:t>
            </a:r>
            <a:r>
              <a:rPr lang="en-US" altLang="zh-CN" b="1" dirty="0">
                <a:solidFill>
                  <a:srgbClr val="FF0000"/>
                </a:solidFill>
                <a:latin typeface="楷体_GB2312" pitchFamily="49" charset="-122"/>
                <a:ea typeface="楷体_GB2312" pitchFamily="49" charset="-122"/>
              </a:rPr>
              <a:t>/</a:t>
            </a:r>
            <a:r>
              <a:rPr lang="zh-CN" altLang="en-US" b="1" dirty="0">
                <a:solidFill>
                  <a:srgbClr val="FF0000"/>
                </a:solidFill>
                <a:latin typeface="楷体_GB2312" pitchFamily="49" charset="-122"/>
                <a:ea typeface="楷体_GB2312" pitchFamily="49" charset="-122"/>
              </a:rPr>
              <a:t>应答非同步等不同的一次性口令认证技术。</a:t>
            </a:r>
            <a:r>
              <a:rPr lang="zh-CN" altLang="en-US" dirty="0">
                <a:solidFill>
                  <a:srgbClr val="FF0000"/>
                </a:solidFill>
                <a:latin typeface="楷体_GB2312" pitchFamily="49" charset="-122"/>
                <a:ea typeface="楷体_GB2312" pitchFamily="49" charset="-122"/>
              </a:rPr>
              <a:t> </a:t>
            </a:r>
          </a:p>
        </p:txBody>
      </p:sp>
    </p:spTree>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6588125" y="6165850"/>
            <a:ext cx="2133600" cy="476250"/>
          </a:xfrm>
          <a:prstGeom prst="rect">
            <a:avLst/>
          </a:prstGeom>
          <a:noFill/>
          <a:ln>
            <a:miter lim="800000"/>
            <a:headEnd/>
            <a:tailEnd/>
          </a:ln>
          <a:effectLst>
            <a:outerShdw dist="35921" dir="2700000" algn="ctr" rotWithShape="0">
              <a:schemeClr val="accent2"/>
            </a:outerShdw>
          </a:effectLst>
        </p:spPr>
        <p:txBody>
          <a:bodyPr/>
          <a:lstStyle/>
          <a:p>
            <a:pPr algn="r">
              <a:lnSpc>
                <a:spcPct val="100000"/>
              </a:lnSpc>
              <a:spcBef>
                <a:spcPct val="0"/>
              </a:spcBef>
              <a:buFontTx/>
              <a:buNone/>
              <a:defRPr/>
            </a:pPr>
            <a:fld id="{7FFBC7D6-E187-4649-8830-E187A5AD3D02}" type="slidenum">
              <a:rPr lang="zh-CN" altLang="en-US" sz="1400" b="1">
                <a:solidFill>
                  <a:srgbClr val="FFFFFF"/>
                </a:solidFill>
                <a:ea typeface="宋体" charset="-122"/>
              </a:rPr>
              <a:pPr algn="r">
                <a:lnSpc>
                  <a:spcPct val="100000"/>
                </a:lnSpc>
                <a:spcBef>
                  <a:spcPct val="0"/>
                </a:spcBef>
                <a:buFontTx/>
                <a:buNone/>
                <a:defRPr/>
              </a:pPr>
              <a:t>4</a:t>
            </a:fld>
            <a:endParaRPr lang="en-US" altLang="zh-CN" sz="1400" b="1">
              <a:solidFill>
                <a:srgbClr val="FFFFFF"/>
              </a:solidFill>
              <a:ea typeface="宋体" charset="-122"/>
            </a:endParaRPr>
          </a:p>
        </p:txBody>
      </p:sp>
      <p:sp>
        <p:nvSpPr>
          <p:cNvPr id="904194" name="Rectangle 2"/>
          <p:cNvSpPr>
            <a:spLocks noGrp="1" noChangeArrowheads="1"/>
          </p:cNvSpPr>
          <p:nvPr>
            <p:ph type="title" idx="4294967295"/>
          </p:nvPr>
        </p:nvSpPr>
        <p:spPr>
          <a:xfrm>
            <a:off x="468313" y="476250"/>
            <a:ext cx="8229600" cy="720725"/>
          </a:xfrm>
        </p:spPr>
        <p:txBody>
          <a:bodyPr/>
          <a:lstStyle/>
          <a:p>
            <a:pPr eaLnBrk="1" hangingPunct="1">
              <a:defRPr/>
            </a:pPr>
            <a:r>
              <a:rPr lang="en-US" altLang="zh-CN" smtClean="0">
                <a:ea typeface="宋体" charset="-122"/>
              </a:rPr>
              <a:t>hash</a:t>
            </a:r>
            <a:r>
              <a:rPr lang="zh-CN" altLang="en-US" smtClean="0">
                <a:ea typeface="宋体" charset="-122"/>
              </a:rPr>
              <a:t>函数的要求</a:t>
            </a:r>
          </a:p>
        </p:txBody>
      </p:sp>
      <p:sp>
        <p:nvSpPr>
          <p:cNvPr id="904195" name="Rectangle 3"/>
          <p:cNvSpPr>
            <a:spLocks noGrp="1" noChangeArrowheads="1"/>
          </p:cNvSpPr>
          <p:nvPr>
            <p:ph type="body" idx="4294967295"/>
          </p:nvPr>
        </p:nvSpPr>
        <p:spPr>
          <a:xfrm>
            <a:off x="468313" y="1196975"/>
            <a:ext cx="8229600" cy="5256213"/>
          </a:xfrm>
        </p:spPr>
        <p:txBody>
          <a:bodyPr/>
          <a:lstStyle/>
          <a:p>
            <a:pPr eaLnBrk="1" hangingPunct="1">
              <a:lnSpc>
                <a:spcPct val="130000"/>
              </a:lnSpc>
              <a:buSzPct val="150000"/>
              <a:buFont typeface="Wingdings" pitchFamily="2" charset="2"/>
              <a:buChar char="§"/>
              <a:defRPr/>
            </a:pPr>
            <a:r>
              <a:rPr lang="en-US" altLang="zh-CN" sz="2600" b="1" smtClean="0"/>
              <a:t>H</a:t>
            </a:r>
            <a:r>
              <a:rPr lang="zh-CN" altLang="en-US" sz="2600" b="1" smtClean="0"/>
              <a:t>能用于任意大小的分组</a:t>
            </a:r>
          </a:p>
          <a:p>
            <a:pPr eaLnBrk="1" hangingPunct="1">
              <a:lnSpc>
                <a:spcPct val="130000"/>
              </a:lnSpc>
              <a:buSzPct val="150000"/>
              <a:buFont typeface="Wingdings" pitchFamily="2" charset="2"/>
              <a:buChar char="§"/>
              <a:defRPr/>
            </a:pPr>
            <a:r>
              <a:rPr lang="en-US" altLang="zh-CN" sz="2600" b="1" smtClean="0"/>
              <a:t>H</a:t>
            </a:r>
            <a:r>
              <a:rPr lang="zh-CN" altLang="en-US" sz="2600" b="1" smtClean="0"/>
              <a:t>能产生定长的输出</a:t>
            </a:r>
          </a:p>
          <a:p>
            <a:pPr eaLnBrk="1" hangingPunct="1">
              <a:lnSpc>
                <a:spcPct val="130000"/>
              </a:lnSpc>
              <a:buSzPct val="150000"/>
              <a:buFont typeface="Wingdings" pitchFamily="2" charset="2"/>
              <a:buChar char="§"/>
              <a:defRPr/>
            </a:pPr>
            <a:r>
              <a:rPr lang="zh-CN" altLang="en-US" sz="2600" b="1" smtClean="0"/>
              <a:t>对任何给定的</a:t>
            </a:r>
            <a:r>
              <a:rPr lang="en-US" altLang="zh-CN" sz="2600" b="1" smtClean="0"/>
              <a:t>x</a:t>
            </a:r>
            <a:r>
              <a:rPr lang="zh-CN" altLang="en-US" sz="2600" b="1" smtClean="0"/>
              <a:t>，</a:t>
            </a:r>
            <a:r>
              <a:rPr lang="en-US" altLang="zh-CN" sz="2600" b="1" smtClean="0"/>
              <a:t>H(x)</a:t>
            </a:r>
            <a:r>
              <a:rPr lang="zh-CN" altLang="en-US" sz="2600" b="1" smtClean="0"/>
              <a:t>要相对易于计算，使得硬件和软件实现成为实际可能</a:t>
            </a:r>
          </a:p>
          <a:p>
            <a:pPr eaLnBrk="1" hangingPunct="1">
              <a:lnSpc>
                <a:spcPct val="130000"/>
              </a:lnSpc>
              <a:buSzPct val="150000"/>
              <a:buFont typeface="Wingdings" pitchFamily="2" charset="2"/>
              <a:buChar char="§"/>
              <a:defRPr/>
            </a:pPr>
            <a:r>
              <a:rPr lang="zh-CN" altLang="en-US" sz="2600" b="1" smtClean="0"/>
              <a:t>对任何给定的码</a:t>
            </a:r>
            <a:r>
              <a:rPr lang="en-US" altLang="zh-CN" sz="2600" b="1" smtClean="0"/>
              <a:t>h</a:t>
            </a:r>
            <a:r>
              <a:rPr lang="zh-CN" altLang="en-US" sz="2600" b="1" smtClean="0"/>
              <a:t>，寻找</a:t>
            </a:r>
            <a:r>
              <a:rPr lang="en-US" altLang="zh-CN" sz="2600" b="1" smtClean="0"/>
              <a:t>x</a:t>
            </a:r>
            <a:r>
              <a:rPr lang="zh-CN" altLang="en-US" sz="2600" b="1" smtClean="0"/>
              <a:t>使得</a:t>
            </a:r>
            <a:r>
              <a:rPr lang="en-US" altLang="zh-CN" sz="2600" b="1" smtClean="0"/>
              <a:t>H(x)=h</a:t>
            </a:r>
            <a:r>
              <a:rPr lang="zh-CN" altLang="en-US" sz="2600" b="1" smtClean="0"/>
              <a:t>在计算上是不可行的，即单向性</a:t>
            </a:r>
          </a:p>
          <a:p>
            <a:pPr eaLnBrk="1" hangingPunct="1">
              <a:lnSpc>
                <a:spcPct val="130000"/>
              </a:lnSpc>
              <a:buSzPct val="150000"/>
              <a:buFont typeface="Wingdings" pitchFamily="2" charset="2"/>
              <a:buChar char="§"/>
              <a:defRPr/>
            </a:pPr>
            <a:r>
              <a:rPr lang="zh-CN" altLang="en-US" sz="2600" b="1" smtClean="0"/>
              <a:t>对任何给定的分组</a:t>
            </a:r>
            <a:r>
              <a:rPr lang="en-US" altLang="zh-CN" sz="2600" b="1" smtClean="0"/>
              <a:t>x</a:t>
            </a:r>
            <a:r>
              <a:rPr lang="zh-CN" altLang="en-US" sz="2600" b="1" smtClean="0"/>
              <a:t>，寻找不等于</a:t>
            </a:r>
            <a:r>
              <a:rPr lang="en-US" altLang="zh-CN" sz="2600" b="1" smtClean="0"/>
              <a:t>x</a:t>
            </a:r>
            <a:r>
              <a:rPr lang="zh-CN" altLang="en-US" sz="2600" b="1" smtClean="0"/>
              <a:t>的</a:t>
            </a:r>
            <a:r>
              <a:rPr lang="en-US" altLang="zh-CN" sz="2600" b="1" smtClean="0"/>
              <a:t>y</a:t>
            </a:r>
            <a:r>
              <a:rPr lang="zh-CN" altLang="en-US" sz="2600" b="1" smtClean="0"/>
              <a:t>，使得</a:t>
            </a:r>
            <a:r>
              <a:rPr lang="en-US" altLang="zh-CN" sz="2600" b="1" smtClean="0"/>
              <a:t>H(x)=H(y)</a:t>
            </a:r>
            <a:r>
              <a:rPr lang="zh-CN" altLang="en-US" sz="2600" b="1" smtClean="0"/>
              <a:t>在计算上是不可行的，即弱抗冲突性</a:t>
            </a:r>
          </a:p>
          <a:p>
            <a:pPr eaLnBrk="1" hangingPunct="1">
              <a:lnSpc>
                <a:spcPct val="130000"/>
              </a:lnSpc>
              <a:buSzPct val="150000"/>
              <a:buFont typeface="Wingdings" pitchFamily="2" charset="2"/>
              <a:buChar char="§"/>
              <a:defRPr/>
            </a:pPr>
            <a:r>
              <a:rPr lang="zh-CN" altLang="en-US" sz="2600" b="1" smtClean="0"/>
              <a:t>寻找对任何的</a:t>
            </a:r>
            <a:r>
              <a:rPr lang="en-US" altLang="zh-CN" sz="2600" b="1" smtClean="0"/>
              <a:t>(x,y)</a:t>
            </a:r>
            <a:r>
              <a:rPr lang="zh-CN" altLang="en-US" sz="2600" b="1" smtClean="0"/>
              <a:t>对使得</a:t>
            </a:r>
            <a:r>
              <a:rPr lang="en-US" altLang="zh-CN" sz="2600" b="1" smtClean="0"/>
              <a:t>H(x)=H(y)</a:t>
            </a:r>
            <a:r>
              <a:rPr lang="zh-CN" altLang="en-US" sz="2600" b="1" smtClean="0"/>
              <a:t>在计算上是不可行的，即强抗冲突性</a:t>
            </a:r>
            <a:endParaRPr lang="zh-CN" altLang="en-US" sz="2600" smtClean="0"/>
          </a:p>
        </p:txBody>
      </p:sp>
    </p:spTree>
  </p:cSld>
  <p:clrMapOvr>
    <a:masterClrMapping/>
  </p:clrMapOvr>
  <p:transition spd="med">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0"/>
          </p:nvPr>
        </p:nvSpPr>
        <p:spPr>
          <a:ln/>
        </p:spPr>
        <p:txBody>
          <a:bodyPr/>
          <a:lstStyle/>
          <a:p>
            <a:fld id="{271575EA-4085-41E5-9C57-D1DD53332B1F}" type="slidenum">
              <a:rPr lang="en-US" altLang="zh-CN"/>
              <a:pPr/>
              <a:t>40</a:t>
            </a:fld>
            <a:endParaRPr lang="en-US" altLang="zh-CN"/>
          </a:p>
        </p:txBody>
      </p:sp>
      <p:sp>
        <p:nvSpPr>
          <p:cNvPr id="5" name="Rectangle 4"/>
          <p:cNvSpPr>
            <a:spLocks noGrp="1" noChangeArrowheads="1"/>
          </p:cNvSpPr>
          <p:nvPr>
            <p:ph type="dt" sz="half" idx="4294967295"/>
          </p:nvPr>
        </p:nvSpPr>
        <p:spPr>
          <a:xfrm>
            <a:off x="0" y="6407150"/>
            <a:ext cx="1905000" cy="457200"/>
          </a:xfrm>
          <a:prstGeom prst="rect">
            <a:avLst/>
          </a:prstGeom>
          <a:ln/>
        </p:spPr>
        <p:txBody>
          <a:bodyPr/>
          <a:lstStyle/>
          <a:p>
            <a:fld id="{C002D612-29ED-4EE8-9E92-3CE5B5FE6DE6}" type="datetime1">
              <a:rPr lang="zh-CN" altLang="en-US"/>
              <a:pPr/>
              <a:t>2023/4/16</a:t>
            </a:fld>
            <a:endParaRPr lang="en-US" altLang="zh-CN"/>
          </a:p>
        </p:txBody>
      </p:sp>
      <p:sp>
        <p:nvSpPr>
          <p:cNvPr id="175106" name="Text Box 2"/>
          <p:cNvSpPr txBox="1">
            <a:spLocks noChangeArrowheads="1"/>
          </p:cNvSpPr>
          <p:nvPr/>
        </p:nvSpPr>
        <p:spPr bwMode="auto">
          <a:xfrm>
            <a:off x="0" y="436555"/>
            <a:ext cx="9144000" cy="1920875"/>
          </a:xfrm>
          <a:prstGeom prst="rect">
            <a:avLst/>
          </a:prstGeom>
          <a:noFill/>
          <a:ln w="9525">
            <a:noFill/>
            <a:miter lim="800000"/>
            <a:headEnd/>
            <a:tailEnd/>
          </a:ln>
          <a:effectLst/>
        </p:spPr>
        <p:txBody>
          <a:bodyPr>
            <a:spAutoFit/>
          </a:bodyPr>
          <a:lstStyle/>
          <a:p>
            <a:pPr>
              <a:lnSpc>
                <a:spcPct val="125000"/>
              </a:lnSpc>
            </a:pPr>
            <a:r>
              <a:rPr lang="zh-CN" altLang="en-US" b="1" dirty="0">
                <a:latin typeface="楷体_GB2312" pitchFamily="49" charset="-122"/>
                <a:ea typeface="楷体_GB2312" pitchFamily="49" charset="-122"/>
              </a:rPr>
              <a:t>     </a:t>
            </a:r>
            <a:r>
              <a:rPr lang="zh-CN" altLang="en-US" b="1" dirty="0">
                <a:solidFill>
                  <a:schemeClr val="bg1"/>
                </a:solidFill>
                <a:latin typeface="楷体_GB2312" pitchFamily="49" charset="-122"/>
                <a:ea typeface="楷体_GB2312" pitchFamily="49" charset="-122"/>
              </a:rPr>
              <a:t>下面简单介绍基于一次性口令的身份认证系统（</a:t>
            </a:r>
            <a:r>
              <a:rPr lang="en-US" altLang="zh-CN" b="1" dirty="0">
                <a:solidFill>
                  <a:schemeClr val="bg1"/>
                </a:solidFill>
                <a:latin typeface="楷体_GB2312" pitchFamily="49" charset="-122"/>
                <a:ea typeface="楷体_GB2312" pitchFamily="49" charset="-122"/>
              </a:rPr>
              <a:t>S/KEY</a:t>
            </a:r>
            <a:r>
              <a:rPr lang="zh-CN" altLang="en-US" b="1" dirty="0">
                <a:solidFill>
                  <a:schemeClr val="bg1"/>
                </a:solidFill>
                <a:latin typeface="楷体_GB2312" pitchFamily="49" charset="-122"/>
                <a:ea typeface="楷体_GB2312" pitchFamily="49" charset="-122"/>
              </a:rPr>
              <a:t>），目前</a:t>
            </a:r>
            <a:r>
              <a:rPr lang="en-US" altLang="zh-CN" b="1" dirty="0">
                <a:solidFill>
                  <a:schemeClr val="bg1"/>
                </a:solidFill>
                <a:latin typeface="楷体_GB2312" pitchFamily="49" charset="-122"/>
                <a:ea typeface="楷体_GB2312" pitchFamily="49" charset="-122"/>
              </a:rPr>
              <a:t>S/KEY</a:t>
            </a:r>
            <a:r>
              <a:rPr lang="zh-CN" altLang="en-US" b="1" dirty="0">
                <a:solidFill>
                  <a:schemeClr val="bg1"/>
                </a:solidFill>
                <a:latin typeface="楷体_GB2312" pitchFamily="49" charset="-122"/>
                <a:ea typeface="楷体_GB2312" pitchFamily="49" charset="-122"/>
              </a:rPr>
              <a:t>现已经作为标准的协议</a:t>
            </a:r>
            <a:r>
              <a:rPr lang="en-US" altLang="zh-CN" b="1" dirty="0">
                <a:solidFill>
                  <a:schemeClr val="bg1"/>
                </a:solidFill>
                <a:latin typeface="楷体_GB2312" pitchFamily="49" charset="-122"/>
                <a:ea typeface="楷体_GB2312" pitchFamily="49" charset="-122"/>
              </a:rPr>
              <a:t>RFC1760</a:t>
            </a:r>
            <a:r>
              <a:rPr lang="zh-CN" altLang="en-US" b="1" dirty="0">
                <a:solidFill>
                  <a:schemeClr val="bg1"/>
                </a:solidFill>
                <a:latin typeface="楷体_GB2312" pitchFamily="49" charset="-122"/>
                <a:ea typeface="楷体_GB2312" pitchFamily="49" charset="-122"/>
              </a:rPr>
              <a:t>。</a:t>
            </a:r>
          </a:p>
          <a:p>
            <a:pPr>
              <a:lnSpc>
                <a:spcPct val="125000"/>
              </a:lnSpc>
            </a:pPr>
            <a:r>
              <a:rPr lang="zh-CN" altLang="en-US" b="1" dirty="0">
                <a:solidFill>
                  <a:srgbClr val="FF0000"/>
                </a:solidFill>
                <a:latin typeface="楷体_GB2312" pitchFamily="49" charset="-122"/>
                <a:ea typeface="楷体_GB2312" pitchFamily="49" charset="-122"/>
              </a:rPr>
              <a:t>    （</a:t>
            </a:r>
            <a:r>
              <a:rPr lang="en-US" altLang="zh-CN" b="1" dirty="0">
                <a:solidFill>
                  <a:srgbClr val="FF0000"/>
                </a:solidFill>
                <a:latin typeface="楷体_GB2312" pitchFamily="49" charset="-122"/>
                <a:ea typeface="楷体_GB2312" pitchFamily="49" charset="-122"/>
              </a:rPr>
              <a:t>1</a:t>
            </a:r>
            <a:r>
              <a:rPr lang="zh-CN" altLang="en-US" b="1" dirty="0">
                <a:solidFill>
                  <a:srgbClr val="FF0000"/>
                </a:solidFill>
                <a:latin typeface="楷体_GB2312" pitchFamily="49" charset="-122"/>
                <a:ea typeface="楷体_GB2312" pitchFamily="49" charset="-122"/>
              </a:rPr>
              <a:t>）</a:t>
            </a:r>
            <a:r>
              <a:rPr lang="en-US" altLang="zh-CN" b="1" dirty="0">
                <a:solidFill>
                  <a:srgbClr val="FF0000"/>
                </a:solidFill>
                <a:latin typeface="楷体_GB2312" pitchFamily="49" charset="-122"/>
                <a:ea typeface="楷体_GB2312" pitchFamily="49" charset="-122"/>
              </a:rPr>
              <a:t>S/KEY</a:t>
            </a:r>
            <a:r>
              <a:rPr lang="zh-CN" altLang="en-US" b="1" dirty="0">
                <a:solidFill>
                  <a:srgbClr val="FF0000"/>
                </a:solidFill>
                <a:latin typeface="楷体_GB2312" pitchFamily="49" charset="-122"/>
                <a:ea typeface="楷体_GB2312" pitchFamily="49" charset="-122"/>
              </a:rPr>
              <a:t>的认证过程</a:t>
            </a:r>
          </a:p>
          <a:p>
            <a:pPr>
              <a:lnSpc>
                <a:spcPct val="125000"/>
              </a:lnSpc>
            </a:pPr>
            <a:r>
              <a:rPr lang="en-US" altLang="zh-CN" b="1" dirty="0">
                <a:latin typeface="楷体_GB2312" pitchFamily="49" charset="-122"/>
                <a:ea typeface="楷体_GB2312" pitchFamily="49" charset="-122"/>
              </a:rPr>
              <a:t>     </a:t>
            </a:r>
            <a:r>
              <a:rPr lang="en-US" altLang="zh-CN" b="1" dirty="0">
                <a:solidFill>
                  <a:schemeClr val="bg1"/>
                </a:solidFill>
                <a:latin typeface="楷体_GB2312" pitchFamily="49" charset="-122"/>
                <a:ea typeface="楷体_GB2312" pitchFamily="49" charset="-122"/>
              </a:rPr>
              <a:t>S/KEY</a:t>
            </a:r>
            <a:r>
              <a:rPr lang="zh-CN" altLang="en-US" b="1" dirty="0">
                <a:solidFill>
                  <a:schemeClr val="bg1"/>
                </a:solidFill>
                <a:latin typeface="楷体_GB2312" pitchFamily="49" charset="-122"/>
                <a:ea typeface="楷体_GB2312" pitchFamily="49" charset="-122"/>
              </a:rPr>
              <a:t>的认证过程如图</a:t>
            </a:r>
            <a:r>
              <a:rPr lang="en-US" altLang="zh-CN" b="1" dirty="0">
                <a:solidFill>
                  <a:schemeClr val="bg1"/>
                </a:solidFill>
                <a:latin typeface="楷体_GB2312" pitchFamily="49" charset="-122"/>
                <a:ea typeface="楷体_GB2312" pitchFamily="49" charset="-122"/>
              </a:rPr>
              <a:t>5-5</a:t>
            </a:r>
            <a:r>
              <a:rPr lang="zh-CN" altLang="en-US" b="1" dirty="0">
                <a:solidFill>
                  <a:schemeClr val="bg1"/>
                </a:solidFill>
                <a:latin typeface="楷体_GB2312" pitchFamily="49" charset="-122"/>
                <a:ea typeface="楷体_GB2312" pitchFamily="49" charset="-122"/>
              </a:rPr>
              <a:t>所示，步骤如下：</a:t>
            </a:r>
          </a:p>
        </p:txBody>
      </p:sp>
      <p:pic>
        <p:nvPicPr>
          <p:cNvPr id="175107" name="Picture 3" descr="0505"/>
          <p:cNvPicPr>
            <a:picLocks noChangeAspect="1" noChangeArrowheads="1"/>
          </p:cNvPicPr>
          <p:nvPr/>
        </p:nvPicPr>
        <p:blipFill>
          <a:blip r:embed="rId2"/>
          <a:srcRect/>
          <a:stretch>
            <a:fillRect/>
          </a:stretch>
        </p:blipFill>
        <p:spPr bwMode="auto">
          <a:xfrm>
            <a:off x="611188" y="2490788"/>
            <a:ext cx="7848600" cy="2954337"/>
          </a:xfrm>
          <a:prstGeom prst="rect">
            <a:avLst/>
          </a:prstGeom>
          <a:noFill/>
          <a:ln w="9525">
            <a:noFill/>
            <a:miter lim="800000"/>
            <a:headEnd/>
            <a:tailEnd/>
          </a:ln>
        </p:spPr>
      </p:pic>
      <p:sp>
        <p:nvSpPr>
          <p:cNvPr id="175108" name="Rectangle 4"/>
          <p:cNvSpPr>
            <a:spLocks noChangeArrowheads="1"/>
          </p:cNvSpPr>
          <p:nvPr/>
        </p:nvSpPr>
        <p:spPr bwMode="auto">
          <a:xfrm>
            <a:off x="3851275" y="5419725"/>
            <a:ext cx="896938" cy="457200"/>
          </a:xfrm>
          <a:prstGeom prst="rect">
            <a:avLst/>
          </a:prstGeom>
          <a:noFill/>
          <a:ln w="9525">
            <a:noFill/>
            <a:miter lim="800000"/>
            <a:headEnd/>
            <a:tailEnd/>
          </a:ln>
          <a:effectLst/>
        </p:spPr>
        <p:txBody>
          <a:bodyPr wrap="none">
            <a:spAutoFit/>
          </a:bodyPr>
          <a:lstStyle/>
          <a:p>
            <a:r>
              <a:rPr lang="zh-CN" altLang="en-US" b="1">
                <a:solidFill>
                  <a:srgbClr val="FF0000"/>
                </a:solidFill>
              </a:rPr>
              <a:t>图</a:t>
            </a:r>
            <a:r>
              <a:rPr lang="en-US" altLang="zh-CN" b="1">
                <a:solidFill>
                  <a:srgbClr val="FF0000"/>
                </a:solidFill>
              </a:rPr>
              <a:t>5-5</a:t>
            </a:r>
            <a:endParaRPr lang="zh-CN" altLang="en-US" b="1">
              <a:solidFill>
                <a:srgbClr val="FF0000"/>
              </a:solidFill>
            </a:endParaRPr>
          </a:p>
        </p:txBody>
      </p:sp>
    </p:spTree>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0"/>
          </p:nvPr>
        </p:nvSpPr>
        <p:spPr>
          <a:ln/>
        </p:spPr>
        <p:txBody>
          <a:bodyPr/>
          <a:lstStyle/>
          <a:p>
            <a:fld id="{EECA7184-D39D-4057-ABC9-463FA4349CFC}" type="slidenum">
              <a:rPr lang="en-US" altLang="zh-CN"/>
              <a:pPr/>
              <a:t>41</a:t>
            </a:fld>
            <a:endParaRPr lang="en-US" altLang="zh-CN"/>
          </a:p>
        </p:txBody>
      </p:sp>
      <p:sp>
        <p:nvSpPr>
          <p:cNvPr id="3" name="Rectangle 4"/>
          <p:cNvSpPr>
            <a:spLocks noGrp="1" noChangeArrowheads="1"/>
          </p:cNvSpPr>
          <p:nvPr>
            <p:ph type="dt" sz="half" idx="4294967295"/>
          </p:nvPr>
        </p:nvSpPr>
        <p:spPr>
          <a:xfrm>
            <a:off x="0" y="6407150"/>
            <a:ext cx="1905000" cy="457200"/>
          </a:xfrm>
          <a:prstGeom prst="rect">
            <a:avLst/>
          </a:prstGeom>
          <a:ln/>
        </p:spPr>
        <p:txBody>
          <a:bodyPr/>
          <a:lstStyle/>
          <a:p>
            <a:fld id="{06502A72-8399-47D3-AD1F-3F05AAFE2EB9}" type="datetime1">
              <a:rPr lang="zh-CN" altLang="en-US"/>
              <a:pPr/>
              <a:t>2023/4/16</a:t>
            </a:fld>
            <a:endParaRPr lang="en-US" altLang="zh-CN"/>
          </a:p>
        </p:txBody>
      </p:sp>
      <p:sp>
        <p:nvSpPr>
          <p:cNvPr id="176130" name="Text Box 2"/>
          <p:cNvSpPr txBox="1">
            <a:spLocks noChangeArrowheads="1"/>
          </p:cNvSpPr>
          <p:nvPr/>
        </p:nvSpPr>
        <p:spPr bwMode="auto">
          <a:xfrm>
            <a:off x="0" y="785794"/>
            <a:ext cx="9144000" cy="5170646"/>
          </a:xfrm>
          <a:prstGeom prst="rect">
            <a:avLst/>
          </a:prstGeom>
          <a:noFill/>
          <a:ln w="9525">
            <a:noFill/>
            <a:miter lim="800000"/>
            <a:headEnd/>
            <a:tailEnd/>
          </a:ln>
          <a:effectLst/>
        </p:spPr>
        <p:txBody>
          <a:bodyPr>
            <a:spAutoFit/>
          </a:bodyPr>
          <a:lstStyle/>
          <a:p>
            <a:pPr>
              <a:lnSpc>
                <a:spcPct val="125000"/>
              </a:lnSpc>
            </a:pPr>
            <a:r>
              <a:rPr lang="zh-CN" altLang="en-US" b="1" dirty="0">
                <a:solidFill>
                  <a:srgbClr val="FF0000"/>
                </a:solidFill>
                <a:latin typeface="楷体_GB2312" pitchFamily="49" charset="-122"/>
                <a:ea typeface="楷体_GB2312" pitchFamily="49" charset="-122"/>
              </a:rPr>
              <a:t>    </a:t>
            </a:r>
            <a:r>
              <a:rPr lang="en-US" altLang="zh-CN" b="1" dirty="0">
                <a:solidFill>
                  <a:schemeClr val="bg1"/>
                </a:solidFill>
                <a:latin typeface="楷体_GB2312" pitchFamily="49" charset="-122"/>
                <a:ea typeface="楷体_GB2312" pitchFamily="49" charset="-122"/>
              </a:rPr>
              <a:t>① </a:t>
            </a:r>
            <a:r>
              <a:rPr lang="zh-CN" altLang="en-US" b="1" dirty="0">
                <a:solidFill>
                  <a:schemeClr val="bg1"/>
                </a:solidFill>
                <a:latin typeface="楷体_GB2312" pitchFamily="49" charset="-122"/>
                <a:ea typeface="楷体_GB2312" pitchFamily="49" charset="-122"/>
              </a:rPr>
              <a:t>用户向身份认证服务器提出连接请求；</a:t>
            </a:r>
          </a:p>
          <a:p>
            <a:pPr>
              <a:lnSpc>
                <a:spcPct val="125000"/>
              </a:lnSpc>
            </a:pPr>
            <a:r>
              <a:rPr lang="zh-CN" altLang="en-US" b="1" dirty="0">
                <a:solidFill>
                  <a:srgbClr val="FF0000"/>
                </a:solidFill>
                <a:latin typeface="楷体_GB2312" pitchFamily="49" charset="-122"/>
                <a:ea typeface="楷体_GB2312" pitchFamily="49" charset="-122"/>
              </a:rPr>
              <a:t>    ② 服务器返回应答，并附带两个参数（</a:t>
            </a:r>
            <a:r>
              <a:rPr lang="en-US" altLang="zh-CN" b="1" i="1" dirty="0">
                <a:solidFill>
                  <a:srgbClr val="FF0000"/>
                </a:solidFill>
                <a:latin typeface="楷体_GB2312" pitchFamily="49" charset="-122"/>
                <a:ea typeface="楷体_GB2312" pitchFamily="49" charset="-122"/>
              </a:rPr>
              <a:t>seed</a:t>
            </a:r>
            <a:r>
              <a:rPr lang="en-US" altLang="zh-CN" b="1" dirty="0">
                <a:solidFill>
                  <a:srgbClr val="FF0000"/>
                </a:solidFill>
                <a:latin typeface="楷体_GB2312" pitchFamily="49" charset="-122"/>
                <a:ea typeface="楷体_GB2312" pitchFamily="49" charset="-122"/>
              </a:rPr>
              <a:t>, </a:t>
            </a:r>
            <a:r>
              <a:rPr lang="en-US" altLang="zh-CN" b="1" i="1" dirty="0" err="1">
                <a:solidFill>
                  <a:srgbClr val="FF0000"/>
                </a:solidFill>
                <a:latin typeface="楷体_GB2312" pitchFamily="49" charset="-122"/>
                <a:ea typeface="楷体_GB2312" pitchFamily="49" charset="-122"/>
              </a:rPr>
              <a:t>seq</a:t>
            </a:r>
            <a:r>
              <a:rPr lang="zh-CN" altLang="en-US" b="1" dirty="0">
                <a:solidFill>
                  <a:srgbClr val="FF0000"/>
                </a:solidFill>
                <a:latin typeface="楷体_GB2312" pitchFamily="49" charset="-122"/>
                <a:ea typeface="楷体_GB2312" pitchFamily="49" charset="-122"/>
              </a:rPr>
              <a:t>）；</a:t>
            </a:r>
          </a:p>
          <a:p>
            <a:pPr>
              <a:lnSpc>
                <a:spcPct val="125000"/>
              </a:lnSpc>
            </a:pPr>
            <a:r>
              <a:rPr lang="zh-CN" altLang="en-US" b="1" dirty="0">
                <a:solidFill>
                  <a:srgbClr val="0000FF"/>
                </a:solidFill>
                <a:latin typeface="楷体_GB2312" pitchFamily="49" charset="-122"/>
                <a:ea typeface="楷体_GB2312" pitchFamily="49" charset="-122"/>
              </a:rPr>
              <a:t>    </a:t>
            </a:r>
            <a:r>
              <a:rPr lang="zh-CN" altLang="en-US" b="1" dirty="0">
                <a:solidFill>
                  <a:srgbClr val="FFC000"/>
                </a:solidFill>
                <a:latin typeface="楷体_GB2312" pitchFamily="49" charset="-122"/>
                <a:ea typeface="楷体_GB2312" pitchFamily="49" charset="-122"/>
              </a:rPr>
              <a:t>③ 用户输入口令，系统将口令与</a:t>
            </a:r>
            <a:r>
              <a:rPr lang="en-US" altLang="zh-CN" b="1" i="1" dirty="0">
                <a:solidFill>
                  <a:srgbClr val="FFC000"/>
                </a:solidFill>
                <a:latin typeface="楷体_GB2312" pitchFamily="49" charset="-122"/>
                <a:ea typeface="楷体_GB2312" pitchFamily="49" charset="-122"/>
              </a:rPr>
              <a:t>seed</a:t>
            </a:r>
            <a:r>
              <a:rPr lang="zh-CN" altLang="en-US" b="1" dirty="0">
                <a:solidFill>
                  <a:srgbClr val="FFC000"/>
                </a:solidFill>
                <a:latin typeface="楷体_GB2312" pitchFamily="49" charset="-122"/>
                <a:ea typeface="楷体_GB2312" pitchFamily="49" charset="-122"/>
              </a:rPr>
              <a:t>连接，进行</a:t>
            </a:r>
            <a:r>
              <a:rPr lang="en-US" altLang="zh-CN" b="1" i="1" dirty="0" err="1">
                <a:solidFill>
                  <a:srgbClr val="FFC000"/>
                </a:solidFill>
                <a:latin typeface="楷体_GB2312" pitchFamily="49" charset="-122"/>
                <a:ea typeface="楷体_GB2312" pitchFamily="49" charset="-122"/>
              </a:rPr>
              <a:t>seq</a:t>
            </a:r>
            <a:r>
              <a:rPr lang="zh-CN" altLang="en-US" b="1" dirty="0">
                <a:solidFill>
                  <a:srgbClr val="FFC000"/>
                </a:solidFill>
                <a:latin typeface="楷体_GB2312" pitchFamily="49" charset="-122"/>
                <a:ea typeface="楷体_GB2312" pitchFamily="49" charset="-122"/>
              </a:rPr>
              <a:t>次</a:t>
            </a:r>
            <a:r>
              <a:rPr lang="en-US" altLang="zh-CN" b="1" dirty="0">
                <a:solidFill>
                  <a:srgbClr val="FFC000"/>
                </a:solidFill>
                <a:latin typeface="楷体_GB2312" pitchFamily="49" charset="-122"/>
                <a:ea typeface="楷体_GB2312" pitchFamily="49" charset="-122"/>
              </a:rPr>
              <a:t>Hash</a:t>
            </a:r>
            <a:r>
              <a:rPr lang="zh-CN" altLang="en-US" b="1" dirty="0">
                <a:solidFill>
                  <a:srgbClr val="FFC000"/>
                </a:solidFill>
                <a:latin typeface="楷体_GB2312" pitchFamily="49" charset="-122"/>
                <a:ea typeface="楷体_GB2312" pitchFamily="49" charset="-122"/>
              </a:rPr>
              <a:t>计算（</a:t>
            </a:r>
            <a:r>
              <a:rPr lang="en-US" altLang="zh-CN" b="1" dirty="0">
                <a:solidFill>
                  <a:srgbClr val="FFC000"/>
                </a:solidFill>
                <a:latin typeface="楷体_GB2312" pitchFamily="49" charset="-122"/>
                <a:ea typeface="楷体_GB2312" pitchFamily="49" charset="-122"/>
              </a:rPr>
              <a:t>Hash</a:t>
            </a:r>
            <a:r>
              <a:rPr lang="zh-CN" altLang="en-US" b="1" dirty="0">
                <a:solidFill>
                  <a:srgbClr val="FFC000"/>
                </a:solidFill>
                <a:latin typeface="楷体_GB2312" pitchFamily="49" charset="-122"/>
                <a:ea typeface="楷体_GB2312" pitchFamily="49" charset="-122"/>
              </a:rPr>
              <a:t>函数可以使用</a:t>
            </a:r>
            <a:r>
              <a:rPr lang="en-US" altLang="zh-CN" b="1" dirty="0">
                <a:solidFill>
                  <a:srgbClr val="FFC000"/>
                </a:solidFill>
                <a:latin typeface="楷体_GB2312" pitchFamily="49" charset="-122"/>
                <a:ea typeface="楷体_GB2312" pitchFamily="49" charset="-122"/>
              </a:rPr>
              <a:t>MD4</a:t>
            </a:r>
            <a:r>
              <a:rPr lang="zh-CN" altLang="en-US" b="1" dirty="0">
                <a:solidFill>
                  <a:srgbClr val="FFC000"/>
                </a:solidFill>
                <a:latin typeface="楷体_GB2312" pitchFamily="49" charset="-122"/>
                <a:ea typeface="楷体_GB2312" pitchFamily="49" charset="-122"/>
              </a:rPr>
              <a:t>或</a:t>
            </a:r>
            <a:r>
              <a:rPr lang="en-US" altLang="zh-CN" b="1" dirty="0">
                <a:solidFill>
                  <a:srgbClr val="FFC000"/>
                </a:solidFill>
                <a:latin typeface="楷体_GB2312" pitchFamily="49" charset="-122"/>
                <a:ea typeface="楷体_GB2312" pitchFamily="49" charset="-122"/>
              </a:rPr>
              <a:t>MD5</a:t>
            </a:r>
            <a:r>
              <a:rPr lang="zh-CN" altLang="en-US" b="1" dirty="0">
                <a:solidFill>
                  <a:srgbClr val="FFC000"/>
                </a:solidFill>
                <a:latin typeface="楷体_GB2312" pitchFamily="49" charset="-122"/>
                <a:ea typeface="楷体_GB2312" pitchFamily="49" charset="-122"/>
              </a:rPr>
              <a:t>），产生一次性口令，传给服务器；</a:t>
            </a:r>
          </a:p>
          <a:p>
            <a:pPr>
              <a:lnSpc>
                <a:spcPct val="125000"/>
              </a:lnSpc>
            </a:pPr>
            <a:r>
              <a:rPr lang="zh-CN" altLang="en-US" b="1" dirty="0">
                <a:latin typeface="楷体_GB2312" pitchFamily="49" charset="-122"/>
                <a:ea typeface="楷体_GB2312" pitchFamily="49" charset="-122"/>
              </a:rPr>
              <a:t>    </a:t>
            </a:r>
            <a:r>
              <a:rPr lang="zh-CN" altLang="en-US" b="1" dirty="0">
                <a:solidFill>
                  <a:schemeClr val="bg1"/>
                </a:solidFill>
                <a:latin typeface="楷体_GB2312" pitchFamily="49" charset="-122"/>
                <a:ea typeface="楷体_GB2312" pitchFamily="49" charset="-122"/>
              </a:rPr>
              <a:t>④ 服务器端必须存储一个文件，它存储每一个用户上次登录的一次性口令。</a:t>
            </a:r>
            <a:r>
              <a:rPr lang="zh-CN" altLang="en-US" b="1" dirty="0">
                <a:solidFill>
                  <a:srgbClr val="FFC000"/>
                </a:solidFill>
                <a:latin typeface="楷体_GB2312" pitchFamily="49" charset="-122"/>
                <a:ea typeface="楷体_GB2312" pitchFamily="49" charset="-122"/>
              </a:rPr>
              <a:t>服务器收到用户传过来的一次性口令后，再进行一次</a:t>
            </a:r>
            <a:r>
              <a:rPr lang="en-US" altLang="zh-CN" b="1" dirty="0">
                <a:solidFill>
                  <a:srgbClr val="FFC000"/>
                </a:solidFill>
                <a:latin typeface="楷体_GB2312" pitchFamily="49" charset="-122"/>
                <a:ea typeface="楷体_GB2312" pitchFamily="49" charset="-122"/>
              </a:rPr>
              <a:t>Hash</a:t>
            </a:r>
            <a:r>
              <a:rPr lang="zh-CN" altLang="en-US" b="1" dirty="0">
                <a:solidFill>
                  <a:srgbClr val="FFC000"/>
                </a:solidFill>
                <a:latin typeface="楷体_GB2312" pitchFamily="49" charset="-122"/>
                <a:ea typeface="楷体_GB2312" pitchFamily="49" charset="-122"/>
              </a:rPr>
              <a:t>计算，与先前存储的口令进行比较，若匹配则通过身份认证，并用这次的一次性口令覆盖原先的口令。</a:t>
            </a:r>
            <a:r>
              <a:rPr lang="zh-CN" altLang="en-US" b="1" dirty="0">
                <a:solidFill>
                  <a:schemeClr val="bg1"/>
                </a:solidFill>
                <a:latin typeface="楷体_GB2312" pitchFamily="49" charset="-122"/>
                <a:ea typeface="楷体_GB2312" pitchFamily="49" charset="-122"/>
              </a:rPr>
              <a:t>下次用户登录时，服务器将送出</a:t>
            </a:r>
            <a:r>
              <a:rPr lang="en-US" altLang="zh-CN" b="1" i="1" dirty="0" err="1">
                <a:solidFill>
                  <a:schemeClr val="bg1"/>
                </a:solidFill>
                <a:latin typeface="楷体_GB2312" pitchFamily="49" charset="-122"/>
                <a:ea typeface="楷体_GB2312" pitchFamily="49" charset="-122"/>
              </a:rPr>
              <a:t>seq</a:t>
            </a:r>
            <a:r>
              <a:rPr lang="en-US" altLang="zh-CN" b="1" dirty="0">
                <a:solidFill>
                  <a:schemeClr val="bg1"/>
                </a:solidFill>
                <a:latin typeface="Times New Roman"/>
                <a:ea typeface="楷体_GB2312" pitchFamily="49" charset="-122"/>
              </a:rPr>
              <a:t>‘</a:t>
            </a:r>
            <a:r>
              <a:rPr lang="en-US" altLang="zh-CN" b="1" dirty="0">
                <a:solidFill>
                  <a:schemeClr val="bg1"/>
                </a:solidFill>
                <a:latin typeface="楷体_GB2312" pitchFamily="49" charset="-122"/>
                <a:ea typeface="楷体_GB2312" pitchFamily="49" charset="-122"/>
              </a:rPr>
              <a:t>=</a:t>
            </a:r>
            <a:r>
              <a:rPr lang="en-US" altLang="zh-CN" b="1" i="1" dirty="0">
                <a:solidFill>
                  <a:schemeClr val="bg1"/>
                </a:solidFill>
                <a:latin typeface="楷体_GB2312" pitchFamily="49" charset="-122"/>
                <a:ea typeface="楷体_GB2312" pitchFamily="49" charset="-122"/>
              </a:rPr>
              <a:t>seq</a:t>
            </a:r>
            <a:r>
              <a:rPr lang="en-US" altLang="zh-CN" b="1" dirty="0">
                <a:solidFill>
                  <a:schemeClr val="bg1"/>
                </a:solidFill>
                <a:latin typeface="楷体_GB2312" pitchFamily="49" charset="-122"/>
                <a:ea typeface="楷体_GB2312" pitchFamily="49" charset="-122"/>
              </a:rPr>
              <a:t>−1</a:t>
            </a:r>
            <a:r>
              <a:rPr lang="zh-CN" altLang="en-US" b="1" dirty="0">
                <a:solidFill>
                  <a:schemeClr val="bg1"/>
                </a:solidFill>
                <a:latin typeface="楷体_GB2312" pitchFamily="49" charset="-122"/>
                <a:ea typeface="楷体_GB2312" pitchFamily="49" charset="-122"/>
              </a:rPr>
              <a:t>。这样，如果客户确实是原来的那个用户，那么他进行</a:t>
            </a:r>
            <a:r>
              <a:rPr lang="en-US" altLang="zh-CN" b="1" dirty="0">
                <a:solidFill>
                  <a:schemeClr val="bg1"/>
                </a:solidFill>
                <a:latin typeface="楷体_GB2312" pitchFamily="49" charset="-122"/>
                <a:ea typeface="楷体_GB2312" pitchFamily="49" charset="-122"/>
              </a:rPr>
              <a:t>seq−1</a:t>
            </a:r>
            <a:r>
              <a:rPr lang="zh-CN" altLang="en-US" b="1" dirty="0">
                <a:solidFill>
                  <a:schemeClr val="bg1"/>
                </a:solidFill>
                <a:latin typeface="楷体_GB2312" pitchFamily="49" charset="-122"/>
                <a:ea typeface="楷体_GB2312" pitchFamily="49" charset="-122"/>
              </a:rPr>
              <a:t>次</a:t>
            </a:r>
            <a:r>
              <a:rPr lang="en-US" altLang="zh-CN" b="1" dirty="0" err="1">
                <a:solidFill>
                  <a:schemeClr val="bg1"/>
                </a:solidFill>
                <a:latin typeface="楷体_GB2312" pitchFamily="49" charset="-122"/>
                <a:ea typeface="楷体_GB2312" pitchFamily="49" charset="-122"/>
              </a:rPr>
              <a:t>Hsah</a:t>
            </a:r>
            <a:r>
              <a:rPr lang="zh-CN" altLang="en-US" b="1" dirty="0">
                <a:solidFill>
                  <a:schemeClr val="bg1"/>
                </a:solidFill>
                <a:latin typeface="楷体_GB2312" pitchFamily="49" charset="-122"/>
                <a:ea typeface="楷体_GB2312" pitchFamily="49" charset="-122"/>
              </a:rPr>
              <a:t>计算的一次性口令应该与服务器上存储的口令一致。</a:t>
            </a:r>
          </a:p>
        </p:txBody>
      </p:sp>
    </p:spTree>
  </p:cSld>
  <p:clrMapOvr>
    <a:masterClrMapping/>
  </p:clrMapOvr>
  <p:transition spd="med">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0"/>
          </p:nvPr>
        </p:nvSpPr>
        <p:spPr>
          <a:ln/>
        </p:spPr>
        <p:txBody>
          <a:bodyPr/>
          <a:lstStyle/>
          <a:p>
            <a:fld id="{3BA6E825-70BA-4911-A6AF-0A76BA1CE7F3}" type="slidenum">
              <a:rPr lang="en-US" altLang="zh-CN"/>
              <a:pPr/>
              <a:t>42</a:t>
            </a:fld>
            <a:endParaRPr lang="en-US" altLang="zh-CN"/>
          </a:p>
        </p:txBody>
      </p:sp>
      <p:sp>
        <p:nvSpPr>
          <p:cNvPr id="3" name="Rectangle 4"/>
          <p:cNvSpPr>
            <a:spLocks noGrp="1" noChangeArrowheads="1"/>
          </p:cNvSpPr>
          <p:nvPr>
            <p:ph type="dt" sz="half" idx="4294967295"/>
          </p:nvPr>
        </p:nvSpPr>
        <p:spPr>
          <a:xfrm>
            <a:off x="0" y="6407150"/>
            <a:ext cx="1905000" cy="457200"/>
          </a:xfrm>
          <a:prstGeom prst="rect">
            <a:avLst/>
          </a:prstGeom>
          <a:ln/>
        </p:spPr>
        <p:txBody>
          <a:bodyPr/>
          <a:lstStyle/>
          <a:p>
            <a:fld id="{8740272C-B470-43AF-BDE2-2820A5264442}" type="datetime1">
              <a:rPr lang="zh-CN" altLang="en-US"/>
              <a:pPr/>
              <a:t>2023/4/16</a:t>
            </a:fld>
            <a:endParaRPr lang="en-US" altLang="zh-CN"/>
          </a:p>
        </p:txBody>
      </p:sp>
      <p:sp>
        <p:nvSpPr>
          <p:cNvPr id="177154" name="Text Box 2"/>
          <p:cNvSpPr txBox="1">
            <a:spLocks noChangeArrowheads="1"/>
          </p:cNvSpPr>
          <p:nvPr/>
        </p:nvSpPr>
        <p:spPr bwMode="auto">
          <a:xfrm>
            <a:off x="0" y="298450"/>
            <a:ext cx="9144000" cy="5578475"/>
          </a:xfrm>
          <a:prstGeom prst="rect">
            <a:avLst/>
          </a:prstGeom>
          <a:noFill/>
          <a:ln w="9525">
            <a:noFill/>
            <a:miter lim="800000"/>
            <a:headEnd/>
            <a:tailEnd/>
          </a:ln>
          <a:effectLst/>
        </p:spPr>
        <p:txBody>
          <a:bodyPr>
            <a:spAutoFit/>
          </a:bodyPr>
          <a:lstStyle/>
          <a:p>
            <a:pPr>
              <a:lnSpc>
                <a:spcPct val="125000"/>
              </a:lnSpc>
            </a:pPr>
            <a:r>
              <a:rPr lang="zh-CN" altLang="en-US" b="1" dirty="0">
                <a:solidFill>
                  <a:schemeClr val="bg1"/>
                </a:solidFill>
                <a:latin typeface="楷体_GB2312" pitchFamily="49" charset="-122"/>
                <a:ea typeface="楷体_GB2312" pitchFamily="49" charset="-122"/>
              </a:rPr>
              <a:t>    （</a:t>
            </a:r>
            <a:r>
              <a:rPr lang="en-US" altLang="zh-CN" b="1" dirty="0">
                <a:solidFill>
                  <a:schemeClr val="bg1"/>
                </a:solidFill>
                <a:latin typeface="楷体_GB2312" pitchFamily="49" charset="-122"/>
                <a:ea typeface="楷体_GB2312" pitchFamily="49" charset="-122"/>
              </a:rPr>
              <a:t>2</a:t>
            </a:r>
            <a:r>
              <a:rPr lang="zh-CN" altLang="en-US" b="1" dirty="0">
                <a:solidFill>
                  <a:schemeClr val="bg1"/>
                </a:solidFill>
                <a:latin typeface="楷体_GB2312" pitchFamily="49" charset="-122"/>
                <a:ea typeface="楷体_GB2312" pitchFamily="49" charset="-122"/>
              </a:rPr>
              <a:t>）</a:t>
            </a:r>
            <a:r>
              <a:rPr lang="en-US" altLang="zh-CN" b="1" dirty="0">
                <a:solidFill>
                  <a:schemeClr val="bg1"/>
                </a:solidFill>
                <a:latin typeface="楷体_GB2312" pitchFamily="49" charset="-122"/>
                <a:ea typeface="楷体_GB2312" pitchFamily="49" charset="-122"/>
              </a:rPr>
              <a:t>S/KEY</a:t>
            </a:r>
            <a:r>
              <a:rPr lang="zh-CN" altLang="en-US" b="1" dirty="0">
                <a:solidFill>
                  <a:schemeClr val="bg1"/>
                </a:solidFill>
                <a:latin typeface="楷体_GB2312" pitchFamily="49" charset="-122"/>
                <a:ea typeface="楷体_GB2312" pitchFamily="49" charset="-122"/>
              </a:rPr>
              <a:t>的优点</a:t>
            </a:r>
          </a:p>
          <a:p>
            <a:pPr>
              <a:lnSpc>
                <a:spcPct val="125000"/>
              </a:lnSpc>
            </a:pPr>
            <a:r>
              <a:rPr lang="zh-CN" altLang="en-US" b="1" dirty="0">
                <a:latin typeface="楷体_GB2312" pitchFamily="49" charset="-122"/>
                <a:ea typeface="楷体_GB2312" pitchFamily="49" charset="-122"/>
              </a:rPr>
              <a:t>    </a:t>
            </a:r>
            <a:r>
              <a:rPr lang="zh-CN" altLang="en-US" b="1" dirty="0">
                <a:solidFill>
                  <a:srgbClr val="FFC000"/>
                </a:solidFill>
                <a:latin typeface="楷体_GB2312" pitchFamily="49" charset="-122"/>
                <a:ea typeface="楷体_GB2312" pitchFamily="49" charset="-122"/>
              </a:rPr>
              <a:t>① 用户通过网络传送给服务器的口令是利用秘密口令和</a:t>
            </a:r>
            <a:r>
              <a:rPr lang="en-US" altLang="zh-CN" b="1" i="1" dirty="0">
                <a:solidFill>
                  <a:srgbClr val="FFC000"/>
                </a:solidFill>
                <a:latin typeface="楷体_GB2312" pitchFamily="49" charset="-122"/>
                <a:ea typeface="楷体_GB2312" pitchFamily="49" charset="-122"/>
              </a:rPr>
              <a:t>seed</a:t>
            </a:r>
            <a:r>
              <a:rPr lang="zh-CN" altLang="en-US" b="1" dirty="0">
                <a:solidFill>
                  <a:srgbClr val="FFC000"/>
                </a:solidFill>
                <a:latin typeface="楷体_GB2312" pitchFamily="49" charset="-122"/>
                <a:ea typeface="楷体_GB2312" pitchFamily="49" charset="-122"/>
              </a:rPr>
              <a:t>经过</a:t>
            </a:r>
            <a:r>
              <a:rPr lang="en-US" altLang="zh-CN" b="1" dirty="0">
                <a:solidFill>
                  <a:srgbClr val="FFC000"/>
                </a:solidFill>
                <a:latin typeface="楷体_GB2312" pitchFamily="49" charset="-122"/>
                <a:ea typeface="楷体_GB2312" pitchFamily="49" charset="-122"/>
              </a:rPr>
              <a:t>MD4</a:t>
            </a:r>
            <a:r>
              <a:rPr lang="zh-CN" altLang="en-US" b="1" dirty="0">
                <a:solidFill>
                  <a:srgbClr val="FFC000"/>
                </a:solidFill>
                <a:latin typeface="楷体_GB2312" pitchFamily="49" charset="-122"/>
                <a:ea typeface="楷体_GB2312" pitchFamily="49" charset="-122"/>
              </a:rPr>
              <a:t>（或</a:t>
            </a:r>
            <a:r>
              <a:rPr lang="en-US" altLang="zh-CN" b="1" dirty="0">
                <a:solidFill>
                  <a:srgbClr val="FFC000"/>
                </a:solidFill>
                <a:latin typeface="楷体_GB2312" pitchFamily="49" charset="-122"/>
                <a:ea typeface="楷体_GB2312" pitchFamily="49" charset="-122"/>
              </a:rPr>
              <a:t>MD5</a:t>
            </a:r>
            <a:r>
              <a:rPr lang="zh-CN" altLang="en-US" b="1" dirty="0">
                <a:solidFill>
                  <a:srgbClr val="FFC000"/>
                </a:solidFill>
                <a:latin typeface="楷体_GB2312" pitchFamily="49" charset="-122"/>
                <a:ea typeface="楷体_GB2312" pitchFamily="49" charset="-122"/>
              </a:rPr>
              <a:t>）生成的密文，用户拥有的秘密口令并没有在网上传播。</a:t>
            </a:r>
            <a:r>
              <a:rPr lang="zh-CN" altLang="en-US" b="1" dirty="0">
                <a:solidFill>
                  <a:schemeClr val="bg1"/>
                </a:solidFill>
                <a:latin typeface="楷体_GB2312" pitchFamily="49" charset="-122"/>
                <a:ea typeface="楷体_GB2312" pitchFamily="49" charset="-122"/>
              </a:rPr>
              <a:t>这样即使黑客得到了密文，由于散列算法固有的非可逆性，要想破解密文在计算上是不可行的。</a:t>
            </a:r>
            <a:r>
              <a:rPr lang="zh-CN" altLang="en-US" b="1" dirty="0">
                <a:solidFill>
                  <a:srgbClr val="FF0000"/>
                </a:solidFill>
                <a:latin typeface="楷体_GB2312" pitchFamily="49" charset="-122"/>
                <a:ea typeface="楷体_GB2312" pitchFamily="49" charset="-122"/>
              </a:rPr>
              <a:t>在服务器端，因为每一次成功的身份认证后，</a:t>
            </a:r>
            <a:r>
              <a:rPr lang="en-US" altLang="zh-CN" b="1" i="1" dirty="0" err="1">
                <a:solidFill>
                  <a:srgbClr val="FF0000"/>
                </a:solidFill>
                <a:latin typeface="楷体_GB2312" pitchFamily="49" charset="-122"/>
                <a:ea typeface="楷体_GB2312" pitchFamily="49" charset="-122"/>
              </a:rPr>
              <a:t>seq</a:t>
            </a:r>
            <a:r>
              <a:rPr lang="zh-CN" altLang="en-US" b="1" dirty="0">
                <a:solidFill>
                  <a:srgbClr val="FF0000"/>
                </a:solidFill>
                <a:latin typeface="楷体_GB2312" pitchFamily="49" charset="-122"/>
                <a:ea typeface="楷体_GB2312" pitchFamily="49" charset="-122"/>
              </a:rPr>
              <a:t>自动减</a:t>
            </a:r>
            <a:r>
              <a:rPr lang="en-US" altLang="zh-CN" b="1" dirty="0">
                <a:solidFill>
                  <a:srgbClr val="FF0000"/>
                </a:solidFill>
                <a:latin typeface="楷体_GB2312" pitchFamily="49" charset="-122"/>
                <a:ea typeface="楷体_GB2312" pitchFamily="49" charset="-122"/>
              </a:rPr>
              <a:t>1</a:t>
            </a:r>
            <a:r>
              <a:rPr lang="zh-CN" altLang="en-US" b="1" dirty="0">
                <a:solidFill>
                  <a:srgbClr val="FF0000"/>
                </a:solidFill>
                <a:latin typeface="楷体_GB2312" pitchFamily="49" charset="-122"/>
                <a:ea typeface="楷体_GB2312" pitchFamily="49" charset="-122"/>
              </a:rPr>
              <a:t>，这样下次用户连接时产生的口令同上次生成的口令是不一样的，从而有效地保证了用户口令的安全。</a:t>
            </a:r>
          </a:p>
          <a:p>
            <a:pPr>
              <a:lnSpc>
                <a:spcPct val="125000"/>
              </a:lnSpc>
            </a:pPr>
            <a:r>
              <a:rPr lang="zh-CN" altLang="en-US" b="1" dirty="0">
                <a:latin typeface="楷体_GB2312" pitchFamily="49" charset="-122"/>
                <a:ea typeface="楷体_GB2312" pitchFamily="49" charset="-122"/>
              </a:rPr>
              <a:t>    </a:t>
            </a:r>
            <a:r>
              <a:rPr lang="zh-CN" altLang="en-US" b="1" dirty="0">
                <a:solidFill>
                  <a:schemeClr val="bg1"/>
                </a:solidFill>
                <a:latin typeface="楷体_GB2312" pitchFamily="49" charset="-122"/>
                <a:ea typeface="楷体_GB2312" pitchFamily="49" charset="-122"/>
              </a:rPr>
              <a:t>② 实现原理简单，</a:t>
            </a:r>
            <a:r>
              <a:rPr lang="en-US" altLang="zh-CN" b="1" dirty="0">
                <a:solidFill>
                  <a:schemeClr val="bg1"/>
                </a:solidFill>
                <a:latin typeface="楷体_GB2312" pitchFamily="49" charset="-122"/>
                <a:ea typeface="楷体_GB2312" pitchFamily="49" charset="-122"/>
              </a:rPr>
              <a:t>Hash</a:t>
            </a:r>
            <a:r>
              <a:rPr lang="zh-CN" altLang="en-US" b="1" dirty="0">
                <a:solidFill>
                  <a:schemeClr val="bg1"/>
                </a:solidFill>
                <a:latin typeface="楷体_GB2312" pitchFamily="49" charset="-122"/>
                <a:ea typeface="楷体_GB2312" pitchFamily="49" charset="-122"/>
              </a:rPr>
              <a:t>函数的实现可以用硬件来实现，可以提高运算效率。</a:t>
            </a:r>
          </a:p>
          <a:p>
            <a:pPr>
              <a:lnSpc>
                <a:spcPct val="125000"/>
              </a:lnSpc>
            </a:pPr>
            <a:r>
              <a:rPr lang="zh-CN" altLang="en-US" b="1" dirty="0">
                <a:solidFill>
                  <a:srgbClr val="FF0000"/>
                </a:solidFill>
                <a:latin typeface="楷体_GB2312" pitchFamily="49" charset="-122"/>
                <a:ea typeface="楷体_GB2312" pitchFamily="49" charset="-122"/>
              </a:rPr>
              <a:t>    （</a:t>
            </a:r>
            <a:r>
              <a:rPr lang="en-US" altLang="zh-CN" b="1" dirty="0">
                <a:solidFill>
                  <a:srgbClr val="FF0000"/>
                </a:solidFill>
                <a:latin typeface="楷体_GB2312" pitchFamily="49" charset="-122"/>
                <a:ea typeface="楷体_GB2312" pitchFamily="49" charset="-122"/>
              </a:rPr>
              <a:t>3</a:t>
            </a:r>
            <a:r>
              <a:rPr lang="zh-CN" altLang="en-US" b="1" dirty="0">
                <a:solidFill>
                  <a:srgbClr val="FF0000"/>
                </a:solidFill>
                <a:latin typeface="楷体_GB2312" pitchFamily="49" charset="-122"/>
                <a:ea typeface="楷体_GB2312" pitchFamily="49" charset="-122"/>
              </a:rPr>
              <a:t>）</a:t>
            </a:r>
            <a:r>
              <a:rPr lang="en-US" altLang="zh-CN" b="1" dirty="0">
                <a:solidFill>
                  <a:srgbClr val="FF0000"/>
                </a:solidFill>
                <a:latin typeface="楷体_GB2312" pitchFamily="49" charset="-122"/>
                <a:ea typeface="楷体_GB2312" pitchFamily="49" charset="-122"/>
              </a:rPr>
              <a:t>S/KEY</a:t>
            </a:r>
            <a:r>
              <a:rPr lang="zh-CN" altLang="en-US" b="1" dirty="0">
                <a:solidFill>
                  <a:srgbClr val="FF0000"/>
                </a:solidFill>
                <a:latin typeface="楷体_GB2312" pitchFamily="49" charset="-122"/>
                <a:ea typeface="楷体_GB2312" pitchFamily="49" charset="-122"/>
              </a:rPr>
              <a:t>的缺点</a:t>
            </a:r>
          </a:p>
          <a:p>
            <a:pPr>
              <a:lnSpc>
                <a:spcPct val="125000"/>
              </a:lnSpc>
            </a:pPr>
            <a:r>
              <a:rPr lang="zh-CN" altLang="en-US" b="1" dirty="0">
                <a:latin typeface="楷体_GB2312" pitchFamily="49" charset="-122"/>
                <a:ea typeface="楷体_GB2312" pitchFamily="49" charset="-122"/>
              </a:rPr>
              <a:t>    </a:t>
            </a:r>
            <a:r>
              <a:rPr lang="zh-CN" altLang="en-US" b="1" dirty="0">
                <a:solidFill>
                  <a:schemeClr val="bg1"/>
                </a:solidFill>
                <a:latin typeface="楷体_GB2312" pitchFamily="49" charset="-122"/>
                <a:ea typeface="楷体_GB2312" pitchFamily="49" charset="-122"/>
              </a:rPr>
              <a:t>① 给用户带来一些麻烦（如口令使用一定次数后需要重新初始化，因为每次</a:t>
            </a:r>
            <a:r>
              <a:rPr lang="en-US" altLang="zh-CN" b="1" dirty="0" err="1">
                <a:solidFill>
                  <a:schemeClr val="bg1"/>
                </a:solidFill>
                <a:latin typeface="楷体_GB2312" pitchFamily="49" charset="-122"/>
                <a:ea typeface="楷体_GB2312" pitchFamily="49" charset="-122"/>
              </a:rPr>
              <a:t>seq</a:t>
            </a:r>
            <a:r>
              <a:rPr lang="zh-CN" altLang="en-US" b="1" dirty="0">
                <a:solidFill>
                  <a:schemeClr val="bg1"/>
                </a:solidFill>
                <a:latin typeface="楷体_GB2312" pitchFamily="49" charset="-122"/>
                <a:ea typeface="楷体_GB2312" pitchFamily="49" charset="-122"/>
              </a:rPr>
              <a:t>要减</a:t>
            </a:r>
            <a:r>
              <a:rPr lang="en-US" altLang="zh-CN" b="1" dirty="0">
                <a:solidFill>
                  <a:schemeClr val="bg1"/>
                </a:solidFill>
                <a:latin typeface="楷体_GB2312" pitchFamily="49" charset="-122"/>
                <a:ea typeface="楷体_GB2312" pitchFamily="49" charset="-122"/>
              </a:rPr>
              <a:t>1</a:t>
            </a:r>
            <a:r>
              <a:rPr lang="zh-CN" altLang="en-US" b="1" dirty="0">
                <a:solidFill>
                  <a:schemeClr val="bg1"/>
                </a:solidFill>
                <a:latin typeface="楷体_GB2312" pitchFamily="49" charset="-122"/>
                <a:ea typeface="楷体_GB2312" pitchFamily="49" charset="-122"/>
              </a:rPr>
              <a:t>）。</a:t>
            </a:r>
          </a:p>
        </p:txBody>
      </p:sp>
    </p:spTree>
  </p:cSld>
  <p:clrMapOvr>
    <a:masterClrMapping/>
  </p:clrMapOvr>
  <p:transition spd="med">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0"/>
          </p:nvPr>
        </p:nvSpPr>
        <p:spPr>
          <a:ln/>
        </p:spPr>
        <p:txBody>
          <a:bodyPr/>
          <a:lstStyle/>
          <a:p>
            <a:fld id="{2D7C7E11-7610-4C59-8C9F-C1598361DC79}" type="slidenum">
              <a:rPr lang="en-US" altLang="zh-CN"/>
              <a:pPr/>
              <a:t>43</a:t>
            </a:fld>
            <a:endParaRPr lang="en-US" altLang="zh-CN"/>
          </a:p>
        </p:txBody>
      </p:sp>
      <p:sp>
        <p:nvSpPr>
          <p:cNvPr id="3" name="Rectangle 4"/>
          <p:cNvSpPr>
            <a:spLocks noGrp="1" noChangeArrowheads="1"/>
          </p:cNvSpPr>
          <p:nvPr>
            <p:ph type="dt" sz="half" idx="4294967295"/>
          </p:nvPr>
        </p:nvSpPr>
        <p:spPr>
          <a:xfrm>
            <a:off x="0" y="6407150"/>
            <a:ext cx="1905000" cy="457200"/>
          </a:xfrm>
          <a:prstGeom prst="rect">
            <a:avLst/>
          </a:prstGeom>
          <a:ln/>
        </p:spPr>
        <p:txBody>
          <a:bodyPr/>
          <a:lstStyle/>
          <a:p>
            <a:fld id="{CFC3BE82-2E29-4E1E-97AE-B212ED838AE3}" type="datetime1">
              <a:rPr lang="zh-CN" altLang="en-US"/>
              <a:pPr/>
              <a:t>2023/4/16</a:t>
            </a:fld>
            <a:endParaRPr lang="en-US" altLang="zh-CN"/>
          </a:p>
        </p:txBody>
      </p:sp>
      <p:sp>
        <p:nvSpPr>
          <p:cNvPr id="178178" name="Text Box 2"/>
          <p:cNvSpPr txBox="1">
            <a:spLocks noChangeArrowheads="1"/>
          </p:cNvSpPr>
          <p:nvPr/>
        </p:nvSpPr>
        <p:spPr bwMode="auto">
          <a:xfrm>
            <a:off x="0" y="203200"/>
            <a:ext cx="9144000" cy="6035675"/>
          </a:xfrm>
          <a:prstGeom prst="rect">
            <a:avLst/>
          </a:prstGeom>
          <a:noFill/>
          <a:ln w="9525">
            <a:noFill/>
            <a:miter lim="800000"/>
            <a:headEnd/>
            <a:tailEnd/>
          </a:ln>
          <a:effectLst/>
        </p:spPr>
        <p:txBody>
          <a:bodyPr>
            <a:spAutoFit/>
          </a:bodyPr>
          <a:lstStyle/>
          <a:p>
            <a:pPr>
              <a:lnSpc>
                <a:spcPct val="125000"/>
              </a:lnSpc>
            </a:pPr>
            <a:r>
              <a:rPr lang="zh-CN" altLang="en-US" b="1" dirty="0">
                <a:solidFill>
                  <a:schemeClr val="bg1"/>
                </a:solidFill>
                <a:latin typeface="楷体_GB2312" pitchFamily="49" charset="-122"/>
                <a:ea typeface="楷体_GB2312" pitchFamily="49" charset="-122"/>
              </a:rPr>
              <a:t>    ② </a:t>
            </a:r>
            <a:r>
              <a:rPr lang="en-US" altLang="zh-CN" b="1" dirty="0">
                <a:solidFill>
                  <a:schemeClr val="bg1"/>
                </a:solidFill>
                <a:latin typeface="楷体_GB2312" pitchFamily="49" charset="-122"/>
                <a:ea typeface="楷体_GB2312" pitchFamily="49" charset="-122"/>
              </a:rPr>
              <a:t>S/KEY</a:t>
            </a:r>
            <a:r>
              <a:rPr lang="zh-CN" altLang="en-US" b="1" dirty="0">
                <a:solidFill>
                  <a:schemeClr val="bg1"/>
                </a:solidFill>
                <a:latin typeface="楷体_GB2312" pitchFamily="49" charset="-122"/>
                <a:ea typeface="楷体_GB2312" pitchFamily="49" charset="-122"/>
              </a:rPr>
              <a:t>的安全性依赖于散列算法（</a:t>
            </a:r>
            <a:r>
              <a:rPr lang="en-US" altLang="zh-CN" b="1" dirty="0">
                <a:solidFill>
                  <a:schemeClr val="bg1"/>
                </a:solidFill>
                <a:latin typeface="楷体_GB2312" pitchFamily="49" charset="-122"/>
                <a:ea typeface="楷体_GB2312" pitchFamily="49" charset="-122"/>
              </a:rPr>
              <a:t>MD4/MD5</a:t>
            </a:r>
            <a:r>
              <a:rPr lang="zh-CN" altLang="en-US" b="1" dirty="0">
                <a:solidFill>
                  <a:schemeClr val="bg1"/>
                </a:solidFill>
                <a:latin typeface="楷体_GB2312" pitchFamily="49" charset="-122"/>
                <a:ea typeface="楷体_GB2312" pitchFamily="49" charset="-122"/>
              </a:rPr>
              <a:t>）的不可逆性，由于算法是公开的，当有关于这种算法可逆计算的研究有了信息时，系统将会被迫重新使用其他安全算法。</a:t>
            </a:r>
          </a:p>
          <a:p>
            <a:pPr>
              <a:lnSpc>
                <a:spcPct val="125000"/>
              </a:lnSpc>
            </a:pPr>
            <a:r>
              <a:rPr lang="zh-CN" altLang="en-US" b="1" dirty="0">
                <a:solidFill>
                  <a:srgbClr val="FF0000"/>
                </a:solidFill>
                <a:latin typeface="楷体_GB2312" pitchFamily="49" charset="-122"/>
                <a:ea typeface="楷体_GB2312" pitchFamily="49" charset="-122"/>
              </a:rPr>
              <a:t>    ③ </a:t>
            </a:r>
            <a:r>
              <a:rPr lang="en-US" altLang="zh-CN" b="1" dirty="0">
                <a:solidFill>
                  <a:srgbClr val="FF0000"/>
                </a:solidFill>
                <a:latin typeface="楷体_GB2312" pitchFamily="49" charset="-122"/>
                <a:ea typeface="楷体_GB2312" pitchFamily="49" charset="-122"/>
              </a:rPr>
              <a:t>S/KEY</a:t>
            </a:r>
            <a:r>
              <a:rPr lang="zh-CN" altLang="en-US" b="1" dirty="0">
                <a:solidFill>
                  <a:srgbClr val="FF0000"/>
                </a:solidFill>
                <a:latin typeface="楷体_GB2312" pitchFamily="49" charset="-122"/>
                <a:ea typeface="楷体_GB2312" pitchFamily="49" charset="-122"/>
              </a:rPr>
              <a:t>系统不使用任何形式的会话加密，因而没有保密性。如果用户想要阅读他在远程系统的邮件或日志，这会在第</a:t>
            </a:r>
            <a:r>
              <a:rPr lang="en-US" altLang="zh-CN" b="1" dirty="0">
                <a:solidFill>
                  <a:srgbClr val="FF0000"/>
                </a:solidFill>
                <a:latin typeface="楷体_GB2312" pitchFamily="49" charset="-122"/>
                <a:ea typeface="楷体_GB2312" pitchFamily="49" charset="-122"/>
              </a:rPr>
              <a:t>1</a:t>
            </a:r>
            <a:r>
              <a:rPr lang="zh-CN" altLang="en-US" b="1" dirty="0">
                <a:solidFill>
                  <a:srgbClr val="FF0000"/>
                </a:solidFill>
                <a:latin typeface="楷体_GB2312" pitchFamily="49" charset="-122"/>
                <a:ea typeface="楷体_GB2312" pitchFamily="49" charset="-122"/>
              </a:rPr>
              <a:t>次会话中成为一个问题；而且由于有</a:t>
            </a:r>
            <a:r>
              <a:rPr lang="en-US" altLang="zh-CN" b="1" dirty="0">
                <a:solidFill>
                  <a:srgbClr val="FF0000"/>
                </a:solidFill>
                <a:latin typeface="楷体_GB2312" pitchFamily="49" charset="-122"/>
                <a:ea typeface="楷体_GB2312" pitchFamily="49" charset="-122"/>
              </a:rPr>
              <a:t>TCP</a:t>
            </a:r>
            <a:r>
              <a:rPr lang="zh-CN" altLang="en-US" b="1" dirty="0">
                <a:solidFill>
                  <a:srgbClr val="FF0000"/>
                </a:solidFill>
                <a:latin typeface="楷体_GB2312" pitchFamily="49" charset="-122"/>
                <a:ea typeface="楷体_GB2312" pitchFamily="49" charset="-122"/>
              </a:rPr>
              <a:t>会话的攻击，这也会对</a:t>
            </a:r>
            <a:r>
              <a:rPr lang="en-US" altLang="zh-CN" b="1" dirty="0">
                <a:solidFill>
                  <a:srgbClr val="FF0000"/>
                </a:solidFill>
                <a:latin typeface="楷体_GB2312" pitchFamily="49" charset="-122"/>
                <a:ea typeface="楷体_GB2312" pitchFamily="49" charset="-122"/>
              </a:rPr>
              <a:t>S/KEY</a:t>
            </a:r>
            <a:r>
              <a:rPr lang="zh-CN" altLang="en-US" b="1" dirty="0">
                <a:solidFill>
                  <a:srgbClr val="FF0000"/>
                </a:solidFill>
                <a:latin typeface="楷体_GB2312" pitchFamily="49" charset="-122"/>
                <a:ea typeface="楷体_GB2312" pitchFamily="49" charset="-122"/>
              </a:rPr>
              <a:t>的安全性构成威胁。</a:t>
            </a:r>
          </a:p>
          <a:p>
            <a:pPr>
              <a:lnSpc>
                <a:spcPct val="125000"/>
              </a:lnSpc>
            </a:pPr>
            <a:r>
              <a:rPr lang="zh-CN" altLang="en-US" b="1" dirty="0">
                <a:latin typeface="楷体_GB2312" pitchFamily="49" charset="-122"/>
                <a:ea typeface="楷体_GB2312" pitchFamily="49" charset="-122"/>
              </a:rPr>
              <a:t>    </a:t>
            </a:r>
            <a:r>
              <a:rPr lang="zh-CN" altLang="en-US" b="1" dirty="0">
                <a:solidFill>
                  <a:schemeClr val="bg1"/>
                </a:solidFill>
                <a:latin typeface="楷体_GB2312" pitchFamily="49" charset="-122"/>
                <a:ea typeface="楷体_GB2312" pitchFamily="49" charset="-122"/>
              </a:rPr>
              <a:t>④ 所有一次性口令系统都会面临密钥的重复这个问题，这会给入侵者提供入侵机会。</a:t>
            </a:r>
          </a:p>
          <a:p>
            <a:pPr>
              <a:lnSpc>
                <a:spcPct val="125000"/>
              </a:lnSpc>
            </a:pPr>
            <a:r>
              <a:rPr lang="zh-CN" altLang="en-US" b="1" dirty="0">
                <a:latin typeface="楷体_GB2312" pitchFamily="49" charset="-122"/>
                <a:ea typeface="楷体_GB2312" pitchFamily="49" charset="-122"/>
              </a:rPr>
              <a:t>    </a:t>
            </a:r>
            <a:r>
              <a:rPr lang="zh-CN" altLang="en-US" b="1" dirty="0">
                <a:solidFill>
                  <a:srgbClr val="FF0000"/>
                </a:solidFill>
                <a:latin typeface="楷体_GB2312" pitchFamily="49" charset="-122"/>
                <a:ea typeface="楷体_GB2312" pitchFamily="49" charset="-122"/>
              </a:rPr>
              <a:t>⑤ </a:t>
            </a:r>
            <a:r>
              <a:rPr lang="en-US" altLang="zh-CN" b="1" dirty="0">
                <a:solidFill>
                  <a:srgbClr val="FF0000"/>
                </a:solidFill>
                <a:latin typeface="楷体_GB2312" pitchFamily="49" charset="-122"/>
                <a:ea typeface="楷体_GB2312" pitchFamily="49" charset="-122"/>
              </a:rPr>
              <a:t>S/KEY</a:t>
            </a:r>
            <a:r>
              <a:rPr lang="zh-CN" altLang="en-US" b="1" dirty="0">
                <a:solidFill>
                  <a:srgbClr val="FF0000"/>
                </a:solidFill>
                <a:latin typeface="楷体_GB2312" pitchFamily="49" charset="-122"/>
                <a:ea typeface="楷体_GB2312" pitchFamily="49" charset="-122"/>
              </a:rPr>
              <a:t>需要维护一个很大的一次性密钥列表，有的甚至让用户把所有使用的一次性密钥列在纸上，这对于用户来说是非常麻烦的事情。</a:t>
            </a:r>
            <a:r>
              <a:rPr lang="zh-CN" altLang="en-US" b="1" dirty="0">
                <a:solidFill>
                  <a:schemeClr val="bg1"/>
                </a:solidFill>
                <a:latin typeface="楷体_GB2312" pitchFamily="49" charset="-122"/>
                <a:ea typeface="楷体_GB2312" pitchFamily="49" charset="-122"/>
              </a:rPr>
              <a:t>此外，有的提供硬件支持，这就要求使用产生密钥的硬件来提供一次性密钥，用户必须安装这样的硬件。</a:t>
            </a:r>
            <a:r>
              <a:rPr lang="zh-CN" altLang="en-US" b="1" dirty="0">
                <a:latin typeface="楷体_GB2312" pitchFamily="49" charset="-122"/>
                <a:ea typeface="楷体_GB2312" pitchFamily="49" charset="-122"/>
              </a:rPr>
              <a:t>。</a:t>
            </a:r>
          </a:p>
        </p:txBody>
      </p:sp>
    </p:spTree>
  </p:cSld>
  <p:clrMapOvr>
    <a:masterClrMapping/>
  </p:clrMapOvr>
  <p:transition spd="med">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0" y="255588"/>
            <a:ext cx="9144000" cy="796925"/>
          </a:xfrm>
        </p:spPr>
        <p:txBody>
          <a:bodyPr/>
          <a:lstStyle/>
          <a:p>
            <a:pPr algn="l"/>
            <a:r>
              <a:rPr lang="en-US" altLang="zh-CN" sz="3600" dirty="0" smtClean="0"/>
              <a:t>4.3.3  </a:t>
            </a:r>
            <a:r>
              <a:rPr lang="zh-CN" altLang="en-US" sz="3600" dirty="0" smtClean="0"/>
              <a:t>消息认证技术</a:t>
            </a:r>
            <a:r>
              <a:rPr lang="zh-CN" altLang="en-US" dirty="0" smtClean="0"/>
              <a:t> </a:t>
            </a:r>
          </a:p>
        </p:txBody>
      </p:sp>
      <p:sp>
        <p:nvSpPr>
          <p:cNvPr id="9" name="Rectangle 6"/>
          <p:cNvSpPr>
            <a:spLocks noGrp="1" noChangeArrowheads="1"/>
          </p:cNvSpPr>
          <p:nvPr>
            <p:ph type="sldNum" sz="quarter" idx="10"/>
          </p:nvPr>
        </p:nvSpPr>
        <p:spPr>
          <a:ln/>
        </p:spPr>
        <p:txBody>
          <a:bodyPr/>
          <a:lstStyle/>
          <a:p>
            <a:fld id="{E996A882-911E-4E46-A156-6B61CFF3F107}" type="slidenum">
              <a:rPr lang="en-US" altLang="zh-CN"/>
              <a:pPr/>
              <a:t>44</a:t>
            </a:fld>
            <a:endParaRPr lang="en-US" altLang="zh-CN"/>
          </a:p>
        </p:txBody>
      </p:sp>
      <p:sp>
        <p:nvSpPr>
          <p:cNvPr id="7" name="Rectangle 4"/>
          <p:cNvSpPr>
            <a:spLocks noGrp="1" noChangeArrowheads="1"/>
          </p:cNvSpPr>
          <p:nvPr>
            <p:ph type="dt" sz="half" idx="4294967295"/>
          </p:nvPr>
        </p:nvSpPr>
        <p:spPr>
          <a:xfrm>
            <a:off x="0" y="6407150"/>
            <a:ext cx="1905000" cy="457200"/>
          </a:xfrm>
          <a:prstGeom prst="rect">
            <a:avLst/>
          </a:prstGeom>
          <a:ln/>
        </p:spPr>
        <p:txBody>
          <a:bodyPr/>
          <a:lstStyle/>
          <a:p>
            <a:fld id="{B2D93F6E-8EEC-444A-9E51-58FBAB21DEFA}" type="datetime1">
              <a:rPr lang="zh-CN" altLang="en-US"/>
              <a:pPr/>
              <a:t>2023/4/16</a:t>
            </a:fld>
            <a:endParaRPr lang="en-US" altLang="zh-CN"/>
          </a:p>
        </p:txBody>
      </p:sp>
      <p:sp>
        <p:nvSpPr>
          <p:cNvPr id="179203" name="Text Box 3"/>
          <p:cNvSpPr txBox="1">
            <a:spLocks noChangeArrowheads="1"/>
          </p:cNvSpPr>
          <p:nvPr/>
        </p:nvSpPr>
        <p:spPr bwMode="auto">
          <a:xfrm>
            <a:off x="0" y="965200"/>
            <a:ext cx="9144000" cy="1844675"/>
          </a:xfrm>
          <a:prstGeom prst="rect">
            <a:avLst/>
          </a:prstGeom>
          <a:noFill/>
          <a:ln w="9525">
            <a:noFill/>
            <a:miter lim="800000"/>
            <a:headEnd/>
            <a:tailEnd/>
          </a:ln>
          <a:effectLst/>
        </p:spPr>
        <p:txBody>
          <a:bodyPr>
            <a:spAutoFit/>
          </a:bodyPr>
          <a:lstStyle/>
          <a:p>
            <a:pPr>
              <a:lnSpc>
                <a:spcPct val="120000"/>
              </a:lnSpc>
            </a:pPr>
            <a:r>
              <a:rPr lang="zh-CN" altLang="en-US" b="1" dirty="0">
                <a:latin typeface="楷体_GB2312" pitchFamily="49" charset="-122"/>
                <a:ea typeface="楷体_GB2312" pitchFamily="49" charset="-122"/>
              </a:rPr>
              <a:t>    </a:t>
            </a:r>
            <a:r>
              <a:rPr lang="zh-CN" altLang="en-US" b="1" dirty="0">
                <a:solidFill>
                  <a:schemeClr val="bg1"/>
                </a:solidFill>
                <a:latin typeface="楷体_GB2312" pitchFamily="49" charset="-122"/>
                <a:ea typeface="楷体_GB2312" pitchFamily="49" charset="-122"/>
              </a:rPr>
              <a:t>消息认证是一种过程，它使得通信的接收方能够验证所收到的报文</a:t>
            </a:r>
            <a:r>
              <a:rPr lang="zh-CN" altLang="en-US" b="1" dirty="0">
                <a:latin typeface="楷体_GB2312" pitchFamily="49" charset="-122"/>
                <a:ea typeface="楷体_GB2312" pitchFamily="49" charset="-122"/>
              </a:rPr>
              <a:t>（</a:t>
            </a:r>
            <a:r>
              <a:rPr lang="zh-CN" altLang="en-US" b="1" dirty="0">
                <a:solidFill>
                  <a:srgbClr val="FF0000"/>
                </a:solidFill>
                <a:latin typeface="楷体_GB2312" pitchFamily="49" charset="-122"/>
                <a:ea typeface="楷体_GB2312" pitchFamily="49" charset="-122"/>
              </a:rPr>
              <a:t>发送者、报文的内容、发送时间、序列</a:t>
            </a:r>
            <a:r>
              <a:rPr lang="zh-CN" altLang="en-US" b="1" dirty="0">
                <a:latin typeface="楷体_GB2312" pitchFamily="49" charset="-122"/>
                <a:ea typeface="楷体_GB2312" pitchFamily="49" charset="-122"/>
              </a:rPr>
              <a:t>等）</a:t>
            </a:r>
            <a:r>
              <a:rPr lang="zh-CN" altLang="en-US" b="1" dirty="0">
                <a:solidFill>
                  <a:schemeClr val="bg1"/>
                </a:solidFill>
                <a:latin typeface="楷体_GB2312" pitchFamily="49" charset="-122"/>
                <a:ea typeface="楷体_GB2312" pitchFamily="49" charset="-122"/>
              </a:rPr>
              <a:t>在传送过程中是否被假冒、伪造、篡改，是否感染了病毒等，即保证信息的完整性和有效性。</a:t>
            </a:r>
            <a:r>
              <a:rPr lang="zh-CN" altLang="en-US" dirty="0">
                <a:solidFill>
                  <a:schemeClr val="bg1"/>
                </a:solidFill>
                <a:latin typeface="楷体_GB2312" pitchFamily="49" charset="-122"/>
                <a:ea typeface="楷体_GB2312" pitchFamily="49" charset="-122"/>
              </a:rPr>
              <a:t> </a:t>
            </a:r>
          </a:p>
        </p:txBody>
      </p:sp>
      <p:sp>
        <p:nvSpPr>
          <p:cNvPr id="179204" name="Text Box 4"/>
          <p:cNvSpPr txBox="1">
            <a:spLocks noChangeArrowheads="1"/>
          </p:cNvSpPr>
          <p:nvPr/>
        </p:nvSpPr>
        <p:spPr bwMode="auto">
          <a:xfrm>
            <a:off x="0" y="3348038"/>
            <a:ext cx="9144000" cy="462819"/>
          </a:xfrm>
          <a:prstGeom prst="rect">
            <a:avLst/>
          </a:prstGeom>
          <a:noFill/>
          <a:ln w="9525">
            <a:noFill/>
            <a:miter lim="800000"/>
            <a:headEnd/>
            <a:tailEnd/>
          </a:ln>
          <a:effectLst/>
        </p:spPr>
        <p:txBody>
          <a:bodyPr>
            <a:spAutoFit/>
          </a:bodyPr>
          <a:lstStyle/>
          <a:p>
            <a:pPr algn="just">
              <a:lnSpc>
                <a:spcPct val="115000"/>
              </a:lnSpc>
              <a:spcBef>
                <a:spcPct val="50000"/>
              </a:spcBef>
            </a:pPr>
            <a:r>
              <a:rPr lang="en-US" altLang="zh-CN" b="1" dirty="0">
                <a:solidFill>
                  <a:schemeClr val="bg1"/>
                </a:solidFill>
                <a:latin typeface="楷体_GB2312" pitchFamily="49" charset="-122"/>
                <a:ea typeface="楷体_GB2312" pitchFamily="49" charset="-122"/>
              </a:rPr>
              <a:t>1</a:t>
            </a:r>
            <a:r>
              <a:rPr lang="zh-CN" altLang="en-US" b="1" dirty="0">
                <a:solidFill>
                  <a:schemeClr val="bg1"/>
                </a:solidFill>
                <a:latin typeface="楷体_GB2312" pitchFamily="49" charset="-122"/>
                <a:ea typeface="楷体_GB2312" pitchFamily="49" charset="-122"/>
              </a:rPr>
              <a:t>．消息认证码</a:t>
            </a:r>
            <a:endParaRPr lang="zh-CN" altLang="en-US" sz="2800" b="1" dirty="0">
              <a:solidFill>
                <a:schemeClr val="bg1"/>
              </a:solidFill>
              <a:latin typeface="楷体_GB2312" pitchFamily="49" charset="-122"/>
              <a:ea typeface="楷体_GB2312" pitchFamily="49" charset="-122"/>
            </a:endParaRPr>
          </a:p>
        </p:txBody>
      </p:sp>
      <p:sp>
        <p:nvSpPr>
          <p:cNvPr id="179205" name="Text Box 5"/>
          <p:cNvSpPr txBox="1">
            <a:spLocks noChangeArrowheads="1"/>
          </p:cNvSpPr>
          <p:nvPr/>
        </p:nvSpPr>
        <p:spPr bwMode="auto">
          <a:xfrm>
            <a:off x="34925" y="2781300"/>
            <a:ext cx="9144000" cy="609398"/>
          </a:xfrm>
          <a:prstGeom prst="rect">
            <a:avLst/>
          </a:prstGeom>
          <a:noFill/>
          <a:ln w="9525">
            <a:noFill/>
            <a:miter lim="800000"/>
            <a:headEnd/>
            <a:tailEnd/>
          </a:ln>
          <a:effectLst/>
        </p:spPr>
        <p:txBody>
          <a:bodyPr>
            <a:spAutoFit/>
          </a:bodyPr>
          <a:lstStyle/>
          <a:p>
            <a:pPr>
              <a:lnSpc>
                <a:spcPct val="120000"/>
              </a:lnSpc>
            </a:pPr>
            <a:r>
              <a:rPr lang="zh-CN" altLang="en-US" sz="2800" b="1" dirty="0" smtClean="0">
                <a:solidFill>
                  <a:srgbClr val="FF0000"/>
                </a:solidFill>
              </a:rPr>
              <a:t>采用</a:t>
            </a:r>
            <a:r>
              <a:rPr lang="en-US" altLang="zh-CN" sz="2800" b="1" dirty="0">
                <a:solidFill>
                  <a:srgbClr val="FF0000"/>
                </a:solidFill>
              </a:rPr>
              <a:t>MAC</a:t>
            </a:r>
            <a:r>
              <a:rPr lang="zh-CN" altLang="en-US" sz="2800" b="1" dirty="0">
                <a:solidFill>
                  <a:srgbClr val="FF0000"/>
                </a:solidFill>
              </a:rPr>
              <a:t>的消息认证技术 </a:t>
            </a:r>
          </a:p>
        </p:txBody>
      </p:sp>
      <p:pic>
        <p:nvPicPr>
          <p:cNvPr id="179206" name="Picture 6"/>
          <p:cNvPicPr>
            <a:picLocks noChangeAspect="1" noChangeArrowheads="1"/>
          </p:cNvPicPr>
          <p:nvPr/>
        </p:nvPicPr>
        <p:blipFill>
          <a:blip r:embed="rId2"/>
          <a:srcRect/>
          <a:stretch>
            <a:fillRect/>
          </a:stretch>
        </p:blipFill>
        <p:spPr bwMode="auto">
          <a:xfrm>
            <a:off x="0" y="3876675"/>
            <a:ext cx="9144000" cy="2997200"/>
          </a:xfrm>
          <a:prstGeom prst="rect">
            <a:avLst/>
          </a:prstGeom>
          <a:noFill/>
        </p:spPr>
      </p:pic>
    </p:spTree>
  </p:cSld>
  <p:clrMapOvr>
    <a:masterClrMapping/>
  </p:clrMapOvr>
  <p:transition spd="med">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0"/>
          </p:nvPr>
        </p:nvSpPr>
        <p:spPr>
          <a:ln/>
        </p:spPr>
        <p:txBody>
          <a:bodyPr/>
          <a:lstStyle/>
          <a:p>
            <a:fld id="{DD85FFBE-1232-41A6-A7A4-372AB91F2CB0}" type="slidenum">
              <a:rPr lang="en-US" altLang="zh-CN"/>
              <a:pPr/>
              <a:t>45</a:t>
            </a:fld>
            <a:endParaRPr lang="en-US" altLang="zh-CN"/>
          </a:p>
        </p:txBody>
      </p:sp>
      <p:sp>
        <p:nvSpPr>
          <p:cNvPr id="5" name="Rectangle 4"/>
          <p:cNvSpPr>
            <a:spLocks noGrp="1" noChangeArrowheads="1"/>
          </p:cNvSpPr>
          <p:nvPr>
            <p:ph type="dt" sz="half" idx="4294967295"/>
          </p:nvPr>
        </p:nvSpPr>
        <p:spPr>
          <a:xfrm>
            <a:off x="0" y="6407150"/>
            <a:ext cx="1905000" cy="457200"/>
          </a:xfrm>
          <a:prstGeom prst="rect">
            <a:avLst/>
          </a:prstGeom>
          <a:ln/>
        </p:spPr>
        <p:txBody>
          <a:bodyPr/>
          <a:lstStyle/>
          <a:p>
            <a:fld id="{A4704D5E-CD67-4778-9E7D-E6DB1433A50C}" type="datetime1">
              <a:rPr lang="zh-CN" altLang="en-US"/>
              <a:pPr/>
              <a:t>2023/4/16</a:t>
            </a:fld>
            <a:endParaRPr lang="en-US" altLang="zh-CN"/>
          </a:p>
        </p:txBody>
      </p:sp>
      <p:sp>
        <p:nvSpPr>
          <p:cNvPr id="180226" name="Text Box 2"/>
          <p:cNvSpPr txBox="1">
            <a:spLocks noChangeArrowheads="1"/>
          </p:cNvSpPr>
          <p:nvPr/>
        </p:nvSpPr>
        <p:spPr bwMode="auto">
          <a:xfrm>
            <a:off x="0" y="536581"/>
            <a:ext cx="9144000" cy="3749675"/>
          </a:xfrm>
          <a:prstGeom prst="rect">
            <a:avLst/>
          </a:prstGeom>
          <a:noFill/>
          <a:ln w="9525">
            <a:noFill/>
            <a:miter lim="800000"/>
            <a:headEnd/>
            <a:tailEnd/>
          </a:ln>
          <a:effectLst/>
        </p:spPr>
        <p:txBody>
          <a:bodyPr>
            <a:spAutoFit/>
          </a:bodyPr>
          <a:lstStyle/>
          <a:p>
            <a:pPr>
              <a:lnSpc>
                <a:spcPct val="125000"/>
              </a:lnSpc>
            </a:pPr>
            <a:r>
              <a:rPr lang="zh-CN" altLang="en-US" b="1" dirty="0">
                <a:solidFill>
                  <a:srgbClr val="FF0000"/>
                </a:solidFill>
                <a:latin typeface="楷体_GB2312" pitchFamily="49" charset="-122"/>
                <a:ea typeface="楷体_GB2312" pitchFamily="49" charset="-122"/>
              </a:rPr>
              <a:t>    </a:t>
            </a:r>
            <a:r>
              <a:rPr lang="zh-CN" altLang="en-US" b="1" dirty="0">
                <a:solidFill>
                  <a:schemeClr val="bg1"/>
                </a:solidFill>
                <a:latin typeface="楷体_GB2312" pitchFamily="49" charset="-122"/>
                <a:ea typeface="楷体_GB2312" pitchFamily="49" charset="-122"/>
              </a:rPr>
              <a:t>（</a:t>
            </a:r>
            <a:r>
              <a:rPr lang="en-US" altLang="zh-CN" b="1" dirty="0">
                <a:solidFill>
                  <a:schemeClr val="bg1"/>
                </a:solidFill>
                <a:latin typeface="楷体_GB2312" pitchFamily="49" charset="-122"/>
                <a:ea typeface="楷体_GB2312" pitchFamily="49" charset="-122"/>
              </a:rPr>
              <a:t>1</a:t>
            </a:r>
            <a:r>
              <a:rPr lang="zh-CN" altLang="en-US" b="1" dirty="0">
                <a:solidFill>
                  <a:schemeClr val="bg1"/>
                </a:solidFill>
                <a:latin typeface="楷体_GB2312" pitchFamily="49" charset="-122"/>
                <a:ea typeface="楷体_GB2312" pitchFamily="49" charset="-122"/>
              </a:rPr>
              <a:t>）</a:t>
            </a:r>
            <a:r>
              <a:rPr lang="en-US" altLang="zh-CN" b="1" dirty="0">
                <a:solidFill>
                  <a:schemeClr val="bg1"/>
                </a:solidFill>
                <a:latin typeface="楷体_GB2312" pitchFamily="49" charset="-122"/>
                <a:ea typeface="楷体_GB2312" pitchFamily="49" charset="-122"/>
              </a:rPr>
              <a:t>B</a:t>
            </a:r>
            <a:r>
              <a:rPr lang="zh-CN" altLang="en-US" b="1" dirty="0">
                <a:solidFill>
                  <a:schemeClr val="bg1"/>
                </a:solidFill>
                <a:latin typeface="楷体_GB2312" pitchFamily="49" charset="-122"/>
                <a:ea typeface="楷体_GB2312" pitchFamily="49" charset="-122"/>
              </a:rPr>
              <a:t>确信消息未被更改过。如果一个攻击者更改消息，而未更改</a:t>
            </a:r>
            <a:r>
              <a:rPr lang="en-US" altLang="zh-CN" b="1" i="1" dirty="0">
                <a:solidFill>
                  <a:schemeClr val="bg1"/>
                </a:solidFill>
                <a:latin typeface="楷体_GB2312" pitchFamily="49" charset="-122"/>
                <a:ea typeface="楷体_GB2312" pitchFamily="49" charset="-122"/>
              </a:rPr>
              <a:t>MAC</a:t>
            </a:r>
            <a:r>
              <a:rPr lang="zh-CN" altLang="en-US" b="1" dirty="0">
                <a:solidFill>
                  <a:schemeClr val="bg1"/>
                </a:solidFill>
                <a:latin typeface="楷体_GB2312" pitchFamily="49" charset="-122"/>
                <a:ea typeface="楷体_GB2312" pitchFamily="49" charset="-122"/>
              </a:rPr>
              <a:t>，那么</a:t>
            </a:r>
            <a:r>
              <a:rPr lang="en-US" altLang="zh-CN" b="1" dirty="0">
                <a:solidFill>
                  <a:schemeClr val="bg1"/>
                </a:solidFill>
                <a:latin typeface="楷体_GB2312" pitchFamily="49" charset="-122"/>
                <a:ea typeface="楷体_GB2312" pitchFamily="49" charset="-122"/>
              </a:rPr>
              <a:t>B</a:t>
            </a:r>
            <a:r>
              <a:rPr lang="zh-CN" altLang="en-US" b="1" dirty="0">
                <a:solidFill>
                  <a:schemeClr val="bg1"/>
                </a:solidFill>
                <a:latin typeface="楷体_GB2312" pitchFamily="49" charset="-122"/>
                <a:ea typeface="楷体_GB2312" pitchFamily="49" charset="-122"/>
              </a:rPr>
              <a:t>计算出来的消息将不同于接收到的</a:t>
            </a:r>
            <a:r>
              <a:rPr lang="en-US" altLang="zh-CN" b="1" i="1" dirty="0">
                <a:solidFill>
                  <a:schemeClr val="bg1"/>
                </a:solidFill>
                <a:latin typeface="楷体_GB2312" pitchFamily="49" charset="-122"/>
                <a:ea typeface="楷体_GB2312" pitchFamily="49" charset="-122"/>
              </a:rPr>
              <a:t>MAC</a:t>
            </a:r>
            <a:r>
              <a:rPr lang="zh-CN" altLang="en-US" b="1" dirty="0">
                <a:solidFill>
                  <a:schemeClr val="bg1"/>
                </a:solidFill>
                <a:latin typeface="楷体_GB2312" pitchFamily="49" charset="-122"/>
                <a:ea typeface="楷体_GB2312" pitchFamily="49" charset="-122"/>
              </a:rPr>
              <a:t>（假定攻击者不知道该密钥，因此不可能更改</a:t>
            </a:r>
            <a:r>
              <a:rPr lang="en-US" altLang="zh-CN" b="1" i="1" dirty="0">
                <a:solidFill>
                  <a:schemeClr val="bg1"/>
                </a:solidFill>
                <a:latin typeface="楷体_GB2312" pitchFamily="49" charset="-122"/>
                <a:ea typeface="楷体_GB2312" pitchFamily="49" charset="-122"/>
              </a:rPr>
              <a:t>MAC</a:t>
            </a:r>
            <a:r>
              <a:rPr lang="zh-CN" altLang="en-US" b="1" dirty="0">
                <a:solidFill>
                  <a:schemeClr val="bg1"/>
                </a:solidFill>
                <a:latin typeface="楷体_GB2312" pitchFamily="49" charset="-122"/>
                <a:ea typeface="楷体_GB2312" pitchFamily="49" charset="-122"/>
              </a:rPr>
              <a:t>来对应被更改过的消息）。</a:t>
            </a:r>
          </a:p>
          <a:p>
            <a:pPr>
              <a:lnSpc>
                <a:spcPct val="125000"/>
              </a:lnSpc>
            </a:pPr>
            <a:r>
              <a:rPr lang="zh-CN" altLang="en-US" b="1" dirty="0">
                <a:solidFill>
                  <a:srgbClr val="FF0000"/>
                </a:solidFill>
                <a:latin typeface="楷体_GB2312" pitchFamily="49" charset="-122"/>
                <a:ea typeface="楷体_GB2312" pitchFamily="49" charset="-122"/>
              </a:rPr>
              <a:t>    （</a:t>
            </a:r>
            <a:r>
              <a:rPr lang="en-US" altLang="zh-CN" b="1" dirty="0">
                <a:solidFill>
                  <a:srgbClr val="FF0000"/>
                </a:solidFill>
                <a:latin typeface="楷体_GB2312" pitchFamily="49" charset="-122"/>
                <a:ea typeface="楷体_GB2312" pitchFamily="49" charset="-122"/>
              </a:rPr>
              <a:t>2</a:t>
            </a:r>
            <a:r>
              <a:rPr lang="zh-CN" altLang="en-US" b="1" dirty="0">
                <a:solidFill>
                  <a:srgbClr val="FF0000"/>
                </a:solidFill>
                <a:latin typeface="楷体_GB2312" pitchFamily="49" charset="-122"/>
                <a:ea typeface="楷体_GB2312" pitchFamily="49" charset="-122"/>
              </a:rPr>
              <a:t>）</a:t>
            </a:r>
            <a:r>
              <a:rPr lang="en-US" altLang="zh-CN" b="1" dirty="0">
                <a:solidFill>
                  <a:srgbClr val="FF0000"/>
                </a:solidFill>
                <a:latin typeface="楷体_GB2312" pitchFamily="49" charset="-122"/>
                <a:ea typeface="楷体_GB2312" pitchFamily="49" charset="-122"/>
              </a:rPr>
              <a:t>B</a:t>
            </a:r>
            <a:r>
              <a:rPr lang="zh-CN" altLang="en-US" b="1" dirty="0">
                <a:solidFill>
                  <a:srgbClr val="FF0000"/>
                </a:solidFill>
                <a:latin typeface="楷体_GB2312" pitchFamily="49" charset="-122"/>
                <a:ea typeface="楷体_GB2312" pitchFamily="49" charset="-122"/>
              </a:rPr>
              <a:t>确信消息来自发送者。因为没有其他人知道该密钥，所以也没有人能为一个消息伪造一个合适的</a:t>
            </a:r>
            <a:r>
              <a:rPr lang="en-US" altLang="zh-CN" b="1" i="1" dirty="0">
                <a:solidFill>
                  <a:srgbClr val="FF0000"/>
                </a:solidFill>
                <a:latin typeface="楷体_GB2312" pitchFamily="49" charset="-122"/>
                <a:ea typeface="楷体_GB2312" pitchFamily="49" charset="-122"/>
              </a:rPr>
              <a:t>MAC</a:t>
            </a:r>
            <a:r>
              <a:rPr lang="zh-CN" altLang="en-US" b="1" dirty="0">
                <a:solidFill>
                  <a:srgbClr val="FF0000"/>
                </a:solidFill>
                <a:latin typeface="楷体_GB2312" pitchFamily="49" charset="-122"/>
                <a:ea typeface="楷体_GB2312" pitchFamily="49" charset="-122"/>
              </a:rPr>
              <a:t>。</a:t>
            </a:r>
          </a:p>
          <a:p>
            <a:pPr>
              <a:lnSpc>
                <a:spcPct val="125000"/>
              </a:lnSpc>
            </a:pPr>
            <a:r>
              <a:rPr lang="zh-CN" altLang="en-US" b="1" dirty="0">
                <a:latin typeface="楷体_GB2312" pitchFamily="49" charset="-122"/>
                <a:ea typeface="楷体_GB2312" pitchFamily="49" charset="-122"/>
              </a:rPr>
              <a:t>    （</a:t>
            </a:r>
            <a:r>
              <a:rPr lang="en-US" altLang="zh-CN" b="1" dirty="0">
                <a:solidFill>
                  <a:schemeClr val="bg1"/>
                </a:solidFill>
                <a:latin typeface="楷体_GB2312" pitchFamily="49" charset="-122"/>
                <a:ea typeface="楷体_GB2312" pitchFamily="49" charset="-122"/>
              </a:rPr>
              <a:t>3</a:t>
            </a:r>
            <a:r>
              <a:rPr lang="zh-CN" altLang="en-US" b="1" dirty="0">
                <a:solidFill>
                  <a:schemeClr val="bg1"/>
                </a:solidFill>
                <a:latin typeface="楷体_GB2312" pitchFamily="49" charset="-122"/>
                <a:ea typeface="楷体_GB2312" pitchFamily="49" charset="-122"/>
              </a:rPr>
              <a:t>）如果消息包括一个序列号（如用于</a:t>
            </a:r>
            <a:r>
              <a:rPr lang="en-US" altLang="zh-CN" b="1" dirty="0">
                <a:solidFill>
                  <a:schemeClr val="bg1"/>
                </a:solidFill>
                <a:latin typeface="楷体_GB2312" pitchFamily="49" charset="-122"/>
                <a:ea typeface="楷体_GB2312" pitchFamily="49" charset="-122"/>
              </a:rPr>
              <a:t>HDLC</a:t>
            </a:r>
            <a:r>
              <a:rPr lang="zh-CN" altLang="en-US" b="1" dirty="0">
                <a:solidFill>
                  <a:schemeClr val="bg1"/>
                </a:solidFill>
                <a:latin typeface="楷体_GB2312" pitchFamily="49" charset="-122"/>
                <a:ea typeface="楷体_GB2312" pitchFamily="49" charset="-122"/>
              </a:rPr>
              <a:t>、</a:t>
            </a:r>
            <a:r>
              <a:rPr lang="en-US" altLang="zh-CN" b="1" dirty="0">
                <a:solidFill>
                  <a:schemeClr val="bg1"/>
                </a:solidFill>
                <a:latin typeface="楷体_GB2312" pitchFamily="49" charset="-122"/>
                <a:ea typeface="楷体_GB2312" pitchFamily="49" charset="-122"/>
              </a:rPr>
              <a:t>X.25</a:t>
            </a:r>
            <a:r>
              <a:rPr lang="zh-CN" altLang="en-US" b="1" dirty="0">
                <a:solidFill>
                  <a:schemeClr val="bg1"/>
                </a:solidFill>
                <a:latin typeface="楷体_GB2312" pitchFamily="49" charset="-122"/>
                <a:ea typeface="楷体_GB2312" pitchFamily="49" charset="-122"/>
              </a:rPr>
              <a:t>和</a:t>
            </a:r>
            <a:r>
              <a:rPr lang="en-US" altLang="zh-CN" b="1" dirty="0">
                <a:solidFill>
                  <a:schemeClr val="bg1"/>
                </a:solidFill>
                <a:latin typeface="楷体_GB2312" pitchFamily="49" charset="-122"/>
                <a:ea typeface="楷体_GB2312" pitchFamily="49" charset="-122"/>
              </a:rPr>
              <a:t>TCP</a:t>
            </a:r>
            <a:r>
              <a:rPr lang="zh-CN" altLang="en-US" b="1" dirty="0">
                <a:solidFill>
                  <a:schemeClr val="bg1"/>
                </a:solidFill>
                <a:latin typeface="楷体_GB2312" pitchFamily="49" charset="-122"/>
                <a:ea typeface="楷体_GB2312" pitchFamily="49" charset="-122"/>
              </a:rPr>
              <a:t>），那么接收者确信该序列号的正确性。这是因为攻击者无法更改序列号。</a:t>
            </a:r>
          </a:p>
        </p:txBody>
      </p:sp>
      <p:sp>
        <p:nvSpPr>
          <p:cNvPr id="180227" name="Rectangle 3"/>
          <p:cNvSpPr>
            <a:spLocks noChangeArrowheads="1"/>
          </p:cNvSpPr>
          <p:nvPr/>
        </p:nvSpPr>
        <p:spPr bwMode="auto">
          <a:xfrm>
            <a:off x="468313" y="4025900"/>
            <a:ext cx="3673475" cy="411163"/>
          </a:xfrm>
          <a:prstGeom prst="rect">
            <a:avLst/>
          </a:prstGeom>
          <a:noFill/>
          <a:ln w="9525">
            <a:noFill/>
            <a:miter lim="800000"/>
            <a:headEnd/>
            <a:tailEnd/>
          </a:ln>
          <a:effectLst/>
        </p:spPr>
        <p:txBody>
          <a:bodyPr wrap="none" bIns="0" anchor="ctr">
            <a:spAutoFit/>
          </a:bodyPr>
          <a:lstStyle/>
          <a:p>
            <a:pPr eaLnBrk="0" hangingPunct="0"/>
            <a:r>
              <a:rPr lang="en-US" altLang="zh-CN" b="1">
                <a:solidFill>
                  <a:srgbClr val="FF0000"/>
                </a:solidFill>
              </a:rPr>
              <a:t>2</a:t>
            </a:r>
            <a:r>
              <a:rPr lang="zh-CN" altLang="en-US" b="1">
                <a:solidFill>
                  <a:srgbClr val="FF0000"/>
                </a:solidFill>
              </a:rPr>
              <a:t>．基于</a:t>
            </a:r>
            <a:r>
              <a:rPr lang="en-US" altLang="zh-CN" b="1">
                <a:solidFill>
                  <a:srgbClr val="FF0000"/>
                </a:solidFill>
              </a:rPr>
              <a:t>DES</a:t>
            </a:r>
            <a:r>
              <a:rPr lang="zh-CN" altLang="en-US" b="1">
                <a:solidFill>
                  <a:srgbClr val="FF0000"/>
                </a:solidFill>
              </a:rPr>
              <a:t>的消息认证码</a:t>
            </a:r>
          </a:p>
        </p:txBody>
      </p:sp>
      <p:sp>
        <p:nvSpPr>
          <p:cNvPr id="180228" name="Rectangle 4"/>
          <p:cNvSpPr>
            <a:spLocks noChangeArrowheads="1"/>
          </p:cNvSpPr>
          <p:nvPr/>
        </p:nvSpPr>
        <p:spPr bwMode="auto">
          <a:xfrm>
            <a:off x="0" y="4465638"/>
            <a:ext cx="9109075" cy="1516062"/>
          </a:xfrm>
          <a:prstGeom prst="rect">
            <a:avLst/>
          </a:prstGeom>
          <a:noFill/>
          <a:ln w="9525">
            <a:noFill/>
            <a:miter lim="800000"/>
            <a:headEnd/>
            <a:tailEnd/>
          </a:ln>
          <a:effectLst/>
        </p:spPr>
        <p:txBody>
          <a:bodyPr anchor="ctr">
            <a:spAutoFit/>
          </a:bodyPr>
          <a:lstStyle/>
          <a:p>
            <a:pPr eaLnBrk="0" hangingPunct="0">
              <a:lnSpc>
                <a:spcPct val="130000"/>
              </a:lnSpc>
            </a:pPr>
            <a:r>
              <a:rPr lang="zh-CN" altLang="en-US" b="1" dirty="0">
                <a:latin typeface="楷体_GB2312" pitchFamily="49" charset="-122"/>
                <a:ea typeface="楷体_GB2312" pitchFamily="49" charset="-122"/>
              </a:rPr>
              <a:t>  </a:t>
            </a:r>
            <a:r>
              <a:rPr lang="zh-CN" altLang="en-US" b="1" dirty="0">
                <a:solidFill>
                  <a:schemeClr val="bg1"/>
                </a:solidFill>
                <a:latin typeface="楷体_GB2312" pitchFamily="49" charset="-122"/>
                <a:ea typeface="楷体_GB2312" pitchFamily="49" charset="-122"/>
              </a:rPr>
              <a:t>利用</a:t>
            </a:r>
            <a:r>
              <a:rPr lang="en-US" altLang="zh-CN" b="1" dirty="0">
                <a:solidFill>
                  <a:schemeClr val="bg1"/>
                </a:solidFill>
                <a:latin typeface="楷体_GB2312" pitchFamily="49" charset="-122"/>
                <a:ea typeface="楷体_GB2312" pitchFamily="49" charset="-122"/>
              </a:rPr>
              <a:t>DES</a:t>
            </a:r>
            <a:r>
              <a:rPr lang="zh-CN" altLang="en-US" b="1" dirty="0">
                <a:solidFill>
                  <a:schemeClr val="bg1"/>
                </a:solidFill>
                <a:latin typeface="楷体_GB2312" pitchFamily="49" charset="-122"/>
                <a:ea typeface="楷体_GB2312" pitchFamily="49" charset="-122"/>
              </a:rPr>
              <a:t>算法可以生成消息认证码（</a:t>
            </a:r>
            <a:r>
              <a:rPr lang="en-US" altLang="zh-CN" b="1" dirty="0">
                <a:solidFill>
                  <a:schemeClr val="bg1"/>
                </a:solidFill>
                <a:latin typeface="楷体_GB2312" pitchFamily="49" charset="-122"/>
                <a:ea typeface="楷体_GB2312" pitchFamily="49" charset="-122"/>
              </a:rPr>
              <a:t>FIPS PUB113</a:t>
            </a:r>
            <a:r>
              <a:rPr lang="zh-CN" altLang="en-US" b="1" dirty="0">
                <a:solidFill>
                  <a:schemeClr val="bg1"/>
                </a:solidFill>
                <a:latin typeface="楷体_GB2312" pitchFamily="49" charset="-122"/>
                <a:ea typeface="楷体_GB2312" pitchFamily="49" charset="-122"/>
              </a:rPr>
              <a:t>），它是使用</a:t>
            </a:r>
            <a:r>
              <a:rPr lang="en-US" altLang="zh-CN" b="1" dirty="0">
                <a:solidFill>
                  <a:schemeClr val="bg1"/>
                </a:solidFill>
                <a:latin typeface="楷体_GB2312" pitchFamily="49" charset="-122"/>
                <a:ea typeface="楷体_GB2312" pitchFamily="49" charset="-122"/>
              </a:rPr>
              <a:t>DES</a:t>
            </a:r>
            <a:r>
              <a:rPr lang="zh-CN" altLang="en-US" b="1" dirty="0">
                <a:solidFill>
                  <a:schemeClr val="bg1"/>
                </a:solidFill>
                <a:latin typeface="楷体_GB2312" pitchFamily="49" charset="-122"/>
                <a:ea typeface="楷体_GB2312" pitchFamily="49" charset="-122"/>
              </a:rPr>
              <a:t>加密后的密文的若干位（如</a:t>
            </a:r>
            <a:r>
              <a:rPr lang="en-US" altLang="zh-CN" b="1" dirty="0">
                <a:solidFill>
                  <a:schemeClr val="bg1"/>
                </a:solidFill>
                <a:latin typeface="楷体_GB2312" pitchFamily="49" charset="-122"/>
                <a:ea typeface="楷体_GB2312" pitchFamily="49" charset="-122"/>
              </a:rPr>
              <a:t>16</a:t>
            </a:r>
            <a:r>
              <a:rPr lang="zh-CN" altLang="en-US" b="1" dirty="0">
                <a:solidFill>
                  <a:schemeClr val="bg1"/>
                </a:solidFill>
                <a:latin typeface="楷体_GB2312" pitchFamily="49" charset="-122"/>
                <a:ea typeface="楷体_GB2312" pitchFamily="49" charset="-122"/>
              </a:rPr>
              <a:t>或</a:t>
            </a:r>
            <a:r>
              <a:rPr lang="en-US" altLang="zh-CN" b="1" dirty="0">
                <a:solidFill>
                  <a:schemeClr val="bg1"/>
                </a:solidFill>
                <a:latin typeface="楷体_GB2312" pitchFamily="49" charset="-122"/>
                <a:ea typeface="楷体_GB2312" pitchFamily="49" charset="-122"/>
              </a:rPr>
              <a:t>32</a:t>
            </a:r>
            <a:r>
              <a:rPr lang="zh-CN" altLang="en-US" b="1" dirty="0">
                <a:solidFill>
                  <a:schemeClr val="bg1"/>
                </a:solidFill>
                <a:latin typeface="楷体_GB2312" pitchFamily="49" charset="-122"/>
                <a:ea typeface="楷体_GB2312" pitchFamily="49" charset="-122"/>
              </a:rPr>
              <a:t>位）作为消息认证码，如图</a:t>
            </a:r>
            <a:r>
              <a:rPr lang="en-US" altLang="zh-CN" b="1" dirty="0">
                <a:solidFill>
                  <a:schemeClr val="bg1"/>
                </a:solidFill>
                <a:latin typeface="楷体_GB2312" pitchFamily="49" charset="-122"/>
                <a:ea typeface="楷体_GB2312" pitchFamily="49" charset="-122"/>
              </a:rPr>
              <a:t>5-6</a:t>
            </a:r>
            <a:r>
              <a:rPr lang="zh-CN" altLang="en-US" b="1" dirty="0">
                <a:solidFill>
                  <a:schemeClr val="bg1"/>
                </a:solidFill>
                <a:latin typeface="楷体_GB2312" pitchFamily="49" charset="-122"/>
                <a:ea typeface="楷体_GB2312" pitchFamily="49" charset="-122"/>
              </a:rPr>
              <a:t>所示。</a:t>
            </a:r>
          </a:p>
        </p:txBody>
      </p:sp>
    </p:spTree>
  </p:cSld>
  <p:clrMapOvr>
    <a:masterClrMapping/>
  </p:clrMapOvr>
  <p:transition spd="med">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0"/>
          </p:nvPr>
        </p:nvSpPr>
        <p:spPr>
          <a:ln/>
        </p:spPr>
        <p:txBody>
          <a:bodyPr/>
          <a:lstStyle/>
          <a:p>
            <a:fld id="{461E64F1-5C70-4384-ACCF-41D1462DCC58}" type="slidenum">
              <a:rPr lang="en-US" altLang="zh-CN"/>
              <a:pPr/>
              <a:t>46</a:t>
            </a:fld>
            <a:endParaRPr lang="en-US" altLang="zh-CN"/>
          </a:p>
        </p:txBody>
      </p:sp>
      <p:sp>
        <p:nvSpPr>
          <p:cNvPr id="5" name="Rectangle 4"/>
          <p:cNvSpPr>
            <a:spLocks noGrp="1" noChangeArrowheads="1"/>
          </p:cNvSpPr>
          <p:nvPr>
            <p:ph type="dt" sz="half" idx="4294967295"/>
          </p:nvPr>
        </p:nvSpPr>
        <p:spPr>
          <a:xfrm>
            <a:off x="0" y="6407150"/>
            <a:ext cx="1905000" cy="457200"/>
          </a:xfrm>
          <a:prstGeom prst="rect">
            <a:avLst/>
          </a:prstGeom>
          <a:ln/>
        </p:spPr>
        <p:txBody>
          <a:bodyPr/>
          <a:lstStyle/>
          <a:p>
            <a:fld id="{09473943-2DFD-46BC-9625-09A98B7BEB8F}" type="datetime1">
              <a:rPr lang="zh-CN" altLang="en-US"/>
              <a:pPr/>
              <a:t>2023/4/16</a:t>
            </a:fld>
            <a:endParaRPr lang="en-US" altLang="zh-CN"/>
          </a:p>
        </p:txBody>
      </p:sp>
      <p:pic>
        <p:nvPicPr>
          <p:cNvPr id="181250" name="Picture 2" descr="0506"/>
          <p:cNvPicPr>
            <a:picLocks noChangeAspect="1" noChangeArrowheads="1"/>
          </p:cNvPicPr>
          <p:nvPr/>
        </p:nvPicPr>
        <p:blipFill>
          <a:blip r:embed="rId2"/>
          <a:srcRect/>
          <a:stretch>
            <a:fillRect/>
          </a:stretch>
        </p:blipFill>
        <p:spPr bwMode="auto">
          <a:xfrm>
            <a:off x="250825" y="349250"/>
            <a:ext cx="8496300" cy="3671888"/>
          </a:xfrm>
          <a:prstGeom prst="rect">
            <a:avLst/>
          </a:prstGeom>
          <a:noFill/>
          <a:ln w="9525">
            <a:noFill/>
            <a:miter lim="800000"/>
            <a:headEnd/>
            <a:tailEnd/>
          </a:ln>
        </p:spPr>
      </p:pic>
      <p:sp>
        <p:nvSpPr>
          <p:cNvPr id="181251" name="Rectangle 3"/>
          <p:cNvSpPr>
            <a:spLocks noChangeArrowheads="1"/>
          </p:cNvSpPr>
          <p:nvPr/>
        </p:nvSpPr>
        <p:spPr bwMode="auto">
          <a:xfrm>
            <a:off x="2195513" y="4124325"/>
            <a:ext cx="4138612" cy="457200"/>
          </a:xfrm>
          <a:prstGeom prst="rect">
            <a:avLst/>
          </a:prstGeom>
          <a:noFill/>
          <a:ln w="9525">
            <a:noFill/>
            <a:miter lim="800000"/>
            <a:headEnd/>
            <a:tailEnd/>
          </a:ln>
          <a:effectLst/>
        </p:spPr>
        <p:txBody>
          <a:bodyPr wrap="none" anchor="ctr">
            <a:spAutoFit/>
          </a:bodyPr>
          <a:lstStyle/>
          <a:p>
            <a:pPr eaLnBrk="0" hangingPunct="0"/>
            <a:r>
              <a:rPr lang="zh-CN" altLang="en-US">
                <a:solidFill>
                  <a:srgbClr val="FF0000"/>
                </a:solidFill>
              </a:rPr>
              <a:t>图</a:t>
            </a:r>
            <a:r>
              <a:rPr lang="en-US" altLang="zh-CN">
                <a:solidFill>
                  <a:srgbClr val="FF0000"/>
                </a:solidFill>
              </a:rPr>
              <a:t>5-6  </a:t>
            </a:r>
            <a:r>
              <a:rPr lang="zh-CN" altLang="en-US">
                <a:solidFill>
                  <a:srgbClr val="FF0000"/>
                </a:solidFill>
              </a:rPr>
              <a:t>基于</a:t>
            </a:r>
            <a:r>
              <a:rPr lang="en-US" altLang="zh-CN">
                <a:solidFill>
                  <a:srgbClr val="FF0000"/>
                </a:solidFill>
              </a:rPr>
              <a:t>DES</a:t>
            </a:r>
            <a:r>
              <a:rPr lang="zh-CN" altLang="en-US">
                <a:solidFill>
                  <a:srgbClr val="FF0000"/>
                </a:solidFill>
              </a:rPr>
              <a:t>的消息认证码 </a:t>
            </a:r>
          </a:p>
        </p:txBody>
      </p:sp>
      <p:pic>
        <p:nvPicPr>
          <p:cNvPr id="181252" name="Picture 4"/>
          <p:cNvPicPr>
            <a:picLocks noChangeAspect="1" noChangeArrowheads="1"/>
          </p:cNvPicPr>
          <p:nvPr/>
        </p:nvPicPr>
        <p:blipFill>
          <a:blip r:embed="rId3"/>
          <a:srcRect/>
          <a:stretch>
            <a:fillRect/>
          </a:stretch>
        </p:blipFill>
        <p:spPr bwMode="auto">
          <a:xfrm>
            <a:off x="0" y="4652963"/>
            <a:ext cx="9144000" cy="1368425"/>
          </a:xfrm>
          <a:prstGeom prst="rect">
            <a:avLst/>
          </a:prstGeom>
          <a:noFill/>
        </p:spPr>
      </p:pic>
    </p:spTree>
  </p:cSld>
  <p:clrMapOvr>
    <a:masterClrMapping/>
  </p:clrMapOvr>
  <p:transition spd="med">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0"/>
          </p:nvPr>
        </p:nvSpPr>
        <p:spPr>
          <a:ln/>
        </p:spPr>
        <p:txBody>
          <a:bodyPr/>
          <a:lstStyle/>
          <a:p>
            <a:fld id="{29A5AF6F-609F-46E8-ADFF-EBA657F7E529}" type="slidenum">
              <a:rPr lang="en-US" altLang="zh-CN"/>
              <a:pPr/>
              <a:t>47</a:t>
            </a:fld>
            <a:endParaRPr lang="en-US" altLang="zh-CN"/>
          </a:p>
        </p:txBody>
      </p:sp>
      <p:sp>
        <p:nvSpPr>
          <p:cNvPr id="5" name="Rectangle 4"/>
          <p:cNvSpPr>
            <a:spLocks noGrp="1" noChangeArrowheads="1"/>
          </p:cNvSpPr>
          <p:nvPr>
            <p:ph type="dt" sz="half" idx="4294967295"/>
          </p:nvPr>
        </p:nvSpPr>
        <p:spPr>
          <a:xfrm>
            <a:off x="0" y="6407150"/>
            <a:ext cx="1905000" cy="457200"/>
          </a:xfrm>
          <a:prstGeom prst="rect">
            <a:avLst/>
          </a:prstGeom>
          <a:ln/>
        </p:spPr>
        <p:txBody>
          <a:bodyPr/>
          <a:lstStyle/>
          <a:p>
            <a:fld id="{7189EB84-B5A2-4EA4-BB21-CB5CCF2B55D0}" type="datetime1">
              <a:rPr lang="zh-CN" altLang="en-US"/>
              <a:pPr/>
              <a:t>2023/4/16</a:t>
            </a:fld>
            <a:endParaRPr lang="en-US" altLang="zh-CN"/>
          </a:p>
        </p:txBody>
      </p:sp>
      <p:pic>
        <p:nvPicPr>
          <p:cNvPr id="182274" name="Picture 2"/>
          <p:cNvPicPr>
            <a:picLocks noChangeAspect="1" noChangeArrowheads="1"/>
          </p:cNvPicPr>
          <p:nvPr/>
        </p:nvPicPr>
        <p:blipFill>
          <a:blip r:embed="rId2"/>
          <a:srcRect/>
          <a:stretch>
            <a:fillRect/>
          </a:stretch>
        </p:blipFill>
        <p:spPr bwMode="auto">
          <a:xfrm>
            <a:off x="0" y="260350"/>
            <a:ext cx="9144000" cy="2447925"/>
          </a:xfrm>
          <a:prstGeom prst="rect">
            <a:avLst/>
          </a:prstGeom>
          <a:noFill/>
        </p:spPr>
      </p:pic>
      <p:sp>
        <p:nvSpPr>
          <p:cNvPr id="182275" name="Rectangle 3"/>
          <p:cNvSpPr>
            <a:spLocks noChangeArrowheads="1"/>
          </p:cNvSpPr>
          <p:nvPr/>
        </p:nvSpPr>
        <p:spPr bwMode="auto">
          <a:xfrm>
            <a:off x="468313" y="2852738"/>
            <a:ext cx="2774950" cy="411162"/>
          </a:xfrm>
          <a:prstGeom prst="rect">
            <a:avLst/>
          </a:prstGeom>
          <a:noFill/>
          <a:ln w="9525">
            <a:noFill/>
            <a:miter lim="800000"/>
            <a:headEnd/>
            <a:tailEnd/>
          </a:ln>
          <a:effectLst/>
        </p:spPr>
        <p:txBody>
          <a:bodyPr wrap="none" bIns="0" anchor="ctr">
            <a:spAutoFit/>
          </a:bodyPr>
          <a:lstStyle/>
          <a:p>
            <a:pPr eaLnBrk="0" hangingPunct="0"/>
            <a:r>
              <a:rPr lang="en-US" altLang="zh-CN" b="1">
                <a:solidFill>
                  <a:srgbClr val="FF0000"/>
                </a:solidFill>
              </a:rPr>
              <a:t>3</a:t>
            </a:r>
            <a:r>
              <a:rPr lang="zh-CN" altLang="en-US" b="1">
                <a:solidFill>
                  <a:srgbClr val="FF0000"/>
                </a:solidFill>
              </a:rPr>
              <a:t>．消息认证码方案</a:t>
            </a:r>
          </a:p>
        </p:txBody>
      </p:sp>
      <p:pic>
        <p:nvPicPr>
          <p:cNvPr id="182276" name="Picture 4"/>
          <p:cNvPicPr>
            <a:picLocks noChangeAspect="1" noChangeArrowheads="1"/>
          </p:cNvPicPr>
          <p:nvPr/>
        </p:nvPicPr>
        <p:blipFill>
          <a:blip r:embed="rId3"/>
          <a:srcRect/>
          <a:stretch>
            <a:fillRect/>
          </a:stretch>
        </p:blipFill>
        <p:spPr bwMode="auto">
          <a:xfrm>
            <a:off x="60325" y="3325813"/>
            <a:ext cx="9067800" cy="2911475"/>
          </a:xfrm>
          <a:prstGeom prst="rect">
            <a:avLst/>
          </a:prstGeom>
          <a:noFill/>
        </p:spPr>
      </p:pic>
    </p:spTree>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0"/>
          </p:nvPr>
        </p:nvSpPr>
        <p:spPr>
          <a:ln/>
        </p:spPr>
        <p:txBody>
          <a:bodyPr/>
          <a:lstStyle/>
          <a:p>
            <a:fld id="{DE33822F-69F6-462D-9CCB-CA5E8A19BCB3}" type="slidenum">
              <a:rPr lang="en-US" altLang="zh-CN"/>
              <a:pPr/>
              <a:t>48</a:t>
            </a:fld>
            <a:endParaRPr lang="en-US" altLang="zh-CN"/>
          </a:p>
        </p:txBody>
      </p:sp>
      <p:sp>
        <p:nvSpPr>
          <p:cNvPr id="3" name="Rectangle 4"/>
          <p:cNvSpPr>
            <a:spLocks noGrp="1" noChangeArrowheads="1"/>
          </p:cNvSpPr>
          <p:nvPr>
            <p:ph type="dt" sz="half" idx="4294967295"/>
          </p:nvPr>
        </p:nvSpPr>
        <p:spPr>
          <a:xfrm>
            <a:off x="0" y="6407150"/>
            <a:ext cx="1905000" cy="457200"/>
          </a:xfrm>
          <a:prstGeom prst="rect">
            <a:avLst/>
          </a:prstGeom>
          <a:ln/>
        </p:spPr>
        <p:txBody>
          <a:bodyPr/>
          <a:lstStyle/>
          <a:p>
            <a:fld id="{AA623D79-D08A-4159-AE92-4759DD47D728}" type="datetime1">
              <a:rPr lang="zh-CN" altLang="en-US"/>
              <a:pPr/>
              <a:t>2023/4/16</a:t>
            </a:fld>
            <a:endParaRPr lang="en-US" altLang="zh-CN"/>
          </a:p>
        </p:txBody>
      </p:sp>
      <p:pic>
        <p:nvPicPr>
          <p:cNvPr id="183298" name="Picture 2" descr="0507"/>
          <p:cNvPicPr>
            <a:picLocks noChangeAspect="1" noChangeArrowheads="1"/>
          </p:cNvPicPr>
          <p:nvPr/>
        </p:nvPicPr>
        <p:blipFill>
          <a:blip r:embed="rId2"/>
          <a:srcRect/>
          <a:stretch>
            <a:fillRect/>
          </a:stretch>
        </p:blipFill>
        <p:spPr bwMode="auto">
          <a:xfrm>
            <a:off x="323850" y="204788"/>
            <a:ext cx="8424863" cy="5976937"/>
          </a:xfrm>
          <a:prstGeom prst="rect">
            <a:avLst/>
          </a:prstGeom>
          <a:noFill/>
          <a:ln w="9525">
            <a:noFill/>
            <a:miter lim="800000"/>
            <a:headEnd/>
            <a:tailEnd/>
          </a:ln>
        </p:spPr>
      </p:pic>
    </p:spTree>
  </p:cSld>
  <p:clrMapOvr>
    <a:masterClrMapping/>
  </p:clrMapOvr>
  <p:transition spd="med">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0"/>
          </p:nvPr>
        </p:nvSpPr>
        <p:spPr>
          <a:ln/>
        </p:spPr>
        <p:txBody>
          <a:bodyPr/>
          <a:lstStyle/>
          <a:p>
            <a:fld id="{05ED00F4-6428-461C-B115-1B2F2BE399B8}" type="slidenum">
              <a:rPr lang="en-US" altLang="zh-CN"/>
              <a:pPr/>
              <a:t>49</a:t>
            </a:fld>
            <a:endParaRPr lang="en-US" altLang="zh-CN"/>
          </a:p>
        </p:txBody>
      </p:sp>
      <p:sp>
        <p:nvSpPr>
          <p:cNvPr id="184323" name="Rectangle 3"/>
          <p:cNvSpPr>
            <a:spLocks noGrp="1" noChangeArrowheads="1"/>
          </p:cNvSpPr>
          <p:nvPr>
            <p:ph type="title" idx="4294967295"/>
          </p:nvPr>
        </p:nvSpPr>
        <p:spPr>
          <a:xfrm>
            <a:off x="0" y="288908"/>
            <a:ext cx="9144000" cy="639762"/>
          </a:xfrm>
        </p:spPr>
        <p:txBody>
          <a:bodyPr/>
          <a:lstStyle/>
          <a:p>
            <a:pPr algn="l"/>
            <a:r>
              <a:rPr lang="zh-CN" altLang="en-US" sz="2800" dirty="0" smtClean="0">
                <a:effectLst>
                  <a:outerShdw blurRad="38100" dist="38100" dir="2700000" algn="tl">
                    <a:srgbClr val="C0C0C0"/>
                  </a:outerShdw>
                </a:effectLst>
              </a:rPr>
              <a:t>采用</a:t>
            </a:r>
            <a:r>
              <a:rPr lang="en-US" altLang="zh-CN" sz="2800" dirty="0" smtClean="0">
                <a:effectLst>
                  <a:outerShdw blurRad="38100" dist="38100" dir="2700000" algn="tl">
                    <a:srgbClr val="C0C0C0"/>
                  </a:outerShdw>
                </a:effectLst>
              </a:rPr>
              <a:t>Hash</a:t>
            </a:r>
            <a:r>
              <a:rPr lang="zh-CN" altLang="en-US" sz="2800" dirty="0" smtClean="0">
                <a:effectLst>
                  <a:outerShdw blurRad="38100" dist="38100" dir="2700000" algn="tl">
                    <a:srgbClr val="C0C0C0"/>
                  </a:outerShdw>
                </a:effectLst>
              </a:rPr>
              <a:t>函数的消息认证技术</a:t>
            </a:r>
          </a:p>
        </p:txBody>
      </p:sp>
      <p:sp>
        <p:nvSpPr>
          <p:cNvPr id="5" name="Rectangle 4"/>
          <p:cNvSpPr>
            <a:spLocks noGrp="1" noChangeArrowheads="1"/>
          </p:cNvSpPr>
          <p:nvPr>
            <p:ph type="dt" sz="half" idx="4294967295"/>
          </p:nvPr>
        </p:nvSpPr>
        <p:spPr>
          <a:xfrm>
            <a:off x="0" y="6407150"/>
            <a:ext cx="1905000" cy="457200"/>
          </a:xfrm>
          <a:prstGeom prst="rect">
            <a:avLst/>
          </a:prstGeom>
          <a:ln/>
        </p:spPr>
        <p:txBody>
          <a:bodyPr/>
          <a:lstStyle/>
          <a:p>
            <a:fld id="{82289539-8DB4-4470-93C6-5DF4C7302925}" type="datetime1">
              <a:rPr lang="zh-CN" altLang="en-US"/>
              <a:pPr/>
              <a:t>2023/4/16</a:t>
            </a:fld>
            <a:endParaRPr lang="en-US" altLang="zh-CN"/>
          </a:p>
        </p:txBody>
      </p:sp>
      <p:sp>
        <p:nvSpPr>
          <p:cNvPr id="184322" name="Text Box 2"/>
          <p:cNvSpPr txBox="1">
            <a:spLocks noChangeArrowheads="1"/>
          </p:cNvSpPr>
          <p:nvPr/>
        </p:nvSpPr>
        <p:spPr bwMode="auto">
          <a:xfrm>
            <a:off x="0" y="669925"/>
            <a:ext cx="9144000" cy="2378075"/>
          </a:xfrm>
          <a:prstGeom prst="rect">
            <a:avLst/>
          </a:prstGeom>
          <a:noFill/>
          <a:ln w="9525">
            <a:noFill/>
            <a:miter lim="800000"/>
            <a:headEnd/>
            <a:tailEnd/>
          </a:ln>
          <a:effectLst/>
        </p:spPr>
        <p:txBody>
          <a:bodyPr>
            <a:spAutoFit/>
          </a:bodyPr>
          <a:lstStyle/>
          <a:p>
            <a:pPr>
              <a:lnSpc>
                <a:spcPct val="125000"/>
              </a:lnSpc>
            </a:pPr>
            <a:r>
              <a:rPr lang="zh-CN" altLang="en-US" b="1" dirty="0">
                <a:solidFill>
                  <a:schemeClr val="bg1"/>
                </a:solidFill>
                <a:latin typeface="楷体_GB2312" pitchFamily="49" charset="-122"/>
                <a:ea typeface="楷体_GB2312" pitchFamily="49" charset="-122"/>
              </a:rPr>
              <a:t>    </a:t>
            </a:r>
            <a:r>
              <a:rPr lang="en-US" altLang="zh-CN" b="1" dirty="0">
                <a:solidFill>
                  <a:schemeClr val="bg1"/>
                </a:solidFill>
                <a:latin typeface="楷体_GB2312" pitchFamily="49" charset="-122"/>
                <a:ea typeface="楷体_GB2312" pitchFamily="49" charset="-122"/>
              </a:rPr>
              <a:t>1</a:t>
            </a:r>
            <a:r>
              <a:rPr lang="zh-CN" altLang="en-US" b="1" dirty="0">
                <a:solidFill>
                  <a:schemeClr val="bg1"/>
                </a:solidFill>
                <a:latin typeface="楷体_GB2312" pitchFamily="49" charset="-122"/>
                <a:ea typeface="楷体_GB2312" pitchFamily="49" charset="-122"/>
              </a:rPr>
              <a:t>．</a:t>
            </a:r>
            <a:r>
              <a:rPr lang="en-US" altLang="zh-CN" b="1" dirty="0">
                <a:solidFill>
                  <a:schemeClr val="bg1"/>
                </a:solidFill>
                <a:latin typeface="楷体_GB2312" pitchFamily="49" charset="-122"/>
                <a:ea typeface="楷体_GB2312" pitchFamily="49" charset="-122"/>
              </a:rPr>
              <a:t>Hash</a:t>
            </a:r>
            <a:r>
              <a:rPr lang="zh-CN" altLang="en-US" b="1" dirty="0">
                <a:solidFill>
                  <a:schemeClr val="bg1"/>
                </a:solidFill>
                <a:latin typeface="楷体_GB2312" pitchFamily="49" charset="-122"/>
                <a:ea typeface="楷体_GB2312" pitchFamily="49" charset="-122"/>
              </a:rPr>
              <a:t>函数的概念</a:t>
            </a:r>
          </a:p>
          <a:p>
            <a:pPr>
              <a:lnSpc>
                <a:spcPct val="125000"/>
              </a:lnSpc>
            </a:pPr>
            <a:r>
              <a:rPr lang="en-US" altLang="zh-CN" b="1" dirty="0">
                <a:latin typeface="楷体_GB2312" pitchFamily="49" charset="-122"/>
                <a:ea typeface="楷体_GB2312" pitchFamily="49" charset="-122"/>
              </a:rPr>
              <a:t>    </a:t>
            </a:r>
            <a:r>
              <a:rPr lang="en-US" altLang="zh-CN" b="1" dirty="0">
                <a:solidFill>
                  <a:srgbClr val="FF0000"/>
                </a:solidFill>
                <a:latin typeface="楷体_GB2312" pitchFamily="49" charset="-122"/>
                <a:ea typeface="楷体_GB2312" pitchFamily="49" charset="-122"/>
              </a:rPr>
              <a:t>Hash</a:t>
            </a:r>
            <a:r>
              <a:rPr lang="zh-CN" altLang="en-US" b="1" dirty="0">
                <a:solidFill>
                  <a:srgbClr val="FF0000"/>
                </a:solidFill>
                <a:latin typeface="楷体_GB2312" pitchFamily="49" charset="-122"/>
                <a:ea typeface="楷体_GB2312" pitchFamily="49" charset="-122"/>
              </a:rPr>
              <a:t>函数是可接受变长的数据输入，并生成定长的数据输出的函数。</a:t>
            </a:r>
            <a:r>
              <a:rPr lang="zh-CN" altLang="en-US" b="1" dirty="0">
                <a:solidFill>
                  <a:schemeClr val="bg1"/>
                </a:solidFill>
                <a:latin typeface="楷体_GB2312" pitchFamily="49" charset="-122"/>
                <a:ea typeface="楷体_GB2312" pitchFamily="49" charset="-122"/>
              </a:rPr>
              <a:t>这个定长的输出是输入数据的</a:t>
            </a:r>
            <a:r>
              <a:rPr lang="en-US" altLang="zh-CN" b="1" dirty="0">
                <a:solidFill>
                  <a:schemeClr val="bg1"/>
                </a:solidFill>
                <a:latin typeface="楷体_GB2312" pitchFamily="49" charset="-122"/>
                <a:ea typeface="楷体_GB2312" pitchFamily="49" charset="-122"/>
              </a:rPr>
              <a:t>Hash</a:t>
            </a:r>
            <a:r>
              <a:rPr lang="zh-CN" altLang="en-US" b="1" dirty="0">
                <a:solidFill>
                  <a:schemeClr val="bg1"/>
                </a:solidFill>
                <a:latin typeface="楷体_GB2312" pitchFamily="49" charset="-122"/>
                <a:ea typeface="楷体_GB2312" pitchFamily="49" charset="-122"/>
              </a:rPr>
              <a:t>值或称为消息摘要。由于</a:t>
            </a:r>
            <a:r>
              <a:rPr lang="en-US" altLang="zh-CN" b="1" dirty="0">
                <a:solidFill>
                  <a:schemeClr val="bg1"/>
                </a:solidFill>
                <a:latin typeface="楷体_GB2312" pitchFamily="49" charset="-122"/>
                <a:ea typeface="楷体_GB2312" pitchFamily="49" charset="-122"/>
              </a:rPr>
              <a:t>Hash</a:t>
            </a:r>
            <a:r>
              <a:rPr lang="zh-CN" altLang="en-US" b="1" dirty="0">
                <a:solidFill>
                  <a:schemeClr val="bg1"/>
                </a:solidFill>
                <a:latin typeface="楷体_GB2312" pitchFamily="49" charset="-122"/>
                <a:ea typeface="楷体_GB2312" pitchFamily="49" charset="-122"/>
              </a:rPr>
              <a:t>函数具有单向性的属性，故也称之为单向散列函数。</a:t>
            </a:r>
            <a:r>
              <a:rPr lang="en-US" altLang="zh-CN" b="1" dirty="0">
                <a:solidFill>
                  <a:srgbClr val="FF0000"/>
                </a:solidFill>
                <a:latin typeface="楷体_GB2312" pitchFamily="49" charset="-122"/>
                <a:ea typeface="楷体_GB2312" pitchFamily="49" charset="-122"/>
              </a:rPr>
              <a:t>Hash</a:t>
            </a:r>
            <a:r>
              <a:rPr lang="zh-CN" altLang="en-US" b="1" dirty="0">
                <a:solidFill>
                  <a:srgbClr val="FF0000"/>
                </a:solidFill>
                <a:latin typeface="楷体_GB2312" pitchFamily="49" charset="-122"/>
                <a:ea typeface="楷体_GB2312" pitchFamily="49" charset="-122"/>
              </a:rPr>
              <a:t>值（消息摘要、散列码）又被称为输入数据的数字指纹。</a:t>
            </a:r>
          </a:p>
        </p:txBody>
      </p:sp>
      <p:pic>
        <p:nvPicPr>
          <p:cNvPr id="184324" name="Picture 4"/>
          <p:cNvPicPr>
            <a:picLocks noChangeAspect="1" noChangeArrowheads="1"/>
          </p:cNvPicPr>
          <p:nvPr/>
        </p:nvPicPr>
        <p:blipFill>
          <a:blip r:embed="rId2"/>
          <a:srcRect/>
          <a:stretch>
            <a:fillRect/>
          </a:stretch>
        </p:blipFill>
        <p:spPr bwMode="auto">
          <a:xfrm>
            <a:off x="107950" y="3125788"/>
            <a:ext cx="8964613" cy="3024187"/>
          </a:xfrm>
          <a:prstGeom prst="rect">
            <a:avLst/>
          </a:prstGeom>
          <a:noFill/>
        </p:spPr>
      </p:pic>
    </p:spTree>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txBox="1">
            <a:spLocks noGrp="1"/>
          </p:cNvSpPr>
          <p:nvPr/>
        </p:nvSpPr>
        <p:spPr bwMode="auto">
          <a:xfrm>
            <a:off x="6588125" y="6165850"/>
            <a:ext cx="2133600" cy="476250"/>
          </a:xfrm>
          <a:prstGeom prst="rect">
            <a:avLst/>
          </a:prstGeom>
          <a:noFill/>
          <a:ln>
            <a:miter lim="800000"/>
            <a:headEnd/>
            <a:tailEnd/>
          </a:ln>
          <a:effectLst>
            <a:outerShdw dist="35921" dir="2700000" algn="ctr" rotWithShape="0">
              <a:schemeClr val="accent2"/>
            </a:outerShdw>
          </a:effectLst>
        </p:spPr>
        <p:txBody>
          <a:bodyPr/>
          <a:lstStyle/>
          <a:p>
            <a:pPr algn="r">
              <a:lnSpc>
                <a:spcPct val="100000"/>
              </a:lnSpc>
              <a:spcBef>
                <a:spcPct val="0"/>
              </a:spcBef>
              <a:buFontTx/>
              <a:buNone/>
              <a:defRPr/>
            </a:pPr>
            <a:fld id="{20CCC7FD-A903-4BDD-8838-EA32F5303255}" type="slidenum">
              <a:rPr lang="zh-CN" altLang="en-US" sz="1400" b="1">
                <a:solidFill>
                  <a:srgbClr val="FFFFFF"/>
                </a:solidFill>
                <a:ea typeface="宋体" charset="-122"/>
              </a:rPr>
              <a:pPr algn="r">
                <a:lnSpc>
                  <a:spcPct val="100000"/>
                </a:lnSpc>
                <a:spcBef>
                  <a:spcPct val="0"/>
                </a:spcBef>
                <a:buFontTx/>
                <a:buNone/>
                <a:defRPr/>
              </a:pPr>
              <a:t>5</a:t>
            </a:fld>
            <a:endParaRPr lang="en-US" altLang="zh-CN" sz="1400" b="1">
              <a:solidFill>
                <a:srgbClr val="FFFFFF"/>
              </a:solidFill>
              <a:ea typeface="宋体" charset="-122"/>
            </a:endParaRPr>
          </a:p>
        </p:txBody>
      </p:sp>
      <p:sp>
        <p:nvSpPr>
          <p:cNvPr id="905218" name="Rectangle 2"/>
          <p:cNvSpPr>
            <a:spLocks noGrp="1" noChangeArrowheads="1"/>
          </p:cNvSpPr>
          <p:nvPr>
            <p:ph type="title" idx="4294967295"/>
          </p:nvPr>
        </p:nvSpPr>
        <p:spPr/>
        <p:txBody>
          <a:bodyPr/>
          <a:lstStyle/>
          <a:p>
            <a:pPr eaLnBrk="1" hangingPunct="1">
              <a:defRPr/>
            </a:pPr>
            <a:r>
              <a:rPr lang="zh-CN" altLang="en-US" smtClean="0">
                <a:ea typeface="宋体" charset="-122"/>
              </a:rPr>
              <a:t>使用密钥的</a:t>
            </a:r>
            <a:r>
              <a:rPr lang="en-US" altLang="zh-CN" smtClean="0">
                <a:ea typeface="宋体" charset="-122"/>
              </a:rPr>
              <a:t>Hash</a:t>
            </a:r>
            <a:r>
              <a:rPr lang="zh-CN" altLang="en-US" smtClean="0">
                <a:ea typeface="宋体" charset="-122"/>
              </a:rPr>
              <a:t>函数</a:t>
            </a:r>
          </a:p>
        </p:txBody>
      </p:sp>
      <p:pic>
        <p:nvPicPr>
          <p:cNvPr id="53252" name="Picture 3"/>
          <p:cNvPicPr>
            <a:picLocks noGrp="1" noChangeAspect="1" noChangeArrowheads="1"/>
          </p:cNvPicPr>
          <p:nvPr>
            <p:ph type="body" idx="4294967295"/>
          </p:nvPr>
        </p:nvPicPr>
        <p:blipFill>
          <a:blip r:embed="rId2"/>
          <a:srcRect/>
          <a:stretch>
            <a:fillRect/>
          </a:stretch>
        </p:blipFill>
        <p:spPr>
          <a:xfrm>
            <a:off x="323850" y="1268413"/>
            <a:ext cx="6826250" cy="5183187"/>
          </a:xfrm>
        </p:spPr>
      </p:pic>
      <p:sp>
        <p:nvSpPr>
          <p:cNvPr id="905220" name="Text Box 4"/>
          <p:cNvSpPr txBox="1">
            <a:spLocks noChangeArrowheads="1"/>
          </p:cNvSpPr>
          <p:nvPr/>
        </p:nvSpPr>
        <p:spPr bwMode="auto">
          <a:xfrm>
            <a:off x="7524750" y="1557338"/>
            <a:ext cx="874713" cy="641350"/>
          </a:xfrm>
          <a:prstGeom prst="rect">
            <a:avLst/>
          </a:prstGeom>
          <a:noFill/>
          <a:ln w="9525">
            <a:noFill/>
            <a:miter lim="800000"/>
            <a:headEnd/>
            <a:tailEnd/>
          </a:ln>
        </p:spPr>
        <p:txBody>
          <a:bodyPr wrap="none">
            <a:spAutoFit/>
          </a:bodyPr>
          <a:lstStyle/>
          <a:p>
            <a:pPr algn="ctr">
              <a:lnSpc>
                <a:spcPct val="100000"/>
              </a:lnSpc>
              <a:spcBef>
                <a:spcPct val="0"/>
              </a:spcBef>
              <a:buFontTx/>
              <a:buNone/>
            </a:pPr>
            <a:r>
              <a:rPr lang="zh-CN" altLang="en-US" sz="1800" b="1">
                <a:latin typeface="Arial Narrow" pitchFamily="34" charset="0"/>
                <a:ea typeface="宋体" charset="-122"/>
              </a:rPr>
              <a:t>认证</a:t>
            </a:r>
          </a:p>
          <a:p>
            <a:pPr algn="ctr">
              <a:lnSpc>
                <a:spcPct val="100000"/>
              </a:lnSpc>
              <a:spcBef>
                <a:spcPct val="0"/>
              </a:spcBef>
              <a:buFontTx/>
              <a:buNone/>
            </a:pPr>
            <a:r>
              <a:rPr lang="zh-CN" altLang="en-US" sz="1800" b="1">
                <a:latin typeface="Arial Narrow" pitchFamily="34" charset="0"/>
                <a:ea typeface="宋体" charset="-122"/>
              </a:rPr>
              <a:t>和保密</a:t>
            </a:r>
          </a:p>
        </p:txBody>
      </p:sp>
      <p:sp>
        <p:nvSpPr>
          <p:cNvPr id="905221" name="Text Box 5"/>
          <p:cNvSpPr txBox="1">
            <a:spLocks noChangeArrowheads="1"/>
          </p:cNvSpPr>
          <p:nvPr/>
        </p:nvSpPr>
        <p:spPr bwMode="auto">
          <a:xfrm>
            <a:off x="7596188" y="3644900"/>
            <a:ext cx="644525" cy="641350"/>
          </a:xfrm>
          <a:prstGeom prst="rect">
            <a:avLst/>
          </a:prstGeom>
          <a:noFill/>
          <a:ln w="9525">
            <a:noFill/>
            <a:miter lim="800000"/>
            <a:headEnd/>
            <a:tailEnd/>
          </a:ln>
        </p:spPr>
        <p:txBody>
          <a:bodyPr wrap="none">
            <a:spAutoFit/>
          </a:bodyPr>
          <a:lstStyle/>
          <a:p>
            <a:pPr>
              <a:lnSpc>
                <a:spcPct val="100000"/>
              </a:lnSpc>
              <a:spcBef>
                <a:spcPct val="0"/>
              </a:spcBef>
              <a:buFontTx/>
              <a:buNone/>
            </a:pPr>
            <a:r>
              <a:rPr lang="zh-CN" altLang="en-US" sz="1800" b="1">
                <a:latin typeface="Arial Narrow" pitchFamily="34" charset="0"/>
                <a:ea typeface="宋体" charset="-122"/>
              </a:rPr>
              <a:t>认证</a:t>
            </a:r>
          </a:p>
          <a:p>
            <a:pPr>
              <a:lnSpc>
                <a:spcPct val="100000"/>
              </a:lnSpc>
              <a:spcBef>
                <a:spcPct val="0"/>
              </a:spcBef>
              <a:buFontTx/>
              <a:buNone/>
            </a:pPr>
            <a:endParaRPr lang="zh-CN" altLang="en-US" sz="1800" b="1">
              <a:latin typeface="Arial Narrow" pitchFamily="34" charset="0"/>
              <a:ea typeface="宋体" charset="-122"/>
            </a:endParaRPr>
          </a:p>
        </p:txBody>
      </p:sp>
      <p:sp>
        <p:nvSpPr>
          <p:cNvPr id="905222" name="Text Box 6"/>
          <p:cNvSpPr txBox="1">
            <a:spLocks noChangeArrowheads="1"/>
          </p:cNvSpPr>
          <p:nvPr/>
        </p:nvSpPr>
        <p:spPr bwMode="auto">
          <a:xfrm>
            <a:off x="7380288" y="5157788"/>
            <a:ext cx="1223962" cy="915987"/>
          </a:xfrm>
          <a:prstGeom prst="rect">
            <a:avLst/>
          </a:prstGeom>
          <a:noFill/>
          <a:ln w="9525">
            <a:noFill/>
            <a:miter lim="800000"/>
            <a:headEnd/>
            <a:tailEnd/>
          </a:ln>
        </p:spPr>
        <p:txBody>
          <a:bodyPr>
            <a:spAutoFit/>
          </a:bodyPr>
          <a:lstStyle/>
          <a:p>
            <a:pPr algn="ctr">
              <a:lnSpc>
                <a:spcPct val="100000"/>
              </a:lnSpc>
              <a:spcBef>
                <a:spcPct val="0"/>
              </a:spcBef>
              <a:buFontTx/>
              <a:buNone/>
            </a:pPr>
            <a:r>
              <a:rPr lang="zh-CN" altLang="en-US" sz="1800" b="1">
                <a:latin typeface="Arial Narrow" pitchFamily="34" charset="0"/>
                <a:ea typeface="宋体" charset="-122"/>
              </a:rPr>
              <a:t>认证</a:t>
            </a:r>
          </a:p>
          <a:p>
            <a:pPr algn="ctr">
              <a:lnSpc>
                <a:spcPct val="100000"/>
              </a:lnSpc>
              <a:spcBef>
                <a:spcPct val="0"/>
              </a:spcBef>
              <a:buFontTx/>
              <a:buNone/>
            </a:pPr>
            <a:r>
              <a:rPr lang="zh-CN" altLang="en-US" sz="1800" b="1">
                <a:latin typeface="Arial Narrow" pitchFamily="34" charset="0"/>
                <a:ea typeface="宋体" charset="-122"/>
              </a:rPr>
              <a:t>和</a:t>
            </a:r>
          </a:p>
          <a:p>
            <a:pPr algn="ctr">
              <a:lnSpc>
                <a:spcPct val="100000"/>
              </a:lnSpc>
              <a:spcBef>
                <a:spcPct val="0"/>
              </a:spcBef>
              <a:buFontTx/>
              <a:buNone/>
            </a:pPr>
            <a:r>
              <a:rPr lang="zh-CN" altLang="en-US" sz="1800" b="1">
                <a:latin typeface="Arial Narrow" pitchFamily="34" charset="0"/>
                <a:ea typeface="宋体" charset="-122"/>
              </a:rPr>
              <a:t>数字签名</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905220"/>
                                        </p:tgtEl>
                                        <p:attrNameLst>
                                          <p:attrName>style.visibility</p:attrName>
                                        </p:attrNameLst>
                                      </p:cBhvr>
                                      <p:to>
                                        <p:strVal val="visible"/>
                                      </p:to>
                                    </p:set>
                                    <p:animEffect transition="in" filter="barn(inHorizontal)">
                                      <p:cBhvr>
                                        <p:cTn id="7" dur="500"/>
                                        <p:tgtEl>
                                          <p:spTgt spid="90522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905221"/>
                                        </p:tgtEl>
                                        <p:attrNameLst>
                                          <p:attrName>style.visibility</p:attrName>
                                        </p:attrNameLst>
                                      </p:cBhvr>
                                      <p:to>
                                        <p:strVal val="visible"/>
                                      </p:to>
                                    </p:set>
                                    <p:animEffect transition="in" filter="barn(inHorizontal)">
                                      <p:cBhvr>
                                        <p:cTn id="12" dur="500"/>
                                        <p:tgtEl>
                                          <p:spTgt spid="90522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905222"/>
                                        </p:tgtEl>
                                        <p:attrNameLst>
                                          <p:attrName>style.visibility</p:attrName>
                                        </p:attrNameLst>
                                      </p:cBhvr>
                                      <p:to>
                                        <p:strVal val="visible"/>
                                      </p:to>
                                    </p:set>
                                    <p:animEffect transition="in" filter="barn(inHorizontal)">
                                      <p:cBhvr>
                                        <p:cTn id="17" dur="500"/>
                                        <p:tgtEl>
                                          <p:spTgt spid="905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5220" grpId="0"/>
      <p:bldP spid="905221" grpId="0"/>
      <p:bldP spid="90522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0"/>
          </p:nvPr>
        </p:nvSpPr>
        <p:spPr>
          <a:ln/>
        </p:spPr>
        <p:txBody>
          <a:bodyPr/>
          <a:lstStyle/>
          <a:p>
            <a:fld id="{9476D8B7-3ACA-4062-82DC-D0A9EACA281A}" type="slidenum">
              <a:rPr lang="en-US" altLang="zh-CN"/>
              <a:pPr/>
              <a:t>50</a:t>
            </a:fld>
            <a:endParaRPr lang="en-US" altLang="zh-CN"/>
          </a:p>
        </p:txBody>
      </p:sp>
      <p:sp>
        <p:nvSpPr>
          <p:cNvPr id="5" name="Rectangle 4"/>
          <p:cNvSpPr>
            <a:spLocks noGrp="1" noChangeArrowheads="1"/>
          </p:cNvSpPr>
          <p:nvPr>
            <p:ph type="dt" sz="half" idx="4294967295"/>
          </p:nvPr>
        </p:nvSpPr>
        <p:spPr>
          <a:xfrm>
            <a:off x="0" y="6407150"/>
            <a:ext cx="1905000" cy="457200"/>
          </a:xfrm>
          <a:prstGeom prst="rect">
            <a:avLst/>
          </a:prstGeom>
          <a:ln/>
        </p:spPr>
        <p:txBody>
          <a:bodyPr/>
          <a:lstStyle/>
          <a:p>
            <a:fld id="{1A9A1A71-E2C6-4699-92AD-66829A118CE7}" type="datetime1">
              <a:rPr lang="zh-CN" altLang="en-US"/>
              <a:pPr/>
              <a:t>2023/4/16</a:t>
            </a:fld>
            <a:endParaRPr lang="en-US" altLang="zh-CN"/>
          </a:p>
        </p:txBody>
      </p:sp>
      <p:pic>
        <p:nvPicPr>
          <p:cNvPr id="185346" name="Picture 2"/>
          <p:cNvPicPr>
            <a:picLocks noChangeAspect="1" noChangeArrowheads="1"/>
          </p:cNvPicPr>
          <p:nvPr/>
        </p:nvPicPr>
        <p:blipFill>
          <a:blip r:embed="rId2"/>
          <a:srcRect/>
          <a:stretch>
            <a:fillRect/>
          </a:stretch>
        </p:blipFill>
        <p:spPr bwMode="auto">
          <a:xfrm>
            <a:off x="0" y="260350"/>
            <a:ext cx="9144000" cy="3313113"/>
          </a:xfrm>
          <a:prstGeom prst="rect">
            <a:avLst/>
          </a:prstGeom>
          <a:noFill/>
        </p:spPr>
      </p:pic>
      <p:sp>
        <p:nvSpPr>
          <p:cNvPr id="185347" name="Rectangle 3"/>
          <p:cNvSpPr>
            <a:spLocks noChangeArrowheads="1"/>
          </p:cNvSpPr>
          <p:nvPr/>
        </p:nvSpPr>
        <p:spPr bwMode="auto">
          <a:xfrm>
            <a:off x="539750" y="3644900"/>
            <a:ext cx="2919413" cy="457200"/>
          </a:xfrm>
          <a:prstGeom prst="rect">
            <a:avLst/>
          </a:prstGeom>
          <a:noFill/>
          <a:ln w="9525">
            <a:noFill/>
            <a:miter lim="800000"/>
            <a:headEnd/>
            <a:tailEnd/>
          </a:ln>
          <a:effectLst/>
        </p:spPr>
        <p:txBody>
          <a:bodyPr wrap="none" anchor="ctr">
            <a:spAutoFit/>
          </a:bodyPr>
          <a:lstStyle/>
          <a:p>
            <a:pPr eaLnBrk="0" hangingPunct="0"/>
            <a:r>
              <a:rPr lang="en-US" altLang="zh-CN" b="1">
                <a:solidFill>
                  <a:srgbClr val="FF0000"/>
                </a:solidFill>
              </a:rPr>
              <a:t>2</a:t>
            </a:r>
            <a:r>
              <a:rPr lang="zh-CN" altLang="en-US" b="1">
                <a:solidFill>
                  <a:srgbClr val="FF0000"/>
                </a:solidFill>
              </a:rPr>
              <a:t>．简单的</a:t>
            </a:r>
            <a:r>
              <a:rPr lang="en-US" altLang="zh-CN" b="1">
                <a:solidFill>
                  <a:srgbClr val="FF0000"/>
                </a:solidFill>
              </a:rPr>
              <a:t>Hash</a:t>
            </a:r>
            <a:r>
              <a:rPr lang="zh-CN" altLang="en-US" b="1">
                <a:solidFill>
                  <a:srgbClr val="FF0000"/>
                </a:solidFill>
              </a:rPr>
              <a:t>算法 </a:t>
            </a:r>
          </a:p>
        </p:txBody>
      </p:sp>
      <p:pic>
        <p:nvPicPr>
          <p:cNvPr id="185348" name="Picture 4"/>
          <p:cNvPicPr>
            <a:picLocks noChangeAspect="1" noChangeArrowheads="1"/>
          </p:cNvPicPr>
          <p:nvPr/>
        </p:nvPicPr>
        <p:blipFill>
          <a:blip r:embed="rId3"/>
          <a:srcRect/>
          <a:stretch>
            <a:fillRect/>
          </a:stretch>
        </p:blipFill>
        <p:spPr bwMode="auto">
          <a:xfrm>
            <a:off x="0" y="4133850"/>
            <a:ext cx="9144000" cy="2724150"/>
          </a:xfrm>
          <a:prstGeom prst="rect">
            <a:avLst/>
          </a:prstGeom>
          <a:noFill/>
        </p:spPr>
      </p:pic>
    </p:spTree>
  </p:cSld>
  <p:clrMapOvr>
    <a:masterClrMapping/>
  </p:clrMapOvr>
  <p:transition spd="med">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0"/>
          </p:nvPr>
        </p:nvSpPr>
        <p:spPr>
          <a:ln/>
        </p:spPr>
        <p:txBody>
          <a:bodyPr/>
          <a:lstStyle/>
          <a:p>
            <a:fld id="{0EE8E681-3763-4C01-8653-AB1C512AE0C7}" type="slidenum">
              <a:rPr lang="en-US" altLang="zh-CN"/>
              <a:pPr/>
              <a:t>51</a:t>
            </a:fld>
            <a:endParaRPr lang="en-US" altLang="zh-CN"/>
          </a:p>
        </p:txBody>
      </p:sp>
      <p:sp>
        <p:nvSpPr>
          <p:cNvPr id="5" name="Rectangle 4"/>
          <p:cNvSpPr>
            <a:spLocks noGrp="1" noChangeArrowheads="1"/>
          </p:cNvSpPr>
          <p:nvPr>
            <p:ph type="dt" sz="half" idx="4294967295"/>
          </p:nvPr>
        </p:nvSpPr>
        <p:spPr>
          <a:xfrm>
            <a:off x="0" y="6407150"/>
            <a:ext cx="1905000" cy="457200"/>
          </a:xfrm>
          <a:prstGeom prst="rect">
            <a:avLst/>
          </a:prstGeom>
          <a:ln/>
        </p:spPr>
        <p:txBody>
          <a:bodyPr/>
          <a:lstStyle/>
          <a:p>
            <a:fld id="{DCA056BA-2037-41D8-A703-3AD532C27328}" type="datetime1">
              <a:rPr lang="zh-CN" altLang="en-US"/>
              <a:pPr/>
              <a:t>2023/4/16</a:t>
            </a:fld>
            <a:endParaRPr lang="en-US" altLang="zh-CN"/>
          </a:p>
        </p:txBody>
      </p:sp>
      <p:sp>
        <p:nvSpPr>
          <p:cNvPr id="186370" name="Text Box 2"/>
          <p:cNvSpPr txBox="1">
            <a:spLocks noChangeArrowheads="1"/>
          </p:cNvSpPr>
          <p:nvPr/>
        </p:nvSpPr>
        <p:spPr bwMode="auto">
          <a:xfrm>
            <a:off x="0" y="698500"/>
            <a:ext cx="9144000" cy="2501900"/>
          </a:xfrm>
          <a:prstGeom prst="rect">
            <a:avLst/>
          </a:prstGeom>
          <a:noFill/>
          <a:ln w="9525">
            <a:noFill/>
            <a:miter lim="800000"/>
            <a:headEnd/>
            <a:tailEnd/>
          </a:ln>
          <a:effectLst/>
        </p:spPr>
        <p:txBody>
          <a:bodyPr>
            <a:spAutoFit/>
          </a:bodyPr>
          <a:lstStyle/>
          <a:p>
            <a:pPr>
              <a:lnSpc>
                <a:spcPct val="110000"/>
              </a:lnSpc>
            </a:pPr>
            <a:r>
              <a:rPr lang="zh-CN" altLang="en-US" b="1" dirty="0">
                <a:solidFill>
                  <a:schemeClr val="bg1"/>
                </a:solidFill>
                <a:latin typeface="楷体_GB2312" pitchFamily="49" charset="-122"/>
                <a:ea typeface="楷体_GB2312" pitchFamily="49" charset="-122"/>
              </a:rPr>
              <a:t>    不同的</a:t>
            </a:r>
            <a:r>
              <a:rPr lang="en-US" altLang="zh-CN" b="1" dirty="0">
                <a:solidFill>
                  <a:schemeClr val="bg1"/>
                </a:solidFill>
                <a:latin typeface="楷体_GB2312" pitchFamily="49" charset="-122"/>
                <a:ea typeface="楷体_GB2312" pitchFamily="49" charset="-122"/>
              </a:rPr>
              <a:t>Hash</a:t>
            </a:r>
            <a:r>
              <a:rPr lang="zh-CN" altLang="en-US" b="1" dirty="0">
                <a:solidFill>
                  <a:schemeClr val="bg1"/>
                </a:solidFill>
                <a:latin typeface="楷体_GB2312" pitchFamily="49" charset="-122"/>
                <a:ea typeface="楷体_GB2312" pitchFamily="49" charset="-122"/>
              </a:rPr>
              <a:t>值可以提供几种消息认证方式（如图</a:t>
            </a:r>
            <a:r>
              <a:rPr lang="en-US" altLang="zh-CN" b="1" dirty="0">
                <a:solidFill>
                  <a:schemeClr val="bg1"/>
                </a:solidFill>
                <a:latin typeface="楷体_GB2312" pitchFamily="49" charset="-122"/>
                <a:ea typeface="楷体_GB2312" pitchFamily="49" charset="-122"/>
              </a:rPr>
              <a:t>5-9</a:t>
            </a:r>
            <a:r>
              <a:rPr lang="zh-CN" altLang="en-US" b="1" dirty="0">
                <a:solidFill>
                  <a:schemeClr val="bg1"/>
                </a:solidFill>
                <a:latin typeface="楷体_GB2312" pitchFamily="49" charset="-122"/>
                <a:ea typeface="楷体_GB2312" pitchFamily="49" charset="-122"/>
              </a:rPr>
              <a:t>所示）：</a:t>
            </a:r>
          </a:p>
          <a:p>
            <a:pPr>
              <a:lnSpc>
                <a:spcPct val="110000"/>
              </a:lnSpc>
            </a:pPr>
            <a:r>
              <a:rPr lang="zh-CN" altLang="en-US" b="1" dirty="0">
                <a:latin typeface="楷体_GB2312" pitchFamily="49" charset="-122"/>
                <a:ea typeface="楷体_GB2312" pitchFamily="49" charset="-122"/>
              </a:rPr>
              <a:t>    </a:t>
            </a:r>
            <a:r>
              <a:rPr lang="zh-CN" altLang="en-US" b="1" dirty="0">
                <a:solidFill>
                  <a:srgbClr val="FF0000"/>
                </a:solidFill>
                <a:latin typeface="楷体_GB2312" pitchFamily="49" charset="-122"/>
                <a:ea typeface="楷体_GB2312" pitchFamily="49" charset="-122"/>
              </a:rPr>
              <a:t>（</a:t>
            </a:r>
            <a:r>
              <a:rPr lang="en-US" altLang="zh-CN" b="1" dirty="0">
                <a:solidFill>
                  <a:srgbClr val="FF0000"/>
                </a:solidFill>
                <a:latin typeface="楷体_GB2312" pitchFamily="49" charset="-122"/>
                <a:ea typeface="楷体_GB2312" pitchFamily="49" charset="-122"/>
              </a:rPr>
              <a:t>1</a:t>
            </a:r>
            <a:r>
              <a:rPr lang="zh-CN" altLang="en-US" b="1" dirty="0">
                <a:solidFill>
                  <a:srgbClr val="FF0000"/>
                </a:solidFill>
                <a:latin typeface="楷体_GB2312" pitchFamily="49" charset="-122"/>
                <a:ea typeface="楷体_GB2312" pitchFamily="49" charset="-122"/>
              </a:rPr>
              <a:t>）使用对称密码技术对附加</a:t>
            </a:r>
            <a:r>
              <a:rPr lang="en-US" altLang="zh-CN" b="1" dirty="0">
                <a:solidFill>
                  <a:srgbClr val="FF0000"/>
                </a:solidFill>
                <a:latin typeface="楷体_GB2312" pitchFamily="49" charset="-122"/>
                <a:ea typeface="楷体_GB2312" pitchFamily="49" charset="-122"/>
              </a:rPr>
              <a:t>Hash</a:t>
            </a:r>
            <a:r>
              <a:rPr lang="zh-CN" altLang="en-US" b="1" dirty="0">
                <a:solidFill>
                  <a:srgbClr val="FF0000"/>
                </a:solidFill>
                <a:latin typeface="楷体_GB2312" pitchFamily="49" charset="-122"/>
                <a:ea typeface="楷体_GB2312" pitchFamily="49" charset="-122"/>
              </a:rPr>
              <a:t>值的消息进行加密（如图</a:t>
            </a:r>
            <a:r>
              <a:rPr lang="en-US" altLang="zh-CN" b="1" dirty="0">
                <a:solidFill>
                  <a:srgbClr val="FF0000"/>
                </a:solidFill>
                <a:latin typeface="楷体_GB2312" pitchFamily="49" charset="-122"/>
                <a:ea typeface="楷体_GB2312" pitchFamily="49" charset="-122"/>
              </a:rPr>
              <a:t>5-9</a:t>
            </a:r>
            <a:r>
              <a:rPr lang="zh-CN" altLang="en-US" b="1" dirty="0">
                <a:solidFill>
                  <a:srgbClr val="FF0000"/>
                </a:solidFill>
                <a:latin typeface="楷体_GB2312" pitchFamily="49" charset="-122"/>
                <a:ea typeface="楷体_GB2312" pitchFamily="49" charset="-122"/>
              </a:rPr>
              <a:t>（</a:t>
            </a:r>
            <a:r>
              <a:rPr lang="en-US" altLang="zh-CN" b="1" dirty="0">
                <a:solidFill>
                  <a:srgbClr val="FF0000"/>
                </a:solidFill>
                <a:latin typeface="楷体_GB2312" pitchFamily="49" charset="-122"/>
                <a:ea typeface="楷体_GB2312" pitchFamily="49" charset="-122"/>
              </a:rPr>
              <a:t>a</a:t>
            </a:r>
            <a:r>
              <a:rPr lang="zh-CN" altLang="en-US" b="1" dirty="0">
                <a:solidFill>
                  <a:srgbClr val="FF0000"/>
                </a:solidFill>
                <a:latin typeface="楷体_GB2312" pitchFamily="49" charset="-122"/>
                <a:ea typeface="楷体_GB2312" pitchFamily="49" charset="-122"/>
              </a:rPr>
              <a:t>）所示）。</a:t>
            </a:r>
            <a:r>
              <a:rPr lang="zh-CN" altLang="en-US" b="1" dirty="0">
                <a:solidFill>
                  <a:schemeClr val="bg1"/>
                </a:solidFill>
                <a:latin typeface="楷体_GB2312" pitchFamily="49" charset="-122"/>
                <a:ea typeface="楷体_GB2312" pitchFamily="49" charset="-122"/>
              </a:rPr>
              <a:t>认证的原理是：</a:t>
            </a:r>
            <a:r>
              <a:rPr lang="zh-CN" altLang="en-US" b="1" dirty="0">
                <a:solidFill>
                  <a:srgbClr val="FF0000"/>
                </a:solidFill>
                <a:latin typeface="楷体_GB2312" pitchFamily="49" charset="-122"/>
                <a:ea typeface="楷体_GB2312" pitchFamily="49" charset="-122"/>
              </a:rPr>
              <a:t>因为只有</a:t>
            </a:r>
            <a:r>
              <a:rPr lang="en-US" altLang="zh-CN" b="1" dirty="0">
                <a:solidFill>
                  <a:srgbClr val="FF0000"/>
                </a:solidFill>
                <a:latin typeface="楷体_GB2312" pitchFamily="49" charset="-122"/>
                <a:ea typeface="楷体_GB2312" pitchFamily="49" charset="-122"/>
              </a:rPr>
              <a:t>A</a:t>
            </a:r>
            <a:r>
              <a:rPr lang="zh-CN" altLang="en-US" b="1" dirty="0">
                <a:solidFill>
                  <a:srgbClr val="FF0000"/>
                </a:solidFill>
                <a:latin typeface="楷体_GB2312" pitchFamily="49" charset="-122"/>
                <a:ea typeface="楷体_GB2312" pitchFamily="49" charset="-122"/>
              </a:rPr>
              <a:t>和</a:t>
            </a:r>
            <a:r>
              <a:rPr lang="en-US" altLang="zh-CN" b="1" dirty="0">
                <a:solidFill>
                  <a:srgbClr val="FF0000"/>
                </a:solidFill>
                <a:latin typeface="楷体_GB2312" pitchFamily="49" charset="-122"/>
                <a:ea typeface="楷体_GB2312" pitchFamily="49" charset="-122"/>
              </a:rPr>
              <a:t>B</a:t>
            </a:r>
            <a:r>
              <a:rPr lang="zh-CN" altLang="en-US" b="1" dirty="0">
                <a:solidFill>
                  <a:srgbClr val="FF0000"/>
                </a:solidFill>
                <a:latin typeface="楷体_GB2312" pitchFamily="49" charset="-122"/>
                <a:ea typeface="楷体_GB2312" pitchFamily="49" charset="-122"/>
              </a:rPr>
              <a:t>共享密钥</a:t>
            </a:r>
            <a:r>
              <a:rPr lang="en-US" altLang="zh-CN" b="1" i="1" dirty="0">
                <a:solidFill>
                  <a:srgbClr val="FF0000"/>
                </a:solidFill>
                <a:latin typeface="楷体_GB2312" pitchFamily="49" charset="-122"/>
                <a:ea typeface="楷体_GB2312" pitchFamily="49" charset="-122"/>
              </a:rPr>
              <a:t>K</a:t>
            </a:r>
            <a:r>
              <a:rPr lang="zh-CN" altLang="en-US" b="1" dirty="0">
                <a:solidFill>
                  <a:srgbClr val="FF0000"/>
                </a:solidFill>
                <a:latin typeface="楷体_GB2312" pitchFamily="49" charset="-122"/>
                <a:ea typeface="楷体_GB2312" pitchFamily="49" charset="-122"/>
              </a:rPr>
              <a:t>，因此消息</a:t>
            </a:r>
            <a:r>
              <a:rPr lang="en-US" altLang="zh-CN" b="1" i="1" dirty="0">
                <a:solidFill>
                  <a:srgbClr val="FF0000"/>
                </a:solidFill>
                <a:latin typeface="楷体_GB2312" pitchFamily="49" charset="-122"/>
                <a:ea typeface="楷体_GB2312" pitchFamily="49" charset="-122"/>
              </a:rPr>
              <a:t>M</a:t>
            </a:r>
            <a:r>
              <a:rPr lang="zh-CN" altLang="en-US" b="1" dirty="0">
                <a:solidFill>
                  <a:srgbClr val="FF0000"/>
                </a:solidFill>
                <a:latin typeface="楷体_GB2312" pitchFamily="49" charset="-122"/>
                <a:ea typeface="楷体_GB2312" pitchFamily="49" charset="-122"/>
              </a:rPr>
              <a:t>必定来自</a:t>
            </a:r>
            <a:r>
              <a:rPr lang="en-US" altLang="zh-CN" b="1" dirty="0">
                <a:solidFill>
                  <a:srgbClr val="FF0000"/>
                </a:solidFill>
                <a:latin typeface="楷体_GB2312" pitchFamily="49" charset="-122"/>
                <a:ea typeface="楷体_GB2312" pitchFamily="49" charset="-122"/>
              </a:rPr>
              <a:t>A</a:t>
            </a:r>
            <a:r>
              <a:rPr lang="zh-CN" altLang="en-US" b="1" dirty="0">
                <a:solidFill>
                  <a:srgbClr val="FF0000"/>
                </a:solidFill>
                <a:latin typeface="楷体_GB2312" pitchFamily="49" charset="-122"/>
                <a:ea typeface="楷体_GB2312" pitchFamily="49" charset="-122"/>
              </a:rPr>
              <a:t>且未被篡改。</a:t>
            </a:r>
            <a:r>
              <a:rPr lang="zh-CN" altLang="en-US" b="1" dirty="0">
                <a:solidFill>
                  <a:schemeClr val="bg1"/>
                </a:solidFill>
                <a:latin typeface="楷体_GB2312" pitchFamily="49" charset="-122"/>
                <a:ea typeface="楷体_GB2312" pitchFamily="49" charset="-122"/>
              </a:rPr>
              <a:t>消息摘要提供认证所需要的结构或冗余。因为对包括消息和</a:t>
            </a:r>
            <a:r>
              <a:rPr lang="en-US" altLang="zh-CN" b="1" dirty="0">
                <a:solidFill>
                  <a:schemeClr val="bg1"/>
                </a:solidFill>
                <a:latin typeface="楷体_GB2312" pitchFamily="49" charset="-122"/>
                <a:ea typeface="楷体_GB2312" pitchFamily="49" charset="-122"/>
              </a:rPr>
              <a:t>Hash</a:t>
            </a:r>
            <a:r>
              <a:rPr lang="zh-CN" altLang="en-US" b="1" dirty="0">
                <a:solidFill>
                  <a:schemeClr val="bg1"/>
                </a:solidFill>
                <a:latin typeface="楷体_GB2312" pitchFamily="49" charset="-122"/>
                <a:ea typeface="楷体_GB2312" pitchFamily="49" charset="-122"/>
              </a:rPr>
              <a:t>值的整体进行了加密，因此还提供了保密。</a:t>
            </a:r>
            <a:endParaRPr lang="en-US" altLang="zh-CN" b="1" dirty="0">
              <a:solidFill>
                <a:schemeClr val="bg1"/>
              </a:solidFill>
              <a:latin typeface="楷体_GB2312" pitchFamily="49" charset="-122"/>
              <a:ea typeface="楷体_GB2312" pitchFamily="49" charset="-122"/>
            </a:endParaRPr>
          </a:p>
        </p:txBody>
      </p:sp>
      <p:sp>
        <p:nvSpPr>
          <p:cNvPr id="186371" name="Rectangle 3"/>
          <p:cNvSpPr>
            <a:spLocks noChangeArrowheads="1"/>
          </p:cNvSpPr>
          <p:nvPr/>
        </p:nvSpPr>
        <p:spPr bwMode="auto">
          <a:xfrm>
            <a:off x="250825" y="301625"/>
            <a:ext cx="4062413" cy="411163"/>
          </a:xfrm>
          <a:prstGeom prst="rect">
            <a:avLst/>
          </a:prstGeom>
          <a:noFill/>
          <a:ln w="9525">
            <a:noFill/>
            <a:miter lim="800000"/>
            <a:headEnd/>
            <a:tailEnd/>
          </a:ln>
          <a:effectLst/>
        </p:spPr>
        <p:txBody>
          <a:bodyPr wrap="none" bIns="0" anchor="ctr">
            <a:spAutoFit/>
          </a:bodyPr>
          <a:lstStyle/>
          <a:p>
            <a:pPr eaLnBrk="0" hangingPunct="0"/>
            <a:r>
              <a:rPr lang="en-US" altLang="zh-CN" b="1">
                <a:solidFill>
                  <a:srgbClr val="FF0000"/>
                </a:solidFill>
              </a:rPr>
              <a:t>3</a:t>
            </a:r>
            <a:r>
              <a:rPr lang="zh-CN" altLang="en-US" b="1">
                <a:solidFill>
                  <a:srgbClr val="FF0000"/>
                </a:solidFill>
              </a:rPr>
              <a:t>．采用</a:t>
            </a:r>
            <a:r>
              <a:rPr lang="en-US" altLang="zh-CN" b="1">
                <a:solidFill>
                  <a:srgbClr val="FF0000"/>
                </a:solidFill>
              </a:rPr>
              <a:t>Hash</a:t>
            </a:r>
            <a:r>
              <a:rPr lang="zh-CN" altLang="en-US" b="1">
                <a:solidFill>
                  <a:srgbClr val="FF0000"/>
                </a:solidFill>
              </a:rPr>
              <a:t>函数的消息认证</a:t>
            </a:r>
          </a:p>
        </p:txBody>
      </p:sp>
      <p:pic>
        <p:nvPicPr>
          <p:cNvPr id="186372" name="Picture 4"/>
          <p:cNvPicPr>
            <a:picLocks noChangeAspect="1" noChangeArrowheads="1"/>
          </p:cNvPicPr>
          <p:nvPr/>
        </p:nvPicPr>
        <p:blipFill>
          <a:blip r:embed="rId2"/>
          <a:srcRect/>
          <a:stretch>
            <a:fillRect/>
          </a:stretch>
        </p:blipFill>
        <p:spPr bwMode="auto">
          <a:xfrm>
            <a:off x="395288" y="3141663"/>
            <a:ext cx="8207375" cy="2735262"/>
          </a:xfrm>
          <a:prstGeom prst="rect">
            <a:avLst/>
          </a:prstGeom>
          <a:noFill/>
        </p:spPr>
      </p:pic>
    </p:spTree>
  </p:cSld>
  <p:clrMapOvr>
    <a:masterClrMapping/>
  </p:clrMapOvr>
  <p:transition spd="med">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0"/>
          </p:nvPr>
        </p:nvSpPr>
        <p:spPr>
          <a:ln/>
        </p:spPr>
        <p:txBody>
          <a:bodyPr/>
          <a:lstStyle/>
          <a:p>
            <a:fld id="{0D959D43-DB18-40BB-BDB3-69C4E8B0AC0B}" type="slidenum">
              <a:rPr lang="en-US" altLang="zh-CN"/>
              <a:pPr/>
              <a:t>52</a:t>
            </a:fld>
            <a:endParaRPr lang="en-US" altLang="zh-CN"/>
          </a:p>
        </p:txBody>
      </p:sp>
      <p:sp>
        <p:nvSpPr>
          <p:cNvPr id="4" name="Rectangle 4"/>
          <p:cNvSpPr>
            <a:spLocks noGrp="1" noChangeArrowheads="1"/>
          </p:cNvSpPr>
          <p:nvPr>
            <p:ph type="dt" sz="half" idx="4294967295"/>
          </p:nvPr>
        </p:nvSpPr>
        <p:spPr>
          <a:xfrm>
            <a:off x="0" y="6407150"/>
            <a:ext cx="1905000" cy="457200"/>
          </a:xfrm>
          <a:prstGeom prst="rect">
            <a:avLst/>
          </a:prstGeom>
          <a:ln/>
        </p:spPr>
        <p:txBody>
          <a:bodyPr/>
          <a:lstStyle/>
          <a:p>
            <a:fld id="{DB5A833B-FB91-4308-8137-46DFCD32260A}" type="datetime1">
              <a:rPr lang="zh-CN" altLang="en-US"/>
              <a:pPr/>
              <a:t>2023/4/16</a:t>
            </a:fld>
            <a:endParaRPr lang="en-US" altLang="zh-CN"/>
          </a:p>
        </p:txBody>
      </p:sp>
      <p:sp>
        <p:nvSpPr>
          <p:cNvPr id="187394" name="Text Box 2"/>
          <p:cNvSpPr txBox="1">
            <a:spLocks noChangeArrowheads="1"/>
          </p:cNvSpPr>
          <p:nvPr/>
        </p:nvSpPr>
        <p:spPr bwMode="auto">
          <a:xfrm>
            <a:off x="0" y="260350"/>
            <a:ext cx="9144000" cy="2501900"/>
          </a:xfrm>
          <a:prstGeom prst="rect">
            <a:avLst/>
          </a:prstGeom>
          <a:noFill/>
          <a:ln w="9525">
            <a:noFill/>
            <a:miter lim="800000"/>
            <a:headEnd/>
            <a:tailEnd/>
          </a:ln>
          <a:effectLst/>
        </p:spPr>
        <p:txBody>
          <a:bodyPr>
            <a:spAutoFit/>
          </a:bodyPr>
          <a:lstStyle/>
          <a:p>
            <a:pPr>
              <a:lnSpc>
                <a:spcPct val="110000"/>
              </a:lnSpc>
            </a:pPr>
            <a:r>
              <a:rPr lang="zh-CN" altLang="en-US" b="1" dirty="0">
                <a:latin typeface="楷体_GB2312" pitchFamily="49" charset="-122"/>
                <a:ea typeface="楷体_GB2312" pitchFamily="49" charset="-122"/>
              </a:rPr>
              <a:t>    </a:t>
            </a:r>
            <a:r>
              <a:rPr lang="zh-CN" altLang="en-US" b="1" dirty="0">
                <a:solidFill>
                  <a:srgbClr val="FF0000"/>
                </a:solidFill>
                <a:latin typeface="楷体_GB2312" pitchFamily="49" charset="-122"/>
                <a:ea typeface="楷体_GB2312" pitchFamily="49" charset="-122"/>
              </a:rPr>
              <a:t>（</a:t>
            </a:r>
            <a:r>
              <a:rPr lang="en-US" altLang="zh-CN" b="1" dirty="0">
                <a:solidFill>
                  <a:srgbClr val="FF0000"/>
                </a:solidFill>
                <a:latin typeface="楷体_GB2312" pitchFamily="49" charset="-122"/>
                <a:ea typeface="楷体_GB2312" pitchFamily="49" charset="-122"/>
              </a:rPr>
              <a:t>2</a:t>
            </a:r>
            <a:r>
              <a:rPr lang="zh-CN" altLang="en-US" b="1" dirty="0">
                <a:solidFill>
                  <a:srgbClr val="FF0000"/>
                </a:solidFill>
                <a:latin typeface="楷体_GB2312" pitchFamily="49" charset="-122"/>
                <a:ea typeface="楷体_GB2312" pitchFamily="49" charset="-122"/>
              </a:rPr>
              <a:t>）使用对称，密码技术仅对</a:t>
            </a:r>
            <a:r>
              <a:rPr lang="en-US" altLang="zh-CN" b="1" dirty="0">
                <a:solidFill>
                  <a:srgbClr val="FF0000"/>
                </a:solidFill>
                <a:latin typeface="楷体_GB2312" pitchFamily="49" charset="-122"/>
                <a:ea typeface="楷体_GB2312" pitchFamily="49" charset="-122"/>
              </a:rPr>
              <a:t>Hash</a:t>
            </a:r>
            <a:r>
              <a:rPr lang="zh-CN" altLang="en-US" b="1" dirty="0">
                <a:solidFill>
                  <a:srgbClr val="FF0000"/>
                </a:solidFill>
                <a:latin typeface="楷体_GB2312" pitchFamily="49" charset="-122"/>
                <a:ea typeface="楷体_GB2312" pitchFamily="49" charset="-122"/>
              </a:rPr>
              <a:t>值进行加密（如图</a:t>
            </a:r>
            <a:r>
              <a:rPr lang="en-US" altLang="zh-CN" b="1" dirty="0">
                <a:solidFill>
                  <a:srgbClr val="FF0000"/>
                </a:solidFill>
                <a:latin typeface="楷体_GB2312" pitchFamily="49" charset="-122"/>
                <a:ea typeface="楷体_GB2312" pitchFamily="49" charset="-122"/>
              </a:rPr>
              <a:t>5-9</a:t>
            </a:r>
            <a:r>
              <a:rPr lang="zh-CN" altLang="en-US" b="1" dirty="0">
                <a:solidFill>
                  <a:srgbClr val="FF0000"/>
                </a:solidFill>
                <a:latin typeface="楷体_GB2312" pitchFamily="49" charset="-122"/>
                <a:ea typeface="楷体_GB2312" pitchFamily="49" charset="-122"/>
              </a:rPr>
              <a:t>（</a:t>
            </a:r>
            <a:r>
              <a:rPr lang="en-US" altLang="zh-CN" b="1" dirty="0">
                <a:solidFill>
                  <a:srgbClr val="FF0000"/>
                </a:solidFill>
                <a:latin typeface="楷体_GB2312" pitchFamily="49" charset="-122"/>
                <a:ea typeface="楷体_GB2312" pitchFamily="49" charset="-122"/>
              </a:rPr>
              <a:t>b</a:t>
            </a:r>
            <a:r>
              <a:rPr lang="zh-CN" altLang="en-US" b="1" dirty="0">
                <a:solidFill>
                  <a:srgbClr val="FF0000"/>
                </a:solidFill>
                <a:latin typeface="楷体_GB2312" pitchFamily="49" charset="-122"/>
                <a:ea typeface="楷体_GB2312" pitchFamily="49" charset="-122"/>
              </a:rPr>
              <a:t>）所示）。</a:t>
            </a:r>
            <a:r>
              <a:rPr lang="zh-CN" altLang="en-US" b="1" dirty="0">
                <a:solidFill>
                  <a:schemeClr val="bg1"/>
                </a:solidFill>
                <a:latin typeface="楷体_GB2312" pitchFamily="49" charset="-122"/>
                <a:ea typeface="楷体_GB2312" pitchFamily="49" charset="-122"/>
              </a:rPr>
              <a:t>该方法是针对消息无需保密的应用情况，从而减少了由加密而增加的处理负担。</a:t>
            </a:r>
            <a:r>
              <a:rPr lang="zh-CN" altLang="en-US" b="1" dirty="0">
                <a:solidFill>
                  <a:srgbClr val="FF0000"/>
                </a:solidFill>
                <a:latin typeface="楷体_GB2312" pitchFamily="49" charset="-122"/>
                <a:ea typeface="楷体_GB2312" pitchFamily="49" charset="-122"/>
              </a:rPr>
              <a:t>由</a:t>
            </a:r>
            <a:r>
              <a:rPr lang="en-US" altLang="zh-CN" b="1" dirty="0">
                <a:solidFill>
                  <a:srgbClr val="FF0000"/>
                </a:solidFill>
                <a:latin typeface="楷体_GB2312" pitchFamily="49" charset="-122"/>
                <a:ea typeface="楷体_GB2312" pitchFamily="49" charset="-122"/>
              </a:rPr>
              <a:t>H</a:t>
            </a:r>
            <a:r>
              <a:rPr lang="zh-CN" altLang="en-US" b="1" dirty="0">
                <a:solidFill>
                  <a:srgbClr val="FF0000"/>
                </a:solidFill>
                <a:latin typeface="楷体_GB2312" pitchFamily="49" charset="-122"/>
                <a:ea typeface="楷体_GB2312" pitchFamily="49" charset="-122"/>
              </a:rPr>
              <a:t>值与加密结果合并成为的一个整体函数实际上就是一个消息认证码（</a:t>
            </a:r>
            <a:r>
              <a:rPr lang="en-US" altLang="zh-CN" b="1" dirty="0">
                <a:solidFill>
                  <a:srgbClr val="FF0000"/>
                </a:solidFill>
                <a:latin typeface="楷体_GB2312" pitchFamily="49" charset="-122"/>
                <a:ea typeface="楷体_GB2312" pitchFamily="49" charset="-122"/>
              </a:rPr>
              <a:t>MAC</a:t>
            </a:r>
            <a:r>
              <a:rPr lang="zh-CN" altLang="en-US" b="1" dirty="0">
                <a:solidFill>
                  <a:srgbClr val="FF0000"/>
                </a:solidFill>
                <a:latin typeface="楷体_GB2312" pitchFamily="49" charset="-122"/>
                <a:ea typeface="楷体_GB2312" pitchFamily="49" charset="-122"/>
              </a:rPr>
              <a:t>）。</a:t>
            </a:r>
            <a:r>
              <a:rPr lang="zh-CN" altLang="en-US" b="1" dirty="0">
                <a:solidFill>
                  <a:schemeClr val="bg1"/>
                </a:solidFill>
                <a:latin typeface="楷体_GB2312" pitchFamily="49" charset="-122"/>
                <a:ea typeface="楷体_GB2312" pitchFamily="49" charset="-122"/>
              </a:rPr>
              <a:t>是变量消息</a:t>
            </a:r>
            <a:r>
              <a:rPr lang="en-US" altLang="zh-CN" b="1" i="1" dirty="0">
                <a:solidFill>
                  <a:schemeClr val="bg1"/>
                </a:solidFill>
                <a:latin typeface="楷体_GB2312" pitchFamily="49" charset="-122"/>
                <a:ea typeface="楷体_GB2312" pitchFamily="49" charset="-122"/>
              </a:rPr>
              <a:t>M</a:t>
            </a:r>
            <a:r>
              <a:rPr lang="zh-CN" altLang="en-US" b="1" dirty="0">
                <a:solidFill>
                  <a:schemeClr val="bg1"/>
                </a:solidFill>
                <a:latin typeface="楷体_GB2312" pitchFamily="49" charset="-122"/>
                <a:ea typeface="楷体_GB2312" pitchFamily="49" charset="-122"/>
              </a:rPr>
              <a:t>和密钥</a:t>
            </a:r>
            <a:r>
              <a:rPr lang="en-US" altLang="zh-CN" b="1" i="1" dirty="0">
                <a:solidFill>
                  <a:schemeClr val="bg1"/>
                </a:solidFill>
                <a:latin typeface="楷体_GB2312" pitchFamily="49" charset="-122"/>
                <a:ea typeface="楷体_GB2312" pitchFamily="49" charset="-122"/>
              </a:rPr>
              <a:t>K</a:t>
            </a:r>
            <a:r>
              <a:rPr lang="zh-CN" altLang="en-US" b="1" dirty="0">
                <a:solidFill>
                  <a:schemeClr val="bg1"/>
                </a:solidFill>
                <a:latin typeface="楷体_GB2312" pitchFamily="49" charset="-122"/>
                <a:ea typeface="楷体_GB2312" pitchFamily="49" charset="-122"/>
              </a:rPr>
              <a:t>的函数值，且它生成一个定长的输出，对不知道该密钥的攻击者来说是安全的。</a:t>
            </a:r>
            <a:endParaRPr lang="en-US" altLang="zh-CN" b="1" dirty="0">
              <a:solidFill>
                <a:schemeClr val="bg1"/>
              </a:solidFill>
              <a:latin typeface="楷体_GB2312" pitchFamily="49" charset="-122"/>
              <a:ea typeface="楷体_GB2312" pitchFamily="49" charset="-122"/>
            </a:endParaRPr>
          </a:p>
        </p:txBody>
      </p:sp>
      <p:pic>
        <p:nvPicPr>
          <p:cNvPr id="187395" name="Picture 3"/>
          <p:cNvPicPr>
            <a:picLocks noChangeAspect="1" noChangeArrowheads="1"/>
          </p:cNvPicPr>
          <p:nvPr/>
        </p:nvPicPr>
        <p:blipFill>
          <a:blip r:embed="rId2"/>
          <a:srcRect/>
          <a:stretch>
            <a:fillRect/>
          </a:stretch>
        </p:blipFill>
        <p:spPr bwMode="auto">
          <a:xfrm>
            <a:off x="900113" y="2781300"/>
            <a:ext cx="7272337" cy="2808288"/>
          </a:xfrm>
          <a:prstGeom prst="rect">
            <a:avLst/>
          </a:prstGeom>
          <a:noFill/>
        </p:spPr>
      </p:pic>
    </p:spTree>
  </p:cSld>
  <p:clrMapOvr>
    <a:masterClrMapping/>
  </p:clrMapOvr>
  <p:transition spd="med">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sldNum" sz="quarter" idx="10"/>
          </p:nvPr>
        </p:nvSpPr>
        <p:spPr>
          <a:ln/>
        </p:spPr>
        <p:txBody>
          <a:bodyPr/>
          <a:lstStyle/>
          <a:p>
            <a:fld id="{2F8CC78F-6D33-4F1A-876E-40A720A61B92}" type="slidenum">
              <a:rPr lang="en-US" altLang="zh-CN"/>
              <a:pPr/>
              <a:t>53</a:t>
            </a:fld>
            <a:endParaRPr lang="en-US" altLang="zh-CN"/>
          </a:p>
        </p:txBody>
      </p:sp>
      <p:sp>
        <p:nvSpPr>
          <p:cNvPr id="6" name="Rectangle 4"/>
          <p:cNvSpPr>
            <a:spLocks noGrp="1" noChangeArrowheads="1"/>
          </p:cNvSpPr>
          <p:nvPr>
            <p:ph type="dt" sz="half" idx="4294967295"/>
          </p:nvPr>
        </p:nvSpPr>
        <p:spPr>
          <a:xfrm>
            <a:off x="0" y="6407150"/>
            <a:ext cx="1905000" cy="457200"/>
          </a:xfrm>
          <a:prstGeom prst="rect">
            <a:avLst/>
          </a:prstGeom>
          <a:ln/>
        </p:spPr>
        <p:txBody>
          <a:bodyPr/>
          <a:lstStyle/>
          <a:p>
            <a:fld id="{6C253045-CB94-49EF-9DAA-37F2ACAE282A}" type="datetime1">
              <a:rPr lang="zh-CN" altLang="en-US"/>
              <a:pPr/>
              <a:t>2023/4/16</a:t>
            </a:fld>
            <a:endParaRPr lang="en-US" altLang="zh-CN"/>
          </a:p>
        </p:txBody>
      </p:sp>
      <p:sp>
        <p:nvSpPr>
          <p:cNvPr id="188418" name="Text Box 2"/>
          <p:cNvSpPr txBox="1">
            <a:spLocks noChangeArrowheads="1"/>
          </p:cNvSpPr>
          <p:nvPr/>
        </p:nvSpPr>
        <p:spPr bwMode="auto">
          <a:xfrm>
            <a:off x="0" y="260350"/>
            <a:ext cx="9144000" cy="1698625"/>
          </a:xfrm>
          <a:prstGeom prst="rect">
            <a:avLst/>
          </a:prstGeom>
          <a:noFill/>
          <a:ln w="9525">
            <a:noFill/>
            <a:miter lim="800000"/>
            <a:headEnd/>
            <a:tailEnd/>
          </a:ln>
          <a:effectLst/>
        </p:spPr>
        <p:txBody>
          <a:bodyPr>
            <a:spAutoFit/>
          </a:bodyPr>
          <a:lstStyle/>
          <a:p>
            <a:pPr>
              <a:lnSpc>
                <a:spcPct val="110000"/>
              </a:lnSpc>
            </a:pPr>
            <a:r>
              <a:rPr lang="zh-CN" altLang="en-US" b="1" dirty="0">
                <a:latin typeface="楷体_GB2312" pitchFamily="49" charset="-122"/>
                <a:ea typeface="楷体_GB2312" pitchFamily="49" charset="-122"/>
              </a:rPr>
              <a:t>    </a:t>
            </a:r>
            <a:r>
              <a:rPr lang="zh-CN" altLang="en-US" b="1" dirty="0">
                <a:solidFill>
                  <a:schemeClr val="bg1"/>
                </a:solidFill>
                <a:latin typeface="楷体_GB2312" pitchFamily="49" charset="-122"/>
                <a:ea typeface="楷体_GB2312" pitchFamily="49" charset="-122"/>
              </a:rPr>
              <a:t>（</a:t>
            </a:r>
            <a:r>
              <a:rPr lang="en-US" altLang="zh-CN" b="1" dirty="0">
                <a:solidFill>
                  <a:schemeClr val="bg1"/>
                </a:solidFill>
                <a:latin typeface="楷体_GB2312" pitchFamily="49" charset="-122"/>
                <a:ea typeface="楷体_GB2312" pitchFamily="49" charset="-122"/>
              </a:rPr>
              <a:t>3</a:t>
            </a:r>
            <a:r>
              <a:rPr lang="zh-CN" altLang="en-US" b="1" dirty="0">
                <a:solidFill>
                  <a:schemeClr val="bg1"/>
                </a:solidFill>
                <a:latin typeface="楷体_GB2312" pitchFamily="49" charset="-122"/>
                <a:ea typeface="楷体_GB2312" pitchFamily="49" charset="-122"/>
              </a:rPr>
              <a:t>）使用公钥密码技术和发送方的私钥仅对</a:t>
            </a:r>
            <a:r>
              <a:rPr lang="en-US" altLang="zh-CN" b="1" dirty="0">
                <a:solidFill>
                  <a:schemeClr val="bg1"/>
                </a:solidFill>
                <a:latin typeface="楷体_GB2312" pitchFamily="49" charset="-122"/>
                <a:ea typeface="楷体_GB2312" pitchFamily="49" charset="-122"/>
              </a:rPr>
              <a:t>Hash</a:t>
            </a:r>
            <a:r>
              <a:rPr lang="zh-CN" altLang="en-US" b="1" dirty="0">
                <a:solidFill>
                  <a:schemeClr val="bg1"/>
                </a:solidFill>
                <a:latin typeface="楷体_GB2312" pitchFamily="49" charset="-122"/>
                <a:ea typeface="楷体_GB2312" pitchFamily="49" charset="-122"/>
              </a:rPr>
              <a:t>值进行加密（如图</a:t>
            </a:r>
            <a:r>
              <a:rPr lang="en-US" altLang="zh-CN" b="1" dirty="0">
                <a:solidFill>
                  <a:schemeClr val="bg1"/>
                </a:solidFill>
                <a:latin typeface="楷体_GB2312" pitchFamily="49" charset="-122"/>
                <a:ea typeface="楷体_GB2312" pitchFamily="49" charset="-122"/>
              </a:rPr>
              <a:t>5-9</a:t>
            </a:r>
            <a:r>
              <a:rPr lang="zh-CN" altLang="en-US" b="1" dirty="0">
                <a:solidFill>
                  <a:schemeClr val="bg1"/>
                </a:solidFill>
                <a:latin typeface="楷体_GB2312" pitchFamily="49" charset="-122"/>
                <a:ea typeface="楷体_GB2312" pitchFamily="49" charset="-122"/>
              </a:rPr>
              <a:t>（</a:t>
            </a:r>
            <a:r>
              <a:rPr lang="en-US" altLang="zh-CN" b="1" dirty="0">
                <a:solidFill>
                  <a:schemeClr val="bg1"/>
                </a:solidFill>
                <a:latin typeface="楷体_GB2312" pitchFamily="49" charset="-122"/>
                <a:ea typeface="楷体_GB2312" pitchFamily="49" charset="-122"/>
              </a:rPr>
              <a:t>c</a:t>
            </a:r>
            <a:r>
              <a:rPr lang="zh-CN" altLang="en-US" b="1" dirty="0">
                <a:solidFill>
                  <a:schemeClr val="bg1"/>
                </a:solidFill>
                <a:latin typeface="楷体_GB2312" pitchFamily="49" charset="-122"/>
                <a:ea typeface="楷体_GB2312" pitchFamily="49" charset="-122"/>
              </a:rPr>
              <a:t>）所示）。</a:t>
            </a:r>
            <a:r>
              <a:rPr lang="zh-CN" altLang="en-US" b="1" dirty="0">
                <a:latin typeface="楷体_GB2312" pitchFamily="49" charset="-122"/>
                <a:ea typeface="楷体_GB2312" pitchFamily="49" charset="-122"/>
              </a:rPr>
              <a:t>该</a:t>
            </a:r>
            <a:r>
              <a:rPr lang="zh-CN" altLang="en-US" b="1" dirty="0">
                <a:solidFill>
                  <a:srgbClr val="FF0000"/>
                </a:solidFill>
                <a:latin typeface="楷体_GB2312" pitchFamily="49" charset="-122"/>
                <a:ea typeface="楷体_GB2312" pitchFamily="49" charset="-122"/>
              </a:rPr>
              <a:t>方法既能提供认证，又能提供数字签名。因为只有发送方能够生成加密的</a:t>
            </a:r>
            <a:r>
              <a:rPr lang="en-US" altLang="zh-CN" b="1" dirty="0">
                <a:solidFill>
                  <a:srgbClr val="FF0000"/>
                </a:solidFill>
                <a:latin typeface="楷体_GB2312" pitchFamily="49" charset="-122"/>
                <a:ea typeface="楷体_GB2312" pitchFamily="49" charset="-122"/>
              </a:rPr>
              <a:t>Hash</a:t>
            </a:r>
            <a:r>
              <a:rPr lang="zh-CN" altLang="en-US" b="1" dirty="0">
                <a:solidFill>
                  <a:srgbClr val="FF0000"/>
                </a:solidFill>
                <a:latin typeface="楷体_GB2312" pitchFamily="49" charset="-122"/>
                <a:ea typeface="楷体_GB2312" pitchFamily="49" charset="-122"/>
              </a:rPr>
              <a:t>认证码（事实上，这也是数字签名的本质）。</a:t>
            </a:r>
            <a:endParaRPr lang="en-US" altLang="zh-CN" b="1" dirty="0">
              <a:solidFill>
                <a:srgbClr val="FF0000"/>
              </a:solidFill>
              <a:latin typeface="楷体_GB2312" pitchFamily="49" charset="-122"/>
              <a:ea typeface="楷体_GB2312" pitchFamily="49" charset="-122"/>
            </a:endParaRPr>
          </a:p>
        </p:txBody>
      </p:sp>
      <p:pic>
        <p:nvPicPr>
          <p:cNvPr id="188419" name="Picture 3"/>
          <p:cNvPicPr>
            <a:picLocks noChangeAspect="1" noChangeArrowheads="1"/>
          </p:cNvPicPr>
          <p:nvPr/>
        </p:nvPicPr>
        <p:blipFill>
          <a:blip r:embed="rId2"/>
          <a:srcRect/>
          <a:stretch>
            <a:fillRect/>
          </a:stretch>
        </p:blipFill>
        <p:spPr bwMode="auto">
          <a:xfrm>
            <a:off x="2108200" y="1549400"/>
            <a:ext cx="6769100" cy="1944688"/>
          </a:xfrm>
          <a:prstGeom prst="rect">
            <a:avLst/>
          </a:prstGeom>
          <a:noFill/>
        </p:spPr>
      </p:pic>
      <p:sp>
        <p:nvSpPr>
          <p:cNvPr id="188420" name="Text Box 4"/>
          <p:cNvSpPr txBox="1">
            <a:spLocks noChangeArrowheads="1"/>
          </p:cNvSpPr>
          <p:nvPr/>
        </p:nvSpPr>
        <p:spPr bwMode="auto">
          <a:xfrm>
            <a:off x="0" y="3486150"/>
            <a:ext cx="9144000" cy="1200329"/>
          </a:xfrm>
          <a:prstGeom prst="rect">
            <a:avLst/>
          </a:prstGeom>
          <a:noFill/>
          <a:ln w="9525">
            <a:noFill/>
            <a:miter lim="800000"/>
            <a:headEnd/>
            <a:tailEnd/>
          </a:ln>
          <a:effectLst/>
        </p:spPr>
        <p:txBody>
          <a:bodyPr>
            <a:spAutoFit/>
          </a:bodyPr>
          <a:lstStyle/>
          <a:p>
            <a:r>
              <a:rPr lang="zh-CN" altLang="en-US" b="1" dirty="0">
                <a:latin typeface="楷体_GB2312" pitchFamily="49" charset="-122"/>
                <a:ea typeface="楷体_GB2312" pitchFamily="49" charset="-122"/>
              </a:rPr>
              <a:t>    </a:t>
            </a:r>
            <a:r>
              <a:rPr lang="zh-CN" altLang="zh-CN" b="1" dirty="0">
                <a:solidFill>
                  <a:srgbClr val="FF0000"/>
                </a:solidFill>
                <a:latin typeface="楷体_GB2312" pitchFamily="49" charset="-122"/>
                <a:ea typeface="楷体_GB2312" pitchFamily="49" charset="-122"/>
              </a:rPr>
              <a:t>（</a:t>
            </a:r>
            <a:r>
              <a:rPr lang="en-US" altLang="zh-CN" b="1" dirty="0">
                <a:solidFill>
                  <a:srgbClr val="FF0000"/>
                </a:solidFill>
                <a:latin typeface="楷体_GB2312" pitchFamily="49" charset="-122"/>
                <a:ea typeface="楷体_GB2312" pitchFamily="49" charset="-122"/>
              </a:rPr>
              <a:t>4</a:t>
            </a:r>
            <a:r>
              <a:rPr lang="zh-CN" altLang="en-US" b="1" dirty="0">
                <a:solidFill>
                  <a:srgbClr val="FF0000"/>
                </a:solidFill>
                <a:latin typeface="楷体_GB2312" pitchFamily="49" charset="-122"/>
                <a:ea typeface="楷体_GB2312" pitchFamily="49" charset="-122"/>
              </a:rPr>
              <a:t>）同时提供保密性和数字签名。</a:t>
            </a:r>
            <a:r>
              <a:rPr lang="zh-CN" altLang="en-US" b="1" dirty="0">
                <a:solidFill>
                  <a:schemeClr val="bg1"/>
                </a:solidFill>
                <a:latin typeface="楷体_GB2312" pitchFamily="49" charset="-122"/>
                <a:ea typeface="楷体_GB2312" pitchFamily="49" charset="-122"/>
              </a:rPr>
              <a:t>可使用一个对称秘密密钥对消息和已使用的公钥加密的</a:t>
            </a:r>
            <a:r>
              <a:rPr lang="en-US" altLang="zh-CN" b="1" dirty="0">
                <a:solidFill>
                  <a:schemeClr val="bg1"/>
                </a:solidFill>
                <a:latin typeface="楷体_GB2312" pitchFamily="49" charset="-122"/>
                <a:ea typeface="楷体_GB2312" pitchFamily="49" charset="-122"/>
              </a:rPr>
              <a:t>Hash</a:t>
            </a:r>
            <a:r>
              <a:rPr lang="zh-CN" altLang="en-US" b="1" dirty="0">
                <a:solidFill>
                  <a:schemeClr val="bg1"/>
                </a:solidFill>
                <a:latin typeface="楷体_GB2312" pitchFamily="49" charset="-122"/>
                <a:ea typeface="楷体_GB2312" pitchFamily="49" charset="-122"/>
              </a:rPr>
              <a:t>认证码一起进行加密，如图</a:t>
            </a:r>
            <a:r>
              <a:rPr lang="en-US" altLang="zh-CN" b="1" dirty="0">
                <a:solidFill>
                  <a:schemeClr val="bg1"/>
                </a:solidFill>
                <a:latin typeface="楷体_GB2312" pitchFamily="49" charset="-122"/>
                <a:ea typeface="楷体_GB2312" pitchFamily="49" charset="-122"/>
              </a:rPr>
              <a:t>5-9</a:t>
            </a:r>
            <a:r>
              <a:rPr lang="zh-CN" altLang="en-US" b="1" dirty="0">
                <a:solidFill>
                  <a:schemeClr val="bg1"/>
                </a:solidFill>
                <a:latin typeface="楷体_GB2312" pitchFamily="49" charset="-122"/>
                <a:ea typeface="楷体_GB2312" pitchFamily="49" charset="-122"/>
              </a:rPr>
              <a:t>（</a:t>
            </a:r>
            <a:r>
              <a:rPr lang="en-US" altLang="zh-CN" b="1" dirty="0">
                <a:solidFill>
                  <a:schemeClr val="bg1"/>
                </a:solidFill>
                <a:latin typeface="楷体_GB2312" pitchFamily="49" charset="-122"/>
                <a:ea typeface="楷体_GB2312" pitchFamily="49" charset="-122"/>
              </a:rPr>
              <a:t>d</a:t>
            </a:r>
            <a:r>
              <a:rPr lang="zh-CN" altLang="en-US" b="1" dirty="0">
                <a:solidFill>
                  <a:schemeClr val="bg1"/>
                </a:solidFill>
                <a:latin typeface="楷体_GB2312" pitchFamily="49" charset="-122"/>
                <a:ea typeface="楷体_GB2312" pitchFamily="49" charset="-122"/>
              </a:rPr>
              <a:t>）所示。</a:t>
            </a:r>
            <a:endParaRPr lang="en-US" altLang="zh-CN" b="1" dirty="0">
              <a:solidFill>
                <a:schemeClr val="bg1"/>
              </a:solidFill>
              <a:latin typeface="楷体_GB2312" pitchFamily="49" charset="-122"/>
              <a:ea typeface="楷体_GB2312" pitchFamily="49" charset="-122"/>
            </a:endParaRPr>
          </a:p>
        </p:txBody>
      </p:sp>
      <p:pic>
        <p:nvPicPr>
          <p:cNvPr id="188421" name="Picture 5"/>
          <p:cNvPicPr>
            <a:picLocks noChangeAspect="1" noChangeArrowheads="1"/>
          </p:cNvPicPr>
          <p:nvPr/>
        </p:nvPicPr>
        <p:blipFill>
          <a:blip r:embed="rId3"/>
          <a:srcRect/>
          <a:stretch>
            <a:fillRect/>
          </a:stretch>
        </p:blipFill>
        <p:spPr bwMode="auto">
          <a:xfrm>
            <a:off x="1763713" y="4318000"/>
            <a:ext cx="7380287" cy="2492375"/>
          </a:xfrm>
          <a:prstGeom prst="rect">
            <a:avLst/>
          </a:prstGeom>
          <a:noFill/>
        </p:spPr>
      </p:pic>
    </p:spTree>
  </p:cSld>
  <p:clrMapOvr>
    <a:masterClrMapping/>
  </p:clrMapOvr>
  <p:transition spd="med">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0"/>
          </p:nvPr>
        </p:nvSpPr>
        <p:spPr>
          <a:ln/>
        </p:spPr>
        <p:txBody>
          <a:bodyPr/>
          <a:lstStyle/>
          <a:p>
            <a:fld id="{70EC5A8E-0DBF-463A-A046-233E30BB570A}" type="slidenum">
              <a:rPr lang="en-US" altLang="zh-CN"/>
              <a:pPr/>
              <a:t>54</a:t>
            </a:fld>
            <a:endParaRPr lang="en-US" altLang="zh-CN"/>
          </a:p>
        </p:txBody>
      </p:sp>
      <p:sp>
        <p:nvSpPr>
          <p:cNvPr id="4" name="Rectangle 4"/>
          <p:cNvSpPr>
            <a:spLocks noGrp="1" noChangeArrowheads="1"/>
          </p:cNvSpPr>
          <p:nvPr>
            <p:ph type="dt" sz="half" idx="4294967295"/>
          </p:nvPr>
        </p:nvSpPr>
        <p:spPr>
          <a:xfrm>
            <a:off x="0" y="6407150"/>
            <a:ext cx="1905000" cy="457200"/>
          </a:xfrm>
          <a:prstGeom prst="rect">
            <a:avLst/>
          </a:prstGeom>
          <a:ln/>
        </p:spPr>
        <p:txBody>
          <a:bodyPr/>
          <a:lstStyle/>
          <a:p>
            <a:fld id="{F10251E0-3AC9-469F-91DD-4562F60CB9F4}" type="datetime1">
              <a:rPr lang="zh-CN" altLang="en-US"/>
              <a:pPr/>
              <a:t>2023/4/16</a:t>
            </a:fld>
            <a:endParaRPr lang="en-US" altLang="zh-CN"/>
          </a:p>
        </p:txBody>
      </p:sp>
      <p:sp>
        <p:nvSpPr>
          <p:cNvPr id="189442" name="Text Box 2"/>
          <p:cNvSpPr txBox="1">
            <a:spLocks noChangeArrowheads="1"/>
          </p:cNvSpPr>
          <p:nvPr/>
        </p:nvSpPr>
        <p:spPr bwMode="auto">
          <a:xfrm>
            <a:off x="0" y="260350"/>
            <a:ext cx="9144000" cy="2282825"/>
          </a:xfrm>
          <a:prstGeom prst="rect">
            <a:avLst/>
          </a:prstGeom>
          <a:noFill/>
          <a:ln w="9525">
            <a:noFill/>
            <a:miter lim="800000"/>
            <a:headEnd/>
            <a:tailEnd/>
          </a:ln>
          <a:effectLst/>
        </p:spPr>
        <p:txBody>
          <a:bodyPr>
            <a:spAutoFit/>
          </a:bodyPr>
          <a:lstStyle/>
          <a:p>
            <a:pPr>
              <a:lnSpc>
                <a:spcPct val="120000"/>
              </a:lnSpc>
            </a:pPr>
            <a:r>
              <a:rPr lang="zh-CN" altLang="en-US" b="1" dirty="0">
                <a:latin typeface="楷体_GB2312" pitchFamily="49" charset="-122"/>
                <a:ea typeface="楷体_GB2312" pitchFamily="49" charset="-122"/>
              </a:rPr>
              <a:t>    </a:t>
            </a:r>
            <a:r>
              <a:rPr lang="zh-CN" altLang="en-US" b="1" dirty="0">
                <a:solidFill>
                  <a:srgbClr val="FF0000"/>
                </a:solidFill>
                <a:latin typeface="楷体_GB2312" pitchFamily="49" charset="-122"/>
                <a:ea typeface="楷体_GB2312" pitchFamily="49" charset="-122"/>
              </a:rPr>
              <a:t>（</a:t>
            </a:r>
            <a:r>
              <a:rPr lang="en-US" altLang="zh-CN" b="1" dirty="0">
                <a:solidFill>
                  <a:srgbClr val="FF0000"/>
                </a:solidFill>
                <a:latin typeface="楷体_GB2312" pitchFamily="49" charset="-122"/>
                <a:ea typeface="楷体_GB2312" pitchFamily="49" charset="-122"/>
              </a:rPr>
              <a:t>5</a:t>
            </a:r>
            <a:r>
              <a:rPr lang="zh-CN" altLang="en-US" b="1" dirty="0">
                <a:solidFill>
                  <a:srgbClr val="FF0000"/>
                </a:solidFill>
                <a:latin typeface="楷体_GB2312" pitchFamily="49" charset="-122"/>
                <a:ea typeface="楷体_GB2312" pitchFamily="49" charset="-122"/>
              </a:rPr>
              <a:t>）通信各方共享一个公共的秘密值</a:t>
            </a:r>
            <a:r>
              <a:rPr lang="en-US" altLang="zh-CN" b="1" i="1" dirty="0">
                <a:solidFill>
                  <a:srgbClr val="FF0000"/>
                </a:solidFill>
                <a:latin typeface="楷体_GB2312" pitchFamily="49" charset="-122"/>
                <a:ea typeface="楷体_GB2312" pitchFamily="49" charset="-122"/>
              </a:rPr>
              <a:t>S</a:t>
            </a:r>
            <a:r>
              <a:rPr lang="zh-CN" altLang="en-US" b="1" dirty="0">
                <a:solidFill>
                  <a:srgbClr val="FF0000"/>
                </a:solidFill>
                <a:latin typeface="楷体_GB2312" pitchFamily="49" charset="-122"/>
                <a:ea typeface="楷体_GB2312" pitchFamily="49" charset="-122"/>
              </a:rPr>
              <a:t>的</a:t>
            </a:r>
            <a:r>
              <a:rPr lang="en-US" altLang="zh-CN" b="1" dirty="0">
                <a:solidFill>
                  <a:srgbClr val="FF0000"/>
                </a:solidFill>
                <a:latin typeface="楷体_GB2312" pitchFamily="49" charset="-122"/>
                <a:ea typeface="楷体_GB2312" pitchFamily="49" charset="-122"/>
              </a:rPr>
              <a:t>Hash</a:t>
            </a:r>
            <a:r>
              <a:rPr lang="zh-CN" altLang="en-US" b="1" dirty="0">
                <a:solidFill>
                  <a:srgbClr val="FF0000"/>
                </a:solidFill>
                <a:latin typeface="楷体_GB2312" pitchFamily="49" charset="-122"/>
                <a:ea typeface="楷体_GB2312" pitchFamily="49" charset="-122"/>
              </a:rPr>
              <a:t>值（如图</a:t>
            </a:r>
            <a:r>
              <a:rPr lang="en-US" altLang="zh-CN" b="1" dirty="0">
                <a:solidFill>
                  <a:srgbClr val="FF0000"/>
                </a:solidFill>
                <a:latin typeface="楷体_GB2312" pitchFamily="49" charset="-122"/>
                <a:ea typeface="楷体_GB2312" pitchFamily="49" charset="-122"/>
              </a:rPr>
              <a:t>5-9</a:t>
            </a:r>
            <a:r>
              <a:rPr lang="zh-CN" altLang="en-US" b="1" dirty="0">
                <a:solidFill>
                  <a:srgbClr val="FF0000"/>
                </a:solidFill>
                <a:latin typeface="楷体_GB2312" pitchFamily="49" charset="-122"/>
                <a:ea typeface="楷体_GB2312" pitchFamily="49" charset="-122"/>
              </a:rPr>
              <a:t>（</a:t>
            </a:r>
            <a:r>
              <a:rPr lang="en-US" altLang="zh-CN" b="1" dirty="0">
                <a:solidFill>
                  <a:srgbClr val="FF0000"/>
                </a:solidFill>
                <a:latin typeface="楷体_GB2312" pitchFamily="49" charset="-122"/>
                <a:ea typeface="楷体_GB2312" pitchFamily="49" charset="-122"/>
              </a:rPr>
              <a:t>e</a:t>
            </a:r>
            <a:r>
              <a:rPr lang="zh-CN" altLang="en-US" b="1" dirty="0">
                <a:solidFill>
                  <a:srgbClr val="FF0000"/>
                </a:solidFill>
                <a:latin typeface="楷体_GB2312" pitchFamily="49" charset="-122"/>
                <a:ea typeface="楷体_GB2312" pitchFamily="49" charset="-122"/>
              </a:rPr>
              <a:t>）所示）。</a:t>
            </a:r>
            <a:r>
              <a:rPr lang="zh-CN" altLang="en-US" b="1" dirty="0">
                <a:solidFill>
                  <a:schemeClr val="bg1"/>
                </a:solidFill>
                <a:latin typeface="楷体_GB2312" pitchFamily="49" charset="-122"/>
                <a:ea typeface="楷体_GB2312" pitchFamily="49" charset="-122"/>
              </a:rPr>
              <a:t>该方法使用</a:t>
            </a:r>
            <a:r>
              <a:rPr lang="en-US" altLang="zh-CN" b="1" dirty="0">
                <a:solidFill>
                  <a:schemeClr val="bg1"/>
                </a:solidFill>
                <a:latin typeface="楷体_GB2312" pitchFamily="49" charset="-122"/>
                <a:ea typeface="楷体_GB2312" pitchFamily="49" charset="-122"/>
              </a:rPr>
              <a:t>Hash</a:t>
            </a:r>
            <a:r>
              <a:rPr lang="zh-CN" altLang="en-US" b="1" dirty="0">
                <a:solidFill>
                  <a:schemeClr val="bg1"/>
                </a:solidFill>
                <a:latin typeface="楷体_GB2312" pitchFamily="49" charset="-122"/>
                <a:ea typeface="楷体_GB2312" pitchFamily="49" charset="-122"/>
              </a:rPr>
              <a:t>值，但不对其加密。假定通信各方共享一个公共秘密值</a:t>
            </a:r>
            <a:r>
              <a:rPr lang="en-US" altLang="zh-CN" b="1" i="1" dirty="0">
                <a:solidFill>
                  <a:schemeClr val="bg1"/>
                </a:solidFill>
                <a:latin typeface="楷体_GB2312" pitchFamily="49" charset="-122"/>
                <a:ea typeface="楷体_GB2312" pitchFamily="49" charset="-122"/>
              </a:rPr>
              <a:t>S</a:t>
            </a:r>
            <a:r>
              <a:rPr lang="zh-CN" altLang="en-US" b="1" dirty="0">
                <a:solidFill>
                  <a:schemeClr val="bg1"/>
                </a:solidFill>
                <a:latin typeface="楷体_GB2312" pitchFamily="49" charset="-122"/>
                <a:ea typeface="楷体_GB2312" pitchFamily="49" charset="-122"/>
              </a:rPr>
              <a:t>，用户</a:t>
            </a:r>
            <a:r>
              <a:rPr lang="en-US" altLang="zh-CN" b="1" dirty="0">
                <a:solidFill>
                  <a:schemeClr val="bg1"/>
                </a:solidFill>
                <a:latin typeface="楷体_GB2312" pitchFamily="49" charset="-122"/>
                <a:ea typeface="楷体_GB2312" pitchFamily="49" charset="-122"/>
              </a:rPr>
              <a:t>A</a:t>
            </a:r>
            <a:r>
              <a:rPr lang="zh-CN" altLang="en-US" b="1" dirty="0">
                <a:solidFill>
                  <a:schemeClr val="bg1"/>
                </a:solidFill>
                <a:latin typeface="楷体_GB2312" pitchFamily="49" charset="-122"/>
                <a:ea typeface="楷体_GB2312" pitchFamily="49" charset="-122"/>
              </a:rPr>
              <a:t>对串接的消息</a:t>
            </a:r>
            <a:r>
              <a:rPr lang="en-US" altLang="zh-CN" b="1" i="1" dirty="0">
                <a:solidFill>
                  <a:schemeClr val="bg1"/>
                </a:solidFill>
                <a:latin typeface="楷体_GB2312" pitchFamily="49" charset="-122"/>
                <a:ea typeface="楷体_GB2312" pitchFamily="49" charset="-122"/>
              </a:rPr>
              <a:t>M</a:t>
            </a:r>
            <a:r>
              <a:rPr lang="zh-CN" altLang="en-US" b="1" dirty="0">
                <a:solidFill>
                  <a:schemeClr val="bg1"/>
                </a:solidFill>
                <a:latin typeface="楷体_GB2312" pitchFamily="49" charset="-122"/>
                <a:ea typeface="楷体_GB2312" pitchFamily="49" charset="-122"/>
              </a:rPr>
              <a:t>和</a:t>
            </a:r>
            <a:r>
              <a:rPr lang="en-US" altLang="zh-CN" b="1" i="1" dirty="0">
                <a:solidFill>
                  <a:schemeClr val="bg1"/>
                </a:solidFill>
                <a:latin typeface="楷体_GB2312" pitchFamily="49" charset="-122"/>
                <a:ea typeface="楷体_GB2312" pitchFamily="49" charset="-122"/>
              </a:rPr>
              <a:t>S</a:t>
            </a:r>
            <a:r>
              <a:rPr lang="zh-CN" altLang="en-US" b="1" dirty="0">
                <a:solidFill>
                  <a:schemeClr val="bg1"/>
                </a:solidFill>
                <a:latin typeface="楷体_GB2312" pitchFamily="49" charset="-122"/>
                <a:ea typeface="楷体_GB2312" pitchFamily="49" charset="-122"/>
              </a:rPr>
              <a:t>计算出</a:t>
            </a:r>
            <a:r>
              <a:rPr lang="en-US" altLang="zh-CN" b="1" dirty="0">
                <a:solidFill>
                  <a:schemeClr val="bg1"/>
                </a:solidFill>
                <a:latin typeface="楷体_GB2312" pitchFamily="49" charset="-122"/>
                <a:ea typeface="楷体_GB2312" pitchFamily="49" charset="-122"/>
              </a:rPr>
              <a:t>Hash</a:t>
            </a:r>
            <a:r>
              <a:rPr lang="zh-CN" altLang="en-US" b="1" dirty="0">
                <a:solidFill>
                  <a:schemeClr val="bg1"/>
                </a:solidFill>
                <a:latin typeface="楷体_GB2312" pitchFamily="49" charset="-122"/>
                <a:ea typeface="楷体_GB2312" pitchFamily="49" charset="-122"/>
              </a:rPr>
              <a:t>值，并将得到的</a:t>
            </a:r>
            <a:r>
              <a:rPr lang="en-US" altLang="zh-CN" b="1" dirty="0">
                <a:solidFill>
                  <a:schemeClr val="bg1"/>
                </a:solidFill>
                <a:latin typeface="楷体_GB2312" pitchFamily="49" charset="-122"/>
                <a:ea typeface="楷体_GB2312" pitchFamily="49" charset="-122"/>
              </a:rPr>
              <a:t>Hash</a:t>
            </a:r>
            <a:r>
              <a:rPr lang="zh-CN" altLang="en-US" b="1" dirty="0">
                <a:solidFill>
                  <a:schemeClr val="bg1"/>
                </a:solidFill>
                <a:latin typeface="楷体_GB2312" pitchFamily="49" charset="-122"/>
                <a:ea typeface="楷体_GB2312" pitchFamily="49" charset="-122"/>
              </a:rPr>
              <a:t>值附加在消息</a:t>
            </a:r>
            <a:r>
              <a:rPr lang="en-US" altLang="zh-CN" b="1" i="1" dirty="0">
                <a:solidFill>
                  <a:schemeClr val="bg1"/>
                </a:solidFill>
                <a:latin typeface="楷体_GB2312" pitchFamily="49" charset="-122"/>
                <a:ea typeface="楷体_GB2312" pitchFamily="49" charset="-122"/>
              </a:rPr>
              <a:t>M</a:t>
            </a:r>
            <a:r>
              <a:rPr lang="zh-CN" altLang="en-US" b="1" dirty="0">
                <a:solidFill>
                  <a:schemeClr val="bg1"/>
                </a:solidFill>
                <a:latin typeface="楷体_GB2312" pitchFamily="49" charset="-122"/>
                <a:ea typeface="楷体_GB2312" pitchFamily="49" charset="-122"/>
              </a:rPr>
              <a:t>后。</a:t>
            </a:r>
            <a:r>
              <a:rPr lang="zh-CN" altLang="en-US" b="1" dirty="0">
                <a:solidFill>
                  <a:srgbClr val="FF0000"/>
                </a:solidFill>
                <a:latin typeface="楷体_GB2312" pitchFamily="49" charset="-122"/>
                <a:ea typeface="楷体_GB2312" pitchFamily="49" charset="-122"/>
              </a:rPr>
              <a:t>因为秘密值</a:t>
            </a:r>
            <a:r>
              <a:rPr lang="en-US" altLang="zh-CN" b="1" i="1" dirty="0">
                <a:solidFill>
                  <a:srgbClr val="FF0000"/>
                </a:solidFill>
                <a:latin typeface="楷体_GB2312" pitchFamily="49" charset="-122"/>
                <a:ea typeface="楷体_GB2312" pitchFamily="49" charset="-122"/>
              </a:rPr>
              <a:t>S</a:t>
            </a:r>
            <a:r>
              <a:rPr lang="zh-CN" altLang="en-US" b="1" dirty="0">
                <a:solidFill>
                  <a:srgbClr val="FF0000"/>
                </a:solidFill>
                <a:latin typeface="楷体_GB2312" pitchFamily="49" charset="-122"/>
                <a:ea typeface="楷体_GB2312" pitchFamily="49" charset="-122"/>
              </a:rPr>
              <a:t>本身并不被发送，攻击者无法更改中途截获的消息，也就无法产生假消息，此方法只提供认证。</a:t>
            </a:r>
          </a:p>
        </p:txBody>
      </p:sp>
      <p:pic>
        <p:nvPicPr>
          <p:cNvPr id="189443" name="Picture 3"/>
          <p:cNvPicPr>
            <a:picLocks noChangeAspect="1" noChangeArrowheads="1"/>
          </p:cNvPicPr>
          <p:nvPr/>
        </p:nvPicPr>
        <p:blipFill>
          <a:blip r:embed="rId2"/>
          <a:srcRect/>
          <a:stretch>
            <a:fillRect/>
          </a:stretch>
        </p:blipFill>
        <p:spPr bwMode="auto">
          <a:xfrm>
            <a:off x="611188" y="2565400"/>
            <a:ext cx="7561262" cy="2951163"/>
          </a:xfrm>
          <a:prstGeom prst="rect">
            <a:avLst/>
          </a:prstGeom>
          <a:noFill/>
        </p:spPr>
      </p:pic>
    </p:spTree>
  </p:cSld>
  <p:clrMapOvr>
    <a:masterClrMapping/>
  </p:clrMapOvr>
  <p:transition spd="med">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0"/>
          </p:nvPr>
        </p:nvSpPr>
        <p:spPr>
          <a:ln/>
        </p:spPr>
        <p:txBody>
          <a:bodyPr/>
          <a:lstStyle/>
          <a:p>
            <a:fld id="{5BE0475D-7521-43DE-89A4-6FCE24A82CFB}" type="slidenum">
              <a:rPr lang="en-US" altLang="zh-CN"/>
              <a:pPr/>
              <a:t>55</a:t>
            </a:fld>
            <a:endParaRPr lang="en-US" altLang="zh-CN"/>
          </a:p>
        </p:txBody>
      </p:sp>
      <p:sp>
        <p:nvSpPr>
          <p:cNvPr id="4" name="Rectangle 4"/>
          <p:cNvSpPr>
            <a:spLocks noGrp="1" noChangeArrowheads="1"/>
          </p:cNvSpPr>
          <p:nvPr>
            <p:ph type="dt" sz="half" idx="4294967295"/>
          </p:nvPr>
        </p:nvSpPr>
        <p:spPr>
          <a:xfrm>
            <a:off x="0" y="6407150"/>
            <a:ext cx="1905000" cy="457200"/>
          </a:xfrm>
          <a:prstGeom prst="rect">
            <a:avLst/>
          </a:prstGeom>
          <a:ln/>
        </p:spPr>
        <p:txBody>
          <a:bodyPr/>
          <a:lstStyle/>
          <a:p>
            <a:fld id="{26FAC009-B9F8-4F7A-9ECE-C29CB92E2DC5}" type="datetime1">
              <a:rPr lang="zh-CN" altLang="en-US"/>
              <a:pPr/>
              <a:t>2023/4/16</a:t>
            </a:fld>
            <a:endParaRPr lang="en-US" altLang="zh-CN"/>
          </a:p>
        </p:txBody>
      </p:sp>
      <p:sp>
        <p:nvSpPr>
          <p:cNvPr id="190466" name="Text Box 2"/>
          <p:cNvSpPr txBox="1">
            <a:spLocks noChangeArrowheads="1"/>
          </p:cNvSpPr>
          <p:nvPr/>
        </p:nvSpPr>
        <p:spPr bwMode="auto">
          <a:xfrm>
            <a:off x="0" y="260350"/>
            <a:ext cx="9144000" cy="1844675"/>
          </a:xfrm>
          <a:prstGeom prst="rect">
            <a:avLst/>
          </a:prstGeom>
          <a:noFill/>
          <a:ln w="9525">
            <a:noFill/>
            <a:miter lim="800000"/>
            <a:headEnd/>
            <a:tailEnd/>
          </a:ln>
          <a:effectLst/>
        </p:spPr>
        <p:txBody>
          <a:bodyPr>
            <a:spAutoFit/>
          </a:bodyPr>
          <a:lstStyle/>
          <a:p>
            <a:pPr>
              <a:lnSpc>
                <a:spcPct val="120000"/>
              </a:lnSpc>
            </a:pPr>
            <a:r>
              <a:rPr lang="zh-CN" altLang="en-US" b="1">
                <a:latin typeface="楷体_GB2312" pitchFamily="49" charset="-122"/>
                <a:ea typeface="楷体_GB2312" pitchFamily="49" charset="-122"/>
              </a:rPr>
              <a:t>    （</a:t>
            </a:r>
            <a:r>
              <a:rPr lang="en-US" altLang="zh-CN" b="1">
                <a:latin typeface="楷体_GB2312" pitchFamily="49" charset="-122"/>
                <a:ea typeface="楷体_GB2312" pitchFamily="49" charset="-122"/>
              </a:rPr>
              <a:t>6</a:t>
            </a:r>
            <a:r>
              <a:rPr lang="zh-CN" altLang="en-US" b="1">
                <a:latin typeface="楷体_GB2312" pitchFamily="49" charset="-122"/>
                <a:ea typeface="楷体_GB2312" pitchFamily="49" charset="-122"/>
              </a:rPr>
              <a:t>）通过对包含消息和</a:t>
            </a:r>
            <a:r>
              <a:rPr lang="en-US" altLang="zh-CN" b="1">
                <a:latin typeface="楷体_GB2312" pitchFamily="49" charset="-122"/>
                <a:ea typeface="楷体_GB2312" pitchFamily="49" charset="-122"/>
              </a:rPr>
              <a:t>Hash</a:t>
            </a:r>
            <a:r>
              <a:rPr lang="zh-CN" altLang="en-US" b="1">
                <a:latin typeface="楷体_GB2312" pitchFamily="49" charset="-122"/>
                <a:ea typeface="楷体_GB2312" pitchFamily="49" charset="-122"/>
              </a:rPr>
              <a:t>值的整体进行加密就能对方法（</a:t>
            </a:r>
            <a:r>
              <a:rPr lang="en-US" altLang="zh-CN" b="1">
                <a:latin typeface="楷体_GB2312" pitchFamily="49" charset="-122"/>
                <a:ea typeface="楷体_GB2312" pitchFamily="49" charset="-122"/>
              </a:rPr>
              <a:t>5</a:t>
            </a:r>
            <a:r>
              <a:rPr lang="zh-CN" altLang="en-US" b="1">
                <a:latin typeface="楷体_GB2312" pitchFamily="49" charset="-122"/>
                <a:ea typeface="楷体_GB2312" pitchFamily="49" charset="-122"/>
              </a:rPr>
              <a:t>）增加保密功能，如图</a:t>
            </a:r>
            <a:r>
              <a:rPr lang="en-US" altLang="zh-CN" b="1">
                <a:latin typeface="楷体_GB2312" pitchFamily="49" charset="-122"/>
                <a:ea typeface="楷体_GB2312" pitchFamily="49" charset="-122"/>
              </a:rPr>
              <a:t>5-9</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f</a:t>
            </a:r>
            <a:r>
              <a:rPr lang="zh-CN" altLang="en-US" b="1">
                <a:latin typeface="楷体_GB2312" pitchFamily="49" charset="-122"/>
                <a:ea typeface="楷体_GB2312" pitchFamily="49" charset="-122"/>
              </a:rPr>
              <a:t>）所示。</a:t>
            </a:r>
            <a:r>
              <a:rPr lang="zh-CN" altLang="en-US" b="1">
                <a:solidFill>
                  <a:srgbClr val="FF0000"/>
                </a:solidFill>
                <a:latin typeface="楷体_GB2312" pitchFamily="49" charset="-122"/>
                <a:ea typeface="楷体_GB2312" pitchFamily="49" charset="-122"/>
              </a:rPr>
              <a:t>当不需要保密时，方法（</a:t>
            </a:r>
            <a:r>
              <a:rPr lang="en-US" altLang="zh-CN" b="1">
                <a:solidFill>
                  <a:srgbClr val="FF0000"/>
                </a:solidFill>
                <a:latin typeface="楷体_GB2312" pitchFamily="49" charset="-122"/>
                <a:ea typeface="楷体_GB2312" pitchFamily="49" charset="-122"/>
              </a:rPr>
              <a:t>2</a:t>
            </a:r>
            <a:r>
              <a:rPr lang="zh-CN" altLang="en-US" b="1">
                <a:solidFill>
                  <a:srgbClr val="FF0000"/>
                </a:solidFill>
                <a:latin typeface="楷体_GB2312" pitchFamily="49" charset="-122"/>
                <a:ea typeface="楷体_GB2312" pitchFamily="49" charset="-122"/>
              </a:rPr>
              <a:t>）和（</a:t>
            </a:r>
            <a:r>
              <a:rPr lang="en-US" altLang="zh-CN" b="1">
                <a:solidFill>
                  <a:srgbClr val="FF0000"/>
                </a:solidFill>
                <a:latin typeface="楷体_GB2312" pitchFamily="49" charset="-122"/>
                <a:ea typeface="楷体_GB2312" pitchFamily="49" charset="-122"/>
              </a:rPr>
              <a:t>3</a:t>
            </a:r>
            <a:r>
              <a:rPr lang="zh-CN" altLang="en-US" b="1">
                <a:solidFill>
                  <a:srgbClr val="FF0000"/>
                </a:solidFill>
                <a:latin typeface="楷体_GB2312" pitchFamily="49" charset="-122"/>
                <a:ea typeface="楷体_GB2312" pitchFamily="49" charset="-122"/>
              </a:rPr>
              <a:t>）在降低计算量上要优于那些需要对整个消息进行加密的方法。</a:t>
            </a:r>
            <a:r>
              <a:rPr lang="zh-CN" altLang="en-US" b="1">
                <a:latin typeface="楷体_GB2312" pitchFamily="49" charset="-122"/>
                <a:ea typeface="楷体_GB2312" pitchFamily="49" charset="-122"/>
              </a:rPr>
              <a:t>然而，目前对避免加密的方法（</a:t>
            </a:r>
            <a:r>
              <a:rPr lang="en-US" altLang="zh-CN" b="1">
                <a:latin typeface="楷体_GB2312" pitchFamily="49" charset="-122"/>
                <a:ea typeface="楷体_GB2312" pitchFamily="49" charset="-122"/>
              </a:rPr>
              <a:t>5</a:t>
            </a:r>
            <a:r>
              <a:rPr lang="zh-CN" altLang="en-US" b="1">
                <a:latin typeface="楷体_GB2312" pitchFamily="49" charset="-122"/>
                <a:ea typeface="楷体_GB2312" pitchFamily="49" charset="-122"/>
              </a:rPr>
              <a:t>）越来越重视。</a:t>
            </a:r>
            <a:endParaRPr lang="en-US" altLang="zh-CN" b="1">
              <a:latin typeface="楷体_GB2312" pitchFamily="49" charset="-122"/>
              <a:ea typeface="楷体_GB2312" pitchFamily="49" charset="-122"/>
            </a:endParaRPr>
          </a:p>
        </p:txBody>
      </p:sp>
      <p:pic>
        <p:nvPicPr>
          <p:cNvPr id="190467" name="Picture 3"/>
          <p:cNvPicPr>
            <a:picLocks noChangeAspect="1" noChangeArrowheads="1"/>
          </p:cNvPicPr>
          <p:nvPr/>
        </p:nvPicPr>
        <p:blipFill>
          <a:blip r:embed="rId2"/>
          <a:srcRect/>
          <a:stretch>
            <a:fillRect/>
          </a:stretch>
        </p:blipFill>
        <p:spPr bwMode="auto">
          <a:xfrm>
            <a:off x="755650" y="2205038"/>
            <a:ext cx="8064500" cy="2447925"/>
          </a:xfrm>
          <a:prstGeom prst="rect">
            <a:avLst/>
          </a:prstGeom>
          <a:noFill/>
        </p:spPr>
      </p:pic>
    </p:spTree>
  </p:cSld>
  <p:clrMapOvr>
    <a:masterClrMapping/>
  </p:clrMapOvr>
  <p:transition spd="med">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0"/>
          </p:nvPr>
        </p:nvSpPr>
        <p:spPr>
          <a:ln/>
        </p:spPr>
        <p:txBody>
          <a:bodyPr/>
          <a:lstStyle/>
          <a:p>
            <a:fld id="{2F42A795-8163-4C1C-85AC-6C00300C255D}" type="slidenum">
              <a:rPr lang="en-US" altLang="zh-CN"/>
              <a:pPr/>
              <a:t>56</a:t>
            </a:fld>
            <a:endParaRPr lang="en-US" altLang="zh-CN"/>
          </a:p>
        </p:txBody>
      </p:sp>
      <p:sp>
        <p:nvSpPr>
          <p:cNvPr id="4" name="Rectangle 4"/>
          <p:cNvSpPr>
            <a:spLocks noGrp="1" noChangeArrowheads="1"/>
          </p:cNvSpPr>
          <p:nvPr>
            <p:ph type="dt" sz="half" idx="4294967295"/>
          </p:nvPr>
        </p:nvSpPr>
        <p:spPr>
          <a:xfrm>
            <a:off x="0" y="6407150"/>
            <a:ext cx="1905000" cy="457200"/>
          </a:xfrm>
          <a:prstGeom prst="rect">
            <a:avLst/>
          </a:prstGeom>
          <a:ln/>
        </p:spPr>
        <p:txBody>
          <a:bodyPr/>
          <a:lstStyle/>
          <a:p>
            <a:fld id="{86EAD2D6-3643-43D2-B73A-4E8C2F2BEA37}" type="datetime1">
              <a:rPr lang="zh-CN" altLang="en-US"/>
              <a:pPr/>
              <a:t>2023/4/16</a:t>
            </a:fld>
            <a:endParaRPr lang="en-US" altLang="zh-CN"/>
          </a:p>
        </p:txBody>
      </p:sp>
      <p:sp>
        <p:nvSpPr>
          <p:cNvPr id="191490" name="Rectangle 2"/>
          <p:cNvSpPr>
            <a:spLocks noChangeArrowheads="1"/>
          </p:cNvSpPr>
          <p:nvPr/>
        </p:nvSpPr>
        <p:spPr bwMode="auto">
          <a:xfrm>
            <a:off x="539750" y="260350"/>
            <a:ext cx="6254750" cy="457200"/>
          </a:xfrm>
          <a:prstGeom prst="rect">
            <a:avLst/>
          </a:prstGeom>
          <a:noFill/>
          <a:ln w="9525">
            <a:noFill/>
            <a:miter lim="800000"/>
            <a:headEnd/>
            <a:tailEnd/>
          </a:ln>
          <a:effectLst/>
        </p:spPr>
        <p:txBody>
          <a:bodyPr wrap="none" anchor="ctr">
            <a:spAutoFit/>
          </a:bodyPr>
          <a:lstStyle/>
          <a:p>
            <a:pPr eaLnBrk="0" hangingPunct="0"/>
            <a:r>
              <a:rPr lang="zh-CN" altLang="en-US" b="1">
                <a:solidFill>
                  <a:srgbClr val="FF0000"/>
                </a:solidFill>
                <a:effectLst>
                  <a:outerShdw blurRad="38100" dist="38100" dir="2700000" algn="tl">
                    <a:srgbClr val="C0C0C0"/>
                  </a:outerShdw>
                </a:effectLst>
              </a:rPr>
              <a:t>表</a:t>
            </a:r>
            <a:r>
              <a:rPr lang="en-US" altLang="zh-CN" b="1">
                <a:solidFill>
                  <a:srgbClr val="FF0000"/>
                </a:solidFill>
                <a:effectLst>
                  <a:outerShdw blurRad="38100" dist="38100" dir="2700000" algn="tl">
                    <a:srgbClr val="C0C0C0"/>
                  </a:outerShdw>
                </a:effectLst>
              </a:rPr>
              <a:t>5-1</a:t>
            </a:r>
            <a:r>
              <a:rPr lang="zh-CN" altLang="en-US" b="1">
                <a:solidFill>
                  <a:srgbClr val="FF0000"/>
                </a:solidFill>
                <a:effectLst>
                  <a:outerShdw blurRad="38100" dist="38100" dir="2700000" algn="tl">
                    <a:srgbClr val="C0C0C0"/>
                  </a:outerShdw>
                </a:effectLst>
              </a:rPr>
              <a:t>归纳了图</a:t>
            </a:r>
            <a:r>
              <a:rPr lang="en-US" altLang="zh-CN" b="1">
                <a:solidFill>
                  <a:srgbClr val="FF0000"/>
                </a:solidFill>
                <a:effectLst>
                  <a:outerShdw blurRad="38100" dist="38100" dir="2700000" algn="tl">
                    <a:srgbClr val="C0C0C0"/>
                  </a:outerShdw>
                </a:effectLst>
              </a:rPr>
              <a:t>5-9</a:t>
            </a:r>
            <a:r>
              <a:rPr lang="zh-CN" altLang="en-US" b="1">
                <a:solidFill>
                  <a:srgbClr val="FF0000"/>
                </a:solidFill>
                <a:effectLst>
                  <a:outerShdw blurRad="38100" dist="38100" dir="2700000" algn="tl">
                    <a:srgbClr val="C0C0C0"/>
                  </a:outerShdw>
                </a:effectLst>
              </a:rPr>
              <a:t>中说明的保密和认证方法。 </a:t>
            </a:r>
          </a:p>
        </p:txBody>
      </p:sp>
      <p:pic>
        <p:nvPicPr>
          <p:cNvPr id="191491" name="Picture 3"/>
          <p:cNvPicPr>
            <a:picLocks noChangeAspect="1" noChangeArrowheads="1"/>
          </p:cNvPicPr>
          <p:nvPr/>
        </p:nvPicPr>
        <p:blipFill>
          <a:blip r:embed="rId2"/>
          <a:srcRect/>
          <a:stretch>
            <a:fillRect/>
          </a:stretch>
        </p:blipFill>
        <p:spPr bwMode="auto">
          <a:xfrm>
            <a:off x="179388" y="765175"/>
            <a:ext cx="8893175" cy="3311525"/>
          </a:xfrm>
          <a:prstGeom prst="rect">
            <a:avLst/>
          </a:prstGeom>
          <a:noFill/>
        </p:spPr>
      </p:pic>
    </p:spTree>
  </p:cSld>
  <p:clrMapOvr>
    <a:masterClrMapping/>
  </p:clrMapOvr>
  <p:transition spd="med">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0" y="196850"/>
            <a:ext cx="9144000" cy="784225"/>
          </a:xfrm>
        </p:spPr>
        <p:txBody>
          <a:bodyPr/>
          <a:lstStyle/>
          <a:p>
            <a:pPr algn="l"/>
            <a:r>
              <a:rPr lang="en-US" altLang="zh-CN" sz="3600" dirty="0" smtClean="0"/>
              <a:t>4.3.4  </a:t>
            </a:r>
            <a:r>
              <a:rPr lang="zh-CN" altLang="en-US" sz="3600" dirty="0" smtClean="0"/>
              <a:t>实体认证技术 </a:t>
            </a:r>
          </a:p>
        </p:txBody>
      </p:sp>
      <p:sp>
        <p:nvSpPr>
          <p:cNvPr id="192515" name="Rectangle 3"/>
          <p:cNvSpPr>
            <a:spLocks noGrp="1" noChangeArrowheads="1"/>
          </p:cNvSpPr>
          <p:nvPr>
            <p:ph idx="1"/>
          </p:nvPr>
        </p:nvSpPr>
        <p:spPr>
          <a:xfrm>
            <a:off x="0" y="982663"/>
            <a:ext cx="9144000" cy="574675"/>
          </a:xfrm>
        </p:spPr>
        <p:txBody>
          <a:bodyPr/>
          <a:lstStyle/>
          <a:p>
            <a:pPr>
              <a:lnSpc>
                <a:spcPct val="110000"/>
              </a:lnSpc>
            </a:pPr>
            <a:r>
              <a:rPr lang="zh-CN" altLang="en-US" b="1" dirty="0" smtClean="0">
                <a:solidFill>
                  <a:srgbClr val="FF0000"/>
                </a:solidFill>
              </a:rPr>
              <a:t>身份认证系统 </a:t>
            </a:r>
          </a:p>
        </p:txBody>
      </p:sp>
      <p:sp>
        <p:nvSpPr>
          <p:cNvPr id="7" name="Rectangle 6"/>
          <p:cNvSpPr>
            <a:spLocks noGrp="1" noChangeArrowheads="1"/>
          </p:cNvSpPr>
          <p:nvPr>
            <p:ph type="sldNum" sz="quarter" idx="10"/>
          </p:nvPr>
        </p:nvSpPr>
        <p:spPr>
          <a:ln/>
        </p:spPr>
        <p:txBody>
          <a:bodyPr/>
          <a:lstStyle/>
          <a:p>
            <a:fld id="{DE4BDF78-A2F1-4108-A598-4714F80E5C10}" type="slidenum">
              <a:rPr lang="en-US" altLang="zh-CN"/>
              <a:pPr/>
              <a:t>57</a:t>
            </a:fld>
            <a:endParaRPr lang="en-US" altLang="zh-CN"/>
          </a:p>
        </p:txBody>
      </p:sp>
      <p:sp>
        <p:nvSpPr>
          <p:cNvPr id="5" name="Rectangle 4"/>
          <p:cNvSpPr>
            <a:spLocks noGrp="1" noChangeArrowheads="1"/>
          </p:cNvSpPr>
          <p:nvPr>
            <p:ph type="dt" sz="half" idx="4294967295"/>
          </p:nvPr>
        </p:nvSpPr>
        <p:spPr>
          <a:xfrm>
            <a:off x="0" y="6407150"/>
            <a:ext cx="1905000" cy="457200"/>
          </a:xfrm>
          <a:prstGeom prst="rect">
            <a:avLst/>
          </a:prstGeom>
          <a:ln/>
        </p:spPr>
        <p:txBody>
          <a:bodyPr/>
          <a:lstStyle/>
          <a:p>
            <a:fld id="{77D0CEB6-5169-4134-9B43-F95955B83848}" type="datetime1">
              <a:rPr lang="zh-CN" altLang="en-US"/>
              <a:pPr/>
              <a:t>2023/4/16</a:t>
            </a:fld>
            <a:endParaRPr lang="en-US" altLang="zh-CN"/>
          </a:p>
        </p:txBody>
      </p:sp>
      <p:sp>
        <p:nvSpPr>
          <p:cNvPr id="192516" name="Rectangle 4"/>
          <p:cNvSpPr>
            <a:spLocks noChangeArrowheads="1"/>
          </p:cNvSpPr>
          <p:nvPr/>
        </p:nvSpPr>
        <p:spPr bwMode="auto">
          <a:xfrm>
            <a:off x="34925" y="1628775"/>
            <a:ext cx="9144000" cy="5229225"/>
          </a:xfrm>
          <a:prstGeom prst="rect">
            <a:avLst/>
          </a:prstGeom>
          <a:solidFill>
            <a:schemeClr val="bg1"/>
          </a:solidFill>
          <a:ln w="9525">
            <a:noFill/>
            <a:miter lim="800000"/>
            <a:headEnd/>
            <a:tailEnd/>
          </a:ln>
        </p:spPr>
        <p:txBody>
          <a:bodyPr/>
          <a:lstStyle/>
          <a:p>
            <a:pPr marL="342900" indent="-342900" eaLnBrk="0" hangingPunct="0">
              <a:lnSpc>
                <a:spcPct val="115000"/>
              </a:lnSpc>
              <a:spcBef>
                <a:spcPct val="20000"/>
              </a:spcBef>
            </a:pPr>
            <a:r>
              <a:rPr lang="zh-CN" altLang="en-US" b="1">
                <a:solidFill>
                  <a:srgbClr val="FF0000"/>
                </a:solidFill>
                <a:latin typeface="楷体_GB2312" pitchFamily="49" charset="-122"/>
                <a:ea typeface="楷体_GB2312" pitchFamily="49" charset="-122"/>
              </a:rPr>
              <a:t> </a:t>
            </a:r>
            <a:r>
              <a:rPr lang="en-US" altLang="zh-CN" b="1">
                <a:ea typeface="楷体_GB2312" pitchFamily="49" charset="-122"/>
              </a:rPr>
              <a:t>1</a:t>
            </a:r>
            <a:r>
              <a:rPr lang="zh-CN" altLang="en-US" b="1">
                <a:ea typeface="楷体_GB2312" pitchFamily="49" charset="-122"/>
              </a:rPr>
              <a:t>．身份认证系统的组成</a:t>
            </a:r>
          </a:p>
          <a:p>
            <a:pPr marL="342900" indent="-342900" eaLnBrk="0" hangingPunct="0">
              <a:lnSpc>
                <a:spcPct val="115000"/>
              </a:lnSpc>
              <a:spcBef>
                <a:spcPct val="20000"/>
              </a:spcBef>
            </a:pPr>
            <a:r>
              <a:rPr lang="zh-CN" altLang="en-US" b="1">
                <a:ea typeface="楷体_GB2312" pitchFamily="49" charset="-122"/>
              </a:rPr>
              <a:t>            </a:t>
            </a:r>
            <a:r>
              <a:rPr lang="zh-CN" altLang="en-US" b="1">
                <a:solidFill>
                  <a:srgbClr val="FF0000"/>
                </a:solidFill>
                <a:ea typeface="楷体_GB2312" pitchFamily="49" charset="-122"/>
              </a:rPr>
              <a:t>由</a:t>
            </a:r>
            <a:r>
              <a:rPr lang="en-US" altLang="zh-CN" b="1">
                <a:solidFill>
                  <a:srgbClr val="FF0000"/>
                </a:solidFill>
                <a:ea typeface="楷体_GB2312" pitchFamily="49" charset="-122"/>
              </a:rPr>
              <a:t>4</a:t>
            </a:r>
            <a:r>
              <a:rPr lang="zh-CN" altLang="en-US" b="1">
                <a:solidFill>
                  <a:srgbClr val="FF0000"/>
                </a:solidFill>
                <a:ea typeface="楷体_GB2312" pitchFamily="49" charset="-122"/>
              </a:rPr>
              <a:t>部分组成：</a:t>
            </a:r>
            <a:r>
              <a:rPr lang="zh-CN" altLang="en-US" b="1">
                <a:ea typeface="楷体_GB2312" pitchFamily="49" charset="-122"/>
              </a:rPr>
              <a:t>示证者</a:t>
            </a:r>
            <a:r>
              <a:rPr lang="en-US" altLang="zh-CN" b="1">
                <a:ea typeface="楷体_GB2312" pitchFamily="49" charset="-122"/>
              </a:rPr>
              <a:t>P</a:t>
            </a:r>
            <a:r>
              <a:rPr lang="zh-CN" altLang="en-US" b="1">
                <a:ea typeface="楷体_GB2312" pitchFamily="49" charset="-122"/>
              </a:rPr>
              <a:t>（</a:t>
            </a:r>
            <a:r>
              <a:rPr lang="en-US" altLang="zh-CN" b="1">
                <a:ea typeface="楷体_GB2312" pitchFamily="49" charset="-122"/>
              </a:rPr>
              <a:t>Prover</a:t>
            </a:r>
            <a:r>
              <a:rPr lang="zh-CN" altLang="en-US" b="1">
                <a:ea typeface="楷体_GB2312" pitchFamily="49" charset="-122"/>
              </a:rPr>
              <a:t>）（也称为申请者（</a:t>
            </a:r>
            <a:r>
              <a:rPr lang="en-US" altLang="zh-CN" b="1">
                <a:ea typeface="楷体_GB2312" pitchFamily="49" charset="-122"/>
              </a:rPr>
              <a:t>Claimant</a:t>
            </a:r>
            <a:r>
              <a:rPr lang="zh-CN" altLang="en-US" b="1">
                <a:ea typeface="楷体_GB2312" pitchFamily="49" charset="-122"/>
              </a:rPr>
              <a:t>），即出示证件的人，提出某种要求）、验证者</a:t>
            </a:r>
            <a:r>
              <a:rPr lang="en-US" altLang="zh-CN" b="1">
                <a:ea typeface="楷体_GB2312" pitchFamily="49" charset="-122"/>
              </a:rPr>
              <a:t>V</a:t>
            </a:r>
            <a:r>
              <a:rPr lang="zh-CN" altLang="en-US" b="1">
                <a:ea typeface="楷体_GB2312" pitchFamily="49" charset="-122"/>
              </a:rPr>
              <a:t>（</a:t>
            </a:r>
            <a:r>
              <a:rPr lang="en-US" altLang="zh-CN" b="1">
                <a:ea typeface="楷体_GB2312" pitchFamily="49" charset="-122"/>
              </a:rPr>
              <a:t>Verifier</a:t>
            </a:r>
            <a:r>
              <a:rPr lang="zh-CN" altLang="en-US" b="1">
                <a:ea typeface="楷体_GB2312" pitchFamily="49" charset="-122"/>
              </a:rPr>
              <a:t>）（检验示证者提出的证件的正确性和合法性，决定是否满足要求）、攻击者（可以窃听和伪装示证者，骗取验证者的信任）和可信赖者（即第三方，也称仲裁者，参与调解纠纷）。</a:t>
            </a:r>
            <a:r>
              <a:rPr lang="zh-CN" altLang="en-US" b="1">
                <a:solidFill>
                  <a:srgbClr val="FF0000"/>
                </a:solidFill>
                <a:ea typeface="楷体_GB2312" pitchFamily="49" charset="-122"/>
              </a:rPr>
              <a:t>实现身份验证的这类技术称为身份认证技术，也称为识别（</a:t>
            </a:r>
            <a:r>
              <a:rPr lang="en-US" altLang="zh-CN" b="1">
                <a:solidFill>
                  <a:srgbClr val="FF0000"/>
                </a:solidFill>
                <a:ea typeface="楷体_GB2312" pitchFamily="49" charset="-122"/>
              </a:rPr>
              <a:t>Identification</a:t>
            </a:r>
            <a:r>
              <a:rPr lang="zh-CN" altLang="en-US" b="1">
                <a:solidFill>
                  <a:srgbClr val="FF0000"/>
                </a:solidFill>
                <a:ea typeface="楷体_GB2312" pitchFamily="49" charset="-122"/>
              </a:rPr>
              <a:t>）、实体认证（</a:t>
            </a:r>
            <a:r>
              <a:rPr lang="en-US" altLang="zh-CN" b="1">
                <a:solidFill>
                  <a:srgbClr val="FF0000"/>
                </a:solidFill>
                <a:ea typeface="楷体_GB2312" pitchFamily="49" charset="-122"/>
              </a:rPr>
              <a:t>Entity Authentication</a:t>
            </a:r>
            <a:r>
              <a:rPr lang="zh-CN" altLang="en-US" b="1">
                <a:solidFill>
                  <a:srgbClr val="FF0000"/>
                </a:solidFill>
                <a:ea typeface="楷体_GB2312" pitchFamily="49" charset="-122"/>
              </a:rPr>
              <a:t>）、身份证实（</a:t>
            </a:r>
            <a:r>
              <a:rPr lang="en-US" altLang="zh-CN" b="1">
                <a:solidFill>
                  <a:srgbClr val="FF0000"/>
                </a:solidFill>
                <a:ea typeface="楷体_GB2312" pitchFamily="49" charset="-122"/>
              </a:rPr>
              <a:t>Identity Verification</a:t>
            </a:r>
            <a:r>
              <a:rPr lang="zh-CN" altLang="en-US" b="1">
                <a:solidFill>
                  <a:srgbClr val="FF0000"/>
                </a:solidFill>
                <a:ea typeface="楷体_GB2312" pitchFamily="49" charset="-122"/>
              </a:rPr>
              <a:t>）等</a:t>
            </a:r>
            <a:r>
              <a:rPr lang="zh-CN" altLang="en-US" b="1">
                <a:ea typeface="楷体_GB2312" pitchFamily="49" charset="-122"/>
              </a:rPr>
              <a:t>。实体认证与消息认证的区别主要体现在：消息认证本身不需要实时，而实体认证一般都是实时的；另一方面实体认证通常是认证实体本身，而消息认证除了证实消息的合法性和完整性外，还要知道消息的含义。</a:t>
            </a:r>
          </a:p>
        </p:txBody>
      </p:sp>
    </p:spTree>
  </p:cSld>
  <p:clrMapOvr>
    <a:masterClrMapping/>
  </p:clrMapOvr>
  <p:transition spd="med">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0"/>
          </p:nvPr>
        </p:nvSpPr>
        <p:spPr>
          <a:ln/>
        </p:spPr>
        <p:txBody>
          <a:bodyPr/>
          <a:lstStyle/>
          <a:p>
            <a:fld id="{535B49CF-2ADD-46C7-BDB0-5E83A92CDE50}" type="slidenum">
              <a:rPr lang="en-US" altLang="zh-CN"/>
              <a:pPr/>
              <a:t>58</a:t>
            </a:fld>
            <a:endParaRPr lang="en-US" altLang="zh-CN"/>
          </a:p>
        </p:txBody>
      </p:sp>
      <p:sp>
        <p:nvSpPr>
          <p:cNvPr id="3" name="Rectangle 4"/>
          <p:cNvSpPr>
            <a:spLocks noGrp="1" noChangeArrowheads="1"/>
          </p:cNvSpPr>
          <p:nvPr>
            <p:ph type="dt" sz="half" idx="4294967295"/>
          </p:nvPr>
        </p:nvSpPr>
        <p:spPr>
          <a:xfrm>
            <a:off x="0" y="6407150"/>
            <a:ext cx="1905000" cy="457200"/>
          </a:xfrm>
          <a:prstGeom prst="rect">
            <a:avLst/>
          </a:prstGeom>
          <a:ln/>
        </p:spPr>
        <p:txBody>
          <a:bodyPr/>
          <a:lstStyle/>
          <a:p>
            <a:fld id="{DD6E87D5-B7CC-4BE0-B7BE-BE46795C7064}" type="datetime1">
              <a:rPr lang="zh-CN" altLang="en-US"/>
              <a:pPr/>
              <a:t>2023/4/16</a:t>
            </a:fld>
            <a:endParaRPr lang="en-US" altLang="zh-CN"/>
          </a:p>
        </p:txBody>
      </p:sp>
      <p:sp>
        <p:nvSpPr>
          <p:cNvPr id="193538" name="Rectangle 2"/>
          <p:cNvSpPr>
            <a:spLocks noChangeArrowheads="1"/>
          </p:cNvSpPr>
          <p:nvPr/>
        </p:nvSpPr>
        <p:spPr bwMode="auto">
          <a:xfrm>
            <a:off x="34925" y="287338"/>
            <a:ext cx="9109075" cy="5784868"/>
          </a:xfrm>
          <a:prstGeom prst="rect">
            <a:avLst/>
          </a:prstGeom>
          <a:solidFill>
            <a:schemeClr val="bg1"/>
          </a:solidFill>
          <a:ln w="9525">
            <a:noFill/>
            <a:miter lim="800000"/>
            <a:headEnd/>
            <a:tailEnd/>
          </a:ln>
        </p:spPr>
        <p:txBody>
          <a:bodyPr/>
          <a:lstStyle/>
          <a:p>
            <a:pPr marL="342900" indent="-342900" eaLnBrk="0" hangingPunct="0">
              <a:lnSpc>
                <a:spcPct val="110000"/>
              </a:lnSpc>
              <a:spcBef>
                <a:spcPct val="20000"/>
              </a:spcBef>
            </a:pPr>
            <a:r>
              <a:rPr lang="zh-CN" altLang="en-US" sz="2300" b="1" dirty="0">
                <a:solidFill>
                  <a:srgbClr val="FF0000"/>
                </a:solidFill>
                <a:latin typeface="楷体_GB2312" pitchFamily="49" charset="-122"/>
                <a:ea typeface="楷体_GB2312" pitchFamily="49" charset="-122"/>
              </a:rPr>
              <a:t> </a:t>
            </a:r>
            <a:r>
              <a:rPr lang="en-US" altLang="zh-CN" sz="2300" b="1" dirty="0">
                <a:latin typeface="楷体_GB2312" pitchFamily="49" charset="-122"/>
                <a:ea typeface="楷体_GB2312" pitchFamily="49" charset="-122"/>
              </a:rPr>
              <a:t>2</a:t>
            </a:r>
            <a:r>
              <a:rPr lang="zh-CN" altLang="en-US" sz="2300" b="1" dirty="0">
                <a:latin typeface="楷体_GB2312" pitchFamily="49" charset="-122"/>
                <a:ea typeface="楷体_GB2312" pitchFamily="49" charset="-122"/>
              </a:rPr>
              <a:t>．身份认证系统的要求</a:t>
            </a:r>
          </a:p>
          <a:p>
            <a:pPr marL="342900" indent="-342900" eaLnBrk="0" hangingPunct="0">
              <a:lnSpc>
                <a:spcPct val="110000"/>
              </a:lnSpc>
              <a:spcBef>
                <a:spcPct val="20000"/>
              </a:spcBef>
            </a:pPr>
            <a:r>
              <a:rPr lang="zh-CN" altLang="en-US" sz="2300" b="1" dirty="0">
                <a:solidFill>
                  <a:srgbClr val="FF0000"/>
                </a:solidFill>
                <a:latin typeface="楷体_GB2312" pitchFamily="49" charset="-122"/>
                <a:ea typeface="楷体_GB2312" pitchFamily="49" charset="-122"/>
              </a:rPr>
              <a:t>     作为一个安全、可靠的身份认证系统，应满足以下要求：</a:t>
            </a:r>
          </a:p>
          <a:p>
            <a:pPr marL="342900" indent="-342900" eaLnBrk="0" hangingPunct="0">
              <a:lnSpc>
                <a:spcPct val="110000"/>
              </a:lnSpc>
              <a:spcBef>
                <a:spcPct val="20000"/>
              </a:spcBef>
            </a:pPr>
            <a:r>
              <a:rPr lang="zh-CN" altLang="en-US" sz="2300" b="1" dirty="0">
                <a:solidFill>
                  <a:srgbClr val="0000FF"/>
                </a:solidFill>
                <a:latin typeface="楷体_GB2312" pitchFamily="49" charset="-122"/>
                <a:ea typeface="楷体_GB2312" pitchFamily="49" charset="-122"/>
              </a:rPr>
              <a:t>（</a:t>
            </a:r>
            <a:r>
              <a:rPr lang="en-US" altLang="zh-CN" sz="2300" b="1" dirty="0">
                <a:solidFill>
                  <a:srgbClr val="0000FF"/>
                </a:solidFill>
                <a:latin typeface="楷体_GB2312" pitchFamily="49" charset="-122"/>
                <a:ea typeface="楷体_GB2312" pitchFamily="49" charset="-122"/>
              </a:rPr>
              <a:t>1</a:t>
            </a:r>
            <a:r>
              <a:rPr lang="zh-CN" altLang="en-US" sz="2300" b="1" dirty="0">
                <a:solidFill>
                  <a:srgbClr val="0000FF"/>
                </a:solidFill>
                <a:latin typeface="楷体_GB2312" pitchFamily="49" charset="-122"/>
                <a:ea typeface="楷体_GB2312" pitchFamily="49" charset="-122"/>
              </a:rPr>
              <a:t>）不具可传递性（</a:t>
            </a:r>
            <a:r>
              <a:rPr lang="en-US" altLang="zh-CN" sz="2300" b="1" dirty="0">
                <a:solidFill>
                  <a:srgbClr val="0000FF"/>
                </a:solidFill>
                <a:latin typeface="楷体_GB2312" pitchFamily="49" charset="-122"/>
                <a:ea typeface="楷体_GB2312" pitchFamily="49" charset="-122"/>
              </a:rPr>
              <a:t>Transferability</a:t>
            </a:r>
            <a:r>
              <a:rPr lang="zh-CN" altLang="en-US" sz="2300" b="1" dirty="0">
                <a:solidFill>
                  <a:srgbClr val="0000FF"/>
                </a:solidFill>
                <a:latin typeface="楷体_GB2312" pitchFamily="49" charset="-122"/>
                <a:ea typeface="楷体_GB2312" pitchFamily="49" charset="-122"/>
              </a:rPr>
              <a:t>），验证者</a:t>
            </a:r>
            <a:r>
              <a:rPr lang="en-US" altLang="zh-CN" sz="2300" b="1" dirty="0">
                <a:solidFill>
                  <a:srgbClr val="0000FF"/>
                </a:solidFill>
                <a:latin typeface="楷体_GB2312" pitchFamily="49" charset="-122"/>
                <a:ea typeface="楷体_GB2312" pitchFamily="49" charset="-122"/>
              </a:rPr>
              <a:t>B</a:t>
            </a:r>
            <a:r>
              <a:rPr lang="zh-CN" altLang="en-US" sz="2300" b="1" dirty="0">
                <a:solidFill>
                  <a:srgbClr val="0000FF"/>
                </a:solidFill>
                <a:latin typeface="楷体_GB2312" pitchFamily="49" charset="-122"/>
                <a:ea typeface="楷体_GB2312" pitchFamily="49" charset="-122"/>
              </a:rPr>
              <a:t>不可能重用示证者</a:t>
            </a:r>
            <a:r>
              <a:rPr lang="en-US" altLang="zh-CN" sz="2300" b="1" dirty="0">
                <a:solidFill>
                  <a:srgbClr val="0000FF"/>
                </a:solidFill>
                <a:latin typeface="楷体_GB2312" pitchFamily="49" charset="-122"/>
                <a:ea typeface="楷体_GB2312" pitchFamily="49" charset="-122"/>
              </a:rPr>
              <a:t>A</a:t>
            </a:r>
            <a:r>
              <a:rPr lang="zh-CN" altLang="en-US" sz="2300" b="1" dirty="0">
                <a:solidFill>
                  <a:srgbClr val="0000FF"/>
                </a:solidFill>
                <a:latin typeface="楷体_GB2312" pitchFamily="49" charset="-122"/>
                <a:ea typeface="楷体_GB2312" pitchFamily="49" charset="-122"/>
              </a:rPr>
              <a:t>提供给他的信息来伪装示证者</a:t>
            </a:r>
            <a:r>
              <a:rPr lang="en-US" altLang="zh-CN" sz="2300" b="1" dirty="0">
                <a:solidFill>
                  <a:srgbClr val="0000FF"/>
                </a:solidFill>
                <a:latin typeface="楷体_GB2312" pitchFamily="49" charset="-122"/>
                <a:ea typeface="楷体_GB2312" pitchFamily="49" charset="-122"/>
              </a:rPr>
              <a:t>A</a:t>
            </a:r>
            <a:r>
              <a:rPr lang="zh-CN" altLang="en-US" sz="2300" b="1" dirty="0">
                <a:solidFill>
                  <a:srgbClr val="0000FF"/>
                </a:solidFill>
                <a:latin typeface="楷体_GB2312" pitchFamily="49" charset="-122"/>
                <a:ea typeface="楷体_GB2312" pitchFamily="49" charset="-122"/>
              </a:rPr>
              <a:t>，而成功地骗取其他人的验证，从而得到信任；</a:t>
            </a:r>
          </a:p>
          <a:p>
            <a:pPr marL="342900" indent="-342900" eaLnBrk="0" hangingPunct="0">
              <a:lnSpc>
                <a:spcPct val="110000"/>
              </a:lnSpc>
              <a:spcBef>
                <a:spcPct val="20000"/>
              </a:spcBef>
            </a:pPr>
            <a:r>
              <a:rPr lang="zh-CN" altLang="en-US" sz="2300" b="1" dirty="0">
                <a:latin typeface="楷体_GB2312" pitchFamily="49" charset="-122"/>
                <a:ea typeface="楷体_GB2312" pitchFamily="49" charset="-122"/>
              </a:rPr>
              <a:t>（</a:t>
            </a:r>
            <a:r>
              <a:rPr lang="en-US" altLang="zh-CN" sz="2300" b="1" dirty="0">
                <a:latin typeface="楷体_GB2312" pitchFamily="49" charset="-122"/>
                <a:ea typeface="楷体_GB2312" pitchFamily="49" charset="-122"/>
              </a:rPr>
              <a:t>2</a:t>
            </a:r>
            <a:r>
              <a:rPr lang="zh-CN" altLang="en-US" sz="2300" b="1" dirty="0">
                <a:latin typeface="楷体_GB2312" pitchFamily="49" charset="-122"/>
                <a:ea typeface="楷体_GB2312" pitchFamily="49" charset="-122"/>
              </a:rPr>
              <a:t>）攻击者伪装示证者欺骗验证者成功的概率要小到可以忽略的程度，特别是要能抗击已知密文攻击，即能抗击攻击者在截获到示证者的验证者多次通信下的密文，然后伪装示证者欺骗验证者；</a:t>
            </a:r>
          </a:p>
          <a:p>
            <a:pPr marL="342900" indent="-342900" eaLnBrk="0" hangingPunct="0">
              <a:lnSpc>
                <a:spcPct val="110000"/>
              </a:lnSpc>
              <a:spcBef>
                <a:spcPct val="20000"/>
              </a:spcBef>
            </a:pPr>
            <a:r>
              <a:rPr lang="zh-CN" altLang="en-US" sz="2300" b="1" dirty="0">
                <a:solidFill>
                  <a:srgbClr val="0000FF"/>
                </a:solidFill>
                <a:latin typeface="楷体_GB2312" pitchFamily="49" charset="-122"/>
                <a:ea typeface="楷体_GB2312" pitchFamily="49" charset="-122"/>
              </a:rPr>
              <a:t>（</a:t>
            </a:r>
            <a:r>
              <a:rPr lang="en-US" altLang="zh-CN" sz="2300" b="1" dirty="0">
                <a:solidFill>
                  <a:srgbClr val="0000FF"/>
                </a:solidFill>
                <a:latin typeface="楷体_GB2312" pitchFamily="49" charset="-122"/>
                <a:ea typeface="楷体_GB2312" pitchFamily="49" charset="-122"/>
              </a:rPr>
              <a:t>3</a:t>
            </a:r>
            <a:r>
              <a:rPr lang="zh-CN" altLang="en-US" sz="2300" b="1" dirty="0">
                <a:solidFill>
                  <a:srgbClr val="0000FF"/>
                </a:solidFill>
                <a:latin typeface="楷体_GB2312" pitchFamily="49" charset="-122"/>
                <a:ea typeface="楷体_GB2312" pitchFamily="49" charset="-122"/>
              </a:rPr>
              <a:t>）验证者正确识别合法示证者的概率极大化（尽可能大）；</a:t>
            </a:r>
          </a:p>
          <a:p>
            <a:pPr marL="342900" indent="-342900" eaLnBrk="0" hangingPunct="0">
              <a:lnSpc>
                <a:spcPct val="110000"/>
              </a:lnSpc>
              <a:spcBef>
                <a:spcPct val="20000"/>
              </a:spcBef>
            </a:pPr>
            <a:r>
              <a:rPr lang="zh-CN" altLang="en-US" sz="2300" b="1" dirty="0">
                <a:latin typeface="楷体_GB2312" pitchFamily="49" charset="-122"/>
                <a:ea typeface="楷体_GB2312" pitchFamily="49" charset="-122"/>
              </a:rPr>
              <a:t>（</a:t>
            </a:r>
            <a:r>
              <a:rPr lang="en-US" altLang="zh-CN" sz="2300" b="1" dirty="0">
                <a:latin typeface="楷体_GB2312" pitchFamily="49" charset="-122"/>
                <a:ea typeface="楷体_GB2312" pitchFamily="49" charset="-122"/>
              </a:rPr>
              <a:t>4</a:t>
            </a:r>
            <a:r>
              <a:rPr lang="zh-CN" altLang="en-US" sz="2300" b="1" dirty="0">
                <a:latin typeface="楷体_GB2312" pitchFamily="49" charset="-122"/>
                <a:ea typeface="楷体_GB2312" pitchFamily="49" charset="-122"/>
              </a:rPr>
              <a:t>）计算有效性，为实现身份认证所需的计算量要小；</a:t>
            </a:r>
          </a:p>
          <a:p>
            <a:pPr marL="342900" indent="-342900" eaLnBrk="0" hangingPunct="0">
              <a:lnSpc>
                <a:spcPct val="110000"/>
              </a:lnSpc>
              <a:spcBef>
                <a:spcPct val="20000"/>
              </a:spcBef>
            </a:pPr>
            <a:r>
              <a:rPr lang="zh-CN" altLang="en-US" sz="2300" b="1" dirty="0">
                <a:solidFill>
                  <a:srgbClr val="0000FF"/>
                </a:solidFill>
                <a:latin typeface="楷体_GB2312" pitchFamily="49" charset="-122"/>
                <a:ea typeface="楷体_GB2312" pitchFamily="49" charset="-122"/>
              </a:rPr>
              <a:t>（</a:t>
            </a:r>
            <a:r>
              <a:rPr lang="en-US" altLang="zh-CN" sz="2300" b="1" dirty="0">
                <a:solidFill>
                  <a:srgbClr val="0000FF"/>
                </a:solidFill>
                <a:latin typeface="楷体_GB2312" pitchFamily="49" charset="-122"/>
                <a:ea typeface="楷体_GB2312" pitchFamily="49" charset="-122"/>
              </a:rPr>
              <a:t>5</a:t>
            </a:r>
            <a:r>
              <a:rPr lang="zh-CN" altLang="en-US" sz="2300" b="1" dirty="0">
                <a:solidFill>
                  <a:srgbClr val="0000FF"/>
                </a:solidFill>
                <a:latin typeface="楷体_GB2312" pitchFamily="49" charset="-122"/>
                <a:ea typeface="楷体_GB2312" pitchFamily="49" charset="-122"/>
              </a:rPr>
              <a:t>）通信有效性，为实现身份认证所需的通信次数和数据量要小；</a:t>
            </a:r>
          </a:p>
          <a:p>
            <a:pPr marL="342900" indent="-342900" eaLnBrk="0" hangingPunct="0">
              <a:lnSpc>
                <a:spcPct val="110000"/>
              </a:lnSpc>
              <a:spcBef>
                <a:spcPct val="20000"/>
              </a:spcBef>
            </a:pPr>
            <a:r>
              <a:rPr lang="zh-CN" altLang="en-US" sz="2300" b="1" dirty="0">
                <a:latin typeface="楷体_GB2312" pitchFamily="49" charset="-122"/>
                <a:ea typeface="楷体_GB2312" pitchFamily="49" charset="-122"/>
              </a:rPr>
              <a:t>（</a:t>
            </a:r>
            <a:r>
              <a:rPr lang="en-US" altLang="zh-CN" sz="2300" b="1" dirty="0">
                <a:latin typeface="楷体_GB2312" pitchFamily="49" charset="-122"/>
                <a:ea typeface="楷体_GB2312" pitchFamily="49" charset="-122"/>
              </a:rPr>
              <a:t>6</a:t>
            </a:r>
            <a:r>
              <a:rPr lang="zh-CN" altLang="en-US" sz="2300" b="1" dirty="0">
                <a:latin typeface="楷体_GB2312" pitchFamily="49" charset="-122"/>
                <a:ea typeface="楷体_GB2312" pitchFamily="49" charset="-122"/>
              </a:rPr>
              <a:t>）秘密参数能安全存储；</a:t>
            </a:r>
          </a:p>
          <a:p>
            <a:pPr marL="342900" indent="-342900" eaLnBrk="0" hangingPunct="0">
              <a:lnSpc>
                <a:spcPct val="110000"/>
              </a:lnSpc>
              <a:spcBef>
                <a:spcPct val="20000"/>
              </a:spcBef>
            </a:pPr>
            <a:r>
              <a:rPr lang="zh-CN" altLang="en-US" sz="2300" b="1" dirty="0">
                <a:solidFill>
                  <a:srgbClr val="0000FF"/>
                </a:solidFill>
                <a:latin typeface="楷体_GB2312" pitchFamily="49" charset="-122"/>
                <a:ea typeface="楷体_GB2312" pitchFamily="49" charset="-122"/>
              </a:rPr>
              <a:t>（</a:t>
            </a:r>
            <a:r>
              <a:rPr lang="en-US" altLang="zh-CN" sz="2300" b="1" dirty="0">
                <a:solidFill>
                  <a:srgbClr val="0000FF"/>
                </a:solidFill>
                <a:latin typeface="楷体_GB2312" pitchFamily="49" charset="-122"/>
                <a:ea typeface="楷体_GB2312" pitchFamily="49" charset="-122"/>
              </a:rPr>
              <a:t>7</a:t>
            </a:r>
            <a:r>
              <a:rPr lang="zh-CN" altLang="en-US" sz="2300" b="1" dirty="0">
                <a:solidFill>
                  <a:srgbClr val="0000FF"/>
                </a:solidFill>
                <a:latin typeface="楷体_GB2312" pitchFamily="49" charset="-122"/>
                <a:ea typeface="楷体_GB2312" pitchFamily="49" charset="-122"/>
              </a:rPr>
              <a:t>）交互识别，必须满足某些应用中双方能相互进行身份认证的要求</a:t>
            </a:r>
          </a:p>
        </p:txBody>
      </p:sp>
    </p:spTree>
  </p:cSld>
  <p:clrMapOvr>
    <a:masterClrMapping/>
  </p:clrMapOvr>
  <p:transition spd="med">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0"/>
          </p:nvPr>
        </p:nvSpPr>
        <p:spPr>
          <a:ln/>
        </p:spPr>
        <p:txBody>
          <a:bodyPr/>
          <a:lstStyle/>
          <a:p>
            <a:fld id="{37E1E95C-C0F5-429D-937A-9C812628A2CF}" type="slidenum">
              <a:rPr lang="en-US" altLang="zh-CN"/>
              <a:pPr/>
              <a:t>59</a:t>
            </a:fld>
            <a:endParaRPr lang="en-US" altLang="zh-CN"/>
          </a:p>
        </p:txBody>
      </p:sp>
      <p:sp>
        <p:nvSpPr>
          <p:cNvPr id="3" name="Rectangle 4"/>
          <p:cNvSpPr>
            <a:spLocks noGrp="1" noChangeArrowheads="1"/>
          </p:cNvSpPr>
          <p:nvPr>
            <p:ph type="dt" sz="half" idx="4294967295"/>
          </p:nvPr>
        </p:nvSpPr>
        <p:spPr>
          <a:xfrm>
            <a:off x="0" y="6407150"/>
            <a:ext cx="1905000" cy="457200"/>
          </a:xfrm>
          <a:prstGeom prst="rect">
            <a:avLst/>
          </a:prstGeom>
          <a:ln/>
        </p:spPr>
        <p:txBody>
          <a:bodyPr/>
          <a:lstStyle/>
          <a:p>
            <a:fld id="{5C443960-3EDB-4ADC-A172-23240EBA9E66}" type="datetime1">
              <a:rPr lang="zh-CN" altLang="en-US"/>
              <a:pPr/>
              <a:t>2023/4/16</a:t>
            </a:fld>
            <a:endParaRPr lang="en-US" altLang="zh-CN"/>
          </a:p>
        </p:txBody>
      </p:sp>
      <p:sp>
        <p:nvSpPr>
          <p:cNvPr id="194562" name="Rectangle 2"/>
          <p:cNvSpPr>
            <a:spLocks noChangeArrowheads="1"/>
          </p:cNvSpPr>
          <p:nvPr/>
        </p:nvSpPr>
        <p:spPr bwMode="auto">
          <a:xfrm>
            <a:off x="34925" y="287338"/>
            <a:ext cx="9109075" cy="5784868"/>
          </a:xfrm>
          <a:prstGeom prst="rect">
            <a:avLst/>
          </a:prstGeom>
          <a:solidFill>
            <a:schemeClr val="bg1"/>
          </a:solidFill>
          <a:ln w="9525">
            <a:noFill/>
            <a:miter lim="800000"/>
            <a:headEnd/>
            <a:tailEnd/>
          </a:ln>
        </p:spPr>
        <p:txBody>
          <a:bodyPr/>
          <a:lstStyle/>
          <a:p>
            <a:pPr marL="342900" indent="-342900" eaLnBrk="0" hangingPunct="0">
              <a:lnSpc>
                <a:spcPct val="110000"/>
              </a:lnSpc>
              <a:spcBef>
                <a:spcPct val="20000"/>
              </a:spcBef>
            </a:pPr>
            <a:r>
              <a:rPr lang="zh-CN" altLang="en-US" sz="2300" b="1" dirty="0">
                <a:latin typeface="楷体_GB2312" pitchFamily="49" charset="-122"/>
                <a:ea typeface="楷体_GB2312" pitchFamily="49" charset="-122"/>
              </a:rPr>
              <a:t>（</a:t>
            </a:r>
            <a:r>
              <a:rPr lang="en-US" altLang="zh-CN" sz="2300" b="1" dirty="0">
                <a:latin typeface="楷体_GB2312" pitchFamily="49" charset="-122"/>
                <a:ea typeface="楷体_GB2312" pitchFamily="49" charset="-122"/>
              </a:rPr>
              <a:t>8</a:t>
            </a:r>
            <a:r>
              <a:rPr lang="zh-CN" altLang="en-US" sz="2300" b="1" dirty="0">
                <a:latin typeface="楷体_GB2312" pitchFamily="49" charset="-122"/>
                <a:ea typeface="楷体_GB2312" pitchFamily="49" charset="-122"/>
              </a:rPr>
              <a:t>）第三方的可信赖性，必要时能够实时参与；</a:t>
            </a:r>
          </a:p>
          <a:p>
            <a:pPr marL="342900" indent="-342900" eaLnBrk="0" hangingPunct="0">
              <a:lnSpc>
                <a:spcPct val="110000"/>
              </a:lnSpc>
              <a:spcBef>
                <a:spcPct val="20000"/>
              </a:spcBef>
            </a:pPr>
            <a:r>
              <a:rPr lang="zh-CN" altLang="en-US" sz="2300" b="1" dirty="0">
                <a:solidFill>
                  <a:srgbClr val="0000FF"/>
                </a:solidFill>
                <a:latin typeface="楷体_GB2312" pitchFamily="49" charset="-122"/>
                <a:ea typeface="楷体_GB2312" pitchFamily="49" charset="-122"/>
              </a:rPr>
              <a:t>（</a:t>
            </a:r>
            <a:r>
              <a:rPr lang="en-US" altLang="zh-CN" sz="2300" b="1" dirty="0">
                <a:solidFill>
                  <a:srgbClr val="0000FF"/>
                </a:solidFill>
                <a:latin typeface="楷体_GB2312" pitchFamily="49" charset="-122"/>
                <a:ea typeface="楷体_GB2312" pitchFamily="49" charset="-122"/>
              </a:rPr>
              <a:t>9</a:t>
            </a:r>
            <a:r>
              <a:rPr lang="zh-CN" altLang="en-US" sz="2300" b="1" dirty="0">
                <a:solidFill>
                  <a:srgbClr val="0000FF"/>
                </a:solidFill>
                <a:latin typeface="楷体_GB2312" pitchFamily="49" charset="-122"/>
                <a:ea typeface="楷体_GB2312" pitchFamily="49" charset="-122"/>
              </a:rPr>
              <a:t>）提供可证明安全性。</a:t>
            </a:r>
          </a:p>
          <a:p>
            <a:pPr marL="342900" indent="-342900" eaLnBrk="0" hangingPunct="0">
              <a:lnSpc>
                <a:spcPct val="110000"/>
              </a:lnSpc>
              <a:spcBef>
                <a:spcPct val="20000"/>
              </a:spcBef>
            </a:pPr>
            <a:r>
              <a:rPr lang="zh-CN" altLang="en-US" sz="2300" b="1" dirty="0">
                <a:latin typeface="楷体_GB2312" pitchFamily="49" charset="-122"/>
                <a:ea typeface="楷体_GB2312" pitchFamily="49" charset="-122"/>
              </a:rPr>
              <a:t>   其中，（</a:t>
            </a:r>
            <a:r>
              <a:rPr lang="en-US" altLang="zh-CN" sz="2300" b="1" dirty="0">
                <a:latin typeface="楷体_GB2312" pitchFamily="49" charset="-122"/>
                <a:ea typeface="楷体_GB2312" pitchFamily="49" charset="-122"/>
              </a:rPr>
              <a:t>7</a:t>
            </a:r>
            <a:r>
              <a:rPr lang="zh-CN" altLang="en-US" sz="2300" b="1" dirty="0">
                <a:latin typeface="楷体_GB2312" pitchFamily="49" charset="-122"/>
                <a:ea typeface="楷体_GB2312" pitchFamily="49" charset="-122"/>
              </a:rPr>
              <a:t>）～（</a:t>
            </a:r>
            <a:r>
              <a:rPr lang="en-US" altLang="zh-CN" sz="2300" b="1" dirty="0">
                <a:latin typeface="楷体_GB2312" pitchFamily="49" charset="-122"/>
                <a:ea typeface="楷体_GB2312" pitchFamily="49" charset="-122"/>
              </a:rPr>
              <a:t>10</a:t>
            </a:r>
            <a:r>
              <a:rPr lang="zh-CN" altLang="en-US" sz="2300" b="1" dirty="0">
                <a:latin typeface="楷体_GB2312" pitchFamily="49" charset="-122"/>
                <a:ea typeface="楷体_GB2312" pitchFamily="49" charset="-122"/>
              </a:rPr>
              <a:t>）是某些身份认证系统提出的要求。</a:t>
            </a:r>
          </a:p>
          <a:p>
            <a:pPr marL="342900" indent="-342900" eaLnBrk="0" hangingPunct="0">
              <a:lnSpc>
                <a:spcPct val="120000"/>
              </a:lnSpc>
              <a:spcBef>
                <a:spcPct val="20000"/>
              </a:spcBef>
            </a:pPr>
            <a:r>
              <a:rPr lang="en-US" altLang="zh-CN" sz="2300" b="1" dirty="0">
                <a:ea typeface="楷体_GB2312" pitchFamily="49" charset="-122"/>
              </a:rPr>
              <a:t>3</a:t>
            </a:r>
            <a:r>
              <a:rPr lang="zh-CN" altLang="en-US" sz="2300" b="1" dirty="0">
                <a:ea typeface="楷体_GB2312" pitchFamily="49" charset="-122"/>
              </a:rPr>
              <a:t>．身份认证的分类</a:t>
            </a:r>
          </a:p>
          <a:p>
            <a:pPr marL="342900" indent="-342900" eaLnBrk="0" hangingPunct="0">
              <a:lnSpc>
                <a:spcPct val="120000"/>
              </a:lnSpc>
              <a:spcBef>
                <a:spcPct val="20000"/>
              </a:spcBef>
            </a:pPr>
            <a:r>
              <a:rPr lang="zh-CN" altLang="en-US" sz="2300" b="1" dirty="0">
                <a:solidFill>
                  <a:srgbClr val="FF0000"/>
                </a:solidFill>
                <a:ea typeface="楷体_GB2312" pitchFamily="49" charset="-122"/>
              </a:rPr>
              <a:t>      身份认证可以分为以下两大类：</a:t>
            </a:r>
          </a:p>
          <a:p>
            <a:pPr marL="342900" indent="-342900" eaLnBrk="0" hangingPunct="0">
              <a:lnSpc>
                <a:spcPct val="120000"/>
              </a:lnSpc>
              <a:spcBef>
                <a:spcPct val="20000"/>
              </a:spcBef>
            </a:pPr>
            <a:r>
              <a:rPr lang="zh-CN" altLang="en-US" sz="2300" b="1" dirty="0">
                <a:solidFill>
                  <a:srgbClr val="0000FF"/>
                </a:solidFill>
                <a:ea typeface="楷体_GB2312" pitchFamily="49" charset="-122"/>
              </a:rPr>
              <a:t>（</a:t>
            </a:r>
            <a:r>
              <a:rPr lang="en-US" altLang="zh-CN" sz="2300" b="1" dirty="0">
                <a:solidFill>
                  <a:srgbClr val="0000FF"/>
                </a:solidFill>
                <a:ea typeface="楷体_GB2312" pitchFamily="49" charset="-122"/>
              </a:rPr>
              <a:t>1</a:t>
            </a:r>
            <a:r>
              <a:rPr lang="zh-CN" altLang="en-US" sz="2300" b="1" dirty="0">
                <a:solidFill>
                  <a:srgbClr val="0000FF"/>
                </a:solidFill>
                <a:ea typeface="楷体_GB2312" pitchFamily="49" charset="-122"/>
              </a:rPr>
              <a:t>）身份证实（</a:t>
            </a:r>
            <a:r>
              <a:rPr lang="en-US" altLang="zh-CN" sz="2300" b="1" dirty="0">
                <a:solidFill>
                  <a:srgbClr val="0000FF"/>
                </a:solidFill>
                <a:ea typeface="楷体_GB2312" pitchFamily="49" charset="-122"/>
              </a:rPr>
              <a:t>Identification Verification</a:t>
            </a:r>
            <a:r>
              <a:rPr lang="zh-CN" altLang="en-US" sz="2300" b="1" dirty="0">
                <a:solidFill>
                  <a:srgbClr val="0000FF"/>
                </a:solidFill>
                <a:ea typeface="楷体_GB2312" pitchFamily="49" charset="-122"/>
              </a:rPr>
              <a:t>）：</a:t>
            </a:r>
            <a:r>
              <a:rPr lang="zh-CN" altLang="en-US" sz="2300" b="1" dirty="0">
                <a:ea typeface="楷体_GB2312" pitchFamily="49" charset="-122"/>
              </a:rPr>
              <a:t>对身份进行肯定或否定，即要回答“你是否是你所声称的你”。一般方法是输入示证者的个人信息，对公式和算法运算所得结果与卡上或库中所存储的信息进行比较，得出结论。</a:t>
            </a:r>
          </a:p>
          <a:p>
            <a:pPr marL="342900" indent="-342900" eaLnBrk="0" hangingPunct="0">
              <a:lnSpc>
                <a:spcPct val="120000"/>
              </a:lnSpc>
              <a:spcBef>
                <a:spcPct val="20000"/>
              </a:spcBef>
            </a:pPr>
            <a:r>
              <a:rPr lang="zh-CN" altLang="en-US" sz="2300" b="1" dirty="0">
                <a:solidFill>
                  <a:srgbClr val="0000FF"/>
                </a:solidFill>
                <a:ea typeface="楷体_GB2312" pitchFamily="49" charset="-122"/>
              </a:rPr>
              <a:t>（</a:t>
            </a:r>
            <a:r>
              <a:rPr lang="en-US" altLang="zh-CN" sz="2300" b="1" dirty="0">
                <a:solidFill>
                  <a:srgbClr val="0000FF"/>
                </a:solidFill>
                <a:ea typeface="楷体_GB2312" pitchFamily="49" charset="-122"/>
              </a:rPr>
              <a:t>2</a:t>
            </a:r>
            <a:r>
              <a:rPr lang="zh-CN" altLang="en-US" sz="2300" b="1" dirty="0">
                <a:solidFill>
                  <a:srgbClr val="0000FF"/>
                </a:solidFill>
                <a:ea typeface="楷体_GB2312" pitchFamily="49" charset="-122"/>
              </a:rPr>
              <a:t>）身份识别（</a:t>
            </a:r>
            <a:r>
              <a:rPr lang="en-US" altLang="zh-CN" sz="2300" b="1" dirty="0">
                <a:solidFill>
                  <a:srgbClr val="0000FF"/>
                </a:solidFill>
                <a:ea typeface="楷体_GB2312" pitchFamily="49" charset="-122"/>
              </a:rPr>
              <a:t>Identity Recognition</a:t>
            </a:r>
            <a:r>
              <a:rPr lang="zh-CN" altLang="en-US" sz="2300" b="1" dirty="0">
                <a:solidFill>
                  <a:srgbClr val="0000FF"/>
                </a:solidFill>
                <a:ea typeface="楷体_GB2312" pitchFamily="49" charset="-122"/>
              </a:rPr>
              <a:t>）：要</a:t>
            </a:r>
            <a:r>
              <a:rPr lang="zh-CN" altLang="en-US" sz="2300" b="1" dirty="0">
                <a:ea typeface="楷体_GB2312" pitchFamily="49" charset="-122"/>
              </a:rPr>
              <a:t>回答“我是否知道你是谁”，一般方法是输入个人信息，经过处理提取成模板信息，试着在存储数据库中搜索并找出一个与之匹配的模板，然后给出结论。比如确定一个人是否曾经有前科的指纹检验系统。</a:t>
            </a:r>
          </a:p>
        </p:txBody>
      </p:sp>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txBox="1">
            <a:spLocks noGrp="1"/>
          </p:cNvSpPr>
          <p:nvPr/>
        </p:nvSpPr>
        <p:spPr bwMode="auto">
          <a:xfrm>
            <a:off x="6588125" y="6165850"/>
            <a:ext cx="2133600" cy="476250"/>
          </a:xfrm>
          <a:prstGeom prst="rect">
            <a:avLst/>
          </a:prstGeom>
          <a:noFill/>
          <a:ln>
            <a:miter lim="800000"/>
            <a:headEnd/>
            <a:tailEnd/>
          </a:ln>
          <a:effectLst>
            <a:outerShdw dist="35921" dir="2700000" algn="ctr" rotWithShape="0">
              <a:schemeClr val="accent2"/>
            </a:outerShdw>
          </a:effectLst>
        </p:spPr>
        <p:txBody>
          <a:bodyPr/>
          <a:lstStyle/>
          <a:p>
            <a:pPr algn="r">
              <a:lnSpc>
                <a:spcPct val="100000"/>
              </a:lnSpc>
              <a:spcBef>
                <a:spcPct val="0"/>
              </a:spcBef>
              <a:buFontTx/>
              <a:buNone/>
              <a:defRPr/>
            </a:pPr>
            <a:fld id="{5CA90931-102F-46F9-9F6A-D64E4CF595A6}" type="slidenum">
              <a:rPr lang="zh-CN" altLang="en-US" sz="1400" b="1">
                <a:solidFill>
                  <a:srgbClr val="FFFFFF"/>
                </a:solidFill>
                <a:ea typeface="宋体" charset="-122"/>
              </a:rPr>
              <a:pPr algn="r">
                <a:lnSpc>
                  <a:spcPct val="100000"/>
                </a:lnSpc>
                <a:spcBef>
                  <a:spcPct val="0"/>
                </a:spcBef>
                <a:buFontTx/>
                <a:buNone/>
                <a:defRPr/>
              </a:pPr>
              <a:t>6</a:t>
            </a:fld>
            <a:endParaRPr lang="en-US" altLang="zh-CN" sz="1400" b="1">
              <a:solidFill>
                <a:srgbClr val="FFFFFF"/>
              </a:solidFill>
              <a:ea typeface="宋体" charset="-122"/>
            </a:endParaRPr>
          </a:p>
        </p:txBody>
      </p:sp>
      <p:pic>
        <p:nvPicPr>
          <p:cNvPr id="23555" name="Picture 2"/>
          <p:cNvPicPr>
            <a:picLocks noChangeAspect="1" noChangeArrowheads="1"/>
          </p:cNvPicPr>
          <p:nvPr/>
        </p:nvPicPr>
        <p:blipFill>
          <a:blip r:embed="rId2"/>
          <a:srcRect/>
          <a:stretch>
            <a:fillRect/>
          </a:stretch>
        </p:blipFill>
        <p:spPr bwMode="auto">
          <a:xfrm>
            <a:off x="395288" y="981075"/>
            <a:ext cx="7124700" cy="5467350"/>
          </a:xfrm>
          <a:prstGeom prst="rect">
            <a:avLst/>
          </a:prstGeom>
          <a:noFill/>
          <a:ln w="9525">
            <a:noFill/>
            <a:miter lim="800000"/>
            <a:headEnd/>
            <a:tailEnd/>
          </a:ln>
        </p:spPr>
      </p:pic>
      <p:sp>
        <p:nvSpPr>
          <p:cNvPr id="906243" name="Text Box 3"/>
          <p:cNvSpPr txBox="1">
            <a:spLocks noChangeArrowheads="1"/>
          </p:cNvSpPr>
          <p:nvPr/>
        </p:nvSpPr>
        <p:spPr bwMode="auto">
          <a:xfrm>
            <a:off x="7667625" y="1557338"/>
            <a:ext cx="1104900" cy="915987"/>
          </a:xfrm>
          <a:prstGeom prst="rect">
            <a:avLst/>
          </a:prstGeom>
          <a:noFill/>
          <a:ln w="9525">
            <a:noFill/>
            <a:miter lim="800000"/>
            <a:headEnd/>
            <a:tailEnd/>
          </a:ln>
        </p:spPr>
        <p:txBody>
          <a:bodyPr wrap="none">
            <a:spAutoFit/>
          </a:bodyPr>
          <a:lstStyle/>
          <a:p>
            <a:pPr algn="ctr">
              <a:lnSpc>
                <a:spcPct val="100000"/>
              </a:lnSpc>
              <a:spcBef>
                <a:spcPct val="0"/>
              </a:spcBef>
              <a:buFontTx/>
              <a:buNone/>
            </a:pPr>
            <a:r>
              <a:rPr lang="zh-CN" altLang="en-US" sz="1800" b="1">
                <a:latin typeface="Arial Narrow" pitchFamily="34" charset="0"/>
                <a:ea typeface="宋体" charset="-122"/>
              </a:rPr>
              <a:t>认证</a:t>
            </a:r>
          </a:p>
          <a:p>
            <a:pPr algn="ctr">
              <a:lnSpc>
                <a:spcPct val="100000"/>
              </a:lnSpc>
              <a:spcBef>
                <a:spcPct val="0"/>
              </a:spcBef>
              <a:buFontTx/>
              <a:buNone/>
            </a:pPr>
            <a:r>
              <a:rPr lang="zh-CN" altLang="en-US" sz="1800" b="1">
                <a:latin typeface="Arial Narrow" pitchFamily="34" charset="0"/>
                <a:ea typeface="宋体" charset="-122"/>
              </a:rPr>
              <a:t>保密和</a:t>
            </a:r>
          </a:p>
          <a:p>
            <a:pPr algn="ctr">
              <a:lnSpc>
                <a:spcPct val="100000"/>
              </a:lnSpc>
              <a:spcBef>
                <a:spcPct val="0"/>
              </a:spcBef>
              <a:buFontTx/>
              <a:buNone/>
            </a:pPr>
            <a:r>
              <a:rPr lang="zh-CN" altLang="en-US" sz="1800" b="1">
                <a:latin typeface="Arial Narrow" pitchFamily="34" charset="0"/>
                <a:ea typeface="宋体" charset="-122"/>
              </a:rPr>
              <a:t>数字签名</a:t>
            </a:r>
          </a:p>
        </p:txBody>
      </p:sp>
      <p:sp>
        <p:nvSpPr>
          <p:cNvPr id="906244" name="Text Box 4"/>
          <p:cNvSpPr txBox="1">
            <a:spLocks noChangeArrowheads="1"/>
          </p:cNvSpPr>
          <p:nvPr/>
        </p:nvSpPr>
        <p:spPr bwMode="auto">
          <a:xfrm>
            <a:off x="7772400" y="3487738"/>
            <a:ext cx="644525" cy="915987"/>
          </a:xfrm>
          <a:prstGeom prst="rect">
            <a:avLst/>
          </a:prstGeom>
          <a:noFill/>
          <a:ln w="9525">
            <a:noFill/>
            <a:miter lim="800000"/>
            <a:headEnd/>
            <a:tailEnd/>
          </a:ln>
        </p:spPr>
        <p:txBody>
          <a:bodyPr wrap="none">
            <a:spAutoFit/>
          </a:bodyPr>
          <a:lstStyle/>
          <a:p>
            <a:pPr algn="ctr">
              <a:lnSpc>
                <a:spcPct val="100000"/>
              </a:lnSpc>
              <a:spcBef>
                <a:spcPct val="0"/>
              </a:spcBef>
              <a:buFontTx/>
              <a:buNone/>
            </a:pPr>
            <a:r>
              <a:rPr lang="zh-CN" altLang="en-US" sz="1800" b="1">
                <a:latin typeface="Arial Narrow" pitchFamily="34" charset="0"/>
                <a:ea typeface="宋体" charset="-122"/>
              </a:rPr>
              <a:t>认证</a:t>
            </a:r>
          </a:p>
          <a:p>
            <a:pPr algn="ctr">
              <a:lnSpc>
                <a:spcPct val="100000"/>
              </a:lnSpc>
              <a:spcBef>
                <a:spcPct val="0"/>
              </a:spcBef>
              <a:buFontTx/>
              <a:buNone/>
            </a:pPr>
            <a:endParaRPr lang="zh-CN" altLang="en-US" sz="1800">
              <a:solidFill>
                <a:schemeClr val="tx1"/>
              </a:solidFill>
              <a:latin typeface="Arial Narrow" pitchFamily="34" charset="0"/>
              <a:ea typeface="宋体" charset="-122"/>
            </a:endParaRPr>
          </a:p>
          <a:p>
            <a:pPr algn="ctr">
              <a:lnSpc>
                <a:spcPct val="100000"/>
              </a:lnSpc>
              <a:spcBef>
                <a:spcPct val="0"/>
              </a:spcBef>
              <a:buFontTx/>
              <a:buNone/>
            </a:pPr>
            <a:endParaRPr lang="zh-CN" altLang="en-US" sz="1800">
              <a:solidFill>
                <a:schemeClr val="tx1"/>
              </a:solidFill>
              <a:latin typeface="Arial Narrow" pitchFamily="34" charset="0"/>
              <a:ea typeface="宋体" charset="-122"/>
            </a:endParaRPr>
          </a:p>
        </p:txBody>
      </p:sp>
      <p:sp>
        <p:nvSpPr>
          <p:cNvPr id="906245" name="Text Box 5"/>
          <p:cNvSpPr txBox="1">
            <a:spLocks noChangeArrowheads="1"/>
          </p:cNvSpPr>
          <p:nvPr/>
        </p:nvSpPr>
        <p:spPr bwMode="auto">
          <a:xfrm>
            <a:off x="7667625" y="5084763"/>
            <a:ext cx="1104900" cy="1190625"/>
          </a:xfrm>
          <a:prstGeom prst="rect">
            <a:avLst/>
          </a:prstGeom>
          <a:noFill/>
          <a:ln w="9525">
            <a:noFill/>
            <a:miter lim="800000"/>
            <a:headEnd/>
            <a:tailEnd/>
          </a:ln>
        </p:spPr>
        <p:txBody>
          <a:bodyPr wrap="none">
            <a:spAutoFit/>
          </a:bodyPr>
          <a:lstStyle/>
          <a:p>
            <a:pPr algn="ctr">
              <a:lnSpc>
                <a:spcPct val="100000"/>
              </a:lnSpc>
              <a:spcBef>
                <a:spcPct val="0"/>
              </a:spcBef>
              <a:buFontTx/>
              <a:buNone/>
            </a:pPr>
            <a:r>
              <a:rPr lang="zh-CN" altLang="en-US" sz="1800" b="1">
                <a:latin typeface="Arial Narrow" pitchFamily="34" charset="0"/>
                <a:ea typeface="宋体" charset="-122"/>
              </a:rPr>
              <a:t>认证</a:t>
            </a:r>
          </a:p>
          <a:p>
            <a:pPr algn="ctr">
              <a:lnSpc>
                <a:spcPct val="100000"/>
              </a:lnSpc>
              <a:spcBef>
                <a:spcPct val="0"/>
              </a:spcBef>
              <a:buFontTx/>
              <a:buNone/>
            </a:pPr>
            <a:r>
              <a:rPr lang="zh-CN" altLang="en-US" sz="1800" b="1">
                <a:latin typeface="Arial Narrow" pitchFamily="34" charset="0"/>
                <a:ea typeface="宋体" charset="-122"/>
              </a:rPr>
              <a:t>保密和</a:t>
            </a:r>
          </a:p>
          <a:p>
            <a:pPr algn="ctr">
              <a:lnSpc>
                <a:spcPct val="100000"/>
              </a:lnSpc>
              <a:spcBef>
                <a:spcPct val="0"/>
              </a:spcBef>
              <a:buFontTx/>
              <a:buNone/>
            </a:pPr>
            <a:r>
              <a:rPr lang="zh-CN" altLang="en-US" sz="1800" b="1">
                <a:latin typeface="Arial Narrow" pitchFamily="34" charset="0"/>
                <a:ea typeface="宋体" charset="-122"/>
              </a:rPr>
              <a:t>数字签名</a:t>
            </a:r>
          </a:p>
          <a:p>
            <a:pPr algn="ctr">
              <a:lnSpc>
                <a:spcPct val="100000"/>
              </a:lnSpc>
              <a:spcBef>
                <a:spcPct val="0"/>
              </a:spcBef>
              <a:buFontTx/>
              <a:buNone/>
            </a:pPr>
            <a:endParaRPr lang="zh-CN" altLang="en-US" sz="1800" b="1">
              <a:latin typeface="Arial Narrow" pitchFamily="34" charset="0"/>
              <a:ea typeface="宋体"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906243"/>
                                        </p:tgtEl>
                                        <p:attrNameLst>
                                          <p:attrName>style.visibility</p:attrName>
                                        </p:attrNameLst>
                                      </p:cBhvr>
                                      <p:to>
                                        <p:strVal val="visible"/>
                                      </p:to>
                                    </p:set>
                                    <p:animEffect transition="in" filter="barn(inHorizontal)">
                                      <p:cBhvr>
                                        <p:cTn id="7" dur="500"/>
                                        <p:tgtEl>
                                          <p:spTgt spid="90624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906244"/>
                                        </p:tgtEl>
                                        <p:attrNameLst>
                                          <p:attrName>style.visibility</p:attrName>
                                        </p:attrNameLst>
                                      </p:cBhvr>
                                      <p:to>
                                        <p:strVal val="visible"/>
                                      </p:to>
                                    </p:set>
                                    <p:animEffect transition="in" filter="barn(inHorizontal)">
                                      <p:cBhvr>
                                        <p:cTn id="12" dur="500"/>
                                        <p:tgtEl>
                                          <p:spTgt spid="90624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906245"/>
                                        </p:tgtEl>
                                        <p:attrNameLst>
                                          <p:attrName>style.visibility</p:attrName>
                                        </p:attrNameLst>
                                      </p:cBhvr>
                                      <p:to>
                                        <p:strVal val="visible"/>
                                      </p:to>
                                    </p:set>
                                    <p:animEffect transition="in" filter="barn(inHorizontal)">
                                      <p:cBhvr>
                                        <p:cTn id="17" dur="500"/>
                                        <p:tgtEl>
                                          <p:spTgt spid="906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3" grpId="0"/>
      <p:bldP spid="906244" grpId="0"/>
      <p:bldP spid="90624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0"/>
          </p:nvPr>
        </p:nvSpPr>
        <p:spPr>
          <a:ln/>
        </p:spPr>
        <p:txBody>
          <a:bodyPr/>
          <a:lstStyle/>
          <a:p>
            <a:fld id="{8EA5A772-4784-4DAB-B1E7-FC1AD71BE120}" type="slidenum">
              <a:rPr lang="en-US" altLang="zh-CN"/>
              <a:pPr/>
              <a:t>60</a:t>
            </a:fld>
            <a:endParaRPr lang="en-US" altLang="zh-CN"/>
          </a:p>
        </p:txBody>
      </p:sp>
      <p:sp>
        <p:nvSpPr>
          <p:cNvPr id="5" name="Rectangle 4"/>
          <p:cNvSpPr>
            <a:spLocks noGrp="1" noChangeArrowheads="1"/>
          </p:cNvSpPr>
          <p:nvPr>
            <p:ph type="dt" sz="half" idx="4294967295"/>
          </p:nvPr>
        </p:nvSpPr>
        <p:spPr>
          <a:xfrm>
            <a:off x="0" y="6407150"/>
            <a:ext cx="1905000" cy="457200"/>
          </a:xfrm>
          <a:prstGeom prst="rect">
            <a:avLst/>
          </a:prstGeom>
          <a:ln/>
        </p:spPr>
        <p:txBody>
          <a:bodyPr/>
          <a:lstStyle/>
          <a:p>
            <a:fld id="{37798796-D6C7-4ED1-8A52-E961538DDC15}" type="datetime1">
              <a:rPr lang="zh-CN" altLang="en-US"/>
              <a:pPr/>
              <a:t>2023/4/16</a:t>
            </a:fld>
            <a:endParaRPr lang="en-US" altLang="zh-CN"/>
          </a:p>
        </p:txBody>
      </p:sp>
      <p:sp>
        <p:nvSpPr>
          <p:cNvPr id="195586" name="Text Box 2"/>
          <p:cNvSpPr txBox="1">
            <a:spLocks noChangeArrowheads="1"/>
          </p:cNvSpPr>
          <p:nvPr/>
        </p:nvSpPr>
        <p:spPr bwMode="auto">
          <a:xfrm>
            <a:off x="0" y="260350"/>
            <a:ext cx="9144000" cy="3457575"/>
          </a:xfrm>
          <a:prstGeom prst="rect">
            <a:avLst/>
          </a:prstGeom>
          <a:noFill/>
          <a:ln w="9525">
            <a:noFill/>
            <a:miter lim="800000"/>
            <a:headEnd/>
            <a:tailEnd/>
          </a:ln>
          <a:effectLst/>
        </p:spPr>
        <p:txBody>
          <a:bodyPr>
            <a:spAutoFit/>
          </a:bodyPr>
          <a:lstStyle/>
          <a:p>
            <a:pPr>
              <a:lnSpc>
                <a:spcPct val="115000"/>
              </a:lnSpc>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4</a:t>
            </a:r>
            <a:r>
              <a:rPr lang="zh-CN" altLang="en-US" b="1" dirty="0">
                <a:latin typeface="楷体_GB2312" pitchFamily="49" charset="-122"/>
                <a:ea typeface="楷体_GB2312" pitchFamily="49" charset="-122"/>
              </a:rPr>
              <a:t>．实现身份认证的基本途径</a:t>
            </a:r>
          </a:p>
          <a:p>
            <a:pPr>
              <a:lnSpc>
                <a:spcPct val="115000"/>
              </a:lnSpc>
            </a:pPr>
            <a:r>
              <a:rPr lang="zh-CN" altLang="en-US" b="1" dirty="0" smtClean="0">
                <a:solidFill>
                  <a:srgbClr val="FFC000"/>
                </a:solidFill>
                <a:latin typeface="楷体_GB2312" pitchFamily="49" charset="-122"/>
                <a:ea typeface="楷体_GB2312" pitchFamily="49" charset="-122"/>
              </a:rPr>
              <a:t>实现</a:t>
            </a:r>
            <a:r>
              <a:rPr lang="zh-CN" altLang="en-US" b="1" dirty="0">
                <a:solidFill>
                  <a:srgbClr val="FFC000"/>
                </a:solidFill>
                <a:latin typeface="楷体_GB2312" pitchFamily="49" charset="-122"/>
                <a:ea typeface="楷体_GB2312" pitchFamily="49" charset="-122"/>
              </a:rPr>
              <a:t>身份认证的基本途径有以下</a:t>
            </a:r>
            <a:r>
              <a:rPr lang="en-US" altLang="zh-CN" b="1" dirty="0">
                <a:solidFill>
                  <a:srgbClr val="FFC000"/>
                </a:solidFill>
                <a:latin typeface="楷体_GB2312" pitchFamily="49" charset="-122"/>
                <a:ea typeface="楷体_GB2312" pitchFamily="49" charset="-122"/>
              </a:rPr>
              <a:t>3</a:t>
            </a:r>
            <a:r>
              <a:rPr lang="zh-CN" altLang="en-US" b="1" dirty="0">
                <a:solidFill>
                  <a:srgbClr val="FFC000"/>
                </a:solidFill>
                <a:latin typeface="楷体_GB2312" pitchFamily="49" charset="-122"/>
                <a:ea typeface="楷体_GB2312" pitchFamily="49" charset="-122"/>
              </a:rPr>
              <a:t>类：</a:t>
            </a:r>
          </a:p>
          <a:p>
            <a:pPr>
              <a:lnSpc>
                <a:spcPct val="115000"/>
              </a:lnSpc>
            </a:pPr>
            <a:r>
              <a:rPr lang="zh-CN" altLang="en-US" b="1" dirty="0">
                <a:latin typeface="楷体_GB2312" pitchFamily="49" charset="-122"/>
                <a:ea typeface="楷体_GB2312" pitchFamily="49" charset="-122"/>
              </a:rPr>
              <a:t>   </a:t>
            </a:r>
            <a:r>
              <a:rPr lang="zh-CN" altLang="en-US" b="1" dirty="0">
                <a:solidFill>
                  <a:srgbClr val="FF0000"/>
                </a:solidFill>
                <a:latin typeface="楷体_GB2312" pitchFamily="49" charset="-122"/>
                <a:ea typeface="楷体_GB2312" pitchFamily="49" charset="-122"/>
              </a:rPr>
              <a:t>（</a:t>
            </a:r>
            <a:r>
              <a:rPr lang="en-US" altLang="zh-CN" b="1" dirty="0">
                <a:solidFill>
                  <a:srgbClr val="FF0000"/>
                </a:solidFill>
                <a:latin typeface="楷体_GB2312" pitchFamily="49" charset="-122"/>
                <a:ea typeface="楷体_GB2312" pitchFamily="49" charset="-122"/>
              </a:rPr>
              <a:t>1</a:t>
            </a:r>
            <a:r>
              <a:rPr lang="zh-CN" altLang="en-US" b="1" dirty="0">
                <a:solidFill>
                  <a:srgbClr val="FF0000"/>
                </a:solidFill>
                <a:latin typeface="楷体_GB2312" pitchFamily="49" charset="-122"/>
                <a:ea typeface="楷体_GB2312" pitchFamily="49" charset="-122"/>
              </a:rPr>
              <a:t>）所知（</a:t>
            </a:r>
            <a:r>
              <a:rPr lang="en-US" altLang="zh-CN" b="1" dirty="0">
                <a:solidFill>
                  <a:srgbClr val="FF0000"/>
                </a:solidFill>
                <a:latin typeface="楷体_GB2312" pitchFamily="49" charset="-122"/>
                <a:ea typeface="楷体_GB2312" pitchFamily="49" charset="-122"/>
              </a:rPr>
              <a:t>Knowledge</a:t>
            </a:r>
            <a:r>
              <a:rPr lang="zh-CN" altLang="en-US" b="1" dirty="0">
                <a:solidFill>
                  <a:srgbClr val="FF0000"/>
                </a:solidFill>
                <a:latin typeface="楷体_GB2312" pitchFamily="49" charset="-122"/>
                <a:ea typeface="楷体_GB2312" pitchFamily="49" charset="-122"/>
              </a:rPr>
              <a:t>）：</a:t>
            </a:r>
            <a:r>
              <a:rPr lang="zh-CN" altLang="en-US" b="1" dirty="0">
                <a:solidFill>
                  <a:schemeClr val="bg1"/>
                </a:solidFill>
                <a:latin typeface="楷体_GB2312" pitchFamily="49" charset="-122"/>
                <a:ea typeface="楷体_GB2312" pitchFamily="49" charset="-122"/>
              </a:rPr>
              <a:t>个人所知道的或掌握的知识，如口令、密码等。</a:t>
            </a:r>
          </a:p>
          <a:p>
            <a:pPr>
              <a:lnSpc>
                <a:spcPct val="115000"/>
              </a:lnSpc>
            </a:pPr>
            <a:r>
              <a:rPr lang="zh-CN" altLang="en-US" b="1" dirty="0">
                <a:latin typeface="楷体_GB2312" pitchFamily="49" charset="-122"/>
                <a:ea typeface="楷体_GB2312" pitchFamily="49" charset="-122"/>
              </a:rPr>
              <a:t>   </a:t>
            </a:r>
            <a:r>
              <a:rPr lang="zh-CN" altLang="en-US" b="1" dirty="0">
                <a:solidFill>
                  <a:srgbClr val="FF0000"/>
                </a:solidFill>
                <a:latin typeface="楷体_GB2312" pitchFamily="49" charset="-122"/>
                <a:ea typeface="楷体_GB2312" pitchFamily="49" charset="-122"/>
              </a:rPr>
              <a:t>（</a:t>
            </a:r>
            <a:r>
              <a:rPr lang="en-US" altLang="zh-CN" b="1" dirty="0">
                <a:solidFill>
                  <a:srgbClr val="FF0000"/>
                </a:solidFill>
                <a:latin typeface="楷体_GB2312" pitchFamily="49" charset="-122"/>
                <a:ea typeface="楷体_GB2312" pitchFamily="49" charset="-122"/>
              </a:rPr>
              <a:t>2</a:t>
            </a:r>
            <a:r>
              <a:rPr lang="zh-CN" altLang="en-US" b="1" dirty="0">
                <a:solidFill>
                  <a:srgbClr val="FF0000"/>
                </a:solidFill>
                <a:latin typeface="楷体_GB2312" pitchFamily="49" charset="-122"/>
                <a:ea typeface="楷体_GB2312" pitchFamily="49" charset="-122"/>
              </a:rPr>
              <a:t>）所有（</a:t>
            </a:r>
            <a:r>
              <a:rPr lang="en-US" altLang="zh-CN" b="1" dirty="0">
                <a:solidFill>
                  <a:srgbClr val="FF0000"/>
                </a:solidFill>
                <a:latin typeface="楷体_GB2312" pitchFamily="49" charset="-122"/>
                <a:ea typeface="楷体_GB2312" pitchFamily="49" charset="-122"/>
              </a:rPr>
              <a:t>Possesses</a:t>
            </a:r>
            <a:r>
              <a:rPr lang="zh-CN" altLang="en-US" b="1" dirty="0">
                <a:solidFill>
                  <a:srgbClr val="FF0000"/>
                </a:solidFill>
                <a:latin typeface="楷体_GB2312" pitchFamily="49" charset="-122"/>
                <a:ea typeface="楷体_GB2312" pitchFamily="49" charset="-122"/>
              </a:rPr>
              <a:t>）：</a:t>
            </a:r>
            <a:r>
              <a:rPr lang="zh-CN" altLang="en-US" b="1" dirty="0">
                <a:solidFill>
                  <a:schemeClr val="bg1"/>
                </a:solidFill>
                <a:latin typeface="楷体_GB2312" pitchFamily="49" charset="-122"/>
                <a:ea typeface="楷体_GB2312" pitchFamily="49" charset="-122"/>
              </a:rPr>
              <a:t>个人所具有的东西，如身份证、护照、信用卡、钥匙等。</a:t>
            </a:r>
          </a:p>
          <a:p>
            <a:pPr>
              <a:lnSpc>
                <a:spcPct val="115000"/>
              </a:lnSpc>
            </a:pPr>
            <a:r>
              <a:rPr lang="zh-CN" altLang="en-US" b="1" dirty="0">
                <a:latin typeface="楷体_GB2312" pitchFamily="49" charset="-122"/>
                <a:ea typeface="楷体_GB2312" pitchFamily="49" charset="-122"/>
              </a:rPr>
              <a:t>   </a:t>
            </a:r>
            <a:r>
              <a:rPr lang="zh-CN" altLang="en-US" b="1" dirty="0">
                <a:solidFill>
                  <a:srgbClr val="FF0000"/>
                </a:solidFill>
                <a:latin typeface="楷体_GB2312" pitchFamily="49" charset="-122"/>
                <a:ea typeface="楷体_GB2312" pitchFamily="49" charset="-122"/>
              </a:rPr>
              <a:t>（</a:t>
            </a:r>
            <a:r>
              <a:rPr lang="en-US" altLang="zh-CN" b="1" dirty="0">
                <a:solidFill>
                  <a:srgbClr val="FF0000"/>
                </a:solidFill>
                <a:latin typeface="楷体_GB2312" pitchFamily="49" charset="-122"/>
                <a:ea typeface="楷体_GB2312" pitchFamily="49" charset="-122"/>
              </a:rPr>
              <a:t>3</a:t>
            </a:r>
            <a:r>
              <a:rPr lang="zh-CN" altLang="en-US" b="1" dirty="0">
                <a:solidFill>
                  <a:srgbClr val="FF0000"/>
                </a:solidFill>
                <a:latin typeface="楷体_GB2312" pitchFamily="49" charset="-122"/>
                <a:ea typeface="楷体_GB2312" pitchFamily="49" charset="-122"/>
              </a:rPr>
              <a:t>）个人特征（</a:t>
            </a:r>
            <a:r>
              <a:rPr lang="en-US" altLang="zh-CN" b="1" dirty="0">
                <a:solidFill>
                  <a:srgbClr val="FF0000"/>
                </a:solidFill>
                <a:latin typeface="楷体_GB2312" pitchFamily="49" charset="-122"/>
                <a:ea typeface="楷体_GB2312" pitchFamily="49" charset="-122"/>
              </a:rPr>
              <a:t>Characteristics</a:t>
            </a:r>
            <a:r>
              <a:rPr lang="zh-CN" altLang="en-US" b="1" dirty="0">
                <a:solidFill>
                  <a:srgbClr val="FF0000"/>
                </a:solidFill>
                <a:latin typeface="楷体_GB2312" pitchFamily="49" charset="-122"/>
                <a:ea typeface="楷体_GB2312" pitchFamily="49" charset="-122"/>
              </a:rPr>
              <a:t>）：</a:t>
            </a:r>
            <a:r>
              <a:rPr lang="zh-CN" altLang="en-US" b="1" dirty="0">
                <a:solidFill>
                  <a:schemeClr val="bg1"/>
                </a:solidFill>
                <a:latin typeface="楷体_GB2312" pitchFamily="49" charset="-122"/>
                <a:ea typeface="楷体_GB2312" pitchFamily="49" charset="-122"/>
              </a:rPr>
              <a:t>包括指纹、笔迹、手型、脸型、血型、声纹、视网膜、虹膜、</a:t>
            </a:r>
            <a:r>
              <a:rPr lang="en-US" altLang="zh-CN" b="1" dirty="0">
                <a:solidFill>
                  <a:schemeClr val="bg1"/>
                </a:solidFill>
                <a:latin typeface="楷体_GB2312" pitchFamily="49" charset="-122"/>
                <a:ea typeface="楷体_GB2312" pitchFamily="49" charset="-122"/>
              </a:rPr>
              <a:t>DNA</a:t>
            </a:r>
            <a:r>
              <a:rPr lang="zh-CN" altLang="en-US" b="1" dirty="0">
                <a:solidFill>
                  <a:schemeClr val="bg1"/>
                </a:solidFill>
                <a:latin typeface="楷体_GB2312" pitchFamily="49" charset="-122"/>
                <a:ea typeface="楷体_GB2312" pitchFamily="49" charset="-122"/>
              </a:rPr>
              <a:t>、走路的姿势等。</a:t>
            </a:r>
            <a:endParaRPr lang="en-US" altLang="zh-CN" b="1" dirty="0">
              <a:solidFill>
                <a:schemeClr val="bg1"/>
              </a:solidFill>
              <a:latin typeface="楷体_GB2312" pitchFamily="49" charset="-122"/>
              <a:ea typeface="楷体_GB2312" pitchFamily="49" charset="-122"/>
            </a:endParaRPr>
          </a:p>
        </p:txBody>
      </p:sp>
      <p:sp>
        <p:nvSpPr>
          <p:cNvPr id="195587" name="Rectangle 3"/>
          <p:cNvSpPr>
            <a:spLocks noChangeArrowheads="1"/>
          </p:cNvSpPr>
          <p:nvPr/>
        </p:nvSpPr>
        <p:spPr bwMode="auto">
          <a:xfrm>
            <a:off x="0" y="3716338"/>
            <a:ext cx="9144000" cy="574675"/>
          </a:xfrm>
          <a:prstGeom prst="rect">
            <a:avLst/>
          </a:prstGeom>
          <a:noFill/>
          <a:ln w="9525">
            <a:noFill/>
            <a:miter lim="800000"/>
            <a:headEnd/>
            <a:tailEnd/>
          </a:ln>
        </p:spPr>
        <p:txBody>
          <a:bodyPr/>
          <a:lstStyle/>
          <a:p>
            <a:pPr marL="342900" indent="-342900" eaLnBrk="0" hangingPunct="0">
              <a:lnSpc>
                <a:spcPct val="110000"/>
              </a:lnSpc>
              <a:spcBef>
                <a:spcPct val="20000"/>
              </a:spcBef>
            </a:pPr>
            <a:r>
              <a:rPr lang="zh-CN" altLang="en-US" sz="2800" b="1">
                <a:solidFill>
                  <a:srgbClr val="FF0000"/>
                </a:solidFill>
                <a:ea typeface="楷体_GB2312" pitchFamily="49" charset="-122"/>
              </a:rPr>
              <a:t> </a:t>
            </a:r>
            <a:r>
              <a:rPr lang="en-US" altLang="zh-CN" sz="2800" b="1">
                <a:solidFill>
                  <a:srgbClr val="FF0000"/>
                </a:solidFill>
                <a:ea typeface="楷体_GB2312" pitchFamily="49" charset="-122"/>
              </a:rPr>
              <a:t>3.4.2  </a:t>
            </a:r>
            <a:r>
              <a:rPr lang="zh-CN" altLang="en-US" sz="2800" b="1">
                <a:solidFill>
                  <a:srgbClr val="FF0000"/>
                </a:solidFill>
                <a:ea typeface="楷体_GB2312" pitchFamily="49" charset="-122"/>
              </a:rPr>
              <a:t>通行字认证技术 </a:t>
            </a:r>
          </a:p>
        </p:txBody>
      </p:sp>
      <p:sp>
        <p:nvSpPr>
          <p:cNvPr id="195588" name="Text Box 4"/>
          <p:cNvSpPr txBox="1">
            <a:spLocks noChangeArrowheads="1"/>
          </p:cNvSpPr>
          <p:nvPr/>
        </p:nvSpPr>
        <p:spPr bwMode="auto">
          <a:xfrm>
            <a:off x="-34925" y="4259263"/>
            <a:ext cx="9144000" cy="2511425"/>
          </a:xfrm>
          <a:prstGeom prst="rect">
            <a:avLst/>
          </a:prstGeom>
          <a:solidFill>
            <a:schemeClr val="bg1"/>
          </a:solidFill>
          <a:ln w="9525">
            <a:noFill/>
            <a:miter lim="800000"/>
            <a:headEnd/>
            <a:tailEnd/>
          </a:ln>
          <a:effectLst/>
        </p:spPr>
        <p:txBody>
          <a:bodyPr>
            <a:spAutoFit/>
          </a:bodyPr>
          <a:lstStyle/>
          <a:p>
            <a:pPr>
              <a:lnSpc>
                <a:spcPct val="115000"/>
              </a:lnSpc>
            </a:pPr>
            <a:r>
              <a:rPr lang="zh-CN" altLang="en-US" sz="2300" b="1" dirty="0">
                <a:effectLst>
                  <a:outerShdw blurRad="38100" dist="38100" dir="2700000" algn="tl">
                    <a:srgbClr val="C0C0C0"/>
                  </a:outerShdw>
                </a:effectLst>
                <a:latin typeface="楷体_GB2312" pitchFamily="49" charset="-122"/>
                <a:ea typeface="楷体_GB2312" pitchFamily="49" charset="-122"/>
              </a:rPr>
              <a:t>    通行字也称口令、护字符，是一种根据已知事物验证的方法，也是目前使用最广泛的身份认证法。</a:t>
            </a:r>
          </a:p>
          <a:p>
            <a:pPr>
              <a:lnSpc>
                <a:spcPct val="115000"/>
              </a:lnSpc>
            </a:pPr>
            <a:r>
              <a:rPr lang="en-US" altLang="zh-CN" sz="2300" b="1" dirty="0">
                <a:solidFill>
                  <a:srgbClr val="FF0000"/>
                </a:solidFill>
                <a:effectLst>
                  <a:outerShdw blurRad="38100" dist="38100" dir="2700000" algn="tl">
                    <a:srgbClr val="C0C0C0"/>
                  </a:outerShdw>
                </a:effectLst>
                <a:latin typeface="楷体_GB2312" pitchFamily="49" charset="-122"/>
                <a:ea typeface="楷体_GB2312" pitchFamily="49" charset="-122"/>
              </a:rPr>
              <a:t>    1</a:t>
            </a:r>
            <a:r>
              <a:rPr lang="zh-CN" altLang="en-US" sz="2300" b="1" dirty="0">
                <a:solidFill>
                  <a:srgbClr val="FF0000"/>
                </a:solidFill>
                <a:effectLst>
                  <a:outerShdw blurRad="38100" dist="38100" dir="2700000" algn="tl">
                    <a:srgbClr val="C0C0C0"/>
                  </a:outerShdw>
                </a:effectLst>
                <a:latin typeface="楷体_GB2312" pitchFamily="49" charset="-122"/>
                <a:ea typeface="楷体_GB2312" pitchFamily="49" charset="-122"/>
              </a:rPr>
              <a:t>．通行字的安全控制措施</a:t>
            </a:r>
          </a:p>
          <a:p>
            <a:pPr>
              <a:lnSpc>
                <a:spcPct val="115000"/>
              </a:lnSpc>
            </a:pPr>
            <a:r>
              <a:rPr lang="zh-CN" altLang="en-US" sz="2300" b="1" dirty="0">
                <a:effectLst>
                  <a:outerShdw blurRad="38100" dist="38100" dir="2700000" algn="tl">
                    <a:srgbClr val="C0C0C0"/>
                  </a:outerShdw>
                </a:effectLst>
                <a:latin typeface="楷体_GB2312" pitchFamily="49" charset="-122"/>
                <a:ea typeface="楷体_GB2312" pitchFamily="49" charset="-122"/>
              </a:rPr>
              <a:t>   （</a:t>
            </a:r>
            <a:r>
              <a:rPr lang="en-US" altLang="zh-CN" sz="2300" b="1" dirty="0">
                <a:effectLst>
                  <a:outerShdw blurRad="38100" dist="38100" dir="2700000" algn="tl">
                    <a:srgbClr val="C0C0C0"/>
                  </a:outerShdw>
                </a:effectLst>
                <a:latin typeface="楷体_GB2312" pitchFamily="49" charset="-122"/>
                <a:ea typeface="楷体_GB2312" pitchFamily="49" charset="-122"/>
              </a:rPr>
              <a:t>1</a:t>
            </a:r>
            <a:r>
              <a:rPr lang="zh-CN" altLang="en-US" sz="2300" b="1" dirty="0">
                <a:effectLst>
                  <a:outerShdw blurRad="38100" dist="38100" dir="2700000" algn="tl">
                    <a:srgbClr val="C0C0C0"/>
                  </a:outerShdw>
                </a:effectLst>
                <a:latin typeface="楷体_GB2312" pitchFamily="49" charset="-122"/>
                <a:ea typeface="楷体_GB2312" pitchFamily="49" charset="-122"/>
              </a:rPr>
              <a:t>）系统消息（</a:t>
            </a:r>
            <a:r>
              <a:rPr lang="en-US" altLang="zh-CN" sz="2300" b="1" dirty="0">
                <a:effectLst>
                  <a:outerShdw blurRad="38100" dist="38100" dir="2700000" algn="tl">
                    <a:srgbClr val="C0C0C0"/>
                  </a:outerShdw>
                </a:effectLst>
                <a:latin typeface="楷体_GB2312" pitchFamily="49" charset="-122"/>
                <a:ea typeface="楷体_GB2312" pitchFamily="49" charset="-122"/>
              </a:rPr>
              <a:t>System Message</a:t>
            </a:r>
            <a:r>
              <a:rPr lang="zh-CN" altLang="en-US" sz="2300" b="1" dirty="0">
                <a:effectLst>
                  <a:outerShdw blurRad="38100" dist="38100" dir="2700000" algn="tl">
                    <a:srgbClr val="C0C0C0"/>
                  </a:outerShdw>
                </a:effectLst>
                <a:latin typeface="楷体_GB2312" pitchFamily="49" charset="-122"/>
                <a:ea typeface="楷体_GB2312" pitchFamily="49" charset="-122"/>
              </a:rPr>
              <a:t>）：</a:t>
            </a:r>
            <a:r>
              <a:rPr lang="zh-CN" altLang="en-US" sz="2300" b="1" dirty="0">
                <a:solidFill>
                  <a:srgbClr val="0000FF"/>
                </a:solidFill>
                <a:effectLst>
                  <a:outerShdw blurRad="38100" dist="38100" dir="2700000" algn="tl">
                    <a:srgbClr val="C0C0C0"/>
                  </a:outerShdw>
                </a:effectLst>
                <a:latin typeface="楷体_GB2312" pitchFamily="49" charset="-122"/>
                <a:ea typeface="楷体_GB2312" pitchFamily="49" charset="-122"/>
              </a:rPr>
              <a:t>一般在系统联机和脱机时都显示礼貌性用语，这成为识别系统的线索，</a:t>
            </a:r>
            <a:r>
              <a:rPr lang="zh-CN" altLang="en-US" sz="2300" b="1" dirty="0">
                <a:effectLst>
                  <a:outerShdw blurRad="38100" dist="38100" dir="2700000" algn="tl">
                    <a:srgbClr val="C0C0C0"/>
                  </a:outerShdw>
                </a:effectLst>
                <a:latin typeface="楷体_GB2312" pitchFamily="49" charset="-122"/>
                <a:ea typeface="楷体_GB2312" pitchFamily="49" charset="-122"/>
              </a:rPr>
              <a:t>因此该系统应当可以抑制这类消息的显示（通行字不能显示）。</a:t>
            </a:r>
          </a:p>
        </p:txBody>
      </p:sp>
    </p:spTree>
  </p:cSld>
  <p:clrMapOvr>
    <a:masterClrMapping/>
  </p:clrMapOvr>
  <p:transition spd="med">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0"/>
          </p:nvPr>
        </p:nvSpPr>
        <p:spPr>
          <a:ln/>
        </p:spPr>
        <p:txBody>
          <a:bodyPr/>
          <a:lstStyle/>
          <a:p>
            <a:fld id="{EAC15AD0-B821-4FF9-A927-0004DE156E18}" type="slidenum">
              <a:rPr lang="en-US" altLang="zh-CN"/>
              <a:pPr/>
              <a:t>61</a:t>
            </a:fld>
            <a:endParaRPr lang="en-US" altLang="zh-CN"/>
          </a:p>
        </p:txBody>
      </p:sp>
      <p:sp>
        <p:nvSpPr>
          <p:cNvPr id="3" name="Rectangle 4"/>
          <p:cNvSpPr>
            <a:spLocks noGrp="1" noChangeArrowheads="1"/>
          </p:cNvSpPr>
          <p:nvPr>
            <p:ph type="dt" sz="half" idx="4294967295"/>
          </p:nvPr>
        </p:nvSpPr>
        <p:spPr>
          <a:xfrm>
            <a:off x="0" y="6407150"/>
            <a:ext cx="1905000" cy="457200"/>
          </a:xfrm>
          <a:prstGeom prst="rect">
            <a:avLst/>
          </a:prstGeom>
          <a:ln/>
        </p:spPr>
        <p:txBody>
          <a:bodyPr/>
          <a:lstStyle/>
          <a:p>
            <a:fld id="{813A067E-34E5-48BD-941C-6E4AFEF254B4}" type="datetime1">
              <a:rPr lang="zh-CN" altLang="en-US"/>
              <a:pPr/>
              <a:t>2023/4/16</a:t>
            </a:fld>
            <a:endParaRPr lang="en-US" altLang="zh-CN"/>
          </a:p>
        </p:txBody>
      </p:sp>
      <p:sp>
        <p:nvSpPr>
          <p:cNvPr id="196610" name="Text Box 2"/>
          <p:cNvSpPr txBox="1">
            <a:spLocks noChangeArrowheads="1"/>
          </p:cNvSpPr>
          <p:nvPr/>
        </p:nvSpPr>
        <p:spPr bwMode="auto">
          <a:xfrm>
            <a:off x="0" y="620733"/>
            <a:ext cx="9144000" cy="6145850"/>
          </a:xfrm>
          <a:prstGeom prst="rect">
            <a:avLst/>
          </a:prstGeom>
          <a:noFill/>
          <a:ln w="9525">
            <a:noFill/>
            <a:miter lim="800000"/>
            <a:headEnd/>
            <a:tailEnd/>
          </a:ln>
          <a:effectLst/>
        </p:spPr>
        <p:txBody>
          <a:bodyPr>
            <a:spAutoFit/>
          </a:bodyPr>
          <a:lstStyle/>
          <a:p>
            <a:pPr>
              <a:lnSpc>
                <a:spcPct val="115000"/>
              </a:lnSpc>
            </a:pPr>
            <a:r>
              <a:rPr lang="zh-CN" altLang="en-US" sz="2300" b="1" dirty="0">
                <a:solidFill>
                  <a:srgbClr val="FFC000"/>
                </a:solidFill>
                <a:latin typeface="楷体_GB2312" pitchFamily="49" charset="-122"/>
                <a:ea typeface="楷体_GB2312" pitchFamily="49" charset="-122"/>
              </a:rPr>
              <a:t>（</a:t>
            </a:r>
            <a:r>
              <a:rPr lang="en-US" altLang="zh-CN" sz="2300" b="1" dirty="0">
                <a:solidFill>
                  <a:srgbClr val="FFC000"/>
                </a:solidFill>
                <a:latin typeface="楷体_GB2312" pitchFamily="49" charset="-122"/>
                <a:ea typeface="楷体_GB2312" pitchFamily="49" charset="-122"/>
              </a:rPr>
              <a:t>2</a:t>
            </a:r>
            <a:r>
              <a:rPr lang="zh-CN" altLang="en-US" sz="2300" b="1" dirty="0">
                <a:solidFill>
                  <a:srgbClr val="FFC000"/>
                </a:solidFill>
                <a:latin typeface="楷体_GB2312" pitchFamily="49" charset="-122"/>
                <a:ea typeface="楷体_GB2312" pitchFamily="49" charset="-122"/>
              </a:rPr>
              <a:t>）口令次数限定：不成功输入口令</a:t>
            </a:r>
            <a:r>
              <a:rPr lang="en-US" altLang="zh-CN" sz="2300" b="1" dirty="0">
                <a:solidFill>
                  <a:srgbClr val="FFC000"/>
                </a:solidFill>
                <a:latin typeface="楷体_GB2312" pitchFamily="49" charset="-122"/>
                <a:ea typeface="楷体_GB2312" pitchFamily="49" charset="-122"/>
              </a:rPr>
              <a:t>3</a:t>
            </a:r>
            <a:r>
              <a:rPr lang="zh-CN" altLang="en-US" sz="2300" b="1" dirty="0">
                <a:solidFill>
                  <a:srgbClr val="FFC000"/>
                </a:solidFill>
                <a:latin typeface="楷体_GB2312" pitchFamily="49" charset="-122"/>
                <a:ea typeface="楷体_GB2312" pitchFamily="49" charset="-122"/>
              </a:rPr>
              <a:t>～</a:t>
            </a:r>
            <a:r>
              <a:rPr lang="en-US" altLang="zh-CN" sz="2300" b="1" dirty="0">
                <a:solidFill>
                  <a:srgbClr val="FFC000"/>
                </a:solidFill>
                <a:latin typeface="楷体_GB2312" pitchFamily="49" charset="-122"/>
                <a:ea typeface="楷体_GB2312" pitchFamily="49" charset="-122"/>
              </a:rPr>
              <a:t>5</a:t>
            </a:r>
            <a:r>
              <a:rPr lang="zh-CN" altLang="en-US" sz="2300" b="1" dirty="0">
                <a:solidFill>
                  <a:srgbClr val="FFC000"/>
                </a:solidFill>
                <a:latin typeface="楷体_GB2312" pitchFamily="49" charset="-122"/>
                <a:ea typeface="楷体_GB2312" pitchFamily="49" charset="-122"/>
              </a:rPr>
              <a:t>次，系统将对用户</a:t>
            </a:r>
            <a:r>
              <a:rPr lang="en-US" altLang="zh-CN" sz="2300" b="1" dirty="0">
                <a:solidFill>
                  <a:srgbClr val="FFC000"/>
                </a:solidFill>
                <a:latin typeface="楷体_GB2312" pitchFamily="49" charset="-122"/>
                <a:ea typeface="楷体_GB2312" pitchFamily="49" charset="-122"/>
              </a:rPr>
              <a:t>ID</a:t>
            </a:r>
            <a:r>
              <a:rPr lang="zh-CN" altLang="en-US" sz="2300" b="1" dirty="0">
                <a:solidFill>
                  <a:srgbClr val="FFC000"/>
                </a:solidFill>
                <a:latin typeface="楷体_GB2312" pitchFamily="49" charset="-122"/>
                <a:ea typeface="楷体_GB2312" pitchFamily="49" charset="-122"/>
              </a:rPr>
              <a:t>锁定，直到重新认证授权才能再开启。</a:t>
            </a:r>
          </a:p>
          <a:p>
            <a:pPr>
              <a:lnSpc>
                <a:spcPct val="115000"/>
              </a:lnSpc>
            </a:pPr>
            <a:r>
              <a:rPr lang="zh-CN" altLang="en-US" sz="2300" b="1" dirty="0">
                <a:latin typeface="楷体_GB2312" pitchFamily="49" charset="-122"/>
                <a:ea typeface="楷体_GB2312" pitchFamily="49" charset="-122"/>
              </a:rPr>
              <a:t>（</a:t>
            </a:r>
            <a:r>
              <a:rPr lang="en-US" altLang="zh-CN" sz="2300" b="1" dirty="0">
                <a:latin typeface="楷体_GB2312" pitchFamily="49" charset="-122"/>
                <a:ea typeface="楷体_GB2312" pitchFamily="49" charset="-122"/>
              </a:rPr>
              <a:t>3</a:t>
            </a:r>
            <a:r>
              <a:rPr lang="zh-CN" altLang="en-US" sz="2300" b="1" dirty="0">
                <a:latin typeface="楷体_GB2312" pitchFamily="49" charset="-122"/>
                <a:ea typeface="楷体_GB2312" pitchFamily="49" charset="-122"/>
              </a:rPr>
              <a:t>）通行字有效期：限定通行字的使用期限。</a:t>
            </a:r>
          </a:p>
          <a:p>
            <a:pPr>
              <a:lnSpc>
                <a:spcPct val="115000"/>
              </a:lnSpc>
            </a:pPr>
            <a:r>
              <a:rPr lang="zh-CN" altLang="en-US" sz="2300" b="1" dirty="0">
                <a:solidFill>
                  <a:srgbClr val="FFC000"/>
                </a:solidFill>
                <a:latin typeface="楷体_GB2312" pitchFamily="49" charset="-122"/>
                <a:ea typeface="楷体_GB2312" pitchFamily="49" charset="-122"/>
              </a:rPr>
              <a:t>（</a:t>
            </a:r>
            <a:r>
              <a:rPr lang="en-US" altLang="zh-CN" sz="2300" b="1" dirty="0">
                <a:solidFill>
                  <a:srgbClr val="FFC000"/>
                </a:solidFill>
                <a:latin typeface="楷体_GB2312" pitchFamily="49" charset="-122"/>
                <a:ea typeface="楷体_GB2312" pitchFamily="49" charset="-122"/>
              </a:rPr>
              <a:t>4</a:t>
            </a:r>
            <a:r>
              <a:rPr lang="zh-CN" altLang="en-US" sz="2300" b="1" dirty="0">
                <a:solidFill>
                  <a:srgbClr val="FFC000"/>
                </a:solidFill>
                <a:latin typeface="楷体_GB2312" pitchFamily="49" charset="-122"/>
                <a:ea typeface="楷体_GB2312" pitchFamily="49" charset="-122"/>
              </a:rPr>
              <a:t>）双通行字系统：允许联机用通行字和允许接触敏感信息再发送一个不同的通行字。</a:t>
            </a:r>
          </a:p>
          <a:p>
            <a:pPr>
              <a:lnSpc>
                <a:spcPct val="115000"/>
              </a:lnSpc>
            </a:pPr>
            <a:r>
              <a:rPr lang="zh-CN" altLang="en-US" sz="2300" b="1" dirty="0">
                <a:latin typeface="楷体_GB2312" pitchFamily="49" charset="-122"/>
                <a:ea typeface="楷体_GB2312" pitchFamily="49" charset="-122"/>
              </a:rPr>
              <a:t>（</a:t>
            </a:r>
            <a:r>
              <a:rPr lang="en-US" altLang="zh-CN" sz="2300" b="1" dirty="0">
                <a:latin typeface="楷体_GB2312" pitchFamily="49" charset="-122"/>
                <a:ea typeface="楷体_GB2312" pitchFamily="49" charset="-122"/>
              </a:rPr>
              <a:t>5</a:t>
            </a:r>
            <a:r>
              <a:rPr lang="zh-CN" altLang="en-US" sz="2300" b="1" dirty="0">
                <a:latin typeface="楷体_GB2312" pitchFamily="49" charset="-122"/>
                <a:ea typeface="楷体_GB2312" pitchFamily="49" charset="-122"/>
              </a:rPr>
              <a:t>）限制最小长度：限制通行字至少为</a:t>
            </a:r>
            <a:r>
              <a:rPr lang="en-US" altLang="zh-CN" sz="2300" b="1" dirty="0">
                <a:latin typeface="楷体_GB2312" pitchFamily="49" charset="-122"/>
                <a:ea typeface="楷体_GB2312" pitchFamily="49" charset="-122"/>
              </a:rPr>
              <a:t>6</a:t>
            </a:r>
            <a:r>
              <a:rPr lang="zh-CN" altLang="en-US" sz="2300" b="1" dirty="0">
                <a:latin typeface="楷体_GB2312" pitchFamily="49" charset="-122"/>
                <a:ea typeface="楷体_GB2312" pitchFamily="49" charset="-122"/>
              </a:rPr>
              <a:t>～</a:t>
            </a:r>
            <a:r>
              <a:rPr lang="en-US" altLang="zh-CN" sz="2300" b="1" dirty="0">
                <a:latin typeface="楷体_GB2312" pitchFamily="49" charset="-122"/>
                <a:ea typeface="楷体_GB2312" pitchFamily="49" charset="-122"/>
              </a:rPr>
              <a:t>8</a:t>
            </a:r>
            <a:r>
              <a:rPr lang="zh-CN" altLang="en-US" sz="2300" b="1" dirty="0">
                <a:latin typeface="楷体_GB2312" pitchFamily="49" charset="-122"/>
                <a:ea typeface="楷体_GB2312" pitchFamily="49" charset="-122"/>
              </a:rPr>
              <a:t>个字节以上，为防止猜测的成功率高，可采用掺杂（</a:t>
            </a:r>
            <a:r>
              <a:rPr lang="en-US" altLang="zh-CN" sz="2300" b="1" dirty="0">
                <a:latin typeface="楷体_GB2312" pitchFamily="49" charset="-122"/>
                <a:ea typeface="楷体_GB2312" pitchFamily="49" charset="-122"/>
              </a:rPr>
              <a:t>Salting</a:t>
            </a:r>
            <a:r>
              <a:rPr lang="zh-CN" altLang="en-US" sz="2300" b="1" dirty="0">
                <a:latin typeface="楷体_GB2312" pitchFamily="49" charset="-122"/>
                <a:ea typeface="楷体_GB2312" pitchFamily="49" charset="-122"/>
              </a:rPr>
              <a:t>）或通行短语（</a:t>
            </a:r>
            <a:r>
              <a:rPr lang="en-US" altLang="zh-CN" sz="2300" b="1" dirty="0">
                <a:latin typeface="楷体_GB2312" pitchFamily="49" charset="-122"/>
                <a:ea typeface="楷体_GB2312" pitchFamily="49" charset="-122"/>
              </a:rPr>
              <a:t>Pass Phrase</a:t>
            </a:r>
            <a:r>
              <a:rPr lang="zh-CN" altLang="en-US" sz="2300" b="1" dirty="0">
                <a:latin typeface="楷体_GB2312" pitchFamily="49" charset="-122"/>
                <a:ea typeface="楷体_GB2312" pitchFamily="49" charset="-122"/>
              </a:rPr>
              <a:t>）等加长和随机化。</a:t>
            </a:r>
          </a:p>
          <a:p>
            <a:pPr>
              <a:lnSpc>
                <a:spcPct val="115000"/>
              </a:lnSpc>
            </a:pPr>
            <a:r>
              <a:rPr lang="zh-CN" altLang="en-US" sz="2300" b="1" dirty="0">
                <a:solidFill>
                  <a:srgbClr val="FFC000"/>
                </a:solidFill>
                <a:latin typeface="楷体_GB2312" pitchFamily="49" charset="-122"/>
                <a:ea typeface="楷体_GB2312" pitchFamily="49" charset="-122"/>
              </a:rPr>
              <a:t>（</a:t>
            </a:r>
            <a:r>
              <a:rPr lang="en-US" altLang="zh-CN" sz="2300" b="1" dirty="0">
                <a:solidFill>
                  <a:srgbClr val="FFC000"/>
                </a:solidFill>
                <a:latin typeface="楷体_GB2312" pitchFamily="49" charset="-122"/>
                <a:ea typeface="楷体_GB2312" pitchFamily="49" charset="-122"/>
              </a:rPr>
              <a:t>6</a:t>
            </a:r>
            <a:r>
              <a:rPr lang="zh-CN" altLang="en-US" sz="2300" b="1" dirty="0">
                <a:solidFill>
                  <a:srgbClr val="FFC000"/>
                </a:solidFill>
                <a:latin typeface="楷体_GB2312" pitchFamily="49" charset="-122"/>
                <a:ea typeface="楷体_GB2312" pitchFamily="49" charset="-122"/>
              </a:rPr>
              <a:t>）封锁用户系统：可以封锁长期未联机用户或通行字超过使用期限的用户的</a:t>
            </a:r>
            <a:r>
              <a:rPr lang="en-US" altLang="zh-CN" sz="2300" b="1" dirty="0">
                <a:solidFill>
                  <a:srgbClr val="FFC000"/>
                </a:solidFill>
                <a:latin typeface="楷体_GB2312" pitchFamily="49" charset="-122"/>
                <a:ea typeface="楷体_GB2312" pitchFamily="49" charset="-122"/>
              </a:rPr>
              <a:t>ID</a:t>
            </a:r>
            <a:r>
              <a:rPr lang="zh-CN" altLang="en-US" sz="2300" b="1" dirty="0">
                <a:solidFill>
                  <a:srgbClr val="FFC000"/>
                </a:solidFill>
                <a:latin typeface="楷体_GB2312" pitchFamily="49" charset="-122"/>
                <a:ea typeface="楷体_GB2312" pitchFamily="49" charset="-122"/>
              </a:rPr>
              <a:t>，直到用户重新被授权。</a:t>
            </a:r>
          </a:p>
          <a:p>
            <a:pPr>
              <a:lnSpc>
                <a:spcPct val="115000"/>
              </a:lnSpc>
            </a:pPr>
            <a:r>
              <a:rPr lang="zh-CN" altLang="en-US" sz="2300" b="1" dirty="0">
                <a:latin typeface="楷体_GB2312" pitchFamily="49" charset="-122"/>
                <a:ea typeface="楷体_GB2312" pitchFamily="49" charset="-122"/>
              </a:rPr>
              <a:t>（</a:t>
            </a:r>
            <a:r>
              <a:rPr lang="en-US" altLang="zh-CN" sz="2300" b="1" dirty="0">
                <a:latin typeface="楷体_GB2312" pitchFamily="49" charset="-122"/>
                <a:ea typeface="楷体_GB2312" pitchFamily="49" charset="-122"/>
              </a:rPr>
              <a:t>7</a:t>
            </a:r>
            <a:r>
              <a:rPr lang="zh-CN" altLang="en-US" sz="2300" b="1" dirty="0">
                <a:latin typeface="楷体_GB2312" pitchFamily="49" charset="-122"/>
                <a:ea typeface="楷体_GB2312" pitchFamily="49" charset="-122"/>
              </a:rPr>
              <a:t>）根通行字的保护：根（</a:t>
            </a:r>
            <a:r>
              <a:rPr lang="en-US" altLang="zh-CN" sz="2300" b="1" dirty="0">
                <a:latin typeface="楷体_GB2312" pitchFamily="49" charset="-122"/>
                <a:ea typeface="楷体_GB2312" pitchFamily="49" charset="-122"/>
              </a:rPr>
              <a:t>Root</a:t>
            </a:r>
            <a:r>
              <a:rPr lang="zh-CN" altLang="en-US" sz="2300" b="1" dirty="0">
                <a:latin typeface="楷体_GB2312" pitchFamily="49" charset="-122"/>
                <a:ea typeface="楷体_GB2312" pitchFamily="49" charset="-122"/>
              </a:rPr>
              <a:t>）通行字是系统管理员访问系统的用户口令，由于系统管理员被授予的权利远大于一般用户，根通行字自然成为攻击者的攻击目标，因此在选择和使用中要加倍保护，要求根通行字必须采用十六进制字符串，不能通过网络传输，要经常更换等。</a:t>
            </a:r>
          </a:p>
        </p:txBody>
      </p:sp>
    </p:spTree>
  </p:cSld>
  <p:clrMapOvr>
    <a:masterClrMapping/>
  </p:clrMapOvr>
  <p:transition spd="med">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0"/>
          </p:nvPr>
        </p:nvSpPr>
        <p:spPr>
          <a:ln/>
        </p:spPr>
        <p:txBody>
          <a:bodyPr/>
          <a:lstStyle/>
          <a:p>
            <a:fld id="{37ECC22B-A827-403A-A24B-973488A02413}" type="slidenum">
              <a:rPr lang="en-US" altLang="zh-CN"/>
              <a:pPr/>
              <a:t>62</a:t>
            </a:fld>
            <a:endParaRPr lang="en-US" altLang="zh-CN"/>
          </a:p>
        </p:txBody>
      </p:sp>
      <p:sp>
        <p:nvSpPr>
          <p:cNvPr id="3" name="Rectangle 4"/>
          <p:cNvSpPr>
            <a:spLocks noGrp="1" noChangeArrowheads="1"/>
          </p:cNvSpPr>
          <p:nvPr>
            <p:ph type="dt" sz="half" idx="4294967295"/>
          </p:nvPr>
        </p:nvSpPr>
        <p:spPr>
          <a:xfrm>
            <a:off x="0" y="6407150"/>
            <a:ext cx="1905000" cy="457200"/>
          </a:xfrm>
          <a:prstGeom prst="rect">
            <a:avLst/>
          </a:prstGeom>
          <a:ln/>
        </p:spPr>
        <p:txBody>
          <a:bodyPr/>
          <a:lstStyle/>
          <a:p>
            <a:fld id="{2EECEF29-80B0-4F1D-818D-826AB54250EB}" type="datetime1">
              <a:rPr lang="zh-CN" altLang="en-US"/>
              <a:pPr/>
              <a:t>2023/4/16</a:t>
            </a:fld>
            <a:endParaRPr lang="en-US" altLang="zh-CN"/>
          </a:p>
        </p:txBody>
      </p:sp>
      <p:sp>
        <p:nvSpPr>
          <p:cNvPr id="197634" name="Text Box 2"/>
          <p:cNvSpPr txBox="1">
            <a:spLocks noChangeArrowheads="1"/>
          </p:cNvSpPr>
          <p:nvPr/>
        </p:nvSpPr>
        <p:spPr bwMode="auto">
          <a:xfrm>
            <a:off x="0" y="284163"/>
            <a:ext cx="9144000" cy="6543675"/>
          </a:xfrm>
          <a:prstGeom prst="rect">
            <a:avLst/>
          </a:prstGeom>
          <a:solidFill>
            <a:schemeClr val="bg1"/>
          </a:solidFill>
          <a:ln w="9525">
            <a:noFill/>
            <a:miter lim="800000"/>
            <a:headEnd/>
            <a:tailEnd/>
          </a:ln>
          <a:effectLst/>
        </p:spPr>
        <p:txBody>
          <a:bodyPr>
            <a:spAutoFit/>
          </a:bodyPr>
          <a:lstStyle/>
          <a:p>
            <a:pPr>
              <a:lnSpc>
                <a:spcPct val="115000"/>
              </a:lnSpc>
            </a:pPr>
            <a:r>
              <a:rPr lang="zh-CN" altLang="en-US" sz="2300" b="1">
                <a:latin typeface="楷体_GB2312" pitchFamily="49" charset="-122"/>
                <a:ea typeface="楷体_GB2312" pitchFamily="49" charset="-122"/>
              </a:rPr>
              <a:t>（</a:t>
            </a:r>
            <a:r>
              <a:rPr lang="en-US" altLang="zh-CN" sz="2300" b="1">
                <a:latin typeface="楷体_GB2312" pitchFamily="49" charset="-122"/>
                <a:ea typeface="楷体_GB2312" pitchFamily="49" charset="-122"/>
              </a:rPr>
              <a:t>8</a:t>
            </a:r>
            <a:r>
              <a:rPr lang="zh-CN" altLang="en-US" sz="2300" b="1">
                <a:latin typeface="楷体_GB2312" pitchFamily="49" charset="-122"/>
                <a:ea typeface="楷体_GB2312" pitchFamily="49" charset="-122"/>
              </a:rPr>
              <a:t>）系统生成通行字：</a:t>
            </a:r>
            <a:r>
              <a:rPr lang="zh-CN" altLang="en-US" sz="2300" b="1">
                <a:solidFill>
                  <a:srgbClr val="0000FF"/>
                </a:solidFill>
                <a:latin typeface="楷体_GB2312" pitchFamily="49" charset="-122"/>
                <a:ea typeface="楷体_GB2312" pitchFamily="49" charset="-122"/>
              </a:rPr>
              <a:t>有些系统不允许用户自己选定通行字，而由系统生成、分配通行字。</a:t>
            </a:r>
            <a:r>
              <a:rPr lang="zh-CN" altLang="en-US" sz="2300" b="1">
                <a:latin typeface="楷体_GB2312" pitchFamily="49" charset="-122"/>
                <a:ea typeface="楷体_GB2312" pitchFamily="49" charset="-122"/>
              </a:rPr>
              <a:t>系统如何生成易于记忆又难以猜中的通行字是要解决的一个关键问题。如果通行字难以记忆，则用户要求将其写下来，这样反而增加了暴露的危险；另一个危险是若生成算法被窃则会危及整个系统的安全。 </a:t>
            </a:r>
          </a:p>
          <a:p>
            <a:pPr>
              <a:lnSpc>
                <a:spcPct val="115000"/>
              </a:lnSpc>
            </a:pPr>
            <a:r>
              <a:rPr lang="en-US" altLang="zh-CN" sz="2300" b="1">
                <a:solidFill>
                  <a:srgbClr val="0000FF"/>
                </a:solidFill>
                <a:latin typeface="楷体_GB2312" pitchFamily="49" charset="-122"/>
                <a:ea typeface="楷体_GB2312" pitchFamily="49" charset="-122"/>
              </a:rPr>
              <a:t>2</a:t>
            </a:r>
            <a:r>
              <a:rPr lang="zh-CN" altLang="en-US" sz="2300" b="1">
                <a:solidFill>
                  <a:srgbClr val="0000FF"/>
                </a:solidFill>
                <a:latin typeface="楷体_GB2312" pitchFamily="49" charset="-122"/>
                <a:ea typeface="楷体_GB2312" pitchFamily="49" charset="-122"/>
              </a:rPr>
              <a:t>．通行字的安全存储</a:t>
            </a:r>
          </a:p>
          <a:p>
            <a:pPr>
              <a:lnSpc>
                <a:spcPct val="115000"/>
              </a:lnSpc>
            </a:pPr>
            <a:r>
              <a:rPr lang="zh-CN" altLang="en-US" sz="2300" b="1">
                <a:solidFill>
                  <a:srgbClr val="FF0000"/>
                </a:solidFill>
                <a:latin typeface="楷体_GB2312" pitchFamily="49" charset="-122"/>
                <a:ea typeface="楷体_GB2312" pitchFamily="49" charset="-122"/>
              </a:rPr>
              <a:t>    （</a:t>
            </a:r>
            <a:r>
              <a:rPr lang="en-US" altLang="zh-CN" sz="2300" b="1">
                <a:solidFill>
                  <a:srgbClr val="FF0000"/>
                </a:solidFill>
                <a:latin typeface="楷体_GB2312" pitchFamily="49" charset="-122"/>
                <a:ea typeface="楷体_GB2312" pitchFamily="49" charset="-122"/>
              </a:rPr>
              <a:t>1</a:t>
            </a:r>
            <a:r>
              <a:rPr lang="zh-CN" altLang="en-US" sz="2300" b="1">
                <a:solidFill>
                  <a:srgbClr val="FF0000"/>
                </a:solidFill>
                <a:latin typeface="楷体_GB2312" pitchFamily="49" charset="-122"/>
                <a:ea typeface="楷体_GB2312" pitchFamily="49" charset="-122"/>
              </a:rPr>
              <a:t>）一般方法</a:t>
            </a:r>
          </a:p>
          <a:p>
            <a:pPr>
              <a:lnSpc>
                <a:spcPct val="115000"/>
              </a:lnSpc>
            </a:pPr>
            <a:r>
              <a:rPr lang="zh-CN" altLang="en-US" sz="2300" b="1">
                <a:latin typeface="楷体_GB2312" pitchFamily="49" charset="-122"/>
                <a:ea typeface="楷体_GB2312" pitchFamily="49" charset="-122"/>
              </a:rPr>
              <a:t>    用户的通行字大多以加密形式存储，攻击者要得到通行字，必须知道加密算法和密钥，算法可能是公开的，但密钥只有管理者才知道。许多系统可以存储通行字的单向散列值，攻击者即使得到此散列值也难以推导出通行字的明文。</a:t>
            </a:r>
          </a:p>
          <a:p>
            <a:pPr>
              <a:lnSpc>
                <a:spcPct val="115000"/>
              </a:lnSpc>
            </a:pPr>
            <a:r>
              <a:rPr lang="zh-CN" altLang="en-US" sz="2300" b="1">
                <a:solidFill>
                  <a:srgbClr val="FF0000"/>
                </a:solidFill>
                <a:latin typeface="楷体_GB2312" pitchFamily="49" charset="-122"/>
                <a:ea typeface="楷体_GB2312" pitchFamily="49" charset="-122"/>
              </a:rPr>
              <a:t>    （</a:t>
            </a:r>
            <a:r>
              <a:rPr lang="en-US" altLang="zh-CN" sz="2300" b="1">
                <a:solidFill>
                  <a:srgbClr val="FF0000"/>
                </a:solidFill>
                <a:latin typeface="楷体_GB2312" pitchFamily="49" charset="-122"/>
                <a:ea typeface="楷体_GB2312" pitchFamily="49" charset="-122"/>
              </a:rPr>
              <a:t>2</a:t>
            </a:r>
            <a:r>
              <a:rPr lang="zh-CN" altLang="en-US" sz="2300" b="1">
                <a:solidFill>
                  <a:srgbClr val="FF0000"/>
                </a:solidFill>
                <a:latin typeface="楷体_GB2312" pitchFamily="49" charset="-122"/>
                <a:ea typeface="楷体_GB2312" pitchFamily="49" charset="-122"/>
              </a:rPr>
              <a:t>）令牌（</a:t>
            </a:r>
            <a:r>
              <a:rPr lang="en-US" altLang="zh-CN" sz="2300" b="1">
                <a:solidFill>
                  <a:srgbClr val="FF0000"/>
                </a:solidFill>
                <a:latin typeface="楷体_GB2312" pitchFamily="49" charset="-122"/>
                <a:ea typeface="楷体_GB2312" pitchFamily="49" charset="-122"/>
              </a:rPr>
              <a:t>Token</a:t>
            </a:r>
            <a:r>
              <a:rPr lang="zh-CN" altLang="en-US" sz="2300" b="1">
                <a:solidFill>
                  <a:srgbClr val="FF0000"/>
                </a:solidFill>
                <a:latin typeface="楷体_GB2312" pitchFamily="49" charset="-122"/>
                <a:ea typeface="楷体_GB2312" pitchFamily="49" charset="-122"/>
              </a:rPr>
              <a:t>）有源卡采用的一次性通行字</a:t>
            </a:r>
          </a:p>
          <a:p>
            <a:pPr>
              <a:lnSpc>
                <a:spcPct val="115000"/>
              </a:lnSpc>
            </a:pPr>
            <a:r>
              <a:rPr lang="zh-CN" altLang="en-US" sz="2300" b="1">
                <a:latin typeface="楷体_GB2312" pitchFamily="49" charset="-122"/>
                <a:ea typeface="楷体_GB2312" pitchFamily="49" charset="-122"/>
              </a:rPr>
              <a:t>    这种通行字本质上是一个随机数生成器，可以用安全服务器以软件的方法生成，一般用第三方认证。其优点是：即使通行字被攻击者截获也难以使用；用户需要发送</a:t>
            </a:r>
            <a:r>
              <a:rPr lang="en-US" altLang="zh-CN" sz="2300" b="1">
                <a:latin typeface="楷体_GB2312" pitchFamily="49" charset="-122"/>
                <a:ea typeface="楷体_GB2312" pitchFamily="49" charset="-122"/>
              </a:rPr>
              <a:t>PIN</a:t>
            </a:r>
            <a:r>
              <a:rPr lang="zh-CN" altLang="en-US" sz="2300" b="1">
                <a:latin typeface="楷体_GB2312" pitchFamily="49" charset="-122"/>
                <a:ea typeface="楷体_GB2312" pitchFamily="49" charset="-122"/>
              </a:rPr>
              <a:t>（只有持卡人才知道），因此即使卡被偷也难以使用卡进行违法活动。 </a:t>
            </a:r>
            <a:endParaRPr lang="en-US" altLang="zh-CN" sz="2300" b="1">
              <a:latin typeface="楷体_GB2312" pitchFamily="49" charset="-122"/>
              <a:ea typeface="楷体_GB2312" pitchFamily="49" charset="-122"/>
            </a:endParaRPr>
          </a:p>
        </p:txBody>
      </p:sp>
    </p:spTree>
  </p:cSld>
  <p:clrMapOvr>
    <a:masterClrMapping/>
  </p:clrMapOvr>
  <p:transition spd="med">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0"/>
          </p:nvPr>
        </p:nvSpPr>
        <p:spPr>
          <a:ln/>
        </p:spPr>
        <p:txBody>
          <a:bodyPr/>
          <a:lstStyle/>
          <a:p>
            <a:fld id="{299973E0-A992-48AD-9E91-E94CFEB6905F}" type="slidenum">
              <a:rPr lang="en-US" altLang="zh-CN"/>
              <a:pPr/>
              <a:t>63</a:t>
            </a:fld>
            <a:endParaRPr lang="en-US" altLang="zh-CN"/>
          </a:p>
        </p:txBody>
      </p:sp>
      <p:sp>
        <p:nvSpPr>
          <p:cNvPr id="5" name="Rectangle 4"/>
          <p:cNvSpPr>
            <a:spLocks noGrp="1" noChangeArrowheads="1"/>
          </p:cNvSpPr>
          <p:nvPr>
            <p:ph type="dt" sz="half" idx="4294967295"/>
          </p:nvPr>
        </p:nvSpPr>
        <p:spPr>
          <a:xfrm>
            <a:off x="0" y="6407150"/>
            <a:ext cx="1905000" cy="457200"/>
          </a:xfrm>
          <a:prstGeom prst="rect">
            <a:avLst/>
          </a:prstGeom>
          <a:ln/>
        </p:spPr>
        <p:txBody>
          <a:bodyPr/>
          <a:lstStyle/>
          <a:p>
            <a:fld id="{95A38311-F1F9-48FC-8D46-A393526A14A4}" type="datetime1">
              <a:rPr lang="zh-CN" altLang="en-US"/>
              <a:pPr/>
              <a:t>2023/4/16</a:t>
            </a:fld>
            <a:endParaRPr lang="en-US" altLang="zh-CN"/>
          </a:p>
        </p:txBody>
      </p:sp>
      <p:sp>
        <p:nvSpPr>
          <p:cNvPr id="198658" name="Text Box 2"/>
          <p:cNvSpPr txBox="1">
            <a:spLocks noChangeArrowheads="1"/>
          </p:cNvSpPr>
          <p:nvPr/>
        </p:nvSpPr>
        <p:spPr bwMode="auto">
          <a:xfrm>
            <a:off x="0" y="0"/>
            <a:ext cx="9144000" cy="3597275"/>
          </a:xfrm>
          <a:prstGeom prst="rect">
            <a:avLst/>
          </a:prstGeom>
          <a:solidFill>
            <a:schemeClr val="bg1"/>
          </a:solidFill>
          <a:ln w="9525">
            <a:noFill/>
            <a:miter lim="800000"/>
            <a:headEnd/>
            <a:tailEnd/>
          </a:ln>
          <a:effectLst/>
        </p:spPr>
        <p:txBody>
          <a:bodyPr>
            <a:spAutoFit/>
          </a:bodyPr>
          <a:lstStyle/>
          <a:p>
            <a:pPr>
              <a:lnSpc>
                <a:spcPct val="120000"/>
              </a:lnSpc>
            </a:pPr>
            <a:r>
              <a:rPr lang="en-US" altLang="zh-CN" b="1">
                <a:latin typeface="楷体_GB2312" pitchFamily="49" charset="-122"/>
                <a:ea typeface="楷体_GB2312" pitchFamily="49" charset="-122"/>
              </a:rPr>
              <a:t>3</a:t>
            </a:r>
            <a:r>
              <a:rPr lang="zh-CN" altLang="en-US" b="1">
                <a:latin typeface="楷体_GB2312" pitchFamily="49" charset="-122"/>
                <a:ea typeface="楷体_GB2312" pitchFamily="49" charset="-122"/>
              </a:rPr>
              <a:t>．通行字的检验</a:t>
            </a:r>
          </a:p>
          <a:p>
            <a:pPr>
              <a:lnSpc>
                <a:spcPct val="120000"/>
              </a:lnSpc>
            </a:pPr>
            <a:r>
              <a:rPr lang="zh-CN" altLang="en-US" b="1">
                <a:solidFill>
                  <a:srgbClr val="FF0000"/>
                </a:solidFill>
                <a:latin typeface="楷体_GB2312" pitchFamily="49" charset="-122"/>
                <a:ea typeface="楷体_GB2312" pitchFamily="49" charset="-122"/>
              </a:rPr>
              <a:t>    （</a:t>
            </a:r>
            <a:r>
              <a:rPr lang="en-US" altLang="zh-CN" b="1">
                <a:solidFill>
                  <a:srgbClr val="FF0000"/>
                </a:solidFill>
                <a:latin typeface="楷体_GB2312" pitchFamily="49" charset="-122"/>
                <a:ea typeface="楷体_GB2312" pitchFamily="49" charset="-122"/>
              </a:rPr>
              <a:t>1</a:t>
            </a:r>
            <a:r>
              <a:rPr lang="zh-CN" altLang="en-US" b="1">
                <a:solidFill>
                  <a:srgbClr val="FF0000"/>
                </a:solidFill>
                <a:latin typeface="楷体_GB2312" pitchFamily="49" charset="-122"/>
                <a:ea typeface="楷体_GB2312" pitchFamily="49" charset="-122"/>
              </a:rPr>
              <a:t>）反应法（</a:t>
            </a:r>
            <a:r>
              <a:rPr lang="en-US" altLang="zh-CN" b="1">
                <a:solidFill>
                  <a:srgbClr val="FF0000"/>
                </a:solidFill>
                <a:latin typeface="楷体_GB2312" pitchFamily="49" charset="-122"/>
                <a:ea typeface="楷体_GB2312" pitchFamily="49" charset="-122"/>
              </a:rPr>
              <a:t>Reactive</a:t>
            </a:r>
            <a:r>
              <a:rPr lang="zh-CN" altLang="en-US" b="1">
                <a:solidFill>
                  <a:srgbClr val="FF0000"/>
                </a:solidFill>
                <a:latin typeface="楷体_GB2312" pitchFamily="49" charset="-122"/>
                <a:ea typeface="楷体_GB2312" pitchFamily="49" charset="-122"/>
              </a:rPr>
              <a:t>）</a:t>
            </a:r>
          </a:p>
          <a:p>
            <a:pPr>
              <a:lnSpc>
                <a:spcPct val="120000"/>
              </a:lnSpc>
            </a:pPr>
            <a:r>
              <a:rPr lang="zh-CN" altLang="en-US" b="1">
                <a:latin typeface="楷体_GB2312" pitchFamily="49" charset="-122"/>
                <a:ea typeface="楷体_GB2312" pitchFamily="49" charset="-122"/>
              </a:rPr>
              <a:t>    利用一个程序（</a:t>
            </a:r>
            <a:r>
              <a:rPr lang="en-US" altLang="zh-CN" b="1">
                <a:latin typeface="楷体_GB2312" pitchFamily="49" charset="-122"/>
                <a:ea typeface="楷体_GB2312" pitchFamily="49" charset="-122"/>
              </a:rPr>
              <a:t>Cracker</a:t>
            </a:r>
            <a:r>
              <a:rPr lang="zh-CN" altLang="en-US" b="1">
                <a:latin typeface="楷体_GB2312" pitchFamily="49" charset="-122"/>
                <a:ea typeface="楷体_GB2312" pitchFamily="49" charset="-122"/>
              </a:rPr>
              <a:t>）让被检验的通行字与一批易于猜中的通行字表中的成员进行逐个比较，若都不相符则通过。</a:t>
            </a:r>
          </a:p>
          <a:p>
            <a:pPr>
              <a:lnSpc>
                <a:spcPct val="120000"/>
              </a:lnSpc>
            </a:pPr>
            <a:r>
              <a:rPr lang="zh-CN" altLang="en-US" b="1">
                <a:solidFill>
                  <a:srgbClr val="FF0000"/>
                </a:solidFill>
                <a:latin typeface="楷体_GB2312" pitchFamily="49" charset="-122"/>
                <a:ea typeface="楷体_GB2312" pitchFamily="49" charset="-122"/>
              </a:rPr>
              <a:t>    （</a:t>
            </a:r>
            <a:r>
              <a:rPr lang="en-US" altLang="zh-CN" b="1">
                <a:solidFill>
                  <a:srgbClr val="FF0000"/>
                </a:solidFill>
                <a:latin typeface="楷体_GB2312" pitchFamily="49" charset="-122"/>
                <a:ea typeface="楷体_GB2312" pitchFamily="49" charset="-122"/>
              </a:rPr>
              <a:t>2</a:t>
            </a:r>
            <a:r>
              <a:rPr lang="zh-CN" altLang="en-US" b="1">
                <a:solidFill>
                  <a:srgbClr val="FF0000"/>
                </a:solidFill>
                <a:latin typeface="楷体_GB2312" pitchFamily="49" charset="-122"/>
                <a:ea typeface="楷体_GB2312" pitchFamily="49" charset="-122"/>
              </a:rPr>
              <a:t>）支持法（</a:t>
            </a:r>
            <a:r>
              <a:rPr lang="en-US" altLang="zh-CN" b="1">
                <a:solidFill>
                  <a:srgbClr val="FF0000"/>
                </a:solidFill>
                <a:latin typeface="楷体_GB2312" pitchFamily="49" charset="-122"/>
                <a:ea typeface="楷体_GB2312" pitchFamily="49" charset="-122"/>
              </a:rPr>
              <a:t>Proactive</a:t>
            </a:r>
            <a:r>
              <a:rPr lang="zh-CN" altLang="en-US" b="1">
                <a:solidFill>
                  <a:srgbClr val="FF0000"/>
                </a:solidFill>
                <a:latin typeface="楷体_GB2312" pitchFamily="49" charset="-122"/>
                <a:ea typeface="楷体_GB2312" pitchFamily="49" charset="-122"/>
              </a:rPr>
              <a:t>）</a:t>
            </a:r>
          </a:p>
          <a:p>
            <a:pPr>
              <a:lnSpc>
                <a:spcPct val="120000"/>
              </a:lnSpc>
            </a:pPr>
            <a:r>
              <a:rPr lang="zh-CN" altLang="en-US" b="1">
                <a:latin typeface="楷体_GB2312" pitchFamily="49" charset="-122"/>
                <a:ea typeface="楷体_GB2312" pitchFamily="49" charset="-122"/>
              </a:rPr>
              <a:t>    用户自己先选择一个通行字，当用户第</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次使用时，系统利用一个程序检验其安全性，如果它容易被猜中，则拒绝，并请用户重新选一个新的。程序通过准则要考虑可猜中与安全性之间的折衷。</a:t>
            </a:r>
            <a:endParaRPr lang="en-US" altLang="zh-CN" b="1">
              <a:latin typeface="楷体_GB2312" pitchFamily="49" charset="-122"/>
              <a:ea typeface="楷体_GB2312" pitchFamily="49" charset="-122"/>
            </a:endParaRPr>
          </a:p>
        </p:txBody>
      </p:sp>
      <p:sp>
        <p:nvSpPr>
          <p:cNvPr id="198659" name="Rectangle 3"/>
          <p:cNvSpPr>
            <a:spLocks noChangeArrowheads="1"/>
          </p:cNvSpPr>
          <p:nvPr/>
        </p:nvSpPr>
        <p:spPr bwMode="auto">
          <a:xfrm>
            <a:off x="0" y="3838575"/>
            <a:ext cx="9144000" cy="574675"/>
          </a:xfrm>
          <a:prstGeom prst="rect">
            <a:avLst/>
          </a:prstGeom>
          <a:noFill/>
          <a:ln w="9525">
            <a:noFill/>
            <a:miter lim="800000"/>
            <a:headEnd/>
            <a:tailEnd/>
          </a:ln>
        </p:spPr>
        <p:txBody>
          <a:bodyPr/>
          <a:lstStyle/>
          <a:p>
            <a:pPr marL="342900" indent="-342900" eaLnBrk="0" hangingPunct="0">
              <a:lnSpc>
                <a:spcPct val="110000"/>
              </a:lnSpc>
              <a:spcBef>
                <a:spcPct val="20000"/>
              </a:spcBef>
            </a:pPr>
            <a:r>
              <a:rPr lang="zh-CN" altLang="en-US" sz="2800" b="1">
                <a:solidFill>
                  <a:srgbClr val="FF0000"/>
                </a:solidFill>
                <a:ea typeface="楷体_GB2312" pitchFamily="49" charset="-122"/>
              </a:rPr>
              <a:t> </a:t>
            </a:r>
            <a:r>
              <a:rPr lang="en-US" altLang="zh-CN" sz="2800" b="1">
                <a:solidFill>
                  <a:srgbClr val="FF0000"/>
                </a:solidFill>
                <a:ea typeface="楷体_GB2312" pitchFamily="49" charset="-122"/>
              </a:rPr>
              <a:t>3.4.3  IC</a:t>
            </a:r>
            <a:r>
              <a:rPr lang="zh-CN" altLang="en-US" sz="2800" b="1">
                <a:solidFill>
                  <a:srgbClr val="FF0000"/>
                </a:solidFill>
                <a:ea typeface="楷体_GB2312" pitchFamily="49" charset="-122"/>
              </a:rPr>
              <a:t>卡认证技术 </a:t>
            </a:r>
          </a:p>
        </p:txBody>
      </p:sp>
      <p:sp>
        <p:nvSpPr>
          <p:cNvPr id="198660" name="Text Box 4"/>
          <p:cNvSpPr txBox="1">
            <a:spLocks noChangeArrowheads="1"/>
          </p:cNvSpPr>
          <p:nvPr/>
        </p:nvSpPr>
        <p:spPr bwMode="auto">
          <a:xfrm>
            <a:off x="0" y="4341813"/>
            <a:ext cx="9144000" cy="2501900"/>
          </a:xfrm>
          <a:prstGeom prst="rect">
            <a:avLst/>
          </a:prstGeom>
          <a:solidFill>
            <a:schemeClr val="bg1"/>
          </a:solidFill>
          <a:ln w="9525">
            <a:noFill/>
            <a:miter lim="800000"/>
            <a:headEnd/>
            <a:tailEnd/>
          </a:ln>
          <a:effectLst/>
        </p:spPr>
        <p:txBody>
          <a:bodyPr>
            <a:spAutoFit/>
          </a:bodyPr>
          <a:lstStyle/>
          <a:p>
            <a:pPr>
              <a:lnSpc>
                <a:spcPct val="120000"/>
              </a:lnSpc>
            </a:pPr>
            <a:r>
              <a:rPr lang="en-US" altLang="zh-CN" sz="2200" b="1">
                <a:latin typeface="楷体_GB2312" pitchFamily="49" charset="-122"/>
                <a:ea typeface="楷体_GB2312" pitchFamily="49" charset="-122"/>
              </a:rPr>
              <a:t>    IC</a:t>
            </a:r>
            <a:r>
              <a:rPr lang="zh-CN" altLang="en-US" sz="2200" b="1">
                <a:latin typeface="楷体_GB2312" pitchFamily="49" charset="-122"/>
                <a:ea typeface="楷体_GB2312" pitchFamily="49" charset="-122"/>
              </a:rPr>
              <a:t>卡可以用来认证用户身份，又称为有源卡（</a:t>
            </a:r>
            <a:r>
              <a:rPr lang="en-US" altLang="zh-CN" sz="2200" b="1">
                <a:latin typeface="楷体_GB2312" pitchFamily="49" charset="-122"/>
                <a:ea typeface="楷体_GB2312" pitchFamily="49" charset="-122"/>
              </a:rPr>
              <a:t>Active Card</a:t>
            </a:r>
            <a:r>
              <a:rPr lang="zh-CN" altLang="en-US" sz="2200" b="1">
                <a:latin typeface="楷体_GB2312" pitchFamily="49" charset="-122"/>
                <a:ea typeface="楷体_GB2312" pitchFamily="49" charset="-122"/>
              </a:rPr>
              <a:t>）、灵巧卡（</a:t>
            </a:r>
            <a:r>
              <a:rPr lang="en-US" altLang="zh-CN" sz="2200" b="1">
                <a:latin typeface="楷体_GB2312" pitchFamily="49" charset="-122"/>
                <a:ea typeface="楷体_GB2312" pitchFamily="49" charset="-122"/>
              </a:rPr>
              <a:t>Smart Card</a:t>
            </a:r>
            <a:r>
              <a:rPr lang="zh-CN" altLang="en-US" sz="2200" b="1">
                <a:latin typeface="楷体_GB2312" pitchFamily="49" charset="-122"/>
                <a:ea typeface="楷体_GB2312" pitchFamily="49" charset="-122"/>
              </a:rPr>
              <a:t>）或智能卡（</a:t>
            </a:r>
            <a:r>
              <a:rPr lang="en-US" altLang="zh-CN" sz="2200" b="1">
                <a:latin typeface="楷体_GB2312" pitchFamily="49" charset="-122"/>
                <a:ea typeface="楷体_GB2312" pitchFamily="49" charset="-122"/>
              </a:rPr>
              <a:t>Intelligent Card</a:t>
            </a:r>
            <a:r>
              <a:rPr lang="zh-CN" altLang="en-US" sz="2200" b="1">
                <a:latin typeface="楷体_GB2312" pitchFamily="49" charset="-122"/>
                <a:ea typeface="楷体_GB2312" pitchFamily="49" charset="-122"/>
              </a:rPr>
              <a:t>）。</a:t>
            </a:r>
            <a:r>
              <a:rPr lang="en-US" altLang="zh-CN" sz="2200" b="1">
                <a:solidFill>
                  <a:srgbClr val="FF0000"/>
                </a:solidFill>
                <a:latin typeface="楷体_GB2312" pitchFamily="49" charset="-122"/>
                <a:ea typeface="楷体_GB2312" pitchFamily="49" charset="-122"/>
              </a:rPr>
              <a:t>IC</a:t>
            </a:r>
            <a:r>
              <a:rPr lang="zh-CN" altLang="en-US" sz="2200" b="1">
                <a:solidFill>
                  <a:srgbClr val="FF0000"/>
                </a:solidFill>
                <a:latin typeface="楷体_GB2312" pitchFamily="49" charset="-122"/>
                <a:ea typeface="楷体_GB2312" pitchFamily="49" charset="-122"/>
              </a:rPr>
              <a:t>卡的硬件是一个微处理器系统，主要由微处理器（目前多为</a:t>
            </a:r>
            <a:r>
              <a:rPr lang="en-US" altLang="zh-CN" sz="2200" b="1">
                <a:solidFill>
                  <a:srgbClr val="FF0000"/>
                </a:solidFill>
                <a:latin typeface="楷体_GB2312" pitchFamily="49" charset="-122"/>
                <a:ea typeface="楷体_GB2312" pitchFamily="49" charset="-122"/>
              </a:rPr>
              <a:t>8</a:t>
            </a:r>
            <a:r>
              <a:rPr lang="zh-CN" altLang="en-US" sz="2200" b="1">
                <a:solidFill>
                  <a:srgbClr val="FF0000"/>
                </a:solidFill>
                <a:latin typeface="楷体_GB2312" pitchFamily="49" charset="-122"/>
                <a:ea typeface="楷体_GB2312" pitchFamily="49" charset="-122"/>
              </a:rPr>
              <a:t>位</a:t>
            </a:r>
            <a:r>
              <a:rPr lang="en-US" altLang="zh-CN" sz="2200" b="1">
                <a:solidFill>
                  <a:srgbClr val="FF0000"/>
                </a:solidFill>
                <a:latin typeface="楷体_GB2312" pitchFamily="49" charset="-122"/>
                <a:ea typeface="楷体_GB2312" pitchFamily="49" charset="-122"/>
              </a:rPr>
              <a:t>MPU</a:t>
            </a:r>
            <a:r>
              <a:rPr lang="zh-CN" altLang="en-US" sz="2200" b="1">
                <a:solidFill>
                  <a:srgbClr val="FF0000"/>
                </a:solidFill>
                <a:latin typeface="楷体_GB2312" pitchFamily="49" charset="-122"/>
                <a:ea typeface="楷体_GB2312" pitchFamily="49" charset="-122"/>
              </a:rPr>
              <a:t>）、程序存储器（</a:t>
            </a:r>
            <a:r>
              <a:rPr lang="en-US" altLang="zh-CN" sz="2200" b="1">
                <a:solidFill>
                  <a:srgbClr val="FF0000"/>
                </a:solidFill>
                <a:latin typeface="楷体_GB2312" pitchFamily="49" charset="-122"/>
                <a:ea typeface="楷体_GB2312" pitchFamily="49" charset="-122"/>
              </a:rPr>
              <a:t>ROM</a:t>
            </a:r>
            <a:r>
              <a:rPr lang="zh-CN" altLang="en-US" sz="2200" b="1">
                <a:solidFill>
                  <a:srgbClr val="FF0000"/>
                </a:solidFill>
                <a:latin typeface="楷体_GB2312" pitchFamily="49" charset="-122"/>
                <a:ea typeface="楷体_GB2312" pitchFamily="49" charset="-122"/>
              </a:rPr>
              <a:t>）、临时工作存储器（</a:t>
            </a:r>
            <a:r>
              <a:rPr lang="en-US" altLang="zh-CN" sz="2200" b="1">
                <a:solidFill>
                  <a:srgbClr val="FF0000"/>
                </a:solidFill>
                <a:latin typeface="楷体_GB2312" pitchFamily="49" charset="-122"/>
                <a:ea typeface="楷体_GB2312" pitchFamily="49" charset="-122"/>
              </a:rPr>
              <a:t>RAM</a:t>
            </a:r>
            <a:r>
              <a:rPr lang="zh-CN" altLang="en-US" sz="2200" b="1">
                <a:solidFill>
                  <a:srgbClr val="FF0000"/>
                </a:solidFill>
                <a:latin typeface="楷体_GB2312" pitchFamily="49" charset="-122"/>
                <a:ea typeface="楷体_GB2312" pitchFamily="49" charset="-122"/>
              </a:rPr>
              <a:t>）、用户存储器（</a:t>
            </a:r>
            <a:r>
              <a:rPr lang="en-US" altLang="zh-CN" sz="2200" b="1">
                <a:solidFill>
                  <a:srgbClr val="FF0000"/>
                </a:solidFill>
                <a:latin typeface="楷体_GB2312" pitchFamily="49" charset="-122"/>
                <a:ea typeface="楷体_GB2312" pitchFamily="49" charset="-122"/>
              </a:rPr>
              <a:t>EEPROM</a:t>
            </a:r>
            <a:r>
              <a:rPr lang="zh-CN" altLang="en-US" sz="2200" b="1">
                <a:solidFill>
                  <a:srgbClr val="FF0000"/>
                </a:solidFill>
                <a:latin typeface="楷体_GB2312" pitchFamily="49" charset="-122"/>
                <a:ea typeface="楷体_GB2312" pitchFamily="49" charset="-122"/>
              </a:rPr>
              <a:t>）、输入</a:t>
            </a:r>
            <a:r>
              <a:rPr lang="en-US" altLang="zh-CN" sz="2200" b="1">
                <a:solidFill>
                  <a:srgbClr val="FF0000"/>
                </a:solidFill>
                <a:latin typeface="楷体_GB2312" pitchFamily="49" charset="-122"/>
                <a:ea typeface="楷体_GB2312" pitchFamily="49" charset="-122"/>
              </a:rPr>
              <a:t>/</a:t>
            </a:r>
            <a:r>
              <a:rPr lang="zh-CN" altLang="en-US" sz="2200" b="1">
                <a:solidFill>
                  <a:srgbClr val="FF0000"/>
                </a:solidFill>
                <a:latin typeface="楷体_GB2312" pitchFamily="49" charset="-122"/>
                <a:ea typeface="楷体_GB2312" pitchFamily="49" charset="-122"/>
              </a:rPr>
              <a:t>输出接口、安全逻辑及运算处理器等组成（如图</a:t>
            </a:r>
            <a:r>
              <a:rPr lang="en-US" altLang="zh-CN" sz="2200" b="1">
                <a:solidFill>
                  <a:srgbClr val="FF0000"/>
                </a:solidFill>
                <a:latin typeface="楷体_GB2312" pitchFamily="49" charset="-122"/>
                <a:ea typeface="楷体_GB2312" pitchFamily="49" charset="-122"/>
              </a:rPr>
              <a:t>5-10</a:t>
            </a:r>
            <a:r>
              <a:rPr lang="zh-CN" altLang="en-US" sz="2200" b="1">
                <a:solidFill>
                  <a:srgbClr val="FF0000"/>
                </a:solidFill>
                <a:latin typeface="楷体_GB2312" pitchFamily="49" charset="-122"/>
                <a:ea typeface="楷体_GB2312" pitchFamily="49" charset="-122"/>
              </a:rPr>
              <a:t>所示）</a:t>
            </a:r>
            <a:r>
              <a:rPr lang="zh-CN" altLang="en-US" sz="2200" b="1">
                <a:latin typeface="楷体_GB2312" pitchFamily="49" charset="-122"/>
                <a:ea typeface="楷体_GB2312" pitchFamily="49" charset="-122"/>
              </a:rPr>
              <a:t>；软件由操作系统、监控程序等组成。</a:t>
            </a:r>
            <a:r>
              <a:rPr lang="zh-CN" altLang="en-US" sz="2200">
                <a:latin typeface="楷体_GB2312" pitchFamily="49" charset="-122"/>
                <a:ea typeface="楷体_GB2312" pitchFamily="49" charset="-122"/>
              </a:rPr>
              <a:t> </a:t>
            </a:r>
            <a:endParaRPr lang="en-US" altLang="zh-CN" sz="2200">
              <a:latin typeface="楷体_GB2312" pitchFamily="49" charset="-122"/>
              <a:ea typeface="楷体_GB2312" pitchFamily="49" charset="-122"/>
            </a:endParaRPr>
          </a:p>
        </p:txBody>
      </p:sp>
    </p:spTree>
  </p:cSld>
  <p:clrMapOvr>
    <a:masterClrMapping/>
  </p:clrMapOvr>
  <p:transition spd="med">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0"/>
          </p:nvPr>
        </p:nvSpPr>
        <p:spPr>
          <a:ln/>
        </p:spPr>
        <p:txBody>
          <a:bodyPr/>
          <a:lstStyle/>
          <a:p>
            <a:fld id="{41D0C7C5-9768-4445-AEDD-2B01988BBBA6}" type="slidenum">
              <a:rPr lang="en-US" altLang="zh-CN"/>
              <a:pPr/>
              <a:t>64</a:t>
            </a:fld>
            <a:endParaRPr lang="en-US" altLang="zh-CN"/>
          </a:p>
        </p:txBody>
      </p:sp>
      <p:sp>
        <p:nvSpPr>
          <p:cNvPr id="5" name="Rectangle 4"/>
          <p:cNvSpPr>
            <a:spLocks noGrp="1" noChangeArrowheads="1"/>
          </p:cNvSpPr>
          <p:nvPr>
            <p:ph type="dt" sz="half" idx="4294967295"/>
          </p:nvPr>
        </p:nvSpPr>
        <p:spPr>
          <a:xfrm>
            <a:off x="0" y="6407150"/>
            <a:ext cx="1905000" cy="457200"/>
          </a:xfrm>
          <a:prstGeom prst="rect">
            <a:avLst/>
          </a:prstGeom>
          <a:ln/>
        </p:spPr>
        <p:txBody>
          <a:bodyPr/>
          <a:lstStyle/>
          <a:p>
            <a:fld id="{8B34EE33-5283-40B9-858F-F76126D2EE7F}" type="datetime1">
              <a:rPr lang="zh-CN" altLang="en-US"/>
              <a:pPr/>
              <a:t>2023/4/16</a:t>
            </a:fld>
            <a:endParaRPr lang="en-US" altLang="zh-CN"/>
          </a:p>
        </p:txBody>
      </p:sp>
      <p:pic>
        <p:nvPicPr>
          <p:cNvPr id="199682" name="Picture 2" descr="0510"/>
          <p:cNvPicPr>
            <a:picLocks noChangeAspect="1" noChangeArrowheads="1"/>
          </p:cNvPicPr>
          <p:nvPr/>
        </p:nvPicPr>
        <p:blipFill>
          <a:blip r:embed="rId2" cstate="print"/>
          <a:srcRect/>
          <a:stretch>
            <a:fillRect/>
          </a:stretch>
        </p:blipFill>
        <p:spPr bwMode="auto">
          <a:xfrm>
            <a:off x="179388" y="260350"/>
            <a:ext cx="6911975" cy="3573463"/>
          </a:xfrm>
          <a:prstGeom prst="rect">
            <a:avLst/>
          </a:prstGeom>
          <a:noFill/>
          <a:ln w="9525">
            <a:noFill/>
            <a:miter lim="800000"/>
            <a:headEnd/>
            <a:tailEnd/>
          </a:ln>
        </p:spPr>
      </p:pic>
      <p:sp>
        <p:nvSpPr>
          <p:cNvPr id="199683" name="Rectangle 3"/>
          <p:cNvSpPr>
            <a:spLocks noChangeArrowheads="1"/>
          </p:cNvSpPr>
          <p:nvPr/>
        </p:nvSpPr>
        <p:spPr bwMode="auto">
          <a:xfrm>
            <a:off x="7202488" y="2133600"/>
            <a:ext cx="1909762" cy="822325"/>
          </a:xfrm>
          <a:prstGeom prst="rect">
            <a:avLst/>
          </a:prstGeom>
          <a:noFill/>
          <a:ln w="9525">
            <a:noFill/>
            <a:miter lim="800000"/>
            <a:headEnd/>
            <a:tailEnd/>
          </a:ln>
          <a:effectLst/>
        </p:spPr>
        <p:txBody>
          <a:bodyPr anchor="ctr">
            <a:spAutoFit/>
          </a:bodyPr>
          <a:lstStyle/>
          <a:p>
            <a:pPr eaLnBrk="0" hangingPunct="0"/>
            <a:r>
              <a:rPr lang="zh-CN" altLang="en-US">
                <a:solidFill>
                  <a:srgbClr val="FF0000"/>
                </a:solidFill>
              </a:rPr>
              <a:t>图</a:t>
            </a:r>
            <a:r>
              <a:rPr lang="en-US" altLang="zh-CN">
                <a:solidFill>
                  <a:srgbClr val="FF0000"/>
                </a:solidFill>
              </a:rPr>
              <a:t>5-10  IC</a:t>
            </a:r>
            <a:r>
              <a:rPr lang="zh-CN" altLang="en-US">
                <a:solidFill>
                  <a:srgbClr val="FF0000"/>
                </a:solidFill>
              </a:rPr>
              <a:t>卡的硬件组成 </a:t>
            </a:r>
          </a:p>
        </p:txBody>
      </p:sp>
      <p:sp>
        <p:nvSpPr>
          <p:cNvPr id="199684" name="Text Box 4"/>
          <p:cNvSpPr txBox="1">
            <a:spLocks noChangeArrowheads="1"/>
          </p:cNvSpPr>
          <p:nvPr/>
        </p:nvSpPr>
        <p:spPr bwMode="auto">
          <a:xfrm>
            <a:off x="0" y="4176713"/>
            <a:ext cx="9144000" cy="1844675"/>
          </a:xfrm>
          <a:prstGeom prst="rect">
            <a:avLst/>
          </a:prstGeom>
          <a:solidFill>
            <a:schemeClr val="bg1"/>
          </a:solidFill>
          <a:ln w="9525">
            <a:noFill/>
            <a:miter lim="800000"/>
            <a:headEnd/>
            <a:tailEnd/>
          </a:ln>
          <a:effectLst/>
        </p:spPr>
        <p:txBody>
          <a:bodyPr>
            <a:spAutoFit/>
          </a:bodyPr>
          <a:lstStyle/>
          <a:p>
            <a:pPr>
              <a:lnSpc>
                <a:spcPct val="120000"/>
              </a:lnSpc>
            </a:pPr>
            <a:r>
              <a:rPr lang="zh-CN" altLang="en-US" b="1">
                <a:latin typeface="楷体_GB2312" pitchFamily="49" charset="-122"/>
                <a:ea typeface="楷体_GB2312" pitchFamily="49" charset="-122"/>
              </a:rPr>
              <a:t>    </a:t>
            </a:r>
            <a:r>
              <a:rPr lang="zh-CN" altLang="en-US" b="1">
                <a:solidFill>
                  <a:srgbClr val="FF0000"/>
                </a:solidFill>
                <a:latin typeface="楷体_GB2312" pitchFamily="49" charset="-122"/>
                <a:ea typeface="楷体_GB2312" pitchFamily="49" charset="-122"/>
              </a:rPr>
              <a:t>一个典型的</a:t>
            </a:r>
            <a:r>
              <a:rPr lang="en-US" altLang="zh-CN" b="1">
                <a:solidFill>
                  <a:srgbClr val="FF0000"/>
                </a:solidFill>
                <a:latin typeface="楷体_GB2312" pitchFamily="49" charset="-122"/>
                <a:ea typeface="楷体_GB2312" pitchFamily="49" charset="-122"/>
              </a:rPr>
              <a:t>IC</a:t>
            </a:r>
            <a:r>
              <a:rPr lang="zh-CN" altLang="en-US" b="1">
                <a:solidFill>
                  <a:srgbClr val="FF0000"/>
                </a:solidFill>
                <a:latin typeface="楷体_GB2312" pitchFamily="49" charset="-122"/>
                <a:ea typeface="楷体_GB2312" pitchFamily="49" charset="-122"/>
              </a:rPr>
              <a:t>卡操作系统可以按</a:t>
            </a:r>
            <a:r>
              <a:rPr lang="en-US" altLang="zh-CN" b="1">
                <a:solidFill>
                  <a:srgbClr val="FF0000"/>
                </a:solidFill>
                <a:latin typeface="楷体_GB2312" pitchFamily="49" charset="-122"/>
                <a:ea typeface="楷体_GB2312" pitchFamily="49" charset="-122"/>
              </a:rPr>
              <a:t>OSI</a:t>
            </a:r>
            <a:r>
              <a:rPr lang="zh-CN" altLang="en-US" b="1">
                <a:solidFill>
                  <a:srgbClr val="FF0000"/>
                </a:solidFill>
                <a:latin typeface="楷体_GB2312" pitchFamily="49" charset="-122"/>
                <a:ea typeface="楷体_GB2312" pitchFamily="49" charset="-122"/>
              </a:rPr>
              <a:t>模型分为物理层（第</a:t>
            </a:r>
            <a:r>
              <a:rPr lang="en-US" altLang="zh-CN" b="1">
                <a:solidFill>
                  <a:srgbClr val="FF0000"/>
                </a:solidFill>
                <a:latin typeface="楷体_GB2312" pitchFamily="49" charset="-122"/>
                <a:ea typeface="楷体_GB2312" pitchFamily="49" charset="-122"/>
              </a:rPr>
              <a:t>1</a:t>
            </a:r>
            <a:r>
              <a:rPr lang="zh-CN" altLang="en-US" b="1">
                <a:solidFill>
                  <a:srgbClr val="FF0000"/>
                </a:solidFill>
                <a:latin typeface="楷体_GB2312" pitchFamily="49" charset="-122"/>
                <a:ea typeface="楷体_GB2312" pitchFamily="49" charset="-122"/>
              </a:rPr>
              <a:t>层）、数据传输层（数据、链路层</a:t>
            </a:r>
            <a:r>
              <a:rPr lang="en-US" altLang="zh-CN" b="1">
                <a:solidFill>
                  <a:srgbClr val="FF0000"/>
                </a:solidFill>
                <a:latin typeface="楷体_GB2312" pitchFamily="49" charset="-122"/>
                <a:ea typeface="楷体_GB2312" pitchFamily="49" charset="-122"/>
              </a:rPr>
              <a:t>/</a:t>
            </a:r>
            <a:r>
              <a:rPr lang="zh-CN" altLang="en-US" b="1">
                <a:solidFill>
                  <a:srgbClr val="FF0000"/>
                </a:solidFill>
                <a:latin typeface="楷体_GB2312" pitchFamily="49" charset="-122"/>
                <a:ea typeface="楷体_GB2312" pitchFamily="49" charset="-122"/>
              </a:rPr>
              <a:t>第</a:t>
            </a:r>
            <a:r>
              <a:rPr lang="en-US" altLang="zh-CN" b="1">
                <a:solidFill>
                  <a:srgbClr val="FF0000"/>
                </a:solidFill>
                <a:latin typeface="楷体_GB2312" pitchFamily="49" charset="-122"/>
                <a:ea typeface="楷体_GB2312" pitchFamily="49" charset="-122"/>
              </a:rPr>
              <a:t>2</a:t>
            </a:r>
            <a:r>
              <a:rPr lang="zh-CN" altLang="en-US" b="1">
                <a:solidFill>
                  <a:srgbClr val="FF0000"/>
                </a:solidFill>
                <a:latin typeface="楷体_GB2312" pitchFamily="49" charset="-122"/>
                <a:ea typeface="楷体_GB2312" pitchFamily="49" charset="-122"/>
              </a:rPr>
              <a:t>层）、应用协议层（应用层</a:t>
            </a:r>
            <a:r>
              <a:rPr lang="en-US" altLang="zh-CN" b="1">
                <a:solidFill>
                  <a:srgbClr val="FF0000"/>
                </a:solidFill>
                <a:latin typeface="楷体_GB2312" pitchFamily="49" charset="-122"/>
                <a:ea typeface="楷体_GB2312" pitchFamily="49" charset="-122"/>
              </a:rPr>
              <a:t>/</a:t>
            </a:r>
            <a:r>
              <a:rPr lang="zh-CN" altLang="en-US" b="1">
                <a:solidFill>
                  <a:srgbClr val="FF0000"/>
                </a:solidFill>
                <a:latin typeface="楷体_GB2312" pitchFamily="49" charset="-122"/>
                <a:ea typeface="楷体_GB2312" pitchFamily="49" charset="-122"/>
              </a:rPr>
              <a:t>第</a:t>
            </a:r>
            <a:r>
              <a:rPr lang="en-US" altLang="zh-CN" b="1">
                <a:solidFill>
                  <a:srgbClr val="FF0000"/>
                </a:solidFill>
                <a:latin typeface="楷体_GB2312" pitchFamily="49" charset="-122"/>
                <a:ea typeface="楷体_GB2312" pitchFamily="49" charset="-122"/>
              </a:rPr>
              <a:t>7</a:t>
            </a:r>
            <a:r>
              <a:rPr lang="zh-CN" altLang="en-US" b="1">
                <a:solidFill>
                  <a:srgbClr val="FF0000"/>
                </a:solidFill>
                <a:latin typeface="楷体_GB2312" pitchFamily="49" charset="-122"/>
                <a:ea typeface="楷体_GB2312" pitchFamily="49" charset="-122"/>
              </a:rPr>
              <a:t>层）</a:t>
            </a:r>
            <a:r>
              <a:rPr lang="en-US" altLang="zh-CN" b="1">
                <a:solidFill>
                  <a:srgbClr val="FF0000"/>
                </a:solidFill>
                <a:latin typeface="楷体_GB2312" pitchFamily="49" charset="-122"/>
                <a:ea typeface="楷体_GB2312" pitchFamily="49" charset="-122"/>
              </a:rPr>
              <a:t>3</a:t>
            </a:r>
            <a:r>
              <a:rPr lang="zh-CN" altLang="en-US" b="1">
                <a:solidFill>
                  <a:srgbClr val="FF0000"/>
                </a:solidFill>
                <a:latin typeface="楷体_GB2312" pitchFamily="49" charset="-122"/>
                <a:ea typeface="楷体_GB2312" pitchFamily="49" charset="-122"/>
              </a:rPr>
              <a:t>层。</a:t>
            </a:r>
            <a:r>
              <a:rPr lang="zh-CN" altLang="en-US" b="1">
                <a:latin typeface="楷体_GB2312" pitchFamily="49" charset="-122"/>
                <a:ea typeface="楷体_GB2312" pitchFamily="49" charset="-122"/>
              </a:rPr>
              <a:t>每一层由一个或几个相应的功能模块予以实施（如图</a:t>
            </a:r>
            <a:r>
              <a:rPr lang="en-US" altLang="zh-CN" b="1">
                <a:latin typeface="楷体_GB2312" pitchFamily="49" charset="-122"/>
                <a:ea typeface="楷体_GB2312" pitchFamily="49" charset="-122"/>
              </a:rPr>
              <a:t>5-11</a:t>
            </a:r>
            <a:r>
              <a:rPr lang="zh-CN" altLang="en-US" b="1">
                <a:latin typeface="楷体_GB2312" pitchFamily="49" charset="-122"/>
                <a:ea typeface="楷体_GB2312" pitchFamily="49" charset="-122"/>
              </a:rPr>
              <a:t>所示）。 </a:t>
            </a:r>
            <a:endParaRPr lang="en-US" altLang="zh-CN" b="1">
              <a:latin typeface="楷体_GB2312" pitchFamily="49" charset="-122"/>
              <a:ea typeface="楷体_GB2312" pitchFamily="49" charset="-122"/>
            </a:endParaRPr>
          </a:p>
        </p:txBody>
      </p:sp>
    </p:spTree>
  </p:cSld>
  <p:clrMapOvr>
    <a:masterClrMapping/>
  </p:clrMapOvr>
  <p:transition spd="med">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0"/>
          </p:nvPr>
        </p:nvSpPr>
        <p:spPr>
          <a:ln/>
        </p:spPr>
        <p:txBody>
          <a:bodyPr/>
          <a:lstStyle/>
          <a:p>
            <a:fld id="{E81EAAF3-41B0-4B6B-AD5B-400C0C8547E1}" type="slidenum">
              <a:rPr lang="en-US" altLang="zh-CN"/>
              <a:pPr/>
              <a:t>65</a:t>
            </a:fld>
            <a:endParaRPr lang="en-US" altLang="zh-CN"/>
          </a:p>
        </p:txBody>
      </p:sp>
      <p:sp>
        <p:nvSpPr>
          <p:cNvPr id="5" name="Rectangle 4"/>
          <p:cNvSpPr>
            <a:spLocks noGrp="1" noChangeArrowheads="1"/>
          </p:cNvSpPr>
          <p:nvPr>
            <p:ph type="dt" sz="half" idx="4294967295"/>
          </p:nvPr>
        </p:nvSpPr>
        <p:spPr>
          <a:xfrm>
            <a:off x="0" y="6407150"/>
            <a:ext cx="1905000" cy="457200"/>
          </a:xfrm>
          <a:prstGeom prst="rect">
            <a:avLst/>
          </a:prstGeom>
          <a:ln/>
        </p:spPr>
        <p:txBody>
          <a:bodyPr/>
          <a:lstStyle/>
          <a:p>
            <a:fld id="{76C77B7A-0E46-4DDD-AA6D-40112B0E3313}" type="datetime1">
              <a:rPr lang="zh-CN" altLang="en-US"/>
              <a:pPr/>
              <a:t>2023/4/16</a:t>
            </a:fld>
            <a:endParaRPr lang="en-US" altLang="zh-CN"/>
          </a:p>
        </p:txBody>
      </p:sp>
      <p:pic>
        <p:nvPicPr>
          <p:cNvPr id="200706" name="Picture 2" descr="0511"/>
          <p:cNvPicPr>
            <a:picLocks noChangeAspect="1" noChangeArrowheads="1"/>
          </p:cNvPicPr>
          <p:nvPr/>
        </p:nvPicPr>
        <p:blipFill>
          <a:blip r:embed="rId2" cstate="print"/>
          <a:srcRect/>
          <a:stretch>
            <a:fillRect/>
          </a:stretch>
        </p:blipFill>
        <p:spPr bwMode="auto">
          <a:xfrm>
            <a:off x="179388" y="333375"/>
            <a:ext cx="6357937" cy="3319463"/>
          </a:xfrm>
          <a:prstGeom prst="rect">
            <a:avLst/>
          </a:prstGeom>
          <a:noFill/>
          <a:ln w="9525">
            <a:noFill/>
            <a:miter lim="800000"/>
            <a:headEnd/>
            <a:tailEnd/>
          </a:ln>
        </p:spPr>
      </p:pic>
      <p:sp>
        <p:nvSpPr>
          <p:cNvPr id="200707" name="Rectangle 3"/>
          <p:cNvSpPr>
            <a:spLocks noChangeArrowheads="1"/>
          </p:cNvSpPr>
          <p:nvPr/>
        </p:nvSpPr>
        <p:spPr bwMode="auto">
          <a:xfrm>
            <a:off x="5508625" y="2492375"/>
            <a:ext cx="3051175" cy="822325"/>
          </a:xfrm>
          <a:prstGeom prst="rect">
            <a:avLst/>
          </a:prstGeom>
          <a:noFill/>
          <a:ln w="9525">
            <a:noFill/>
            <a:miter lim="800000"/>
            <a:headEnd/>
            <a:tailEnd/>
          </a:ln>
          <a:effectLst/>
        </p:spPr>
        <p:txBody>
          <a:bodyPr anchor="ctr">
            <a:spAutoFit/>
          </a:bodyPr>
          <a:lstStyle/>
          <a:p>
            <a:pPr eaLnBrk="0" hangingPunct="0"/>
            <a:r>
              <a:rPr lang="zh-CN" altLang="en-US" b="1">
                <a:solidFill>
                  <a:srgbClr val="FF0000"/>
                </a:solidFill>
              </a:rPr>
              <a:t>图</a:t>
            </a:r>
            <a:r>
              <a:rPr lang="en-US" altLang="zh-CN" b="1">
                <a:solidFill>
                  <a:srgbClr val="FF0000"/>
                </a:solidFill>
              </a:rPr>
              <a:t>5-11  IC</a:t>
            </a:r>
            <a:r>
              <a:rPr lang="zh-CN" altLang="en-US" b="1">
                <a:solidFill>
                  <a:srgbClr val="FF0000"/>
                </a:solidFill>
              </a:rPr>
              <a:t>卡操作系统的典型模块结构 </a:t>
            </a:r>
          </a:p>
        </p:txBody>
      </p:sp>
      <p:sp>
        <p:nvSpPr>
          <p:cNvPr id="200708" name="Text Box 4"/>
          <p:cNvSpPr txBox="1">
            <a:spLocks noChangeArrowheads="1"/>
          </p:cNvSpPr>
          <p:nvPr/>
        </p:nvSpPr>
        <p:spPr bwMode="auto">
          <a:xfrm>
            <a:off x="0" y="3924300"/>
            <a:ext cx="9144000" cy="2903538"/>
          </a:xfrm>
          <a:prstGeom prst="rect">
            <a:avLst/>
          </a:prstGeom>
          <a:solidFill>
            <a:schemeClr val="bg1"/>
          </a:solidFill>
          <a:ln w="9525">
            <a:noFill/>
            <a:miter lim="800000"/>
            <a:headEnd/>
            <a:tailEnd/>
          </a:ln>
          <a:effectLst/>
        </p:spPr>
        <p:txBody>
          <a:bodyPr>
            <a:spAutoFit/>
          </a:bodyPr>
          <a:lstStyle/>
          <a:p>
            <a:pPr>
              <a:lnSpc>
                <a:spcPct val="120000"/>
              </a:lnSpc>
            </a:pPr>
            <a:r>
              <a:rPr lang="zh-CN" altLang="en-US" sz="2200" b="1">
                <a:latin typeface="楷体_GB2312" pitchFamily="49" charset="-122"/>
                <a:ea typeface="楷体_GB2312" pitchFamily="49" charset="-122"/>
              </a:rPr>
              <a:t>    </a:t>
            </a:r>
            <a:r>
              <a:rPr lang="zh-CN" altLang="zh-CN" sz="2200" b="1">
                <a:latin typeface="楷体_GB2312" pitchFamily="49" charset="-122"/>
                <a:ea typeface="楷体_GB2312" pitchFamily="49" charset="-122"/>
              </a:rPr>
              <a:t>其中，</a:t>
            </a:r>
            <a:r>
              <a:rPr lang="en-US" altLang="zh-CN" sz="2200" b="1">
                <a:latin typeface="楷体_GB2312" pitchFamily="49" charset="-122"/>
                <a:ea typeface="楷体_GB2312" pitchFamily="49" charset="-122"/>
              </a:rPr>
              <a:t>IFD</a:t>
            </a:r>
            <a:r>
              <a:rPr lang="zh-CN" altLang="en-US" sz="2200" b="1">
                <a:latin typeface="楷体_GB2312" pitchFamily="49" charset="-122"/>
                <a:ea typeface="楷体_GB2312" pitchFamily="49" charset="-122"/>
              </a:rPr>
              <a:t>（</a:t>
            </a:r>
            <a:r>
              <a:rPr lang="en-US" altLang="zh-CN" sz="2200" b="1">
                <a:latin typeface="楷体_GB2312" pitchFamily="49" charset="-122"/>
                <a:ea typeface="楷体_GB2312" pitchFamily="49" charset="-122"/>
              </a:rPr>
              <a:t>IC-Card Interface Device</a:t>
            </a:r>
            <a:r>
              <a:rPr lang="zh-CN" altLang="en-US" sz="2200" b="1">
                <a:latin typeface="楷体_GB2312" pitchFamily="49" charset="-122"/>
                <a:ea typeface="楷体_GB2312" pitchFamily="49" charset="-122"/>
              </a:rPr>
              <a:t>）为</a:t>
            </a:r>
            <a:r>
              <a:rPr lang="en-US" altLang="zh-CN" sz="2200" b="1">
                <a:latin typeface="楷体_GB2312" pitchFamily="49" charset="-122"/>
                <a:ea typeface="楷体_GB2312" pitchFamily="49" charset="-122"/>
              </a:rPr>
              <a:t>IC</a:t>
            </a:r>
            <a:r>
              <a:rPr lang="zh-CN" altLang="en-US" sz="2200" b="1">
                <a:latin typeface="楷体_GB2312" pitchFamily="49" charset="-122"/>
                <a:ea typeface="楷体_GB2312" pitchFamily="49" charset="-122"/>
              </a:rPr>
              <a:t>卡的接口设备，即</a:t>
            </a:r>
            <a:r>
              <a:rPr lang="en-US" altLang="zh-CN" sz="2200" b="1">
                <a:latin typeface="楷体_GB2312" pitchFamily="49" charset="-122"/>
                <a:ea typeface="楷体_GB2312" pitchFamily="49" charset="-122"/>
              </a:rPr>
              <a:t>IC</a:t>
            </a:r>
            <a:r>
              <a:rPr lang="zh-CN" altLang="en-US" sz="2200" b="1">
                <a:latin typeface="楷体_GB2312" pitchFamily="49" charset="-122"/>
                <a:ea typeface="楷体_GB2312" pitchFamily="49" charset="-122"/>
              </a:rPr>
              <a:t>卡的读写设备；</a:t>
            </a:r>
            <a:r>
              <a:rPr lang="en-US" altLang="zh-CN" sz="2200" b="1">
                <a:latin typeface="楷体_GB2312" pitchFamily="49" charset="-122"/>
                <a:ea typeface="楷体_GB2312" pitchFamily="49" charset="-122"/>
              </a:rPr>
              <a:t>ICC</a:t>
            </a:r>
            <a:r>
              <a:rPr lang="zh-CN" altLang="en-US" sz="2200" b="1">
                <a:latin typeface="楷体_GB2312" pitchFamily="49" charset="-122"/>
                <a:ea typeface="楷体_GB2312" pitchFamily="49" charset="-122"/>
              </a:rPr>
              <a:t>（</a:t>
            </a:r>
            <a:r>
              <a:rPr lang="en-US" altLang="zh-CN" sz="2200" b="1">
                <a:latin typeface="楷体_GB2312" pitchFamily="49" charset="-122"/>
                <a:ea typeface="楷体_GB2312" pitchFamily="49" charset="-122"/>
              </a:rPr>
              <a:t>IC-Card</a:t>
            </a:r>
            <a:r>
              <a:rPr lang="zh-CN" altLang="en-US" sz="2200" b="1">
                <a:latin typeface="楷体_GB2312" pitchFamily="49" charset="-122"/>
                <a:ea typeface="楷体_GB2312" pitchFamily="49" charset="-122"/>
              </a:rPr>
              <a:t>）为</a:t>
            </a:r>
            <a:r>
              <a:rPr lang="en-US" altLang="zh-CN" sz="2200" b="1">
                <a:latin typeface="楷体_GB2312" pitchFamily="49" charset="-122"/>
                <a:ea typeface="楷体_GB2312" pitchFamily="49" charset="-122"/>
              </a:rPr>
              <a:t>IC</a:t>
            </a:r>
            <a:r>
              <a:rPr lang="zh-CN" altLang="en-US" sz="2200" b="1">
                <a:latin typeface="楷体_GB2312" pitchFamily="49" charset="-122"/>
                <a:ea typeface="楷体_GB2312" pitchFamily="49" charset="-122"/>
              </a:rPr>
              <a:t>卡。</a:t>
            </a:r>
            <a:r>
              <a:rPr lang="zh-CN" altLang="en-US" sz="2200" b="1">
                <a:solidFill>
                  <a:srgbClr val="FF0000"/>
                </a:solidFill>
                <a:latin typeface="楷体_GB2312" pitchFamily="49" charset="-122"/>
                <a:ea typeface="楷体_GB2312" pitchFamily="49" charset="-122"/>
              </a:rPr>
              <a:t>一般情况下以</a:t>
            </a:r>
            <a:r>
              <a:rPr lang="en-US" altLang="zh-CN" sz="2200" b="1">
                <a:solidFill>
                  <a:srgbClr val="FF0000"/>
                </a:solidFill>
                <a:latin typeface="楷体_GB2312" pitchFamily="49" charset="-122"/>
                <a:ea typeface="楷体_GB2312" pitchFamily="49" charset="-122"/>
              </a:rPr>
              <a:t>IFD</a:t>
            </a:r>
            <a:r>
              <a:rPr lang="zh-CN" altLang="en-US" sz="2200" b="1">
                <a:solidFill>
                  <a:srgbClr val="FF0000"/>
                </a:solidFill>
                <a:latin typeface="楷体_GB2312" pitchFamily="49" charset="-122"/>
                <a:ea typeface="楷体_GB2312" pitchFamily="49" charset="-122"/>
              </a:rPr>
              <a:t>或应用终端（计算机或工作站）作为宿主机，它产生命令及执行顺序，而</a:t>
            </a:r>
            <a:r>
              <a:rPr lang="en-US" altLang="zh-CN" sz="2200" b="1">
                <a:solidFill>
                  <a:srgbClr val="FF0000"/>
                </a:solidFill>
                <a:latin typeface="楷体_GB2312" pitchFamily="49" charset="-122"/>
                <a:ea typeface="楷体_GB2312" pitchFamily="49" charset="-122"/>
              </a:rPr>
              <a:t>ICC</a:t>
            </a:r>
            <a:r>
              <a:rPr lang="zh-CN" altLang="en-US" sz="2200" b="1">
                <a:solidFill>
                  <a:srgbClr val="FF0000"/>
                </a:solidFill>
                <a:latin typeface="楷体_GB2312" pitchFamily="49" charset="-122"/>
                <a:ea typeface="楷体_GB2312" pitchFamily="49" charset="-122"/>
              </a:rPr>
              <a:t>则响应宿主机的不同命令，在</a:t>
            </a:r>
            <a:r>
              <a:rPr lang="en-US" altLang="zh-CN" sz="2200" b="1">
                <a:solidFill>
                  <a:srgbClr val="FF0000"/>
                </a:solidFill>
                <a:latin typeface="楷体_GB2312" pitchFamily="49" charset="-122"/>
                <a:ea typeface="楷体_GB2312" pitchFamily="49" charset="-122"/>
              </a:rPr>
              <a:t>IFD</a:t>
            </a:r>
            <a:r>
              <a:rPr lang="zh-CN" altLang="en-US" sz="2200" b="1">
                <a:solidFill>
                  <a:srgbClr val="FF0000"/>
                </a:solidFill>
                <a:latin typeface="楷体_GB2312" pitchFamily="49" charset="-122"/>
                <a:ea typeface="楷体_GB2312" pitchFamily="49" charset="-122"/>
              </a:rPr>
              <a:t>和</a:t>
            </a:r>
            <a:r>
              <a:rPr lang="en-US" altLang="zh-CN" sz="2200" b="1">
                <a:solidFill>
                  <a:srgbClr val="FF0000"/>
                </a:solidFill>
                <a:latin typeface="楷体_GB2312" pitchFamily="49" charset="-122"/>
                <a:ea typeface="楷体_GB2312" pitchFamily="49" charset="-122"/>
              </a:rPr>
              <a:t>ICC</a:t>
            </a:r>
            <a:r>
              <a:rPr lang="zh-CN" altLang="en-US" sz="2200" b="1">
                <a:solidFill>
                  <a:srgbClr val="FF0000"/>
                </a:solidFill>
                <a:latin typeface="楷体_GB2312" pitchFamily="49" charset="-122"/>
                <a:ea typeface="楷体_GB2312" pitchFamily="49" charset="-122"/>
              </a:rPr>
              <a:t>之间进行信息交换</a:t>
            </a:r>
            <a:r>
              <a:rPr lang="zh-CN" altLang="en-US" sz="2200" b="1">
                <a:latin typeface="楷体_GB2312" pitchFamily="49" charset="-122"/>
                <a:ea typeface="楷体_GB2312" pitchFamily="49" charset="-122"/>
              </a:rPr>
              <a:t>。其典型的传输结构如图</a:t>
            </a:r>
            <a:r>
              <a:rPr lang="en-US" altLang="zh-CN" sz="2200" b="1">
                <a:latin typeface="楷体_GB2312" pitchFamily="49" charset="-122"/>
                <a:ea typeface="楷体_GB2312" pitchFamily="49" charset="-122"/>
              </a:rPr>
              <a:t>5-12</a:t>
            </a:r>
            <a:r>
              <a:rPr lang="zh-CN" altLang="en-US" sz="2200" b="1">
                <a:latin typeface="楷体_GB2312" pitchFamily="49" charset="-122"/>
                <a:ea typeface="楷体_GB2312" pitchFamily="49" charset="-122"/>
              </a:rPr>
              <a:t>所示，这样在</a:t>
            </a:r>
            <a:r>
              <a:rPr lang="en-US" altLang="zh-CN" sz="2200" b="1">
                <a:latin typeface="楷体_GB2312" pitchFamily="49" charset="-122"/>
                <a:ea typeface="楷体_GB2312" pitchFamily="49" charset="-122"/>
              </a:rPr>
              <a:t>IFD</a:t>
            </a:r>
            <a:r>
              <a:rPr lang="zh-CN" altLang="en-US" sz="2200" b="1">
                <a:latin typeface="楷体_GB2312" pitchFamily="49" charset="-122"/>
                <a:ea typeface="楷体_GB2312" pitchFamily="49" charset="-122"/>
              </a:rPr>
              <a:t>和</a:t>
            </a:r>
            <a:r>
              <a:rPr lang="en-US" altLang="zh-CN" sz="2200" b="1">
                <a:latin typeface="楷体_GB2312" pitchFamily="49" charset="-122"/>
                <a:ea typeface="楷体_GB2312" pitchFamily="49" charset="-122"/>
              </a:rPr>
              <a:t>ICC</a:t>
            </a:r>
            <a:r>
              <a:rPr lang="zh-CN" altLang="en-US" sz="2200" b="1">
                <a:latin typeface="楷体_GB2312" pitchFamily="49" charset="-122"/>
                <a:ea typeface="楷体_GB2312" pitchFamily="49" charset="-122"/>
              </a:rPr>
              <a:t>之间传输信息的安全性得以保障，否则完全有被截取的可能。</a:t>
            </a:r>
            <a:r>
              <a:rPr lang="en-US" altLang="zh-CN" sz="2200" b="1">
                <a:latin typeface="楷体_GB2312" pitchFamily="49" charset="-122"/>
                <a:ea typeface="楷体_GB2312" pitchFamily="49" charset="-122"/>
              </a:rPr>
              <a:t>ICC</a:t>
            </a:r>
            <a:r>
              <a:rPr lang="zh-CN" altLang="en-US" sz="2200" b="1">
                <a:latin typeface="楷体_GB2312" pitchFamily="49" charset="-122"/>
                <a:ea typeface="楷体_GB2312" pitchFamily="49" charset="-122"/>
              </a:rPr>
              <a:t>操作系统对此采取了加密或隐含传输的方法，就是将待传输的命令或响应回答序列进行加密处理后再进行传输。</a:t>
            </a:r>
            <a:endParaRPr lang="en-US" altLang="zh-CN" sz="2200" b="1">
              <a:latin typeface="楷体_GB2312" pitchFamily="49" charset="-122"/>
              <a:ea typeface="楷体_GB2312" pitchFamily="49" charset="-122"/>
            </a:endParaRPr>
          </a:p>
        </p:txBody>
      </p:sp>
    </p:spTree>
  </p:cSld>
  <p:clrMapOvr>
    <a:masterClrMapping/>
  </p:clrMapOvr>
  <p:transition spd="med">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Grp="1" noChangeArrowheads="1"/>
          </p:cNvSpPr>
          <p:nvPr>
            <p:ph type="sldNum" sz="quarter" idx="10"/>
          </p:nvPr>
        </p:nvSpPr>
        <p:spPr>
          <a:ln/>
        </p:spPr>
        <p:txBody>
          <a:bodyPr/>
          <a:lstStyle/>
          <a:p>
            <a:fld id="{9395DC6D-08D5-4739-BBBF-FAF50EA578B6}" type="slidenum">
              <a:rPr lang="en-US" altLang="zh-CN"/>
              <a:pPr/>
              <a:t>66</a:t>
            </a:fld>
            <a:endParaRPr lang="en-US" altLang="zh-CN"/>
          </a:p>
        </p:txBody>
      </p:sp>
      <p:sp>
        <p:nvSpPr>
          <p:cNvPr id="7" name="Rectangle 4"/>
          <p:cNvSpPr>
            <a:spLocks noGrp="1" noChangeArrowheads="1"/>
          </p:cNvSpPr>
          <p:nvPr>
            <p:ph type="dt" sz="half" idx="4294967295"/>
          </p:nvPr>
        </p:nvSpPr>
        <p:spPr>
          <a:xfrm>
            <a:off x="0" y="6407150"/>
            <a:ext cx="1905000" cy="457200"/>
          </a:xfrm>
          <a:prstGeom prst="rect">
            <a:avLst/>
          </a:prstGeom>
          <a:ln/>
        </p:spPr>
        <p:txBody>
          <a:bodyPr/>
          <a:lstStyle/>
          <a:p>
            <a:fld id="{2EF72AC0-317D-473D-A867-375E6B5CF961}" type="datetime1">
              <a:rPr lang="zh-CN" altLang="en-US"/>
              <a:pPr/>
              <a:t>2023/4/16</a:t>
            </a:fld>
            <a:endParaRPr lang="en-US" altLang="zh-CN"/>
          </a:p>
        </p:txBody>
      </p:sp>
      <p:pic>
        <p:nvPicPr>
          <p:cNvPr id="201730" name="Picture 2" descr="0512"/>
          <p:cNvPicPr>
            <a:picLocks noChangeAspect="1" noChangeArrowheads="1"/>
          </p:cNvPicPr>
          <p:nvPr/>
        </p:nvPicPr>
        <p:blipFill>
          <a:blip r:embed="rId2" cstate="print"/>
          <a:srcRect/>
          <a:stretch>
            <a:fillRect/>
          </a:stretch>
        </p:blipFill>
        <p:spPr bwMode="auto">
          <a:xfrm>
            <a:off x="1763713" y="549275"/>
            <a:ext cx="4537075" cy="647700"/>
          </a:xfrm>
          <a:prstGeom prst="rect">
            <a:avLst/>
          </a:prstGeom>
          <a:noFill/>
          <a:ln w="9525">
            <a:noFill/>
            <a:miter lim="800000"/>
            <a:headEnd/>
            <a:tailEnd/>
          </a:ln>
        </p:spPr>
      </p:pic>
      <p:sp>
        <p:nvSpPr>
          <p:cNvPr id="201731" name="Rectangle 3"/>
          <p:cNvSpPr>
            <a:spLocks noChangeArrowheads="1"/>
          </p:cNvSpPr>
          <p:nvPr/>
        </p:nvSpPr>
        <p:spPr bwMode="auto">
          <a:xfrm>
            <a:off x="1476375" y="1387475"/>
            <a:ext cx="5410200" cy="457200"/>
          </a:xfrm>
          <a:prstGeom prst="rect">
            <a:avLst/>
          </a:prstGeom>
          <a:noFill/>
          <a:ln w="9525">
            <a:noFill/>
            <a:miter lim="800000"/>
            <a:headEnd/>
            <a:tailEnd/>
          </a:ln>
          <a:effectLst/>
        </p:spPr>
        <p:txBody>
          <a:bodyPr wrap="none" anchor="ctr">
            <a:spAutoFit/>
          </a:bodyPr>
          <a:lstStyle/>
          <a:p>
            <a:pPr eaLnBrk="0" hangingPunct="0"/>
            <a:r>
              <a:rPr lang="zh-CN" altLang="en-US" b="1">
                <a:solidFill>
                  <a:srgbClr val="FF0000"/>
                </a:solidFill>
              </a:rPr>
              <a:t>图</a:t>
            </a:r>
            <a:r>
              <a:rPr lang="en-US" altLang="zh-CN" b="1">
                <a:solidFill>
                  <a:srgbClr val="FF0000"/>
                </a:solidFill>
              </a:rPr>
              <a:t>5-12  IFD</a:t>
            </a:r>
            <a:r>
              <a:rPr lang="zh-CN" altLang="en-US" b="1">
                <a:solidFill>
                  <a:srgbClr val="FF0000"/>
                </a:solidFill>
              </a:rPr>
              <a:t>和</a:t>
            </a:r>
            <a:r>
              <a:rPr lang="en-US" altLang="zh-CN" b="1">
                <a:solidFill>
                  <a:srgbClr val="FF0000"/>
                </a:solidFill>
              </a:rPr>
              <a:t>ICC</a:t>
            </a:r>
            <a:r>
              <a:rPr lang="zh-CN" altLang="en-US" b="1">
                <a:solidFill>
                  <a:srgbClr val="FF0000"/>
                </a:solidFill>
              </a:rPr>
              <a:t>之间的典型传输结构 </a:t>
            </a:r>
          </a:p>
        </p:txBody>
      </p:sp>
      <p:sp>
        <p:nvSpPr>
          <p:cNvPr id="201732" name="Text Box 4"/>
          <p:cNvSpPr txBox="1">
            <a:spLocks noChangeArrowheads="1"/>
          </p:cNvSpPr>
          <p:nvPr/>
        </p:nvSpPr>
        <p:spPr bwMode="auto">
          <a:xfrm>
            <a:off x="0" y="1944688"/>
            <a:ext cx="9144000" cy="1844675"/>
          </a:xfrm>
          <a:prstGeom prst="rect">
            <a:avLst/>
          </a:prstGeom>
          <a:solidFill>
            <a:schemeClr val="bg1"/>
          </a:solidFill>
          <a:ln w="9525">
            <a:noFill/>
            <a:miter lim="800000"/>
            <a:headEnd/>
            <a:tailEnd/>
          </a:ln>
          <a:effectLst/>
        </p:spPr>
        <p:txBody>
          <a:bodyPr>
            <a:spAutoFit/>
          </a:bodyPr>
          <a:lstStyle/>
          <a:p>
            <a:pPr>
              <a:lnSpc>
                <a:spcPct val="120000"/>
              </a:lnSpc>
            </a:pPr>
            <a:r>
              <a:rPr lang="zh-CN" altLang="en-US" sz="2200" b="1">
                <a:latin typeface="楷体_GB2312" pitchFamily="49" charset="-122"/>
                <a:ea typeface="楷体_GB2312" pitchFamily="49" charset="-122"/>
              </a:rPr>
              <a:t>    </a:t>
            </a:r>
            <a:r>
              <a:rPr lang="zh-CN" altLang="en-US" b="1">
                <a:latin typeface="楷体_GB2312" pitchFamily="49" charset="-122"/>
                <a:ea typeface="楷体_GB2312" pitchFamily="49" charset="-122"/>
              </a:rPr>
              <a:t>一个较完善的</a:t>
            </a:r>
            <a:r>
              <a:rPr lang="en-US" altLang="zh-CN" b="1">
                <a:latin typeface="楷体_GB2312" pitchFamily="49" charset="-122"/>
                <a:ea typeface="楷体_GB2312" pitchFamily="49" charset="-122"/>
              </a:rPr>
              <a:t>ICC</a:t>
            </a:r>
            <a:r>
              <a:rPr lang="zh-CN" altLang="en-US" b="1">
                <a:latin typeface="楷体_GB2312" pitchFamily="49" charset="-122"/>
                <a:ea typeface="楷体_GB2312" pitchFamily="49" charset="-122"/>
              </a:rPr>
              <a:t>操作系统必须能够管理一个或多个相互独立的应用程序，能够为有关应用提供相应的传输管理、安全管理、应用管理、文件管理等功能。</a:t>
            </a:r>
            <a:r>
              <a:rPr lang="zh-CN" altLang="en-US" b="1">
                <a:solidFill>
                  <a:srgbClr val="FF0000"/>
                </a:solidFill>
                <a:latin typeface="楷体_GB2312" pitchFamily="49" charset="-122"/>
                <a:ea typeface="楷体_GB2312" pitchFamily="49" charset="-122"/>
              </a:rPr>
              <a:t>不同功能之间的逻辑关系如图</a:t>
            </a:r>
            <a:r>
              <a:rPr lang="en-US" altLang="zh-CN" b="1">
                <a:solidFill>
                  <a:srgbClr val="FF0000"/>
                </a:solidFill>
                <a:latin typeface="楷体_GB2312" pitchFamily="49" charset="-122"/>
                <a:ea typeface="楷体_GB2312" pitchFamily="49" charset="-122"/>
              </a:rPr>
              <a:t>5-13</a:t>
            </a:r>
            <a:r>
              <a:rPr lang="zh-CN" altLang="en-US" b="1">
                <a:solidFill>
                  <a:srgbClr val="FF0000"/>
                </a:solidFill>
                <a:latin typeface="楷体_GB2312" pitchFamily="49" charset="-122"/>
                <a:ea typeface="楷体_GB2312" pitchFamily="49" charset="-122"/>
              </a:rPr>
              <a:t>所示（图中的安全管理功能可由用户根据情况取舍）</a:t>
            </a:r>
            <a:r>
              <a:rPr lang="zh-CN" altLang="en-US" b="1">
                <a:latin typeface="楷体_GB2312" pitchFamily="49" charset="-122"/>
                <a:ea typeface="楷体_GB2312" pitchFamily="49" charset="-122"/>
              </a:rPr>
              <a:t>。</a:t>
            </a:r>
            <a:r>
              <a:rPr lang="zh-CN" altLang="en-US">
                <a:latin typeface="楷体_GB2312" pitchFamily="49" charset="-122"/>
                <a:ea typeface="楷体_GB2312" pitchFamily="49" charset="-122"/>
              </a:rPr>
              <a:t> </a:t>
            </a:r>
            <a:endParaRPr lang="en-US" altLang="zh-CN">
              <a:latin typeface="楷体_GB2312" pitchFamily="49" charset="-122"/>
              <a:ea typeface="楷体_GB2312" pitchFamily="49" charset="-122"/>
            </a:endParaRPr>
          </a:p>
        </p:txBody>
      </p:sp>
      <p:pic>
        <p:nvPicPr>
          <p:cNvPr id="201733" name="Picture 5" descr="0513"/>
          <p:cNvPicPr>
            <a:picLocks noChangeAspect="1" noChangeArrowheads="1"/>
          </p:cNvPicPr>
          <p:nvPr/>
        </p:nvPicPr>
        <p:blipFill>
          <a:blip r:embed="rId3" cstate="print"/>
          <a:srcRect/>
          <a:stretch>
            <a:fillRect/>
          </a:stretch>
        </p:blipFill>
        <p:spPr bwMode="auto">
          <a:xfrm>
            <a:off x="1619250" y="4124325"/>
            <a:ext cx="5905500" cy="1174750"/>
          </a:xfrm>
          <a:prstGeom prst="rect">
            <a:avLst/>
          </a:prstGeom>
          <a:noFill/>
          <a:ln w="9525">
            <a:noFill/>
            <a:miter lim="800000"/>
            <a:headEnd/>
            <a:tailEnd/>
          </a:ln>
        </p:spPr>
      </p:pic>
      <p:sp>
        <p:nvSpPr>
          <p:cNvPr id="201734" name="Rectangle 6"/>
          <p:cNvSpPr>
            <a:spLocks noChangeArrowheads="1"/>
          </p:cNvSpPr>
          <p:nvPr/>
        </p:nvSpPr>
        <p:spPr bwMode="auto">
          <a:xfrm>
            <a:off x="1692275" y="5492750"/>
            <a:ext cx="5265738" cy="457200"/>
          </a:xfrm>
          <a:prstGeom prst="rect">
            <a:avLst/>
          </a:prstGeom>
          <a:noFill/>
          <a:ln w="9525">
            <a:noFill/>
            <a:miter lim="800000"/>
            <a:headEnd/>
            <a:tailEnd/>
          </a:ln>
          <a:effectLst/>
        </p:spPr>
        <p:txBody>
          <a:bodyPr wrap="none" anchor="ctr">
            <a:spAutoFit/>
          </a:bodyPr>
          <a:lstStyle/>
          <a:p>
            <a:pPr eaLnBrk="0" hangingPunct="0"/>
            <a:r>
              <a:rPr lang="zh-CN" altLang="en-US" b="1">
                <a:solidFill>
                  <a:srgbClr val="FF0000"/>
                </a:solidFill>
              </a:rPr>
              <a:t> 图</a:t>
            </a:r>
            <a:r>
              <a:rPr lang="en-US" altLang="zh-CN" b="1">
                <a:solidFill>
                  <a:srgbClr val="FF0000"/>
                </a:solidFill>
              </a:rPr>
              <a:t>5-13  ICC</a:t>
            </a:r>
            <a:r>
              <a:rPr lang="zh-CN" altLang="en-US" b="1">
                <a:solidFill>
                  <a:srgbClr val="FF0000"/>
                </a:solidFill>
              </a:rPr>
              <a:t>不同功能之间的逻辑关系 </a:t>
            </a:r>
          </a:p>
        </p:txBody>
      </p:sp>
    </p:spTree>
  </p:cSld>
  <p:clrMapOvr>
    <a:masterClrMapping/>
  </p:clrMapOvr>
  <p:transition spd="med">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0"/>
          </p:nvPr>
        </p:nvSpPr>
        <p:spPr>
          <a:ln/>
        </p:spPr>
        <p:txBody>
          <a:bodyPr/>
          <a:lstStyle/>
          <a:p>
            <a:fld id="{896F544F-633B-4C48-BB80-67D7DCC1BF57}" type="slidenum">
              <a:rPr lang="en-US" altLang="zh-CN"/>
              <a:pPr/>
              <a:t>67</a:t>
            </a:fld>
            <a:endParaRPr lang="en-US" altLang="zh-CN"/>
          </a:p>
        </p:txBody>
      </p:sp>
      <p:sp>
        <p:nvSpPr>
          <p:cNvPr id="3" name="Rectangle 4"/>
          <p:cNvSpPr>
            <a:spLocks noGrp="1" noChangeArrowheads="1"/>
          </p:cNvSpPr>
          <p:nvPr>
            <p:ph type="dt" sz="half" idx="4294967295"/>
          </p:nvPr>
        </p:nvSpPr>
        <p:spPr>
          <a:xfrm>
            <a:off x="0" y="6407150"/>
            <a:ext cx="1905000" cy="457200"/>
          </a:xfrm>
          <a:prstGeom prst="rect">
            <a:avLst/>
          </a:prstGeom>
          <a:ln/>
        </p:spPr>
        <p:txBody>
          <a:bodyPr/>
          <a:lstStyle/>
          <a:p>
            <a:fld id="{3819649A-0938-46EE-AC50-F947598BEE01}" type="datetime1">
              <a:rPr lang="zh-CN" altLang="en-US"/>
              <a:pPr/>
              <a:t>2023/4/16</a:t>
            </a:fld>
            <a:endParaRPr lang="en-US" altLang="zh-CN"/>
          </a:p>
        </p:txBody>
      </p:sp>
      <p:sp>
        <p:nvSpPr>
          <p:cNvPr id="203778" name="Text Box 2"/>
          <p:cNvSpPr txBox="1">
            <a:spLocks noChangeArrowheads="1"/>
          </p:cNvSpPr>
          <p:nvPr/>
        </p:nvSpPr>
        <p:spPr bwMode="auto">
          <a:xfrm>
            <a:off x="0" y="292100"/>
            <a:ext cx="9144000" cy="5313363"/>
          </a:xfrm>
          <a:prstGeom prst="rect">
            <a:avLst/>
          </a:prstGeom>
          <a:solidFill>
            <a:schemeClr val="bg1"/>
          </a:solidFill>
          <a:ln w="9525">
            <a:noFill/>
            <a:miter lim="800000"/>
            <a:headEnd/>
            <a:tailEnd/>
          </a:ln>
          <a:effectLst/>
        </p:spPr>
        <p:txBody>
          <a:bodyPr>
            <a:spAutoFit/>
          </a:bodyPr>
          <a:lstStyle/>
          <a:p>
            <a:pPr>
              <a:lnSpc>
                <a:spcPct val="130000"/>
              </a:lnSpc>
            </a:pPr>
            <a:r>
              <a:rPr lang="zh-CN" altLang="en-US" b="1">
                <a:latin typeface="楷体_GB2312" pitchFamily="49" charset="-122"/>
                <a:ea typeface="楷体_GB2312" pitchFamily="49" charset="-122"/>
              </a:rPr>
              <a:t>    </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IC</a:t>
            </a:r>
            <a:r>
              <a:rPr lang="zh-CN" altLang="en-US" b="1">
                <a:latin typeface="楷体_GB2312" pitchFamily="49" charset="-122"/>
                <a:ea typeface="楷体_GB2312" pitchFamily="49" charset="-122"/>
              </a:rPr>
              <a:t>卡认证的工作方式</a:t>
            </a:r>
          </a:p>
          <a:p>
            <a:pPr>
              <a:lnSpc>
                <a:spcPct val="130000"/>
              </a:lnSpc>
            </a:pPr>
            <a:r>
              <a:rPr lang="zh-CN" altLang="en-US" b="1">
                <a:solidFill>
                  <a:srgbClr val="0000FF"/>
                </a:solidFill>
                <a:latin typeface="楷体_GB2312" pitchFamily="49" charset="-122"/>
                <a:ea typeface="楷体_GB2312" pitchFamily="49" charset="-122"/>
              </a:rPr>
              <a:t>    在</a:t>
            </a:r>
            <a:r>
              <a:rPr lang="en-US" altLang="zh-CN" b="1">
                <a:solidFill>
                  <a:srgbClr val="0000FF"/>
                </a:solidFill>
                <a:latin typeface="楷体_GB2312" pitchFamily="49" charset="-122"/>
                <a:ea typeface="楷体_GB2312" pitchFamily="49" charset="-122"/>
              </a:rPr>
              <a:t>IC</a:t>
            </a:r>
            <a:r>
              <a:rPr lang="zh-CN" altLang="en-US" b="1">
                <a:solidFill>
                  <a:srgbClr val="0000FF"/>
                </a:solidFill>
                <a:latin typeface="楷体_GB2312" pitchFamily="49" charset="-122"/>
                <a:ea typeface="楷体_GB2312" pitchFamily="49" charset="-122"/>
              </a:rPr>
              <a:t>卡中引入认证的概念，在</a:t>
            </a:r>
            <a:r>
              <a:rPr lang="en-US" altLang="zh-CN" b="1">
                <a:solidFill>
                  <a:srgbClr val="0000FF"/>
                </a:solidFill>
                <a:latin typeface="楷体_GB2312" pitchFamily="49" charset="-122"/>
                <a:ea typeface="楷体_GB2312" pitchFamily="49" charset="-122"/>
              </a:rPr>
              <a:t>IFD</a:t>
            </a:r>
            <a:r>
              <a:rPr lang="zh-CN" altLang="en-US" b="1">
                <a:solidFill>
                  <a:srgbClr val="0000FF"/>
                </a:solidFill>
                <a:latin typeface="楷体_GB2312" pitchFamily="49" charset="-122"/>
                <a:ea typeface="楷体_GB2312" pitchFamily="49" charset="-122"/>
              </a:rPr>
              <a:t>和</a:t>
            </a:r>
            <a:r>
              <a:rPr lang="en-US" altLang="zh-CN" b="1">
                <a:solidFill>
                  <a:srgbClr val="0000FF"/>
                </a:solidFill>
                <a:latin typeface="楷体_GB2312" pitchFamily="49" charset="-122"/>
                <a:ea typeface="楷体_GB2312" pitchFamily="49" charset="-122"/>
              </a:rPr>
              <a:t>ICC</a:t>
            </a:r>
            <a:r>
              <a:rPr lang="zh-CN" altLang="en-US" b="1">
                <a:solidFill>
                  <a:srgbClr val="0000FF"/>
                </a:solidFill>
                <a:latin typeface="楷体_GB2312" pitchFamily="49" charset="-122"/>
                <a:ea typeface="楷体_GB2312" pitchFamily="49" charset="-122"/>
              </a:rPr>
              <a:t>之间只有相互认证之后才能进行数据读、写等具体操作。认证是指</a:t>
            </a:r>
            <a:r>
              <a:rPr lang="en-US" altLang="zh-CN" b="1">
                <a:solidFill>
                  <a:srgbClr val="0000FF"/>
                </a:solidFill>
                <a:latin typeface="楷体_GB2312" pitchFamily="49" charset="-122"/>
                <a:ea typeface="楷体_GB2312" pitchFamily="49" charset="-122"/>
              </a:rPr>
              <a:t>IC</a:t>
            </a:r>
            <a:r>
              <a:rPr lang="zh-CN" altLang="en-US" b="1">
                <a:solidFill>
                  <a:srgbClr val="0000FF"/>
                </a:solidFill>
                <a:latin typeface="楷体_GB2312" pitchFamily="49" charset="-122"/>
                <a:ea typeface="楷体_GB2312" pitchFamily="49" charset="-122"/>
              </a:rPr>
              <a:t>卡和应用终端之间通过相应的认证过程来相互确认合法性，其目的在于防止伪造应用终端及相应的</a:t>
            </a:r>
            <a:r>
              <a:rPr lang="en-US" altLang="zh-CN" b="1">
                <a:solidFill>
                  <a:srgbClr val="0000FF"/>
                </a:solidFill>
                <a:latin typeface="楷体_GB2312" pitchFamily="49" charset="-122"/>
                <a:ea typeface="楷体_GB2312" pitchFamily="49" charset="-122"/>
              </a:rPr>
              <a:t>IC</a:t>
            </a:r>
            <a:r>
              <a:rPr lang="zh-CN" altLang="en-US" b="1">
                <a:solidFill>
                  <a:srgbClr val="0000FF"/>
                </a:solidFill>
                <a:latin typeface="楷体_GB2312" pitchFamily="49" charset="-122"/>
                <a:ea typeface="楷体_GB2312" pitchFamily="49" charset="-122"/>
              </a:rPr>
              <a:t>卡。</a:t>
            </a:r>
            <a:r>
              <a:rPr lang="en-US" altLang="zh-CN" b="1">
                <a:solidFill>
                  <a:srgbClr val="0000FF"/>
                </a:solidFill>
                <a:latin typeface="楷体_GB2312" pitchFamily="49" charset="-122"/>
                <a:ea typeface="楷体_GB2312" pitchFamily="49" charset="-122"/>
              </a:rPr>
              <a:t>IC</a:t>
            </a:r>
            <a:r>
              <a:rPr lang="zh-CN" altLang="en-US" b="1">
                <a:solidFill>
                  <a:srgbClr val="0000FF"/>
                </a:solidFill>
                <a:latin typeface="楷体_GB2312" pitchFamily="49" charset="-122"/>
                <a:ea typeface="楷体_GB2312" pitchFamily="49" charset="-122"/>
              </a:rPr>
              <a:t>卡认证有以下</a:t>
            </a:r>
            <a:r>
              <a:rPr lang="en-US" altLang="zh-CN" b="1">
                <a:solidFill>
                  <a:srgbClr val="0000FF"/>
                </a:solidFill>
                <a:latin typeface="楷体_GB2312" pitchFamily="49" charset="-122"/>
                <a:ea typeface="楷体_GB2312" pitchFamily="49" charset="-122"/>
              </a:rPr>
              <a:t>3</a:t>
            </a:r>
            <a:r>
              <a:rPr lang="zh-CN" altLang="en-US" b="1">
                <a:solidFill>
                  <a:srgbClr val="0000FF"/>
                </a:solidFill>
                <a:latin typeface="楷体_GB2312" pitchFamily="49" charset="-122"/>
                <a:ea typeface="楷体_GB2312" pitchFamily="49" charset="-122"/>
              </a:rPr>
              <a:t>种工作方式：</a:t>
            </a:r>
          </a:p>
          <a:p>
            <a:pPr>
              <a:lnSpc>
                <a:spcPct val="130000"/>
              </a:lnSpc>
            </a:pPr>
            <a:r>
              <a:rPr lang="zh-CN" altLang="en-US" b="1">
                <a:latin typeface="楷体_GB2312" pitchFamily="49" charset="-122"/>
                <a:ea typeface="楷体_GB2312" pitchFamily="49" charset="-122"/>
              </a:rPr>
              <a:t>   （</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）内部认证（</a:t>
            </a:r>
            <a:r>
              <a:rPr lang="en-US" altLang="zh-CN" b="1">
                <a:latin typeface="楷体_GB2312" pitchFamily="49" charset="-122"/>
                <a:ea typeface="楷体_GB2312" pitchFamily="49" charset="-122"/>
              </a:rPr>
              <a:t>Internal Authentication</a:t>
            </a:r>
            <a:r>
              <a:rPr lang="zh-CN" altLang="en-US" b="1">
                <a:latin typeface="楷体_GB2312" pitchFamily="49" charset="-122"/>
                <a:ea typeface="楷体_GB2312" pitchFamily="49" charset="-122"/>
              </a:rPr>
              <a:t>）</a:t>
            </a:r>
          </a:p>
          <a:p>
            <a:pPr>
              <a:lnSpc>
                <a:spcPct val="130000"/>
              </a:lnSpc>
            </a:pPr>
            <a:r>
              <a:rPr lang="zh-CN" altLang="en-US" b="1">
                <a:latin typeface="楷体_GB2312" pitchFamily="49" charset="-122"/>
                <a:ea typeface="楷体_GB2312" pitchFamily="49" charset="-122"/>
              </a:rPr>
              <a:t>    </a:t>
            </a:r>
            <a:r>
              <a:rPr lang="zh-CN" altLang="en-US" b="1">
                <a:solidFill>
                  <a:srgbClr val="0000FF"/>
                </a:solidFill>
                <a:latin typeface="楷体_GB2312" pitchFamily="49" charset="-122"/>
                <a:ea typeface="楷体_GB2312" pitchFamily="49" charset="-122"/>
              </a:rPr>
              <a:t>应用终端阅读卡中的固定数据，然后导出认证密钥。终端产生随机数并送给</a:t>
            </a:r>
            <a:r>
              <a:rPr lang="en-US" altLang="zh-CN" b="1">
                <a:solidFill>
                  <a:srgbClr val="0000FF"/>
                </a:solidFill>
                <a:latin typeface="楷体_GB2312" pitchFamily="49" charset="-122"/>
                <a:ea typeface="楷体_GB2312" pitchFamily="49" charset="-122"/>
              </a:rPr>
              <a:t>IC</a:t>
            </a:r>
            <a:r>
              <a:rPr lang="zh-CN" altLang="en-US" b="1">
                <a:solidFill>
                  <a:srgbClr val="0000FF"/>
                </a:solidFill>
                <a:latin typeface="楷体_GB2312" pitchFamily="49" charset="-122"/>
                <a:ea typeface="楷体_GB2312" pitchFamily="49" charset="-122"/>
              </a:rPr>
              <a:t>卡，同时指定下一步应用的密钥。</a:t>
            </a:r>
            <a:r>
              <a:rPr lang="en-US" altLang="zh-CN" b="1">
                <a:solidFill>
                  <a:srgbClr val="0000FF"/>
                </a:solidFill>
                <a:latin typeface="楷体_GB2312" pitchFamily="49" charset="-122"/>
                <a:ea typeface="楷体_GB2312" pitchFamily="49" charset="-122"/>
              </a:rPr>
              <a:t>IC</a:t>
            </a:r>
            <a:r>
              <a:rPr lang="zh-CN" altLang="en-US" b="1">
                <a:solidFill>
                  <a:srgbClr val="0000FF"/>
                </a:solidFill>
                <a:latin typeface="楷体_GB2312" pitchFamily="49" charset="-122"/>
                <a:ea typeface="楷体_GB2312" pitchFamily="49" charset="-122"/>
              </a:rPr>
              <a:t>卡用指定密钥对该随机数进行加密，</a:t>
            </a:r>
            <a:r>
              <a:rPr lang="zh-CN" altLang="en-US" b="1">
                <a:latin typeface="楷体_GB2312" pitchFamily="49" charset="-122"/>
                <a:ea typeface="楷体_GB2312" pitchFamily="49" charset="-122"/>
              </a:rPr>
              <a:t>然后将经过加密的随机数送回终端；终端对随机数进行解密，比较是否一致，若一致则内部认证成功。其具体工作过程如图</a:t>
            </a:r>
            <a:r>
              <a:rPr lang="en-US" altLang="zh-CN" b="1">
                <a:latin typeface="楷体_GB2312" pitchFamily="49" charset="-122"/>
                <a:ea typeface="楷体_GB2312" pitchFamily="49" charset="-122"/>
              </a:rPr>
              <a:t>5-14</a:t>
            </a:r>
            <a:r>
              <a:rPr lang="zh-CN" altLang="en-US" b="1">
                <a:latin typeface="楷体_GB2312" pitchFamily="49" charset="-122"/>
                <a:ea typeface="楷体_GB2312" pitchFamily="49" charset="-122"/>
              </a:rPr>
              <a:t>所示。 </a:t>
            </a:r>
            <a:endParaRPr lang="en-US" altLang="zh-CN" b="1">
              <a:latin typeface="楷体_GB2312" pitchFamily="49" charset="-122"/>
              <a:ea typeface="楷体_GB2312" pitchFamily="49" charset="-122"/>
            </a:endParaRPr>
          </a:p>
        </p:txBody>
      </p:sp>
    </p:spTree>
  </p:cSld>
  <p:clrMapOvr>
    <a:masterClrMapping/>
  </p:clrMapOvr>
  <p:transition spd="med">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0"/>
          </p:nvPr>
        </p:nvSpPr>
        <p:spPr>
          <a:ln/>
        </p:spPr>
        <p:txBody>
          <a:bodyPr/>
          <a:lstStyle/>
          <a:p>
            <a:fld id="{232AE057-56CF-49A2-A2E0-6D8B4A0114AB}" type="slidenum">
              <a:rPr lang="en-US" altLang="zh-CN"/>
              <a:pPr/>
              <a:t>68</a:t>
            </a:fld>
            <a:endParaRPr lang="en-US" altLang="zh-CN"/>
          </a:p>
        </p:txBody>
      </p:sp>
      <p:sp>
        <p:nvSpPr>
          <p:cNvPr id="4" name="Rectangle 4"/>
          <p:cNvSpPr>
            <a:spLocks noGrp="1" noChangeArrowheads="1"/>
          </p:cNvSpPr>
          <p:nvPr>
            <p:ph type="dt" sz="half" idx="4294967295"/>
          </p:nvPr>
        </p:nvSpPr>
        <p:spPr>
          <a:xfrm>
            <a:off x="0" y="6407150"/>
            <a:ext cx="1905000" cy="457200"/>
          </a:xfrm>
          <a:prstGeom prst="rect">
            <a:avLst/>
          </a:prstGeom>
          <a:ln/>
        </p:spPr>
        <p:txBody>
          <a:bodyPr/>
          <a:lstStyle/>
          <a:p>
            <a:fld id="{E933CF63-7093-4F18-BE44-83D485EF52DA}" type="datetime1">
              <a:rPr lang="zh-CN" altLang="en-US"/>
              <a:pPr/>
              <a:t>2023/4/16</a:t>
            </a:fld>
            <a:endParaRPr lang="en-US" altLang="zh-CN"/>
          </a:p>
        </p:txBody>
      </p:sp>
      <p:pic>
        <p:nvPicPr>
          <p:cNvPr id="204802" name="Picture 2" descr="0514"/>
          <p:cNvPicPr>
            <a:picLocks noChangeAspect="1" noChangeArrowheads="1"/>
          </p:cNvPicPr>
          <p:nvPr/>
        </p:nvPicPr>
        <p:blipFill>
          <a:blip r:embed="rId2"/>
          <a:srcRect/>
          <a:stretch>
            <a:fillRect/>
          </a:stretch>
        </p:blipFill>
        <p:spPr bwMode="auto">
          <a:xfrm>
            <a:off x="250825" y="260350"/>
            <a:ext cx="8497888" cy="4681538"/>
          </a:xfrm>
          <a:prstGeom prst="rect">
            <a:avLst/>
          </a:prstGeom>
          <a:noFill/>
          <a:ln w="9525">
            <a:noFill/>
            <a:miter lim="800000"/>
            <a:headEnd/>
            <a:tailEnd/>
          </a:ln>
        </p:spPr>
      </p:pic>
      <p:sp>
        <p:nvSpPr>
          <p:cNvPr id="204803" name="Rectangle 3"/>
          <p:cNvSpPr>
            <a:spLocks noChangeArrowheads="1"/>
          </p:cNvSpPr>
          <p:nvPr/>
        </p:nvSpPr>
        <p:spPr bwMode="auto">
          <a:xfrm>
            <a:off x="2555875" y="5203825"/>
            <a:ext cx="3665538" cy="457200"/>
          </a:xfrm>
          <a:prstGeom prst="rect">
            <a:avLst/>
          </a:prstGeom>
          <a:noFill/>
          <a:ln w="9525">
            <a:noFill/>
            <a:miter lim="800000"/>
            <a:headEnd/>
            <a:tailEnd/>
          </a:ln>
          <a:effectLst/>
        </p:spPr>
        <p:txBody>
          <a:bodyPr wrap="none" anchor="ctr">
            <a:spAutoFit/>
          </a:bodyPr>
          <a:lstStyle/>
          <a:p>
            <a:pPr eaLnBrk="0" hangingPunct="0"/>
            <a:r>
              <a:rPr lang="zh-CN" altLang="en-US" b="1" dirty="0">
                <a:solidFill>
                  <a:srgbClr val="0000FF"/>
                </a:solidFill>
              </a:rPr>
              <a:t>图</a:t>
            </a:r>
            <a:r>
              <a:rPr lang="en-US" altLang="zh-CN" b="1" dirty="0">
                <a:solidFill>
                  <a:srgbClr val="0000FF"/>
                </a:solidFill>
              </a:rPr>
              <a:t>5-14  ICC</a:t>
            </a:r>
            <a:r>
              <a:rPr lang="zh-CN" altLang="en-US" b="1" dirty="0">
                <a:solidFill>
                  <a:srgbClr val="0000FF"/>
                </a:solidFill>
              </a:rPr>
              <a:t>内部认证过程 </a:t>
            </a:r>
          </a:p>
        </p:txBody>
      </p:sp>
    </p:spTree>
  </p:cSld>
  <p:clrMapOvr>
    <a:masterClrMapping/>
  </p:clrMapOvr>
  <p:transition spd="med">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0"/>
          </p:nvPr>
        </p:nvSpPr>
        <p:spPr>
          <a:ln/>
        </p:spPr>
        <p:txBody>
          <a:bodyPr/>
          <a:lstStyle/>
          <a:p>
            <a:fld id="{9AE00D33-B272-4F98-AA67-8F1C8EB23292}" type="slidenum">
              <a:rPr lang="en-US" altLang="zh-CN"/>
              <a:pPr/>
              <a:t>69</a:t>
            </a:fld>
            <a:endParaRPr lang="en-US" altLang="zh-CN"/>
          </a:p>
        </p:txBody>
      </p:sp>
      <p:sp>
        <p:nvSpPr>
          <p:cNvPr id="5" name="Rectangle 4"/>
          <p:cNvSpPr>
            <a:spLocks noGrp="1" noChangeArrowheads="1"/>
          </p:cNvSpPr>
          <p:nvPr>
            <p:ph type="dt" sz="half" idx="4294967295"/>
          </p:nvPr>
        </p:nvSpPr>
        <p:spPr>
          <a:xfrm>
            <a:off x="0" y="6407150"/>
            <a:ext cx="1905000" cy="457200"/>
          </a:xfrm>
          <a:prstGeom prst="rect">
            <a:avLst/>
          </a:prstGeom>
          <a:ln/>
        </p:spPr>
        <p:txBody>
          <a:bodyPr/>
          <a:lstStyle/>
          <a:p>
            <a:fld id="{8A0A778F-F9D7-4500-8564-A26A8462DC63}" type="datetime1">
              <a:rPr lang="zh-CN" altLang="en-US"/>
              <a:pPr/>
              <a:t>2023/4/16</a:t>
            </a:fld>
            <a:endParaRPr lang="en-US" altLang="zh-CN"/>
          </a:p>
        </p:txBody>
      </p:sp>
      <p:sp>
        <p:nvSpPr>
          <p:cNvPr id="205826" name="Text Box 2"/>
          <p:cNvSpPr txBox="1">
            <a:spLocks noChangeArrowheads="1"/>
          </p:cNvSpPr>
          <p:nvPr/>
        </p:nvSpPr>
        <p:spPr bwMode="auto">
          <a:xfrm>
            <a:off x="0" y="292100"/>
            <a:ext cx="9144000" cy="1917700"/>
          </a:xfrm>
          <a:prstGeom prst="rect">
            <a:avLst/>
          </a:prstGeom>
          <a:solidFill>
            <a:schemeClr val="bg1"/>
          </a:solidFill>
          <a:ln w="9525">
            <a:noFill/>
            <a:miter lim="800000"/>
            <a:headEnd/>
            <a:tailEnd/>
          </a:ln>
          <a:effectLst/>
        </p:spPr>
        <p:txBody>
          <a:bodyPr>
            <a:spAutoFit/>
          </a:bodyPr>
          <a:lstStyle/>
          <a:p>
            <a:r>
              <a:rPr lang="zh-CN" altLang="en-US" b="1">
                <a:latin typeface="楷体_GB2312" pitchFamily="49" charset="-122"/>
                <a:ea typeface="楷体_GB2312" pitchFamily="49" charset="-122"/>
              </a:rPr>
              <a:t>    （</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）外部认证（</a:t>
            </a:r>
            <a:r>
              <a:rPr lang="en-US" altLang="zh-CN" b="1">
                <a:latin typeface="楷体_GB2312" pitchFamily="49" charset="-122"/>
                <a:ea typeface="楷体_GB2312" pitchFamily="49" charset="-122"/>
              </a:rPr>
              <a:t>External Authentication</a:t>
            </a:r>
            <a:r>
              <a:rPr lang="zh-CN" altLang="en-US" b="1">
                <a:latin typeface="楷体_GB2312" pitchFamily="49" charset="-122"/>
                <a:ea typeface="楷体_GB2312" pitchFamily="49" charset="-122"/>
              </a:rPr>
              <a:t>）</a:t>
            </a:r>
          </a:p>
          <a:p>
            <a:r>
              <a:rPr lang="zh-CN" altLang="en-US" b="1">
                <a:latin typeface="楷体_GB2312" pitchFamily="49" charset="-122"/>
                <a:ea typeface="楷体_GB2312" pitchFamily="49" charset="-122"/>
              </a:rPr>
              <a:t>   </a:t>
            </a:r>
            <a:r>
              <a:rPr lang="zh-CN" altLang="en-US" b="1">
                <a:solidFill>
                  <a:srgbClr val="FF0000"/>
                </a:solidFill>
                <a:latin typeface="楷体_GB2312" pitchFamily="49" charset="-122"/>
                <a:ea typeface="楷体_GB2312" pitchFamily="49" charset="-122"/>
              </a:rPr>
              <a:t>终端设备从</a:t>
            </a:r>
            <a:r>
              <a:rPr lang="en-US" altLang="zh-CN" b="1">
                <a:solidFill>
                  <a:srgbClr val="FF0000"/>
                </a:solidFill>
                <a:latin typeface="楷体_GB2312" pitchFamily="49" charset="-122"/>
                <a:ea typeface="楷体_GB2312" pitchFamily="49" charset="-122"/>
              </a:rPr>
              <a:t>ICC</a:t>
            </a:r>
            <a:r>
              <a:rPr lang="zh-CN" altLang="en-US" b="1">
                <a:solidFill>
                  <a:srgbClr val="FF0000"/>
                </a:solidFill>
                <a:latin typeface="楷体_GB2312" pitchFamily="49" charset="-122"/>
                <a:ea typeface="楷体_GB2312" pitchFamily="49" charset="-122"/>
              </a:rPr>
              <a:t>中读取数据并导出认证密钥。因为</a:t>
            </a:r>
            <a:r>
              <a:rPr lang="en-US" altLang="zh-CN" b="1">
                <a:solidFill>
                  <a:srgbClr val="FF0000"/>
                </a:solidFill>
                <a:latin typeface="楷体_GB2312" pitchFamily="49" charset="-122"/>
                <a:ea typeface="楷体_GB2312" pitchFamily="49" charset="-122"/>
              </a:rPr>
              <a:t>ICC</a:t>
            </a:r>
            <a:r>
              <a:rPr lang="zh-CN" altLang="en-US" b="1">
                <a:solidFill>
                  <a:srgbClr val="FF0000"/>
                </a:solidFill>
                <a:latin typeface="楷体_GB2312" pitchFamily="49" charset="-122"/>
                <a:ea typeface="楷体_GB2312" pitchFamily="49" charset="-122"/>
              </a:rPr>
              <a:t>本身不能发送此数据，这一认证方法由终端设备控制。终端设备从</a:t>
            </a:r>
            <a:r>
              <a:rPr lang="en-US" altLang="zh-CN" b="1">
                <a:solidFill>
                  <a:srgbClr val="FF0000"/>
                </a:solidFill>
                <a:latin typeface="楷体_GB2312" pitchFamily="49" charset="-122"/>
                <a:ea typeface="楷体_GB2312" pitchFamily="49" charset="-122"/>
              </a:rPr>
              <a:t>ICC</a:t>
            </a:r>
            <a:r>
              <a:rPr lang="zh-CN" altLang="en-US" b="1">
                <a:solidFill>
                  <a:srgbClr val="FF0000"/>
                </a:solidFill>
                <a:latin typeface="楷体_GB2312" pitchFamily="49" charset="-122"/>
                <a:ea typeface="楷体_GB2312" pitchFamily="49" charset="-122"/>
              </a:rPr>
              <a:t>中读取一个随机数（通常为</a:t>
            </a:r>
            <a:r>
              <a:rPr lang="en-US" altLang="zh-CN" b="1">
                <a:solidFill>
                  <a:srgbClr val="FF0000"/>
                </a:solidFill>
                <a:latin typeface="楷体_GB2312" pitchFamily="49" charset="-122"/>
                <a:ea typeface="楷体_GB2312" pitchFamily="49" charset="-122"/>
              </a:rPr>
              <a:t>8</a:t>
            </a:r>
            <a:r>
              <a:rPr lang="zh-CN" altLang="en-US" b="1">
                <a:solidFill>
                  <a:srgbClr val="FF0000"/>
                </a:solidFill>
                <a:latin typeface="楷体_GB2312" pitchFamily="49" charset="-122"/>
                <a:ea typeface="楷体_GB2312" pitchFamily="49" charset="-122"/>
              </a:rPr>
              <a:t>字节），</a:t>
            </a:r>
            <a:r>
              <a:rPr lang="zh-CN" altLang="en-US" b="1">
                <a:latin typeface="楷体_GB2312" pitchFamily="49" charset="-122"/>
                <a:ea typeface="楷体_GB2312" pitchFamily="49" charset="-122"/>
              </a:rPr>
              <a:t>用认证密钥对它进行加密并将它发送到</a:t>
            </a:r>
            <a:r>
              <a:rPr lang="en-US" altLang="zh-CN" b="1">
                <a:latin typeface="楷体_GB2312" pitchFamily="49" charset="-122"/>
                <a:ea typeface="楷体_GB2312" pitchFamily="49" charset="-122"/>
              </a:rPr>
              <a:t>ICC</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ICC</a:t>
            </a:r>
            <a:r>
              <a:rPr lang="zh-CN" altLang="en-US" b="1">
                <a:latin typeface="楷体_GB2312" pitchFamily="49" charset="-122"/>
                <a:ea typeface="楷体_GB2312" pitchFamily="49" charset="-122"/>
              </a:rPr>
              <a:t>对这个加密值进行检查并比较，如图</a:t>
            </a:r>
            <a:r>
              <a:rPr lang="en-US" altLang="zh-CN" b="1">
                <a:latin typeface="楷体_GB2312" pitchFamily="49" charset="-122"/>
                <a:ea typeface="楷体_GB2312" pitchFamily="49" charset="-122"/>
              </a:rPr>
              <a:t>5-15</a:t>
            </a:r>
            <a:r>
              <a:rPr lang="zh-CN" altLang="en-US" b="1">
                <a:latin typeface="楷体_GB2312" pitchFamily="49" charset="-122"/>
                <a:ea typeface="楷体_GB2312" pitchFamily="49" charset="-122"/>
              </a:rPr>
              <a:t>所示。</a:t>
            </a:r>
            <a:endParaRPr lang="en-US" altLang="zh-CN" b="1">
              <a:latin typeface="楷体_GB2312" pitchFamily="49" charset="-122"/>
              <a:ea typeface="楷体_GB2312" pitchFamily="49" charset="-122"/>
            </a:endParaRPr>
          </a:p>
        </p:txBody>
      </p:sp>
      <p:pic>
        <p:nvPicPr>
          <p:cNvPr id="205827" name="Picture 3" descr="0515"/>
          <p:cNvPicPr>
            <a:picLocks noChangeAspect="1" noChangeArrowheads="1"/>
          </p:cNvPicPr>
          <p:nvPr/>
        </p:nvPicPr>
        <p:blipFill>
          <a:blip r:embed="rId2"/>
          <a:srcRect/>
          <a:stretch>
            <a:fillRect/>
          </a:stretch>
        </p:blipFill>
        <p:spPr bwMode="auto">
          <a:xfrm>
            <a:off x="714348" y="2500306"/>
            <a:ext cx="7632700" cy="3671887"/>
          </a:xfrm>
          <a:prstGeom prst="rect">
            <a:avLst/>
          </a:prstGeom>
          <a:noFill/>
          <a:ln w="9525">
            <a:noFill/>
            <a:miter lim="800000"/>
            <a:headEnd/>
            <a:tailEnd/>
          </a:ln>
        </p:spPr>
      </p:pic>
      <p:sp>
        <p:nvSpPr>
          <p:cNvPr id="205828" name="Rectangle 4"/>
          <p:cNvSpPr>
            <a:spLocks noChangeArrowheads="1"/>
          </p:cNvSpPr>
          <p:nvPr/>
        </p:nvSpPr>
        <p:spPr bwMode="auto">
          <a:xfrm>
            <a:off x="2744788" y="5805488"/>
            <a:ext cx="3589337" cy="457200"/>
          </a:xfrm>
          <a:prstGeom prst="rect">
            <a:avLst/>
          </a:prstGeom>
          <a:noFill/>
          <a:ln w="9525">
            <a:noFill/>
            <a:miter lim="800000"/>
            <a:headEnd/>
            <a:tailEnd/>
          </a:ln>
          <a:effectLst/>
        </p:spPr>
        <p:txBody>
          <a:bodyPr wrap="none" anchor="ctr">
            <a:spAutoFit/>
          </a:bodyPr>
          <a:lstStyle/>
          <a:p>
            <a:pPr algn="ctr" eaLnBrk="0" hangingPunct="0"/>
            <a:r>
              <a:rPr lang="zh-CN" altLang="en-US" b="1">
                <a:solidFill>
                  <a:srgbClr val="FF0000"/>
                </a:solidFill>
              </a:rPr>
              <a:t>图</a:t>
            </a:r>
            <a:r>
              <a:rPr lang="en-US" altLang="zh-CN" b="1">
                <a:solidFill>
                  <a:srgbClr val="FF0000"/>
                </a:solidFill>
              </a:rPr>
              <a:t>5-15  ICC</a:t>
            </a:r>
            <a:r>
              <a:rPr lang="zh-CN" altLang="en-US" b="1">
                <a:solidFill>
                  <a:srgbClr val="FF0000"/>
                </a:solidFill>
              </a:rPr>
              <a:t>外部认证过程</a:t>
            </a:r>
          </a:p>
        </p:txBody>
      </p:sp>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3"/>
          <p:cNvSpPr txBox="1">
            <a:spLocks noGrp="1"/>
          </p:cNvSpPr>
          <p:nvPr/>
        </p:nvSpPr>
        <p:spPr bwMode="auto">
          <a:xfrm>
            <a:off x="6588125" y="6165850"/>
            <a:ext cx="2133600" cy="476250"/>
          </a:xfrm>
          <a:prstGeom prst="rect">
            <a:avLst/>
          </a:prstGeom>
          <a:noFill/>
          <a:ln>
            <a:miter lim="800000"/>
            <a:headEnd/>
            <a:tailEnd/>
          </a:ln>
          <a:effectLst>
            <a:outerShdw dist="35921" dir="2700000" algn="ctr" rotWithShape="0">
              <a:schemeClr val="accent2"/>
            </a:outerShdw>
          </a:effectLst>
        </p:spPr>
        <p:txBody>
          <a:bodyPr/>
          <a:lstStyle/>
          <a:p>
            <a:pPr algn="r">
              <a:lnSpc>
                <a:spcPct val="100000"/>
              </a:lnSpc>
              <a:spcBef>
                <a:spcPct val="0"/>
              </a:spcBef>
              <a:buFontTx/>
              <a:buNone/>
              <a:defRPr/>
            </a:pPr>
            <a:fld id="{ECCF6DD4-B8E2-4C72-95EB-95E88DEE983E}" type="slidenum">
              <a:rPr lang="zh-CN" altLang="en-US" sz="1400" b="1">
                <a:solidFill>
                  <a:srgbClr val="FFFFFF"/>
                </a:solidFill>
                <a:ea typeface="宋体" charset="-122"/>
              </a:rPr>
              <a:pPr algn="r">
                <a:lnSpc>
                  <a:spcPct val="100000"/>
                </a:lnSpc>
                <a:spcBef>
                  <a:spcPct val="0"/>
                </a:spcBef>
                <a:buFontTx/>
                <a:buNone/>
                <a:defRPr/>
              </a:pPr>
              <a:t>7</a:t>
            </a:fld>
            <a:endParaRPr lang="en-US" altLang="zh-CN" sz="1400" b="1">
              <a:solidFill>
                <a:srgbClr val="FFFFFF"/>
              </a:solidFill>
              <a:ea typeface="宋体" charset="-122"/>
            </a:endParaRPr>
          </a:p>
        </p:txBody>
      </p:sp>
      <p:sp>
        <p:nvSpPr>
          <p:cNvPr id="907266" name="Rectangle 2"/>
          <p:cNvSpPr>
            <a:spLocks noGrp="1" noChangeArrowheads="1"/>
          </p:cNvSpPr>
          <p:nvPr>
            <p:ph type="title" idx="4294967295"/>
          </p:nvPr>
        </p:nvSpPr>
        <p:spPr/>
        <p:txBody>
          <a:bodyPr/>
          <a:lstStyle/>
          <a:p>
            <a:pPr eaLnBrk="1" hangingPunct="1">
              <a:defRPr/>
            </a:pPr>
            <a:r>
              <a:rPr lang="zh-CN" altLang="en-US" smtClean="0">
                <a:ea typeface="宋体" charset="-122"/>
              </a:rPr>
              <a:t>散列函数的用法</a:t>
            </a:r>
          </a:p>
        </p:txBody>
      </p:sp>
      <p:graphicFrame>
        <p:nvGraphicFramePr>
          <p:cNvPr id="907267" name="Group 3"/>
          <p:cNvGraphicFramePr>
            <a:graphicFrameLocks noGrp="1"/>
          </p:cNvGraphicFramePr>
          <p:nvPr>
            <p:ph idx="4294967295"/>
          </p:nvPr>
        </p:nvGraphicFramePr>
        <p:xfrm>
          <a:off x="468313" y="1412875"/>
          <a:ext cx="8229600" cy="4535805"/>
        </p:xfrm>
        <a:graphic>
          <a:graphicData uri="http://schemas.openxmlformats.org/drawingml/2006/table">
            <a:tbl>
              <a:tblPr/>
              <a:tblGrid>
                <a:gridCol w="3671887">
                  <a:extLst>
                    <a:ext uri="{9D8B030D-6E8A-4147-A177-3AD203B41FA5}">
                      <a16:colId xmlns:a16="http://schemas.microsoft.com/office/drawing/2014/main" val="20000"/>
                    </a:ext>
                  </a:extLst>
                </a:gridCol>
                <a:gridCol w="4557713">
                  <a:extLst>
                    <a:ext uri="{9D8B030D-6E8A-4147-A177-3AD203B41FA5}">
                      <a16:colId xmlns:a16="http://schemas.microsoft.com/office/drawing/2014/main" val="20001"/>
                    </a:ext>
                  </a:extLst>
                </a:gridCol>
              </a:tblGrid>
              <a:tr h="1152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rPr>
                        <a:t>对称密钥加密</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rPr>
                        <a:t>[</a:t>
                      </a: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rPr>
                        <a:t>报文＋消息摘要</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rPr>
                        <a:t>提供保密、鉴别</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rPr>
                        <a:t>对称密钥加密</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rPr>
                        <a:t>[</a:t>
                      </a: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rPr>
                        <a:t>消息摘要</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rPr>
                        <a:t>提供鉴别</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Arial" charset="0"/>
                          <a:ea typeface="楷体_GB2312" pitchFamily="49" charset="-122"/>
                        </a:rPr>
                        <a:t>E</a:t>
                      </a:r>
                      <a:r>
                        <a:rPr kumimoji="0" lang="en-US" altLang="zh-CN" sz="2800" b="0" i="0" u="none" strike="noStrike" cap="none" normalizeH="0" baseline="-25000" smtClean="0">
                          <a:ln>
                            <a:noFill/>
                          </a:ln>
                          <a:solidFill>
                            <a:schemeClr val="bg1"/>
                          </a:solidFill>
                          <a:effectLst/>
                          <a:latin typeface="Arial" charset="0"/>
                          <a:ea typeface="楷体_GB2312" pitchFamily="49" charset="-122"/>
                        </a:rPr>
                        <a:t>k</a:t>
                      </a:r>
                      <a:r>
                        <a:rPr kumimoji="0" lang="en-US" altLang="zh-CN" sz="2800" b="0" i="0" u="none" strike="noStrike" cap="none" normalizeH="0" baseline="0" smtClean="0">
                          <a:ln>
                            <a:noFill/>
                          </a:ln>
                          <a:solidFill>
                            <a:schemeClr val="bg1"/>
                          </a:solidFill>
                          <a:effectLst/>
                          <a:latin typeface="Arial" charset="0"/>
                          <a:ea typeface="楷体_GB2312" pitchFamily="49" charset="-122"/>
                        </a:rPr>
                        <a:t>[M||H(M)]</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Arial" charset="0"/>
                          <a:ea typeface="楷体_GB2312" pitchFamily="49" charset="-122"/>
                        </a:rPr>
                        <a:t>M||E</a:t>
                      </a:r>
                      <a:r>
                        <a:rPr kumimoji="0" lang="en-US" altLang="zh-CN" sz="2800" b="0" i="0" u="none" strike="noStrike" cap="none" normalizeH="0" baseline="-25000" smtClean="0">
                          <a:ln>
                            <a:noFill/>
                          </a:ln>
                          <a:solidFill>
                            <a:schemeClr val="bg1"/>
                          </a:solidFill>
                          <a:effectLst/>
                          <a:latin typeface="Arial" charset="0"/>
                          <a:ea typeface="楷体_GB2312" pitchFamily="49" charset="-122"/>
                        </a:rPr>
                        <a:t>k</a:t>
                      </a:r>
                      <a:r>
                        <a:rPr kumimoji="0" lang="en-US" altLang="zh-CN" sz="2800" b="0" i="0" u="none" strike="noStrike" cap="none" normalizeH="0" baseline="0" smtClean="0">
                          <a:ln>
                            <a:noFill/>
                          </a:ln>
                          <a:solidFill>
                            <a:schemeClr val="bg1"/>
                          </a:solidFill>
                          <a:effectLst/>
                          <a:latin typeface="Arial" charset="0"/>
                          <a:ea typeface="楷体_GB2312" pitchFamily="49" charset="-122"/>
                        </a:rPr>
                        <a:t>[H(M)]</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rPr>
                        <a:t>发方私钥加密</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rPr>
                        <a:t>[</a:t>
                      </a: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rPr>
                        <a:t>消息摘要</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rPr>
                        <a:t>提供鉴别、数字签名</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rPr>
                        <a:t>对称密钥加密</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rPr>
                        <a:t>[</a:t>
                      </a: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rPr>
                        <a:t>发方私钥加密消息摘要的结果</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rPr>
                        <a:t>提供鉴别、数字签名、保密</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Arial" charset="0"/>
                          <a:ea typeface="楷体_GB2312" pitchFamily="49" charset="-122"/>
                        </a:rPr>
                        <a:t>M||E</a:t>
                      </a:r>
                      <a:r>
                        <a:rPr kumimoji="0" lang="en-US" altLang="zh-CN" sz="2800" b="0" i="0" u="none" strike="noStrike" cap="none" normalizeH="0" baseline="-25000" smtClean="0">
                          <a:ln>
                            <a:noFill/>
                          </a:ln>
                          <a:solidFill>
                            <a:schemeClr val="bg1"/>
                          </a:solidFill>
                          <a:effectLst/>
                          <a:latin typeface="Arial" charset="0"/>
                          <a:ea typeface="楷体_GB2312" pitchFamily="49" charset="-122"/>
                        </a:rPr>
                        <a:t>ka</a:t>
                      </a:r>
                      <a:r>
                        <a:rPr kumimoji="0" lang="en-US" altLang="zh-CN" sz="2800" b="0" i="0" u="none" strike="noStrike" cap="none" normalizeH="0" baseline="0" smtClean="0">
                          <a:ln>
                            <a:noFill/>
                          </a:ln>
                          <a:solidFill>
                            <a:schemeClr val="bg1"/>
                          </a:solidFill>
                          <a:effectLst/>
                          <a:latin typeface="Arial" charset="0"/>
                          <a:ea typeface="楷体_GB2312" pitchFamily="49" charset="-122"/>
                        </a:rPr>
                        <a:t>[H(M)]</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Arial" charset="0"/>
                          <a:ea typeface="楷体_GB2312" pitchFamily="49" charset="-122"/>
                        </a:rPr>
                        <a:t>E</a:t>
                      </a:r>
                      <a:r>
                        <a:rPr kumimoji="0" lang="en-US" altLang="zh-CN" sz="2800" b="0" i="0" u="none" strike="noStrike" cap="none" normalizeH="0" baseline="-25000" smtClean="0">
                          <a:ln>
                            <a:noFill/>
                          </a:ln>
                          <a:solidFill>
                            <a:schemeClr val="bg1"/>
                          </a:solidFill>
                          <a:effectLst/>
                          <a:latin typeface="Arial" charset="0"/>
                          <a:ea typeface="楷体_GB2312" pitchFamily="49" charset="-122"/>
                        </a:rPr>
                        <a:t>k</a:t>
                      </a:r>
                      <a:r>
                        <a:rPr kumimoji="0" lang="en-US" altLang="zh-CN" sz="2800" b="0" i="0" u="none" strike="noStrike" cap="none" normalizeH="0" baseline="0" smtClean="0">
                          <a:ln>
                            <a:noFill/>
                          </a:ln>
                          <a:solidFill>
                            <a:schemeClr val="bg1"/>
                          </a:solidFill>
                          <a:effectLst/>
                          <a:latin typeface="Arial" charset="0"/>
                          <a:ea typeface="楷体_GB2312" pitchFamily="49" charset="-122"/>
                        </a:rPr>
                        <a:t>[M||E</a:t>
                      </a:r>
                      <a:r>
                        <a:rPr kumimoji="0" lang="en-US" altLang="zh-CN" sz="2800" b="0" i="0" u="none" strike="noStrike" cap="none" normalizeH="0" baseline="-25000" smtClean="0">
                          <a:ln>
                            <a:noFill/>
                          </a:ln>
                          <a:solidFill>
                            <a:schemeClr val="bg1"/>
                          </a:solidFill>
                          <a:effectLst/>
                          <a:latin typeface="Arial" charset="0"/>
                          <a:ea typeface="楷体_GB2312" pitchFamily="49" charset="-122"/>
                        </a:rPr>
                        <a:t>ka</a:t>
                      </a:r>
                      <a:r>
                        <a:rPr kumimoji="0" lang="en-US" altLang="zh-CN" sz="2800" b="0" i="0" u="none" strike="noStrike" cap="none" normalizeH="0" baseline="0" smtClean="0">
                          <a:ln>
                            <a:noFill/>
                          </a:ln>
                          <a:solidFill>
                            <a:schemeClr val="bg1"/>
                          </a:solidFill>
                          <a:effectLst/>
                          <a:latin typeface="Arial" charset="0"/>
                          <a:ea typeface="楷体_GB2312" pitchFamily="49" charset="-122"/>
                        </a:rPr>
                        <a:t>[H(M)]]</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rPr>
                        <a:t>共享密值</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rPr>
                        <a:t>提供鉴别</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rPr>
                        <a:t>共享密值、对称加密</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rPr>
                        <a:t>提供鉴别、数字签名、保密</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71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Arial" charset="0"/>
                          <a:ea typeface="楷体_GB2312" pitchFamily="49" charset="-122"/>
                        </a:rPr>
                        <a:t>M||H(M||S)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Arial" charset="0"/>
                          <a:ea typeface="楷体_GB2312" pitchFamily="49" charset="-122"/>
                        </a:rPr>
                        <a:t>E</a:t>
                      </a:r>
                      <a:r>
                        <a:rPr kumimoji="0" lang="en-US" altLang="zh-CN" sz="2800" b="0" i="0" u="none" strike="noStrike" cap="none" normalizeH="0" baseline="-25000" smtClean="0">
                          <a:ln>
                            <a:noFill/>
                          </a:ln>
                          <a:solidFill>
                            <a:schemeClr val="bg1"/>
                          </a:solidFill>
                          <a:effectLst/>
                          <a:latin typeface="Arial" charset="0"/>
                          <a:ea typeface="楷体_GB2312" pitchFamily="49" charset="-122"/>
                        </a:rPr>
                        <a:t>k</a:t>
                      </a:r>
                      <a:r>
                        <a:rPr kumimoji="0" lang="en-US" altLang="zh-CN" sz="2800" b="0" i="0" u="none" strike="noStrike" cap="none" normalizeH="0" baseline="0" smtClean="0">
                          <a:ln>
                            <a:noFill/>
                          </a:ln>
                          <a:solidFill>
                            <a:schemeClr val="bg1"/>
                          </a:solidFill>
                          <a:effectLst/>
                          <a:latin typeface="Arial" charset="0"/>
                          <a:ea typeface="楷体_GB2312" pitchFamily="49" charset="-122"/>
                        </a:rPr>
                        <a:t>[M||H(M)||S]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spd="med">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0"/>
          </p:nvPr>
        </p:nvSpPr>
        <p:spPr>
          <a:ln/>
        </p:spPr>
        <p:txBody>
          <a:bodyPr/>
          <a:lstStyle/>
          <a:p>
            <a:fld id="{403D6A94-AF98-45BC-8C5D-EE5A0E583C22}" type="slidenum">
              <a:rPr lang="en-US" altLang="zh-CN"/>
              <a:pPr/>
              <a:t>70</a:t>
            </a:fld>
            <a:endParaRPr lang="en-US" altLang="zh-CN"/>
          </a:p>
        </p:txBody>
      </p:sp>
      <p:sp>
        <p:nvSpPr>
          <p:cNvPr id="5" name="Rectangle 4"/>
          <p:cNvSpPr>
            <a:spLocks noGrp="1" noChangeArrowheads="1"/>
          </p:cNvSpPr>
          <p:nvPr>
            <p:ph type="dt" sz="half" idx="4294967295"/>
          </p:nvPr>
        </p:nvSpPr>
        <p:spPr>
          <a:xfrm>
            <a:off x="0" y="6407150"/>
            <a:ext cx="1905000" cy="457200"/>
          </a:xfrm>
          <a:prstGeom prst="rect">
            <a:avLst/>
          </a:prstGeom>
          <a:ln/>
        </p:spPr>
        <p:txBody>
          <a:bodyPr/>
          <a:lstStyle/>
          <a:p>
            <a:fld id="{5B3EFC3D-A859-4246-BDF4-8AFD2E83AB3B}" type="datetime1">
              <a:rPr lang="zh-CN" altLang="en-US"/>
              <a:pPr/>
              <a:t>2023/4/16</a:t>
            </a:fld>
            <a:endParaRPr lang="en-US" altLang="zh-CN"/>
          </a:p>
        </p:txBody>
      </p:sp>
      <p:sp>
        <p:nvSpPr>
          <p:cNvPr id="206850" name="Text Box 2"/>
          <p:cNvSpPr txBox="1">
            <a:spLocks noChangeArrowheads="1"/>
          </p:cNvSpPr>
          <p:nvPr/>
        </p:nvSpPr>
        <p:spPr bwMode="auto">
          <a:xfrm>
            <a:off x="0" y="44450"/>
            <a:ext cx="9144000" cy="2651125"/>
          </a:xfrm>
          <a:prstGeom prst="rect">
            <a:avLst/>
          </a:prstGeom>
          <a:solidFill>
            <a:schemeClr val="bg1"/>
          </a:solidFill>
          <a:ln w="9525">
            <a:noFill/>
            <a:miter lim="800000"/>
            <a:headEnd/>
            <a:tailEnd/>
          </a:ln>
          <a:effectLst/>
        </p:spPr>
        <p:txBody>
          <a:bodyPr>
            <a:spAutoFit/>
          </a:bodyPr>
          <a:lstStyle/>
          <a:p>
            <a:r>
              <a:rPr lang="zh-CN" altLang="en-US" b="1">
                <a:latin typeface="楷体_GB2312" pitchFamily="49" charset="-122"/>
                <a:ea typeface="楷体_GB2312" pitchFamily="49" charset="-122"/>
              </a:rPr>
              <a:t>    （</a:t>
            </a:r>
            <a:r>
              <a:rPr lang="en-US" altLang="zh-CN" b="1">
                <a:latin typeface="楷体_GB2312" pitchFamily="49" charset="-122"/>
                <a:ea typeface="楷体_GB2312" pitchFamily="49" charset="-122"/>
              </a:rPr>
              <a:t>3</a:t>
            </a:r>
            <a:r>
              <a:rPr lang="zh-CN" altLang="en-US" b="1">
                <a:latin typeface="楷体_GB2312" pitchFamily="49" charset="-122"/>
                <a:ea typeface="楷体_GB2312" pitchFamily="49" charset="-122"/>
              </a:rPr>
              <a:t>）相互认证（</a:t>
            </a:r>
            <a:r>
              <a:rPr lang="en-US" altLang="zh-CN" b="1">
                <a:latin typeface="楷体_GB2312" pitchFamily="49" charset="-122"/>
                <a:ea typeface="楷体_GB2312" pitchFamily="49" charset="-122"/>
              </a:rPr>
              <a:t>Mutual Authentication</a:t>
            </a:r>
            <a:r>
              <a:rPr lang="zh-CN" altLang="en-US" b="1">
                <a:latin typeface="楷体_GB2312" pitchFamily="49" charset="-122"/>
                <a:ea typeface="楷体_GB2312" pitchFamily="49" charset="-122"/>
              </a:rPr>
              <a:t>）</a:t>
            </a:r>
          </a:p>
          <a:p>
            <a:r>
              <a:rPr lang="zh-CN" altLang="en-US" b="1">
                <a:latin typeface="楷体_GB2312" pitchFamily="49" charset="-122"/>
                <a:ea typeface="楷体_GB2312" pitchFamily="49" charset="-122"/>
              </a:rPr>
              <a:t>    </a:t>
            </a:r>
            <a:r>
              <a:rPr lang="zh-CN" altLang="en-US" sz="2000" b="1">
                <a:solidFill>
                  <a:srgbClr val="FF0000"/>
                </a:solidFill>
                <a:latin typeface="楷体_GB2312" pitchFamily="49" charset="-122"/>
                <a:ea typeface="楷体_GB2312" pitchFamily="49" charset="-122"/>
              </a:rPr>
              <a:t>终端设备从</a:t>
            </a:r>
            <a:r>
              <a:rPr lang="en-US" altLang="zh-CN" sz="2000" b="1">
                <a:solidFill>
                  <a:srgbClr val="FF0000"/>
                </a:solidFill>
                <a:latin typeface="楷体_GB2312" pitchFamily="49" charset="-122"/>
                <a:ea typeface="楷体_GB2312" pitchFamily="49" charset="-122"/>
              </a:rPr>
              <a:t>ICC</a:t>
            </a:r>
            <a:r>
              <a:rPr lang="zh-CN" altLang="en-US" sz="2000" b="1">
                <a:solidFill>
                  <a:srgbClr val="FF0000"/>
                </a:solidFill>
                <a:latin typeface="楷体_GB2312" pitchFamily="49" charset="-122"/>
                <a:ea typeface="楷体_GB2312" pitchFamily="49" charset="-122"/>
              </a:rPr>
              <a:t>中读取数据并导出认证密钥。终端设备从</a:t>
            </a:r>
            <a:r>
              <a:rPr lang="en-US" altLang="zh-CN" sz="2000" b="1">
                <a:solidFill>
                  <a:srgbClr val="FF0000"/>
                </a:solidFill>
                <a:latin typeface="楷体_GB2312" pitchFamily="49" charset="-122"/>
                <a:ea typeface="楷体_GB2312" pitchFamily="49" charset="-122"/>
              </a:rPr>
              <a:t>ICC</a:t>
            </a:r>
            <a:r>
              <a:rPr lang="zh-CN" altLang="en-US" sz="2000" b="1">
                <a:solidFill>
                  <a:srgbClr val="FF0000"/>
                </a:solidFill>
                <a:latin typeface="楷体_GB2312" pitchFamily="49" charset="-122"/>
                <a:ea typeface="楷体_GB2312" pitchFamily="49" charset="-122"/>
              </a:rPr>
              <a:t>中读取一个随机数（通常为</a:t>
            </a:r>
            <a:r>
              <a:rPr lang="en-US" altLang="zh-CN" sz="2000" b="1">
                <a:solidFill>
                  <a:srgbClr val="FF0000"/>
                </a:solidFill>
                <a:latin typeface="楷体_GB2312" pitchFamily="49" charset="-122"/>
                <a:ea typeface="楷体_GB2312" pitchFamily="49" charset="-122"/>
              </a:rPr>
              <a:t>8</a:t>
            </a:r>
            <a:r>
              <a:rPr lang="zh-CN" altLang="en-US" sz="2000" b="1">
                <a:solidFill>
                  <a:srgbClr val="FF0000"/>
                </a:solidFill>
                <a:latin typeface="楷体_GB2312" pitchFamily="49" charset="-122"/>
                <a:ea typeface="楷体_GB2312" pitchFamily="49" charset="-122"/>
              </a:rPr>
              <a:t>字节）并产生它自己的随机数（也通常为</a:t>
            </a:r>
            <a:r>
              <a:rPr lang="en-US" altLang="zh-CN" sz="2000" b="1">
                <a:solidFill>
                  <a:srgbClr val="FF0000"/>
                </a:solidFill>
                <a:latin typeface="楷体_GB2312" pitchFamily="49" charset="-122"/>
                <a:ea typeface="楷体_GB2312" pitchFamily="49" charset="-122"/>
              </a:rPr>
              <a:t>8</a:t>
            </a:r>
            <a:r>
              <a:rPr lang="zh-CN" altLang="en-US" sz="2000" b="1">
                <a:solidFill>
                  <a:srgbClr val="FF0000"/>
                </a:solidFill>
                <a:latin typeface="楷体_GB2312" pitchFamily="49" charset="-122"/>
                <a:ea typeface="楷体_GB2312" pitchFamily="49" charset="-122"/>
              </a:rPr>
              <a:t>字节）。</a:t>
            </a:r>
            <a:r>
              <a:rPr lang="zh-CN" altLang="en-US" sz="2000" b="1">
                <a:latin typeface="楷体_GB2312" pitchFamily="49" charset="-122"/>
                <a:ea typeface="楷体_GB2312" pitchFamily="49" charset="-122"/>
              </a:rPr>
              <a:t>这两个随机数和卡数据（连接成一个串）由认证密钥进行加密。终端设备将此加密值传送给</a:t>
            </a:r>
            <a:r>
              <a:rPr lang="en-US" altLang="zh-CN" sz="2000" b="1">
                <a:latin typeface="楷体_GB2312" pitchFamily="49" charset="-122"/>
                <a:ea typeface="楷体_GB2312" pitchFamily="49" charset="-122"/>
              </a:rPr>
              <a:t>ICC</a:t>
            </a:r>
            <a:r>
              <a:rPr lang="zh-CN" altLang="en-US" sz="2000" b="1">
                <a:latin typeface="楷体_GB2312" pitchFamily="49" charset="-122"/>
                <a:ea typeface="楷体_GB2312" pitchFamily="49" charset="-122"/>
              </a:rPr>
              <a:t>，</a:t>
            </a:r>
            <a:r>
              <a:rPr lang="en-US" altLang="zh-CN" sz="2000" b="1">
                <a:latin typeface="楷体_GB2312" pitchFamily="49" charset="-122"/>
                <a:ea typeface="楷体_GB2312" pitchFamily="49" charset="-122"/>
              </a:rPr>
              <a:t>ICC</a:t>
            </a:r>
            <a:r>
              <a:rPr lang="zh-CN" altLang="en-US" sz="2000" b="1">
                <a:latin typeface="楷体_GB2312" pitchFamily="49" charset="-122"/>
                <a:ea typeface="楷体_GB2312" pitchFamily="49" charset="-122"/>
              </a:rPr>
              <a:t>用终端设备指定的认证密钥对此加密值进行解密并比较。</a:t>
            </a:r>
            <a:r>
              <a:rPr lang="zh-CN" altLang="en-US" sz="2000" b="1">
                <a:solidFill>
                  <a:srgbClr val="FF0000"/>
                </a:solidFill>
                <a:latin typeface="楷体_GB2312" pitchFamily="49" charset="-122"/>
                <a:ea typeface="楷体_GB2312" pitchFamily="49" charset="-122"/>
              </a:rPr>
              <a:t>成功比较之后，</a:t>
            </a:r>
            <a:r>
              <a:rPr lang="en-US" altLang="zh-CN" sz="2000" b="1">
                <a:solidFill>
                  <a:srgbClr val="FF0000"/>
                </a:solidFill>
                <a:latin typeface="楷体_GB2312" pitchFamily="49" charset="-122"/>
                <a:ea typeface="楷体_GB2312" pitchFamily="49" charset="-122"/>
              </a:rPr>
              <a:t>ICC</a:t>
            </a:r>
            <a:r>
              <a:rPr lang="zh-CN" altLang="en-US" sz="2000" b="1">
                <a:solidFill>
                  <a:srgbClr val="FF0000"/>
                </a:solidFill>
                <a:latin typeface="楷体_GB2312" pitchFamily="49" charset="-122"/>
                <a:ea typeface="楷体_GB2312" pitchFamily="49" charset="-122"/>
              </a:rPr>
              <a:t>用认证密钥加密终端设备的随机数和它自己的随机数，并将此加密值发送回终端设备。终端设备解密这个加密值并和它自己的随机数进行比较，如图</a:t>
            </a:r>
            <a:r>
              <a:rPr lang="en-US" altLang="zh-CN" sz="2000" b="1">
                <a:solidFill>
                  <a:srgbClr val="FF0000"/>
                </a:solidFill>
                <a:latin typeface="楷体_GB2312" pitchFamily="49" charset="-122"/>
                <a:ea typeface="楷体_GB2312" pitchFamily="49" charset="-122"/>
              </a:rPr>
              <a:t>5-16</a:t>
            </a:r>
            <a:r>
              <a:rPr lang="zh-CN" altLang="en-US" sz="2000" b="1">
                <a:solidFill>
                  <a:srgbClr val="FF0000"/>
                </a:solidFill>
                <a:latin typeface="楷体_GB2312" pitchFamily="49" charset="-122"/>
                <a:ea typeface="楷体_GB2312" pitchFamily="49" charset="-122"/>
              </a:rPr>
              <a:t>所示。</a:t>
            </a:r>
            <a:endParaRPr lang="en-US" altLang="zh-CN" sz="2000" b="1">
              <a:solidFill>
                <a:srgbClr val="FF0000"/>
              </a:solidFill>
              <a:latin typeface="楷体_GB2312" pitchFamily="49" charset="-122"/>
              <a:ea typeface="楷体_GB2312" pitchFamily="49" charset="-122"/>
            </a:endParaRPr>
          </a:p>
        </p:txBody>
      </p:sp>
      <p:pic>
        <p:nvPicPr>
          <p:cNvPr id="206851" name="Picture 3" descr="0516"/>
          <p:cNvPicPr>
            <a:picLocks noChangeAspect="1" noChangeArrowheads="1"/>
          </p:cNvPicPr>
          <p:nvPr/>
        </p:nvPicPr>
        <p:blipFill>
          <a:blip r:embed="rId2" cstate="print"/>
          <a:srcRect/>
          <a:stretch>
            <a:fillRect/>
          </a:stretch>
        </p:blipFill>
        <p:spPr bwMode="auto">
          <a:xfrm>
            <a:off x="1116013" y="2349500"/>
            <a:ext cx="8027987" cy="4508500"/>
          </a:xfrm>
          <a:prstGeom prst="rect">
            <a:avLst/>
          </a:prstGeom>
          <a:noFill/>
          <a:ln w="9525">
            <a:noFill/>
            <a:miter lim="800000"/>
            <a:headEnd/>
            <a:tailEnd/>
          </a:ln>
        </p:spPr>
      </p:pic>
      <p:sp>
        <p:nvSpPr>
          <p:cNvPr id="206852" name="Rectangle 4"/>
          <p:cNvSpPr>
            <a:spLocks noChangeArrowheads="1"/>
          </p:cNvSpPr>
          <p:nvPr/>
        </p:nvSpPr>
        <p:spPr bwMode="auto">
          <a:xfrm>
            <a:off x="323850" y="3284538"/>
            <a:ext cx="904875" cy="2101850"/>
          </a:xfrm>
          <a:prstGeom prst="rect">
            <a:avLst/>
          </a:prstGeom>
          <a:noFill/>
          <a:ln w="9525">
            <a:noFill/>
            <a:miter lim="800000"/>
            <a:headEnd/>
            <a:tailEnd/>
          </a:ln>
          <a:effectLst/>
        </p:spPr>
        <p:txBody>
          <a:bodyPr anchor="ctr">
            <a:spAutoFit/>
          </a:bodyPr>
          <a:lstStyle/>
          <a:p>
            <a:pPr algn="ctr" eaLnBrk="0" hangingPunct="0"/>
            <a:r>
              <a:rPr lang="zh-CN" altLang="en-US" sz="2200" b="1">
                <a:solidFill>
                  <a:srgbClr val="FF0000"/>
                </a:solidFill>
              </a:rPr>
              <a:t>图</a:t>
            </a:r>
            <a:r>
              <a:rPr lang="en-US" altLang="zh-CN" sz="2200" b="1">
                <a:solidFill>
                  <a:srgbClr val="FF0000"/>
                </a:solidFill>
              </a:rPr>
              <a:t>5-16  ICC</a:t>
            </a:r>
            <a:r>
              <a:rPr lang="zh-CN" altLang="en-US" sz="2200" b="1">
                <a:solidFill>
                  <a:srgbClr val="FF0000"/>
                </a:solidFill>
              </a:rPr>
              <a:t>相互认证过程</a:t>
            </a:r>
          </a:p>
        </p:txBody>
      </p:sp>
    </p:spTree>
  </p:cSld>
  <p:clrMapOvr>
    <a:masterClrMapping/>
  </p:clrMapOvr>
  <p:transition spd="med">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0"/>
          </p:nvPr>
        </p:nvSpPr>
        <p:spPr>
          <a:ln/>
        </p:spPr>
        <p:txBody>
          <a:bodyPr/>
          <a:lstStyle/>
          <a:p>
            <a:fld id="{5E952A5C-3739-4763-9A5B-BBBDBB9D40F8}" type="slidenum">
              <a:rPr lang="en-US" altLang="zh-CN"/>
              <a:pPr/>
              <a:t>71</a:t>
            </a:fld>
            <a:endParaRPr lang="en-US" altLang="zh-CN"/>
          </a:p>
        </p:txBody>
      </p:sp>
      <p:sp>
        <p:nvSpPr>
          <p:cNvPr id="5" name="Rectangle 4"/>
          <p:cNvSpPr>
            <a:spLocks noGrp="1" noChangeArrowheads="1"/>
          </p:cNvSpPr>
          <p:nvPr>
            <p:ph type="dt" sz="half" idx="4294967295"/>
          </p:nvPr>
        </p:nvSpPr>
        <p:spPr>
          <a:xfrm>
            <a:off x="0" y="6407150"/>
            <a:ext cx="1905000" cy="457200"/>
          </a:xfrm>
          <a:prstGeom prst="rect">
            <a:avLst/>
          </a:prstGeom>
          <a:ln/>
        </p:spPr>
        <p:txBody>
          <a:bodyPr/>
          <a:lstStyle/>
          <a:p>
            <a:fld id="{94D14BF0-FAF8-44E9-BD5E-3C0962EF1451}" type="datetime1">
              <a:rPr lang="zh-CN" altLang="en-US"/>
              <a:pPr/>
              <a:t>2023/4/16</a:t>
            </a:fld>
            <a:endParaRPr lang="en-US" altLang="zh-CN"/>
          </a:p>
        </p:txBody>
      </p:sp>
      <p:sp>
        <p:nvSpPr>
          <p:cNvPr id="207874" name="Text Box 2"/>
          <p:cNvSpPr txBox="1">
            <a:spLocks noChangeArrowheads="1"/>
          </p:cNvSpPr>
          <p:nvPr/>
        </p:nvSpPr>
        <p:spPr bwMode="auto">
          <a:xfrm>
            <a:off x="0" y="260350"/>
            <a:ext cx="9144000" cy="1552575"/>
          </a:xfrm>
          <a:prstGeom prst="rect">
            <a:avLst/>
          </a:prstGeom>
          <a:solidFill>
            <a:schemeClr val="bg1"/>
          </a:solidFill>
          <a:ln w="9525">
            <a:noFill/>
            <a:miter lim="800000"/>
            <a:headEnd/>
            <a:tailEnd/>
          </a:ln>
          <a:effectLst/>
        </p:spPr>
        <p:txBody>
          <a:bodyPr>
            <a:spAutoFit/>
          </a:bodyPr>
          <a:lstStyle/>
          <a:p>
            <a:r>
              <a:rPr lang="zh-CN" altLang="en-US" b="1">
                <a:latin typeface="楷体_GB2312" pitchFamily="49" charset="-122"/>
                <a:ea typeface="楷体_GB2312" pitchFamily="49" charset="-122"/>
              </a:rPr>
              <a:t>    </a:t>
            </a:r>
            <a:r>
              <a:rPr lang="en-US" altLang="zh-CN" b="1">
                <a:latin typeface="楷体_GB2312" pitchFamily="49" charset="-122"/>
                <a:ea typeface="楷体_GB2312" pitchFamily="49" charset="-122"/>
              </a:rPr>
              <a:t>3</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IC</a:t>
            </a:r>
            <a:r>
              <a:rPr lang="zh-CN" altLang="en-US" b="1">
                <a:latin typeface="楷体_GB2312" pitchFamily="49" charset="-122"/>
                <a:ea typeface="楷体_GB2312" pitchFamily="49" charset="-122"/>
              </a:rPr>
              <a:t>卡认证系统实例</a:t>
            </a:r>
          </a:p>
          <a:p>
            <a:r>
              <a:rPr lang="en-US" altLang="zh-CN" b="1">
                <a:latin typeface="楷体_GB2312" pitchFamily="49" charset="-122"/>
                <a:ea typeface="楷体_GB2312" pitchFamily="49" charset="-122"/>
              </a:rPr>
              <a:t>    </a:t>
            </a:r>
            <a:r>
              <a:rPr lang="en-US" altLang="zh-CN" b="1">
                <a:solidFill>
                  <a:srgbClr val="FF0000"/>
                </a:solidFill>
                <a:latin typeface="楷体_GB2312" pitchFamily="49" charset="-122"/>
                <a:ea typeface="楷体_GB2312" pitchFamily="49" charset="-122"/>
              </a:rPr>
              <a:t>ICC</a:t>
            </a:r>
            <a:r>
              <a:rPr lang="zh-CN" altLang="en-US" b="1">
                <a:solidFill>
                  <a:srgbClr val="FF0000"/>
                </a:solidFill>
                <a:latin typeface="楷体_GB2312" pitchFamily="49" charset="-122"/>
                <a:ea typeface="楷体_GB2312" pitchFamily="49" charset="-122"/>
              </a:rPr>
              <a:t>身份认证系统是基于</a:t>
            </a:r>
            <a:r>
              <a:rPr lang="en-US" altLang="zh-CN" b="1">
                <a:solidFill>
                  <a:srgbClr val="FF0000"/>
                </a:solidFill>
                <a:latin typeface="楷体_GB2312" pitchFamily="49" charset="-122"/>
                <a:ea typeface="楷体_GB2312" pitchFamily="49" charset="-122"/>
              </a:rPr>
              <a:t>ICC</a:t>
            </a:r>
            <a:r>
              <a:rPr lang="zh-CN" altLang="en-US" b="1">
                <a:solidFill>
                  <a:srgbClr val="FF0000"/>
                </a:solidFill>
                <a:latin typeface="楷体_GB2312" pitchFamily="49" charset="-122"/>
                <a:ea typeface="楷体_GB2312" pitchFamily="49" charset="-122"/>
              </a:rPr>
              <a:t>技术的双因素身份认证系统，可以解决由于密码泄露导致的安全问题</a:t>
            </a:r>
            <a:r>
              <a:rPr lang="zh-CN" altLang="en-US" b="1">
                <a:latin typeface="楷体_GB2312" pitchFamily="49" charset="-122"/>
                <a:ea typeface="楷体_GB2312" pitchFamily="49" charset="-122"/>
              </a:rPr>
              <a:t>，实现了管理人员和操作员登录业务系统时的安全认证控制，系统拓扑结构如图</a:t>
            </a:r>
            <a:r>
              <a:rPr lang="en-US" altLang="zh-CN" b="1">
                <a:latin typeface="楷体_GB2312" pitchFamily="49" charset="-122"/>
                <a:ea typeface="楷体_GB2312" pitchFamily="49" charset="-122"/>
              </a:rPr>
              <a:t>5-17</a:t>
            </a:r>
            <a:r>
              <a:rPr lang="zh-CN" altLang="en-US" b="1">
                <a:latin typeface="楷体_GB2312" pitchFamily="49" charset="-122"/>
                <a:ea typeface="楷体_GB2312" pitchFamily="49" charset="-122"/>
              </a:rPr>
              <a:t>所示。   </a:t>
            </a:r>
          </a:p>
        </p:txBody>
      </p:sp>
      <p:pic>
        <p:nvPicPr>
          <p:cNvPr id="207875" name="Picture 3" descr="0517"/>
          <p:cNvPicPr>
            <a:picLocks noChangeAspect="1" noChangeArrowheads="1"/>
          </p:cNvPicPr>
          <p:nvPr/>
        </p:nvPicPr>
        <p:blipFill>
          <a:blip r:embed="rId2"/>
          <a:srcRect/>
          <a:stretch>
            <a:fillRect/>
          </a:stretch>
        </p:blipFill>
        <p:spPr bwMode="auto">
          <a:xfrm>
            <a:off x="76200" y="1916113"/>
            <a:ext cx="7921625" cy="4868862"/>
          </a:xfrm>
          <a:prstGeom prst="rect">
            <a:avLst/>
          </a:prstGeom>
          <a:noFill/>
          <a:ln w="9525">
            <a:noFill/>
            <a:miter lim="800000"/>
            <a:headEnd/>
            <a:tailEnd/>
          </a:ln>
        </p:spPr>
      </p:pic>
      <p:sp>
        <p:nvSpPr>
          <p:cNvPr id="207876" name="Rectangle 4"/>
          <p:cNvSpPr>
            <a:spLocks noChangeArrowheads="1"/>
          </p:cNvSpPr>
          <p:nvPr/>
        </p:nvSpPr>
        <p:spPr bwMode="auto">
          <a:xfrm>
            <a:off x="8151813" y="2836863"/>
            <a:ext cx="812800" cy="2835275"/>
          </a:xfrm>
          <a:prstGeom prst="rect">
            <a:avLst/>
          </a:prstGeom>
          <a:noFill/>
          <a:ln w="9525">
            <a:noFill/>
            <a:miter lim="800000"/>
            <a:headEnd/>
            <a:tailEnd/>
          </a:ln>
          <a:effectLst/>
        </p:spPr>
        <p:txBody>
          <a:bodyPr anchor="ctr">
            <a:spAutoFit/>
          </a:bodyPr>
          <a:lstStyle/>
          <a:p>
            <a:pPr eaLnBrk="0" hangingPunct="0"/>
            <a:r>
              <a:rPr lang="zh-CN" altLang="en-US" sz="2000" b="1">
                <a:solidFill>
                  <a:srgbClr val="FF0000"/>
                </a:solidFill>
                <a:effectLst>
                  <a:outerShdw blurRad="38100" dist="38100" dir="2700000" algn="tl">
                    <a:srgbClr val="C0C0C0"/>
                  </a:outerShdw>
                </a:effectLst>
              </a:rPr>
              <a:t>图</a:t>
            </a:r>
            <a:r>
              <a:rPr lang="en-US" altLang="zh-CN" sz="2000" b="1">
                <a:solidFill>
                  <a:srgbClr val="FF0000"/>
                </a:solidFill>
                <a:effectLst>
                  <a:outerShdw blurRad="38100" dist="38100" dir="2700000" algn="tl">
                    <a:srgbClr val="C0C0C0"/>
                  </a:outerShdw>
                </a:effectLst>
              </a:rPr>
              <a:t>5-17  ICC</a:t>
            </a:r>
            <a:r>
              <a:rPr lang="zh-CN" altLang="en-US" sz="2000" b="1">
                <a:solidFill>
                  <a:srgbClr val="FF0000"/>
                </a:solidFill>
                <a:effectLst>
                  <a:outerShdw blurRad="38100" dist="38100" dir="2700000" algn="tl">
                    <a:srgbClr val="C0C0C0"/>
                  </a:outerShdw>
                </a:effectLst>
              </a:rPr>
              <a:t>身份认证系统的拓扑结构图 </a:t>
            </a:r>
          </a:p>
        </p:txBody>
      </p:sp>
    </p:spTree>
  </p:cSld>
  <p:clrMapOvr>
    <a:masterClrMapping/>
  </p:clrMapOvr>
  <p:transition spd="med">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0"/>
          </p:nvPr>
        </p:nvSpPr>
        <p:spPr>
          <a:ln/>
        </p:spPr>
        <p:txBody>
          <a:bodyPr/>
          <a:lstStyle/>
          <a:p>
            <a:fld id="{34238775-5386-40FA-8832-569C4AE3A318}" type="slidenum">
              <a:rPr lang="en-US" altLang="zh-CN"/>
              <a:pPr/>
              <a:t>72</a:t>
            </a:fld>
            <a:endParaRPr lang="en-US" altLang="zh-CN"/>
          </a:p>
        </p:txBody>
      </p:sp>
      <p:sp>
        <p:nvSpPr>
          <p:cNvPr id="3" name="Rectangle 4"/>
          <p:cNvSpPr>
            <a:spLocks noGrp="1" noChangeArrowheads="1"/>
          </p:cNvSpPr>
          <p:nvPr>
            <p:ph type="dt" sz="half" idx="4294967295"/>
          </p:nvPr>
        </p:nvSpPr>
        <p:spPr>
          <a:xfrm>
            <a:off x="0" y="6407150"/>
            <a:ext cx="1905000" cy="457200"/>
          </a:xfrm>
          <a:prstGeom prst="rect">
            <a:avLst/>
          </a:prstGeom>
          <a:ln/>
        </p:spPr>
        <p:txBody>
          <a:bodyPr/>
          <a:lstStyle/>
          <a:p>
            <a:fld id="{E93B8B8C-80C5-4033-BDE0-180E4F99A8EC}" type="datetime1">
              <a:rPr lang="zh-CN" altLang="en-US"/>
              <a:pPr/>
              <a:t>2023/4/16</a:t>
            </a:fld>
            <a:endParaRPr lang="en-US" altLang="zh-CN"/>
          </a:p>
        </p:txBody>
      </p:sp>
      <p:sp>
        <p:nvSpPr>
          <p:cNvPr id="208898" name="Text Box 2"/>
          <p:cNvSpPr txBox="1">
            <a:spLocks noChangeArrowheads="1"/>
          </p:cNvSpPr>
          <p:nvPr/>
        </p:nvSpPr>
        <p:spPr bwMode="auto">
          <a:xfrm>
            <a:off x="0" y="38100"/>
            <a:ext cx="9144000" cy="6140450"/>
          </a:xfrm>
          <a:prstGeom prst="rect">
            <a:avLst/>
          </a:prstGeom>
          <a:solidFill>
            <a:schemeClr val="bg1"/>
          </a:solidFill>
          <a:ln w="9525">
            <a:noFill/>
            <a:miter lim="800000"/>
            <a:headEnd/>
            <a:tailEnd/>
          </a:ln>
          <a:effectLst/>
        </p:spPr>
        <p:txBody>
          <a:bodyPr>
            <a:spAutoFit/>
          </a:bodyPr>
          <a:lstStyle/>
          <a:p>
            <a:pPr>
              <a:lnSpc>
                <a:spcPct val="115000"/>
              </a:lnSpc>
            </a:pPr>
            <a:r>
              <a:rPr lang="zh-CN" altLang="en-US" sz="2300" b="1">
                <a:latin typeface="楷体_GB2312" pitchFamily="49" charset="-122"/>
                <a:ea typeface="楷体_GB2312" pitchFamily="49" charset="-122"/>
              </a:rPr>
              <a:t>    </a:t>
            </a:r>
            <a:r>
              <a:rPr lang="zh-CN" altLang="en-US" sz="2300" b="1">
                <a:solidFill>
                  <a:srgbClr val="FF0000"/>
                </a:solidFill>
                <a:latin typeface="楷体_GB2312" pitchFamily="49" charset="-122"/>
                <a:ea typeface="楷体_GB2312" pitchFamily="49" charset="-122"/>
              </a:rPr>
              <a:t>认证流程如下：</a:t>
            </a:r>
            <a:r>
              <a:rPr lang="zh-CN" altLang="en-US" sz="2300" b="1">
                <a:latin typeface="楷体_GB2312" pitchFamily="49" charset="-122"/>
                <a:ea typeface="楷体_GB2312" pitchFamily="49" charset="-122"/>
              </a:rPr>
              <a:t>由用户持有的</a:t>
            </a:r>
            <a:r>
              <a:rPr lang="en-US" altLang="zh-CN" sz="2300" b="1">
                <a:latin typeface="楷体_GB2312" pitchFamily="49" charset="-122"/>
                <a:ea typeface="楷体_GB2312" pitchFamily="49" charset="-122"/>
              </a:rPr>
              <a:t>ICC</a:t>
            </a:r>
            <a:r>
              <a:rPr lang="zh-CN" altLang="en-US" sz="2300" b="1">
                <a:latin typeface="楷体_GB2312" pitchFamily="49" charset="-122"/>
                <a:ea typeface="楷体_GB2312" pitchFamily="49" charset="-122"/>
              </a:rPr>
              <a:t>产生挑战数，并用中心公钥加密、</a:t>
            </a:r>
            <a:r>
              <a:rPr lang="en-US" altLang="zh-CN" sz="2300" b="1">
                <a:latin typeface="楷体_GB2312" pitchFamily="49" charset="-122"/>
                <a:ea typeface="楷体_GB2312" pitchFamily="49" charset="-122"/>
              </a:rPr>
              <a:t>ICC</a:t>
            </a:r>
            <a:r>
              <a:rPr lang="zh-CN" altLang="en-US" sz="2300" b="1">
                <a:latin typeface="楷体_GB2312" pitchFamily="49" charset="-122"/>
                <a:ea typeface="楷体_GB2312" pitchFamily="49" charset="-122"/>
              </a:rPr>
              <a:t>私钥签名，然后上传给中心；中心验证签名、解密数据后，计算应答数，再下送客户端；主密钥和中心私钥存放于加密机中，其他密钥根据密钥分散原则动态计算，</a:t>
            </a:r>
            <a:r>
              <a:rPr lang="en-US" altLang="zh-CN" sz="2300" b="1">
                <a:latin typeface="楷体_GB2312" pitchFamily="49" charset="-122"/>
                <a:ea typeface="楷体_GB2312" pitchFamily="49" charset="-122"/>
              </a:rPr>
              <a:t>ICC</a:t>
            </a:r>
            <a:r>
              <a:rPr lang="zh-CN" altLang="en-US" sz="2300" b="1">
                <a:latin typeface="楷体_GB2312" pitchFamily="49" charset="-122"/>
                <a:ea typeface="楷体_GB2312" pitchFamily="49" charset="-122"/>
              </a:rPr>
              <a:t>生成并保存</a:t>
            </a:r>
            <a:r>
              <a:rPr lang="en-US" altLang="zh-CN" sz="2300" b="1">
                <a:latin typeface="楷体_GB2312" pitchFamily="49" charset="-122"/>
                <a:ea typeface="楷体_GB2312" pitchFamily="49" charset="-122"/>
              </a:rPr>
              <a:t>ICC</a:t>
            </a:r>
            <a:r>
              <a:rPr lang="zh-CN" altLang="en-US" sz="2300" b="1">
                <a:latin typeface="楷体_GB2312" pitchFamily="49" charset="-122"/>
                <a:ea typeface="楷体_GB2312" pitchFamily="49" charset="-122"/>
              </a:rPr>
              <a:t>的公钥私钥对（该系统符合</a:t>
            </a:r>
            <a:r>
              <a:rPr lang="en-US" altLang="zh-CN" sz="2300" b="1">
                <a:latin typeface="楷体_GB2312" pitchFamily="49" charset="-122"/>
                <a:ea typeface="楷体_GB2312" pitchFamily="49" charset="-122"/>
              </a:rPr>
              <a:t>ISO 7816</a:t>
            </a:r>
            <a:r>
              <a:rPr lang="zh-CN" altLang="en-US" sz="2300" b="1">
                <a:latin typeface="楷体_GB2312" pitchFamily="49" charset="-122"/>
                <a:ea typeface="楷体_GB2312" pitchFamily="49" charset="-122"/>
              </a:rPr>
              <a:t>标准）。</a:t>
            </a:r>
            <a:r>
              <a:rPr lang="zh-CN" altLang="en-US" sz="2300" b="1">
                <a:solidFill>
                  <a:srgbClr val="FF0000"/>
                </a:solidFill>
                <a:latin typeface="楷体_GB2312" pitchFamily="49" charset="-122"/>
                <a:ea typeface="楷体_GB2312" pitchFamily="49" charset="-122"/>
              </a:rPr>
              <a:t>本系统采用双因素认证，即</a:t>
            </a:r>
            <a:r>
              <a:rPr lang="zh-CN" altLang="en-US" sz="2300" b="1">
                <a:solidFill>
                  <a:srgbClr val="FF0000"/>
                </a:solidFill>
                <a:latin typeface="Times New Roman"/>
                <a:ea typeface="楷体_GB2312" pitchFamily="49" charset="-122"/>
              </a:rPr>
              <a:t>“</a:t>
            </a:r>
            <a:r>
              <a:rPr lang="zh-CN" altLang="en-US" sz="2300" b="1">
                <a:solidFill>
                  <a:srgbClr val="FF0000"/>
                </a:solidFill>
                <a:latin typeface="楷体_GB2312" pitchFamily="49" charset="-122"/>
                <a:ea typeface="楷体_GB2312" pitchFamily="49" charset="-122"/>
              </a:rPr>
              <a:t>实物</a:t>
            </a:r>
            <a:r>
              <a:rPr lang="en-US" altLang="zh-CN" sz="2300" b="1">
                <a:solidFill>
                  <a:srgbClr val="FF0000"/>
                </a:solidFill>
                <a:latin typeface="楷体_GB2312" pitchFamily="49" charset="-122"/>
                <a:ea typeface="楷体_GB2312" pitchFamily="49" charset="-122"/>
              </a:rPr>
              <a:t>+</a:t>
            </a:r>
            <a:r>
              <a:rPr lang="zh-CN" altLang="en-US" sz="2300" b="1">
                <a:solidFill>
                  <a:srgbClr val="FF0000"/>
                </a:solidFill>
                <a:latin typeface="楷体_GB2312" pitchFamily="49" charset="-122"/>
                <a:ea typeface="楷体_GB2312" pitchFamily="49" charset="-122"/>
              </a:rPr>
              <a:t>信息</a:t>
            </a:r>
            <a:r>
              <a:rPr lang="zh-CN" altLang="en-US" sz="2300" b="1">
                <a:solidFill>
                  <a:srgbClr val="FF0000"/>
                </a:solidFill>
                <a:latin typeface="Times New Roman"/>
                <a:ea typeface="楷体_GB2312" pitchFamily="49" charset="-122"/>
              </a:rPr>
              <a:t>”</a:t>
            </a:r>
            <a:r>
              <a:rPr lang="zh-CN" altLang="en-US" sz="2300" b="1">
                <a:solidFill>
                  <a:srgbClr val="FF0000"/>
                </a:solidFill>
                <a:latin typeface="楷体_GB2312" pitchFamily="49" charset="-122"/>
                <a:ea typeface="楷体_GB2312" pitchFamily="49" charset="-122"/>
              </a:rPr>
              <a:t>，可以满足一些应用系统更高层的安全性要求（而传统的单因素认证模式，即</a:t>
            </a:r>
            <a:r>
              <a:rPr lang="zh-CN" altLang="en-US" sz="2300" b="1">
                <a:solidFill>
                  <a:srgbClr val="FF0000"/>
                </a:solidFill>
                <a:latin typeface="Times New Roman"/>
                <a:ea typeface="楷体_GB2312" pitchFamily="49" charset="-122"/>
              </a:rPr>
              <a:t>“</a:t>
            </a:r>
            <a:r>
              <a:rPr lang="zh-CN" altLang="en-US" sz="2300" b="1">
                <a:solidFill>
                  <a:srgbClr val="FF0000"/>
                </a:solidFill>
                <a:latin typeface="楷体_GB2312" pitchFamily="49" charset="-122"/>
                <a:ea typeface="楷体_GB2312" pitchFamily="49" charset="-122"/>
              </a:rPr>
              <a:t>用户名</a:t>
            </a:r>
            <a:r>
              <a:rPr lang="en-US" altLang="zh-CN" sz="2300" b="1">
                <a:solidFill>
                  <a:srgbClr val="FF0000"/>
                </a:solidFill>
                <a:latin typeface="楷体_GB2312" pitchFamily="49" charset="-122"/>
                <a:ea typeface="楷体_GB2312" pitchFamily="49" charset="-122"/>
              </a:rPr>
              <a:t>+</a:t>
            </a:r>
            <a:r>
              <a:rPr lang="zh-CN" altLang="en-US" sz="2300" b="1">
                <a:solidFill>
                  <a:srgbClr val="FF0000"/>
                </a:solidFill>
                <a:latin typeface="楷体_GB2312" pitchFamily="49" charset="-122"/>
                <a:ea typeface="楷体_GB2312" pitchFamily="49" charset="-122"/>
              </a:rPr>
              <a:t>口令</a:t>
            </a:r>
            <a:r>
              <a:rPr lang="zh-CN" altLang="en-US" sz="2300" b="1">
                <a:solidFill>
                  <a:srgbClr val="FF0000"/>
                </a:solidFill>
                <a:latin typeface="Times New Roman"/>
                <a:ea typeface="楷体_GB2312" pitchFamily="49" charset="-122"/>
              </a:rPr>
              <a:t>”</a:t>
            </a:r>
            <a:r>
              <a:rPr lang="zh-CN" altLang="en-US" sz="2300" b="1">
                <a:solidFill>
                  <a:srgbClr val="FF0000"/>
                </a:solidFill>
                <a:latin typeface="楷体_GB2312" pitchFamily="49" charset="-122"/>
                <a:ea typeface="楷体_GB2312" pitchFamily="49" charset="-122"/>
              </a:rPr>
              <a:t>，已远远不能满足应用系统，尤其是金融系统的安全性要求了）。</a:t>
            </a:r>
          </a:p>
          <a:p>
            <a:pPr>
              <a:lnSpc>
                <a:spcPct val="115000"/>
              </a:lnSpc>
            </a:pPr>
            <a:r>
              <a:rPr lang="zh-CN" altLang="en-US" sz="2300" b="1">
                <a:latin typeface="楷体_GB2312" pitchFamily="49" charset="-122"/>
                <a:ea typeface="楷体_GB2312" pitchFamily="49" charset="-122"/>
              </a:rPr>
              <a:t>    </a:t>
            </a:r>
            <a:r>
              <a:rPr lang="zh-CN" altLang="en-US" sz="2300" b="1">
                <a:solidFill>
                  <a:srgbClr val="0000FF"/>
                </a:solidFill>
                <a:latin typeface="楷体_GB2312" pitchFamily="49" charset="-122"/>
                <a:ea typeface="楷体_GB2312" pitchFamily="49" charset="-122"/>
              </a:rPr>
              <a:t>在本系统中，客户端采用</a:t>
            </a:r>
            <a:r>
              <a:rPr lang="en-US" altLang="zh-CN" sz="2300" b="1">
                <a:solidFill>
                  <a:srgbClr val="0000FF"/>
                </a:solidFill>
                <a:latin typeface="楷体_GB2312" pitchFamily="49" charset="-122"/>
                <a:ea typeface="楷体_GB2312" pitchFamily="49" charset="-122"/>
              </a:rPr>
              <a:t>ICC</a:t>
            </a:r>
            <a:r>
              <a:rPr lang="zh-CN" altLang="en-US" sz="2300" b="1">
                <a:solidFill>
                  <a:srgbClr val="0000FF"/>
                </a:solidFill>
                <a:latin typeface="楷体_GB2312" pitchFamily="49" charset="-122"/>
                <a:ea typeface="楷体_GB2312" pitchFamily="49" charset="-122"/>
              </a:rPr>
              <a:t>进行密钥保存、数据加密</a:t>
            </a:r>
            <a:r>
              <a:rPr lang="en-US" altLang="zh-CN" sz="2300" b="1">
                <a:solidFill>
                  <a:srgbClr val="0000FF"/>
                </a:solidFill>
                <a:latin typeface="楷体_GB2312" pitchFamily="49" charset="-122"/>
                <a:ea typeface="楷体_GB2312" pitchFamily="49" charset="-122"/>
              </a:rPr>
              <a:t>/</a:t>
            </a:r>
            <a:r>
              <a:rPr lang="zh-CN" altLang="en-US" sz="2300" b="1">
                <a:solidFill>
                  <a:srgbClr val="0000FF"/>
                </a:solidFill>
                <a:latin typeface="楷体_GB2312" pitchFamily="49" charset="-122"/>
                <a:ea typeface="楷体_GB2312" pitchFamily="49" charset="-122"/>
              </a:rPr>
              <a:t>解密、数字签名和数字签名验证，保证了客户端密钥的安全性；</a:t>
            </a:r>
            <a:r>
              <a:rPr lang="zh-CN" altLang="en-US" sz="2300" b="1">
                <a:latin typeface="楷体_GB2312" pitchFamily="49" charset="-122"/>
                <a:ea typeface="楷体_GB2312" pitchFamily="49" charset="-122"/>
              </a:rPr>
              <a:t>在系统认证中心采用加密机进行密钥保存、数据加密</a:t>
            </a:r>
            <a:r>
              <a:rPr lang="en-US" altLang="zh-CN" sz="2300" b="1">
                <a:latin typeface="楷体_GB2312" pitchFamily="49" charset="-122"/>
                <a:ea typeface="楷体_GB2312" pitchFamily="49" charset="-122"/>
              </a:rPr>
              <a:t>/</a:t>
            </a:r>
            <a:r>
              <a:rPr lang="zh-CN" altLang="en-US" sz="2300" b="1">
                <a:latin typeface="楷体_GB2312" pitchFamily="49" charset="-122"/>
                <a:ea typeface="楷体_GB2312" pitchFamily="49" charset="-122"/>
              </a:rPr>
              <a:t>解密、数字签名和数字签名验证，加密</a:t>
            </a:r>
            <a:r>
              <a:rPr lang="en-US" altLang="zh-CN" sz="2300" b="1">
                <a:latin typeface="楷体_GB2312" pitchFamily="49" charset="-122"/>
                <a:ea typeface="楷体_GB2312" pitchFamily="49" charset="-122"/>
              </a:rPr>
              <a:t>/</a:t>
            </a:r>
            <a:r>
              <a:rPr lang="zh-CN" altLang="en-US" sz="2300" b="1">
                <a:latin typeface="楷体_GB2312" pitchFamily="49" charset="-122"/>
                <a:ea typeface="楷体_GB2312" pitchFamily="49" charset="-122"/>
              </a:rPr>
              <a:t>解密都在计算机内部完成，保证了认证中心密钥的安全性；</a:t>
            </a:r>
            <a:r>
              <a:rPr lang="zh-CN" altLang="en-US" sz="2300" b="1">
                <a:solidFill>
                  <a:srgbClr val="0000FF"/>
                </a:solidFill>
                <a:latin typeface="楷体_GB2312" pitchFamily="49" charset="-122"/>
                <a:ea typeface="楷体_GB2312" pitchFamily="49" charset="-122"/>
              </a:rPr>
              <a:t>在认证流程中采用</a:t>
            </a:r>
            <a:r>
              <a:rPr lang="en-US" altLang="zh-CN" sz="2300" b="1">
                <a:solidFill>
                  <a:srgbClr val="0000FF"/>
                </a:solidFill>
                <a:latin typeface="楷体_GB2312" pitchFamily="49" charset="-122"/>
                <a:ea typeface="楷体_GB2312" pitchFamily="49" charset="-122"/>
              </a:rPr>
              <a:t>RSA</a:t>
            </a:r>
            <a:r>
              <a:rPr lang="zh-CN" altLang="en-US" sz="2300" b="1">
                <a:solidFill>
                  <a:srgbClr val="0000FF"/>
                </a:solidFill>
                <a:latin typeface="楷体_GB2312" pitchFamily="49" charset="-122"/>
                <a:ea typeface="楷体_GB2312" pitchFamily="49" charset="-122"/>
              </a:rPr>
              <a:t>对上传数据包和下传数据包进行电子签名，并利用</a:t>
            </a:r>
            <a:r>
              <a:rPr lang="en-US" altLang="zh-CN" sz="2300" b="1">
                <a:solidFill>
                  <a:srgbClr val="0000FF"/>
                </a:solidFill>
                <a:latin typeface="楷体_GB2312" pitchFamily="49" charset="-122"/>
                <a:ea typeface="楷体_GB2312" pitchFamily="49" charset="-122"/>
              </a:rPr>
              <a:t>ICC</a:t>
            </a:r>
            <a:r>
              <a:rPr lang="zh-CN" altLang="en-US" sz="2300" b="1">
                <a:solidFill>
                  <a:srgbClr val="0000FF"/>
                </a:solidFill>
                <a:latin typeface="楷体_GB2312" pitchFamily="49" charset="-122"/>
                <a:ea typeface="楷体_GB2312" pitchFamily="49" charset="-122"/>
              </a:rPr>
              <a:t>的外部认证控制对</a:t>
            </a:r>
            <a:r>
              <a:rPr lang="en-US" altLang="zh-CN" sz="2300" b="1">
                <a:solidFill>
                  <a:srgbClr val="0000FF"/>
                </a:solidFill>
                <a:latin typeface="楷体_GB2312" pitchFamily="49" charset="-122"/>
                <a:ea typeface="楷体_GB2312" pitchFamily="49" charset="-122"/>
              </a:rPr>
              <a:t>ICC</a:t>
            </a:r>
            <a:r>
              <a:rPr lang="zh-CN" altLang="en-US" sz="2300" b="1">
                <a:solidFill>
                  <a:srgbClr val="0000FF"/>
                </a:solidFill>
                <a:latin typeface="楷体_GB2312" pitchFamily="49" charset="-122"/>
                <a:ea typeface="楷体_GB2312" pitchFamily="49" charset="-122"/>
              </a:rPr>
              <a:t>的访问使用，从而实现了客户端和认证中心之间的双向认证，解决了系统用户进行交易的抗否认要求。</a:t>
            </a:r>
            <a:r>
              <a:rPr lang="zh-CN" altLang="en-US" sz="2300">
                <a:solidFill>
                  <a:srgbClr val="0000FF"/>
                </a:solidFill>
                <a:latin typeface="楷体_GB2312" pitchFamily="49" charset="-122"/>
                <a:ea typeface="楷体_GB2312" pitchFamily="49" charset="-122"/>
              </a:rPr>
              <a:t> </a:t>
            </a:r>
          </a:p>
        </p:txBody>
      </p:sp>
    </p:spTree>
  </p:cSld>
  <p:clrMapOvr>
    <a:masterClrMapping/>
  </p:clrMapOvr>
  <p:transition spd="med">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0"/>
          </p:nvPr>
        </p:nvSpPr>
        <p:spPr>
          <a:ln/>
        </p:spPr>
        <p:txBody>
          <a:bodyPr/>
          <a:lstStyle/>
          <a:p>
            <a:fld id="{F995E1FE-F915-4987-B575-8D9034DB0D6E}" type="slidenum">
              <a:rPr lang="en-US" altLang="zh-CN"/>
              <a:pPr/>
              <a:t>73</a:t>
            </a:fld>
            <a:endParaRPr lang="en-US" altLang="zh-CN"/>
          </a:p>
        </p:txBody>
      </p:sp>
      <p:sp>
        <p:nvSpPr>
          <p:cNvPr id="5" name="Rectangle 4"/>
          <p:cNvSpPr>
            <a:spLocks noGrp="1" noChangeArrowheads="1"/>
          </p:cNvSpPr>
          <p:nvPr>
            <p:ph type="dt" sz="half" idx="4294967295"/>
          </p:nvPr>
        </p:nvSpPr>
        <p:spPr>
          <a:xfrm>
            <a:off x="0" y="6407150"/>
            <a:ext cx="1905000" cy="457200"/>
          </a:xfrm>
          <a:prstGeom prst="rect">
            <a:avLst/>
          </a:prstGeom>
          <a:ln/>
        </p:spPr>
        <p:txBody>
          <a:bodyPr/>
          <a:lstStyle/>
          <a:p>
            <a:fld id="{54FEA5D1-2405-404E-A745-69590DB046F0}" type="datetime1">
              <a:rPr lang="zh-CN" altLang="en-US"/>
              <a:pPr/>
              <a:t>2023/4/16</a:t>
            </a:fld>
            <a:endParaRPr lang="en-US" altLang="zh-CN"/>
          </a:p>
        </p:txBody>
      </p:sp>
      <p:sp>
        <p:nvSpPr>
          <p:cNvPr id="209922" name="Rectangle 2"/>
          <p:cNvSpPr>
            <a:spLocks noChangeArrowheads="1"/>
          </p:cNvSpPr>
          <p:nvPr/>
        </p:nvSpPr>
        <p:spPr bwMode="auto">
          <a:xfrm>
            <a:off x="0" y="204788"/>
            <a:ext cx="9144000" cy="574675"/>
          </a:xfrm>
          <a:prstGeom prst="rect">
            <a:avLst/>
          </a:prstGeom>
          <a:noFill/>
          <a:ln w="9525">
            <a:noFill/>
            <a:miter lim="800000"/>
            <a:headEnd/>
            <a:tailEnd/>
          </a:ln>
        </p:spPr>
        <p:txBody>
          <a:bodyPr/>
          <a:lstStyle/>
          <a:p>
            <a:pPr marL="342900" indent="-342900" eaLnBrk="0" hangingPunct="0">
              <a:lnSpc>
                <a:spcPct val="110000"/>
              </a:lnSpc>
              <a:spcBef>
                <a:spcPct val="20000"/>
              </a:spcBef>
            </a:pPr>
            <a:r>
              <a:rPr lang="zh-CN" altLang="en-US" sz="2800" b="1" dirty="0" smtClean="0">
                <a:solidFill>
                  <a:srgbClr val="FF0000"/>
                </a:solidFill>
                <a:ea typeface="楷体_GB2312" pitchFamily="49" charset="-122"/>
              </a:rPr>
              <a:t>个人</a:t>
            </a:r>
            <a:r>
              <a:rPr lang="zh-CN" altLang="en-US" sz="2800" b="1" dirty="0">
                <a:solidFill>
                  <a:srgbClr val="FF0000"/>
                </a:solidFill>
                <a:ea typeface="楷体_GB2312" pitchFamily="49" charset="-122"/>
              </a:rPr>
              <a:t>特征识别技术 </a:t>
            </a:r>
          </a:p>
        </p:txBody>
      </p:sp>
      <p:sp>
        <p:nvSpPr>
          <p:cNvPr id="209923" name="Text Box 3"/>
          <p:cNvSpPr txBox="1">
            <a:spLocks noChangeArrowheads="1"/>
          </p:cNvSpPr>
          <p:nvPr/>
        </p:nvSpPr>
        <p:spPr bwMode="auto">
          <a:xfrm>
            <a:off x="0" y="708025"/>
            <a:ext cx="9144000" cy="2282825"/>
          </a:xfrm>
          <a:prstGeom prst="rect">
            <a:avLst/>
          </a:prstGeom>
          <a:solidFill>
            <a:schemeClr val="bg1"/>
          </a:solidFill>
          <a:ln w="9525">
            <a:noFill/>
            <a:miter lim="800000"/>
            <a:headEnd/>
            <a:tailEnd/>
          </a:ln>
          <a:effectLst/>
        </p:spPr>
        <p:txBody>
          <a:bodyPr>
            <a:spAutoFit/>
          </a:bodyPr>
          <a:lstStyle/>
          <a:p>
            <a:pPr>
              <a:lnSpc>
                <a:spcPct val="120000"/>
              </a:lnSpc>
            </a:pPr>
            <a:r>
              <a:rPr lang="zh-CN" altLang="en-US" b="1">
                <a:latin typeface="楷体_GB2312" pitchFamily="49" charset="-122"/>
                <a:ea typeface="楷体_GB2312" pitchFamily="49" charset="-122"/>
              </a:rPr>
              <a:t>    个人特征有静态的和动态的，比如容貌、肤色、发长、身材、姿势、手印、指纹、脚印、唇印、颅像、说话声音、脚步声、体味、视网膜、虹膜、血型、遗传因子、笔迹、习惯性签名、打字韵律以及外界刺激的反应等。</a:t>
            </a:r>
            <a:r>
              <a:rPr lang="zh-CN" altLang="en-US" b="1">
                <a:solidFill>
                  <a:srgbClr val="0000FF"/>
                </a:solidFill>
                <a:latin typeface="楷体_GB2312" pitchFamily="49" charset="-122"/>
                <a:ea typeface="楷体_GB2312" pitchFamily="49" charset="-122"/>
              </a:rPr>
              <a:t>由于个人特征都具有因人而异和随身携带的特点，难以伪造和不会丢失，非常适合个人身份的认证。 </a:t>
            </a:r>
            <a:endParaRPr lang="en-US" altLang="zh-CN" b="1">
              <a:solidFill>
                <a:srgbClr val="0000FF"/>
              </a:solidFill>
              <a:latin typeface="楷体_GB2312" pitchFamily="49" charset="-122"/>
              <a:ea typeface="楷体_GB2312" pitchFamily="49" charset="-122"/>
            </a:endParaRPr>
          </a:p>
        </p:txBody>
      </p:sp>
      <p:sp>
        <p:nvSpPr>
          <p:cNvPr id="209924" name="Text Box 4"/>
          <p:cNvSpPr txBox="1">
            <a:spLocks noChangeArrowheads="1"/>
          </p:cNvSpPr>
          <p:nvPr/>
        </p:nvSpPr>
        <p:spPr bwMode="auto">
          <a:xfrm>
            <a:off x="34925" y="2997200"/>
            <a:ext cx="9144000" cy="3878263"/>
          </a:xfrm>
          <a:prstGeom prst="rect">
            <a:avLst/>
          </a:prstGeom>
          <a:solidFill>
            <a:schemeClr val="bg1"/>
          </a:solidFill>
          <a:ln w="9525">
            <a:noFill/>
            <a:miter lim="800000"/>
            <a:headEnd/>
            <a:tailEnd/>
          </a:ln>
          <a:effectLst/>
        </p:spPr>
        <p:txBody>
          <a:bodyPr>
            <a:spAutoFit/>
          </a:bodyPr>
          <a:lstStyle/>
          <a:p>
            <a:pPr>
              <a:lnSpc>
                <a:spcPct val="115000"/>
              </a:lnSpc>
            </a:pPr>
            <a:r>
              <a:rPr lang="zh-CN" altLang="en-US" b="1">
                <a:latin typeface="楷体_GB2312" pitchFamily="49" charset="-122"/>
                <a:ea typeface="楷体_GB2312" pitchFamily="49" charset="-122"/>
              </a:rPr>
              <a:t>    </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．指纹认证</a:t>
            </a:r>
          </a:p>
          <a:p>
            <a:pPr>
              <a:lnSpc>
                <a:spcPct val="115000"/>
              </a:lnSpc>
            </a:pPr>
            <a:r>
              <a:rPr lang="zh-CN" altLang="en-US" b="1">
                <a:latin typeface="楷体_GB2312" pitchFamily="49" charset="-122"/>
                <a:ea typeface="楷体_GB2312" pitchFamily="49" charset="-122"/>
              </a:rPr>
              <a:t>    </a:t>
            </a:r>
            <a:r>
              <a:rPr lang="zh-CN" altLang="en-US" b="1">
                <a:solidFill>
                  <a:srgbClr val="0000FF"/>
                </a:solidFill>
                <a:latin typeface="楷体_GB2312" pitchFamily="49" charset="-122"/>
                <a:ea typeface="楷体_GB2312" pitchFamily="49" charset="-122"/>
              </a:rPr>
              <a:t>利用人体唯一的和不变的指纹进行身份认证，将克服传统身份认证的不足。</a:t>
            </a:r>
            <a:r>
              <a:rPr lang="zh-CN" altLang="en-US" b="1">
                <a:latin typeface="楷体_GB2312" pitchFamily="49" charset="-122"/>
                <a:ea typeface="楷体_GB2312" pitchFamily="49" charset="-122"/>
              </a:rPr>
              <a:t>此外，由于生物特征是人体的一部分，因此无法更改和仿制。</a:t>
            </a:r>
            <a:r>
              <a:rPr lang="zh-CN" altLang="en-US" b="1">
                <a:solidFill>
                  <a:srgbClr val="FF0000"/>
                </a:solidFill>
                <a:latin typeface="楷体_GB2312" pitchFamily="49" charset="-122"/>
                <a:ea typeface="楷体_GB2312" pitchFamily="49" charset="-122"/>
              </a:rPr>
              <a:t>所以，利用指纹进行身份识别比传统的身份认证更具有可靠性和安全性。</a:t>
            </a:r>
          </a:p>
          <a:p>
            <a:pPr>
              <a:lnSpc>
                <a:spcPct val="115000"/>
              </a:lnSpc>
            </a:pPr>
            <a:r>
              <a:rPr lang="zh-CN" altLang="en-US" b="1">
                <a:latin typeface="楷体_GB2312" pitchFamily="49" charset="-122"/>
                <a:ea typeface="楷体_GB2312" pitchFamily="49" charset="-122"/>
              </a:rPr>
              <a:t>    </a:t>
            </a:r>
            <a:r>
              <a:rPr lang="zh-CN" altLang="en-US" b="1">
                <a:solidFill>
                  <a:srgbClr val="FF0000"/>
                </a:solidFill>
                <a:latin typeface="楷体_GB2312" pitchFamily="49" charset="-122"/>
                <a:ea typeface="楷体_GB2312" pitchFamily="49" charset="-122"/>
              </a:rPr>
              <a:t>指纹识别系统是利用人类指纹的独特特性，通过特殊的光电扫描和计算机图像处理技术，对活体指纹进行采集、分析和对比，自动、迅速、准确地认证出个人身份。指纹识别系统主要包括图</a:t>
            </a:r>
            <a:r>
              <a:rPr lang="en-US" altLang="zh-CN" b="1">
                <a:solidFill>
                  <a:srgbClr val="FF0000"/>
                </a:solidFill>
                <a:latin typeface="楷体_GB2312" pitchFamily="49" charset="-122"/>
                <a:ea typeface="楷体_GB2312" pitchFamily="49" charset="-122"/>
              </a:rPr>
              <a:t>5-18</a:t>
            </a:r>
            <a:r>
              <a:rPr lang="zh-CN" altLang="en-US" b="1">
                <a:solidFill>
                  <a:srgbClr val="FF0000"/>
                </a:solidFill>
                <a:latin typeface="楷体_GB2312" pitchFamily="49" charset="-122"/>
                <a:ea typeface="楷体_GB2312" pitchFamily="49" charset="-122"/>
              </a:rPr>
              <a:t>所示的部分。</a:t>
            </a:r>
            <a:endParaRPr lang="en-US" altLang="zh-CN" b="1">
              <a:latin typeface="楷体_GB2312" pitchFamily="49" charset="-122"/>
              <a:ea typeface="楷体_GB2312" pitchFamily="49" charset="-122"/>
            </a:endParaRPr>
          </a:p>
        </p:txBody>
      </p:sp>
    </p:spTree>
  </p:cSld>
  <p:clrMapOvr>
    <a:masterClrMapping/>
  </p:clrMapOvr>
  <p:transition spd="med">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0"/>
          </p:nvPr>
        </p:nvSpPr>
        <p:spPr>
          <a:ln/>
        </p:spPr>
        <p:txBody>
          <a:bodyPr/>
          <a:lstStyle/>
          <a:p>
            <a:fld id="{F239AA4D-10BC-4D3D-9B4C-8C576457E0F2}" type="slidenum">
              <a:rPr lang="en-US" altLang="zh-CN"/>
              <a:pPr/>
              <a:t>74</a:t>
            </a:fld>
            <a:endParaRPr lang="en-US" altLang="zh-CN"/>
          </a:p>
        </p:txBody>
      </p:sp>
      <p:sp>
        <p:nvSpPr>
          <p:cNvPr id="5" name="Rectangle 4"/>
          <p:cNvSpPr>
            <a:spLocks noGrp="1" noChangeArrowheads="1"/>
          </p:cNvSpPr>
          <p:nvPr>
            <p:ph type="dt" sz="half" idx="4294967295"/>
          </p:nvPr>
        </p:nvSpPr>
        <p:spPr>
          <a:xfrm>
            <a:off x="0" y="6407150"/>
            <a:ext cx="1905000" cy="457200"/>
          </a:xfrm>
          <a:prstGeom prst="rect">
            <a:avLst/>
          </a:prstGeom>
          <a:ln/>
        </p:spPr>
        <p:txBody>
          <a:bodyPr/>
          <a:lstStyle/>
          <a:p>
            <a:fld id="{56D78850-7F7F-44C7-B652-A44F365C60E4}" type="datetime1">
              <a:rPr lang="zh-CN" altLang="en-US"/>
              <a:pPr/>
              <a:t>2023/4/16</a:t>
            </a:fld>
            <a:endParaRPr lang="en-US" altLang="zh-CN"/>
          </a:p>
        </p:txBody>
      </p:sp>
      <p:sp>
        <p:nvSpPr>
          <p:cNvPr id="210946" name="Text Box 2"/>
          <p:cNvSpPr txBox="1">
            <a:spLocks noChangeArrowheads="1"/>
          </p:cNvSpPr>
          <p:nvPr/>
        </p:nvSpPr>
        <p:spPr bwMode="auto">
          <a:xfrm>
            <a:off x="0" y="1604963"/>
            <a:ext cx="9144000" cy="4545012"/>
          </a:xfrm>
          <a:prstGeom prst="rect">
            <a:avLst/>
          </a:prstGeom>
          <a:solidFill>
            <a:schemeClr val="bg1"/>
          </a:solidFill>
          <a:ln w="9525">
            <a:noFill/>
            <a:miter lim="800000"/>
            <a:headEnd/>
            <a:tailEnd/>
          </a:ln>
          <a:effectLst/>
        </p:spPr>
        <p:txBody>
          <a:bodyPr>
            <a:spAutoFit/>
          </a:bodyPr>
          <a:lstStyle/>
          <a:p>
            <a:pPr>
              <a:lnSpc>
                <a:spcPct val="115000"/>
              </a:lnSpc>
            </a:pPr>
            <a:r>
              <a:rPr lang="zh-CN" altLang="en-US" sz="2300" b="1">
                <a:latin typeface="楷体_GB2312" pitchFamily="49" charset="-122"/>
                <a:ea typeface="楷体_GB2312" pitchFamily="49" charset="-122"/>
              </a:rPr>
              <a:t>   自动指纹认证过程是按照用户姓名等信息将保存在指纹数据库中的模板指纹调出来，然后再用用户输入的指纹与该模板指纹进行比较，以确定两指纹是否是同一指纹。</a:t>
            </a:r>
          </a:p>
          <a:p>
            <a:pPr>
              <a:lnSpc>
                <a:spcPct val="115000"/>
              </a:lnSpc>
            </a:pPr>
            <a:r>
              <a:rPr lang="en-US" altLang="zh-CN" b="1">
                <a:solidFill>
                  <a:srgbClr val="FF0000"/>
                </a:solidFill>
                <a:latin typeface="楷体_GB2312" pitchFamily="49" charset="-122"/>
                <a:ea typeface="楷体_GB2312" pitchFamily="49" charset="-122"/>
              </a:rPr>
              <a:t>    2</a:t>
            </a:r>
            <a:r>
              <a:rPr lang="zh-CN" altLang="en-US" b="1">
                <a:solidFill>
                  <a:srgbClr val="FF0000"/>
                </a:solidFill>
                <a:latin typeface="楷体_GB2312" pitchFamily="49" charset="-122"/>
                <a:ea typeface="楷体_GB2312" pitchFamily="49" charset="-122"/>
              </a:rPr>
              <a:t>．语音认证</a:t>
            </a:r>
          </a:p>
          <a:p>
            <a:pPr>
              <a:lnSpc>
                <a:spcPct val="115000"/>
              </a:lnSpc>
            </a:pPr>
            <a:r>
              <a:rPr lang="zh-CN" altLang="en-US" sz="2300" b="1">
                <a:latin typeface="楷体_GB2312" pitchFamily="49" charset="-122"/>
                <a:ea typeface="楷体_GB2312" pitchFamily="49" charset="-122"/>
              </a:rPr>
              <a:t>    每个人的说话声音都各有其特点，人对于语言的识别能力极强，即使在强干扰下也能分辨出某个熟人说话的声音。</a:t>
            </a:r>
            <a:r>
              <a:rPr lang="zh-CN" altLang="en-US" sz="2300" b="1">
                <a:solidFill>
                  <a:srgbClr val="FF0000"/>
                </a:solidFill>
                <a:latin typeface="楷体_GB2312" pitchFamily="49" charset="-122"/>
                <a:ea typeface="楷体_GB2312" pitchFamily="49" charset="-122"/>
              </a:rPr>
              <a:t>在军事和商业通信中常常靠听对方的语音来实现个人身份的认证。</a:t>
            </a:r>
            <a:r>
              <a:rPr lang="zh-CN" altLang="en-US" sz="2300" b="1">
                <a:latin typeface="楷体_GB2312" pitchFamily="49" charset="-122"/>
                <a:ea typeface="楷体_GB2312" pitchFamily="49" charset="-122"/>
              </a:rPr>
              <a:t>比如，可将由每个人讲的一个短语分析出来的全部特征参数存储起来，如果每个人的参数都不完全相同就可以实现身份认证。</a:t>
            </a:r>
            <a:r>
              <a:rPr lang="zh-CN" altLang="en-US" sz="2300" b="1">
                <a:solidFill>
                  <a:srgbClr val="FF0000"/>
                </a:solidFill>
                <a:latin typeface="楷体_GB2312" pitchFamily="49" charset="-122"/>
                <a:ea typeface="楷体_GB2312" pitchFamily="49" charset="-122"/>
              </a:rPr>
              <a:t>这种存储的语音称为语音声纹（</a:t>
            </a:r>
            <a:r>
              <a:rPr lang="en-US" altLang="zh-CN" sz="2300" b="1">
                <a:solidFill>
                  <a:srgbClr val="FF0000"/>
                </a:solidFill>
                <a:latin typeface="楷体_GB2312" pitchFamily="49" charset="-122"/>
                <a:ea typeface="楷体_GB2312" pitchFamily="49" charset="-122"/>
              </a:rPr>
              <a:t>Voice-print</a:t>
            </a:r>
            <a:r>
              <a:rPr lang="zh-CN" altLang="en-US" sz="2300" b="1">
                <a:solidFill>
                  <a:srgbClr val="FF0000"/>
                </a:solidFill>
                <a:latin typeface="楷体_GB2312" pitchFamily="49" charset="-122"/>
                <a:ea typeface="楷体_GB2312" pitchFamily="49" charset="-122"/>
              </a:rPr>
              <a:t>）。</a:t>
            </a:r>
            <a:r>
              <a:rPr lang="zh-CN" altLang="en-US" sz="2300" b="1">
                <a:latin typeface="楷体_GB2312" pitchFamily="49" charset="-122"/>
                <a:ea typeface="楷体_GB2312" pitchFamily="49" charset="-122"/>
              </a:rPr>
              <a:t>当前，电话和计算机的盗用十分严重，语音识别技术还可以用于防止黑客进入语音函件和电话服务系统。</a:t>
            </a:r>
          </a:p>
        </p:txBody>
      </p:sp>
      <p:pic>
        <p:nvPicPr>
          <p:cNvPr id="210947" name="Picture 3" descr="0518"/>
          <p:cNvPicPr>
            <a:picLocks noChangeAspect="1" noChangeArrowheads="1"/>
          </p:cNvPicPr>
          <p:nvPr/>
        </p:nvPicPr>
        <p:blipFill>
          <a:blip r:embed="rId2" cstate="print"/>
          <a:srcRect/>
          <a:stretch>
            <a:fillRect/>
          </a:stretch>
        </p:blipFill>
        <p:spPr bwMode="auto">
          <a:xfrm>
            <a:off x="723900" y="404813"/>
            <a:ext cx="7129463" cy="735012"/>
          </a:xfrm>
          <a:prstGeom prst="rect">
            <a:avLst/>
          </a:prstGeom>
          <a:noFill/>
          <a:ln w="9525">
            <a:noFill/>
            <a:miter lim="800000"/>
            <a:headEnd/>
            <a:tailEnd/>
          </a:ln>
        </p:spPr>
      </p:pic>
      <p:sp>
        <p:nvSpPr>
          <p:cNvPr id="210948" name="Rectangle 4"/>
          <p:cNvSpPr>
            <a:spLocks noChangeArrowheads="1"/>
          </p:cNvSpPr>
          <p:nvPr/>
        </p:nvSpPr>
        <p:spPr bwMode="auto">
          <a:xfrm>
            <a:off x="2339975" y="1268413"/>
            <a:ext cx="3638550" cy="457200"/>
          </a:xfrm>
          <a:prstGeom prst="rect">
            <a:avLst/>
          </a:prstGeom>
          <a:noFill/>
          <a:ln w="9525">
            <a:noFill/>
            <a:miter lim="800000"/>
            <a:headEnd/>
            <a:tailEnd/>
          </a:ln>
          <a:effectLst/>
        </p:spPr>
        <p:txBody>
          <a:bodyPr wrap="none" anchor="ctr">
            <a:spAutoFit/>
          </a:bodyPr>
          <a:lstStyle/>
          <a:p>
            <a:pPr algn="ctr" eaLnBrk="0" hangingPunct="0"/>
            <a:r>
              <a:rPr lang="zh-CN" altLang="en-US" b="1">
                <a:solidFill>
                  <a:srgbClr val="FF0000"/>
                </a:solidFill>
              </a:rPr>
              <a:t>图</a:t>
            </a:r>
            <a:r>
              <a:rPr lang="en-US" altLang="zh-CN" b="1">
                <a:solidFill>
                  <a:srgbClr val="FF0000"/>
                </a:solidFill>
              </a:rPr>
              <a:t>5-18  </a:t>
            </a:r>
            <a:r>
              <a:rPr lang="zh-CN" altLang="en-US" b="1">
                <a:solidFill>
                  <a:srgbClr val="FF0000"/>
                </a:solidFill>
              </a:rPr>
              <a:t>指纹自动识别系统</a:t>
            </a:r>
          </a:p>
        </p:txBody>
      </p:sp>
    </p:spTree>
  </p:cSld>
  <p:clrMapOvr>
    <a:masterClrMapping/>
  </p:clrMapOvr>
  <p:transition spd="med">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0"/>
          </p:nvPr>
        </p:nvSpPr>
        <p:spPr>
          <a:ln/>
        </p:spPr>
        <p:txBody>
          <a:bodyPr/>
          <a:lstStyle/>
          <a:p>
            <a:fld id="{9FA6B315-2F6C-4B71-A36F-1D2564961B4A}" type="slidenum">
              <a:rPr lang="en-US" altLang="zh-CN"/>
              <a:pPr/>
              <a:t>75</a:t>
            </a:fld>
            <a:endParaRPr lang="en-US" altLang="zh-CN"/>
          </a:p>
        </p:txBody>
      </p:sp>
      <p:sp>
        <p:nvSpPr>
          <p:cNvPr id="3" name="Rectangle 4"/>
          <p:cNvSpPr>
            <a:spLocks noGrp="1" noChangeArrowheads="1"/>
          </p:cNvSpPr>
          <p:nvPr>
            <p:ph type="dt" sz="half" idx="4294967295"/>
          </p:nvPr>
        </p:nvSpPr>
        <p:spPr>
          <a:xfrm>
            <a:off x="0" y="6407150"/>
            <a:ext cx="1905000" cy="457200"/>
          </a:xfrm>
          <a:prstGeom prst="rect">
            <a:avLst/>
          </a:prstGeom>
          <a:ln/>
        </p:spPr>
        <p:txBody>
          <a:bodyPr/>
          <a:lstStyle/>
          <a:p>
            <a:fld id="{3BCFAE64-CA5C-4A5F-9746-A93659B26C3B}" type="datetime1">
              <a:rPr lang="zh-CN" altLang="en-US"/>
              <a:pPr/>
              <a:t>2023/4/16</a:t>
            </a:fld>
            <a:endParaRPr lang="en-US" altLang="zh-CN"/>
          </a:p>
        </p:txBody>
      </p:sp>
      <p:sp>
        <p:nvSpPr>
          <p:cNvPr id="211970" name="Text Box 2"/>
          <p:cNvSpPr txBox="1">
            <a:spLocks noChangeArrowheads="1"/>
          </p:cNvSpPr>
          <p:nvPr/>
        </p:nvSpPr>
        <p:spPr bwMode="auto">
          <a:xfrm>
            <a:off x="0" y="147638"/>
            <a:ext cx="9144000" cy="6175375"/>
          </a:xfrm>
          <a:prstGeom prst="rect">
            <a:avLst/>
          </a:prstGeom>
          <a:solidFill>
            <a:schemeClr val="bg1"/>
          </a:solidFill>
          <a:ln w="9525">
            <a:noFill/>
            <a:miter lim="800000"/>
            <a:headEnd/>
            <a:tailEnd/>
          </a:ln>
          <a:effectLst/>
        </p:spPr>
        <p:txBody>
          <a:bodyPr>
            <a:spAutoFit/>
          </a:bodyPr>
          <a:lstStyle/>
          <a:p>
            <a:pPr>
              <a:lnSpc>
                <a:spcPct val="115000"/>
              </a:lnSpc>
            </a:pPr>
            <a:r>
              <a:rPr lang="en-US" altLang="zh-CN" b="1">
                <a:solidFill>
                  <a:srgbClr val="FF0000"/>
                </a:solidFill>
                <a:latin typeface="楷体_GB2312" pitchFamily="49" charset="-122"/>
                <a:ea typeface="楷体_GB2312" pitchFamily="49" charset="-122"/>
              </a:rPr>
              <a:t>    3</a:t>
            </a:r>
            <a:r>
              <a:rPr lang="zh-CN" altLang="en-US" b="1">
                <a:solidFill>
                  <a:srgbClr val="FF0000"/>
                </a:solidFill>
                <a:latin typeface="楷体_GB2312" pitchFamily="49" charset="-122"/>
                <a:ea typeface="楷体_GB2312" pitchFamily="49" charset="-122"/>
              </a:rPr>
              <a:t>．视网膜图样认证</a:t>
            </a:r>
          </a:p>
          <a:p>
            <a:pPr>
              <a:lnSpc>
                <a:spcPct val="115000"/>
              </a:lnSpc>
            </a:pPr>
            <a:r>
              <a:rPr lang="zh-CN" altLang="en-US" sz="2300" b="1">
                <a:latin typeface="楷体_GB2312" pitchFamily="49" charset="-122"/>
                <a:ea typeface="楷体_GB2312" pitchFamily="49" charset="-122"/>
              </a:rPr>
              <a:t>    人的视网膜血管（即视网膜脉络）的图样具有良好的个人 特征。这种基于视网膜的身份认证系统的基本原理是利用光学和电子仪器将视网膜血管图样记录下来，一个视网膜血管的图样可以压缩为小于</a:t>
            </a:r>
            <a:r>
              <a:rPr lang="en-US" altLang="zh-CN" sz="2300" b="1">
                <a:latin typeface="楷体_GB2312" pitchFamily="49" charset="-122"/>
                <a:ea typeface="楷体_GB2312" pitchFamily="49" charset="-122"/>
              </a:rPr>
              <a:t>35</a:t>
            </a:r>
            <a:r>
              <a:rPr lang="zh-CN" altLang="en-US" sz="2300" b="1">
                <a:latin typeface="楷体_GB2312" pitchFamily="49" charset="-122"/>
                <a:ea typeface="楷体_GB2312" pitchFamily="49" charset="-122"/>
              </a:rPr>
              <a:t>字节的数字信息。</a:t>
            </a:r>
            <a:r>
              <a:rPr lang="zh-CN" altLang="en-US" sz="2300" b="1">
                <a:solidFill>
                  <a:srgbClr val="FF0000"/>
                </a:solidFill>
                <a:latin typeface="楷体_GB2312" pitchFamily="49" charset="-122"/>
                <a:ea typeface="楷体_GB2312" pitchFamily="49" charset="-122"/>
              </a:rPr>
              <a:t>可根据图样的节点和分支的检测结果进行分类识别。这要求被识别人必须合作。</a:t>
            </a:r>
            <a:r>
              <a:rPr lang="zh-CN" altLang="en-US" sz="2300" b="1">
                <a:latin typeface="楷体_GB2312" pitchFamily="49" charset="-122"/>
                <a:ea typeface="楷体_GB2312" pitchFamily="49" charset="-122"/>
              </a:rPr>
              <a:t>研究已经表明，基于视网膜的身份认证效果非常好，如果注册人数小于</a:t>
            </a:r>
            <a:r>
              <a:rPr lang="en-US" altLang="zh-CN" sz="2300" b="1">
                <a:latin typeface="楷体_GB2312" pitchFamily="49" charset="-122"/>
                <a:ea typeface="楷体_GB2312" pitchFamily="49" charset="-122"/>
              </a:rPr>
              <a:t>200</a:t>
            </a:r>
            <a:r>
              <a:rPr lang="zh-CN" altLang="en-US" sz="2300" b="1">
                <a:latin typeface="楷体_GB2312" pitchFamily="49" charset="-122"/>
                <a:ea typeface="楷体_GB2312" pitchFamily="49" charset="-122"/>
              </a:rPr>
              <a:t>万时，错误率为</a:t>
            </a:r>
            <a:r>
              <a:rPr lang="en-US" altLang="zh-CN" sz="2300" b="1">
                <a:latin typeface="楷体_GB2312" pitchFamily="49" charset="-122"/>
                <a:ea typeface="楷体_GB2312" pitchFamily="49" charset="-122"/>
              </a:rPr>
              <a:t>0</a:t>
            </a:r>
            <a:r>
              <a:rPr lang="zh-CN" altLang="en-US" sz="2300" b="1">
                <a:latin typeface="楷体_GB2312" pitchFamily="49" charset="-122"/>
                <a:ea typeface="楷体_GB2312" pitchFamily="49" charset="-122"/>
              </a:rPr>
              <a:t>，而是所用时间为秒级。目前，在安全性和可靠性要求较高的场合，如在军事和银行系统中已采用的此方法，但其成本较高。</a:t>
            </a:r>
          </a:p>
          <a:p>
            <a:pPr>
              <a:lnSpc>
                <a:spcPct val="115000"/>
              </a:lnSpc>
            </a:pPr>
            <a:r>
              <a:rPr lang="en-US" altLang="zh-CN" b="1">
                <a:solidFill>
                  <a:srgbClr val="FF0000"/>
                </a:solidFill>
                <a:latin typeface="楷体_GB2312" pitchFamily="49" charset="-122"/>
                <a:ea typeface="楷体_GB2312" pitchFamily="49" charset="-122"/>
              </a:rPr>
              <a:t>    4</a:t>
            </a:r>
            <a:r>
              <a:rPr lang="zh-CN" altLang="en-US" b="1">
                <a:solidFill>
                  <a:srgbClr val="FF0000"/>
                </a:solidFill>
                <a:latin typeface="楷体_GB2312" pitchFamily="49" charset="-122"/>
                <a:ea typeface="楷体_GB2312" pitchFamily="49" charset="-122"/>
              </a:rPr>
              <a:t>．脸型认证</a:t>
            </a:r>
          </a:p>
          <a:p>
            <a:pPr>
              <a:lnSpc>
                <a:spcPct val="115000"/>
              </a:lnSpc>
            </a:pPr>
            <a:r>
              <a:rPr lang="zh-CN" altLang="en-US" sz="2300" b="1">
                <a:latin typeface="楷体_GB2312" pitchFamily="49" charset="-122"/>
                <a:ea typeface="楷体_GB2312" pitchFamily="49" charset="-122"/>
              </a:rPr>
              <a:t>    利用图像识别、神经网络和红外线扫描探测，对人脸的</a:t>
            </a:r>
            <a:r>
              <a:rPr lang="zh-CN" altLang="en-US" sz="2300" b="1">
                <a:latin typeface="Times New Roman"/>
                <a:ea typeface="楷体_GB2312" pitchFamily="49" charset="-122"/>
              </a:rPr>
              <a:t>“</a:t>
            </a:r>
            <a:r>
              <a:rPr lang="zh-CN" altLang="en-US" sz="2300" b="1">
                <a:latin typeface="楷体_GB2312" pitchFamily="49" charset="-122"/>
                <a:ea typeface="楷体_GB2312" pitchFamily="49" charset="-122"/>
              </a:rPr>
              <a:t>热点</a:t>
            </a:r>
            <a:r>
              <a:rPr lang="zh-CN" altLang="en-US" sz="2300" b="1">
                <a:latin typeface="Times New Roman"/>
                <a:ea typeface="楷体_GB2312" pitchFamily="49" charset="-122"/>
              </a:rPr>
              <a:t>”</a:t>
            </a:r>
            <a:r>
              <a:rPr lang="zh-CN" altLang="en-US" sz="2300" b="1">
                <a:latin typeface="楷体_GB2312" pitchFamily="49" charset="-122"/>
                <a:ea typeface="楷体_GB2312" pitchFamily="49" charset="-122"/>
              </a:rPr>
              <a:t>进行采样、处理、提取图样信息，通过脸型自动认证系统进行身份认证。</a:t>
            </a:r>
            <a:r>
              <a:rPr lang="zh-CN" altLang="en-US" sz="2300" b="1">
                <a:solidFill>
                  <a:srgbClr val="FF0000"/>
                </a:solidFill>
                <a:latin typeface="楷体_GB2312" pitchFamily="49" charset="-122"/>
                <a:ea typeface="楷体_GB2312" pitchFamily="49" charset="-122"/>
              </a:rPr>
              <a:t>可将面部识别用于网络环境中，与其他信息系统集成，为金融、接入控制、电话会议、安全监视、护照管理、社会福利发放等系统提供安全、可靠的服务。</a:t>
            </a:r>
            <a:endParaRPr lang="en-US" altLang="zh-CN" sz="2300" b="1">
              <a:solidFill>
                <a:srgbClr val="FF0000"/>
              </a:solidFill>
              <a:latin typeface="楷体_GB2312" pitchFamily="49" charset="-122"/>
              <a:ea typeface="楷体_GB2312" pitchFamily="49" charset="-122"/>
            </a:endParaRPr>
          </a:p>
        </p:txBody>
      </p:sp>
    </p:spTree>
  </p:cSld>
  <p:clrMapOvr>
    <a:masterClrMapping/>
  </p:clrMapOvr>
  <p:transition spd="med">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sldNum" sz="quarter" idx="10"/>
          </p:nvPr>
        </p:nvSpPr>
        <p:spPr>
          <a:ln/>
        </p:spPr>
        <p:txBody>
          <a:bodyPr/>
          <a:lstStyle/>
          <a:p>
            <a:fld id="{8EE6967C-A730-4BAE-952A-D5926F37A679}" type="slidenum">
              <a:rPr lang="en-US" altLang="zh-CN"/>
              <a:pPr/>
              <a:t>76</a:t>
            </a:fld>
            <a:endParaRPr lang="en-US" altLang="zh-CN"/>
          </a:p>
        </p:txBody>
      </p:sp>
      <p:sp>
        <p:nvSpPr>
          <p:cNvPr id="6" name="Rectangle 4"/>
          <p:cNvSpPr>
            <a:spLocks noGrp="1" noChangeArrowheads="1"/>
          </p:cNvSpPr>
          <p:nvPr>
            <p:ph type="dt" sz="half" idx="4294967295"/>
          </p:nvPr>
        </p:nvSpPr>
        <p:spPr>
          <a:xfrm>
            <a:off x="0" y="6407150"/>
            <a:ext cx="1905000" cy="457200"/>
          </a:xfrm>
          <a:prstGeom prst="rect">
            <a:avLst/>
          </a:prstGeom>
          <a:ln/>
        </p:spPr>
        <p:txBody>
          <a:bodyPr/>
          <a:lstStyle/>
          <a:p>
            <a:fld id="{CA07440F-4CE5-49D2-9EF8-83F7F2BFC760}" type="datetime1">
              <a:rPr lang="zh-CN" altLang="en-US"/>
              <a:pPr/>
              <a:t>2023/4/16</a:t>
            </a:fld>
            <a:endParaRPr lang="en-US" altLang="zh-CN"/>
          </a:p>
        </p:txBody>
      </p:sp>
      <p:sp>
        <p:nvSpPr>
          <p:cNvPr id="212994" name="Rectangle 2"/>
          <p:cNvSpPr>
            <a:spLocks noChangeArrowheads="1"/>
          </p:cNvSpPr>
          <p:nvPr/>
        </p:nvSpPr>
        <p:spPr bwMode="auto">
          <a:xfrm>
            <a:off x="0" y="204788"/>
            <a:ext cx="9144000" cy="574675"/>
          </a:xfrm>
          <a:prstGeom prst="rect">
            <a:avLst/>
          </a:prstGeom>
          <a:noFill/>
          <a:ln w="9525">
            <a:noFill/>
            <a:miter lim="800000"/>
            <a:headEnd/>
            <a:tailEnd/>
          </a:ln>
        </p:spPr>
        <p:txBody>
          <a:bodyPr/>
          <a:lstStyle/>
          <a:p>
            <a:pPr marL="342900" indent="-342900" eaLnBrk="0" hangingPunct="0">
              <a:lnSpc>
                <a:spcPct val="110000"/>
              </a:lnSpc>
              <a:spcBef>
                <a:spcPct val="20000"/>
              </a:spcBef>
            </a:pPr>
            <a:r>
              <a:rPr lang="zh-CN" altLang="en-US" sz="2800" b="1" dirty="0">
                <a:solidFill>
                  <a:srgbClr val="FF0000"/>
                </a:solidFill>
                <a:ea typeface="楷体_GB2312" pitchFamily="49" charset="-122"/>
              </a:rPr>
              <a:t> </a:t>
            </a:r>
            <a:r>
              <a:rPr lang="en-US" altLang="zh-CN" sz="2800" b="1" dirty="0" smtClean="0">
                <a:solidFill>
                  <a:srgbClr val="FF0000"/>
                </a:solidFill>
                <a:ea typeface="楷体_GB2312" pitchFamily="49" charset="-122"/>
              </a:rPr>
              <a:t>4.4  </a:t>
            </a:r>
            <a:r>
              <a:rPr lang="en-US" altLang="zh-CN" sz="2800" b="1" dirty="0">
                <a:solidFill>
                  <a:srgbClr val="FF0000"/>
                </a:solidFill>
                <a:ea typeface="楷体_GB2312" pitchFamily="49" charset="-122"/>
              </a:rPr>
              <a:t>Kerberos</a:t>
            </a:r>
            <a:r>
              <a:rPr lang="zh-CN" altLang="en-US" sz="2800" b="1" dirty="0">
                <a:solidFill>
                  <a:srgbClr val="FF0000"/>
                </a:solidFill>
                <a:ea typeface="楷体_GB2312" pitchFamily="49" charset="-122"/>
              </a:rPr>
              <a:t>身份认证技术</a:t>
            </a:r>
          </a:p>
        </p:txBody>
      </p:sp>
      <p:sp>
        <p:nvSpPr>
          <p:cNvPr id="212995" name="Text Box 3"/>
          <p:cNvSpPr txBox="1">
            <a:spLocks noChangeArrowheads="1"/>
          </p:cNvSpPr>
          <p:nvPr/>
        </p:nvSpPr>
        <p:spPr bwMode="auto">
          <a:xfrm>
            <a:off x="0" y="708025"/>
            <a:ext cx="9144000" cy="2720975"/>
          </a:xfrm>
          <a:prstGeom prst="rect">
            <a:avLst/>
          </a:prstGeom>
          <a:solidFill>
            <a:schemeClr val="bg1"/>
          </a:solidFill>
          <a:ln w="9525">
            <a:noFill/>
            <a:miter lim="800000"/>
            <a:headEnd/>
            <a:tailEnd/>
          </a:ln>
          <a:effectLst/>
        </p:spPr>
        <p:txBody>
          <a:bodyPr>
            <a:spAutoFit/>
          </a:bodyPr>
          <a:lstStyle/>
          <a:p>
            <a:pPr>
              <a:lnSpc>
                <a:spcPct val="120000"/>
              </a:lnSpc>
            </a:pPr>
            <a:r>
              <a:rPr lang="zh-CN" altLang="en-US" b="1">
                <a:latin typeface="楷体_GB2312" pitchFamily="49" charset="-122"/>
                <a:ea typeface="楷体_GB2312" pitchFamily="49" charset="-122"/>
              </a:rPr>
              <a:t>    </a:t>
            </a:r>
            <a:r>
              <a:rPr lang="en-US" altLang="zh-CN" b="1">
                <a:latin typeface="楷体_GB2312" pitchFamily="49" charset="-122"/>
                <a:ea typeface="楷体_GB2312" pitchFamily="49" charset="-122"/>
              </a:rPr>
              <a:t>Kerberos</a:t>
            </a:r>
            <a:r>
              <a:rPr lang="zh-CN" altLang="en-US" b="1">
                <a:latin typeface="楷体_GB2312" pitchFamily="49" charset="-122"/>
                <a:ea typeface="楷体_GB2312" pitchFamily="49" charset="-122"/>
              </a:rPr>
              <a:t>身份认证协议是</a:t>
            </a:r>
            <a:r>
              <a:rPr lang="en-US" altLang="zh-CN" b="1">
                <a:latin typeface="楷体_GB2312" pitchFamily="49" charset="-122"/>
                <a:ea typeface="楷体_GB2312" pitchFamily="49" charset="-122"/>
              </a:rPr>
              <a:t>20</a:t>
            </a:r>
            <a:r>
              <a:rPr lang="zh-CN" altLang="en-US" b="1">
                <a:latin typeface="楷体_GB2312" pitchFamily="49" charset="-122"/>
                <a:ea typeface="楷体_GB2312" pitchFamily="49" charset="-122"/>
              </a:rPr>
              <a:t>世纪</a:t>
            </a:r>
            <a:r>
              <a:rPr lang="en-US" altLang="zh-CN" b="1">
                <a:latin typeface="楷体_GB2312" pitchFamily="49" charset="-122"/>
                <a:ea typeface="楷体_GB2312" pitchFamily="49" charset="-122"/>
              </a:rPr>
              <a:t>80</a:t>
            </a:r>
            <a:r>
              <a:rPr lang="zh-CN" altLang="en-US" b="1">
                <a:latin typeface="楷体_GB2312" pitchFamily="49" charset="-122"/>
                <a:ea typeface="楷体_GB2312" pitchFamily="49" charset="-122"/>
              </a:rPr>
              <a:t>年代美国</a:t>
            </a:r>
            <a:r>
              <a:rPr lang="en-US" altLang="zh-CN" b="1">
                <a:latin typeface="楷体_GB2312" pitchFamily="49" charset="-122"/>
                <a:ea typeface="楷体_GB2312" pitchFamily="49" charset="-122"/>
              </a:rPr>
              <a:t>MIT</a:t>
            </a:r>
            <a:r>
              <a:rPr lang="zh-CN" altLang="en-US" b="1">
                <a:latin typeface="楷体_GB2312" pitchFamily="49" charset="-122"/>
                <a:ea typeface="楷体_GB2312" pitchFamily="49" charset="-122"/>
              </a:rPr>
              <a:t>（麻省理工学院）开发的一种协议，其名称是根据希腊神话中守卫冥王大门的</a:t>
            </a:r>
            <a:r>
              <a:rPr lang="en-US" altLang="zh-CN" b="1">
                <a:latin typeface="楷体_GB2312" pitchFamily="49" charset="-122"/>
                <a:ea typeface="楷体_GB2312" pitchFamily="49" charset="-122"/>
              </a:rPr>
              <a:t>3</a:t>
            </a:r>
            <a:r>
              <a:rPr lang="zh-CN" altLang="en-US" b="1">
                <a:latin typeface="楷体_GB2312" pitchFamily="49" charset="-122"/>
                <a:ea typeface="楷体_GB2312" pitchFamily="49" charset="-122"/>
              </a:rPr>
              <a:t>头看门狗命名的。</a:t>
            </a:r>
            <a:r>
              <a:rPr lang="zh-CN" altLang="en-US" b="1">
                <a:solidFill>
                  <a:srgbClr val="FF0000"/>
                </a:solidFill>
                <a:latin typeface="楷体_GB2312" pitchFamily="49" charset="-122"/>
                <a:ea typeface="楷体_GB2312" pitchFamily="49" charset="-122"/>
              </a:rPr>
              <a:t>而现在</a:t>
            </a:r>
            <a:r>
              <a:rPr lang="zh-CN" altLang="en-US" b="1">
                <a:solidFill>
                  <a:srgbClr val="FF0000"/>
                </a:solidFill>
                <a:latin typeface="Times New Roman"/>
                <a:ea typeface="楷体_GB2312" pitchFamily="49" charset="-122"/>
              </a:rPr>
              <a:t>“</a:t>
            </a:r>
            <a:r>
              <a:rPr lang="en-US" altLang="zh-CN" b="1">
                <a:solidFill>
                  <a:srgbClr val="FF0000"/>
                </a:solidFill>
                <a:latin typeface="楷体_GB2312" pitchFamily="49" charset="-122"/>
                <a:ea typeface="楷体_GB2312" pitchFamily="49" charset="-122"/>
              </a:rPr>
              <a:t>3</a:t>
            </a:r>
            <a:r>
              <a:rPr lang="zh-CN" altLang="en-US" b="1">
                <a:solidFill>
                  <a:srgbClr val="FF0000"/>
                </a:solidFill>
                <a:latin typeface="楷体_GB2312" pitchFamily="49" charset="-122"/>
                <a:ea typeface="楷体_GB2312" pitchFamily="49" charset="-122"/>
              </a:rPr>
              <a:t>头</a:t>
            </a:r>
            <a:r>
              <a:rPr lang="zh-CN" altLang="en-US" b="1">
                <a:solidFill>
                  <a:srgbClr val="FF0000"/>
                </a:solidFill>
                <a:latin typeface="Times New Roman"/>
                <a:ea typeface="楷体_GB2312" pitchFamily="49" charset="-122"/>
              </a:rPr>
              <a:t>”</a:t>
            </a:r>
            <a:r>
              <a:rPr lang="zh-CN" altLang="en-US" b="1">
                <a:solidFill>
                  <a:srgbClr val="FF0000"/>
                </a:solidFill>
                <a:latin typeface="楷体_GB2312" pitchFamily="49" charset="-122"/>
                <a:ea typeface="楷体_GB2312" pitchFamily="49" charset="-122"/>
              </a:rPr>
              <a:t>意指有</a:t>
            </a:r>
            <a:r>
              <a:rPr lang="en-US" altLang="zh-CN" b="1">
                <a:solidFill>
                  <a:srgbClr val="FF0000"/>
                </a:solidFill>
                <a:latin typeface="楷体_GB2312" pitchFamily="49" charset="-122"/>
                <a:ea typeface="楷体_GB2312" pitchFamily="49" charset="-122"/>
              </a:rPr>
              <a:t>3</a:t>
            </a:r>
            <a:r>
              <a:rPr lang="zh-CN" altLang="en-US" b="1">
                <a:solidFill>
                  <a:srgbClr val="FF0000"/>
                </a:solidFill>
                <a:latin typeface="楷体_GB2312" pitchFamily="49" charset="-122"/>
                <a:ea typeface="楷体_GB2312" pitchFamily="49" charset="-122"/>
              </a:rPr>
              <a:t>个组成部分的网络之门保护者，即认证、统计和审计。</a:t>
            </a:r>
            <a:r>
              <a:rPr lang="en-US" altLang="zh-CN" b="1">
                <a:latin typeface="楷体_GB2312" pitchFamily="49" charset="-122"/>
                <a:ea typeface="楷体_GB2312" pitchFamily="49" charset="-122"/>
              </a:rPr>
              <a:t>Kerberos</a:t>
            </a:r>
            <a:r>
              <a:rPr lang="zh-CN" altLang="en-US" b="1">
                <a:latin typeface="楷体_GB2312" pitchFamily="49" charset="-122"/>
                <a:ea typeface="楷体_GB2312" pitchFamily="49" charset="-122"/>
              </a:rPr>
              <a:t>是针对分布式环境的开放系统开发的身份鉴别机制，目前已被开放软件基金会（</a:t>
            </a:r>
            <a:r>
              <a:rPr lang="en-US" altLang="zh-CN" b="1">
                <a:latin typeface="楷体_GB2312" pitchFamily="49" charset="-122"/>
                <a:ea typeface="楷体_GB2312" pitchFamily="49" charset="-122"/>
              </a:rPr>
              <a:t>OSF</a:t>
            </a:r>
            <a:r>
              <a:rPr lang="zh-CN" altLang="en-US" b="1">
                <a:latin typeface="楷体_GB2312" pitchFamily="49" charset="-122"/>
                <a:ea typeface="楷体_GB2312" pitchFamily="49" charset="-122"/>
              </a:rPr>
              <a:t>）的分布式环境（</a:t>
            </a:r>
            <a:r>
              <a:rPr lang="en-US" altLang="zh-CN" b="1">
                <a:latin typeface="楷体_GB2312" pitchFamily="49" charset="-122"/>
                <a:ea typeface="楷体_GB2312" pitchFamily="49" charset="-122"/>
              </a:rPr>
              <a:t>DCE</a:t>
            </a:r>
            <a:r>
              <a:rPr lang="zh-CN" altLang="en-US" b="1">
                <a:latin typeface="楷体_GB2312" pitchFamily="49" charset="-122"/>
                <a:ea typeface="楷体_GB2312" pitchFamily="49" charset="-122"/>
              </a:rPr>
              <a:t>）及许多网络操作系统供应商采用。</a:t>
            </a:r>
            <a:endParaRPr lang="en-US" altLang="zh-CN" b="1">
              <a:latin typeface="楷体_GB2312" pitchFamily="49" charset="-122"/>
              <a:ea typeface="楷体_GB2312" pitchFamily="49" charset="-122"/>
            </a:endParaRPr>
          </a:p>
        </p:txBody>
      </p:sp>
      <p:sp>
        <p:nvSpPr>
          <p:cNvPr id="212996" name="Text Box 4"/>
          <p:cNvSpPr txBox="1">
            <a:spLocks noChangeArrowheads="1"/>
          </p:cNvSpPr>
          <p:nvPr/>
        </p:nvSpPr>
        <p:spPr bwMode="auto">
          <a:xfrm>
            <a:off x="12700" y="3494088"/>
            <a:ext cx="9144000" cy="530225"/>
          </a:xfrm>
          <a:prstGeom prst="rect">
            <a:avLst/>
          </a:prstGeom>
          <a:solidFill>
            <a:schemeClr val="bg1"/>
          </a:solidFill>
          <a:ln w="9525">
            <a:noFill/>
            <a:miter lim="800000"/>
            <a:headEnd/>
            <a:tailEnd/>
          </a:ln>
          <a:effectLst/>
        </p:spPr>
        <p:txBody>
          <a:bodyPr>
            <a:spAutoFit/>
          </a:bodyPr>
          <a:lstStyle/>
          <a:p>
            <a:pPr>
              <a:lnSpc>
                <a:spcPct val="120000"/>
              </a:lnSpc>
            </a:pPr>
            <a:r>
              <a:rPr lang="zh-CN" altLang="en-US" b="1">
                <a:solidFill>
                  <a:srgbClr val="0000CC"/>
                </a:solidFill>
                <a:latin typeface="楷体_GB2312" pitchFamily="49" charset="-122"/>
                <a:ea typeface="楷体_GB2312" pitchFamily="49" charset="-122"/>
              </a:rPr>
              <a:t>    </a:t>
            </a:r>
            <a:r>
              <a:rPr lang="en-US" altLang="zh-CN" b="1">
                <a:solidFill>
                  <a:srgbClr val="0000CC"/>
                </a:solidFill>
              </a:rPr>
              <a:t>1</a:t>
            </a:r>
            <a:r>
              <a:rPr lang="zh-CN" altLang="en-US" b="1">
                <a:solidFill>
                  <a:srgbClr val="0000CC"/>
                </a:solidFill>
              </a:rPr>
              <a:t>．</a:t>
            </a:r>
            <a:r>
              <a:rPr lang="en-US" altLang="zh-CN" b="1">
                <a:solidFill>
                  <a:srgbClr val="0000CC"/>
                </a:solidFill>
              </a:rPr>
              <a:t>Kerberos</a:t>
            </a:r>
            <a:r>
              <a:rPr lang="zh-CN" altLang="en-US" b="1">
                <a:solidFill>
                  <a:srgbClr val="0000CC"/>
                </a:solidFill>
              </a:rPr>
              <a:t>的概念</a:t>
            </a:r>
            <a:r>
              <a:rPr lang="zh-CN" altLang="en-US">
                <a:solidFill>
                  <a:srgbClr val="0000CC"/>
                </a:solidFill>
              </a:rPr>
              <a:t> </a:t>
            </a:r>
            <a:endParaRPr lang="en-US" altLang="zh-CN">
              <a:solidFill>
                <a:srgbClr val="0000CC"/>
              </a:solidFill>
            </a:endParaRPr>
          </a:p>
        </p:txBody>
      </p:sp>
      <p:sp>
        <p:nvSpPr>
          <p:cNvPr id="212997" name="Text Box 5"/>
          <p:cNvSpPr txBox="1">
            <a:spLocks noChangeArrowheads="1"/>
          </p:cNvSpPr>
          <p:nvPr/>
        </p:nvSpPr>
        <p:spPr bwMode="auto">
          <a:xfrm>
            <a:off x="34925" y="4076700"/>
            <a:ext cx="9144000" cy="2100263"/>
          </a:xfrm>
          <a:prstGeom prst="rect">
            <a:avLst/>
          </a:prstGeom>
          <a:solidFill>
            <a:schemeClr val="bg1"/>
          </a:solidFill>
          <a:ln w="9525">
            <a:noFill/>
            <a:miter lim="800000"/>
            <a:headEnd/>
            <a:tailEnd/>
          </a:ln>
          <a:effectLst/>
        </p:spPr>
        <p:txBody>
          <a:bodyPr>
            <a:spAutoFit/>
          </a:bodyPr>
          <a:lstStyle/>
          <a:p>
            <a:pPr>
              <a:lnSpc>
                <a:spcPct val="120000"/>
              </a:lnSpc>
            </a:pPr>
            <a:r>
              <a:rPr lang="zh-CN" altLang="en-US" sz="2200" b="1" dirty="0">
                <a:latin typeface="楷体_GB2312" pitchFamily="49" charset="-122"/>
                <a:ea typeface="楷体_GB2312" pitchFamily="49" charset="-122"/>
              </a:rPr>
              <a:t>    </a:t>
            </a:r>
            <a:r>
              <a:rPr lang="en-US" altLang="zh-CN" sz="2200" b="1" dirty="0">
                <a:solidFill>
                  <a:srgbClr val="FF0000"/>
                </a:solidFill>
                <a:latin typeface="楷体_GB2312" pitchFamily="49" charset="-122"/>
                <a:ea typeface="楷体_GB2312" pitchFamily="49" charset="-122"/>
              </a:rPr>
              <a:t>Kerberos</a:t>
            </a:r>
            <a:r>
              <a:rPr lang="zh-CN" altLang="en-US" sz="2200" b="1" dirty="0">
                <a:solidFill>
                  <a:srgbClr val="FF0000"/>
                </a:solidFill>
                <a:latin typeface="楷体_GB2312" pitchFamily="49" charset="-122"/>
                <a:ea typeface="楷体_GB2312" pitchFamily="49" charset="-122"/>
              </a:rPr>
              <a:t>就是基于对称密码技术在网络上实施认证的一种服务协议，它允许一台工作站通过交换加密消息在非安全网络上与另一台工作站相互证明身份</a:t>
            </a:r>
            <a:r>
              <a:rPr lang="zh-CN" altLang="en-US" sz="2200" b="1" dirty="0">
                <a:latin typeface="楷体_GB2312" pitchFamily="49" charset="-122"/>
                <a:ea typeface="楷体_GB2312" pitchFamily="49" charset="-122"/>
              </a:rPr>
              <a:t>，一旦试图登录上网的用户身份得到验证，</a:t>
            </a:r>
            <a:r>
              <a:rPr lang="en-US" altLang="zh-CN" sz="2200" b="1" dirty="0">
                <a:latin typeface="楷体_GB2312" pitchFamily="49" charset="-122"/>
                <a:ea typeface="楷体_GB2312" pitchFamily="49" charset="-122"/>
              </a:rPr>
              <a:t>Kerberos</a:t>
            </a:r>
            <a:r>
              <a:rPr lang="zh-CN" altLang="en-US" sz="2200" b="1" dirty="0">
                <a:latin typeface="楷体_GB2312" pitchFamily="49" charset="-122"/>
                <a:ea typeface="楷体_GB2312" pitchFamily="49" charset="-122"/>
              </a:rPr>
              <a:t>协议就会给这两台工作站提供密钥，并通过使用密钥和加密算法为用户间的通信加密以进行安全的通信。 </a:t>
            </a:r>
            <a:endParaRPr lang="en-US" altLang="zh-CN" sz="2200" b="1" dirty="0">
              <a:latin typeface="楷体_GB2312" pitchFamily="49" charset="-122"/>
              <a:ea typeface="楷体_GB2312" pitchFamily="49" charset="-122"/>
            </a:endParaRPr>
          </a:p>
        </p:txBody>
      </p:sp>
    </p:spTree>
  </p:cSld>
  <p:clrMapOvr>
    <a:masterClrMapping/>
  </p:clrMapOvr>
  <p:transition spd="med">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0"/>
          </p:nvPr>
        </p:nvSpPr>
        <p:spPr>
          <a:ln/>
        </p:spPr>
        <p:txBody>
          <a:bodyPr/>
          <a:lstStyle/>
          <a:p>
            <a:fld id="{F9F73796-9465-47B1-A9B2-244FD23A87FD}" type="slidenum">
              <a:rPr lang="en-US" altLang="zh-CN"/>
              <a:pPr/>
              <a:t>77</a:t>
            </a:fld>
            <a:endParaRPr lang="en-US" altLang="zh-CN"/>
          </a:p>
        </p:txBody>
      </p:sp>
      <p:sp>
        <p:nvSpPr>
          <p:cNvPr id="4" name="Rectangle 4"/>
          <p:cNvSpPr>
            <a:spLocks noGrp="1" noChangeArrowheads="1"/>
          </p:cNvSpPr>
          <p:nvPr>
            <p:ph type="dt" sz="half" idx="4294967295"/>
          </p:nvPr>
        </p:nvSpPr>
        <p:spPr>
          <a:xfrm>
            <a:off x="0" y="6407150"/>
            <a:ext cx="1905000" cy="457200"/>
          </a:xfrm>
          <a:prstGeom prst="rect">
            <a:avLst/>
          </a:prstGeom>
          <a:ln/>
        </p:spPr>
        <p:txBody>
          <a:bodyPr/>
          <a:lstStyle/>
          <a:p>
            <a:fld id="{AE39D1EB-8D15-4C0D-914E-796F6D48137A}" type="datetime1">
              <a:rPr lang="zh-CN" altLang="en-US"/>
              <a:pPr/>
              <a:t>2023/4/16</a:t>
            </a:fld>
            <a:endParaRPr lang="en-US" altLang="zh-CN"/>
          </a:p>
        </p:txBody>
      </p:sp>
      <p:sp>
        <p:nvSpPr>
          <p:cNvPr id="214018" name="Text Box 2"/>
          <p:cNvSpPr txBox="1">
            <a:spLocks noChangeArrowheads="1"/>
          </p:cNvSpPr>
          <p:nvPr/>
        </p:nvSpPr>
        <p:spPr bwMode="auto">
          <a:xfrm>
            <a:off x="12700" y="212725"/>
            <a:ext cx="9144000" cy="530225"/>
          </a:xfrm>
          <a:prstGeom prst="rect">
            <a:avLst/>
          </a:prstGeom>
          <a:solidFill>
            <a:schemeClr val="bg1"/>
          </a:solidFill>
          <a:ln w="9525">
            <a:noFill/>
            <a:miter lim="800000"/>
            <a:headEnd/>
            <a:tailEnd/>
          </a:ln>
          <a:effectLst/>
        </p:spPr>
        <p:txBody>
          <a:bodyPr>
            <a:spAutoFit/>
          </a:bodyPr>
          <a:lstStyle/>
          <a:p>
            <a:pPr>
              <a:lnSpc>
                <a:spcPct val="120000"/>
              </a:lnSpc>
            </a:pPr>
            <a:r>
              <a:rPr lang="zh-CN" altLang="en-US" b="1">
                <a:solidFill>
                  <a:srgbClr val="0000CC"/>
                </a:solidFill>
                <a:latin typeface="楷体_GB2312" pitchFamily="49" charset="-122"/>
                <a:ea typeface="楷体_GB2312" pitchFamily="49" charset="-122"/>
              </a:rPr>
              <a:t>    </a:t>
            </a:r>
            <a:r>
              <a:rPr lang="en-US" altLang="zh-CN" b="1">
                <a:solidFill>
                  <a:srgbClr val="0000CC"/>
                </a:solidFill>
              </a:rPr>
              <a:t>2</a:t>
            </a:r>
            <a:r>
              <a:rPr lang="zh-CN" altLang="en-US" b="1">
                <a:solidFill>
                  <a:srgbClr val="0000CC"/>
                </a:solidFill>
              </a:rPr>
              <a:t>．</a:t>
            </a:r>
            <a:r>
              <a:rPr lang="en-US" altLang="zh-CN" b="1">
                <a:solidFill>
                  <a:srgbClr val="0000CC"/>
                </a:solidFill>
              </a:rPr>
              <a:t>Kerberos</a:t>
            </a:r>
            <a:r>
              <a:rPr lang="zh-CN" altLang="en-US" b="1">
                <a:solidFill>
                  <a:srgbClr val="0000CC"/>
                </a:solidFill>
              </a:rPr>
              <a:t>的工作原理</a:t>
            </a:r>
            <a:r>
              <a:rPr lang="en-US" altLang="zh-CN">
                <a:solidFill>
                  <a:srgbClr val="0000CC"/>
                </a:solidFill>
              </a:rPr>
              <a:t> </a:t>
            </a:r>
          </a:p>
        </p:txBody>
      </p:sp>
      <p:sp>
        <p:nvSpPr>
          <p:cNvPr id="214019" name="Text Box 3"/>
          <p:cNvSpPr txBox="1">
            <a:spLocks noChangeArrowheads="1"/>
          </p:cNvSpPr>
          <p:nvPr/>
        </p:nvSpPr>
        <p:spPr bwMode="auto">
          <a:xfrm>
            <a:off x="34925" y="700088"/>
            <a:ext cx="9144000" cy="5492750"/>
          </a:xfrm>
          <a:prstGeom prst="rect">
            <a:avLst/>
          </a:prstGeom>
          <a:solidFill>
            <a:schemeClr val="bg1"/>
          </a:solidFill>
          <a:ln w="9525">
            <a:noFill/>
            <a:miter lim="800000"/>
            <a:headEnd/>
            <a:tailEnd/>
          </a:ln>
          <a:effectLst/>
        </p:spPr>
        <p:txBody>
          <a:bodyPr>
            <a:spAutoFit/>
          </a:bodyPr>
          <a:lstStyle/>
          <a:p>
            <a:pPr>
              <a:lnSpc>
                <a:spcPct val="110000"/>
              </a:lnSpc>
            </a:pPr>
            <a:r>
              <a:rPr lang="zh-CN" altLang="en-US" sz="2300" b="1" dirty="0">
                <a:latin typeface="楷体_GB2312" pitchFamily="49" charset="-122"/>
                <a:ea typeface="楷体_GB2312" pitchFamily="49" charset="-122"/>
              </a:rPr>
              <a:t>    （</a:t>
            </a:r>
            <a:r>
              <a:rPr lang="en-US" altLang="zh-CN" sz="2300" b="1" dirty="0">
                <a:latin typeface="楷体_GB2312" pitchFamily="49" charset="-122"/>
                <a:ea typeface="楷体_GB2312" pitchFamily="49" charset="-122"/>
              </a:rPr>
              <a:t>1</a:t>
            </a:r>
            <a:r>
              <a:rPr lang="zh-CN" altLang="en-US" sz="2300" b="1" dirty="0">
                <a:latin typeface="楷体_GB2312" pitchFamily="49" charset="-122"/>
                <a:ea typeface="楷体_GB2312" pitchFamily="49" charset="-122"/>
              </a:rPr>
              <a:t>）</a:t>
            </a:r>
            <a:r>
              <a:rPr lang="en-US" altLang="zh-CN" sz="2300" b="1" dirty="0">
                <a:latin typeface="楷体_GB2312" pitchFamily="49" charset="-122"/>
                <a:ea typeface="楷体_GB2312" pitchFamily="49" charset="-122"/>
              </a:rPr>
              <a:t>Kerberos</a:t>
            </a:r>
            <a:r>
              <a:rPr lang="zh-CN" altLang="en-US" sz="2300" b="1" dirty="0">
                <a:latin typeface="楷体_GB2312" pitchFamily="49" charset="-122"/>
                <a:ea typeface="楷体_GB2312" pitchFamily="49" charset="-122"/>
              </a:rPr>
              <a:t>认证的类型</a:t>
            </a:r>
          </a:p>
          <a:p>
            <a:pPr>
              <a:lnSpc>
                <a:spcPct val="110000"/>
              </a:lnSpc>
            </a:pPr>
            <a:r>
              <a:rPr lang="en-US" altLang="zh-CN" sz="2300" b="1" dirty="0">
                <a:solidFill>
                  <a:srgbClr val="FF0000"/>
                </a:solidFill>
                <a:latin typeface="楷体_GB2312" pitchFamily="49" charset="-122"/>
                <a:ea typeface="楷体_GB2312" pitchFamily="49" charset="-122"/>
              </a:rPr>
              <a:t>     Kerberos</a:t>
            </a:r>
            <a:r>
              <a:rPr lang="zh-CN" altLang="en-US" sz="2300" b="1" dirty="0">
                <a:solidFill>
                  <a:srgbClr val="FF0000"/>
                </a:solidFill>
                <a:latin typeface="楷体_GB2312" pitchFamily="49" charset="-122"/>
                <a:ea typeface="楷体_GB2312" pitchFamily="49" charset="-122"/>
              </a:rPr>
              <a:t>协议实际上有</a:t>
            </a:r>
            <a:r>
              <a:rPr lang="en-US" altLang="zh-CN" sz="2300" b="1" dirty="0">
                <a:solidFill>
                  <a:srgbClr val="FF0000"/>
                </a:solidFill>
                <a:latin typeface="楷体_GB2312" pitchFamily="49" charset="-122"/>
                <a:ea typeface="楷体_GB2312" pitchFamily="49" charset="-122"/>
              </a:rPr>
              <a:t>3</a:t>
            </a:r>
            <a:r>
              <a:rPr lang="zh-CN" altLang="en-US" sz="2300" b="1" dirty="0">
                <a:solidFill>
                  <a:srgbClr val="FF0000"/>
                </a:solidFill>
                <a:latin typeface="楷体_GB2312" pitchFamily="49" charset="-122"/>
                <a:ea typeface="楷体_GB2312" pitchFamily="49" charset="-122"/>
              </a:rPr>
              <a:t>种不同的认证类型：</a:t>
            </a:r>
          </a:p>
          <a:p>
            <a:pPr>
              <a:lnSpc>
                <a:spcPct val="110000"/>
              </a:lnSpc>
            </a:pPr>
            <a:r>
              <a:rPr lang="zh-CN" altLang="en-US" sz="2300" b="1" dirty="0">
                <a:latin typeface="楷体_GB2312" pitchFamily="49" charset="-122"/>
                <a:ea typeface="楷体_GB2312" pitchFamily="49" charset="-122"/>
              </a:rPr>
              <a:t>   ① </a:t>
            </a:r>
            <a:r>
              <a:rPr lang="zh-CN" altLang="en-US" sz="2300" b="1" dirty="0">
                <a:solidFill>
                  <a:srgbClr val="0000FF"/>
                </a:solidFill>
                <a:latin typeface="楷体_GB2312" pitchFamily="49" charset="-122"/>
                <a:ea typeface="楷体_GB2312" pitchFamily="49" charset="-122"/>
              </a:rPr>
              <a:t>认证服务器（</a:t>
            </a:r>
            <a:r>
              <a:rPr lang="en-US" altLang="zh-CN" sz="2300" b="1" dirty="0" err="1">
                <a:solidFill>
                  <a:srgbClr val="0000FF"/>
                </a:solidFill>
                <a:latin typeface="楷体_GB2312" pitchFamily="49" charset="-122"/>
                <a:ea typeface="楷体_GB2312" pitchFamily="49" charset="-122"/>
              </a:rPr>
              <a:t>Authenticatio</a:t>
            </a:r>
            <a:r>
              <a:rPr lang="en-US" altLang="zh-CN" sz="2300" b="1" dirty="0">
                <a:solidFill>
                  <a:srgbClr val="0000FF"/>
                </a:solidFill>
                <a:latin typeface="楷体_GB2312" pitchFamily="49" charset="-122"/>
                <a:ea typeface="楷体_GB2312" pitchFamily="49" charset="-122"/>
              </a:rPr>
              <a:t> Server</a:t>
            </a:r>
            <a:r>
              <a:rPr lang="zh-CN" altLang="en-US" sz="2300" b="1" dirty="0">
                <a:solidFill>
                  <a:srgbClr val="0000FF"/>
                </a:solidFill>
                <a:latin typeface="楷体_GB2312" pitchFamily="49" charset="-122"/>
                <a:ea typeface="楷体_GB2312" pitchFamily="49" charset="-122"/>
              </a:rPr>
              <a:t>，</a:t>
            </a:r>
            <a:r>
              <a:rPr lang="en-US" altLang="zh-CN" sz="2300" b="1" dirty="0">
                <a:solidFill>
                  <a:srgbClr val="0000FF"/>
                </a:solidFill>
                <a:latin typeface="楷体_GB2312" pitchFamily="49" charset="-122"/>
                <a:ea typeface="楷体_GB2312" pitchFamily="49" charset="-122"/>
              </a:rPr>
              <a:t>AS</a:t>
            </a:r>
            <a:r>
              <a:rPr lang="zh-CN" altLang="en-US" sz="2300" b="1" dirty="0">
                <a:solidFill>
                  <a:srgbClr val="0000FF"/>
                </a:solidFill>
                <a:latin typeface="楷体_GB2312" pitchFamily="49" charset="-122"/>
                <a:ea typeface="楷体_GB2312" pitchFamily="49" charset="-122"/>
              </a:rPr>
              <a:t>）认证是在客户和知道客户的秘密密钥的</a:t>
            </a:r>
            <a:r>
              <a:rPr lang="en-US" altLang="zh-CN" sz="2300" b="1" dirty="0">
                <a:solidFill>
                  <a:srgbClr val="0000FF"/>
                </a:solidFill>
                <a:latin typeface="楷体_GB2312" pitchFamily="49" charset="-122"/>
                <a:ea typeface="楷体_GB2312" pitchFamily="49" charset="-122"/>
              </a:rPr>
              <a:t>Kerberos</a:t>
            </a:r>
            <a:r>
              <a:rPr lang="zh-CN" altLang="en-US" sz="2300" b="1" dirty="0">
                <a:solidFill>
                  <a:srgbClr val="0000FF"/>
                </a:solidFill>
                <a:latin typeface="楷体_GB2312" pitchFamily="49" charset="-122"/>
                <a:ea typeface="楷体_GB2312" pitchFamily="49" charset="-122"/>
              </a:rPr>
              <a:t>认证服务器之间进行的一次初始认证</a:t>
            </a:r>
            <a:r>
              <a:rPr lang="zh-CN" altLang="en-US" sz="2300" b="1" dirty="0">
                <a:latin typeface="楷体_GB2312" pitchFamily="49" charset="-122"/>
                <a:ea typeface="楷体_GB2312" pitchFamily="49" charset="-122"/>
              </a:rPr>
              <a:t>。该次认证使得客户获得了一张用于访问某一指定的认证服务器的票据。</a:t>
            </a:r>
          </a:p>
          <a:p>
            <a:pPr>
              <a:lnSpc>
                <a:spcPct val="110000"/>
              </a:lnSpc>
            </a:pPr>
            <a:r>
              <a:rPr lang="zh-CN" altLang="en-US" sz="2300" b="1" dirty="0">
                <a:latin typeface="楷体_GB2312" pitchFamily="49" charset="-122"/>
                <a:ea typeface="楷体_GB2312" pitchFamily="49" charset="-122"/>
              </a:rPr>
              <a:t>   ② </a:t>
            </a:r>
            <a:r>
              <a:rPr lang="zh-CN" altLang="en-US" sz="2300" b="1" dirty="0">
                <a:solidFill>
                  <a:srgbClr val="0000FF"/>
                </a:solidFill>
                <a:latin typeface="楷体_GB2312" pitchFamily="49" charset="-122"/>
                <a:ea typeface="楷体_GB2312" pitchFamily="49" charset="-122"/>
              </a:rPr>
              <a:t>票据许可服务器（</a:t>
            </a:r>
            <a:r>
              <a:rPr lang="en-US" altLang="zh-CN" sz="2300" b="1" dirty="0">
                <a:solidFill>
                  <a:srgbClr val="0000FF"/>
                </a:solidFill>
                <a:latin typeface="楷体_GB2312" pitchFamily="49" charset="-122"/>
                <a:ea typeface="楷体_GB2312" pitchFamily="49" charset="-122"/>
              </a:rPr>
              <a:t>Ticket Granting Server</a:t>
            </a:r>
            <a:r>
              <a:rPr lang="zh-CN" altLang="en-US" sz="2300" b="1" dirty="0">
                <a:solidFill>
                  <a:srgbClr val="0000FF"/>
                </a:solidFill>
                <a:latin typeface="楷体_GB2312" pitchFamily="49" charset="-122"/>
                <a:ea typeface="楷体_GB2312" pitchFamily="49" charset="-122"/>
              </a:rPr>
              <a:t>，</a:t>
            </a:r>
            <a:r>
              <a:rPr lang="en-US" altLang="zh-CN" sz="2300" b="1" dirty="0">
                <a:solidFill>
                  <a:srgbClr val="0000FF"/>
                </a:solidFill>
                <a:latin typeface="楷体_GB2312" pitchFamily="49" charset="-122"/>
                <a:ea typeface="楷体_GB2312" pitchFamily="49" charset="-122"/>
              </a:rPr>
              <a:t>TGS</a:t>
            </a:r>
            <a:r>
              <a:rPr lang="zh-CN" altLang="en-US" sz="2300" b="1" dirty="0">
                <a:solidFill>
                  <a:srgbClr val="0000FF"/>
                </a:solidFill>
                <a:latin typeface="楷体_GB2312" pitchFamily="49" charset="-122"/>
                <a:ea typeface="楷体_GB2312" pitchFamily="49" charset="-122"/>
              </a:rPr>
              <a:t>）认证是在客户和指定的认证服务器之间进行的一次认证，此时，该认证服务器被称为票据许可服务器。</a:t>
            </a:r>
            <a:r>
              <a:rPr lang="zh-CN" altLang="en-US" sz="2300" b="1" dirty="0">
                <a:latin typeface="楷体_GB2312" pitchFamily="49" charset="-122"/>
                <a:ea typeface="楷体_GB2312" pitchFamily="49" charset="-122"/>
              </a:rPr>
              <a:t>客户没有使用自己的秘密密钥，而是使用了从</a:t>
            </a:r>
            <a:r>
              <a:rPr lang="en-US" altLang="zh-CN" sz="2300" b="1" dirty="0">
                <a:latin typeface="楷体_GB2312" pitchFamily="49" charset="-122"/>
                <a:ea typeface="楷体_GB2312" pitchFamily="49" charset="-122"/>
              </a:rPr>
              <a:t>AS</a:t>
            </a:r>
            <a:r>
              <a:rPr lang="zh-CN" altLang="en-US" sz="2300" b="1" dirty="0">
                <a:latin typeface="楷体_GB2312" pitchFamily="49" charset="-122"/>
                <a:ea typeface="楷体_GB2312" pitchFamily="49" charset="-122"/>
              </a:rPr>
              <a:t>那里获得的票据。这次交换使得客户获得了进一步访问某一指定的认证服务器的票据。</a:t>
            </a:r>
          </a:p>
          <a:p>
            <a:pPr>
              <a:lnSpc>
                <a:spcPct val="110000"/>
              </a:lnSpc>
            </a:pPr>
            <a:r>
              <a:rPr lang="zh-CN" altLang="en-US" sz="2300" b="1" dirty="0">
                <a:latin typeface="楷体_GB2312" pitchFamily="49" charset="-122"/>
                <a:ea typeface="楷体_GB2312" pitchFamily="49" charset="-122"/>
              </a:rPr>
              <a:t>   ③ </a:t>
            </a:r>
            <a:r>
              <a:rPr lang="zh-CN" altLang="en-US" sz="2300" b="1" dirty="0">
                <a:solidFill>
                  <a:srgbClr val="0000FF"/>
                </a:solidFill>
                <a:latin typeface="楷体_GB2312" pitchFamily="49" charset="-122"/>
                <a:ea typeface="楷体_GB2312" pitchFamily="49" charset="-122"/>
              </a:rPr>
              <a:t>客户机</a:t>
            </a:r>
            <a:r>
              <a:rPr lang="en-US" altLang="zh-CN" sz="2300" b="1" dirty="0">
                <a:solidFill>
                  <a:srgbClr val="0000FF"/>
                </a:solidFill>
                <a:latin typeface="楷体_GB2312" pitchFamily="49" charset="-122"/>
                <a:ea typeface="楷体_GB2312" pitchFamily="49" charset="-122"/>
              </a:rPr>
              <a:t>/</a:t>
            </a:r>
            <a:r>
              <a:rPr lang="zh-CN" altLang="en-US" sz="2300" b="1" dirty="0">
                <a:solidFill>
                  <a:srgbClr val="0000FF"/>
                </a:solidFill>
                <a:latin typeface="楷体_GB2312" pitchFamily="49" charset="-122"/>
                <a:ea typeface="楷体_GB2312" pitchFamily="49" charset="-122"/>
              </a:rPr>
              <a:t>服务器（</a:t>
            </a:r>
            <a:r>
              <a:rPr lang="en-US" altLang="zh-CN" sz="2300" b="1" dirty="0">
                <a:solidFill>
                  <a:srgbClr val="0000FF"/>
                </a:solidFill>
                <a:latin typeface="楷体_GB2312" pitchFamily="49" charset="-122"/>
                <a:ea typeface="楷体_GB2312" pitchFamily="49" charset="-122"/>
              </a:rPr>
              <a:t>CS</a:t>
            </a:r>
            <a:r>
              <a:rPr lang="zh-CN" altLang="en-US" sz="2300" b="1" dirty="0">
                <a:solidFill>
                  <a:srgbClr val="0000FF"/>
                </a:solidFill>
                <a:latin typeface="楷体_GB2312" pitchFamily="49" charset="-122"/>
                <a:ea typeface="楷体_GB2312" pitchFamily="49" charset="-122"/>
              </a:rPr>
              <a:t>）认证是在客户和指定的认证服务器之间进行的一次认证</a:t>
            </a:r>
            <a:r>
              <a:rPr lang="zh-CN" altLang="en-US" sz="2300" b="1" dirty="0">
                <a:latin typeface="楷体_GB2312" pitchFamily="49" charset="-122"/>
                <a:ea typeface="楷体_GB2312" pitchFamily="49" charset="-122"/>
              </a:rPr>
              <a:t>，此时，该认证服务器被称为目标服务器，客户向目标服务器进行认证或目标服务器向客户进行认证。这一过程使用了从</a:t>
            </a:r>
            <a:r>
              <a:rPr lang="en-US" altLang="zh-CN" sz="2300" b="1" dirty="0">
                <a:latin typeface="楷体_GB2312" pitchFamily="49" charset="-122"/>
                <a:ea typeface="楷体_GB2312" pitchFamily="49" charset="-122"/>
              </a:rPr>
              <a:t>AS</a:t>
            </a:r>
            <a:r>
              <a:rPr lang="zh-CN" altLang="en-US" sz="2300" b="1" dirty="0">
                <a:latin typeface="楷体_GB2312" pitchFamily="49" charset="-122"/>
                <a:ea typeface="楷体_GB2312" pitchFamily="49" charset="-122"/>
              </a:rPr>
              <a:t>或</a:t>
            </a:r>
            <a:r>
              <a:rPr lang="en-US" altLang="zh-CN" sz="2300" b="1" dirty="0">
                <a:latin typeface="楷体_GB2312" pitchFamily="49" charset="-122"/>
                <a:ea typeface="楷体_GB2312" pitchFamily="49" charset="-122"/>
              </a:rPr>
              <a:t>TGS</a:t>
            </a:r>
            <a:r>
              <a:rPr lang="zh-CN" altLang="en-US" sz="2300" b="1" dirty="0">
                <a:latin typeface="楷体_GB2312" pitchFamily="49" charset="-122"/>
                <a:ea typeface="楷体_GB2312" pitchFamily="49" charset="-122"/>
              </a:rPr>
              <a:t>交换获得的票据。</a:t>
            </a:r>
            <a:endParaRPr lang="en-US" altLang="zh-CN" sz="2300" b="1" dirty="0">
              <a:latin typeface="楷体_GB2312" pitchFamily="49" charset="-122"/>
              <a:ea typeface="楷体_GB2312" pitchFamily="49" charset="-122"/>
            </a:endParaRPr>
          </a:p>
        </p:txBody>
      </p:sp>
    </p:spTree>
  </p:cSld>
  <p:clrMapOvr>
    <a:masterClrMapping/>
  </p:clrMapOvr>
  <p:transition spd="med">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0"/>
          </p:nvPr>
        </p:nvSpPr>
        <p:spPr>
          <a:ln/>
        </p:spPr>
        <p:txBody>
          <a:bodyPr/>
          <a:lstStyle/>
          <a:p>
            <a:fld id="{5D0B1045-75AC-40BB-8D71-1CA987356D82}" type="slidenum">
              <a:rPr lang="en-US" altLang="zh-CN"/>
              <a:pPr/>
              <a:t>78</a:t>
            </a:fld>
            <a:endParaRPr lang="en-US" altLang="zh-CN"/>
          </a:p>
        </p:txBody>
      </p:sp>
      <p:sp>
        <p:nvSpPr>
          <p:cNvPr id="5" name="Rectangle 4"/>
          <p:cNvSpPr>
            <a:spLocks noGrp="1" noChangeArrowheads="1"/>
          </p:cNvSpPr>
          <p:nvPr>
            <p:ph type="dt" sz="half" idx="4294967295"/>
          </p:nvPr>
        </p:nvSpPr>
        <p:spPr>
          <a:xfrm>
            <a:off x="0" y="6407150"/>
            <a:ext cx="1905000" cy="457200"/>
          </a:xfrm>
          <a:prstGeom prst="rect">
            <a:avLst/>
          </a:prstGeom>
          <a:ln/>
        </p:spPr>
        <p:txBody>
          <a:bodyPr/>
          <a:lstStyle/>
          <a:p>
            <a:fld id="{5EE4A78A-9EF8-4262-BC5E-D57C5CA94395}" type="datetime1">
              <a:rPr lang="zh-CN" altLang="en-US"/>
              <a:pPr/>
              <a:t>2023/4/16</a:t>
            </a:fld>
            <a:endParaRPr lang="en-US" altLang="zh-CN"/>
          </a:p>
        </p:txBody>
      </p:sp>
      <p:sp>
        <p:nvSpPr>
          <p:cNvPr id="215042" name="Text Box 2"/>
          <p:cNvSpPr txBox="1">
            <a:spLocks noChangeArrowheads="1"/>
          </p:cNvSpPr>
          <p:nvPr/>
        </p:nvSpPr>
        <p:spPr bwMode="auto">
          <a:xfrm>
            <a:off x="34925" y="188913"/>
            <a:ext cx="9144000" cy="2100262"/>
          </a:xfrm>
          <a:prstGeom prst="rect">
            <a:avLst/>
          </a:prstGeom>
          <a:noFill/>
          <a:ln w="9525">
            <a:noFill/>
            <a:miter lim="800000"/>
            <a:headEnd/>
            <a:tailEnd/>
          </a:ln>
          <a:effectLst/>
        </p:spPr>
        <p:txBody>
          <a:bodyPr>
            <a:spAutoFit/>
          </a:bodyPr>
          <a:lstStyle/>
          <a:p>
            <a:pPr>
              <a:lnSpc>
                <a:spcPct val="110000"/>
              </a:lnSpc>
            </a:pPr>
            <a:r>
              <a:rPr lang="zh-CN" altLang="en-US" b="1" dirty="0">
                <a:solidFill>
                  <a:srgbClr val="0000FF"/>
                </a:solidFill>
                <a:latin typeface="楷体_GB2312" pitchFamily="49" charset="-122"/>
                <a:ea typeface="楷体_GB2312" pitchFamily="49" charset="-122"/>
              </a:rPr>
              <a:t>    （</a:t>
            </a:r>
            <a:r>
              <a:rPr lang="en-US" altLang="zh-CN" b="1" dirty="0">
                <a:solidFill>
                  <a:srgbClr val="0000FF"/>
                </a:solidFill>
                <a:latin typeface="楷体_GB2312" pitchFamily="49" charset="-122"/>
                <a:ea typeface="楷体_GB2312" pitchFamily="49" charset="-122"/>
              </a:rPr>
              <a:t>2</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Kerberos</a:t>
            </a:r>
            <a:r>
              <a:rPr lang="zh-CN" altLang="en-US" b="1" dirty="0">
                <a:solidFill>
                  <a:srgbClr val="0000FF"/>
                </a:solidFill>
                <a:latin typeface="楷体_GB2312" pitchFamily="49" charset="-122"/>
                <a:ea typeface="楷体_GB2312" pitchFamily="49" charset="-122"/>
              </a:rPr>
              <a:t>的认证过程</a:t>
            </a:r>
          </a:p>
          <a:p>
            <a:pPr algn="just">
              <a:lnSpc>
                <a:spcPct val="110000"/>
              </a:lnSpc>
            </a:pPr>
            <a:r>
              <a:rPr lang="zh-CN" altLang="en-US" b="1" dirty="0">
                <a:latin typeface="楷体_GB2312" pitchFamily="49" charset="-122"/>
                <a:ea typeface="楷体_GB2312" pitchFamily="49" charset="-122"/>
              </a:rPr>
              <a:t>  </a:t>
            </a:r>
            <a:r>
              <a:rPr lang="zh-CN" altLang="en-US" b="1" dirty="0">
                <a:solidFill>
                  <a:schemeClr val="bg1"/>
                </a:solidFill>
                <a:latin typeface="楷体_GB2312" pitchFamily="49" charset="-122"/>
                <a:ea typeface="楷体_GB2312" pitchFamily="49" charset="-122"/>
              </a:rPr>
              <a:t>首先使用一个认证服务器（</a:t>
            </a:r>
            <a:r>
              <a:rPr lang="en-US" altLang="zh-CN" b="1" dirty="0">
                <a:solidFill>
                  <a:schemeClr val="bg1"/>
                </a:solidFill>
                <a:latin typeface="楷体_GB2312" pitchFamily="49" charset="-122"/>
                <a:ea typeface="楷体_GB2312" pitchFamily="49" charset="-122"/>
              </a:rPr>
              <a:t>AS</a:t>
            </a:r>
            <a:r>
              <a:rPr lang="zh-CN" altLang="en-US" b="1" dirty="0">
                <a:solidFill>
                  <a:schemeClr val="bg1"/>
                </a:solidFill>
                <a:latin typeface="楷体_GB2312" pitchFamily="49" charset="-122"/>
                <a:ea typeface="楷体_GB2312" pitchFamily="49" charset="-122"/>
              </a:rPr>
              <a:t>），它知道每个用户的口令并将这些口令存储在一个集中的数据库中。</a:t>
            </a:r>
            <a:r>
              <a:rPr lang="en-US" altLang="zh-CN" b="1" dirty="0">
                <a:solidFill>
                  <a:srgbClr val="FF0000"/>
                </a:solidFill>
                <a:latin typeface="楷体_GB2312" pitchFamily="49" charset="-122"/>
                <a:ea typeface="楷体_GB2312" pitchFamily="49" charset="-122"/>
              </a:rPr>
              <a:t>AS</a:t>
            </a:r>
            <a:r>
              <a:rPr lang="zh-CN" altLang="en-US" b="1" dirty="0">
                <a:solidFill>
                  <a:srgbClr val="FF0000"/>
                </a:solidFill>
                <a:latin typeface="楷体_GB2312" pitchFamily="49" charset="-122"/>
                <a:ea typeface="楷体_GB2312" pitchFamily="49" charset="-122"/>
              </a:rPr>
              <a:t>与每个服务器共享一个唯一的密钥，这些密钥已经通过安全的方式进行分发。</a:t>
            </a:r>
            <a:r>
              <a:rPr lang="zh-CN" altLang="en-US" b="1" dirty="0">
                <a:solidFill>
                  <a:schemeClr val="bg1"/>
                </a:solidFill>
                <a:latin typeface="楷体_GB2312" pitchFamily="49" charset="-122"/>
                <a:ea typeface="楷体_GB2312" pitchFamily="49" charset="-122"/>
              </a:rPr>
              <a:t>当客户</a:t>
            </a:r>
            <a:r>
              <a:rPr lang="en-US" altLang="zh-CN" b="1" dirty="0">
                <a:solidFill>
                  <a:schemeClr val="bg1"/>
                </a:solidFill>
                <a:latin typeface="楷体_GB2312" pitchFamily="49" charset="-122"/>
                <a:ea typeface="楷体_GB2312" pitchFamily="49" charset="-122"/>
              </a:rPr>
              <a:t>C</a:t>
            </a:r>
            <a:r>
              <a:rPr lang="zh-CN" altLang="en-US" b="1" dirty="0">
                <a:solidFill>
                  <a:schemeClr val="bg1"/>
                </a:solidFill>
                <a:latin typeface="楷体_GB2312" pitchFamily="49" charset="-122"/>
                <a:ea typeface="楷体_GB2312" pitchFamily="49" charset="-122"/>
              </a:rPr>
              <a:t>需要登录到服务器</a:t>
            </a:r>
            <a:r>
              <a:rPr lang="en-US" altLang="zh-CN" b="1" dirty="0">
                <a:solidFill>
                  <a:schemeClr val="bg1"/>
                </a:solidFill>
                <a:latin typeface="楷体_GB2312" pitchFamily="49" charset="-122"/>
                <a:ea typeface="楷体_GB2312" pitchFamily="49" charset="-122"/>
              </a:rPr>
              <a:t>V</a:t>
            </a:r>
            <a:r>
              <a:rPr lang="zh-CN" altLang="en-US" b="1" dirty="0">
                <a:solidFill>
                  <a:schemeClr val="bg1"/>
                </a:solidFill>
                <a:latin typeface="楷体_GB2312" pitchFamily="49" charset="-122"/>
                <a:ea typeface="楷体_GB2312" pitchFamily="49" charset="-122"/>
              </a:rPr>
              <a:t>时，图</a:t>
            </a:r>
            <a:r>
              <a:rPr lang="en-US" altLang="zh-CN" b="1" dirty="0">
                <a:solidFill>
                  <a:schemeClr val="bg1"/>
                </a:solidFill>
                <a:latin typeface="楷体_GB2312" pitchFamily="49" charset="-122"/>
                <a:ea typeface="楷体_GB2312" pitchFamily="49" charset="-122"/>
              </a:rPr>
              <a:t>5-19</a:t>
            </a:r>
            <a:r>
              <a:rPr lang="zh-CN" altLang="en-US" b="1" dirty="0">
                <a:solidFill>
                  <a:schemeClr val="bg1"/>
                </a:solidFill>
                <a:latin typeface="楷体_GB2312" pitchFamily="49" charset="-122"/>
                <a:ea typeface="楷体_GB2312" pitchFamily="49" charset="-122"/>
              </a:rPr>
              <a:t>所示是它们之间的简单会话过程</a:t>
            </a:r>
            <a:r>
              <a:rPr lang="zh-CN" altLang="en-US"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p:txBody>
      </p:sp>
      <p:pic>
        <p:nvPicPr>
          <p:cNvPr id="215043" name="Picture 3" descr="0519"/>
          <p:cNvPicPr>
            <a:picLocks noChangeAspect="1" noChangeArrowheads="1"/>
          </p:cNvPicPr>
          <p:nvPr/>
        </p:nvPicPr>
        <p:blipFill>
          <a:blip r:embed="rId2" cstate="print"/>
          <a:srcRect/>
          <a:stretch>
            <a:fillRect/>
          </a:stretch>
        </p:blipFill>
        <p:spPr bwMode="auto">
          <a:xfrm>
            <a:off x="539750" y="2462213"/>
            <a:ext cx="7775575" cy="2911475"/>
          </a:xfrm>
          <a:prstGeom prst="rect">
            <a:avLst/>
          </a:prstGeom>
          <a:noFill/>
          <a:ln w="9525">
            <a:noFill/>
            <a:miter lim="800000"/>
            <a:headEnd/>
            <a:tailEnd/>
          </a:ln>
        </p:spPr>
      </p:pic>
      <p:sp>
        <p:nvSpPr>
          <p:cNvPr id="215044" name="Rectangle 4"/>
          <p:cNvSpPr>
            <a:spLocks noChangeArrowheads="1"/>
          </p:cNvSpPr>
          <p:nvPr/>
        </p:nvSpPr>
        <p:spPr bwMode="auto">
          <a:xfrm>
            <a:off x="2051050" y="5516563"/>
            <a:ext cx="4629150" cy="457200"/>
          </a:xfrm>
          <a:prstGeom prst="rect">
            <a:avLst/>
          </a:prstGeom>
          <a:noFill/>
          <a:ln w="9525">
            <a:noFill/>
            <a:miter lim="800000"/>
            <a:headEnd/>
            <a:tailEnd/>
          </a:ln>
          <a:effectLst/>
        </p:spPr>
        <p:txBody>
          <a:bodyPr wrap="none" anchor="ctr">
            <a:spAutoFit/>
          </a:bodyPr>
          <a:lstStyle/>
          <a:p>
            <a:pPr eaLnBrk="0" hangingPunct="0"/>
            <a:r>
              <a:rPr lang="zh-CN" altLang="en-US" b="1">
                <a:solidFill>
                  <a:srgbClr val="FF0000"/>
                </a:solidFill>
              </a:rPr>
              <a:t>图</a:t>
            </a:r>
            <a:r>
              <a:rPr lang="en-US" altLang="zh-CN" b="1">
                <a:solidFill>
                  <a:srgbClr val="FF0000"/>
                </a:solidFill>
              </a:rPr>
              <a:t>5-19  </a:t>
            </a:r>
            <a:r>
              <a:rPr lang="zh-CN" altLang="en-US" b="1">
                <a:solidFill>
                  <a:srgbClr val="FF0000"/>
                </a:solidFill>
              </a:rPr>
              <a:t>一个简单会话的交互过程 </a:t>
            </a:r>
          </a:p>
        </p:txBody>
      </p:sp>
    </p:spTree>
  </p:cSld>
  <p:clrMapOvr>
    <a:masterClrMapping/>
  </p:clrMapOvr>
  <p:transition spd="med">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0"/>
          </p:nvPr>
        </p:nvSpPr>
        <p:spPr>
          <a:ln/>
        </p:spPr>
        <p:txBody>
          <a:bodyPr/>
          <a:lstStyle/>
          <a:p>
            <a:fld id="{7F26A87B-205E-4A87-B29A-CEF76F140BF9}" type="slidenum">
              <a:rPr lang="en-US" altLang="zh-CN"/>
              <a:pPr/>
              <a:t>79</a:t>
            </a:fld>
            <a:endParaRPr lang="en-US" altLang="zh-CN"/>
          </a:p>
        </p:txBody>
      </p:sp>
      <p:sp>
        <p:nvSpPr>
          <p:cNvPr id="3" name="Rectangle 4"/>
          <p:cNvSpPr>
            <a:spLocks noGrp="1" noChangeArrowheads="1"/>
          </p:cNvSpPr>
          <p:nvPr>
            <p:ph type="dt" sz="half" idx="4294967295"/>
          </p:nvPr>
        </p:nvSpPr>
        <p:spPr>
          <a:xfrm>
            <a:off x="0" y="6407150"/>
            <a:ext cx="1905000" cy="457200"/>
          </a:xfrm>
          <a:prstGeom prst="rect">
            <a:avLst/>
          </a:prstGeom>
          <a:ln/>
        </p:spPr>
        <p:txBody>
          <a:bodyPr/>
          <a:lstStyle/>
          <a:p>
            <a:fld id="{DE7EA27F-FAEE-4306-815B-B13ADE04D45F}" type="datetime1">
              <a:rPr lang="zh-CN" altLang="en-US"/>
              <a:pPr/>
              <a:t>2023/4/16</a:t>
            </a:fld>
            <a:endParaRPr lang="en-US" altLang="zh-CN"/>
          </a:p>
        </p:txBody>
      </p:sp>
      <p:sp>
        <p:nvSpPr>
          <p:cNvPr id="216066" name="Text Box 2"/>
          <p:cNvSpPr txBox="1">
            <a:spLocks noChangeArrowheads="1"/>
          </p:cNvSpPr>
          <p:nvPr/>
        </p:nvSpPr>
        <p:spPr bwMode="auto">
          <a:xfrm>
            <a:off x="34925" y="233363"/>
            <a:ext cx="9144000" cy="5853910"/>
          </a:xfrm>
          <a:prstGeom prst="rect">
            <a:avLst/>
          </a:prstGeom>
          <a:noFill/>
          <a:ln w="9525">
            <a:noFill/>
            <a:miter lim="800000"/>
            <a:headEnd/>
            <a:tailEnd/>
          </a:ln>
          <a:effectLst/>
        </p:spPr>
        <p:txBody>
          <a:bodyPr>
            <a:spAutoFit/>
          </a:bodyPr>
          <a:lstStyle/>
          <a:p>
            <a:pPr>
              <a:lnSpc>
                <a:spcPct val="130000"/>
              </a:lnSpc>
            </a:pPr>
            <a:r>
              <a:rPr lang="zh-CN" altLang="en-US" b="1" dirty="0">
                <a:solidFill>
                  <a:schemeClr val="bg1"/>
                </a:solidFill>
                <a:latin typeface="楷体_GB2312" pitchFamily="49" charset="-122"/>
                <a:ea typeface="楷体_GB2312" pitchFamily="49" charset="-122"/>
              </a:rPr>
              <a:t>    在图</a:t>
            </a:r>
            <a:r>
              <a:rPr lang="en-US" altLang="zh-CN" b="1" dirty="0">
                <a:solidFill>
                  <a:schemeClr val="bg1"/>
                </a:solidFill>
                <a:latin typeface="楷体_GB2312" pitchFamily="49" charset="-122"/>
                <a:ea typeface="楷体_GB2312" pitchFamily="49" charset="-122"/>
              </a:rPr>
              <a:t>5-19</a:t>
            </a:r>
            <a:r>
              <a:rPr lang="zh-CN" altLang="en-US" b="1" dirty="0">
                <a:solidFill>
                  <a:schemeClr val="bg1"/>
                </a:solidFill>
                <a:latin typeface="楷体_GB2312" pitchFamily="49" charset="-122"/>
                <a:ea typeface="楷体_GB2312" pitchFamily="49" charset="-122"/>
              </a:rPr>
              <a:t>中，认证过程如下：</a:t>
            </a:r>
          </a:p>
          <a:p>
            <a:pPr>
              <a:lnSpc>
                <a:spcPct val="130000"/>
              </a:lnSpc>
            </a:pPr>
            <a:r>
              <a:rPr lang="zh-CN" altLang="en-US" b="1" dirty="0">
                <a:solidFill>
                  <a:srgbClr val="FF0000"/>
                </a:solidFill>
                <a:latin typeface="楷体_GB2312" pitchFamily="49" charset="-122"/>
                <a:ea typeface="楷体_GB2312" pitchFamily="49" charset="-122"/>
              </a:rPr>
              <a:t>    ① 用户登录到工作站，请求访问服务器</a:t>
            </a:r>
            <a:r>
              <a:rPr lang="en-US" altLang="zh-CN" b="1" dirty="0">
                <a:solidFill>
                  <a:srgbClr val="FF0000"/>
                </a:solidFill>
                <a:latin typeface="楷体_GB2312" pitchFamily="49" charset="-122"/>
                <a:ea typeface="楷体_GB2312" pitchFamily="49" charset="-122"/>
              </a:rPr>
              <a:t>V</a:t>
            </a:r>
            <a:r>
              <a:rPr lang="zh-CN" altLang="en-US" b="1" dirty="0">
                <a:solidFill>
                  <a:srgbClr val="FF0000"/>
                </a:solidFill>
                <a:latin typeface="楷体_GB2312" pitchFamily="49" charset="-122"/>
                <a:ea typeface="楷体_GB2312" pitchFamily="49" charset="-122"/>
              </a:rPr>
              <a:t>。客户模块</a:t>
            </a:r>
            <a:r>
              <a:rPr lang="en-US" altLang="zh-CN" b="1" dirty="0">
                <a:solidFill>
                  <a:srgbClr val="FF0000"/>
                </a:solidFill>
                <a:latin typeface="楷体_GB2312" pitchFamily="49" charset="-122"/>
                <a:ea typeface="楷体_GB2312" pitchFamily="49" charset="-122"/>
              </a:rPr>
              <a:t>C</a:t>
            </a:r>
            <a:r>
              <a:rPr lang="zh-CN" altLang="en-US" b="1" dirty="0">
                <a:solidFill>
                  <a:srgbClr val="FF0000"/>
                </a:solidFill>
                <a:latin typeface="楷体_GB2312" pitchFamily="49" charset="-122"/>
                <a:ea typeface="楷体_GB2312" pitchFamily="49" charset="-122"/>
              </a:rPr>
              <a:t>运行在用户的工作站中，它要求用户输入口令，然后向服务器发送一个报文，里面包含用户的</a:t>
            </a:r>
            <a:r>
              <a:rPr lang="en-US" altLang="zh-CN" b="1" dirty="0">
                <a:solidFill>
                  <a:srgbClr val="FF0000"/>
                </a:solidFill>
                <a:latin typeface="楷体_GB2312" pitchFamily="49" charset="-122"/>
                <a:ea typeface="楷体_GB2312" pitchFamily="49" charset="-122"/>
              </a:rPr>
              <a:t>ID</a:t>
            </a:r>
            <a:r>
              <a:rPr lang="zh-CN" altLang="en-US" b="1" dirty="0">
                <a:solidFill>
                  <a:srgbClr val="FF0000"/>
                </a:solidFill>
                <a:latin typeface="楷体_GB2312" pitchFamily="49" charset="-122"/>
                <a:ea typeface="楷体_GB2312" pitchFamily="49" charset="-122"/>
              </a:rPr>
              <a:t>、服务器</a:t>
            </a:r>
            <a:r>
              <a:rPr lang="en-US" altLang="zh-CN" b="1" dirty="0">
                <a:solidFill>
                  <a:srgbClr val="FF0000"/>
                </a:solidFill>
                <a:latin typeface="楷体_GB2312" pitchFamily="49" charset="-122"/>
                <a:ea typeface="楷体_GB2312" pitchFamily="49" charset="-122"/>
              </a:rPr>
              <a:t>ID</a:t>
            </a:r>
            <a:r>
              <a:rPr lang="zh-CN" altLang="en-US" b="1" dirty="0">
                <a:solidFill>
                  <a:srgbClr val="FF0000"/>
                </a:solidFill>
                <a:latin typeface="楷体_GB2312" pitchFamily="49" charset="-122"/>
                <a:ea typeface="楷体_GB2312" pitchFamily="49" charset="-122"/>
              </a:rPr>
              <a:t>、用户的口令等。</a:t>
            </a:r>
          </a:p>
          <a:p>
            <a:pPr>
              <a:lnSpc>
                <a:spcPct val="130000"/>
              </a:lnSpc>
            </a:pPr>
            <a:r>
              <a:rPr lang="zh-CN" altLang="en-US" b="1" dirty="0">
                <a:latin typeface="楷体_GB2312" pitchFamily="49" charset="-122"/>
                <a:ea typeface="楷体_GB2312" pitchFamily="49" charset="-122"/>
              </a:rPr>
              <a:t>    </a:t>
            </a:r>
            <a:r>
              <a:rPr lang="zh-CN" altLang="en-US" b="1" dirty="0">
                <a:solidFill>
                  <a:schemeClr val="bg1"/>
                </a:solidFill>
                <a:latin typeface="楷体_GB2312" pitchFamily="49" charset="-122"/>
                <a:ea typeface="楷体_GB2312" pitchFamily="49" charset="-122"/>
              </a:rPr>
              <a:t>② </a:t>
            </a:r>
            <a:r>
              <a:rPr lang="en-US" altLang="zh-CN" b="1" dirty="0">
                <a:solidFill>
                  <a:schemeClr val="bg1"/>
                </a:solidFill>
                <a:latin typeface="楷体_GB2312" pitchFamily="49" charset="-122"/>
                <a:ea typeface="楷体_GB2312" pitchFamily="49" charset="-122"/>
              </a:rPr>
              <a:t>AS</a:t>
            </a:r>
            <a:r>
              <a:rPr lang="zh-CN" altLang="en-US" b="1" dirty="0">
                <a:solidFill>
                  <a:schemeClr val="bg1"/>
                </a:solidFill>
                <a:latin typeface="楷体_GB2312" pitchFamily="49" charset="-122"/>
                <a:ea typeface="楷体_GB2312" pitchFamily="49" charset="-122"/>
              </a:rPr>
              <a:t>检查它的数据库，验证用户的口令是否与用户的</a:t>
            </a:r>
            <a:r>
              <a:rPr lang="en-US" altLang="zh-CN" b="1" dirty="0">
                <a:solidFill>
                  <a:schemeClr val="bg1"/>
                </a:solidFill>
                <a:latin typeface="楷体_GB2312" pitchFamily="49" charset="-122"/>
                <a:ea typeface="楷体_GB2312" pitchFamily="49" charset="-122"/>
              </a:rPr>
              <a:t>ID</a:t>
            </a:r>
            <a:r>
              <a:rPr lang="zh-CN" altLang="en-US" b="1" dirty="0">
                <a:solidFill>
                  <a:schemeClr val="bg1"/>
                </a:solidFill>
                <a:latin typeface="楷体_GB2312" pitchFamily="49" charset="-122"/>
                <a:ea typeface="楷体_GB2312" pitchFamily="49" charset="-122"/>
              </a:rPr>
              <a:t>匹配以及该用户是否被允许访问该数据库。若两项测试都通过，</a:t>
            </a:r>
            <a:r>
              <a:rPr lang="en-US" altLang="zh-CN" b="1" dirty="0">
                <a:solidFill>
                  <a:schemeClr val="bg1"/>
                </a:solidFill>
                <a:latin typeface="楷体_GB2312" pitchFamily="49" charset="-122"/>
                <a:ea typeface="楷体_GB2312" pitchFamily="49" charset="-122"/>
              </a:rPr>
              <a:t>AS </a:t>
            </a:r>
            <a:r>
              <a:rPr lang="zh-CN" altLang="en-US" b="1" dirty="0">
                <a:solidFill>
                  <a:schemeClr val="bg1"/>
                </a:solidFill>
                <a:latin typeface="楷体_GB2312" pitchFamily="49" charset="-122"/>
                <a:ea typeface="楷体_GB2312" pitchFamily="49" charset="-122"/>
              </a:rPr>
              <a:t>认为该用户是可信的，为了让服务器确信该用户是可信的，</a:t>
            </a:r>
            <a:r>
              <a:rPr lang="en-US" altLang="zh-CN" b="1" dirty="0">
                <a:solidFill>
                  <a:schemeClr val="bg1"/>
                </a:solidFill>
                <a:latin typeface="楷体_GB2312" pitchFamily="49" charset="-122"/>
                <a:ea typeface="楷体_GB2312" pitchFamily="49" charset="-122"/>
              </a:rPr>
              <a:t>AS</a:t>
            </a:r>
            <a:r>
              <a:rPr lang="zh-CN" altLang="en-US" b="1" dirty="0">
                <a:solidFill>
                  <a:schemeClr val="bg1"/>
                </a:solidFill>
                <a:latin typeface="楷体_GB2312" pitchFamily="49" charset="-122"/>
                <a:ea typeface="楷体_GB2312" pitchFamily="49" charset="-122"/>
              </a:rPr>
              <a:t>生成一张加密过的票据，其中包含用户</a:t>
            </a:r>
            <a:r>
              <a:rPr lang="en-US" altLang="zh-CN" b="1" dirty="0">
                <a:solidFill>
                  <a:schemeClr val="bg1"/>
                </a:solidFill>
                <a:latin typeface="楷体_GB2312" pitchFamily="49" charset="-122"/>
                <a:ea typeface="楷体_GB2312" pitchFamily="49" charset="-122"/>
              </a:rPr>
              <a:t>ID</a:t>
            </a:r>
            <a:r>
              <a:rPr lang="zh-CN" altLang="en-US" b="1" dirty="0">
                <a:solidFill>
                  <a:schemeClr val="bg1"/>
                </a:solidFill>
                <a:latin typeface="楷体_GB2312" pitchFamily="49" charset="-122"/>
                <a:ea typeface="楷体_GB2312" pitchFamily="49" charset="-122"/>
              </a:rPr>
              <a:t>、用户网络地址、服务器</a:t>
            </a:r>
            <a:r>
              <a:rPr lang="en-US" altLang="zh-CN" b="1" dirty="0">
                <a:solidFill>
                  <a:schemeClr val="bg1"/>
                </a:solidFill>
                <a:latin typeface="楷体_GB2312" pitchFamily="49" charset="-122"/>
                <a:ea typeface="楷体_GB2312" pitchFamily="49" charset="-122"/>
              </a:rPr>
              <a:t>ID</a:t>
            </a:r>
            <a:r>
              <a:rPr lang="zh-CN" altLang="en-US" b="1" dirty="0">
                <a:solidFill>
                  <a:schemeClr val="bg1"/>
                </a:solidFill>
                <a:latin typeface="楷体_GB2312" pitchFamily="49" charset="-122"/>
                <a:ea typeface="楷体_GB2312" pitchFamily="49" charset="-122"/>
              </a:rPr>
              <a:t>。由于是加密过的，它不会被</a:t>
            </a:r>
            <a:r>
              <a:rPr lang="en-US" altLang="zh-CN" b="1" dirty="0">
                <a:solidFill>
                  <a:schemeClr val="bg1"/>
                </a:solidFill>
                <a:latin typeface="楷体_GB2312" pitchFamily="49" charset="-122"/>
                <a:ea typeface="楷体_GB2312" pitchFamily="49" charset="-122"/>
              </a:rPr>
              <a:t>C</a:t>
            </a:r>
            <a:r>
              <a:rPr lang="zh-CN" altLang="en-US" b="1" dirty="0">
                <a:solidFill>
                  <a:schemeClr val="bg1"/>
                </a:solidFill>
                <a:latin typeface="楷体_GB2312" pitchFamily="49" charset="-122"/>
                <a:ea typeface="楷体_GB2312" pitchFamily="49" charset="-122"/>
              </a:rPr>
              <a:t>或对手更改。</a:t>
            </a:r>
          </a:p>
          <a:p>
            <a:pPr>
              <a:lnSpc>
                <a:spcPct val="130000"/>
              </a:lnSpc>
            </a:pPr>
            <a:r>
              <a:rPr lang="zh-CN" altLang="en-US" b="1" dirty="0">
                <a:solidFill>
                  <a:schemeClr val="bg1"/>
                </a:solidFill>
                <a:latin typeface="楷体_GB2312" pitchFamily="49" charset="-122"/>
                <a:ea typeface="楷体_GB2312" pitchFamily="49" charset="-122"/>
              </a:rPr>
              <a:t>    ③ </a:t>
            </a:r>
            <a:r>
              <a:rPr lang="en-US" altLang="zh-CN" b="1" dirty="0">
                <a:solidFill>
                  <a:schemeClr val="bg1"/>
                </a:solidFill>
                <a:latin typeface="楷体_GB2312" pitchFamily="49" charset="-122"/>
                <a:ea typeface="楷体_GB2312" pitchFamily="49" charset="-122"/>
              </a:rPr>
              <a:t>C</a:t>
            </a:r>
            <a:r>
              <a:rPr lang="zh-CN" altLang="en-US" b="1" dirty="0">
                <a:solidFill>
                  <a:schemeClr val="bg1"/>
                </a:solidFill>
                <a:latin typeface="楷体_GB2312" pitchFamily="49" charset="-122"/>
                <a:ea typeface="楷体_GB2312" pitchFamily="49" charset="-122"/>
              </a:rPr>
              <a:t>向</a:t>
            </a:r>
            <a:r>
              <a:rPr lang="en-US" altLang="zh-CN" b="1" dirty="0">
                <a:solidFill>
                  <a:schemeClr val="bg1"/>
                </a:solidFill>
                <a:latin typeface="楷体_GB2312" pitchFamily="49" charset="-122"/>
                <a:ea typeface="楷体_GB2312" pitchFamily="49" charset="-122"/>
              </a:rPr>
              <a:t>V</a:t>
            </a:r>
            <a:r>
              <a:rPr lang="zh-CN" altLang="en-US" b="1" dirty="0">
                <a:solidFill>
                  <a:schemeClr val="bg1"/>
                </a:solidFill>
                <a:latin typeface="楷体_GB2312" pitchFamily="49" charset="-122"/>
                <a:ea typeface="楷体_GB2312" pitchFamily="49" charset="-122"/>
              </a:rPr>
              <a:t>发送含有用户</a:t>
            </a:r>
            <a:r>
              <a:rPr lang="en-US" altLang="zh-CN" b="1" dirty="0">
                <a:solidFill>
                  <a:schemeClr val="bg1"/>
                </a:solidFill>
                <a:latin typeface="楷体_GB2312" pitchFamily="49" charset="-122"/>
                <a:ea typeface="楷体_GB2312" pitchFamily="49" charset="-122"/>
              </a:rPr>
              <a:t>ID</a:t>
            </a:r>
            <a:r>
              <a:rPr lang="zh-CN" altLang="en-US" b="1" dirty="0">
                <a:solidFill>
                  <a:schemeClr val="bg1"/>
                </a:solidFill>
                <a:latin typeface="楷体_GB2312" pitchFamily="49" charset="-122"/>
                <a:ea typeface="楷体_GB2312" pitchFamily="49" charset="-122"/>
              </a:rPr>
              <a:t>和票据的报文，</a:t>
            </a:r>
            <a:r>
              <a:rPr lang="en-US" altLang="zh-CN" b="1" dirty="0">
                <a:solidFill>
                  <a:schemeClr val="bg1"/>
                </a:solidFill>
                <a:latin typeface="楷体_GB2312" pitchFamily="49" charset="-122"/>
                <a:ea typeface="楷体_GB2312" pitchFamily="49" charset="-122"/>
              </a:rPr>
              <a:t>V</a:t>
            </a:r>
            <a:r>
              <a:rPr lang="zh-CN" altLang="en-US" b="1" dirty="0">
                <a:solidFill>
                  <a:schemeClr val="bg1"/>
                </a:solidFill>
                <a:latin typeface="楷体_GB2312" pitchFamily="49" charset="-122"/>
                <a:ea typeface="楷体_GB2312" pitchFamily="49" charset="-122"/>
              </a:rPr>
              <a:t>要对票据进行解密，验证票据中的用户</a:t>
            </a:r>
            <a:r>
              <a:rPr lang="en-US" altLang="zh-CN" b="1" dirty="0">
                <a:solidFill>
                  <a:schemeClr val="bg1"/>
                </a:solidFill>
                <a:latin typeface="楷体_GB2312" pitchFamily="49" charset="-122"/>
                <a:ea typeface="楷体_GB2312" pitchFamily="49" charset="-122"/>
              </a:rPr>
              <a:t>ID</a:t>
            </a:r>
            <a:r>
              <a:rPr lang="zh-CN" altLang="en-US" b="1" dirty="0">
                <a:solidFill>
                  <a:schemeClr val="bg1"/>
                </a:solidFill>
                <a:latin typeface="楷体_GB2312" pitchFamily="49" charset="-122"/>
                <a:ea typeface="楷体_GB2312" pitchFamily="49" charset="-122"/>
              </a:rPr>
              <a:t>与未加密的用户</a:t>
            </a:r>
            <a:r>
              <a:rPr lang="en-US" altLang="zh-CN" b="1" dirty="0">
                <a:solidFill>
                  <a:schemeClr val="bg1"/>
                </a:solidFill>
                <a:latin typeface="楷体_GB2312" pitchFamily="49" charset="-122"/>
                <a:ea typeface="楷体_GB2312" pitchFamily="49" charset="-122"/>
              </a:rPr>
              <a:t>ID</a:t>
            </a:r>
            <a:r>
              <a:rPr lang="zh-CN" altLang="en-US" b="1" dirty="0">
                <a:solidFill>
                  <a:schemeClr val="bg1"/>
                </a:solidFill>
                <a:latin typeface="楷体_GB2312" pitchFamily="49" charset="-122"/>
                <a:ea typeface="楷体_GB2312" pitchFamily="49" charset="-122"/>
              </a:rPr>
              <a:t>是否一致，</a:t>
            </a:r>
            <a:r>
              <a:rPr lang="zh-CN" altLang="en-US" b="1" dirty="0">
                <a:solidFill>
                  <a:srgbClr val="FF0000"/>
                </a:solidFill>
                <a:latin typeface="楷体_GB2312" pitchFamily="49" charset="-122"/>
                <a:ea typeface="楷体_GB2312" pitchFamily="49" charset="-122"/>
              </a:rPr>
              <a:t>如果匹配，则通过身份验证。</a:t>
            </a:r>
            <a:endParaRPr lang="en-US" altLang="zh-CN" b="1" dirty="0">
              <a:solidFill>
                <a:srgbClr val="FF0000"/>
              </a:solidFill>
              <a:latin typeface="楷体_GB2312" pitchFamily="49" charset="-122"/>
              <a:ea typeface="楷体_GB2312" pitchFamily="49" charset="-122"/>
            </a:endParaRPr>
          </a:p>
        </p:txBody>
      </p:sp>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6588125" y="6165850"/>
            <a:ext cx="2133600" cy="476250"/>
          </a:xfrm>
          <a:prstGeom prst="rect">
            <a:avLst/>
          </a:prstGeom>
          <a:noFill/>
          <a:ln>
            <a:miter lim="800000"/>
            <a:headEnd/>
            <a:tailEnd/>
          </a:ln>
          <a:effectLst>
            <a:outerShdw dist="35921" dir="2700000" algn="ctr" rotWithShape="0">
              <a:schemeClr val="accent2"/>
            </a:outerShdw>
          </a:effectLst>
        </p:spPr>
        <p:txBody>
          <a:bodyPr/>
          <a:lstStyle/>
          <a:p>
            <a:pPr algn="r">
              <a:lnSpc>
                <a:spcPct val="100000"/>
              </a:lnSpc>
              <a:spcBef>
                <a:spcPct val="0"/>
              </a:spcBef>
              <a:buFontTx/>
              <a:buNone/>
              <a:defRPr/>
            </a:pPr>
            <a:fld id="{77FFB46C-C790-433C-9B40-35AC3DD2B05C}" type="slidenum">
              <a:rPr lang="zh-CN" altLang="en-US" sz="1400" b="1">
                <a:solidFill>
                  <a:srgbClr val="FFFFFF"/>
                </a:solidFill>
                <a:ea typeface="宋体" charset="-122"/>
              </a:rPr>
              <a:pPr algn="r">
                <a:lnSpc>
                  <a:spcPct val="100000"/>
                </a:lnSpc>
                <a:spcBef>
                  <a:spcPct val="0"/>
                </a:spcBef>
                <a:buFontTx/>
                <a:buNone/>
                <a:defRPr/>
              </a:pPr>
              <a:t>8</a:t>
            </a:fld>
            <a:endParaRPr lang="en-US" altLang="zh-CN" sz="1400" b="1">
              <a:solidFill>
                <a:srgbClr val="FFFFFF"/>
              </a:solidFill>
              <a:ea typeface="宋体" charset="-122"/>
            </a:endParaRPr>
          </a:p>
        </p:txBody>
      </p:sp>
      <p:sp>
        <p:nvSpPr>
          <p:cNvPr id="909314" name="Rectangle 2"/>
          <p:cNvSpPr>
            <a:spLocks noGrp="1" noChangeArrowheads="1"/>
          </p:cNvSpPr>
          <p:nvPr>
            <p:ph type="title" idx="4294967295"/>
          </p:nvPr>
        </p:nvSpPr>
        <p:spPr/>
        <p:txBody>
          <a:bodyPr/>
          <a:lstStyle/>
          <a:p>
            <a:pPr eaLnBrk="1" hangingPunct="1">
              <a:defRPr/>
            </a:pPr>
            <a:r>
              <a:rPr lang="en-US" altLang="zh-CN" dirty="0" smtClean="0">
                <a:ea typeface="宋体" charset="-122"/>
              </a:rPr>
              <a:t>MD5</a:t>
            </a:r>
          </a:p>
        </p:txBody>
      </p:sp>
      <p:sp>
        <p:nvSpPr>
          <p:cNvPr id="909315" name="Rectangle 3"/>
          <p:cNvSpPr>
            <a:spLocks noGrp="1" noChangeArrowheads="1"/>
          </p:cNvSpPr>
          <p:nvPr>
            <p:ph type="body" idx="4294967295"/>
          </p:nvPr>
        </p:nvSpPr>
        <p:spPr/>
        <p:txBody>
          <a:bodyPr/>
          <a:lstStyle/>
          <a:p>
            <a:pPr eaLnBrk="1" hangingPunct="1">
              <a:buFontTx/>
              <a:buNone/>
              <a:defRPr/>
            </a:pPr>
            <a:r>
              <a:rPr lang="zh-CN" altLang="en-US" sz="4000" dirty="0" smtClean="0">
                <a:ea typeface="华文新魏" pitchFamily="2" charset="-122"/>
              </a:rPr>
              <a:t>来历</a:t>
            </a:r>
            <a:br>
              <a:rPr lang="zh-CN" altLang="en-US" sz="4000" dirty="0" smtClean="0">
                <a:ea typeface="华文新魏" pitchFamily="2" charset="-122"/>
              </a:rPr>
            </a:br>
            <a:r>
              <a:rPr lang="en-US" altLang="zh-CN" dirty="0" smtClean="0"/>
              <a:t>MD5</a:t>
            </a:r>
            <a:r>
              <a:rPr lang="zh-CN" altLang="en-US" dirty="0" smtClean="0"/>
              <a:t>的全称是</a:t>
            </a:r>
            <a:r>
              <a:rPr lang="en-US" altLang="zh-CN" dirty="0" smtClean="0"/>
              <a:t>message-digest algorithm 5(</a:t>
            </a:r>
            <a:r>
              <a:rPr lang="zh-CN" altLang="en-US" dirty="0" smtClean="0"/>
              <a:t>信息</a:t>
            </a:r>
            <a:r>
              <a:rPr lang="en-US" altLang="zh-CN" dirty="0" smtClean="0"/>
              <a:t>-</a:t>
            </a:r>
            <a:r>
              <a:rPr lang="zh-CN" altLang="en-US" dirty="0" smtClean="0"/>
              <a:t>摘要算法</a:t>
            </a:r>
            <a:r>
              <a:rPr lang="en-US" altLang="zh-CN" dirty="0" smtClean="0"/>
              <a:t>)</a:t>
            </a:r>
            <a:r>
              <a:rPr lang="zh-CN" altLang="en-US" dirty="0" smtClean="0"/>
              <a:t>，在</a:t>
            </a:r>
            <a:r>
              <a:rPr lang="en-US" altLang="zh-CN" dirty="0" smtClean="0"/>
              <a:t>90</a:t>
            </a:r>
            <a:r>
              <a:rPr lang="zh-CN" altLang="en-US" dirty="0" smtClean="0"/>
              <a:t>年代初由</a:t>
            </a:r>
            <a:r>
              <a:rPr lang="en-US" altLang="zh-CN" dirty="0" smtClean="0"/>
              <a:t>MIT laboratory </a:t>
            </a:r>
            <a:br>
              <a:rPr lang="en-US" altLang="zh-CN" dirty="0" smtClean="0"/>
            </a:br>
            <a:r>
              <a:rPr lang="en-US" altLang="zh-CN" dirty="0" smtClean="0"/>
              <a:t>for computer science</a:t>
            </a:r>
            <a:r>
              <a:rPr lang="zh-CN" altLang="en-US" dirty="0" smtClean="0"/>
              <a:t>和</a:t>
            </a:r>
            <a:r>
              <a:rPr lang="en-US" altLang="zh-CN" dirty="0" smtClean="0"/>
              <a:t>RSA data security inc</a:t>
            </a:r>
            <a:r>
              <a:rPr lang="zh-CN" altLang="en-US" dirty="0" smtClean="0"/>
              <a:t>的</a:t>
            </a:r>
            <a:r>
              <a:rPr lang="en-US" altLang="zh-CN" dirty="0" smtClean="0"/>
              <a:t>Ronald l. </a:t>
            </a:r>
            <a:r>
              <a:rPr lang="en-US" altLang="zh-CN" dirty="0" err="1" smtClean="0"/>
              <a:t>Rivest</a:t>
            </a:r>
            <a:r>
              <a:rPr lang="zh-CN" altLang="en-US" dirty="0" smtClean="0"/>
              <a:t>开发出来，经</a:t>
            </a:r>
            <a:r>
              <a:rPr lang="en-US" altLang="zh-CN" dirty="0" smtClean="0"/>
              <a:t>MD2</a:t>
            </a:r>
            <a:r>
              <a:rPr lang="zh-CN" altLang="en-US" dirty="0" smtClean="0"/>
              <a:t>、</a:t>
            </a:r>
            <a:r>
              <a:rPr lang="en-US" altLang="zh-CN" dirty="0" smtClean="0"/>
              <a:t>MD3</a:t>
            </a:r>
            <a:r>
              <a:rPr lang="zh-CN" altLang="en-US" dirty="0" smtClean="0"/>
              <a:t>和</a:t>
            </a:r>
            <a:r>
              <a:rPr lang="en-US" altLang="zh-CN" dirty="0" smtClean="0"/>
              <a:t>MD4</a:t>
            </a:r>
            <a:r>
              <a:rPr lang="zh-CN" altLang="en-US" dirty="0" smtClean="0"/>
              <a:t>发展而来。</a:t>
            </a:r>
            <a:r>
              <a:rPr lang="en-US" altLang="zh-CN" dirty="0" smtClean="0">
                <a:hlinkClick r:id="rId3"/>
              </a:rPr>
              <a:t>http://www.ietf.org/rfc/rfc1321.txt</a:t>
            </a:r>
            <a:r>
              <a:rPr lang="zh-CN" altLang="en-US" dirty="0" smtClean="0"/>
              <a:t>，是一份最权威的文档，由</a:t>
            </a:r>
            <a:r>
              <a:rPr lang="en-US" altLang="zh-CN" dirty="0" smtClean="0"/>
              <a:t>Ronald l. </a:t>
            </a:r>
            <a:r>
              <a:rPr lang="en-US" altLang="zh-CN" dirty="0" err="1" smtClean="0"/>
              <a:t>Rivest</a:t>
            </a:r>
            <a:r>
              <a:rPr lang="zh-CN" altLang="en-US" dirty="0" smtClean="0"/>
              <a:t>在</a:t>
            </a:r>
            <a:r>
              <a:rPr lang="en-US" altLang="zh-CN" dirty="0" smtClean="0"/>
              <a:t>1992</a:t>
            </a:r>
            <a:r>
              <a:rPr lang="zh-CN" altLang="en-US" dirty="0" smtClean="0"/>
              <a:t>年</a:t>
            </a:r>
            <a:r>
              <a:rPr lang="en-US" altLang="zh-CN" dirty="0" smtClean="0"/>
              <a:t>8</a:t>
            </a:r>
            <a:r>
              <a:rPr lang="zh-CN" altLang="en-US" dirty="0" smtClean="0"/>
              <a:t>月向</a:t>
            </a:r>
            <a:r>
              <a:rPr lang="en-US" altLang="zh-CN" dirty="0" smtClean="0"/>
              <a:t>IETF</a:t>
            </a:r>
            <a:r>
              <a:rPr lang="zh-CN" altLang="en-US" dirty="0" smtClean="0"/>
              <a:t>提交。 </a:t>
            </a:r>
          </a:p>
        </p:txBody>
      </p:sp>
    </p:spTree>
  </p:cSld>
  <p:clrMapOvr>
    <a:masterClrMapping/>
  </p:clrMapOvr>
  <p:transition spd="med">
    <p:rand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0"/>
          </p:nvPr>
        </p:nvSpPr>
        <p:spPr>
          <a:ln/>
        </p:spPr>
        <p:txBody>
          <a:bodyPr/>
          <a:lstStyle/>
          <a:p>
            <a:fld id="{080C1BD5-8B14-46C4-9FDE-F50B390E22F7}" type="slidenum">
              <a:rPr lang="en-US" altLang="zh-CN"/>
              <a:pPr/>
              <a:t>80</a:t>
            </a:fld>
            <a:endParaRPr lang="en-US" altLang="zh-CN"/>
          </a:p>
        </p:txBody>
      </p:sp>
      <p:sp>
        <p:nvSpPr>
          <p:cNvPr id="3" name="Rectangle 4"/>
          <p:cNvSpPr>
            <a:spLocks noGrp="1" noChangeArrowheads="1"/>
          </p:cNvSpPr>
          <p:nvPr>
            <p:ph type="dt" sz="half" idx="4294967295"/>
          </p:nvPr>
        </p:nvSpPr>
        <p:spPr>
          <a:xfrm>
            <a:off x="0" y="6407150"/>
            <a:ext cx="1905000" cy="457200"/>
          </a:xfrm>
          <a:prstGeom prst="rect">
            <a:avLst/>
          </a:prstGeom>
          <a:ln/>
        </p:spPr>
        <p:txBody>
          <a:bodyPr/>
          <a:lstStyle/>
          <a:p>
            <a:fld id="{A3985691-A230-474C-B6A3-D1279D0D59D8}" type="datetime1">
              <a:rPr lang="zh-CN" altLang="en-US"/>
              <a:pPr/>
              <a:t>2023/4/16</a:t>
            </a:fld>
            <a:endParaRPr lang="en-US" altLang="zh-CN"/>
          </a:p>
        </p:txBody>
      </p:sp>
      <p:sp>
        <p:nvSpPr>
          <p:cNvPr id="217090" name="Text Box 2"/>
          <p:cNvSpPr txBox="1">
            <a:spLocks noChangeArrowheads="1"/>
          </p:cNvSpPr>
          <p:nvPr/>
        </p:nvSpPr>
        <p:spPr bwMode="auto">
          <a:xfrm>
            <a:off x="-71470" y="692170"/>
            <a:ext cx="9144000" cy="5576911"/>
          </a:xfrm>
          <a:prstGeom prst="rect">
            <a:avLst/>
          </a:prstGeom>
          <a:noFill/>
          <a:ln w="9525">
            <a:noFill/>
            <a:miter lim="800000"/>
            <a:headEnd/>
            <a:tailEnd/>
          </a:ln>
          <a:effectLst/>
        </p:spPr>
        <p:txBody>
          <a:bodyPr>
            <a:spAutoFit/>
          </a:bodyPr>
          <a:lstStyle/>
          <a:p>
            <a:pPr>
              <a:lnSpc>
                <a:spcPct val="135000"/>
              </a:lnSpc>
            </a:pPr>
            <a:r>
              <a:rPr lang="zh-CN" altLang="en-US" b="1" dirty="0">
                <a:solidFill>
                  <a:srgbClr val="0000FF"/>
                </a:solidFill>
                <a:latin typeface="楷体_GB2312" pitchFamily="49" charset="-122"/>
                <a:ea typeface="楷体_GB2312" pitchFamily="49" charset="-122"/>
              </a:rPr>
              <a:t>    </a:t>
            </a:r>
            <a:r>
              <a:rPr lang="zh-CN" altLang="en-US" b="1" dirty="0">
                <a:solidFill>
                  <a:srgbClr val="FFC000"/>
                </a:solidFill>
                <a:latin typeface="楷体_GB2312" pitchFamily="49" charset="-122"/>
                <a:ea typeface="楷体_GB2312" pitchFamily="49" charset="-122"/>
              </a:rPr>
              <a:t>前面的会话过程只使用了认证服务器认证，它在会话过程中没有解决下面两个问题：</a:t>
            </a:r>
          </a:p>
          <a:p>
            <a:pPr>
              <a:lnSpc>
                <a:spcPct val="135000"/>
              </a:lnSpc>
            </a:pPr>
            <a:r>
              <a:rPr lang="zh-CN" altLang="en-US" b="1" dirty="0">
                <a:solidFill>
                  <a:schemeClr val="bg1"/>
                </a:solidFill>
                <a:latin typeface="楷体_GB2312" pitchFamily="49" charset="-122"/>
                <a:ea typeface="楷体_GB2312" pitchFamily="49" charset="-122"/>
              </a:rPr>
              <a:t>    ① 希望用户输入的口令数最少。</a:t>
            </a:r>
          </a:p>
          <a:p>
            <a:pPr>
              <a:lnSpc>
                <a:spcPct val="135000"/>
              </a:lnSpc>
            </a:pPr>
            <a:r>
              <a:rPr lang="zh-CN" altLang="en-US" b="1" dirty="0">
                <a:latin typeface="楷体_GB2312" pitchFamily="49" charset="-122"/>
                <a:ea typeface="楷体_GB2312" pitchFamily="49" charset="-122"/>
              </a:rPr>
              <a:t>    </a:t>
            </a:r>
            <a:r>
              <a:rPr lang="zh-CN" altLang="en-US" b="1" dirty="0">
                <a:solidFill>
                  <a:srgbClr val="FFC000"/>
                </a:solidFill>
                <a:latin typeface="楷体_GB2312" pitchFamily="49" charset="-122"/>
                <a:ea typeface="楷体_GB2312" pitchFamily="49" charset="-122"/>
              </a:rPr>
              <a:t>假如用户</a:t>
            </a:r>
            <a:r>
              <a:rPr lang="en-US" altLang="zh-CN" b="1" dirty="0">
                <a:solidFill>
                  <a:srgbClr val="FFC000"/>
                </a:solidFill>
                <a:latin typeface="楷体_GB2312" pitchFamily="49" charset="-122"/>
                <a:ea typeface="楷体_GB2312" pitchFamily="49" charset="-122"/>
              </a:rPr>
              <a:t>C</a:t>
            </a:r>
            <a:r>
              <a:rPr lang="zh-CN" altLang="en-US" b="1" dirty="0">
                <a:solidFill>
                  <a:srgbClr val="FFC000"/>
                </a:solidFill>
                <a:latin typeface="楷体_GB2312" pitchFamily="49" charset="-122"/>
                <a:ea typeface="楷体_GB2312" pitchFamily="49" charset="-122"/>
              </a:rPr>
              <a:t>在一天中要多次检查邮件服务器是否有他的邮件，每次他都必须输入口令。</a:t>
            </a:r>
            <a:r>
              <a:rPr lang="zh-CN" altLang="en-US" b="1" dirty="0">
                <a:solidFill>
                  <a:schemeClr val="bg1"/>
                </a:solidFill>
                <a:latin typeface="楷体_GB2312" pitchFamily="49" charset="-122"/>
                <a:ea typeface="楷体_GB2312" pitchFamily="49" charset="-122"/>
              </a:rPr>
              <a:t>当然，可以通过允许票据来改善这种情况</a:t>
            </a:r>
            <a:r>
              <a:rPr lang="zh-CN" altLang="en-US" b="1" dirty="0">
                <a:latin typeface="楷体_GB2312" pitchFamily="49" charset="-122"/>
                <a:ea typeface="楷体_GB2312" pitchFamily="49" charset="-122"/>
              </a:rPr>
              <a:t>。</a:t>
            </a:r>
            <a:r>
              <a:rPr lang="zh-CN" altLang="en-US" b="1" dirty="0">
                <a:solidFill>
                  <a:srgbClr val="FF0000"/>
                </a:solidFill>
                <a:latin typeface="楷体_GB2312" pitchFamily="49" charset="-122"/>
                <a:ea typeface="楷体_GB2312" pitchFamily="49" charset="-122"/>
              </a:rPr>
              <a:t>然而，用户对有不同服务的请求，每种服务的第一次访问都需要一个新的票据，他还得每次都输入口令。</a:t>
            </a:r>
          </a:p>
          <a:p>
            <a:pPr>
              <a:lnSpc>
                <a:spcPct val="135000"/>
              </a:lnSpc>
            </a:pPr>
            <a:r>
              <a:rPr lang="zh-CN" altLang="en-US" b="1" dirty="0">
                <a:latin typeface="楷体_GB2312" pitchFamily="49" charset="-122"/>
                <a:ea typeface="楷体_GB2312" pitchFamily="49" charset="-122"/>
              </a:rPr>
              <a:t>    </a:t>
            </a:r>
            <a:r>
              <a:rPr lang="zh-CN" altLang="en-US" b="1" dirty="0">
                <a:solidFill>
                  <a:schemeClr val="bg1"/>
                </a:solidFill>
                <a:latin typeface="楷体_GB2312" pitchFamily="49" charset="-122"/>
                <a:ea typeface="楷体_GB2312" pitchFamily="49" charset="-122"/>
              </a:rPr>
              <a:t>② 会话中还涉及口令的明文传输。</a:t>
            </a:r>
          </a:p>
          <a:p>
            <a:pPr>
              <a:lnSpc>
                <a:spcPct val="135000"/>
              </a:lnSpc>
            </a:pPr>
            <a:r>
              <a:rPr lang="zh-CN" altLang="en-US" b="1" dirty="0">
                <a:latin typeface="楷体_GB2312" pitchFamily="49" charset="-122"/>
                <a:ea typeface="楷体_GB2312" pitchFamily="49" charset="-122"/>
              </a:rPr>
              <a:t>    </a:t>
            </a:r>
            <a:r>
              <a:rPr lang="zh-CN" altLang="en-US" b="1" dirty="0">
                <a:solidFill>
                  <a:srgbClr val="FFC000"/>
                </a:solidFill>
                <a:latin typeface="楷体_GB2312" pitchFamily="49" charset="-122"/>
                <a:ea typeface="楷体_GB2312" pitchFamily="49" charset="-122"/>
              </a:rPr>
              <a:t>为了解决上述问题，可以引入一个票据许可服务器（</a:t>
            </a:r>
            <a:r>
              <a:rPr lang="en-US" altLang="zh-CN" b="1" dirty="0">
                <a:solidFill>
                  <a:srgbClr val="FFC000"/>
                </a:solidFill>
                <a:latin typeface="楷体_GB2312" pitchFamily="49" charset="-122"/>
                <a:ea typeface="楷体_GB2312" pitchFamily="49" charset="-122"/>
              </a:rPr>
              <a:t>TGS</a:t>
            </a:r>
            <a:r>
              <a:rPr lang="zh-CN" altLang="en-US" b="1" dirty="0">
                <a:solidFill>
                  <a:srgbClr val="FFC000"/>
                </a:solidFill>
                <a:latin typeface="楷体_GB2312" pitchFamily="49" charset="-122"/>
                <a:ea typeface="楷体_GB2312" pitchFamily="49" charset="-122"/>
              </a:rPr>
              <a:t>），即采用认证服务器（</a:t>
            </a:r>
            <a:r>
              <a:rPr lang="en-US" altLang="zh-CN" b="1" dirty="0">
                <a:solidFill>
                  <a:srgbClr val="FFC000"/>
                </a:solidFill>
                <a:latin typeface="楷体_GB2312" pitchFamily="49" charset="-122"/>
                <a:ea typeface="楷体_GB2312" pitchFamily="49" charset="-122"/>
              </a:rPr>
              <a:t>AS</a:t>
            </a:r>
            <a:r>
              <a:rPr lang="zh-CN" altLang="en-US" b="1" dirty="0">
                <a:solidFill>
                  <a:srgbClr val="FFC000"/>
                </a:solidFill>
                <a:latin typeface="楷体_GB2312" pitchFamily="49" charset="-122"/>
                <a:ea typeface="楷体_GB2312" pitchFamily="49" charset="-122"/>
              </a:rPr>
              <a:t>）认证和票据许可服务器（</a:t>
            </a:r>
            <a:r>
              <a:rPr lang="en-US" altLang="zh-CN" b="1" dirty="0">
                <a:solidFill>
                  <a:srgbClr val="FFC000"/>
                </a:solidFill>
                <a:latin typeface="楷体_GB2312" pitchFamily="49" charset="-122"/>
                <a:ea typeface="楷体_GB2312" pitchFamily="49" charset="-122"/>
              </a:rPr>
              <a:t>TGS</a:t>
            </a:r>
            <a:r>
              <a:rPr lang="zh-CN" altLang="en-US" b="1" dirty="0">
                <a:solidFill>
                  <a:srgbClr val="FFC000"/>
                </a:solidFill>
                <a:latin typeface="楷体_GB2312" pitchFamily="49" charset="-122"/>
                <a:ea typeface="楷体_GB2312" pitchFamily="49" charset="-122"/>
              </a:rPr>
              <a:t>）认证相结合的认证方式，</a:t>
            </a:r>
            <a:r>
              <a:rPr lang="zh-CN" altLang="en-US" b="1" dirty="0">
                <a:solidFill>
                  <a:schemeClr val="bg1"/>
                </a:solidFill>
                <a:latin typeface="楷体_GB2312" pitchFamily="49" charset="-122"/>
                <a:ea typeface="楷体_GB2312" pitchFamily="49" charset="-122"/>
              </a:rPr>
              <a:t>如图</a:t>
            </a:r>
            <a:r>
              <a:rPr lang="en-US" altLang="zh-CN" b="1" dirty="0">
                <a:solidFill>
                  <a:schemeClr val="bg1"/>
                </a:solidFill>
                <a:latin typeface="楷体_GB2312" pitchFamily="49" charset="-122"/>
                <a:ea typeface="楷体_GB2312" pitchFamily="49" charset="-122"/>
              </a:rPr>
              <a:t>5-20</a:t>
            </a:r>
            <a:r>
              <a:rPr lang="zh-CN" altLang="en-US" b="1" dirty="0">
                <a:solidFill>
                  <a:schemeClr val="bg1"/>
                </a:solidFill>
                <a:latin typeface="楷体_GB2312" pitchFamily="49" charset="-122"/>
                <a:ea typeface="楷体_GB2312" pitchFamily="49" charset="-122"/>
              </a:rPr>
              <a:t>所示</a:t>
            </a:r>
            <a:r>
              <a:rPr lang="zh-CN" altLang="en-US"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p:txBody>
      </p:sp>
    </p:spTree>
  </p:cSld>
  <p:clrMapOvr>
    <a:masterClrMapping/>
  </p:clrMapOvr>
  <p:transition spd="med">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0"/>
          </p:nvPr>
        </p:nvSpPr>
        <p:spPr>
          <a:ln/>
        </p:spPr>
        <p:txBody>
          <a:bodyPr/>
          <a:lstStyle/>
          <a:p>
            <a:fld id="{CED4D072-75EF-47B7-90A7-25BE92654DBE}" type="slidenum">
              <a:rPr lang="en-US" altLang="zh-CN"/>
              <a:pPr/>
              <a:t>81</a:t>
            </a:fld>
            <a:endParaRPr lang="en-US" altLang="zh-CN"/>
          </a:p>
        </p:txBody>
      </p:sp>
      <p:sp>
        <p:nvSpPr>
          <p:cNvPr id="5" name="Rectangle 4"/>
          <p:cNvSpPr>
            <a:spLocks noGrp="1" noChangeArrowheads="1"/>
          </p:cNvSpPr>
          <p:nvPr>
            <p:ph type="dt" sz="half" idx="4294967295"/>
          </p:nvPr>
        </p:nvSpPr>
        <p:spPr>
          <a:xfrm>
            <a:off x="0" y="6407150"/>
            <a:ext cx="1905000" cy="457200"/>
          </a:xfrm>
          <a:prstGeom prst="rect">
            <a:avLst/>
          </a:prstGeom>
          <a:ln/>
        </p:spPr>
        <p:txBody>
          <a:bodyPr/>
          <a:lstStyle/>
          <a:p>
            <a:fld id="{2E470C72-334D-40A5-A740-21569E143B9C}" type="datetime1">
              <a:rPr lang="zh-CN" altLang="en-US"/>
              <a:pPr/>
              <a:t>2023/4/16</a:t>
            </a:fld>
            <a:endParaRPr lang="en-US" altLang="zh-CN"/>
          </a:p>
        </p:txBody>
      </p:sp>
      <p:pic>
        <p:nvPicPr>
          <p:cNvPr id="218114" name="Picture 2" descr="0520"/>
          <p:cNvPicPr>
            <a:picLocks noChangeAspect="1" noChangeArrowheads="1"/>
          </p:cNvPicPr>
          <p:nvPr/>
        </p:nvPicPr>
        <p:blipFill>
          <a:blip r:embed="rId2" cstate="print"/>
          <a:srcRect/>
          <a:stretch>
            <a:fillRect/>
          </a:stretch>
        </p:blipFill>
        <p:spPr bwMode="auto">
          <a:xfrm>
            <a:off x="287338" y="285750"/>
            <a:ext cx="8532812" cy="2695575"/>
          </a:xfrm>
          <a:prstGeom prst="rect">
            <a:avLst/>
          </a:prstGeom>
          <a:noFill/>
          <a:ln w="9525">
            <a:noFill/>
            <a:miter lim="800000"/>
            <a:headEnd/>
            <a:tailEnd/>
          </a:ln>
        </p:spPr>
      </p:pic>
      <p:sp>
        <p:nvSpPr>
          <p:cNvPr id="218115" name="Rectangle 3"/>
          <p:cNvSpPr>
            <a:spLocks noChangeArrowheads="1"/>
          </p:cNvSpPr>
          <p:nvPr/>
        </p:nvSpPr>
        <p:spPr bwMode="auto">
          <a:xfrm>
            <a:off x="1647825" y="3008313"/>
            <a:ext cx="4903788" cy="396875"/>
          </a:xfrm>
          <a:prstGeom prst="rect">
            <a:avLst/>
          </a:prstGeom>
          <a:noFill/>
          <a:ln w="9525">
            <a:noFill/>
            <a:miter lim="800000"/>
            <a:headEnd/>
            <a:tailEnd/>
          </a:ln>
          <a:effectLst/>
        </p:spPr>
        <p:txBody>
          <a:bodyPr wrap="none" anchor="ctr">
            <a:spAutoFit/>
          </a:bodyPr>
          <a:lstStyle/>
          <a:p>
            <a:pPr eaLnBrk="0" hangingPunct="0"/>
            <a:r>
              <a:rPr lang="zh-CN" altLang="en-US" sz="2000" b="1">
                <a:solidFill>
                  <a:srgbClr val="0000FF"/>
                </a:solidFill>
              </a:rPr>
              <a:t>图</a:t>
            </a:r>
            <a:r>
              <a:rPr lang="en-US" altLang="zh-CN" sz="2000" b="1">
                <a:solidFill>
                  <a:srgbClr val="0000FF"/>
                </a:solidFill>
              </a:rPr>
              <a:t>5-20  </a:t>
            </a:r>
            <a:r>
              <a:rPr lang="zh-CN" altLang="en-US" sz="2000" b="1">
                <a:solidFill>
                  <a:srgbClr val="0000FF"/>
                </a:solidFill>
              </a:rPr>
              <a:t>一个更安全的认证会话的交互过程 </a:t>
            </a:r>
          </a:p>
        </p:txBody>
      </p:sp>
      <p:sp>
        <p:nvSpPr>
          <p:cNvPr id="218116" name="Text Box 4"/>
          <p:cNvSpPr txBox="1">
            <a:spLocks noChangeArrowheads="1"/>
          </p:cNvSpPr>
          <p:nvPr/>
        </p:nvSpPr>
        <p:spPr bwMode="auto">
          <a:xfrm>
            <a:off x="34925" y="3382963"/>
            <a:ext cx="9144000" cy="2751522"/>
          </a:xfrm>
          <a:prstGeom prst="rect">
            <a:avLst/>
          </a:prstGeom>
          <a:noFill/>
          <a:ln w="9525">
            <a:noFill/>
            <a:miter lim="800000"/>
            <a:headEnd/>
            <a:tailEnd/>
          </a:ln>
          <a:effectLst/>
        </p:spPr>
        <p:txBody>
          <a:bodyPr>
            <a:spAutoFit/>
          </a:bodyPr>
          <a:lstStyle/>
          <a:p>
            <a:pPr>
              <a:lnSpc>
                <a:spcPct val="120000"/>
              </a:lnSpc>
            </a:pPr>
            <a:r>
              <a:rPr lang="zh-CN" altLang="en-US" b="1" dirty="0">
                <a:solidFill>
                  <a:schemeClr val="bg1"/>
                </a:solidFill>
                <a:latin typeface="楷体_GB2312" pitchFamily="49" charset="-122"/>
                <a:ea typeface="楷体_GB2312" pitchFamily="49" charset="-122"/>
              </a:rPr>
              <a:t>    在图</a:t>
            </a:r>
            <a:r>
              <a:rPr lang="en-US" altLang="zh-CN" b="1" dirty="0">
                <a:solidFill>
                  <a:schemeClr val="bg1"/>
                </a:solidFill>
                <a:latin typeface="楷体_GB2312" pitchFamily="49" charset="-122"/>
                <a:ea typeface="楷体_GB2312" pitchFamily="49" charset="-122"/>
              </a:rPr>
              <a:t>5-20</a:t>
            </a:r>
            <a:r>
              <a:rPr lang="zh-CN" altLang="en-US" b="1" dirty="0">
                <a:solidFill>
                  <a:schemeClr val="bg1"/>
                </a:solidFill>
                <a:latin typeface="楷体_GB2312" pitchFamily="49" charset="-122"/>
                <a:ea typeface="楷体_GB2312" pitchFamily="49" charset="-122"/>
              </a:rPr>
              <a:t>中，认证过程如下：</a:t>
            </a:r>
          </a:p>
          <a:p>
            <a:pPr>
              <a:lnSpc>
                <a:spcPct val="120000"/>
              </a:lnSpc>
            </a:pPr>
            <a:r>
              <a:rPr lang="zh-CN" altLang="en-US" b="1" dirty="0">
                <a:solidFill>
                  <a:srgbClr val="0000FF"/>
                </a:solidFill>
                <a:latin typeface="楷体_GB2312" pitchFamily="49" charset="-122"/>
                <a:ea typeface="楷体_GB2312" pitchFamily="49" charset="-122"/>
              </a:rPr>
              <a:t>    </a:t>
            </a:r>
            <a:r>
              <a:rPr lang="zh-CN" altLang="en-US" b="1" dirty="0">
                <a:solidFill>
                  <a:srgbClr val="FFC000"/>
                </a:solidFill>
                <a:latin typeface="楷体_GB2312" pitchFamily="49" charset="-122"/>
                <a:ea typeface="楷体_GB2312" pitchFamily="49" charset="-122"/>
              </a:rPr>
              <a:t>① 用户向</a:t>
            </a:r>
            <a:r>
              <a:rPr lang="en-US" altLang="zh-CN" b="1" dirty="0">
                <a:solidFill>
                  <a:srgbClr val="FFC000"/>
                </a:solidFill>
                <a:latin typeface="楷体_GB2312" pitchFamily="49" charset="-122"/>
                <a:ea typeface="楷体_GB2312" pitchFamily="49" charset="-122"/>
              </a:rPr>
              <a:t>AS</a:t>
            </a:r>
            <a:r>
              <a:rPr lang="zh-CN" altLang="en-US" b="1" dirty="0">
                <a:solidFill>
                  <a:srgbClr val="FFC000"/>
                </a:solidFill>
                <a:latin typeface="楷体_GB2312" pitchFamily="49" charset="-122"/>
                <a:ea typeface="楷体_GB2312" pitchFamily="49" charset="-122"/>
              </a:rPr>
              <a:t>发送用户</a:t>
            </a:r>
            <a:r>
              <a:rPr lang="en-US" altLang="zh-CN" b="1" dirty="0">
                <a:solidFill>
                  <a:srgbClr val="FFC000"/>
                </a:solidFill>
                <a:latin typeface="楷体_GB2312" pitchFamily="49" charset="-122"/>
                <a:ea typeface="楷体_GB2312" pitchFamily="49" charset="-122"/>
              </a:rPr>
              <a:t>ID</a:t>
            </a:r>
            <a:r>
              <a:rPr lang="zh-CN" altLang="en-US" b="1" dirty="0">
                <a:solidFill>
                  <a:srgbClr val="FFC000"/>
                </a:solidFill>
                <a:latin typeface="楷体_GB2312" pitchFamily="49" charset="-122"/>
                <a:ea typeface="楷体_GB2312" pitchFamily="49" charset="-122"/>
              </a:rPr>
              <a:t>、</a:t>
            </a:r>
            <a:r>
              <a:rPr lang="en-US" altLang="zh-CN" b="1" dirty="0">
                <a:solidFill>
                  <a:srgbClr val="FFC000"/>
                </a:solidFill>
                <a:latin typeface="楷体_GB2312" pitchFamily="49" charset="-122"/>
                <a:ea typeface="楷体_GB2312" pitchFamily="49" charset="-122"/>
              </a:rPr>
              <a:t>TGS ID</a:t>
            </a:r>
            <a:r>
              <a:rPr lang="zh-CN" altLang="en-US" b="1" dirty="0">
                <a:solidFill>
                  <a:srgbClr val="FFC000"/>
                </a:solidFill>
                <a:latin typeface="楷体_GB2312" pitchFamily="49" charset="-122"/>
                <a:ea typeface="楷体_GB2312" pitchFamily="49" charset="-122"/>
              </a:rPr>
              <a:t>请求一张代表该用户的门票许可票据。</a:t>
            </a:r>
          </a:p>
          <a:p>
            <a:pPr>
              <a:lnSpc>
                <a:spcPct val="120000"/>
              </a:lnSpc>
            </a:pPr>
            <a:r>
              <a:rPr lang="zh-CN" altLang="en-US" b="1" dirty="0">
                <a:latin typeface="楷体_GB2312" pitchFamily="49" charset="-122"/>
                <a:ea typeface="楷体_GB2312" pitchFamily="49" charset="-122"/>
              </a:rPr>
              <a:t>    </a:t>
            </a:r>
            <a:r>
              <a:rPr lang="zh-CN" altLang="en-US" b="1" dirty="0">
                <a:solidFill>
                  <a:schemeClr val="bg1"/>
                </a:solidFill>
                <a:latin typeface="楷体_GB2312" pitchFamily="49" charset="-122"/>
                <a:ea typeface="楷体_GB2312" pitchFamily="49" charset="-122"/>
              </a:rPr>
              <a:t>② </a:t>
            </a:r>
            <a:r>
              <a:rPr lang="en-US" altLang="zh-CN" b="1" dirty="0">
                <a:solidFill>
                  <a:schemeClr val="bg1"/>
                </a:solidFill>
                <a:latin typeface="楷体_GB2312" pitchFamily="49" charset="-122"/>
                <a:ea typeface="楷体_GB2312" pitchFamily="49" charset="-122"/>
              </a:rPr>
              <a:t>AS</a:t>
            </a:r>
            <a:r>
              <a:rPr lang="zh-CN" altLang="en-US" b="1" dirty="0">
                <a:solidFill>
                  <a:schemeClr val="bg1"/>
                </a:solidFill>
                <a:latin typeface="楷体_GB2312" pitchFamily="49" charset="-122"/>
                <a:ea typeface="楷体_GB2312" pitchFamily="49" charset="-122"/>
              </a:rPr>
              <a:t>发回一张加密过的票据，加密密钥是由用户口令导出的</a:t>
            </a:r>
            <a:r>
              <a:rPr lang="zh-CN" altLang="en-US" b="1" dirty="0">
                <a:latin typeface="楷体_GB2312" pitchFamily="49" charset="-122"/>
                <a:ea typeface="楷体_GB2312" pitchFamily="49" charset="-122"/>
              </a:rPr>
              <a:t>。</a:t>
            </a:r>
            <a:r>
              <a:rPr lang="zh-CN" altLang="en-US" b="1" dirty="0">
                <a:solidFill>
                  <a:srgbClr val="FF0000"/>
                </a:solidFill>
                <a:latin typeface="楷体_GB2312" pitchFamily="49" charset="-122"/>
                <a:ea typeface="楷体_GB2312" pitchFamily="49" charset="-122"/>
              </a:rPr>
              <a:t>当响应抵达客户端时，客户端通知用户输入口令，并由此产生密钥，</a:t>
            </a:r>
            <a:r>
              <a:rPr lang="zh-CN" altLang="en-US" b="1" dirty="0">
                <a:solidFill>
                  <a:schemeClr val="bg1"/>
                </a:solidFill>
                <a:latin typeface="楷体_GB2312" pitchFamily="49" charset="-122"/>
                <a:ea typeface="楷体_GB2312" pitchFamily="49" charset="-122"/>
              </a:rPr>
              <a:t>并试图对收到的报文解密（若口令正确，票据就能正确恢复）。</a:t>
            </a:r>
            <a:endParaRPr lang="en-US" altLang="zh-CN" b="1" dirty="0">
              <a:solidFill>
                <a:schemeClr val="bg1"/>
              </a:solidFill>
              <a:latin typeface="楷体_GB2312" pitchFamily="49" charset="-122"/>
              <a:ea typeface="楷体_GB2312" pitchFamily="49" charset="-122"/>
            </a:endParaRPr>
          </a:p>
        </p:txBody>
      </p:sp>
    </p:spTree>
  </p:cSld>
  <p:clrMapOvr>
    <a:masterClrMapping/>
  </p:clrMapOvr>
  <p:transition spd="med">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0"/>
          </p:nvPr>
        </p:nvSpPr>
        <p:spPr>
          <a:ln/>
        </p:spPr>
        <p:txBody>
          <a:bodyPr/>
          <a:lstStyle/>
          <a:p>
            <a:fld id="{A1F58D87-B240-460E-B865-A22E82412096}" type="slidenum">
              <a:rPr lang="en-US" altLang="zh-CN"/>
              <a:pPr/>
              <a:t>82</a:t>
            </a:fld>
            <a:endParaRPr lang="en-US" altLang="zh-CN"/>
          </a:p>
        </p:txBody>
      </p:sp>
      <p:sp>
        <p:nvSpPr>
          <p:cNvPr id="3" name="Rectangle 4"/>
          <p:cNvSpPr>
            <a:spLocks noGrp="1" noChangeArrowheads="1"/>
          </p:cNvSpPr>
          <p:nvPr>
            <p:ph type="dt" sz="half" idx="4294967295"/>
          </p:nvPr>
        </p:nvSpPr>
        <p:spPr>
          <a:xfrm>
            <a:off x="0" y="6407150"/>
            <a:ext cx="1905000" cy="457200"/>
          </a:xfrm>
          <a:prstGeom prst="rect">
            <a:avLst/>
          </a:prstGeom>
          <a:ln/>
        </p:spPr>
        <p:txBody>
          <a:bodyPr/>
          <a:lstStyle/>
          <a:p>
            <a:fld id="{2C2F0AD1-B806-4CE1-850B-A74A5A38F862}" type="datetime1">
              <a:rPr lang="zh-CN" altLang="en-US"/>
              <a:pPr/>
              <a:t>2023/4/16</a:t>
            </a:fld>
            <a:endParaRPr lang="en-US" altLang="zh-CN"/>
          </a:p>
        </p:txBody>
      </p:sp>
      <p:sp>
        <p:nvSpPr>
          <p:cNvPr id="219138" name="Text Box 2"/>
          <p:cNvSpPr txBox="1">
            <a:spLocks noChangeArrowheads="1"/>
          </p:cNvSpPr>
          <p:nvPr/>
        </p:nvSpPr>
        <p:spPr bwMode="auto">
          <a:xfrm>
            <a:off x="34925" y="228600"/>
            <a:ext cx="9144000" cy="5927777"/>
          </a:xfrm>
          <a:prstGeom prst="rect">
            <a:avLst/>
          </a:prstGeom>
          <a:noFill/>
          <a:ln w="9525">
            <a:noFill/>
            <a:miter lim="800000"/>
            <a:headEnd/>
            <a:tailEnd/>
          </a:ln>
          <a:effectLst/>
        </p:spPr>
        <p:txBody>
          <a:bodyPr>
            <a:spAutoFit/>
          </a:bodyPr>
          <a:lstStyle/>
          <a:p>
            <a:pPr>
              <a:lnSpc>
                <a:spcPct val="120000"/>
              </a:lnSpc>
            </a:pPr>
            <a:r>
              <a:rPr lang="zh-CN" altLang="en-US" b="1" dirty="0">
                <a:latin typeface="楷体_GB2312" pitchFamily="49" charset="-122"/>
                <a:ea typeface="楷体_GB2312" pitchFamily="49" charset="-122"/>
              </a:rPr>
              <a:t>    </a:t>
            </a:r>
            <a:r>
              <a:rPr lang="zh-CN" altLang="en-US" b="1" dirty="0">
                <a:solidFill>
                  <a:schemeClr val="bg1"/>
                </a:solidFill>
                <a:latin typeface="楷体_GB2312" pitchFamily="49" charset="-122"/>
                <a:ea typeface="楷体_GB2312" pitchFamily="49" charset="-122"/>
              </a:rPr>
              <a:t>由于只有合法的用户才能恢复该票据，因此使用口令获得</a:t>
            </a:r>
            <a:r>
              <a:rPr lang="en-US" altLang="zh-CN" b="1" dirty="0">
                <a:solidFill>
                  <a:schemeClr val="bg1"/>
                </a:solidFill>
                <a:latin typeface="楷体_GB2312" pitchFamily="49" charset="-122"/>
                <a:ea typeface="楷体_GB2312" pitchFamily="49" charset="-122"/>
              </a:rPr>
              <a:t>Kerberos</a:t>
            </a:r>
            <a:r>
              <a:rPr lang="zh-CN" altLang="en-US" b="1" dirty="0">
                <a:solidFill>
                  <a:schemeClr val="bg1"/>
                </a:solidFill>
                <a:latin typeface="楷体_GB2312" pitchFamily="49" charset="-122"/>
                <a:ea typeface="楷体_GB2312" pitchFamily="49" charset="-122"/>
              </a:rPr>
              <a:t>的信任无需传递明文口令。</a:t>
            </a:r>
          </a:p>
          <a:p>
            <a:pPr>
              <a:lnSpc>
                <a:spcPct val="120000"/>
              </a:lnSpc>
            </a:pPr>
            <a:r>
              <a:rPr lang="zh-CN" altLang="en-US" b="1" dirty="0">
                <a:solidFill>
                  <a:srgbClr val="FF0000"/>
                </a:solidFill>
                <a:latin typeface="楷体_GB2312" pitchFamily="49" charset="-122"/>
                <a:ea typeface="楷体_GB2312" pitchFamily="49" charset="-122"/>
              </a:rPr>
              <a:t>    ③ 客户代表用户请求一张服务许可票据。</a:t>
            </a:r>
          </a:p>
          <a:p>
            <a:pPr>
              <a:lnSpc>
                <a:spcPct val="120000"/>
              </a:lnSpc>
            </a:pPr>
            <a:r>
              <a:rPr lang="zh-CN" altLang="en-US" b="1" dirty="0">
                <a:solidFill>
                  <a:schemeClr val="bg1"/>
                </a:solidFill>
                <a:latin typeface="楷体_GB2312" pitchFamily="49" charset="-122"/>
                <a:ea typeface="楷体_GB2312" pitchFamily="49" charset="-122"/>
              </a:rPr>
              <a:t>    ④ </a:t>
            </a:r>
            <a:r>
              <a:rPr lang="en-US" altLang="zh-CN" b="1" dirty="0">
                <a:solidFill>
                  <a:schemeClr val="bg1"/>
                </a:solidFill>
                <a:latin typeface="楷体_GB2312" pitchFamily="49" charset="-122"/>
                <a:ea typeface="楷体_GB2312" pitchFamily="49" charset="-122"/>
              </a:rPr>
              <a:t>TGS</a:t>
            </a:r>
            <a:r>
              <a:rPr lang="zh-CN" altLang="en-US" b="1" dirty="0">
                <a:solidFill>
                  <a:schemeClr val="bg1"/>
                </a:solidFill>
                <a:latin typeface="楷体_GB2312" pitchFamily="49" charset="-122"/>
                <a:ea typeface="楷体_GB2312" pitchFamily="49" charset="-122"/>
              </a:rPr>
              <a:t>对收到的票据进行解密，通过检查</a:t>
            </a:r>
            <a:r>
              <a:rPr lang="en-US" altLang="zh-CN" b="1" dirty="0">
                <a:solidFill>
                  <a:schemeClr val="bg1"/>
                </a:solidFill>
                <a:latin typeface="楷体_GB2312" pitchFamily="49" charset="-122"/>
                <a:ea typeface="楷体_GB2312" pitchFamily="49" charset="-122"/>
              </a:rPr>
              <a:t>TGS</a:t>
            </a:r>
            <a:r>
              <a:rPr lang="zh-CN" altLang="en-US" b="1" dirty="0">
                <a:solidFill>
                  <a:schemeClr val="bg1"/>
                </a:solidFill>
                <a:latin typeface="楷体_GB2312" pitchFamily="49" charset="-122"/>
                <a:ea typeface="楷体_GB2312" pitchFamily="49" charset="-122"/>
              </a:rPr>
              <a:t>的</a:t>
            </a:r>
            <a:r>
              <a:rPr lang="en-US" altLang="zh-CN" b="1" dirty="0">
                <a:solidFill>
                  <a:schemeClr val="bg1"/>
                </a:solidFill>
                <a:latin typeface="楷体_GB2312" pitchFamily="49" charset="-122"/>
                <a:ea typeface="楷体_GB2312" pitchFamily="49" charset="-122"/>
              </a:rPr>
              <a:t>ID</a:t>
            </a:r>
            <a:r>
              <a:rPr lang="zh-CN" altLang="en-US" b="1" dirty="0">
                <a:solidFill>
                  <a:schemeClr val="bg1"/>
                </a:solidFill>
                <a:latin typeface="楷体_GB2312" pitchFamily="49" charset="-122"/>
                <a:ea typeface="楷体_GB2312" pitchFamily="49" charset="-122"/>
              </a:rPr>
              <a:t>是否存在来验证解密是否成功；然后检查生存期，确保票据没有过期；接着比较用户的</a:t>
            </a:r>
            <a:r>
              <a:rPr lang="en-US" altLang="zh-CN" b="1" dirty="0">
                <a:solidFill>
                  <a:schemeClr val="bg1"/>
                </a:solidFill>
                <a:latin typeface="楷体_GB2312" pitchFamily="49" charset="-122"/>
                <a:ea typeface="楷体_GB2312" pitchFamily="49" charset="-122"/>
              </a:rPr>
              <a:t>ID</a:t>
            </a:r>
            <a:r>
              <a:rPr lang="zh-CN" altLang="en-US" b="1" dirty="0">
                <a:solidFill>
                  <a:schemeClr val="bg1"/>
                </a:solidFill>
                <a:latin typeface="楷体_GB2312" pitchFamily="49" charset="-122"/>
                <a:ea typeface="楷体_GB2312" pitchFamily="49" charset="-122"/>
              </a:rPr>
              <a:t>和网络地址与收到鉴别用户的信息是否一致。</a:t>
            </a:r>
          </a:p>
          <a:p>
            <a:pPr>
              <a:lnSpc>
                <a:spcPct val="120000"/>
              </a:lnSpc>
            </a:pPr>
            <a:r>
              <a:rPr lang="zh-CN" altLang="en-US" b="1" dirty="0">
                <a:solidFill>
                  <a:schemeClr val="bg1"/>
                </a:solidFill>
                <a:latin typeface="楷体_GB2312" pitchFamily="49" charset="-122"/>
                <a:ea typeface="楷体_GB2312" pitchFamily="49" charset="-122"/>
              </a:rPr>
              <a:t>    ⑤ 客户代表用户请求获得某项服务。</a:t>
            </a:r>
            <a:r>
              <a:rPr lang="zh-CN" altLang="en-US" b="1" dirty="0">
                <a:solidFill>
                  <a:srgbClr val="FF0000"/>
                </a:solidFill>
                <a:latin typeface="楷体_GB2312" pitchFamily="49" charset="-122"/>
                <a:ea typeface="楷体_GB2312" pitchFamily="49" charset="-122"/>
              </a:rPr>
              <a:t>客户向服务器传输一个包含用户</a:t>
            </a:r>
            <a:r>
              <a:rPr lang="en-US" altLang="zh-CN" b="1" dirty="0">
                <a:solidFill>
                  <a:srgbClr val="FF0000"/>
                </a:solidFill>
                <a:latin typeface="楷体_GB2312" pitchFamily="49" charset="-122"/>
                <a:ea typeface="楷体_GB2312" pitchFamily="49" charset="-122"/>
              </a:rPr>
              <a:t>ID</a:t>
            </a:r>
            <a:r>
              <a:rPr lang="zh-CN" altLang="en-US" b="1" dirty="0">
                <a:solidFill>
                  <a:srgbClr val="FF0000"/>
                </a:solidFill>
                <a:latin typeface="楷体_GB2312" pitchFamily="49" charset="-122"/>
                <a:ea typeface="楷体_GB2312" pitchFamily="49" charset="-122"/>
              </a:rPr>
              <a:t>和服务许可票据的报文，服务器通过票据的内容进行鉴别。</a:t>
            </a:r>
            <a:endParaRPr lang="zh-CN" altLang="en-US" b="1" dirty="0">
              <a:solidFill>
                <a:schemeClr val="bg1"/>
              </a:solidFill>
              <a:latin typeface="楷体_GB2312" pitchFamily="49" charset="-122"/>
              <a:ea typeface="楷体_GB2312" pitchFamily="49" charset="-122"/>
            </a:endParaRPr>
          </a:p>
          <a:p>
            <a:r>
              <a:rPr lang="zh-CN" altLang="en-US" b="1" dirty="0">
                <a:solidFill>
                  <a:schemeClr val="bg1"/>
                </a:solidFill>
                <a:latin typeface="楷体_GB2312" pitchFamily="49" charset="-122"/>
                <a:ea typeface="楷体_GB2312" pitchFamily="49" charset="-122"/>
              </a:rPr>
              <a:t>    以上认证过程与图</a:t>
            </a:r>
            <a:r>
              <a:rPr lang="en-US" altLang="zh-CN" b="1" dirty="0">
                <a:solidFill>
                  <a:schemeClr val="bg1"/>
                </a:solidFill>
                <a:latin typeface="楷体_GB2312" pitchFamily="49" charset="-122"/>
                <a:ea typeface="楷体_GB2312" pitchFamily="49" charset="-122"/>
              </a:rPr>
              <a:t>5-19</a:t>
            </a:r>
            <a:r>
              <a:rPr lang="zh-CN" altLang="en-US" b="1" dirty="0">
                <a:solidFill>
                  <a:schemeClr val="bg1"/>
                </a:solidFill>
                <a:latin typeface="楷体_GB2312" pitchFamily="49" charset="-122"/>
                <a:ea typeface="楷体_GB2312" pitchFamily="49" charset="-122"/>
              </a:rPr>
              <a:t>的认证过程相比增加了安全性，但仍存在以下两个问题：</a:t>
            </a:r>
          </a:p>
          <a:p>
            <a:r>
              <a:rPr lang="zh-CN" altLang="en-US" b="1" dirty="0">
                <a:solidFill>
                  <a:srgbClr val="FF0000"/>
                </a:solidFill>
                <a:latin typeface="楷体_GB2312" pitchFamily="49" charset="-122"/>
                <a:ea typeface="楷体_GB2312" pitchFamily="49" charset="-122"/>
              </a:rPr>
              <a:t>    ① 门票许可票据的生存期问题。生存期如果太短，用户将总被要求输入口令；</a:t>
            </a:r>
            <a:r>
              <a:rPr lang="zh-CN" altLang="en-US" b="1" dirty="0">
                <a:solidFill>
                  <a:schemeClr val="bg1"/>
                </a:solidFill>
                <a:latin typeface="楷体_GB2312" pitchFamily="49" charset="-122"/>
                <a:ea typeface="楷体_GB2312" pitchFamily="49" charset="-122"/>
              </a:rPr>
              <a:t>生存期太长，对手又有更多重放的机会。</a:t>
            </a:r>
          </a:p>
          <a:p>
            <a:r>
              <a:rPr lang="zh-CN" altLang="en-US" b="1" dirty="0">
                <a:solidFill>
                  <a:schemeClr val="bg1"/>
                </a:solidFill>
                <a:latin typeface="楷体_GB2312" pitchFamily="49" charset="-122"/>
                <a:ea typeface="楷体_GB2312" pitchFamily="49" charset="-122"/>
              </a:rPr>
              <a:t>    ② 服务器被要求向用户证明本身</a:t>
            </a:r>
            <a:r>
              <a:rPr lang="zh-CN" altLang="en-US"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p:txBody>
      </p:sp>
    </p:spTree>
  </p:cSld>
  <p:clrMapOvr>
    <a:masterClrMapping/>
  </p:clrMapOvr>
  <p:transition spd="med">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0"/>
          </p:nvPr>
        </p:nvSpPr>
        <p:spPr>
          <a:ln/>
        </p:spPr>
        <p:txBody>
          <a:bodyPr/>
          <a:lstStyle/>
          <a:p>
            <a:fld id="{A815D459-E040-4456-A47B-785ECEA85698}" type="slidenum">
              <a:rPr lang="en-US" altLang="zh-CN"/>
              <a:pPr/>
              <a:t>83</a:t>
            </a:fld>
            <a:endParaRPr lang="en-US" altLang="zh-CN"/>
          </a:p>
        </p:txBody>
      </p:sp>
      <p:sp>
        <p:nvSpPr>
          <p:cNvPr id="5" name="Rectangle 4"/>
          <p:cNvSpPr>
            <a:spLocks noGrp="1" noChangeArrowheads="1"/>
          </p:cNvSpPr>
          <p:nvPr>
            <p:ph type="dt" sz="half" idx="4294967295"/>
          </p:nvPr>
        </p:nvSpPr>
        <p:spPr>
          <a:xfrm>
            <a:off x="0" y="6407150"/>
            <a:ext cx="1905000" cy="457200"/>
          </a:xfrm>
          <a:prstGeom prst="rect">
            <a:avLst/>
          </a:prstGeom>
          <a:ln/>
        </p:spPr>
        <p:txBody>
          <a:bodyPr/>
          <a:lstStyle/>
          <a:p>
            <a:fld id="{91E1257D-B2E8-4052-B39B-DBFE90E2E5BD}" type="datetime1">
              <a:rPr lang="zh-CN" altLang="en-US"/>
              <a:pPr/>
              <a:t>2023/4/16</a:t>
            </a:fld>
            <a:endParaRPr lang="en-US" altLang="zh-CN"/>
          </a:p>
        </p:txBody>
      </p:sp>
      <p:sp>
        <p:nvSpPr>
          <p:cNvPr id="220162" name="Text Box 2"/>
          <p:cNvSpPr txBox="1">
            <a:spLocks noChangeArrowheads="1"/>
          </p:cNvSpPr>
          <p:nvPr/>
        </p:nvSpPr>
        <p:spPr bwMode="auto">
          <a:xfrm>
            <a:off x="34925" y="574671"/>
            <a:ext cx="9144000" cy="2282825"/>
          </a:xfrm>
          <a:prstGeom prst="rect">
            <a:avLst/>
          </a:prstGeom>
          <a:noFill/>
          <a:ln w="9525">
            <a:noFill/>
            <a:miter lim="800000"/>
            <a:headEnd/>
            <a:tailEnd/>
          </a:ln>
          <a:effectLst/>
        </p:spPr>
        <p:txBody>
          <a:bodyPr>
            <a:spAutoFit/>
          </a:bodyPr>
          <a:lstStyle/>
          <a:p>
            <a:pPr>
              <a:lnSpc>
                <a:spcPct val="120000"/>
              </a:lnSpc>
            </a:pPr>
            <a:r>
              <a:rPr lang="zh-CN" altLang="en-US" b="1" dirty="0">
                <a:latin typeface="楷体_GB2312" pitchFamily="49" charset="-122"/>
                <a:ea typeface="楷体_GB2312" pitchFamily="49" charset="-122"/>
              </a:rPr>
              <a:t>    </a:t>
            </a:r>
            <a:r>
              <a:rPr lang="zh-CN" altLang="en-US" b="1" dirty="0">
                <a:solidFill>
                  <a:schemeClr val="bg1"/>
                </a:solidFill>
                <a:latin typeface="楷体_GB2312" pitchFamily="49" charset="-122"/>
                <a:ea typeface="楷体_GB2312" pitchFamily="49" charset="-122"/>
              </a:rPr>
              <a:t>为解决以上两个问题，</a:t>
            </a:r>
            <a:r>
              <a:rPr lang="en-US" altLang="zh-CN" b="1" dirty="0">
                <a:solidFill>
                  <a:schemeClr val="bg1"/>
                </a:solidFill>
                <a:latin typeface="楷体_GB2312" pitchFamily="49" charset="-122"/>
                <a:ea typeface="楷体_GB2312" pitchFamily="49" charset="-122"/>
              </a:rPr>
              <a:t>Kerberos</a:t>
            </a:r>
            <a:r>
              <a:rPr lang="zh-CN" altLang="en-US" b="1" dirty="0">
                <a:solidFill>
                  <a:schemeClr val="bg1"/>
                </a:solidFill>
                <a:latin typeface="楷体_GB2312" pitchFamily="49" charset="-122"/>
                <a:ea typeface="楷体_GB2312" pitchFamily="49" charset="-122"/>
              </a:rPr>
              <a:t>系统利用票据方法在客户机和目标服务器实际通信之前由客户和认证服务器先执行一个通信交换协议（如图</a:t>
            </a:r>
            <a:r>
              <a:rPr lang="en-US" altLang="zh-CN" b="1" dirty="0">
                <a:solidFill>
                  <a:schemeClr val="bg1"/>
                </a:solidFill>
                <a:latin typeface="楷体_GB2312" pitchFamily="49" charset="-122"/>
                <a:ea typeface="楷体_GB2312" pitchFamily="49" charset="-122"/>
              </a:rPr>
              <a:t>5-21</a:t>
            </a:r>
            <a:r>
              <a:rPr lang="zh-CN" altLang="en-US" b="1" dirty="0">
                <a:solidFill>
                  <a:schemeClr val="bg1"/>
                </a:solidFill>
                <a:latin typeface="楷体_GB2312" pitchFamily="49" charset="-122"/>
                <a:ea typeface="楷体_GB2312" pitchFamily="49" charset="-122"/>
              </a:rPr>
              <a:t>所示）。两次交换结束时客户机和服务器获得了由认证服务器为它们产生的秘密会话密钥，这就为相互认证提供了基础，而且也可以在通信会话中保护其他服务。</a:t>
            </a:r>
            <a:r>
              <a:rPr lang="zh-CN" altLang="en-US" dirty="0">
                <a:solidFill>
                  <a:schemeClr val="bg1"/>
                </a:solidFill>
                <a:latin typeface="楷体_GB2312" pitchFamily="49" charset="-122"/>
                <a:ea typeface="楷体_GB2312" pitchFamily="49" charset="-122"/>
              </a:rPr>
              <a:t> </a:t>
            </a:r>
            <a:endParaRPr lang="en-US" altLang="zh-CN" dirty="0">
              <a:solidFill>
                <a:schemeClr val="bg1"/>
              </a:solidFill>
              <a:latin typeface="楷体_GB2312" pitchFamily="49" charset="-122"/>
              <a:ea typeface="楷体_GB2312" pitchFamily="49" charset="-122"/>
            </a:endParaRPr>
          </a:p>
        </p:txBody>
      </p:sp>
      <p:pic>
        <p:nvPicPr>
          <p:cNvPr id="220163" name="Picture 3" descr="0521"/>
          <p:cNvPicPr>
            <a:picLocks noChangeAspect="1" noChangeArrowheads="1"/>
          </p:cNvPicPr>
          <p:nvPr/>
        </p:nvPicPr>
        <p:blipFill>
          <a:blip r:embed="rId2" cstate="print"/>
          <a:srcRect/>
          <a:stretch>
            <a:fillRect/>
          </a:stretch>
        </p:blipFill>
        <p:spPr bwMode="auto">
          <a:xfrm>
            <a:off x="395288" y="2857496"/>
            <a:ext cx="8293100" cy="2951162"/>
          </a:xfrm>
          <a:prstGeom prst="rect">
            <a:avLst/>
          </a:prstGeom>
          <a:noFill/>
          <a:ln w="9525">
            <a:noFill/>
            <a:miter lim="800000"/>
            <a:headEnd/>
            <a:tailEnd/>
          </a:ln>
        </p:spPr>
      </p:pic>
      <p:sp>
        <p:nvSpPr>
          <p:cNvPr id="220164" name="Rectangle 4"/>
          <p:cNvSpPr>
            <a:spLocks noChangeArrowheads="1"/>
          </p:cNvSpPr>
          <p:nvPr/>
        </p:nvSpPr>
        <p:spPr bwMode="auto">
          <a:xfrm>
            <a:off x="1258888" y="6073797"/>
            <a:ext cx="6013450" cy="427037"/>
          </a:xfrm>
          <a:prstGeom prst="rect">
            <a:avLst/>
          </a:prstGeom>
          <a:noFill/>
          <a:ln w="9525">
            <a:noFill/>
            <a:miter lim="800000"/>
            <a:headEnd/>
            <a:tailEnd/>
          </a:ln>
          <a:effectLst/>
        </p:spPr>
        <p:txBody>
          <a:bodyPr wrap="none" anchor="ctr">
            <a:spAutoFit/>
          </a:bodyPr>
          <a:lstStyle/>
          <a:p>
            <a:pPr eaLnBrk="0" hangingPunct="0"/>
            <a:r>
              <a:rPr lang="zh-CN" altLang="en-US" sz="2200" b="1" dirty="0">
                <a:solidFill>
                  <a:srgbClr val="0000FF"/>
                </a:solidFill>
              </a:rPr>
              <a:t>图</a:t>
            </a:r>
            <a:r>
              <a:rPr lang="en-US" altLang="zh-CN" sz="2200" b="1" dirty="0">
                <a:solidFill>
                  <a:srgbClr val="0000FF"/>
                </a:solidFill>
              </a:rPr>
              <a:t>5-21  </a:t>
            </a:r>
            <a:r>
              <a:rPr lang="zh-CN" altLang="en-US" sz="2200" b="1" dirty="0">
                <a:solidFill>
                  <a:srgbClr val="0000FF"/>
                </a:solidFill>
              </a:rPr>
              <a:t>带有客户机</a:t>
            </a:r>
            <a:r>
              <a:rPr lang="en-US" altLang="zh-CN" sz="2200" b="1" dirty="0">
                <a:solidFill>
                  <a:srgbClr val="0000FF"/>
                </a:solidFill>
              </a:rPr>
              <a:t>/</a:t>
            </a:r>
            <a:r>
              <a:rPr lang="zh-CN" altLang="en-US" sz="2200" b="1" dirty="0">
                <a:solidFill>
                  <a:srgbClr val="0000FF"/>
                </a:solidFill>
              </a:rPr>
              <a:t>服务器相互认证的会话过程 </a:t>
            </a:r>
          </a:p>
        </p:txBody>
      </p:sp>
    </p:spTree>
  </p:cSld>
  <p:clrMapOvr>
    <a:masterClrMapping/>
  </p:clrMapOvr>
  <p:transition spd="med">
    <p:rand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0"/>
          </p:nvPr>
        </p:nvSpPr>
        <p:spPr>
          <a:ln/>
        </p:spPr>
        <p:txBody>
          <a:bodyPr/>
          <a:lstStyle/>
          <a:p>
            <a:fld id="{41B3EC56-9042-4254-946A-DEC73B2DCD76}" type="slidenum">
              <a:rPr lang="en-US" altLang="zh-CN"/>
              <a:pPr/>
              <a:t>84</a:t>
            </a:fld>
            <a:endParaRPr lang="en-US" altLang="zh-CN"/>
          </a:p>
        </p:txBody>
      </p:sp>
      <p:sp>
        <p:nvSpPr>
          <p:cNvPr id="5" name="Rectangle 4"/>
          <p:cNvSpPr>
            <a:spLocks noGrp="1" noChangeArrowheads="1"/>
          </p:cNvSpPr>
          <p:nvPr>
            <p:ph type="dt" sz="half" idx="4294967295"/>
          </p:nvPr>
        </p:nvSpPr>
        <p:spPr>
          <a:xfrm>
            <a:off x="0" y="6407150"/>
            <a:ext cx="1905000" cy="457200"/>
          </a:xfrm>
          <a:prstGeom prst="rect">
            <a:avLst/>
          </a:prstGeom>
          <a:ln/>
        </p:spPr>
        <p:txBody>
          <a:bodyPr/>
          <a:lstStyle/>
          <a:p>
            <a:fld id="{9610640F-B20B-47C8-880B-6A069004CE4E}" type="datetime1">
              <a:rPr lang="zh-CN" altLang="en-US"/>
              <a:pPr/>
              <a:t>2023/4/16</a:t>
            </a:fld>
            <a:endParaRPr lang="en-US" altLang="zh-CN"/>
          </a:p>
        </p:txBody>
      </p:sp>
      <p:sp>
        <p:nvSpPr>
          <p:cNvPr id="221186" name="Text Box 2"/>
          <p:cNvSpPr txBox="1">
            <a:spLocks noChangeArrowheads="1"/>
          </p:cNvSpPr>
          <p:nvPr/>
        </p:nvSpPr>
        <p:spPr bwMode="auto">
          <a:xfrm>
            <a:off x="34925" y="341313"/>
            <a:ext cx="9144000" cy="3159125"/>
          </a:xfrm>
          <a:prstGeom prst="rect">
            <a:avLst/>
          </a:prstGeom>
          <a:noFill/>
          <a:ln w="9525">
            <a:noFill/>
            <a:miter lim="800000"/>
            <a:headEnd/>
            <a:tailEnd/>
          </a:ln>
          <a:effectLst/>
        </p:spPr>
        <p:txBody>
          <a:bodyPr>
            <a:spAutoFit/>
          </a:bodyPr>
          <a:lstStyle/>
          <a:p>
            <a:pPr>
              <a:lnSpc>
                <a:spcPct val="120000"/>
              </a:lnSpc>
            </a:pPr>
            <a:r>
              <a:rPr lang="zh-CN" altLang="en-US" b="1" dirty="0">
                <a:latin typeface="楷体_GB2312" pitchFamily="49" charset="-122"/>
                <a:ea typeface="楷体_GB2312" pitchFamily="49" charset="-122"/>
              </a:rPr>
              <a:t>    </a:t>
            </a:r>
            <a:r>
              <a:rPr lang="en-US" altLang="zh-CN" b="1" dirty="0">
                <a:solidFill>
                  <a:schemeClr val="bg1"/>
                </a:solidFill>
                <a:latin typeface="楷体_GB2312" pitchFamily="49" charset="-122"/>
                <a:ea typeface="楷体_GB2312" pitchFamily="49" charset="-122"/>
              </a:rPr>
              <a:t>Kerberos</a:t>
            </a:r>
            <a:r>
              <a:rPr lang="zh-CN" altLang="en-US" b="1" dirty="0">
                <a:solidFill>
                  <a:schemeClr val="bg1"/>
                </a:solidFill>
                <a:latin typeface="楷体_GB2312" pitchFamily="49" charset="-122"/>
                <a:ea typeface="楷体_GB2312" pitchFamily="49" charset="-122"/>
              </a:rPr>
              <a:t>的主要优点是利用相对便宜的技术提供了较好的保护水平，但也有一些缺陷，主要体现在以下</a:t>
            </a:r>
            <a:r>
              <a:rPr lang="en-US" altLang="zh-CN" b="1" dirty="0">
                <a:solidFill>
                  <a:schemeClr val="bg1"/>
                </a:solidFill>
                <a:latin typeface="楷体_GB2312" pitchFamily="49" charset="-122"/>
                <a:ea typeface="楷体_GB2312" pitchFamily="49" charset="-122"/>
              </a:rPr>
              <a:t>3</a:t>
            </a:r>
            <a:r>
              <a:rPr lang="zh-CN" altLang="en-US" b="1" dirty="0">
                <a:solidFill>
                  <a:schemeClr val="bg1"/>
                </a:solidFill>
                <a:latin typeface="楷体_GB2312" pitchFamily="49" charset="-122"/>
                <a:ea typeface="楷体_GB2312" pitchFamily="49" charset="-122"/>
              </a:rPr>
              <a:t>个方面：</a:t>
            </a:r>
          </a:p>
          <a:p>
            <a:pPr>
              <a:lnSpc>
                <a:spcPct val="120000"/>
              </a:lnSpc>
            </a:pPr>
            <a:r>
              <a:rPr lang="zh-CN" altLang="en-US" b="1" dirty="0">
                <a:solidFill>
                  <a:schemeClr val="bg1"/>
                </a:solidFill>
                <a:latin typeface="楷体_GB2312" pitchFamily="49" charset="-122"/>
                <a:ea typeface="楷体_GB2312" pitchFamily="49" charset="-122"/>
              </a:rPr>
              <a:t>    ① 需要具有很高利用率的可信在线认证服务器（至少在物理上是安全的）；</a:t>
            </a:r>
          </a:p>
          <a:p>
            <a:pPr>
              <a:lnSpc>
                <a:spcPct val="120000"/>
              </a:lnSpc>
            </a:pPr>
            <a:r>
              <a:rPr lang="zh-CN" altLang="en-US" b="1" dirty="0">
                <a:solidFill>
                  <a:schemeClr val="bg1"/>
                </a:solidFill>
                <a:latin typeface="楷体_GB2312" pitchFamily="49" charset="-122"/>
                <a:ea typeface="楷体_GB2312" pitchFamily="49" charset="-122"/>
              </a:rPr>
              <a:t>    ②重放检测依赖于时间戳，这意味着需要同步和安全的时钟；</a:t>
            </a:r>
          </a:p>
          <a:p>
            <a:pPr>
              <a:lnSpc>
                <a:spcPct val="120000"/>
              </a:lnSpc>
            </a:pPr>
            <a:r>
              <a:rPr lang="zh-CN" altLang="en-US" b="1" dirty="0">
                <a:solidFill>
                  <a:schemeClr val="bg1"/>
                </a:solidFill>
                <a:latin typeface="楷体_GB2312" pitchFamily="49" charset="-122"/>
                <a:ea typeface="楷体_GB2312" pitchFamily="49" charset="-122"/>
              </a:rPr>
              <a:t>    ③ 如果认证过程中的密钥受到威胁，那么传输在使用该密钥进行认证的任何会话过程中的所有被保护的数据都将受到威胁。</a:t>
            </a:r>
            <a:endParaRPr lang="en-US" altLang="zh-CN" b="1" dirty="0">
              <a:solidFill>
                <a:schemeClr val="bg1"/>
              </a:solidFill>
              <a:latin typeface="楷体_GB2312" pitchFamily="49" charset="-122"/>
              <a:ea typeface="楷体_GB2312" pitchFamily="49" charset="-122"/>
            </a:endParaRPr>
          </a:p>
        </p:txBody>
      </p:sp>
      <p:sp>
        <p:nvSpPr>
          <p:cNvPr id="221187" name="Text Box 3"/>
          <p:cNvSpPr txBox="1">
            <a:spLocks noChangeArrowheads="1"/>
          </p:cNvSpPr>
          <p:nvPr/>
        </p:nvSpPr>
        <p:spPr bwMode="auto">
          <a:xfrm>
            <a:off x="12700" y="3373438"/>
            <a:ext cx="9144000" cy="493148"/>
          </a:xfrm>
          <a:prstGeom prst="rect">
            <a:avLst/>
          </a:prstGeom>
          <a:noFill/>
          <a:ln w="9525">
            <a:noFill/>
            <a:miter lim="800000"/>
            <a:headEnd/>
            <a:tailEnd/>
          </a:ln>
          <a:effectLst/>
        </p:spPr>
        <p:txBody>
          <a:bodyPr>
            <a:spAutoFit/>
          </a:bodyPr>
          <a:lstStyle/>
          <a:p>
            <a:pPr>
              <a:lnSpc>
                <a:spcPct val="120000"/>
              </a:lnSpc>
            </a:pPr>
            <a:r>
              <a:rPr lang="zh-CN" altLang="en-US" b="1" dirty="0">
                <a:solidFill>
                  <a:srgbClr val="0000CC"/>
                </a:solidFill>
                <a:latin typeface="楷体_GB2312" pitchFamily="49" charset="-122"/>
                <a:ea typeface="楷体_GB2312" pitchFamily="49" charset="-122"/>
              </a:rPr>
              <a:t>    </a:t>
            </a:r>
            <a:r>
              <a:rPr lang="en-US" altLang="zh-CN" b="1" dirty="0">
                <a:solidFill>
                  <a:schemeClr val="bg1"/>
                </a:solidFill>
              </a:rPr>
              <a:t>3</a:t>
            </a:r>
            <a:r>
              <a:rPr lang="zh-CN" altLang="en-US" b="1" dirty="0">
                <a:solidFill>
                  <a:schemeClr val="bg1"/>
                </a:solidFill>
              </a:rPr>
              <a:t>．</a:t>
            </a:r>
            <a:r>
              <a:rPr lang="en-US" altLang="zh-CN" b="1" dirty="0">
                <a:solidFill>
                  <a:schemeClr val="bg1"/>
                </a:solidFill>
              </a:rPr>
              <a:t>Kerberos</a:t>
            </a:r>
            <a:r>
              <a:rPr lang="zh-CN" altLang="en-US" b="1" dirty="0">
                <a:solidFill>
                  <a:schemeClr val="bg1"/>
                </a:solidFill>
              </a:rPr>
              <a:t>的域间认证</a:t>
            </a:r>
            <a:r>
              <a:rPr lang="en-US" altLang="zh-CN" dirty="0">
                <a:solidFill>
                  <a:schemeClr val="bg1"/>
                </a:solidFill>
              </a:rPr>
              <a:t> </a:t>
            </a:r>
          </a:p>
        </p:txBody>
      </p:sp>
      <p:sp>
        <p:nvSpPr>
          <p:cNvPr id="221188" name="Text Box 4"/>
          <p:cNvSpPr txBox="1">
            <a:spLocks noChangeArrowheads="1"/>
          </p:cNvSpPr>
          <p:nvPr/>
        </p:nvSpPr>
        <p:spPr bwMode="auto">
          <a:xfrm>
            <a:off x="34925" y="4008438"/>
            <a:ext cx="9144000" cy="2084387"/>
          </a:xfrm>
          <a:prstGeom prst="rect">
            <a:avLst/>
          </a:prstGeom>
          <a:noFill/>
          <a:ln w="9525">
            <a:noFill/>
            <a:miter lim="800000"/>
            <a:headEnd/>
            <a:tailEnd/>
          </a:ln>
          <a:effectLst/>
        </p:spPr>
        <p:txBody>
          <a:bodyPr>
            <a:spAutoFit/>
          </a:bodyPr>
          <a:lstStyle/>
          <a:p>
            <a:pPr>
              <a:lnSpc>
                <a:spcPct val="110000"/>
              </a:lnSpc>
            </a:pPr>
            <a:r>
              <a:rPr lang="zh-CN" altLang="en-US" sz="2300" b="1" dirty="0">
                <a:latin typeface="楷体_GB2312" pitchFamily="49" charset="-122"/>
                <a:ea typeface="楷体_GB2312" pitchFamily="49" charset="-122"/>
              </a:rPr>
              <a:t>    </a:t>
            </a:r>
            <a:r>
              <a:rPr lang="zh-CN" altLang="en-US" sz="2300" b="1" dirty="0">
                <a:solidFill>
                  <a:schemeClr val="bg1"/>
                </a:solidFill>
                <a:latin typeface="楷体_GB2312" pitchFamily="49" charset="-122"/>
                <a:ea typeface="楷体_GB2312" pitchFamily="49" charset="-122"/>
              </a:rPr>
              <a:t>（</a:t>
            </a:r>
            <a:r>
              <a:rPr lang="en-US" altLang="zh-CN" sz="2300" b="1" dirty="0">
                <a:solidFill>
                  <a:schemeClr val="bg1"/>
                </a:solidFill>
                <a:latin typeface="楷体_GB2312" pitchFamily="49" charset="-122"/>
                <a:ea typeface="楷体_GB2312" pitchFamily="49" charset="-122"/>
              </a:rPr>
              <a:t>1</a:t>
            </a:r>
            <a:r>
              <a:rPr lang="zh-CN" altLang="en-US" sz="2300" b="1" dirty="0">
                <a:solidFill>
                  <a:schemeClr val="bg1"/>
                </a:solidFill>
                <a:latin typeface="楷体_GB2312" pitchFamily="49" charset="-122"/>
                <a:ea typeface="楷体_GB2312" pitchFamily="49" charset="-122"/>
              </a:rPr>
              <a:t>）</a:t>
            </a:r>
            <a:r>
              <a:rPr lang="en-US" altLang="zh-CN" sz="2300" b="1" dirty="0">
                <a:solidFill>
                  <a:schemeClr val="bg1"/>
                </a:solidFill>
                <a:latin typeface="楷体_GB2312" pitchFamily="49" charset="-122"/>
                <a:ea typeface="楷体_GB2312" pitchFamily="49" charset="-122"/>
              </a:rPr>
              <a:t>Kerberos</a:t>
            </a:r>
            <a:r>
              <a:rPr lang="zh-CN" altLang="en-US" sz="2300" b="1" dirty="0">
                <a:solidFill>
                  <a:schemeClr val="bg1"/>
                </a:solidFill>
                <a:latin typeface="楷体_GB2312" pitchFamily="49" charset="-122"/>
                <a:ea typeface="楷体_GB2312" pitchFamily="49" charset="-122"/>
              </a:rPr>
              <a:t>认证的类型</a:t>
            </a:r>
          </a:p>
          <a:p>
            <a:pPr>
              <a:lnSpc>
                <a:spcPct val="120000"/>
              </a:lnSpc>
            </a:pPr>
            <a:r>
              <a:rPr lang="zh-CN" altLang="en-US" sz="2200" b="1" dirty="0">
                <a:solidFill>
                  <a:schemeClr val="bg1"/>
                </a:solidFill>
                <a:latin typeface="楷体_GB2312" pitchFamily="49" charset="-122"/>
                <a:ea typeface="楷体_GB2312" pitchFamily="49" charset="-122"/>
              </a:rPr>
              <a:t>    假设世界被分割成</a:t>
            </a:r>
            <a:r>
              <a:rPr lang="en-US" altLang="zh-CN" sz="2200" b="1" i="1" dirty="0">
                <a:solidFill>
                  <a:schemeClr val="bg1"/>
                </a:solidFill>
                <a:latin typeface="楷体_GB2312" pitchFamily="49" charset="-122"/>
                <a:ea typeface="楷体_GB2312" pitchFamily="49" charset="-122"/>
              </a:rPr>
              <a:t>n</a:t>
            </a:r>
            <a:r>
              <a:rPr lang="zh-CN" altLang="en-US" sz="2200" b="1" dirty="0">
                <a:solidFill>
                  <a:schemeClr val="bg1"/>
                </a:solidFill>
                <a:latin typeface="楷体_GB2312" pitchFamily="49" charset="-122"/>
                <a:ea typeface="楷体_GB2312" pitchFamily="49" charset="-122"/>
              </a:rPr>
              <a:t>个不同的域，那么某个域中实体可能需要认证另外一个域中的实体的身份。</a:t>
            </a:r>
            <a:r>
              <a:rPr lang="en-US" altLang="zh-CN" sz="2200" b="1" dirty="0">
                <a:solidFill>
                  <a:schemeClr val="bg1"/>
                </a:solidFill>
                <a:latin typeface="楷体_GB2312" pitchFamily="49" charset="-122"/>
                <a:ea typeface="楷体_GB2312" pitchFamily="49" charset="-122"/>
              </a:rPr>
              <a:t>Kerberos</a:t>
            </a:r>
            <a:r>
              <a:rPr lang="zh-CN" altLang="en-US" sz="2200" b="1" dirty="0">
                <a:solidFill>
                  <a:schemeClr val="bg1"/>
                </a:solidFill>
                <a:latin typeface="楷体_GB2312" pitchFamily="49" charset="-122"/>
                <a:ea typeface="楷体_GB2312" pitchFamily="49" charset="-122"/>
              </a:rPr>
              <a:t>提供了一个支持不同域间认证的机制：</a:t>
            </a:r>
            <a:r>
              <a:rPr lang="zh-CN" altLang="en-US" sz="2200" b="1" dirty="0">
                <a:solidFill>
                  <a:srgbClr val="FF0000"/>
                </a:solidFill>
                <a:latin typeface="楷体_GB2312" pitchFamily="49" charset="-122"/>
                <a:ea typeface="楷体_GB2312" pitchFamily="49" charset="-122"/>
              </a:rPr>
              <a:t>每个域的</a:t>
            </a:r>
            <a:r>
              <a:rPr lang="en-US" altLang="zh-CN" sz="2200" b="1" dirty="0">
                <a:solidFill>
                  <a:srgbClr val="FF0000"/>
                </a:solidFill>
                <a:latin typeface="楷体_GB2312" pitchFamily="49" charset="-122"/>
                <a:ea typeface="楷体_GB2312" pitchFamily="49" charset="-122"/>
              </a:rPr>
              <a:t>Kerberos</a:t>
            </a:r>
            <a:r>
              <a:rPr lang="zh-CN" altLang="en-US" sz="2200" b="1" dirty="0">
                <a:solidFill>
                  <a:srgbClr val="FF0000"/>
                </a:solidFill>
                <a:latin typeface="楷体_GB2312" pitchFamily="49" charset="-122"/>
                <a:ea typeface="楷体_GB2312" pitchFamily="49" charset="-122"/>
              </a:rPr>
              <a:t>服务器与其他域内的</a:t>
            </a:r>
            <a:r>
              <a:rPr lang="en-US" altLang="zh-CN" sz="2200" b="1" dirty="0">
                <a:solidFill>
                  <a:srgbClr val="FF0000"/>
                </a:solidFill>
                <a:latin typeface="楷体_GB2312" pitchFamily="49" charset="-122"/>
                <a:ea typeface="楷体_GB2312" pitchFamily="49" charset="-122"/>
              </a:rPr>
              <a:t>Kerberos</a:t>
            </a:r>
            <a:r>
              <a:rPr lang="zh-CN" altLang="en-US" sz="2200" b="1" dirty="0">
                <a:solidFill>
                  <a:srgbClr val="FF0000"/>
                </a:solidFill>
                <a:latin typeface="楷体_GB2312" pitchFamily="49" charset="-122"/>
                <a:ea typeface="楷体_GB2312" pitchFamily="49" charset="-122"/>
              </a:rPr>
              <a:t>服务器之间共享一个保密密钥，两个</a:t>
            </a:r>
            <a:r>
              <a:rPr lang="en-US" altLang="zh-CN" sz="2200" b="1" dirty="0">
                <a:solidFill>
                  <a:srgbClr val="FF0000"/>
                </a:solidFill>
                <a:latin typeface="楷体_GB2312" pitchFamily="49" charset="-122"/>
                <a:ea typeface="楷体_GB2312" pitchFamily="49" charset="-122"/>
              </a:rPr>
              <a:t>Kerberos</a:t>
            </a:r>
            <a:r>
              <a:rPr lang="zh-CN" altLang="en-US" sz="2200" b="1" dirty="0">
                <a:solidFill>
                  <a:srgbClr val="FF0000"/>
                </a:solidFill>
                <a:latin typeface="楷体_GB2312" pitchFamily="49" charset="-122"/>
                <a:ea typeface="楷体_GB2312" pitchFamily="49" charset="-122"/>
              </a:rPr>
              <a:t>服务器相互注册，其认证过程如图</a:t>
            </a:r>
            <a:r>
              <a:rPr lang="en-US" altLang="zh-CN" sz="2200" b="1" dirty="0">
                <a:solidFill>
                  <a:srgbClr val="FF0000"/>
                </a:solidFill>
                <a:latin typeface="楷体_GB2312" pitchFamily="49" charset="-122"/>
                <a:ea typeface="楷体_GB2312" pitchFamily="49" charset="-122"/>
              </a:rPr>
              <a:t>5-22</a:t>
            </a:r>
            <a:r>
              <a:rPr lang="zh-CN" altLang="en-US" sz="2200" b="1" dirty="0">
                <a:solidFill>
                  <a:srgbClr val="FF0000"/>
                </a:solidFill>
                <a:latin typeface="楷体_GB2312" pitchFamily="49" charset="-122"/>
                <a:ea typeface="楷体_GB2312" pitchFamily="49" charset="-122"/>
              </a:rPr>
              <a:t>所示。</a:t>
            </a:r>
            <a:r>
              <a:rPr lang="zh-CN" altLang="en-US" sz="2200" dirty="0">
                <a:solidFill>
                  <a:srgbClr val="FF0000"/>
                </a:solidFill>
                <a:latin typeface="楷体_GB2312" pitchFamily="49" charset="-122"/>
                <a:ea typeface="楷体_GB2312" pitchFamily="49" charset="-122"/>
              </a:rPr>
              <a:t> </a:t>
            </a:r>
            <a:endParaRPr lang="en-US" altLang="zh-CN" sz="2200" dirty="0">
              <a:solidFill>
                <a:srgbClr val="FF0000"/>
              </a:solidFill>
              <a:latin typeface="楷体_GB2312" pitchFamily="49" charset="-122"/>
              <a:ea typeface="楷体_GB2312" pitchFamily="49" charset="-122"/>
            </a:endParaRPr>
          </a:p>
        </p:txBody>
      </p:sp>
    </p:spTree>
  </p:cSld>
  <p:clrMapOvr>
    <a:masterClrMapping/>
  </p:clrMapOvr>
  <p:transition spd="med">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0"/>
          </p:nvPr>
        </p:nvSpPr>
        <p:spPr>
          <a:ln/>
        </p:spPr>
        <p:txBody>
          <a:bodyPr/>
          <a:lstStyle/>
          <a:p>
            <a:fld id="{451639A1-40C3-4000-BD55-2888D526CC97}" type="slidenum">
              <a:rPr lang="en-US" altLang="zh-CN"/>
              <a:pPr/>
              <a:t>85</a:t>
            </a:fld>
            <a:endParaRPr lang="en-US" altLang="zh-CN"/>
          </a:p>
        </p:txBody>
      </p:sp>
      <p:sp>
        <p:nvSpPr>
          <p:cNvPr id="4" name="Rectangle 4"/>
          <p:cNvSpPr>
            <a:spLocks noGrp="1" noChangeArrowheads="1"/>
          </p:cNvSpPr>
          <p:nvPr>
            <p:ph type="dt" sz="half" idx="4294967295"/>
          </p:nvPr>
        </p:nvSpPr>
        <p:spPr>
          <a:xfrm>
            <a:off x="0" y="6407150"/>
            <a:ext cx="1905000" cy="457200"/>
          </a:xfrm>
          <a:prstGeom prst="rect">
            <a:avLst/>
          </a:prstGeom>
          <a:ln/>
        </p:spPr>
        <p:txBody>
          <a:bodyPr/>
          <a:lstStyle/>
          <a:p>
            <a:fld id="{EEB9B380-B740-4908-B7CA-DE864908A65C}" type="datetime1">
              <a:rPr lang="zh-CN" altLang="en-US"/>
              <a:pPr/>
              <a:t>2023/4/16</a:t>
            </a:fld>
            <a:endParaRPr lang="en-US" altLang="zh-CN"/>
          </a:p>
        </p:txBody>
      </p:sp>
      <p:pic>
        <p:nvPicPr>
          <p:cNvPr id="222210" name="Picture 2" descr="0522"/>
          <p:cNvPicPr>
            <a:picLocks noChangeAspect="1" noChangeArrowheads="1"/>
          </p:cNvPicPr>
          <p:nvPr/>
        </p:nvPicPr>
        <p:blipFill>
          <a:blip r:embed="rId2"/>
          <a:srcRect/>
          <a:stretch>
            <a:fillRect/>
          </a:stretch>
        </p:blipFill>
        <p:spPr bwMode="auto">
          <a:xfrm>
            <a:off x="539750" y="260350"/>
            <a:ext cx="6769100" cy="6597650"/>
          </a:xfrm>
          <a:prstGeom prst="rect">
            <a:avLst/>
          </a:prstGeom>
          <a:noFill/>
          <a:ln w="9525">
            <a:noFill/>
            <a:miter lim="800000"/>
            <a:headEnd/>
            <a:tailEnd/>
          </a:ln>
        </p:spPr>
      </p:pic>
      <p:sp>
        <p:nvSpPr>
          <p:cNvPr id="222211" name="Rectangle 3"/>
          <p:cNvSpPr>
            <a:spLocks noChangeArrowheads="1"/>
          </p:cNvSpPr>
          <p:nvPr/>
        </p:nvSpPr>
        <p:spPr bwMode="auto">
          <a:xfrm>
            <a:off x="7358082" y="2643182"/>
            <a:ext cx="1439862" cy="1446550"/>
          </a:xfrm>
          <a:prstGeom prst="rect">
            <a:avLst/>
          </a:prstGeom>
          <a:noFill/>
          <a:ln w="9525">
            <a:noFill/>
            <a:miter lim="800000"/>
            <a:headEnd/>
            <a:tailEnd/>
          </a:ln>
          <a:effectLst/>
        </p:spPr>
        <p:txBody>
          <a:bodyPr anchor="ctr">
            <a:spAutoFit/>
          </a:bodyPr>
          <a:lstStyle/>
          <a:p>
            <a:pPr eaLnBrk="0" hangingPunct="0"/>
            <a:r>
              <a:rPr lang="en-US" altLang="zh-CN" sz="2200" b="1" dirty="0" smtClean="0">
                <a:solidFill>
                  <a:srgbClr val="FF0000"/>
                </a:solidFill>
                <a:latin typeface="楷体_GB2312" pitchFamily="49" charset="-122"/>
                <a:ea typeface="楷体_GB2312" pitchFamily="49" charset="-122"/>
              </a:rPr>
              <a:t>Kerberos</a:t>
            </a:r>
            <a:endParaRPr lang="en-US" altLang="zh-CN" sz="2200" b="1" dirty="0">
              <a:solidFill>
                <a:srgbClr val="FF0000"/>
              </a:solidFill>
              <a:latin typeface="楷体_GB2312" pitchFamily="49" charset="-122"/>
              <a:ea typeface="楷体_GB2312" pitchFamily="49" charset="-122"/>
            </a:endParaRPr>
          </a:p>
          <a:p>
            <a:pPr eaLnBrk="0" hangingPunct="0"/>
            <a:r>
              <a:rPr lang="zh-CN" altLang="en-US" sz="2200" b="1" dirty="0">
                <a:solidFill>
                  <a:srgbClr val="FF0000"/>
                </a:solidFill>
                <a:latin typeface="楷体_GB2312" pitchFamily="49" charset="-122"/>
                <a:ea typeface="楷体_GB2312" pitchFamily="49" charset="-122"/>
              </a:rPr>
              <a:t>服务器的</a:t>
            </a:r>
          </a:p>
          <a:p>
            <a:pPr eaLnBrk="0" hangingPunct="0"/>
            <a:r>
              <a:rPr lang="zh-CN" altLang="en-US" sz="2200" b="1" dirty="0">
                <a:solidFill>
                  <a:srgbClr val="FF0000"/>
                </a:solidFill>
                <a:latin typeface="楷体_GB2312" pitchFamily="49" charset="-122"/>
                <a:ea typeface="楷体_GB2312" pitchFamily="49" charset="-122"/>
              </a:rPr>
              <a:t>域间认证</a:t>
            </a:r>
          </a:p>
          <a:p>
            <a:pPr eaLnBrk="0" hangingPunct="0"/>
            <a:r>
              <a:rPr lang="zh-CN" altLang="en-US" sz="2200" b="1" dirty="0">
                <a:solidFill>
                  <a:srgbClr val="FF0000"/>
                </a:solidFill>
                <a:latin typeface="楷体_GB2312" pitchFamily="49" charset="-122"/>
                <a:ea typeface="楷体_GB2312" pitchFamily="49" charset="-122"/>
              </a:rPr>
              <a:t>过程</a:t>
            </a:r>
          </a:p>
        </p:txBody>
      </p:sp>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txBox="1">
            <a:spLocks noGrp="1"/>
          </p:cNvSpPr>
          <p:nvPr/>
        </p:nvSpPr>
        <p:spPr bwMode="auto">
          <a:xfrm>
            <a:off x="6588125" y="6165850"/>
            <a:ext cx="2133600" cy="476250"/>
          </a:xfrm>
          <a:prstGeom prst="rect">
            <a:avLst/>
          </a:prstGeom>
          <a:noFill/>
          <a:ln>
            <a:miter lim="800000"/>
            <a:headEnd/>
            <a:tailEnd/>
          </a:ln>
          <a:effectLst>
            <a:outerShdw dist="35921" dir="2700000" algn="ctr" rotWithShape="0">
              <a:schemeClr val="accent2"/>
            </a:outerShdw>
          </a:effectLst>
        </p:spPr>
        <p:txBody>
          <a:bodyPr/>
          <a:lstStyle/>
          <a:p>
            <a:pPr algn="r">
              <a:lnSpc>
                <a:spcPct val="100000"/>
              </a:lnSpc>
              <a:spcBef>
                <a:spcPct val="0"/>
              </a:spcBef>
              <a:buFontTx/>
              <a:buNone/>
              <a:defRPr/>
            </a:pPr>
            <a:fld id="{C4E14560-1FDF-4EAE-8632-534E09CDA027}" type="slidenum">
              <a:rPr lang="zh-CN" altLang="en-US" sz="1400" b="1">
                <a:solidFill>
                  <a:srgbClr val="FFFFFF"/>
                </a:solidFill>
                <a:ea typeface="宋体" charset="-122"/>
              </a:rPr>
              <a:pPr algn="r">
                <a:lnSpc>
                  <a:spcPct val="100000"/>
                </a:lnSpc>
                <a:spcBef>
                  <a:spcPct val="0"/>
                </a:spcBef>
                <a:buFontTx/>
                <a:buNone/>
                <a:defRPr/>
              </a:pPr>
              <a:t>9</a:t>
            </a:fld>
            <a:endParaRPr lang="en-US" altLang="zh-CN" sz="1400" b="1">
              <a:solidFill>
                <a:srgbClr val="FFFFFF"/>
              </a:solidFill>
              <a:ea typeface="宋体" charset="-122"/>
            </a:endParaRPr>
          </a:p>
        </p:txBody>
      </p:sp>
      <p:sp>
        <p:nvSpPr>
          <p:cNvPr id="911362" name="Rectangle 2"/>
          <p:cNvSpPr>
            <a:spLocks noGrp="1" noChangeArrowheads="1"/>
          </p:cNvSpPr>
          <p:nvPr>
            <p:ph type="body" idx="4294967295"/>
          </p:nvPr>
        </p:nvSpPr>
        <p:spPr>
          <a:xfrm>
            <a:off x="468313" y="908050"/>
            <a:ext cx="8229600" cy="5113338"/>
          </a:xfrm>
        </p:spPr>
        <p:txBody>
          <a:bodyPr/>
          <a:lstStyle/>
          <a:p>
            <a:pPr eaLnBrk="1" hangingPunct="1">
              <a:buFontTx/>
              <a:buNone/>
              <a:defRPr/>
            </a:pPr>
            <a:r>
              <a:rPr lang="zh-CN" altLang="en-US" sz="3600" smtClean="0">
                <a:ea typeface="华文新魏" pitchFamily="2" charset="-122"/>
              </a:rPr>
              <a:t>用途</a:t>
            </a:r>
            <a:r>
              <a:rPr lang="zh-CN" altLang="en-US" sz="2800" smtClean="0"/>
              <a:t/>
            </a:r>
            <a:br>
              <a:rPr lang="zh-CN" altLang="en-US" sz="2800" smtClean="0"/>
            </a:br>
            <a:r>
              <a:rPr lang="en-US" altLang="zh-CN" sz="2800" smtClean="0"/>
              <a:t>MD5</a:t>
            </a:r>
            <a:r>
              <a:rPr lang="zh-CN" altLang="en-US" sz="2800" smtClean="0"/>
              <a:t>的作用是对一段信息</a:t>
            </a:r>
            <a:r>
              <a:rPr lang="en-US" altLang="zh-CN" sz="2800" smtClean="0"/>
              <a:t>(message)</a:t>
            </a:r>
            <a:r>
              <a:rPr lang="zh-CN" altLang="en-US" sz="2800" smtClean="0"/>
              <a:t>生成信息摘要</a:t>
            </a:r>
            <a:r>
              <a:rPr lang="en-US" altLang="zh-CN" sz="2800" smtClean="0"/>
              <a:t>(message-digest)</a:t>
            </a:r>
            <a:r>
              <a:rPr lang="zh-CN" altLang="en-US" sz="2800" smtClean="0"/>
              <a:t>，该摘要对该信息具有唯一性</a:t>
            </a:r>
            <a:r>
              <a:rPr lang="en-US" altLang="zh-CN" sz="2800" smtClean="0"/>
              <a:t>,</a:t>
            </a:r>
            <a:r>
              <a:rPr lang="zh-CN" altLang="en-US" sz="2800" smtClean="0"/>
              <a:t>可以作为数字签名。用于验证文件的有效性</a:t>
            </a:r>
            <a:r>
              <a:rPr lang="en-US" altLang="zh-CN" sz="2800" smtClean="0"/>
              <a:t>(</a:t>
            </a:r>
            <a:r>
              <a:rPr lang="zh-CN" altLang="en-US" sz="2800" smtClean="0"/>
              <a:t>是否有丢失或损坏的数据</a:t>
            </a:r>
            <a:r>
              <a:rPr lang="en-US" altLang="zh-CN" sz="2800" smtClean="0"/>
              <a:t>),</a:t>
            </a:r>
            <a:r>
              <a:rPr lang="zh-CN" altLang="en-US" sz="2800" smtClean="0"/>
              <a:t>对用户密码的加密，在哈希函数中计算散列值。</a:t>
            </a:r>
          </a:p>
          <a:p>
            <a:pPr eaLnBrk="1" hangingPunct="1">
              <a:buFontTx/>
              <a:buNone/>
              <a:defRPr/>
            </a:pPr>
            <a:r>
              <a:rPr lang="zh-CN" altLang="en-US" sz="3600" smtClean="0">
                <a:ea typeface="华文新魏" pitchFamily="2" charset="-122"/>
              </a:rPr>
              <a:t>特点</a:t>
            </a:r>
            <a:br>
              <a:rPr lang="zh-CN" altLang="en-US" sz="3600" smtClean="0">
                <a:ea typeface="华文新魏" pitchFamily="2" charset="-122"/>
              </a:rPr>
            </a:br>
            <a:r>
              <a:rPr lang="zh-CN" altLang="en-US" sz="2800" smtClean="0"/>
              <a:t>输入一个任意长度的字节串，生成一个</a:t>
            </a:r>
            <a:r>
              <a:rPr lang="en-US" altLang="zh-CN" sz="2800" smtClean="0"/>
              <a:t>128</a:t>
            </a:r>
            <a:r>
              <a:rPr lang="zh-CN" altLang="en-US" sz="2800" smtClean="0"/>
              <a:t>位的整数。由于算法的某些不可逆特征，在加密应用上有较好的安全性。并且，</a:t>
            </a:r>
            <a:r>
              <a:rPr lang="en-US" altLang="zh-CN" sz="2800" smtClean="0"/>
              <a:t>MD5</a:t>
            </a:r>
            <a:r>
              <a:rPr lang="zh-CN" altLang="en-US" sz="2800" smtClean="0"/>
              <a:t>算法的使用不需要支付任何版权费用。  </a:t>
            </a:r>
          </a:p>
        </p:txBody>
      </p:sp>
    </p:spTree>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主题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bg1"/>
            </a:solidFill>
            <a:effectLst/>
            <a:latin typeface="Times New Roman" pitchFamily="18" charset="0"/>
            <a:ea typeface="黑体" pitchFamily="49" charset="-122"/>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bg1"/>
            </a:solidFill>
            <a:effectLst/>
            <a:latin typeface="Times New Roman" pitchFamily="18" charset="0"/>
            <a:ea typeface="黑体" pitchFamily="49" charset="-122"/>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2271</TotalTime>
  <Words>9622</Words>
  <Application>Microsoft Office PowerPoint</Application>
  <PresentationFormat>全屏显示(4:3)</PresentationFormat>
  <Paragraphs>536</Paragraphs>
  <Slides>85</Slides>
  <Notes>3</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4</vt:i4>
      </vt:variant>
      <vt:variant>
        <vt:lpstr>幻灯片标题</vt:lpstr>
      </vt:variant>
      <vt:variant>
        <vt:i4>85</vt:i4>
      </vt:variant>
    </vt:vector>
  </HeadingPairs>
  <TitlesOfParts>
    <vt:vector size="104" baseType="lpstr">
      <vt:lpstr>Arial Unicode MS</vt:lpstr>
      <vt:lpstr>仿宋_GB2312</vt:lpstr>
      <vt:lpstr>黑体</vt:lpstr>
      <vt:lpstr>华文楷体</vt:lpstr>
      <vt:lpstr>华文新魏</vt:lpstr>
      <vt:lpstr>华文行楷</vt:lpstr>
      <vt:lpstr>楷体_GB2312</vt:lpstr>
      <vt:lpstr>隶书</vt:lpstr>
      <vt:lpstr>宋体</vt:lpstr>
      <vt:lpstr>Arial</vt:lpstr>
      <vt:lpstr>Arial Narrow</vt:lpstr>
      <vt:lpstr>Tahoma</vt:lpstr>
      <vt:lpstr>Times New Roman</vt:lpstr>
      <vt:lpstr>Wingdings</vt:lpstr>
      <vt:lpstr>主题1</vt:lpstr>
      <vt:lpstr>剪辑</vt:lpstr>
      <vt:lpstr>Visio</vt:lpstr>
      <vt:lpstr>Microsoft 公式 3.0</vt:lpstr>
      <vt:lpstr>位图图像</vt:lpstr>
      <vt:lpstr>PowerPoint 演示文稿</vt:lpstr>
      <vt:lpstr>学习重点：</vt:lpstr>
      <vt:lpstr>4.1 散列函数</vt:lpstr>
      <vt:lpstr>hash函数的要求</vt:lpstr>
      <vt:lpstr>使用密钥的Hash函数</vt:lpstr>
      <vt:lpstr>PowerPoint 演示文稿</vt:lpstr>
      <vt:lpstr>散列函数的用法</vt:lpstr>
      <vt:lpstr>MD5</vt:lpstr>
      <vt:lpstr>PowerPoint 演示文稿</vt:lpstr>
      <vt:lpstr>PowerPoint 演示文稿</vt:lpstr>
      <vt:lpstr>消息认证的局限性</vt:lpstr>
      <vt:lpstr>加SALT 的HASH</vt:lpstr>
      <vt:lpstr>PowerPoint 演示文稿</vt:lpstr>
      <vt:lpstr>王小云、冯登国、来学嘉等工作的意义</vt:lpstr>
      <vt:lpstr>美国Hash函数标准SHA-1的破译</vt:lpstr>
      <vt:lpstr>PowerPoint 演示文稿</vt:lpstr>
      <vt:lpstr>PowerPoint 演示文稿</vt:lpstr>
      <vt:lpstr>目录</vt:lpstr>
      <vt:lpstr>数字签名及其原理 </vt:lpstr>
      <vt:lpstr>PowerPoint 演示文稿</vt:lpstr>
      <vt:lpstr>PowerPoint 演示文稿</vt:lpstr>
      <vt:lpstr>PowerPoint 演示文稿</vt:lpstr>
      <vt:lpstr>PowerPoint 演示文稿</vt:lpstr>
      <vt:lpstr>PowerPoint 演示文稿</vt:lpstr>
      <vt:lpstr>目录</vt:lpstr>
      <vt:lpstr>数字签名标准与算法(选讲)</vt:lpstr>
      <vt:lpstr>PowerPoint 演示文稿</vt:lpstr>
      <vt:lpstr>PowerPoint 演示文稿</vt:lpstr>
      <vt:lpstr>目录</vt:lpstr>
      <vt:lpstr>数字证书（选讲） </vt:lpstr>
      <vt:lpstr>PowerPoint 演示文稿</vt:lpstr>
      <vt:lpstr>4.3  认证技术概述 </vt:lpstr>
      <vt:lpstr>PowerPoint 演示文稿</vt:lpstr>
      <vt:lpstr>PowerPoint 演示文稿</vt:lpstr>
      <vt:lpstr>PowerPoint 演示文稿</vt:lpstr>
      <vt:lpstr>PowerPoint 演示文稿</vt:lpstr>
      <vt:lpstr>4.3.2  口令认证技术 </vt:lpstr>
      <vt:lpstr>静态口令认证技术 </vt:lpstr>
      <vt:lpstr>PowerPoint 演示文稿</vt:lpstr>
      <vt:lpstr>PowerPoint 演示文稿</vt:lpstr>
      <vt:lpstr>PowerPoint 演示文稿</vt:lpstr>
      <vt:lpstr>PowerPoint 演示文稿</vt:lpstr>
      <vt:lpstr>PowerPoint 演示文稿</vt:lpstr>
      <vt:lpstr>4.3.3  消息认证技术 </vt:lpstr>
      <vt:lpstr>PowerPoint 演示文稿</vt:lpstr>
      <vt:lpstr>PowerPoint 演示文稿</vt:lpstr>
      <vt:lpstr>PowerPoint 演示文稿</vt:lpstr>
      <vt:lpstr>PowerPoint 演示文稿</vt:lpstr>
      <vt:lpstr>采用Hash函数的消息认证技术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4.3.4  实体认证技术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SIAMM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“应用密码学”-PPT</dc:title>
  <dc:creator>cuitzsb</dc:creator>
  <cp:lastModifiedBy>ljz19</cp:lastModifiedBy>
  <cp:revision>331</cp:revision>
  <dcterms:created xsi:type="dcterms:W3CDTF">2001-12-05T13:41:06Z</dcterms:created>
  <dcterms:modified xsi:type="dcterms:W3CDTF">2023-04-16T13:37:33Z</dcterms:modified>
</cp:coreProperties>
</file>