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6"/>
  </p:notesMasterIdLst>
  <p:handoutMasterIdLst>
    <p:handoutMasterId r:id="rId1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8" r:id="rId68"/>
    <p:sldId id="330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8" r:id="rId90"/>
    <p:sldId id="409" r:id="rId91"/>
    <p:sldId id="410" r:id="rId92"/>
    <p:sldId id="412" r:id="rId93"/>
    <p:sldId id="341" r:id="rId94"/>
    <p:sldId id="342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FF"/>
    <a:srgbClr val="66FF66"/>
    <a:srgbClr val="0000CC"/>
    <a:srgbClr val="0000FF"/>
    <a:srgbClr val="FFFF66"/>
    <a:srgbClr val="000099"/>
    <a:srgbClr val="00FF00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547" autoAdjust="0"/>
    <p:restoredTop sz="88929" autoAdjust="0"/>
  </p:normalViewPr>
  <p:slideViewPr>
    <p:cSldViewPr>
      <p:cViewPr varScale="1">
        <p:scale>
          <a:sx n="89" d="100"/>
          <a:sy n="89" d="100"/>
        </p:scale>
        <p:origin x="-588" y="-1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7AC52-D1C3-48EC-A81E-8D01F3F6289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02C3C-FDCE-4514-B34B-EC3E049BBA4D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700DA-426B-4B1B-99AA-F0433054AEAD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36DE0-9DF4-47A6-A4AF-DC7C11C7FE1E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36DE0-9DF4-47A6-A4AF-DC7C11C7FE1E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66421-0D73-4A8C-BEE9-A8797E6C0678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94E99-34AB-4C80-9623-A96548A40A3F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57D03-52E6-4C4A-B89F-9D5100BCF774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B88E6-21DA-4F1D-BFD3-7D81601353C0}" type="slidenum">
              <a:rPr lang="en-US" altLang="zh-CN"/>
              <a:pPr/>
              <a:t>138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EA4F2-8EDD-42AD-A666-FFEAD9D48571}" type="slidenum">
              <a:rPr lang="en-US" altLang="zh-CN"/>
              <a:pPr/>
              <a:t>139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1363C-D0A0-43F3-8EC0-00D60E98E321}" type="slidenum">
              <a:rPr lang="en-US" altLang="zh-CN"/>
              <a:pPr/>
              <a:t>140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F7DA4-D68C-44C0-B9F1-6162F9407AA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2ADEF-7B4E-4B9D-881E-B560CE86F079}" type="slidenum">
              <a:rPr lang="en-US" altLang="zh-CN"/>
              <a:pPr/>
              <a:t>142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73A74-1722-44BA-B1B2-5500129478FD}" type="slidenum">
              <a:rPr lang="en-US" altLang="zh-CN"/>
              <a:pPr/>
              <a:t>143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2F77B-D340-416C-8228-E55FDA73257F}" type="slidenum">
              <a:rPr lang="en-US" altLang="zh-CN"/>
              <a:pPr/>
              <a:t>144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F7DA4-D68C-44C0-B9F1-6162F9407AA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AF7FD-C945-4753-AA9D-9B87B52C7BB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A80B3-C0A5-413B-893E-AEC8AE2A60F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E3C24-B2DE-474F-9D4E-5031B58F49A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02B4-BF08-4FFA-9A60-301F9E595FC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F02B4-BF08-4FFA-9A60-301F9E595FC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153AC-7D3C-4E63-ABF1-831CDADCC2C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51235-BE85-4B90-B8D9-72D2F36701A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2149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8F961-5313-4AFB-B385-855AF8B683D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D802A-9949-43DE-A3F8-40C41E9B677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5ADF6-5157-479A-913E-0CAFC747B65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CB99F-07E3-4992-9D17-385D5D716B0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E0ED5-0D77-46BF-8F16-43D6C728B48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E0ED5-0D77-46BF-8F16-43D6C728B48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5DD5A-299F-4462-8D7C-6EE537579D72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7FF53-B6BC-4FB0-B8C0-889A8A60AD4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4740B-8717-423A-A154-2F468A31106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764D3-A62A-4B8A-9354-DC552765430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77FC5-2808-4AB1-B8E5-92ACB335AB2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36F7C-A9A7-4153-AED7-75B3E6122C8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6975F-86C1-4116-A293-C394825A6893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85278-4DED-493A-B33A-67310273D1E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D5A29-2F5D-41A7-AF3A-75D7D8FE468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92731-3ABC-4926-BA92-1BAEB626A87B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025CE-B141-4D8D-BF96-772BCABB2584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A8EAE-5D91-4B84-84CC-A90E0ADE1D9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E9527-F50F-48E9-864F-0C8ADC15846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4740B-8717-423A-A154-2F468A31106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47C55-2FFF-454B-8B9A-6E04F90AB22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1E307-0AAA-4342-A048-505FBB1C239F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C2940-E125-42C9-A015-95CE0A84BA7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1E114-D161-47FC-AD88-E383143AD4D6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B164B-68BA-4FD1-BFFB-593EE20E3A01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8DA74-6949-45C3-93CC-90E5969F9DC3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B8A24-F9C8-42C7-8A70-70CEE7EA191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3F115-D9E6-4D85-B891-ACF2EDAA160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EAA12-D355-4362-AB0E-81E5FDB943A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3E107-570B-46DF-A5E5-8030F34D445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E6C49-1489-48AC-B1B3-4F4B2EFDCA9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3E107-570B-46DF-A5E5-8030F34D44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6B3BC-51B1-4B04-9A42-62DAE4C32B5E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6B3BC-51B1-4B04-9A42-62DAE4C32B5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244FC-F90C-4ABE-BF34-B8442F8279E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6E5-549C-438D-97E5-2E907A7F0731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36E5-549C-438D-97E5-2E907A7F0731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87EC8-B378-4B6D-8827-87FA1C22091C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33EC6-C4F3-487C-ABAA-F4A85115DD8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C1CA0-D570-404B-9C46-DBA3355A574A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C91FE-31F0-4314-95CA-68F3B5AAB424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E6C49-1489-48AC-B1B3-4F4B2EFDCA9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E0011-1584-46E1-924A-4B0214494036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EF9E2-FF6F-4C53-87E4-8461E5DD1E07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289B-38DA-4EDB-B4CE-606DE8339B31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2C422-65E6-4961-99FA-7F6E2F807D07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65C1E-4B37-4B30-B046-114BC48A7C9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AE26A-63EC-43AC-BBC4-93A0118371AC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6B84B-4AD7-4776-B0C4-EC45B172BB78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2210C-0E60-463B-AEBC-A1B179D74AD1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2210C-0E60-463B-AEBC-A1B179D74AD1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1C108-629E-4D03-B240-F08D863515CB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017C9-1228-4590-BA87-E40A7F16FB9D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94DB1-5F52-4722-A95C-C150312DF597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DE623-3052-40A6-B78A-DD05A9E7D51E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6728-B252-41C5-90E9-40B0C8966AF6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FC111-C6DE-47B1-B849-3943AD5F8E68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66053-7803-4649-9CEF-A262AE90BF12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2ED36-0F65-45F1-9138-DE577447BBEC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34B4-1234-4A7E-8BA8-25A61A3CFC21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EBD8F-6F19-4EFE-BF73-77BB26470F4E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D3496-1C0A-4DF1-B1A8-F03A4FB43450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F8AF1-78D2-4088-8685-D3872DBCFF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D3496-1C0A-4DF1-B1A8-F03A4FB43450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04D7-8932-4204-86CF-52D51FB0CF1B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9EBC4-98E1-4732-88E6-9A292CD6315A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E044-7A5C-4215-ACC7-DFFEFAFA1A2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815CA-0C9F-4C33-BCB1-3DA82C08D12E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85870-A4CF-41A3-9179-3D668E7E0155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305F7-620A-43A4-9A8F-E6EE3074E54C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EA96B-E657-40B4-AE3D-1C81E19DACCC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A4DC6-1A4D-4A11-9D75-22D803432468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2B163-A93E-4B4D-BCA2-CFDE1658F4C0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DC04-060A-4333-91EC-476ECF23B24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F913F-A2E4-43E4-AD6D-49A1BF00F4BD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88012-BA83-446B-A7DE-C84285F2F0A6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DC558-AB38-4AE6-B606-53EB354F965C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79B73-B8E0-482B-865A-0758133B536D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3EE4E-517D-45E9-A0ED-D63996FA5A5B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D80B2-0670-4416-9043-2E0DC51C5AEF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CE3AF-6B66-4E1B-8142-A7F4E39E268C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B78E-8CD2-4619-B242-A3DE5A5A2D59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3F78F-2F75-4602-A4C7-30880D57EEEE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883E8-22F5-4B56-AD16-D6B1708CA298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59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46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182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355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28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2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1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70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25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" name="Picture 2" descr="computer networking 的图像结果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4609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https://publicrelationssydney.com.au/wp-content/uploads/2013/01/shutterstock_80434384.jpg"/>
          <p:cNvSpPr>
            <a:spLocks noChangeAspect="1" noChangeArrowheads="1"/>
          </p:cNvSpPr>
          <p:nvPr userDrawn="1"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71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主讲教师：曾令明 </a:t>
            </a:r>
          </a:p>
          <a:p>
            <a:r>
              <a:rPr lang="zh-CN" altLang="en-US" sz="2800" dirty="0" smtClean="0">
                <a:ea typeface="宋体" pitchFamily="2" charset="-122"/>
              </a:rPr>
              <a:t>邮箱：</a:t>
            </a:r>
            <a:r>
              <a:rPr lang="en-US" altLang="zh-CN" sz="2800" dirty="0" smtClean="0">
                <a:ea typeface="宋体" pitchFamily="2" charset="-122"/>
              </a:rPr>
              <a:t>zlm@cuit.edu.cn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solidFill>
            <a:srgbClr val="00FF00"/>
          </a:solidFill>
        </p:spPr>
        <p:txBody>
          <a:bodyPr anchor="ctr"/>
          <a:lstStyle/>
          <a:p>
            <a:pPr algn="ctr"/>
            <a:r>
              <a:rPr lang="zh-CN" altLang="zh-CN" dirty="0"/>
              <a:t>绝大多数</a:t>
            </a:r>
            <a:r>
              <a:rPr lang="zh-CN" altLang="zh-CN" dirty="0" smtClean="0"/>
              <a:t>人</a:t>
            </a:r>
            <a:r>
              <a:rPr lang="zh-CN" altLang="en-US" dirty="0" smtClean="0"/>
              <a:t>通过使用互联网而</a:t>
            </a:r>
            <a:r>
              <a:rPr lang="zh-CN" altLang="zh-CN" dirty="0" smtClean="0"/>
              <a:t>认识</a:t>
            </a:r>
            <a:r>
              <a:rPr lang="zh-CN" altLang="en-US" dirty="0" smtClean="0"/>
              <a:t>了</a:t>
            </a:r>
            <a:r>
              <a:rPr lang="zh-CN" altLang="zh-CN" dirty="0" smtClean="0"/>
              <a:t>互联网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>
          <a:xfrm>
            <a:off x="495299" y="1944542"/>
            <a:ext cx="4455513" cy="4292770"/>
          </a:xfrm>
        </p:spPr>
        <p:txBody>
          <a:bodyPr/>
          <a:lstStyle/>
          <a:p>
            <a:r>
              <a:rPr lang="zh-CN" altLang="zh-CN" dirty="0"/>
              <a:t>上网玩游戏</a:t>
            </a:r>
            <a:endParaRPr lang="en-US" altLang="zh-CN" dirty="0"/>
          </a:p>
          <a:p>
            <a:r>
              <a:rPr lang="zh-CN" altLang="zh-CN" dirty="0"/>
              <a:t>看网上视频</a:t>
            </a:r>
            <a:endParaRPr lang="en-US" altLang="zh-CN" dirty="0"/>
          </a:p>
          <a:p>
            <a:r>
              <a:rPr lang="zh-CN" altLang="zh-CN" dirty="0"/>
              <a:t>和朋友在微信上聊天</a:t>
            </a:r>
            <a:endParaRPr lang="en-US" altLang="zh-CN" dirty="0"/>
          </a:p>
          <a:p>
            <a:r>
              <a:rPr lang="zh-CN" altLang="zh-CN" dirty="0"/>
              <a:t>在互联网上搜索和查阅各种信息</a:t>
            </a:r>
            <a:endParaRPr lang="en-US" altLang="zh-CN" dirty="0"/>
          </a:p>
          <a:p>
            <a:r>
              <a:rPr lang="zh-CN" altLang="zh-CN" dirty="0"/>
              <a:t>利用互联网的电子邮件相互通信（包括传送各种照片和视频文件）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5104383" y="1944542"/>
            <a:ext cx="4457129" cy="4292770"/>
          </a:xfrm>
        </p:spPr>
        <p:txBody>
          <a:bodyPr/>
          <a:lstStyle/>
          <a:p>
            <a:r>
              <a:rPr lang="zh-CN" altLang="zh-CN" dirty="0"/>
              <a:t>互联网上购买各种物品</a:t>
            </a:r>
            <a:endParaRPr lang="en-US" altLang="zh-CN" dirty="0"/>
          </a:p>
          <a:p>
            <a:r>
              <a:rPr lang="zh-CN" altLang="zh-CN" dirty="0"/>
              <a:t>在互联网上购买机票或</a:t>
            </a:r>
            <a:r>
              <a:rPr lang="zh-CN" altLang="zh-CN" dirty="0" smtClean="0"/>
              <a:t>火车票</a:t>
            </a:r>
            <a:endParaRPr lang="en-US" altLang="zh-CN" dirty="0" smtClean="0"/>
          </a:p>
          <a:p>
            <a:r>
              <a:rPr lang="zh-CN" altLang="zh-CN" dirty="0"/>
              <a:t>在互联网</a:t>
            </a:r>
            <a:r>
              <a:rPr lang="zh-CN" altLang="zh-CN" dirty="0" smtClean="0"/>
              <a:t>上</a:t>
            </a:r>
            <a:r>
              <a:rPr lang="zh-CN" altLang="en-US" dirty="0" smtClean="0"/>
              <a:t>预订酒店</a:t>
            </a:r>
            <a:endParaRPr lang="en-US" altLang="zh-CN" dirty="0"/>
          </a:p>
          <a:p>
            <a:r>
              <a:rPr lang="zh-CN" altLang="zh-CN" dirty="0"/>
              <a:t>利用互联网进行转账或买卖股票等</a:t>
            </a:r>
            <a:r>
              <a:rPr lang="zh-CN" altLang="zh-CN" dirty="0" smtClean="0"/>
              <a:t>交易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7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协议的两种形式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一</a:t>
            </a:r>
            <a:r>
              <a:rPr lang="zh-CN" altLang="zh-CN" dirty="0"/>
              <a:t>种是使用便于人来阅读和理解的</a:t>
            </a:r>
            <a:r>
              <a:rPr lang="zh-CN" altLang="zh-CN" dirty="0">
                <a:solidFill>
                  <a:srgbClr val="FF0000"/>
                </a:solidFill>
              </a:rPr>
              <a:t>文字描述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另</a:t>
            </a:r>
            <a:r>
              <a:rPr lang="zh-CN" altLang="zh-CN" dirty="0"/>
              <a:t>一种是使用让计算机能够理解的</a:t>
            </a:r>
            <a:r>
              <a:rPr lang="zh-CN" altLang="zh-CN" dirty="0">
                <a:solidFill>
                  <a:srgbClr val="FF0000"/>
                </a:solidFill>
              </a:rPr>
              <a:t>程序代码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这</a:t>
            </a:r>
            <a:r>
              <a:rPr lang="zh-CN" altLang="zh-CN" dirty="0"/>
              <a:t>两种不同形式的协议都必须能够对网络上信息交换过程</a:t>
            </a:r>
            <a:r>
              <a:rPr lang="zh-CN" altLang="zh-CN" dirty="0">
                <a:solidFill>
                  <a:srgbClr val="FF0000"/>
                </a:solidFill>
              </a:rPr>
              <a:t>做出精确的解释。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2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层次</a:t>
            </a:r>
            <a:r>
              <a:rPr lang="zh-CN" altLang="en-US" dirty="0"/>
              <a:t>式协议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ARPANET </a:t>
            </a:r>
            <a:r>
              <a:rPr lang="zh-CN" altLang="zh-CN" dirty="0" smtClean="0"/>
              <a:t>的</a:t>
            </a:r>
            <a:r>
              <a:rPr lang="zh-CN" altLang="zh-CN" dirty="0"/>
              <a:t>研制经验表明，对于非常复杂的计算机网络协议，其</a:t>
            </a:r>
            <a:r>
              <a:rPr lang="zh-CN" altLang="zh-CN" dirty="0">
                <a:solidFill>
                  <a:srgbClr val="FF0000"/>
                </a:solidFill>
              </a:rPr>
              <a:t>结构应该是层次式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39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划分层次的概念举例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通过网络发送文件。</a:t>
            </a:r>
          </a:p>
          <a:p>
            <a:r>
              <a:rPr lang="zh-CN" altLang="en-US" dirty="0"/>
              <a:t>可以将要做的工作进行如下的</a:t>
            </a:r>
            <a:r>
              <a:rPr lang="zh-CN" altLang="en-US" dirty="0" smtClean="0"/>
              <a:t>划分：</a:t>
            </a:r>
            <a:endParaRPr lang="zh-CN" altLang="en-US" dirty="0"/>
          </a:p>
          <a:p>
            <a:pPr lvl="1"/>
            <a:r>
              <a:rPr lang="zh-CN" altLang="en-US" dirty="0"/>
              <a:t>第一类工作与传送文件直接有关。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确信对方已做好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接收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和存储文件的准备。</a:t>
            </a:r>
          </a:p>
          <a:p>
            <a:pPr lvl="2"/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双方已协调好一致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的文件格式。</a:t>
            </a:r>
          </a:p>
          <a:p>
            <a:pPr lvl="1"/>
            <a:r>
              <a:rPr lang="zh-CN" altLang="en-US" dirty="0"/>
              <a:t>两个主机将</a:t>
            </a:r>
            <a:r>
              <a:rPr lang="zh-CN" altLang="en-US" dirty="0">
                <a:solidFill>
                  <a:srgbClr val="FF0000"/>
                </a:solidFill>
              </a:rPr>
              <a:t>文件传送模块</a:t>
            </a:r>
            <a:r>
              <a:rPr lang="zh-CN" altLang="en-US" dirty="0"/>
              <a:t>作为最高的一层 </a:t>
            </a:r>
            <a:r>
              <a:rPr lang="zh-CN" altLang="en-US" dirty="0" smtClean="0"/>
              <a:t>，剩下</a:t>
            </a:r>
            <a:r>
              <a:rPr lang="zh-CN" altLang="en-US" dirty="0"/>
              <a:t>的工作由下面的模块负责。</a:t>
            </a:r>
          </a:p>
        </p:txBody>
      </p:sp>
    </p:spTree>
    <p:extLst>
      <p:ext uri="{BB962C8B-B14F-4D97-AF65-F5344CB8AC3E}">
        <p14:creationId xmlns:p14="http://schemas.microsoft.com/office/powerpoint/2010/main" xmlns="" val="361842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两个主机交换文件 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6980635" y="2349524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818621" y="2349524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06331" y="247493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286405" y="1917725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 dirty="0" smtClean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450138" y="1917725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7068344" y="247493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2846256" y="2673374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191824" y="1628800"/>
            <a:ext cx="3518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只看这两个文件传送模块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好像文件及文件传送命令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是按照水平方向的虚线传送的</a:t>
            </a: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271727" y="3041674"/>
            <a:ext cx="9362546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1599406" y="2854350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 flipV="1">
            <a:off x="7761421" y="2854350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574765" y="3357587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把文件交给下层模块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进行发送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6889095" y="3357587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把收到的文件交给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上层模块</a:t>
            </a:r>
          </a:p>
        </p:txBody>
      </p:sp>
      <p:sp>
        <p:nvSpPr>
          <p:cNvPr id="104472" name="AutoShape 24"/>
          <p:cNvSpPr>
            <a:spLocks noChangeArrowheads="1"/>
          </p:cNvSpPr>
          <p:nvPr/>
        </p:nvSpPr>
        <p:spPr bwMode="auto">
          <a:xfrm>
            <a:off x="4094825" y="3573486"/>
            <a:ext cx="1638961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7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 animBg="1"/>
      <p:bldP spid="104460" grpId="0"/>
      <p:bldP spid="104466" grpId="0" animBg="1"/>
      <p:bldP spid="104467" grpId="0" animBg="1"/>
      <p:bldP spid="104468" grpId="0"/>
      <p:bldP spid="104469" grpId="0"/>
      <p:bldP spid="10447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再设计一个通信服务模块 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6982355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818621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980635" y="2348631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818621" y="2348631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906331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286405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7450138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068344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2846256" y="3464643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3448305" y="2421657"/>
            <a:ext cx="30059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只看这两个通信服务模块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好像可直接把文件</a:t>
            </a:r>
            <a:endParaRPr lang="zh-CN" altLang="en-US" sz="2400" b="1">
              <a:solidFill>
                <a:srgbClr val="0000CC"/>
              </a:solidFill>
              <a:latin typeface="Tahoma" pitchFamily="34" charset="0"/>
              <a:ea typeface="黑体" pitchFamily="2" charset="-122"/>
            </a:endParaRP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可靠地传送到对方</a:t>
            </a: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271727" y="3861518"/>
            <a:ext cx="9362546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>
            <a:off x="1599406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5" name="AutoShape 13"/>
          <p:cNvSpPr>
            <a:spLocks noChangeArrowheads="1"/>
          </p:cNvSpPr>
          <p:nvPr/>
        </p:nvSpPr>
        <p:spPr bwMode="auto">
          <a:xfrm flipV="1">
            <a:off x="7761421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74765" y="4220294"/>
            <a:ext cx="24929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把文件交给下层模块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进行发送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889095" y="4220294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把收到的文件交给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上层模块</a:t>
            </a:r>
          </a:p>
        </p:txBody>
      </p:sp>
      <p:sp>
        <p:nvSpPr>
          <p:cNvPr id="105488" name="AutoShape 16"/>
          <p:cNvSpPr>
            <a:spLocks noChangeArrowheads="1"/>
          </p:cNvSpPr>
          <p:nvPr/>
        </p:nvSpPr>
        <p:spPr bwMode="auto">
          <a:xfrm>
            <a:off x="4094825" y="4436193"/>
            <a:ext cx="1638961" cy="431800"/>
          </a:xfrm>
          <a:prstGeom prst="rightArrow">
            <a:avLst>
              <a:gd name="adj1" fmla="val 50000"/>
              <a:gd name="adj2" fmla="val 875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896012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7080383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5493" name="AutoShape 21"/>
          <p:cNvSpPr>
            <a:spLocks noChangeArrowheads="1"/>
          </p:cNvSpPr>
          <p:nvPr/>
        </p:nvSpPr>
        <p:spPr bwMode="auto">
          <a:xfrm>
            <a:off x="1599406" y="3645618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5494" name="AutoShape 22"/>
          <p:cNvSpPr>
            <a:spLocks noChangeArrowheads="1"/>
          </p:cNvSpPr>
          <p:nvPr/>
        </p:nvSpPr>
        <p:spPr bwMode="auto">
          <a:xfrm flipV="1">
            <a:off x="7761421" y="3572593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9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nimBg="1"/>
      <p:bldP spid="105482" grpId="0"/>
      <p:bldP spid="105484" grpId="0" animBg="1"/>
      <p:bldP spid="105485" grpId="0" animBg="1"/>
      <p:bldP spid="105486" grpId="0"/>
      <p:bldP spid="105487" grpId="0"/>
      <p:bldP spid="105488" grpId="0" animBg="1"/>
      <p:bldP spid="105493" grpId="0" animBg="1"/>
      <p:bldP spid="10549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6" name="Line 30"/>
          <p:cNvSpPr>
            <a:spLocks noChangeShapeType="1"/>
          </p:cNvSpPr>
          <p:nvPr/>
        </p:nvSpPr>
        <p:spPr bwMode="auto">
          <a:xfrm>
            <a:off x="2846256" y="4220293"/>
            <a:ext cx="413437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6982355" y="3932956"/>
            <a:ext cx="2027635" cy="647700"/>
          </a:xfrm>
          <a:prstGeom prst="rect">
            <a:avLst/>
          </a:prstGeom>
          <a:solidFill>
            <a:srgbClr val="66FF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818621" y="3932956"/>
            <a:ext cx="2027635" cy="647700"/>
          </a:xfrm>
          <a:prstGeom prst="rect">
            <a:avLst/>
          </a:prstGeom>
          <a:solidFill>
            <a:srgbClr val="66FFFF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982355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18621" y="3140793"/>
            <a:ext cx="2027635" cy="647700"/>
          </a:xfrm>
          <a:prstGeom prst="rect">
            <a:avLst/>
          </a:prstGeom>
          <a:solidFill>
            <a:srgbClr val="FFC0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980635" y="2348631"/>
            <a:ext cx="2027634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818621" y="2348631"/>
            <a:ext cx="2027635" cy="647700"/>
          </a:xfrm>
          <a:prstGeom prst="rect">
            <a:avLst/>
          </a:prstGeom>
          <a:solidFill>
            <a:srgbClr val="FFFF00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18900000" algn="ctr" rotWithShape="0">
              <a:srgbClr val="333399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再设计一个网络接入模块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906331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286405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1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450138" y="1916832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主机</a:t>
            </a:r>
            <a:r>
              <a:rPr lang="zh-CN" altLang="en-US" sz="14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2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068344" y="24740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文件传送模块</a:t>
            </a:r>
          </a:p>
        </p:txBody>
      </p:sp>
      <p:sp>
        <p:nvSpPr>
          <p:cNvPr id="106510" name="AutoShape 14"/>
          <p:cNvSpPr>
            <a:spLocks noChangeArrowheads="1"/>
          </p:cNvSpPr>
          <p:nvPr/>
        </p:nvSpPr>
        <p:spPr bwMode="auto">
          <a:xfrm>
            <a:off x="1599406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auto">
          <a:xfrm flipV="1">
            <a:off x="7761421" y="2809007"/>
            <a:ext cx="467783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896012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080383" y="324874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通信服务模块</a:t>
            </a:r>
          </a:p>
        </p:txBody>
      </p: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1599406" y="3645618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18" name="AutoShape 22"/>
          <p:cNvSpPr>
            <a:spLocks noChangeArrowheads="1"/>
          </p:cNvSpPr>
          <p:nvPr/>
        </p:nvSpPr>
        <p:spPr bwMode="auto">
          <a:xfrm flipV="1">
            <a:off x="7761421" y="3572593"/>
            <a:ext cx="467783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896012" y="403931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网络接入模块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7080383" y="403931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网络接入模块</a:t>
            </a:r>
          </a:p>
        </p:txBody>
      </p:sp>
      <p:graphicFrame>
        <p:nvGraphicFramePr>
          <p:cNvPr id="106524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88022256"/>
              </p:ext>
            </p:extLst>
          </p:nvPr>
        </p:nvGraphicFramePr>
        <p:xfrm>
          <a:off x="3860933" y="3717057"/>
          <a:ext cx="2027634" cy="1069975"/>
        </p:xfrm>
        <a:graphic>
          <a:graphicData uri="http://schemas.openxmlformats.org/presentationml/2006/ole">
            <p:oleObj spid="_x0000_s13317" name="VISIO" r:id="rId4" imgW="1687068" imgH="964692" progId="">
              <p:embed/>
            </p:oleObj>
          </a:graphicData>
        </a:graphic>
      </p:graphicFrame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4251325" y="400439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通信网络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2846256" y="3572593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接口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6201569" y="3572593"/>
            <a:ext cx="697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网络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0000CC"/>
                </a:solidFill>
                <a:latin typeface="Tahoma" pitchFamily="34" charset="0"/>
                <a:ea typeface="黑体" pitchFamily="2" charset="-122"/>
              </a:rPr>
              <a:t>接口</a:t>
            </a:r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>
            <a:off x="3080148" y="4293319"/>
            <a:ext cx="1482460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31" name="AutoShape 35"/>
          <p:cNvSpPr>
            <a:spLocks noChangeArrowheads="1"/>
          </p:cNvSpPr>
          <p:nvPr/>
        </p:nvSpPr>
        <p:spPr bwMode="auto">
          <a:xfrm>
            <a:off x="5888567" y="4293319"/>
            <a:ext cx="1482460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818621" y="4863232"/>
            <a:ext cx="81896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网络接入模块</a:t>
            </a:r>
            <a:r>
              <a:rPr lang="zh-CN" altLang="en-US" sz="24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负责做与网络接口细节有关的</a:t>
            </a:r>
            <a:r>
              <a:rPr lang="zh-CN" altLang="en-US" sz="2400" b="1" dirty="0" smtClean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工作，例如：规定</a:t>
            </a:r>
            <a:r>
              <a:rPr lang="zh-CN" altLang="en-US" sz="24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传输的帧格式，帧的最大长度等。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2063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0" grpId="0" animBg="1"/>
      <p:bldP spid="106511" grpId="0" animBg="1"/>
      <p:bldP spid="106517" grpId="0" animBg="1"/>
      <p:bldP spid="106518" grpId="0" animBg="1"/>
      <p:bldP spid="106530" grpId="0" animBg="1"/>
      <p:bldP spid="106531" grpId="0" animBg="1"/>
      <p:bldP spid="10653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分层的</a:t>
            </a:r>
            <a:r>
              <a:rPr lang="zh-CN" altLang="en-US" dirty="0" smtClean="0"/>
              <a:t>好处与缺点 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solidFill>
            <a:srgbClr val="FFFF66"/>
          </a:solidFill>
          <a:ln>
            <a:solidFill>
              <a:srgbClr val="000099"/>
            </a:solidFill>
          </a:ln>
        </p:spPr>
        <p:txBody>
          <a:bodyPr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好处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5299" y="1844824"/>
            <a:ext cx="4455513" cy="4292770"/>
          </a:xfrm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/>
              <a:t>各层之间是独立的。</a:t>
            </a:r>
          </a:p>
          <a:p>
            <a:r>
              <a:rPr lang="zh-CN" altLang="en-US" dirty="0"/>
              <a:t>灵活性好。</a:t>
            </a:r>
          </a:p>
          <a:p>
            <a:r>
              <a:rPr lang="zh-CN" altLang="en-US" dirty="0"/>
              <a:t>结构上可分割开。</a:t>
            </a:r>
          </a:p>
          <a:p>
            <a:r>
              <a:rPr lang="zh-CN" altLang="en-US" dirty="0"/>
              <a:t>易于实现和维护。</a:t>
            </a:r>
          </a:p>
          <a:p>
            <a:r>
              <a:rPr lang="zh-CN" altLang="en-US" dirty="0"/>
              <a:t>能促进标准化工作。 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>
          <a:solidFill>
            <a:srgbClr val="FFFF66"/>
          </a:solidFill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缺点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5104383" y="1844824"/>
            <a:ext cx="4457129" cy="4292770"/>
          </a:xfrm>
          <a:ln>
            <a:solidFill>
              <a:srgbClr val="000099"/>
            </a:solidFill>
          </a:ln>
        </p:spPr>
        <p:txBody>
          <a:bodyPr/>
          <a:lstStyle/>
          <a:p>
            <a:r>
              <a:rPr lang="zh-CN" altLang="en-US" dirty="0" smtClean="0"/>
              <a:t>降低效率。</a:t>
            </a:r>
            <a:endParaRPr lang="en-US" altLang="zh-CN" dirty="0" smtClean="0"/>
          </a:p>
          <a:p>
            <a:r>
              <a:rPr lang="zh-CN" altLang="zh-CN" dirty="0" smtClean="0"/>
              <a:t>有些</a:t>
            </a:r>
            <a:r>
              <a:rPr lang="zh-CN" altLang="zh-CN" dirty="0"/>
              <a:t>功能会在不同的层次中重复出现，因而产生了</a:t>
            </a:r>
            <a:r>
              <a:rPr lang="zh-CN" altLang="zh-CN" dirty="0" smtClean="0"/>
              <a:t>额外开销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2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层数多少要适当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</a:t>
            </a:r>
            <a:r>
              <a:rPr lang="zh-CN" altLang="en-US" dirty="0"/>
              <a:t>数太少，就会使每一层的协议太复杂。</a:t>
            </a:r>
          </a:p>
          <a:p>
            <a:r>
              <a:rPr lang="zh-CN" altLang="en-US" dirty="0"/>
              <a:t>层数太</a:t>
            </a:r>
            <a:r>
              <a:rPr lang="zh-CN" altLang="en-US" dirty="0" smtClean="0"/>
              <a:t>多，又</a:t>
            </a:r>
            <a:r>
              <a:rPr lang="zh-CN" altLang="en-US" dirty="0"/>
              <a:t>会在描述和综合各层功能的系统工程任务时遇到较多的困难。 </a:t>
            </a:r>
          </a:p>
        </p:txBody>
      </p:sp>
    </p:spTree>
    <p:extLst>
      <p:ext uri="{BB962C8B-B14F-4D97-AF65-F5344CB8AC3E}">
        <p14:creationId xmlns:p14="http://schemas.microsoft.com/office/powerpoint/2010/main" xmlns="" val="294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计算机网络的体系结构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计算机网络的</a:t>
            </a:r>
            <a:r>
              <a:rPr lang="zh-CN" altLang="en-US" dirty="0" smtClean="0">
                <a:solidFill>
                  <a:srgbClr val="FF0000"/>
                </a:solidFill>
              </a:rPr>
              <a:t>体系结构 </a:t>
            </a:r>
            <a:r>
              <a:rPr lang="en-US" altLang="zh-CN" dirty="0" smtClean="0"/>
              <a:t>(</a:t>
            </a:r>
            <a:r>
              <a:rPr lang="en-US" altLang="zh-CN" dirty="0"/>
              <a:t>architecture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计算机网络的各层及其协议的集合。 </a:t>
            </a:r>
          </a:p>
          <a:p>
            <a:r>
              <a:rPr lang="zh-CN" altLang="en-US" dirty="0"/>
              <a:t>体系结构就是这个计算机网络及其部件</a:t>
            </a:r>
            <a:r>
              <a:rPr lang="zh-CN" altLang="en-US" dirty="0">
                <a:solidFill>
                  <a:srgbClr val="FF0000"/>
                </a:solidFill>
              </a:rPr>
              <a:t>所应完成的功能的精确定义。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实现 </a:t>
            </a:r>
            <a:r>
              <a:rPr lang="en-US" altLang="zh-CN" dirty="0" smtClean="0"/>
              <a:t>(</a:t>
            </a:r>
            <a:r>
              <a:rPr lang="en-US" altLang="zh-CN" dirty="0"/>
              <a:t>implementation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遵循这种体系结构的前提下用何种硬件或软件完成这些功能的问题。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体系结构是抽象的，而实现则是具体的，是真正在运行的计算机硬件和软件。   </a:t>
            </a:r>
          </a:p>
        </p:txBody>
      </p:sp>
    </p:spTree>
    <p:extLst>
      <p:ext uri="{BB962C8B-B14F-4D97-AF65-F5344CB8AC3E}">
        <p14:creationId xmlns:p14="http://schemas.microsoft.com/office/powerpoint/2010/main" xmlns="" val="39125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  </a:t>
            </a:r>
            <a:r>
              <a:rPr lang="zh-CN" altLang="zh-CN" dirty="0"/>
              <a:t>具有五层协议的体系结构</a:t>
            </a:r>
            <a:endParaRPr lang="zh-CN" alt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OSI </a:t>
            </a:r>
            <a:r>
              <a:rPr lang="zh-CN" altLang="zh-CN" dirty="0" smtClean="0"/>
              <a:t>的</a:t>
            </a:r>
            <a:r>
              <a:rPr lang="zh-CN" altLang="zh-CN" dirty="0"/>
              <a:t>七层协议</a:t>
            </a:r>
            <a:r>
              <a:rPr lang="zh-CN" altLang="zh-CN" dirty="0" smtClean="0"/>
              <a:t>体系结构的</a:t>
            </a:r>
            <a:r>
              <a:rPr lang="zh-CN" altLang="zh-CN" dirty="0"/>
              <a:t>概念清楚，理论也较完整，但它既复杂又不</a:t>
            </a:r>
            <a:r>
              <a:rPr lang="zh-CN" altLang="zh-CN" dirty="0" smtClean="0"/>
              <a:t>实用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TCP/IP </a:t>
            </a:r>
            <a:r>
              <a:rPr lang="zh-CN" altLang="en-US" dirty="0"/>
              <a:t>是四</a:t>
            </a:r>
            <a:r>
              <a:rPr lang="zh-CN" altLang="en-US" dirty="0" smtClean="0"/>
              <a:t>层体系结构</a:t>
            </a:r>
            <a:r>
              <a:rPr lang="zh-CN" altLang="en-US" dirty="0"/>
              <a:t>：应用层、运输层、网际层和网络接口层。</a:t>
            </a:r>
          </a:p>
          <a:p>
            <a:r>
              <a:rPr lang="zh-CN" altLang="en-US" dirty="0"/>
              <a:t>但最下面的网络接口层并没有具体内容。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因此往往采取折中的办法，即综合 </a:t>
            </a:r>
            <a:r>
              <a:rPr lang="en-US" altLang="zh-CN" dirty="0">
                <a:solidFill>
                  <a:srgbClr val="FF0000"/>
                </a:solidFill>
              </a:rPr>
              <a:t>OSI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TCP/IP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的优点，采用一种只有五层协议的体系结构 。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38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互联网的两个重要特点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9066213" cy="106899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互联网之所以能够向用户提供许多服务，是因为互联网具有</a:t>
            </a:r>
            <a:r>
              <a:rPr lang="zh-CN" altLang="zh-CN" dirty="0">
                <a:solidFill>
                  <a:srgbClr val="FF0000"/>
                </a:solidFill>
              </a:rPr>
              <a:t>两个重要基本特点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sz="half" idx="2"/>
          </p:nvPr>
        </p:nvSpPr>
        <p:spPr>
          <a:xfrm>
            <a:off x="495299" y="2276872"/>
            <a:ext cx="4455513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连通性</a:t>
            </a:r>
            <a:r>
              <a:rPr lang="en-US" altLang="zh-CN" dirty="0" smtClean="0">
                <a:solidFill>
                  <a:srgbClr val="0000CC"/>
                </a:solidFill>
              </a:rPr>
              <a:t> (</a:t>
            </a:r>
            <a:r>
              <a:rPr lang="en-US" altLang="zh-CN" dirty="0">
                <a:solidFill>
                  <a:srgbClr val="0000CC"/>
                </a:solidFill>
              </a:rPr>
              <a:t>connectivity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使</a:t>
            </a:r>
            <a:r>
              <a:rPr lang="zh-CN" altLang="en-US" dirty="0"/>
              <a:t>上网用户之间都可以交换</a:t>
            </a:r>
            <a:r>
              <a:rPr lang="zh-CN" altLang="en-US" dirty="0" smtClean="0"/>
              <a:t>信息</a:t>
            </a:r>
            <a:r>
              <a:rPr lang="zh-CN" altLang="zh-CN" dirty="0"/>
              <a:t>（数据，以及各种音频视频） </a:t>
            </a:r>
            <a:r>
              <a:rPr lang="zh-CN" altLang="en-US" dirty="0" smtClean="0"/>
              <a:t>，</a:t>
            </a:r>
            <a:r>
              <a:rPr lang="zh-CN" altLang="en-US" dirty="0"/>
              <a:t>好像这些用户的计算机都可以彼此直接连通一样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>
                <a:solidFill>
                  <a:srgbClr val="FF0000"/>
                </a:solidFill>
              </a:rPr>
              <a:t>注意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互联网具有虚拟的</a:t>
            </a:r>
            <a:r>
              <a:rPr lang="zh-CN" altLang="zh-CN" dirty="0" smtClean="0"/>
              <a:t>特点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无法</a:t>
            </a:r>
            <a:r>
              <a:rPr lang="zh-CN" altLang="zh-CN" dirty="0"/>
              <a:t>准确知道对方是</a:t>
            </a:r>
            <a:r>
              <a:rPr lang="zh-CN" altLang="zh-CN" dirty="0" smtClean="0"/>
              <a:t>谁，</a:t>
            </a:r>
            <a:r>
              <a:rPr lang="zh-CN" altLang="zh-CN" dirty="0"/>
              <a:t>也无法</a:t>
            </a:r>
            <a:r>
              <a:rPr lang="zh-CN" altLang="zh-CN" dirty="0" smtClean="0"/>
              <a:t>知道</a:t>
            </a:r>
            <a:r>
              <a:rPr lang="zh-CN" altLang="en-US" dirty="0" smtClean="0"/>
              <a:t>对方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sz="quarter" idx="4"/>
          </p:nvPr>
        </p:nvSpPr>
        <p:spPr>
          <a:xfrm>
            <a:off x="5104383" y="2276872"/>
            <a:ext cx="4457129" cy="3888432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 smtClean="0">
                <a:solidFill>
                  <a:srgbClr val="0000CC"/>
                </a:solidFill>
              </a:rPr>
              <a:t>共享</a:t>
            </a:r>
            <a:r>
              <a:rPr lang="en-US" altLang="zh-CN" dirty="0" smtClean="0">
                <a:solidFill>
                  <a:srgbClr val="0000CC"/>
                </a:solidFill>
              </a:rPr>
              <a:t> (Sharing)</a:t>
            </a:r>
          </a:p>
          <a:p>
            <a:pPr lvl="1">
              <a:lnSpc>
                <a:spcPct val="100000"/>
              </a:lnSpc>
            </a:pPr>
            <a:r>
              <a:rPr lang="zh-CN" altLang="zh-CN" dirty="0"/>
              <a:t>指资源共享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 smtClean="0"/>
              <a:t>资源共享</a:t>
            </a:r>
            <a:r>
              <a:rPr lang="zh-CN" altLang="zh-CN" dirty="0"/>
              <a:t>的含义是多方面的。可以是信息共享、软件共享，也可以是硬件</a:t>
            </a:r>
            <a:r>
              <a:rPr lang="zh-CN" altLang="zh-CN" dirty="0" smtClean="0"/>
              <a:t>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zh-CN" dirty="0"/>
              <a:t>由于网络的存在，这些资源好像就在用户身边</a:t>
            </a:r>
            <a:r>
              <a:rPr lang="zh-CN" altLang="zh-CN" dirty="0" smtClean="0"/>
              <a:t>一样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方便使用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7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  </a:t>
            </a:r>
            <a:r>
              <a:rPr lang="zh-CN" altLang="zh-CN" dirty="0"/>
              <a:t>具有五层协议的体系结构</a:t>
            </a:r>
            <a:endParaRPr lang="zh-CN" altLang="en-US" dirty="0"/>
          </a:p>
        </p:txBody>
      </p:sp>
      <p:sp>
        <p:nvSpPr>
          <p:cNvPr id="6" name="AutoShape 58"/>
          <p:cNvSpPr>
            <a:spLocks noChangeArrowheads="1"/>
          </p:cNvSpPr>
          <p:nvPr/>
        </p:nvSpPr>
        <p:spPr bwMode="auto">
          <a:xfrm>
            <a:off x="900757" y="16539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902345" y="2036540"/>
            <a:ext cx="2039937" cy="260350"/>
          </a:xfrm>
          <a:custGeom>
            <a:avLst/>
            <a:gdLst>
              <a:gd name="T0" fmla="*/ 2030913617 w 2049"/>
              <a:gd name="T1" fmla="*/ 0 h 182"/>
              <a:gd name="T2" fmla="*/ 1853492943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Freeform 59"/>
          <p:cNvSpPr>
            <a:spLocks/>
          </p:cNvSpPr>
          <p:nvPr/>
        </p:nvSpPr>
        <p:spPr bwMode="auto">
          <a:xfrm>
            <a:off x="900757" y="2515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Freeform 60"/>
          <p:cNvSpPr>
            <a:spLocks/>
          </p:cNvSpPr>
          <p:nvPr/>
        </p:nvSpPr>
        <p:spPr bwMode="auto">
          <a:xfrm>
            <a:off x="900757" y="29953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Freeform 61"/>
          <p:cNvSpPr>
            <a:spLocks/>
          </p:cNvSpPr>
          <p:nvPr/>
        </p:nvSpPr>
        <p:spPr bwMode="auto">
          <a:xfrm>
            <a:off x="900757" y="34748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Freeform 62"/>
          <p:cNvSpPr>
            <a:spLocks/>
          </p:cNvSpPr>
          <p:nvPr/>
        </p:nvSpPr>
        <p:spPr bwMode="auto">
          <a:xfrm>
            <a:off x="899170" y="39542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Freeform 63"/>
          <p:cNvSpPr>
            <a:spLocks/>
          </p:cNvSpPr>
          <p:nvPr/>
        </p:nvSpPr>
        <p:spPr bwMode="auto">
          <a:xfrm>
            <a:off x="897582" y="44336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618307" y="193652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584970" y="33509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597670" y="38304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1597670" y="23889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表示层</a:t>
            </a: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597670" y="28699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会话层</a:t>
            </a: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1438920" y="42844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1597670" y="47368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996007" y="1785715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7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76536" y="1222152"/>
            <a:ext cx="2345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OSI 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22" name="AutoShape 66"/>
          <p:cNvSpPr>
            <a:spLocks noChangeArrowheads="1"/>
          </p:cNvSpPr>
          <p:nvPr/>
        </p:nvSpPr>
        <p:spPr bwMode="auto">
          <a:xfrm>
            <a:off x="3512195" y="1606327"/>
            <a:ext cx="2668587" cy="358775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Freeform 69"/>
          <p:cNvSpPr>
            <a:spLocks/>
          </p:cNvSpPr>
          <p:nvPr/>
        </p:nvSpPr>
        <p:spPr bwMode="auto">
          <a:xfrm>
            <a:off x="3504257" y="2981102"/>
            <a:ext cx="2673350" cy="279400"/>
          </a:xfrm>
          <a:custGeom>
            <a:avLst/>
            <a:gdLst>
              <a:gd name="T0" fmla="*/ 2147483647 w 1684"/>
              <a:gd name="T1" fmla="*/ 0 h 176"/>
              <a:gd name="T2" fmla="*/ 2147483647 w 1684"/>
              <a:gd name="T3" fmla="*/ 433466923 h 176"/>
              <a:gd name="T4" fmla="*/ 0 w 1684"/>
              <a:gd name="T5" fmla="*/ 443547545 h 176"/>
              <a:gd name="T6" fmla="*/ 0 60000 65536"/>
              <a:gd name="T7" fmla="*/ 0 60000 65536"/>
              <a:gd name="T8" fmla="*/ 0 60000 65536"/>
              <a:gd name="T9" fmla="*/ 0 w 1684"/>
              <a:gd name="T10" fmla="*/ 0 h 176"/>
              <a:gd name="T11" fmla="*/ 1684 w 1684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4" h="176">
                <a:moveTo>
                  <a:pt x="1684" y="0"/>
                </a:moveTo>
                <a:lnTo>
                  <a:pt x="1528" y="172"/>
                </a:lnTo>
                <a:lnTo>
                  <a:pt x="0" y="17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Freeform 70"/>
          <p:cNvSpPr>
            <a:spLocks/>
          </p:cNvSpPr>
          <p:nvPr/>
        </p:nvSpPr>
        <p:spPr bwMode="auto">
          <a:xfrm>
            <a:off x="3505845" y="3457352"/>
            <a:ext cx="2665412" cy="295275"/>
          </a:xfrm>
          <a:custGeom>
            <a:avLst/>
            <a:gdLst>
              <a:gd name="T0" fmla="*/ 2147483647 w 1679"/>
              <a:gd name="T1" fmla="*/ 0 h 186"/>
              <a:gd name="T2" fmla="*/ 2147483647 w 1679"/>
              <a:gd name="T3" fmla="*/ 468749107 h 186"/>
              <a:gd name="T4" fmla="*/ 0 w 1679"/>
              <a:gd name="T5" fmla="*/ 461189435 h 186"/>
              <a:gd name="T6" fmla="*/ 0 60000 65536"/>
              <a:gd name="T7" fmla="*/ 0 60000 65536"/>
              <a:gd name="T8" fmla="*/ 0 60000 65536"/>
              <a:gd name="T9" fmla="*/ 0 w 1679"/>
              <a:gd name="T10" fmla="*/ 0 h 186"/>
              <a:gd name="T11" fmla="*/ 1679 w 1679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9" h="186">
                <a:moveTo>
                  <a:pt x="1679" y="0"/>
                </a:moveTo>
                <a:lnTo>
                  <a:pt x="1525" y="186"/>
                </a:lnTo>
                <a:lnTo>
                  <a:pt x="0" y="1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Freeform 71"/>
          <p:cNvSpPr>
            <a:spLocks/>
          </p:cNvSpPr>
          <p:nvPr/>
        </p:nvSpPr>
        <p:spPr bwMode="auto">
          <a:xfrm>
            <a:off x="3504257" y="3965352"/>
            <a:ext cx="2647950" cy="257175"/>
          </a:xfrm>
          <a:custGeom>
            <a:avLst/>
            <a:gdLst>
              <a:gd name="T0" fmla="*/ 2147483647 w 1668"/>
              <a:gd name="T1" fmla="*/ 0 h 162"/>
              <a:gd name="T2" fmla="*/ 2147483647 w 1668"/>
              <a:gd name="T3" fmla="*/ 403224947 h 162"/>
              <a:gd name="T4" fmla="*/ 0 w 1668"/>
              <a:gd name="T5" fmla="*/ 408265258 h 162"/>
              <a:gd name="T6" fmla="*/ 0 60000 65536"/>
              <a:gd name="T7" fmla="*/ 0 60000 65536"/>
              <a:gd name="T8" fmla="*/ 0 60000 65536"/>
              <a:gd name="T9" fmla="*/ 0 w 1668"/>
              <a:gd name="T10" fmla="*/ 0 h 162"/>
              <a:gd name="T11" fmla="*/ 1668 w 1668"/>
              <a:gd name="T12" fmla="*/ 162 h 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8" h="162">
                <a:moveTo>
                  <a:pt x="1668" y="0"/>
                </a:moveTo>
                <a:lnTo>
                  <a:pt x="1527" y="160"/>
                </a:lnTo>
                <a:lnTo>
                  <a:pt x="0" y="16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4290070" y="1965102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088457" y="434159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196407" y="3878040"/>
            <a:ext cx="1164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3640716" y="2365152"/>
            <a:ext cx="22527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各种应用层</a:t>
            </a:r>
            <a:r>
              <a:rPr lang="zh-CN" altLang="en-US" sz="16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协议，如</a:t>
            </a:r>
            <a:endParaRPr lang="zh-CN" altLang="en-US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DNS, HTTP, SMTP </a:t>
            </a:r>
            <a:r>
              <a:rPr lang="zh-CN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等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)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3505643" y="3333527"/>
            <a:ext cx="2405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(TCP </a:t>
            </a:r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或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UDP)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499" y="1222152"/>
            <a:ext cx="280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的体系结构</a:t>
            </a:r>
          </a:p>
        </p:txBody>
      </p:sp>
      <p:sp>
        <p:nvSpPr>
          <p:cNvPr id="32" name="Text Box 95"/>
          <p:cNvSpPr txBox="1">
            <a:spLocks noChangeArrowheads="1"/>
          </p:cNvSpPr>
          <p:nvPr/>
        </p:nvSpPr>
        <p:spPr bwMode="auto">
          <a:xfrm>
            <a:off x="160878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(a)</a:t>
            </a:r>
          </a:p>
        </p:txBody>
      </p:sp>
      <p:sp>
        <p:nvSpPr>
          <p:cNvPr id="33" name="Text Box 96"/>
          <p:cNvSpPr txBox="1">
            <a:spLocks noChangeArrowheads="1"/>
          </p:cNvSpPr>
          <p:nvPr/>
        </p:nvSpPr>
        <p:spPr bwMode="auto">
          <a:xfrm>
            <a:off x="4464695" y="5241702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(b)</a:t>
            </a:r>
          </a:p>
        </p:txBody>
      </p:sp>
      <p:sp>
        <p:nvSpPr>
          <p:cNvPr id="34" name="Text Box 97"/>
          <p:cNvSpPr txBox="1">
            <a:spLocks noChangeArrowheads="1"/>
          </p:cNvSpPr>
          <p:nvPr/>
        </p:nvSpPr>
        <p:spPr bwMode="auto">
          <a:xfrm>
            <a:off x="7609532" y="5241702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(c)</a:t>
            </a:r>
          </a:p>
        </p:txBody>
      </p:sp>
      <p:sp>
        <p:nvSpPr>
          <p:cNvPr id="35" name="AutoShape 98"/>
          <p:cNvSpPr>
            <a:spLocks noChangeArrowheads="1"/>
          </p:cNvSpPr>
          <p:nvPr/>
        </p:nvSpPr>
        <p:spPr bwMode="auto">
          <a:xfrm>
            <a:off x="6787207" y="1641252"/>
            <a:ext cx="2054225" cy="3530600"/>
          </a:xfrm>
          <a:prstGeom prst="cube">
            <a:avLst>
              <a:gd name="adj" fmla="val 914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Freeform 101"/>
          <p:cNvSpPr>
            <a:spLocks/>
          </p:cNvSpPr>
          <p:nvPr/>
        </p:nvSpPr>
        <p:spPr bwMode="auto">
          <a:xfrm>
            <a:off x="6787207" y="2982690"/>
            <a:ext cx="2038350" cy="260350"/>
          </a:xfrm>
          <a:custGeom>
            <a:avLst/>
            <a:gdLst>
              <a:gd name="T0" fmla="*/ 2027754886 w 2049"/>
              <a:gd name="T1" fmla="*/ 0 h 182"/>
              <a:gd name="T2" fmla="*/ 1850610517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7" name="Freeform 102"/>
          <p:cNvSpPr>
            <a:spLocks/>
          </p:cNvSpPr>
          <p:nvPr/>
        </p:nvSpPr>
        <p:spPr bwMode="auto">
          <a:xfrm>
            <a:off x="6787207" y="3462115"/>
            <a:ext cx="2038350" cy="263525"/>
          </a:xfrm>
          <a:custGeom>
            <a:avLst/>
            <a:gdLst>
              <a:gd name="T0" fmla="*/ 2027754886 w 2049"/>
              <a:gd name="T1" fmla="*/ 0 h 185"/>
              <a:gd name="T2" fmla="*/ 1853579006 w 2049"/>
              <a:gd name="T3" fmla="*/ 375380733 h 185"/>
              <a:gd name="T4" fmla="*/ 0 w 2049"/>
              <a:gd name="T5" fmla="*/ 369293931 h 185"/>
              <a:gd name="T6" fmla="*/ 0 60000 65536"/>
              <a:gd name="T7" fmla="*/ 0 60000 65536"/>
              <a:gd name="T8" fmla="*/ 0 60000 65536"/>
              <a:gd name="T9" fmla="*/ 0 w 2049"/>
              <a:gd name="T10" fmla="*/ 0 h 185"/>
              <a:gd name="T11" fmla="*/ 2049 w 2049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5">
                <a:moveTo>
                  <a:pt x="2049" y="0"/>
                </a:moveTo>
                <a:lnTo>
                  <a:pt x="1873" y="185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Freeform 103"/>
          <p:cNvSpPr>
            <a:spLocks/>
          </p:cNvSpPr>
          <p:nvPr/>
        </p:nvSpPr>
        <p:spPr bwMode="auto">
          <a:xfrm>
            <a:off x="6785620" y="3941540"/>
            <a:ext cx="2039937" cy="266700"/>
          </a:xfrm>
          <a:custGeom>
            <a:avLst/>
            <a:gdLst>
              <a:gd name="T0" fmla="*/ 2030913617 w 2049"/>
              <a:gd name="T1" fmla="*/ 0 h 187"/>
              <a:gd name="T2" fmla="*/ 1846554772 w 2049"/>
              <a:gd name="T3" fmla="*/ 380368450 h 187"/>
              <a:gd name="T4" fmla="*/ 0 w 2049"/>
              <a:gd name="T5" fmla="*/ 370198109 h 187"/>
              <a:gd name="T6" fmla="*/ 0 60000 65536"/>
              <a:gd name="T7" fmla="*/ 0 60000 65536"/>
              <a:gd name="T8" fmla="*/ 0 60000 65536"/>
              <a:gd name="T9" fmla="*/ 0 w 2049"/>
              <a:gd name="T10" fmla="*/ 0 h 187"/>
              <a:gd name="T11" fmla="*/ 2049 w 2049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7">
                <a:moveTo>
                  <a:pt x="2049" y="0"/>
                </a:moveTo>
                <a:lnTo>
                  <a:pt x="1863" y="187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Freeform 104"/>
          <p:cNvSpPr>
            <a:spLocks/>
          </p:cNvSpPr>
          <p:nvPr/>
        </p:nvSpPr>
        <p:spPr bwMode="auto">
          <a:xfrm>
            <a:off x="6784032" y="4420965"/>
            <a:ext cx="2039938" cy="260350"/>
          </a:xfrm>
          <a:custGeom>
            <a:avLst/>
            <a:gdLst>
              <a:gd name="T0" fmla="*/ 2030915608 w 2049"/>
              <a:gd name="T1" fmla="*/ 0 h 182"/>
              <a:gd name="T2" fmla="*/ 1853494848 w 2049"/>
              <a:gd name="T3" fmla="*/ 366290959 h 182"/>
              <a:gd name="T4" fmla="*/ 0 w 2049"/>
              <a:gd name="T5" fmla="*/ 372429209 h 182"/>
              <a:gd name="T6" fmla="*/ 0 60000 65536"/>
              <a:gd name="T7" fmla="*/ 0 60000 65536"/>
              <a:gd name="T8" fmla="*/ 0 60000 65536"/>
              <a:gd name="T9" fmla="*/ 0 w 2049"/>
              <a:gd name="T10" fmla="*/ 0 h 182"/>
              <a:gd name="T11" fmla="*/ 2049 w 2049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9" h="182">
                <a:moveTo>
                  <a:pt x="2049" y="0"/>
                </a:moveTo>
                <a:lnTo>
                  <a:pt x="1870" y="179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Text Box 106"/>
          <p:cNvSpPr txBox="1">
            <a:spLocks noChangeArrowheads="1"/>
          </p:cNvSpPr>
          <p:nvPr/>
        </p:nvSpPr>
        <p:spPr bwMode="auto">
          <a:xfrm>
            <a:off x="7471420" y="333829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41" name="Text Box 107"/>
          <p:cNvSpPr txBox="1">
            <a:spLocks noChangeArrowheads="1"/>
          </p:cNvSpPr>
          <p:nvPr/>
        </p:nvSpPr>
        <p:spPr bwMode="auto">
          <a:xfrm>
            <a:off x="7484120" y="381771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42" name="Text Box 108"/>
          <p:cNvSpPr txBox="1">
            <a:spLocks noChangeArrowheads="1"/>
          </p:cNvSpPr>
          <p:nvPr/>
        </p:nvSpPr>
        <p:spPr bwMode="auto">
          <a:xfrm>
            <a:off x="7484120" y="237626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7325370" y="4271740"/>
            <a:ext cx="1346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44" name="Text Box 111"/>
          <p:cNvSpPr txBox="1">
            <a:spLocks noChangeArrowheads="1"/>
          </p:cNvSpPr>
          <p:nvPr/>
        </p:nvSpPr>
        <p:spPr bwMode="auto">
          <a:xfrm>
            <a:off x="7484120" y="472417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6882457" y="1749202"/>
            <a:ext cx="298480" cy="329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  <a:p>
            <a:pPr eaLnBrk="1" hangingPunct="1">
              <a:lnSpc>
                <a:spcPct val="190000"/>
              </a:lnSpc>
            </a:pPr>
            <a:endParaRPr lang="en-US" altLang="zh-CN" sz="16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6602785" y="1196752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+mn-lt"/>
                <a:ea typeface="黑体" pitchFamily="2" charset="-122"/>
              </a:rPr>
              <a:t>五层协议的体系结构</a:t>
            </a: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3386782" y="4701952"/>
            <a:ext cx="2666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（这一层并没有具体内容）</a:t>
            </a:r>
          </a:p>
        </p:txBody>
      </p:sp>
      <p:sp>
        <p:nvSpPr>
          <p:cNvPr id="3" name="矩形 2"/>
          <p:cNvSpPr/>
          <p:nvPr/>
        </p:nvSpPr>
        <p:spPr>
          <a:xfrm>
            <a:off x="560512" y="5622339"/>
            <a:ext cx="9201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计算机网络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体系结构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：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a)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OSI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七层协议；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(b)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四层协议；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(c) 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五层协议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31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五层协议的体系结构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8864" y="1773261"/>
            <a:ext cx="5845175" cy="31670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/>
              <a:t>应用层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application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运输层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transport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网络层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network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数据链路层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data link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物理层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physical layer) 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29147" y="3741761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1157421" y="1628800"/>
            <a:ext cx="2079228" cy="3240087"/>
            <a:chOff x="673" y="1389"/>
            <a:chExt cx="1535" cy="2041"/>
          </a:xfrm>
        </p:grpSpPr>
        <p:sp>
          <p:nvSpPr>
            <p:cNvPr id="11469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15181" y="1916137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15181" y="2527325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15181" y="3140099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15181" y="3752875"/>
            <a:ext cx="1899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815181" y="4365650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</p:spTree>
    <p:extLst>
      <p:ext uri="{BB962C8B-B14F-4D97-AF65-F5344CB8AC3E}">
        <p14:creationId xmlns:p14="http://schemas.microsoft.com/office/powerpoint/2010/main" xmlns="" val="26368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699" grpId="0"/>
      <p:bldP spid="114700" grpId="0"/>
      <p:bldP spid="114701" grpId="0"/>
      <p:bldP spid="114702" grpId="0"/>
      <p:bldP spid="11470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64568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064568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1064568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064568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064568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22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3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4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5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5732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3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4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5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5737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5741" name="AutoShape 29"/>
          <p:cNvSpPr>
            <a:spLocks noChangeArrowheads="1"/>
          </p:cNvSpPr>
          <p:nvPr/>
        </p:nvSpPr>
        <p:spPr bwMode="auto">
          <a:xfrm flipV="1">
            <a:off x="708554" y="2547243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1754187" y="2061468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应用进程数据先传送到应用层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1754188" y="2631381"/>
            <a:ext cx="4942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加上应用层首部，成为应用层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</a:t>
            </a:r>
          </a:p>
        </p:txBody>
      </p:sp>
      <p:sp>
        <p:nvSpPr>
          <p:cNvPr id="2" name="矩形 1"/>
          <p:cNvSpPr/>
          <p:nvPr/>
        </p:nvSpPr>
        <p:spPr>
          <a:xfrm>
            <a:off x="1784648" y="3125984"/>
            <a:ext cx="6336704" cy="1311128"/>
          </a:xfrm>
          <a:prstGeom prst="rect">
            <a:avLst/>
          </a:prstGeom>
          <a:solidFill>
            <a:srgbClr val="CCFFFF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PDU (Protocol Data Unit)</a:t>
            </a:r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：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协议数据单元。</a:t>
            </a:r>
            <a:endParaRPr kumimoji="1" lang="en-US" altLang="zh-CN" sz="2400" b="1" dirty="0" smtClean="0">
              <a:solidFill>
                <a:srgbClr val="000099"/>
              </a:solidFill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OSI </a:t>
            </a:r>
            <a:r>
              <a:rPr kumimoji="1" lang="zh-CN" altLang="zh-CN" sz="2400" b="1" dirty="0" smtClean="0">
                <a:solidFill>
                  <a:srgbClr val="000099"/>
                </a:solidFill>
                <a:ea typeface="黑体" pitchFamily="2" charset="-122"/>
              </a:rPr>
              <a:t>参考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模型把</a:t>
            </a:r>
            <a:r>
              <a:rPr kumimoji="1" lang="zh-CN" altLang="zh-CN" sz="2400" b="1" dirty="0">
                <a:solidFill>
                  <a:srgbClr val="C00000"/>
                </a:solidFill>
                <a:ea typeface="黑体" pitchFamily="2" charset="-122"/>
              </a:rPr>
              <a:t>对等层次</a:t>
            </a:r>
            <a:r>
              <a:rPr kumimoji="1" lang="zh-CN" altLang="zh-CN" sz="2400" b="1" dirty="0">
                <a:solidFill>
                  <a:srgbClr val="000099"/>
                </a:solidFill>
                <a:ea typeface="黑体" pitchFamily="2" charset="-122"/>
              </a:rPr>
              <a:t>之间传送的数据单位称为该层的</a:t>
            </a:r>
            <a:r>
              <a:rPr kumimoji="1" lang="zh-CN" altLang="zh-CN" sz="2400" b="1" dirty="0" smtClean="0">
                <a:solidFill>
                  <a:srgbClr val="000099"/>
                </a:solidFill>
                <a:ea typeface="黑体" pitchFamily="2" charset="-122"/>
              </a:rPr>
              <a:t>协议数据单元</a:t>
            </a:r>
            <a:r>
              <a:rPr kumimoji="1" lang="en-US" altLang="zh-CN" sz="2400" b="1" dirty="0" smtClean="0">
                <a:solidFill>
                  <a:srgbClr val="000099"/>
                </a:solidFill>
                <a:ea typeface="黑体" pitchFamily="2" charset="-122"/>
              </a:rPr>
              <a:t> PDU</a:t>
            </a:r>
            <a:r>
              <a:rPr kumimoji="1" lang="zh-CN" altLang="en-US" sz="24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kumimoji="1" lang="en-US" altLang="zh-CN" sz="24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5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1" grpId="0" animBg="1"/>
      <p:bldP spid="115743" grpId="0"/>
      <p:bldP spid="115744" grpId="0"/>
      <p:bldP spid="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46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7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8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49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6756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7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8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6761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3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6765" name="AutoShape 29"/>
          <p:cNvSpPr>
            <a:spLocks noChangeArrowheads="1"/>
          </p:cNvSpPr>
          <p:nvPr/>
        </p:nvSpPr>
        <p:spPr bwMode="auto">
          <a:xfrm flipV="1">
            <a:off x="708554" y="3066356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1754188" y="2780606"/>
            <a:ext cx="4083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再传送到运输层</a:t>
            </a: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1754187" y="3312418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加上运输层首部，成为运输层报文</a:t>
            </a:r>
            <a:endParaRPr kumimoji="1" lang="zh-CN" altLang="en-US" sz="3600" b="1">
              <a:solidFill>
                <a:srgbClr val="3333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5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/>
      <p:bldP spid="11676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 rot="-5400000">
            <a:off x="4756283" y="870050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577850" y="2559943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025266" y="273933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 dirty="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025266" y="33663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025266" y="39236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1025266" y="4482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025266" y="504914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70" name="Freeform 10"/>
          <p:cNvSpPr>
            <a:spLocks/>
          </p:cNvSpPr>
          <p:nvPr/>
        </p:nvSpPr>
        <p:spPr bwMode="auto">
          <a:xfrm>
            <a:off x="577850" y="3161606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1" name="Freeform 11"/>
          <p:cNvSpPr>
            <a:spLocks/>
          </p:cNvSpPr>
          <p:nvPr/>
        </p:nvSpPr>
        <p:spPr bwMode="auto">
          <a:xfrm>
            <a:off x="588169" y="3736281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2" name="Freeform 12"/>
          <p:cNvSpPr>
            <a:spLocks/>
          </p:cNvSpPr>
          <p:nvPr/>
        </p:nvSpPr>
        <p:spPr bwMode="auto">
          <a:xfrm>
            <a:off x="564092" y="4312544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3" name="Freeform 13"/>
          <p:cNvSpPr>
            <a:spLocks/>
          </p:cNvSpPr>
          <p:nvPr/>
        </p:nvSpPr>
        <p:spPr bwMode="auto">
          <a:xfrm>
            <a:off x="564092" y="4904682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4" name="AutoShape 14"/>
          <p:cNvSpPr>
            <a:spLocks noChangeArrowheads="1"/>
          </p:cNvSpPr>
          <p:nvPr/>
        </p:nvSpPr>
        <p:spPr bwMode="auto">
          <a:xfrm>
            <a:off x="8543925" y="2526607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8585200" y="2704407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8585200" y="33314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8585200" y="3888682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8585200" y="44490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585200" y="501421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7780" name="Freeform 20"/>
          <p:cNvSpPr>
            <a:spLocks/>
          </p:cNvSpPr>
          <p:nvPr/>
        </p:nvSpPr>
        <p:spPr bwMode="auto">
          <a:xfrm>
            <a:off x="8543925" y="3126681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1" name="Freeform 21"/>
          <p:cNvSpPr>
            <a:spLocks/>
          </p:cNvSpPr>
          <p:nvPr/>
        </p:nvSpPr>
        <p:spPr bwMode="auto">
          <a:xfrm>
            <a:off x="8554244" y="3701356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2" name="Freeform 22"/>
          <p:cNvSpPr>
            <a:spLocks/>
          </p:cNvSpPr>
          <p:nvPr/>
        </p:nvSpPr>
        <p:spPr bwMode="auto">
          <a:xfrm>
            <a:off x="8530167" y="4277619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8530167" y="4869757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7785" name="AutoShape 25"/>
          <p:cNvSpPr>
            <a:spLocks noChangeArrowheads="1"/>
          </p:cNvSpPr>
          <p:nvPr/>
        </p:nvSpPr>
        <p:spPr bwMode="auto">
          <a:xfrm>
            <a:off x="8703866" y="2029719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8696987" y="2134494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7" name="AutoShape 27"/>
          <p:cNvSpPr>
            <a:spLocks noChangeArrowheads="1"/>
          </p:cNvSpPr>
          <p:nvPr/>
        </p:nvSpPr>
        <p:spPr bwMode="auto">
          <a:xfrm>
            <a:off x="583010" y="2072581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605367" y="2193232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7789" name="AutoShape 29"/>
          <p:cNvSpPr>
            <a:spLocks noChangeArrowheads="1"/>
          </p:cNvSpPr>
          <p:nvPr/>
        </p:nvSpPr>
        <p:spPr bwMode="auto">
          <a:xfrm flipV="1">
            <a:off x="708554" y="3642618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1676797" y="333781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运输层报文再传送到网络层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1676797" y="3933131"/>
            <a:ext cx="61791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加上网络层首部，成为 </a:t>
            </a:r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数据报（或分组）</a:t>
            </a:r>
          </a:p>
        </p:txBody>
      </p:sp>
    </p:spTree>
    <p:extLst>
      <p:ext uri="{BB962C8B-B14F-4D97-AF65-F5344CB8AC3E}">
        <p14:creationId xmlns:p14="http://schemas.microsoft.com/office/powerpoint/2010/main" xmlns="" val="2985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 animBg="1"/>
      <p:bldP spid="11779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880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880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8813" name="AutoShape 29"/>
          <p:cNvSpPr>
            <a:spLocks noChangeArrowheads="1"/>
          </p:cNvSpPr>
          <p:nvPr/>
        </p:nvSpPr>
        <p:spPr bwMode="auto">
          <a:xfrm flipV="1">
            <a:off x="708554" y="4234457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1754188" y="3923307"/>
            <a:ext cx="4247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数据报再传送到数据链路层</a:t>
            </a: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1754187" y="4480519"/>
            <a:ext cx="6032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加上链路层首部和尾部，成为数据链路层帧</a:t>
            </a:r>
          </a:p>
        </p:txBody>
      </p:sp>
    </p:spTree>
    <p:extLst>
      <p:ext uri="{BB962C8B-B14F-4D97-AF65-F5344CB8AC3E}">
        <p14:creationId xmlns:p14="http://schemas.microsoft.com/office/powerpoint/2010/main" xmlns="" val="23472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3" grpId="0" animBg="1"/>
      <p:bldP spid="11881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18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19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0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1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19828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0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1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19833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5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19837" name="AutoShape 29"/>
          <p:cNvSpPr>
            <a:spLocks noChangeArrowheads="1"/>
          </p:cNvSpPr>
          <p:nvPr/>
        </p:nvSpPr>
        <p:spPr bwMode="auto">
          <a:xfrm flipV="1">
            <a:off x="708554" y="4810719"/>
            <a:ext cx="213254" cy="361950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1754187" y="4428132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数据链路层帧再传送到物理层</a:t>
            </a: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54187" y="50043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最下面的物理层把比特流传送到物理媒体</a:t>
            </a:r>
          </a:p>
        </p:txBody>
      </p:sp>
    </p:spTree>
    <p:extLst>
      <p:ext uri="{BB962C8B-B14F-4D97-AF65-F5344CB8AC3E}">
        <p14:creationId xmlns:p14="http://schemas.microsoft.com/office/powerpoint/2010/main" xmlns="" val="39136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7" grpId="0" animBg="1"/>
      <p:bldP spid="11984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 rot="-5400000">
            <a:off x="4699529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43" name="Freeform 11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4" name="Freeform 12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5" name="Freeform 13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6" name="Freeform 14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7" name="AutoShape 15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0853" name="Freeform 21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4" name="Freeform 22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5" name="Freeform 23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7" name="AutoShape 25"/>
          <p:cNvSpPr>
            <a:spLocks noChangeArrowheads="1"/>
          </p:cNvSpPr>
          <p:nvPr/>
        </p:nvSpPr>
        <p:spPr bwMode="auto">
          <a:xfrm flipV="1">
            <a:off x="754989" y="5458419"/>
            <a:ext cx="428228" cy="4191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4172214" y="5555258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物理传输媒体</a:t>
            </a:r>
          </a:p>
        </p:txBody>
      </p:sp>
      <p:sp>
        <p:nvSpPr>
          <p:cNvPr id="120859" name="AutoShape 27"/>
          <p:cNvSpPr>
            <a:spLocks noChangeArrowheads="1"/>
          </p:cNvSpPr>
          <p:nvPr/>
        </p:nvSpPr>
        <p:spPr bwMode="auto">
          <a:xfrm rot="5400000">
            <a:off x="3594100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0" name="AutoShape 28"/>
          <p:cNvSpPr>
            <a:spLocks noChangeArrowheads="1"/>
          </p:cNvSpPr>
          <p:nvPr/>
        </p:nvSpPr>
        <p:spPr bwMode="auto">
          <a:xfrm rot="5400000">
            <a:off x="6559021" y="5542822"/>
            <a:ext cx="179387" cy="426508"/>
          </a:xfrm>
          <a:prstGeom prst="upArrow">
            <a:avLst>
              <a:gd name="adj1" fmla="val 50000"/>
              <a:gd name="adj2" fmla="val 54867"/>
            </a:avLst>
          </a:pr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0862" name="AutoShape 30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0864" name="AutoShape 32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grpSp>
        <p:nvGrpSpPr>
          <p:cNvPr id="120866" name="Group 34"/>
          <p:cNvGrpSpPr>
            <a:grpSpLocks/>
          </p:cNvGrpSpPr>
          <p:nvPr/>
        </p:nvGrpSpPr>
        <p:grpSpPr bwMode="auto">
          <a:xfrm>
            <a:off x="1754188" y="5687019"/>
            <a:ext cx="1155700" cy="139700"/>
            <a:chOff x="1344" y="912"/>
            <a:chExt cx="672" cy="96"/>
          </a:xfrm>
          <a:solidFill>
            <a:srgbClr val="00FF99"/>
          </a:solidFill>
        </p:grpSpPr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68" name="Freeform 36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7150894" y="5685433"/>
            <a:ext cx="1155700" cy="142875"/>
            <a:chOff x="4158" y="3753"/>
            <a:chExt cx="672" cy="90"/>
          </a:xfrm>
          <a:solidFill>
            <a:srgbClr val="00FF99"/>
          </a:solidFill>
        </p:grpSpPr>
        <p:sp>
          <p:nvSpPr>
            <p:cNvPr id="120870" name="Line 38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0871" name="Freeform 39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2265204" y="4524970"/>
            <a:ext cx="54168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电信号（或光信号）在物理媒体中传播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从发送端物理层传送到接收端物理层</a:t>
            </a: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0874" name="AutoShape 42"/>
          <p:cNvSpPr>
            <a:spLocks noChangeArrowheads="1"/>
          </p:cNvSpPr>
          <p:nvPr/>
        </p:nvSpPr>
        <p:spPr bwMode="auto">
          <a:xfrm rot="5400000" flipH="1">
            <a:off x="8762273" y="5390355"/>
            <a:ext cx="431800" cy="428229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3114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9" grpId="0" animBg="1"/>
      <p:bldP spid="120860" grpId="0" animBg="1"/>
      <p:bldP spid="12087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1866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7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8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69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1876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7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8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79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1881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2399110" y="50043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物理层接收到比特流，上交给数据链路层</a:t>
            </a:r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 rot="10800000" flipV="1">
            <a:off x="8997950" y="4805958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19430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2890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1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2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3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4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2900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1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2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3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28228" y="1644675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3800019" y="4309070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数据链路层剥去帧首部和帧尾部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取出数据部分，上交给网络层</a:t>
            </a:r>
          </a:p>
        </p:txBody>
      </p:sp>
      <p:sp>
        <p:nvSpPr>
          <p:cNvPr id="122911" name="AutoShape 31"/>
          <p:cNvSpPr>
            <a:spLocks noChangeArrowheads="1"/>
          </p:cNvSpPr>
          <p:nvPr/>
        </p:nvSpPr>
        <p:spPr bwMode="auto">
          <a:xfrm rot="10800000" flipV="1">
            <a:off x="8997950" y="4164608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8258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互联网在生活中的地位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现在人们的生活、工作、学习和交往都已离不开</a:t>
            </a:r>
            <a:r>
              <a:rPr lang="zh-CN" altLang="zh-CN" dirty="0" smtClean="0"/>
              <a:t>互联网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互联网</a:t>
            </a:r>
            <a:r>
              <a:rPr lang="zh-CN" altLang="zh-CN" dirty="0"/>
              <a:t>已经</a:t>
            </a:r>
            <a:r>
              <a:rPr lang="zh-CN" altLang="zh-CN" dirty="0" smtClean="0"/>
              <a:t>成为</a:t>
            </a:r>
            <a:r>
              <a:rPr lang="zh-CN" altLang="en-US" dirty="0" smtClean="0"/>
              <a:t>现代</a:t>
            </a:r>
            <a:r>
              <a:rPr lang="zh-CN" altLang="zh-CN" dirty="0" smtClean="0"/>
              <a:t>社会</a:t>
            </a:r>
            <a:r>
              <a:rPr lang="zh-CN" altLang="zh-CN" dirty="0"/>
              <a:t>最为重要的基础设施。</a:t>
            </a:r>
            <a:endParaRPr lang="en-US" altLang="zh-CN" dirty="0" smtClean="0"/>
          </a:p>
          <a:p>
            <a:r>
              <a:rPr lang="zh-CN" altLang="en-US" dirty="0" smtClean="0"/>
              <a:t>同时，互联网也</a:t>
            </a:r>
            <a:r>
              <a:rPr lang="zh-CN" altLang="zh-CN" dirty="0" smtClean="0"/>
              <a:t>使</a:t>
            </a:r>
            <a:r>
              <a:rPr lang="zh-CN" altLang="zh-CN" dirty="0"/>
              <a:t>人们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生活</a:t>
            </a:r>
            <a:r>
              <a:rPr lang="zh-CN" altLang="zh-CN" dirty="0" smtClean="0"/>
              <a:t>方式</a:t>
            </a:r>
            <a:r>
              <a:rPr lang="zh-CN" altLang="zh-CN" dirty="0"/>
              <a:t>发生了重大的</a:t>
            </a:r>
            <a:r>
              <a:rPr lang="zh-CN" altLang="zh-CN" dirty="0" smtClean="0"/>
              <a:t>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460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391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392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393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892887" y="3732808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网络层剥去首部，取出数据部分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上交给运输层</a:t>
            </a:r>
          </a:p>
        </p:txBody>
      </p:sp>
      <p:sp>
        <p:nvSpPr>
          <p:cNvPr id="123935" name="AutoShape 31"/>
          <p:cNvSpPr>
            <a:spLocks noChangeArrowheads="1"/>
          </p:cNvSpPr>
          <p:nvPr/>
        </p:nvSpPr>
        <p:spPr bwMode="auto">
          <a:xfrm rot="10800000" flipV="1">
            <a:off x="8997950" y="3551833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22964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4938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39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0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1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2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4948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49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0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1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3892887" y="3085108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运输层剥去首部，取出数据部分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上交给应用层</a:t>
            </a:r>
          </a:p>
        </p:txBody>
      </p:sp>
      <p:sp>
        <p:nvSpPr>
          <p:cNvPr id="124959" name="AutoShape 31"/>
          <p:cNvSpPr>
            <a:spLocks noChangeArrowheads="1"/>
          </p:cNvSpPr>
          <p:nvPr/>
        </p:nvSpPr>
        <p:spPr bwMode="auto">
          <a:xfrm rot="10800000" flipV="1">
            <a:off x="8997950" y="2975570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3687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9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5962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3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4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5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5972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3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4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5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5979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3266949" y="2580283"/>
            <a:ext cx="51090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应用层剥去首部，取出应用程序数据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上交给应用进程</a:t>
            </a:r>
          </a:p>
        </p:txBody>
      </p:sp>
      <p:sp>
        <p:nvSpPr>
          <p:cNvPr id="125983" name="AutoShape 31"/>
          <p:cNvSpPr>
            <a:spLocks noChangeArrowheads="1"/>
          </p:cNvSpPr>
          <p:nvPr/>
        </p:nvSpPr>
        <p:spPr bwMode="auto">
          <a:xfrm rot="10800000" flipV="1">
            <a:off x="8997950" y="2472333"/>
            <a:ext cx="213254" cy="396875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3495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6986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7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8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89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6996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7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8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6999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28228" y="1644675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7001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7003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7006" name="AutoShape 30"/>
          <p:cNvSpPr>
            <a:spLocks noChangeArrowheads="1"/>
          </p:cNvSpPr>
          <p:nvPr/>
        </p:nvSpPr>
        <p:spPr bwMode="auto">
          <a:xfrm>
            <a:off x="4406106" y="1716683"/>
            <a:ext cx="3198813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latin typeface="Tahoma" pitchFamily="34" charset="0"/>
            </a:endParaRP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4594121" y="1788120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我收到了</a:t>
            </a:r>
            <a:r>
              <a:rPr kumimoji="1" lang="zh-CN" altLang="en-US" sz="1400" b="1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a typeface="黑体" pitchFamily="2" charset="-122"/>
              </a:rPr>
              <a:t>AP</a:t>
            </a:r>
            <a:r>
              <a:rPr kumimoji="1" lang="en-US" altLang="zh-CN" sz="2400" b="1" baseline="-25000">
                <a:solidFill>
                  <a:srgbClr val="333399"/>
                </a:solidFill>
                <a:ea typeface="黑体" pitchFamily="2" charset="-122"/>
              </a:rPr>
              <a:t>1</a:t>
            </a:r>
            <a:r>
              <a:rPr kumimoji="1" lang="en-US" altLang="zh-CN" sz="1600" b="1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应用程序数据！</a:t>
            </a:r>
          </a:p>
        </p:txBody>
      </p:sp>
    </p:spTree>
    <p:extLst>
      <p:ext uri="{BB962C8B-B14F-4D97-AF65-F5344CB8AC3E}">
        <p14:creationId xmlns:p14="http://schemas.microsoft.com/office/powerpoint/2010/main" xmlns="" val="4353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 rot="-5400000">
            <a:off x="4756283" y="86543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577850" y="255532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025266" y="273471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025266" y="336178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025266" y="39189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025266" y="4477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025266" y="504453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577850" y="315699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588169" y="373166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564092" y="430793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3" name="Freeform 13"/>
          <p:cNvSpPr>
            <a:spLocks/>
          </p:cNvSpPr>
          <p:nvPr/>
        </p:nvSpPr>
        <p:spPr bwMode="auto">
          <a:xfrm>
            <a:off x="564092" y="490006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4" name="AutoShape 14"/>
          <p:cNvSpPr>
            <a:spLocks noChangeArrowheads="1"/>
          </p:cNvSpPr>
          <p:nvPr/>
        </p:nvSpPr>
        <p:spPr bwMode="auto">
          <a:xfrm>
            <a:off x="8543925" y="252199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585200" y="269979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8585200" y="33268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8585200" y="388406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8585200" y="444445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585200" y="500960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8020" name="Freeform 20"/>
          <p:cNvSpPr>
            <a:spLocks/>
          </p:cNvSpPr>
          <p:nvPr/>
        </p:nvSpPr>
        <p:spPr bwMode="auto">
          <a:xfrm>
            <a:off x="8543925" y="312206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1" name="Freeform 21"/>
          <p:cNvSpPr>
            <a:spLocks/>
          </p:cNvSpPr>
          <p:nvPr/>
        </p:nvSpPr>
        <p:spPr bwMode="auto">
          <a:xfrm>
            <a:off x="8554244" y="369674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2" name="Freeform 22"/>
          <p:cNvSpPr>
            <a:spLocks/>
          </p:cNvSpPr>
          <p:nvPr/>
        </p:nvSpPr>
        <p:spPr bwMode="auto">
          <a:xfrm>
            <a:off x="8530167" y="427300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3" name="Freeform 23"/>
          <p:cNvSpPr>
            <a:spLocks/>
          </p:cNvSpPr>
          <p:nvPr/>
        </p:nvSpPr>
        <p:spPr bwMode="auto">
          <a:xfrm>
            <a:off x="8530167" y="486514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 dirty="0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 dirty="0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8703866" y="202510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8696987" y="212988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7" name="AutoShape 27"/>
          <p:cNvSpPr>
            <a:spLocks noChangeArrowheads="1"/>
          </p:cNvSpPr>
          <p:nvPr/>
        </p:nvSpPr>
        <p:spPr bwMode="auto">
          <a:xfrm>
            <a:off x="583010" y="206796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605367" y="218861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8029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4406106" y="2201318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1" name="Group 31"/>
          <p:cNvGrpSpPr>
            <a:grpSpLocks/>
          </p:cNvGrpSpPr>
          <p:nvPr/>
        </p:nvGrpSpPr>
        <p:grpSpPr bwMode="auto">
          <a:xfrm>
            <a:off x="2846257" y="2128292"/>
            <a:ext cx="1561571" cy="1008062"/>
            <a:chOff x="1655" y="1525"/>
            <a:chExt cx="908" cy="635"/>
          </a:xfrm>
        </p:grpSpPr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1655" y="1525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应用层首部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33" name="Line 33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34" name="Rectangle 34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</p:grp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2144581" y="5081043"/>
            <a:ext cx="561684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10100110100101  </a:t>
            </a:r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比  特  流  </a:t>
            </a:r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110101110101</a:t>
            </a:r>
          </a:p>
        </p:txBody>
      </p:sp>
      <p:sp>
        <p:nvSpPr>
          <p:cNvPr id="128036" name="Text Box 36"/>
          <p:cNvSpPr txBox="1">
            <a:spLocks noChangeArrowheads="1"/>
          </p:cNvSpPr>
          <p:nvPr/>
        </p:nvSpPr>
        <p:spPr bwMode="auto">
          <a:xfrm>
            <a:off x="1712640" y="1196752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800" b="1" dirty="0">
                <a:solidFill>
                  <a:srgbClr val="3333FF"/>
                </a:solidFill>
                <a:ea typeface="黑体" pitchFamily="2" charset="-122"/>
              </a:rPr>
              <a:t>注意观察加入或剥去首部（尾部）的层次</a:t>
            </a: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4406106" y="2777580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grpSp>
        <p:nvGrpSpPr>
          <p:cNvPr id="128038" name="Group 38"/>
          <p:cNvGrpSpPr>
            <a:grpSpLocks/>
          </p:cNvGrpSpPr>
          <p:nvPr/>
        </p:nvGrpSpPr>
        <p:grpSpPr bwMode="auto">
          <a:xfrm>
            <a:off x="3860933" y="3353843"/>
            <a:ext cx="3353594" cy="358775"/>
            <a:chOff x="2245" y="2297"/>
            <a:chExt cx="1950" cy="226"/>
          </a:xfrm>
        </p:grpSpPr>
        <p:sp>
          <p:nvSpPr>
            <p:cNvPr id="128039" name="Rectangle 39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0" name="Rectangle 40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1" name="Group 41"/>
          <p:cNvGrpSpPr>
            <a:grpSpLocks/>
          </p:cNvGrpSpPr>
          <p:nvPr/>
        </p:nvGrpSpPr>
        <p:grpSpPr bwMode="auto">
          <a:xfrm>
            <a:off x="3314039" y="3930105"/>
            <a:ext cx="3900488" cy="358775"/>
            <a:chOff x="1927" y="2660"/>
            <a:chExt cx="2268" cy="226"/>
          </a:xfrm>
        </p:grpSpPr>
        <p:sp>
          <p:nvSpPr>
            <p:cNvPr id="128042" name="Rectangle 42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3" name="Rectangle 43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4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45" name="Group 45"/>
          <p:cNvGrpSpPr>
            <a:grpSpLocks/>
          </p:cNvGrpSpPr>
          <p:nvPr/>
        </p:nvGrpSpPr>
        <p:grpSpPr bwMode="auto">
          <a:xfrm>
            <a:off x="2768865" y="4506368"/>
            <a:ext cx="4445662" cy="358775"/>
            <a:chOff x="1610" y="3023"/>
            <a:chExt cx="2585" cy="226"/>
          </a:xfrm>
        </p:grpSpPr>
        <p:sp>
          <p:nvSpPr>
            <p:cNvPr id="128046" name="Rectangle 46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47" name="Rectangle 47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48" name="Rectangle 48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28049" name="Rectangle 49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708554" y="2488655"/>
            <a:ext cx="5180013" cy="415925"/>
            <a:chOff x="412" y="1752"/>
            <a:chExt cx="3012" cy="262"/>
          </a:xfrm>
        </p:grpSpPr>
        <p:sp>
          <p:nvSpPr>
            <p:cNvPr id="128051" name="AutoShape 51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2" name="AutoShape 52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3" name="Group 53"/>
          <p:cNvGrpSpPr>
            <a:grpSpLocks/>
          </p:cNvGrpSpPr>
          <p:nvPr/>
        </p:nvGrpSpPr>
        <p:grpSpPr bwMode="auto">
          <a:xfrm>
            <a:off x="705115" y="3064917"/>
            <a:ext cx="4872170" cy="396875"/>
            <a:chOff x="410" y="2115"/>
            <a:chExt cx="2833" cy="250"/>
          </a:xfrm>
        </p:grpSpPr>
        <p:sp>
          <p:nvSpPr>
            <p:cNvPr id="128054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5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6" name="Group 56"/>
          <p:cNvGrpSpPr>
            <a:grpSpLocks/>
          </p:cNvGrpSpPr>
          <p:nvPr/>
        </p:nvGrpSpPr>
        <p:grpSpPr bwMode="auto">
          <a:xfrm>
            <a:off x="705115" y="3625305"/>
            <a:ext cx="4481777" cy="409575"/>
            <a:chOff x="410" y="2468"/>
            <a:chExt cx="2606" cy="258"/>
          </a:xfrm>
        </p:grpSpPr>
        <p:sp>
          <p:nvSpPr>
            <p:cNvPr id="12805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5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59" name="Group 59"/>
          <p:cNvGrpSpPr>
            <a:grpSpLocks/>
          </p:cNvGrpSpPr>
          <p:nvPr/>
        </p:nvGrpSpPr>
        <p:grpSpPr bwMode="auto">
          <a:xfrm>
            <a:off x="703396" y="4215854"/>
            <a:ext cx="4151577" cy="444500"/>
            <a:chOff x="409" y="2840"/>
            <a:chExt cx="2414" cy="280"/>
          </a:xfrm>
        </p:grpSpPr>
        <p:sp>
          <p:nvSpPr>
            <p:cNvPr id="128060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1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2" name="Group 62"/>
          <p:cNvGrpSpPr>
            <a:grpSpLocks/>
          </p:cNvGrpSpPr>
          <p:nvPr/>
        </p:nvGrpSpPr>
        <p:grpSpPr bwMode="auto">
          <a:xfrm>
            <a:off x="703396" y="4792118"/>
            <a:ext cx="3938323" cy="460375"/>
            <a:chOff x="409" y="3203"/>
            <a:chExt cx="2290" cy="290"/>
          </a:xfrm>
        </p:grpSpPr>
        <p:sp>
          <p:nvSpPr>
            <p:cNvPr id="12806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806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  <p:grpSp>
        <p:nvGrpSpPr>
          <p:cNvPr id="128065" name="Group 65"/>
          <p:cNvGrpSpPr>
            <a:grpSpLocks/>
          </p:cNvGrpSpPr>
          <p:nvPr/>
        </p:nvGrpSpPr>
        <p:grpSpPr bwMode="auto">
          <a:xfrm>
            <a:off x="2221971" y="2637879"/>
            <a:ext cx="1638962" cy="1074738"/>
            <a:chOff x="1292" y="1846"/>
            <a:chExt cx="953" cy="677"/>
          </a:xfrm>
        </p:grpSpPr>
        <p:sp>
          <p:nvSpPr>
            <p:cNvPr id="12806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2806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运输层首部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6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69" name="Group 69"/>
          <p:cNvGrpSpPr>
            <a:grpSpLocks/>
          </p:cNvGrpSpPr>
          <p:nvPr/>
        </p:nvGrpSpPr>
        <p:grpSpPr bwMode="auto">
          <a:xfrm>
            <a:off x="1661319" y="3136355"/>
            <a:ext cx="1652720" cy="1152525"/>
            <a:chOff x="966" y="2160"/>
            <a:chExt cx="961" cy="726"/>
          </a:xfrm>
        </p:grpSpPr>
        <p:sp>
          <p:nvSpPr>
            <p:cNvPr id="128070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8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网络层首部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2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3" name="Group 73"/>
          <p:cNvGrpSpPr>
            <a:grpSpLocks/>
          </p:cNvGrpSpPr>
          <p:nvPr/>
        </p:nvGrpSpPr>
        <p:grpSpPr bwMode="auto">
          <a:xfrm>
            <a:off x="1546092" y="3568154"/>
            <a:ext cx="1222772" cy="1295400"/>
            <a:chOff x="899" y="2432"/>
            <a:chExt cx="711" cy="816"/>
          </a:xfrm>
        </p:grpSpPr>
        <p:sp>
          <p:nvSpPr>
            <p:cNvPr id="128074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899" y="2432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首部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8076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28077" name="Group 77"/>
          <p:cNvGrpSpPr>
            <a:grpSpLocks/>
          </p:cNvGrpSpPr>
          <p:nvPr/>
        </p:nvGrpSpPr>
        <p:grpSpPr bwMode="auto">
          <a:xfrm>
            <a:off x="7214526" y="3574504"/>
            <a:ext cx="1057671" cy="1290638"/>
            <a:chOff x="4195" y="2436"/>
            <a:chExt cx="615" cy="813"/>
          </a:xfrm>
        </p:grpSpPr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8079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4255" y="2436"/>
              <a:ext cx="5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333399"/>
                  </a:solidFill>
                  <a:latin typeface="Arial Rounded MT Bold" pitchFamily="34" charset="0"/>
                  <a:ea typeface="黑体" pitchFamily="2" charset="-122"/>
                </a:rPr>
                <a:t>尾部</a:t>
              </a:r>
              <a:endPara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534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 autoUpdateAnimBg="0"/>
      <p:bldP spid="128035" grpId="0" animBg="1"/>
      <p:bldP spid="12803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903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2904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2144581" y="5101233"/>
            <a:ext cx="561684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10100110100101  </a:t>
            </a:r>
            <a:r>
              <a:rPr lang="zh-CN" altLang="en-US" sz="2000" b="1">
                <a:solidFill>
                  <a:srgbClr val="333399"/>
                </a:solidFill>
                <a:ea typeface="黑体" pitchFamily="2" charset="-122"/>
              </a:rPr>
              <a:t>比  特  流  </a:t>
            </a:r>
            <a:r>
              <a:rPr lang="en-US" altLang="zh-CN" sz="2000" b="1">
                <a:solidFill>
                  <a:srgbClr val="333399"/>
                </a:solidFill>
                <a:ea typeface="黑体" pitchFamily="2" charset="-122"/>
              </a:rPr>
              <a:t>110101110101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757332" y="3629620"/>
            <a:ext cx="42386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 smtClean="0">
                <a:solidFill>
                  <a:srgbClr val="333399"/>
                </a:solidFill>
                <a:ea typeface="黑体" pitchFamily="2" charset="-122"/>
              </a:rPr>
              <a:t>主机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2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的物理层收到比特流后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交给数据链路层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2144581" y="4526558"/>
            <a:ext cx="5616840" cy="358775"/>
            <a:chOff x="1247" y="3023"/>
            <a:chExt cx="3266" cy="226"/>
          </a:xfrm>
        </p:grpSpPr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129059" name="Group 35"/>
            <p:cNvGrpSpPr>
              <a:grpSpLocks/>
            </p:cNvGrpSpPr>
            <p:nvPr/>
          </p:nvGrpSpPr>
          <p:grpSpPr bwMode="auto"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129060" name="Rectangle 3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29061" name="Rectangle 3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29062" name="Rectangle 38"/>
              <p:cNvSpPr>
                <a:spLocks noChangeArrowheads="1"/>
              </p:cNvSpPr>
              <p:nvPr/>
            </p:nvSpPr>
            <p:spPr bwMode="auto"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5</a:t>
                </a:r>
              </a:p>
            </p:txBody>
          </p:sp>
          <p:sp>
            <p:nvSpPr>
              <p:cNvPr id="129063" name="Rectangle 39"/>
              <p:cNvSpPr>
                <a:spLocks noChangeArrowheads="1"/>
              </p:cNvSpPr>
              <p:nvPr/>
            </p:nvSpPr>
            <p:spPr bwMode="auto"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solidFill>
                      <a:srgbClr val="333399"/>
                    </a:solidFill>
                    <a:latin typeface="Tahoma" pitchFamily="34" charset="0"/>
                    <a:ea typeface="黑体" pitchFamily="2" charset="-122"/>
                  </a:rPr>
                  <a:t>应 用 程 序 数 据</a:t>
                </a:r>
              </a:p>
            </p:txBody>
          </p:sp>
        </p:grpSp>
      </p:grp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4428465" y="4740870"/>
            <a:ext cx="4715669" cy="396875"/>
            <a:chOff x="2575" y="3158"/>
            <a:chExt cx="2742" cy="250"/>
          </a:xfrm>
        </p:grpSpPr>
        <p:sp>
          <p:nvSpPr>
            <p:cNvPr id="129065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29066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15540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4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2768865" y="3950295"/>
            <a:ext cx="4445662" cy="358775"/>
            <a:chOff x="1610" y="3023"/>
            <a:chExt cx="2585" cy="226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00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57" name="AutoShape 9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0063" name="Freeform 15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4" name="Freeform 16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5" name="Freeform 17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6" name="Freeform 18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7" name="AutoShape 19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0073" name="Freeform 25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4" name="Freeform 26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6" name="Freeform 28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0078" name="AutoShape 30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2628014" y="2981920"/>
            <a:ext cx="48013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数据链路层剥去帧首部和帧尾部后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把帧的数据部分交给网络层</a:t>
            </a:r>
          </a:p>
        </p:txBody>
      </p:sp>
      <p:sp>
        <p:nvSpPr>
          <p:cNvPr id="130084" name="Rectangle 36"/>
          <p:cNvSpPr>
            <a:spLocks noChangeArrowheads="1"/>
          </p:cNvSpPr>
          <p:nvPr/>
        </p:nvSpPr>
        <p:spPr bwMode="auto">
          <a:xfrm>
            <a:off x="2144581" y="4524970"/>
            <a:ext cx="624284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7214527" y="4526558"/>
            <a:ext cx="546894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130086" name="Group 38"/>
          <p:cNvGrpSpPr>
            <a:grpSpLocks/>
          </p:cNvGrpSpPr>
          <p:nvPr/>
        </p:nvGrpSpPr>
        <p:grpSpPr bwMode="auto">
          <a:xfrm>
            <a:off x="2768865" y="4526558"/>
            <a:ext cx="4445662" cy="358775"/>
            <a:chOff x="1610" y="3023"/>
            <a:chExt cx="2585" cy="226"/>
          </a:xfrm>
        </p:grpSpPr>
        <p:sp>
          <p:nvSpPr>
            <p:cNvPr id="130087" name="Rectangle 39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130088" name="Rectangle 40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0090" name="Rectangle 42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grpSp>
        <p:nvGrpSpPr>
          <p:cNvPr id="130091" name="Group 43"/>
          <p:cNvGrpSpPr>
            <a:grpSpLocks/>
          </p:cNvGrpSpPr>
          <p:nvPr/>
        </p:nvGrpSpPr>
        <p:grpSpPr bwMode="auto">
          <a:xfrm>
            <a:off x="4562608" y="4199533"/>
            <a:ext cx="4581525" cy="396875"/>
            <a:chOff x="2653" y="2817"/>
            <a:chExt cx="2664" cy="250"/>
          </a:xfrm>
        </p:grpSpPr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0093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0335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4" grpId="0" animBg="1"/>
      <p:bldP spid="13008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3314039" y="3302595"/>
            <a:ext cx="3898767" cy="358775"/>
            <a:chOff x="1928" y="2660"/>
            <a:chExt cx="2267" cy="226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1076" name="Rectangle 4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768865" y="3950295"/>
            <a:ext cx="546894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3315759" y="3950295"/>
            <a:ext cx="3898768" cy="358775"/>
            <a:chOff x="1928" y="2660"/>
            <a:chExt cx="2267" cy="226"/>
          </a:xfrm>
        </p:grpSpPr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10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85" name="AutoShape 13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1091" name="Freeform 19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2" name="Freeform 20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3" name="Freeform 21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4" name="Freeform 22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1101" name="Freeform 29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2" name="Freeform 30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3" name="Freeform 31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4" name="Freeform 32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1106" name="AutoShape 34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1108" name="AutoShape 36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2954708" y="2405658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网络层剥去分组首部后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把分组的数据部分交给运输层</a:t>
            </a:r>
          </a:p>
        </p:txBody>
      </p:sp>
      <p:grpSp>
        <p:nvGrpSpPr>
          <p:cNvPr id="131112" name="Group 40"/>
          <p:cNvGrpSpPr>
            <a:grpSpLocks/>
          </p:cNvGrpSpPr>
          <p:nvPr/>
        </p:nvGrpSpPr>
        <p:grpSpPr bwMode="auto">
          <a:xfrm>
            <a:off x="4973638" y="3623270"/>
            <a:ext cx="4170495" cy="396875"/>
            <a:chOff x="2892" y="2454"/>
            <a:chExt cx="2425" cy="250"/>
          </a:xfrm>
        </p:grpSpPr>
        <p:sp>
          <p:nvSpPr>
            <p:cNvPr id="13111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1114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4135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3860934" y="2724745"/>
            <a:ext cx="3351873" cy="358775"/>
            <a:chOff x="2245" y="2252"/>
            <a:chExt cx="1949" cy="226"/>
          </a:xfrm>
        </p:grpSpPr>
        <p:sp>
          <p:nvSpPr>
            <p:cNvPr id="132099" name="Rectangle 3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2100" name="Rectangle 4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314040" y="3302595"/>
            <a:ext cx="546894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3860934" y="3302595"/>
            <a:ext cx="3351873" cy="358775"/>
            <a:chOff x="2245" y="2252"/>
            <a:chExt cx="1949" cy="226"/>
          </a:xfrm>
        </p:grpSpPr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5</a:t>
              </a: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应 用 程 序 数 据</a:t>
              </a:r>
            </a:p>
          </p:txBody>
        </p:sp>
      </p:grpSp>
      <p:sp>
        <p:nvSpPr>
          <p:cNvPr id="1321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24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2106" name="AutoShape 10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2113" name="Freeform 17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4" name="Freeform 18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5" name="Freeform 19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6" name="Freeform 20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2123" name="Freeform 27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4" name="Freeform 28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5" name="Freeform 29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6" name="Freeform 30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29" name="Text Box 33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2132" name="Text Box 36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2133" name="Text Box 37"/>
          <p:cNvSpPr txBox="1">
            <a:spLocks noChangeArrowheads="1"/>
          </p:cNvSpPr>
          <p:nvPr/>
        </p:nvSpPr>
        <p:spPr bwMode="auto">
          <a:xfrm>
            <a:off x="3265990" y="1829395"/>
            <a:ext cx="41857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运输层剥去报文首部后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333399"/>
                </a:solidFill>
                <a:ea typeface="黑体" pitchFamily="2" charset="-122"/>
              </a:rPr>
              <a:t>把报文的数据部分交给应用层</a:t>
            </a:r>
          </a:p>
        </p:txBody>
      </p: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5364031" y="2975570"/>
            <a:ext cx="3780102" cy="396875"/>
            <a:chOff x="3119" y="2046"/>
            <a:chExt cx="2198" cy="250"/>
          </a:xfrm>
        </p:grpSpPr>
        <p:sp>
          <p:nvSpPr>
            <p:cNvPr id="132135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2136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39096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406106" y="2150070"/>
            <a:ext cx="2808420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860933" y="2724745"/>
            <a:ext cx="546894" cy="3587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404388" y="2724745"/>
            <a:ext cx="2808419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应 用 程 序 数 据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133126" name="AutoShape 6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27" name="AutoShape 7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3133" name="Freeform 13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4" name="Freeform 14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5" name="Freeform 15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6" name="Freeform 16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7" name="AutoShape 17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3143" name="Freeform 23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4" name="Freeform 24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5" name="Freeform 25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6" name="Freeform 26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3148" name="AutoShape 28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3150" name="AutoShape 30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3152" name="Text Box 32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3397289" y="3301007"/>
            <a:ext cx="43909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应用层剥去应用层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PDU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首部后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把应用程序数据交给应用进程</a:t>
            </a:r>
          </a:p>
        </p:txBody>
      </p:sp>
      <p:grpSp>
        <p:nvGrpSpPr>
          <p:cNvPr id="133154" name="Group 34"/>
          <p:cNvGrpSpPr>
            <a:grpSpLocks/>
          </p:cNvGrpSpPr>
          <p:nvPr/>
        </p:nvGrpSpPr>
        <p:grpSpPr bwMode="auto">
          <a:xfrm>
            <a:off x="5675313" y="2435820"/>
            <a:ext cx="3468820" cy="396875"/>
            <a:chOff x="3300" y="1706"/>
            <a:chExt cx="2017" cy="250"/>
          </a:xfrm>
        </p:grpSpPr>
        <p:sp>
          <p:nvSpPr>
            <p:cNvPr id="133155" name="AutoShape 35"/>
            <p:cNvSpPr>
              <a:spLocks noChangeArrowheads="1"/>
            </p:cNvSpPr>
            <p:nvPr/>
          </p:nvSpPr>
          <p:spPr bwMode="auto">
            <a:xfrm rot="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33156" name="AutoShape 36"/>
            <p:cNvSpPr>
              <a:spLocks noChangeArrowheads="1"/>
            </p:cNvSpPr>
            <p:nvPr/>
          </p:nvSpPr>
          <p:spPr bwMode="auto">
            <a:xfrm rot="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6164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  <p:bldP spid="133123" grpId="0" animBg="1"/>
      <p:bldP spid="133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</a:t>
            </a: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</a:t>
            </a:r>
            <a:r>
              <a:rPr lang="zh-CN" altLang="zh-CN" dirty="0"/>
              <a:t>“</a:t>
            </a:r>
            <a:r>
              <a:rPr lang="zh-CN" altLang="zh-CN" dirty="0" smtClean="0"/>
              <a:t>互联网</a:t>
            </a:r>
            <a:r>
              <a:rPr lang="en-US" altLang="zh-CN" dirty="0" smtClean="0"/>
              <a:t> + </a:t>
            </a:r>
            <a:r>
              <a:rPr lang="zh-CN" altLang="zh-CN" dirty="0" smtClean="0"/>
              <a:t>各个</a:t>
            </a:r>
            <a:r>
              <a:rPr lang="zh-CN" altLang="zh-CN" dirty="0"/>
              <a:t>传统行业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信息通信技术以及互联网平台，让互联网与传统行业进行深度融合，创造新的发展生态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特点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把互联网的创新成果</a:t>
            </a:r>
            <a:r>
              <a:rPr lang="zh-CN" altLang="zh-CN" dirty="0">
                <a:solidFill>
                  <a:srgbClr val="FF0000"/>
                </a:solidFill>
              </a:rPr>
              <a:t>深度融合</a:t>
            </a:r>
            <a:r>
              <a:rPr lang="zh-CN" altLang="zh-CN" dirty="0"/>
              <a:t>于经济社会各领域之中，</a:t>
            </a:r>
            <a:r>
              <a:rPr lang="zh-CN" altLang="en-US" dirty="0"/>
              <a:t>从而</a:t>
            </a:r>
            <a:r>
              <a:rPr lang="zh-CN" altLang="zh-CN" dirty="0"/>
              <a:t>大大地提升了实体经济的创新力和生产力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8984" y="4077072"/>
            <a:ext cx="420321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12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</a:t>
            </a:r>
            <a:r>
              <a:rPr lang="zh-CN" altLang="en-US" sz="2400"/>
              <a:t> </a:t>
            </a:r>
            <a:r>
              <a:rPr lang="en-US" altLang="zh-CN"/>
              <a:t>1</a:t>
            </a:r>
            <a:r>
              <a:rPr lang="en-US" altLang="zh-CN" sz="2400"/>
              <a:t> </a:t>
            </a:r>
            <a:r>
              <a:rPr lang="zh-CN" altLang="en-US"/>
              <a:t>向主机</a:t>
            </a:r>
            <a:r>
              <a:rPr lang="zh-CN" altLang="en-US" sz="1600"/>
              <a:t> </a:t>
            </a:r>
            <a:r>
              <a:rPr lang="en-US" altLang="zh-CN"/>
              <a:t>2</a:t>
            </a:r>
            <a:r>
              <a:rPr lang="en-US" altLang="zh-CN" sz="2400"/>
              <a:t> </a:t>
            </a:r>
            <a:r>
              <a:rPr lang="zh-CN" altLang="en-US"/>
              <a:t>发送数据 </a:t>
            </a:r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auto">
          <a:xfrm rot="-5400000">
            <a:off x="4756283" y="885626"/>
            <a:ext cx="417513" cy="97409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EAEAEA">
                  <a:gamma/>
                  <a:shade val="73333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73333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auto">
          <a:xfrm>
            <a:off x="577850" y="2575519"/>
            <a:ext cx="90805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025266" y="275490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025266" y="338197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025266" y="39391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025266" y="4497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025266" y="506472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4154" name="Freeform 10"/>
          <p:cNvSpPr>
            <a:spLocks/>
          </p:cNvSpPr>
          <p:nvPr/>
        </p:nvSpPr>
        <p:spPr bwMode="auto">
          <a:xfrm>
            <a:off x="577850" y="3177182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5" name="Freeform 11"/>
          <p:cNvSpPr>
            <a:spLocks/>
          </p:cNvSpPr>
          <p:nvPr/>
        </p:nvSpPr>
        <p:spPr bwMode="auto">
          <a:xfrm>
            <a:off x="588169" y="3751857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6" name="Freeform 12"/>
          <p:cNvSpPr>
            <a:spLocks/>
          </p:cNvSpPr>
          <p:nvPr/>
        </p:nvSpPr>
        <p:spPr bwMode="auto">
          <a:xfrm>
            <a:off x="564092" y="4328120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7" name="Freeform 13"/>
          <p:cNvSpPr>
            <a:spLocks/>
          </p:cNvSpPr>
          <p:nvPr/>
        </p:nvSpPr>
        <p:spPr bwMode="auto">
          <a:xfrm>
            <a:off x="564092" y="4920258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8543925" y="2542183"/>
            <a:ext cx="90805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8585200" y="271998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8585200" y="33470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8585200" y="390425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8585200" y="446464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8585200" y="502979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34164" name="Freeform 20"/>
          <p:cNvSpPr>
            <a:spLocks/>
          </p:cNvSpPr>
          <p:nvPr/>
        </p:nvSpPr>
        <p:spPr bwMode="auto">
          <a:xfrm>
            <a:off x="8543925" y="3142257"/>
            <a:ext cx="918369" cy="61912"/>
          </a:xfrm>
          <a:custGeom>
            <a:avLst/>
            <a:gdLst>
              <a:gd name="T0" fmla="*/ 0 w 534"/>
              <a:gd name="T1" fmla="*/ 42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5" name="Freeform 21"/>
          <p:cNvSpPr>
            <a:spLocks/>
          </p:cNvSpPr>
          <p:nvPr/>
        </p:nvSpPr>
        <p:spPr bwMode="auto">
          <a:xfrm>
            <a:off x="8554244" y="3716932"/>
            <a:ext cx="918369" cy="61912"/>
          </a:xfrm>
          <a:custGeom>
            <a:avLst/>
            <a:gdLst>
              <a:gd name="T0" fmla="*/ 0 w 534"/>
              <a:gd name="T1" fmla="*/ 36 h 42"/>
              <a:gd name="T2" fmla="*/ 468 w 534"/>
              <a:gd name="T3" fmla="*/ 42 h 42"/>
              <a:gd name="T4" fmla="*/ 534 w 534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6" name="Freeform 22"/>
          <p:cNvSpPr>
            <a:spLocks/>
          </p:cNvSpPr>
          <p:nvPr/>
        </p:nvSpPr>
        <p:spPr bwMode="auto">
          <a:xfrm>
            <a:off x="8530167" y="4293195"/>
            <a:ext cx="942446" cy="60325"/>
          </a:xfrm>
          <a:custGeom>
            <a:avLst/>
            <a:gdLst>
              <a:gd name="T0" fmla="*/ 0 w 548"/>
              <a:gd name="T1" fmla="*/ 42 h 42"/>
              <a:gd name="T2" fmla="*/ 482 w 548"/>
              <a:gd name="T3" fmla="*/ 42 h 42"/>
              <a:gd name="T4" fmla="*/ 548 w 548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7" name="Freeform 23"/>
          <p:cNvSpPr>
            <a:spLocks/>
          </p:cNvSpPr>
          <p:nvPr/>
        </p:nvSpPr>
        <p:spPr bwMode="auto">
          <a:xfrm>
            <a:off x="8530167" y="4885333"/>
            <a:ext cx="932127" cy="60325"/>
          </a:xfrm>
          <a:custGeom>
            <a:avLst/>
            <a:gdLst>
              <a:gd name="T0" fmla="*/ 0 w 542"/>
              <a:gd name="T1" fmla="*/ 42 h 42"/>
              <a:gd name="T2" fmla="*/ 476 w 542"/>
              <a:gd name="T3" fmla="*/ 42 h 42"/>
              <a:gd name="T4" fmla="*/ 542 w 542"/>
              <a:gd name="T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428228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4169" name="AutoShape 25"/>
          <p:cNvSpPr>
            <a:spLocks noChangeArrowheads="1"/>
          </p:cNvSpPr>
          <p:nvPr/>
        </p:nvSpPr>
        <p:spPr bwMode="auto">
          <a:xfrm>
            <a:off x="8703866" y="2045295"/>
            <a:ext cx="742950" cy="557213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8696987" y="2150070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2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4171" name="AutoShape 27"/>
          <p:cNvSpPr>
            <a:spLocks noChangeArrowheads="1"/>
          </p:cNvSpPr>
          <p:nvPr/>
        </p:nvSpPr>
        <p:spPr bwMode="auto">
          <a:xfrm>
            <a:off x="583010" y="2088157"/>
            <a:ext cx="742950" cy="557212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605367" y="2208808"/>
            <a:ext cx="63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2000" b="1">
                <a:solidFill>
                  <a:srgbClr val="333399"/>
                </a:solidFill>
              </a:rPr>
              <a:t>AP</a:t>
            </a:r>
            <a:r>
              <a:rPr kumimoji="1" lang="en-US" altLang="zh-CN" sz="2000" b="1" baseline="-25000">
                <a:solidFill>
                  <a:srgbClr val="333399"/>
                </a:solidFill>
              </a:rPr>
              <a:t>1</a:t>
            </a:r>
            <a:endParaRPr kumimoji="1" lang="en-US" altLang="zh-CN" sz="2000" b="1">
              <a:solidFill>
                <a:srgbClr val="333399"/>
              </a:solidFill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8418381" y="1628800"/>
            <a:ext cx="101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2400" b="1">
                <a:solidFill>
                  <a:srgbClr val="C00000"/>
                </a:solidFill>
                <a:ea typeface="黑体" pitchFamily="2" charset="-122"/>
              </a:rPr>
              <a:t>主机</a:t>
            </a:r>
            <a:r>
              <a:rPr kumimoji="1" lang="zh-CN" altLang="en-US" sz="1050" b="1">
                <a:solidFill>
                  <a:srgbClr val="C00000"/>
                </a:solidFill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C0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34174" name="AutoShape 30"/>
          <p:cNvSpPr>
            <a:spLocks noChangeArrowheads="1"/>
          </p:cNvSpPr>
          <p:nvPr/>
        </p:nvSpPr>
        <p:spPr bwMode="auto">
          <a:xfrm>
            <a:off x="4406106" y="1716683"/>
            <a:ext cx="3198813" cy="935037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latin typeface="Tahoma" pitchFamily="34" charset="0"/>
            </a:endParaRP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4594121" y="1788120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我收到了</a:t>
            </a:r>
            <a:r>
              <a:rPr kumimoji="1" lang="zh-CN" altLang="en-US" sz="1400" b="1" dirty="0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3399"/>
                </a:solidFill>
                <a:ea typeface="黑体" pitchFamily="2" charset="-122"/>
              </a:rPr>
              <a:t>AP</a:t>
            </a:r>
            <a:r>
              <a:rPr kumimoji="1" lang="en-US" altLang="zh-CN" sz="2400" b="1" baseline="-25000" dirty="0">
                <a:solidFill>
                  <a:srgbClr val="333399"/>
                </a:solidFill>
                <a:ea typeface="黑体" pitchFamily="2" charset="-122"/>
              </a:rPr>
              <a:t>1</a:t>
            </a:r>
            <a:r>
              <a:rPr kumimoji="1" lang="en-US" altLang="zh-CN" sz="1600" b="1" dirty="0">
                <a:solidFill>
                  <a:srgbClr val="333399"/>
                </a:solidFill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发来的</a:t>
            </a:r>
          </a:p>
          <a:p>
            <a:pPr algn="ctr" eaLnBrk="0" hangingPunct="0"/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应用程序数据！</a:t>
            </a:r>
          </a:p>
        </p:txBody>
      </p:sp>
    </p:spTree>
    <p:extLst>
      <p:ext uri="{BB962C8B-B14F-4D97-AF65-F5344CB8AC3E}">
        <p14:creationId xmlns:p14="http://schemas.microsoft.com/office/powerpoint/2010/main" xmlns="" val="607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主机</a:t>
            </a:r>
            <a:r>
              <a:rPr lang="zh-CN" altLang="en-US" sz="2400" dirty="0"/>
              <a:t> </a:t>
            </a:r>
            <a:r>
              <a:rPr lang="en-US" altLang="zh-CN" dirty="0"/>
              <a:t>1</a:t>
            </a:r>
            <a:r>
              <a:rPr lang="en-US" altLang="zh-CN" sz="2400" dirty="0"/>
              <a:t> </a:t>
            </a:r>
            <a:r>
              <a:rPr lang="zh-CN" altLang="en-US" dirty="0"/>
              <a:t>向主机</a:t>
            </a:r>
            <a:r>
              <a:rPr lang="zh-CN" altLang="en-US" sz="2400" dirty="0"/>
              <a:t> </a:t>
            </a:r>
            <a:r>
              <a:rPr lang="en-US" altLang="zh-CN" dirty="0"/>
              <a:t>2</a:t>
            </a:r>
            <a:r>
              <a:rPr lang="en-US" altLang="zh-CN" sz="2400" dirty="0"/>
              <a:t> </a:t>
            </a:r>
            <a:r>
              <a:rPr lang="zh-CN" altLang="en-US" dirty="0"/>
              <a:t>发送数据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任何</a:t>
            </a:r>
            <a:r>
              <a:rPr lang="zh-CN" altLang="zh-CN" dirty="0"/>
              <a:t>两个同样的</a:t>
            </a:r>
            <a:r>
              <a:rPr lang="zh-CN" altLang="zh-CN" dirty="0" smtClean="0"/>
              <a:t>层次把</a:t>
            </a:r>
            <a:r>
              <a:rPr lang="zh-CN" altLang="zh-CN" dirty="0"/>
              <a:t>数据（即数据单元加上控制信息）通过水平虚线直接传递给对方。这就是所谓的“</a:t>
            </a:r>
            <a:r>
              <a:rPr lang="zh-CN" altLang="zh-CN" dirty="0">
                <a:solidFill>
                  <a:srgbClr val="FF0000"/>
                </a:solidFill>
              </a:rPr>
              <a:t>对等层</a:t>
            </a:r>
            <a:r>
              <a:rPr lang="zh-CN" altLang="zh-CN" dirty="0"/>
              <a:t>”</a:t>
            </a:r>
            <a:r>
              <a:rPr lang="en-US" altLang="zh-CN" dirty="0"/>
              <a:t>(peer layers)</a:t>
            </a:r>
            <a:r>
              <a:rPr lang="zh-CN" altLang="zh-CN" dirty="0"/>
              <a:t>之间的通信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各</a:t>
            </a:r>
            <a:r>
              <a:rPr lang="zh-CN" altLang="zh-CN" dirty="0">
                <a:solidFill>
                  <a:srgbClr val="FF0000"/>
                </a:solidFill>
              </a:rPr>
              <a:t>层</a:t>
            </a:r>
            <a:r>
              <a:rPr lang="zh-CN" altLang="zh-CN" dirty="0" smtClean="0">
                <a:solidFill>
                  <a:srgbClr val="FF0000"/>
                </a:solidFill>
              </a:rPr>
              <a:t>协议</a:t>
            </a:r>
            <a:r>
              <a:rPr lang="zh-CN" altLang="zh-CN" dirty="0" smtClean="0"/>
              <a:t>实际上</a:t>
            </a:r>
            <a:r>
              <a:rPr lang="zh-CN" altLang="zh-CN" dirty="0"/>
              <a:t>就是在各个对等层之间传递数据时的各项规定。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03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1.7.4  </a:t>
            </a:r>
            <a:r>
              <a:rPr lang="zh-CN" altLang="zh-CN" sz="3600" dirty="0"/>
              <a:t>实体、协议、服务和服务访问点</a:t>
            </a:r>
            <a:endParaRPr lang="zh-CN" altLang="en-US" sz="360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实体 </a:t>
            </a:r>
            <a:r>
              <a:rPr lang="en-US" altLang="zh-CN" dirty="0" smtClean="0"/>
              <a:t>(</a:t>
            </a:r>
            <a:r>
              <a:rPr lang="en-US" altLang="zh-CN" dirty="0"/>
              <a:t>entity) </a:t>
            </a:r>
            <a:r>
              <a:rPr lang="zh-CN" altLang="en-US" dirty="0"/>
              <a:t>表示任何可发送或接收信息的硬件或软件进程。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/>
              <a:t>是控制</a:t>
            </a:r>
            <a:r>
              <a:rPr lang="zh-CN" altLang="en-US" dirty="0">
                <a:solidFill>
                  <a:srgbClr val="FF0000"/>
                </a:solidFill>
              </a:rPr>
              <a:t>两个对等实体</a:t>
            </a:r>
            <a:r>
              <a:rPr lang="zh-CN" altLang="en-US" dirty="0"/>
              <a:t>进行通信的规则的集合。 </a:t>
            </a:r>
          </a:p>
          <a:p>
            <a:r>
              <a:rPr lang="zh-CN" altLang="en-US" dirty="0"/>
              <a:t>在协议的控制下，两个对等实体间的通信使得本层能够</a:t>
            </a:r>
            <a:r>
              <a:rPr lang="zh-CN" altLang="en-US" dirty="0">
                <a:solidFill>
                  <a:srgbClr val="FF0000"/>
                </a:solidFill>
              </a:rPr>
              <a:t>向上一层提供服务。</a:t>
            </a:r>
          </a:p>
          <a:p>
            <a:r>
              <a:rPr lang="zh-CN" altLang="en-US" dirty="0"/>
              <a:t>要实现本层协议，还需要</a:t>
            </a:r>
            <a:r>
              <a:rPr lang="zh-CN" altLang="en-US" dirty="0">
                <a:solidFill>
                  <a:srgbClr val="FF0000"/>
                </a:solidFill>
              </a:rPr>
              <a:t>使用下层所提供的服务。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468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000" dirty="0" smtClean="0"/>
              <a:t>协议</a:t>
            </a:r>
            <a:r>
              <a:rPr lang="zh-CN" altLang="en-US" sz="4000" dirty="0" smtClean="0"/>
              <a:t>和</a:t>
            </a:r>
            <a:r>
              <a:rPr lang="zh-CN" altLang="zh-CN" sz="4000" dirty="0" smtClean="0"/>
              <a:t>服务在</a:t>
            </a:r>
            <a:r>
              <a:rPr lang="zh-CN" altLang="zh-CN" sz="4000" dirty="0"/>
              <a:t>概念上</a:t>
            </a:r>
            <a:r>
              <a:rPr lang="zh-CN" altLang="zh-CN" sz="4000" dirty="0" smtClean="0"/>
              <a:t>是不一样</a:t>
            </a:r>
            <a:r>
              <a:rPr lang="zh-CN" altLang="zh-CN" sz="4000" dirty="0"/>
              <a:t>的</a:t>
            </a:r>
            <a:endParaRPr lang="zh-CN" altLang="en-US" sz="40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协议的实现保证了能够向上一层提供</a:t>
            </a:r>
            <a:r>
              <a:rPr lang="zh-CN" altLang="zh-CN" dirty="0" smtClean="0"/>
              <a:t>服务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层的服务用户</a:t>
            </a:r>
            <a:r>
              <a:rPr lang="zh-CN" altLang="en-US" dirty="0">
                <a:solidFill>
                  <a:srgbClr val="FF0000"/>
                </a:solidFill>
              </a:rPr>
              <a:t>只能看见服务</a:t>
            </a:r>
            <a:r>
              <a:rPr lang="zh-CN" altLang="en-US" dirty="0"/>
              <a:t>而无法看见下面的协议</a:t>
            </a:r>
            <a:r>
              <a:rPr lang="zh-CN" altLang="en-US" dirty="0" smtClean="0"/>
              <a:t>。即下面</a:t>
            </a:r>
            <a:r>
              <a:rPr lang="zh-CN" altLang="en-US" dirty="0"/>
              <a:t>的协议对上面的服务用户是</a:t>
            </a:r>
            <a:r>
              <a:rPr lang="zh-CN" altLang="en-US" dirty="0">
                <a:solidFill>
                  <a:srgbClr val="FF0000"/>
                </a:solidFill>
              </a:rPr>
              <a:t>透明</a:t>
            </a:r>
            <a:r>
              <a:rPr lang="zh-CN" altLang="en-US" dirty="0"/>
              <a:t>的。 </a:t>
            </a:r>
          </a:p>
          <a:p>
            <a:r>
              <a:rPr lang="zh-CN" altLang="en-US" dirty="0"/>
              <a:t>协议是“</a:t>
            </a:r>
            <a:r>
              <a:rPr lang="zh-CN" altLang="en-US" dirty="0">
                <a:solidFill>
                  <a:srgbClr val="FF0000"/>
                </a:solidFill>
              </a:rPr>
              <a:t>水平的</a:t>
            </a:r>
            <a:r>
              <a:rPr lang="zh-CN" altLang="en-US" dirty="0"/>
              <a:t>”，即协议是控制对等实体之间通信的规则。</a:t>
            </a:r>
          </a:p>
          <a:p>
            <a:r>
              <a:rPr lang="zh-CN" altLang="en-US" dirty="0"/>
              <a:t>服务是“</a:t>
            </a:r>
            <a:r>
              <a:rPr lang="zh-CN" altLang="en-US" dirty="0">
                <a:solidFill>
                  <a:srgbClr val="FF0000"/>
                </a:solidFill>
              </a:rPr>
              <a:t>垂直的</a:t>
            </a:r>
            <a:r>
              <a:rPr lang="zh-CN" altLang="en-US" dirty="0"/>
              <a:t>”，即服务是由下层向上层通过层间接口提供的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上层</a:t>
            </a:r>
            <a:r>
              <a:rPr lang="zh-CN" altLang="zh-CN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服务原语</a:t>
            </a:r>
            <a:r>
              <a:rPr lang="zh-CN" altLang="en-US" dirty="0" smtClean="0"/>
              <a:t>获得</a:t>
            </a:r>
            <a:r>
              <a:rPr lang="zh-CN" altLang="zh-CN" dirty="0" smtClean="0"/>
              <a:t>下层</a:t>
            </a:r>
            <a:r>
              <a:rPr lang="zh-CN" altLang="zh-CN" dirty="0"/>
              <a:t>所提供的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13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/>
              <a:t>服务</a:t>
            </a:r>
            <a:r>
              <a:rPr lang="zh-CN" altLang="en-US" dirty="0" smtClean="0"/>
              <a:t>访问点</a:t>
            </a:r>
            <a:endParaRPr lang="zh-CN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</a:t>
            </a:r>
            <a:r>
              <a:rPr lang="zh-CN" altLang="en-US" dirty="0"/>
              <a:t>一系统相邻两层的实体进行交互的地方，称为</a:t>
            </a:r>
            <a:r>
              <a:rPr lang="zh-CN" altLang="en-US" dirty="0" smtClean="0">
                <a:solidFill>
                  <a:srgbClr val="FF0000"/>
                </a:solidFill>
              </a:rPr>
              <a:t>服务访问点 </a:t>
            </a:r>
            <a:r>
              <a:rPr lang="en-US" altLang="zh-CN" dirty="0">
                <a:solidFill>
                  <a:srgbClr val="FF0000"/>
                </a:solidFill>
              </a:rPr>
              <a:t>SAP</a:t>
            </a:r>
            <a:r>
              <a:rPr lang="en-US" altLang="zh-CN" dirty="0"/>
              <a:t> (Service Access Point)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zh-CN" dirty="0"/>
              <a:t>服务访问点</a:t>
            </a:r>
            <a:r>
              <a:rPr lang="en-US" altLang="zh-CN" dirty="0"/>
              <a:t>SAP</a:t>
            </a:r>
            <a:r>
              <a:rPr lang="zh-CN" altLang="zh-CN" dirty="0"/>
              <a:t>是一个抽象的概念，它实际上就是一个</a:t>
            </a:r>
            <a:r>
              <a:rPr lang="zh-CN" altLang="zh-CN" dirty="0">
                <a:solidFill>
                  <a:srgbClr val="FF0000"/>
                </a:solidFill>
              </a:rPr>
              <a:t>逻辑</a:t>
            </a:r>
            <a:r>
              <a:rPr lang="zh-CN" altLang="zh-CN" dirty="0" smtClean="0">
                <a:solidFill>
                  <a:srgbClr val="FF0000"/>
                </a:solidFill>
              </a:rPr>
              <a:t>接口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2628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1.7.4  </a:t>
            </a:r>
            <a:r>
              <a:rPr lang="zh-CN" altLang="zh-CN" sz="3600" dirty="0"/>
              <a:t>实体、协议、服务和服务访问点</a:t>
            </a:r>
            <a:endParaRPr lang="zh-CN" altLang="en-US" sz="3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58052" y="1556792"/>
            <a:ext cx="9648510" cy="4208462"/>
            <a:chOff x="258052" y="1556792"/>
            <a:chExt cx="9648510" cy="4208462"/>
          </a:xfrm>
        </p:grpSpPr>
        <p:sp>
          <p:nvSpPr>
            <p:cNvPr id="169023" name="Rectangle 63"/>
            <p:cNvSpPr>
              <a:spLocks noChangeArrowheads="1"/>
            </p:cNvSpPr>
            <p:nvPr/>
          </p:nvSpPr>
          <p:spPr bwMode="auto">
            <a:xfrm>
              <a:off x="258052" y="2956967"/>
              <a:ext cx="9633520" cy="280828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1833298" y="3850728"/>
              <a:ext cx="6239404" cy="7620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6" name="Rectangle 36"/>
            <p:cNvSpPr>
              <a:spLocks noChangeArrowheads="1"/>
            </p:cNvSpPr>
            <p:nvPr/>
          </p:nvSpPr>
          <p:spPr bwMode="auto">
            <a:xfrm>
              <a:off x="2634721" y="3712616"/>
              <a:ext cx="252810" cy="254000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3553090" y="1964778"/>
              <a:ext cx="271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8998" name="Text Box 38"/>
            <p:cNvSpPr txBox="1">
              <a:spLocks noChangeArrowheads="1"/>
            </p:cNvSpPr>
            <p:nvPr/>
          </p:nvSpPr>
          <p:spPr bwMode="auto">
            <a:xfrm>
              <a:off x="4017434" y="1779041"/>
              <a:ext cx="1793743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协议 </a:t>
              </a:r>
              <a:r>
                <a:rPr kumimoji="1" lang="en-US" altLang="zh-CN" sz="24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8999" name="Text Box 39"/>
            <p:cNvSpPr txBox="1">
              <a:spLocks noChangeArrowheads="1"/>
            </p:cNvSpPr>
            <p:nvPr/>
          </p:nvSpPr>
          <p:spPr bwMode="auto">
            <a:xfrm>
              <a:off x="2817019" y="3322092"/>
              <a:ext cx="7136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SAP</a:t>
              </a:r>
            </a:p>
          </p:txBody>
        </p:sp>
        <p:sp>
          <p:nvSpPr>
            <p:cNvPr id="169000" name="Text Box 40"/>
            <p:cNvSpPr txBox="1">
              <a:spLocks noChangeArrowheads="1"/>
            </p:cNvSpPr>
            <p:nvPr/>
          </p:nvSpPr>
          <p:spPr bwMode="auto">
            <a:xfrm>
              <a:off x="6210169" y="3347492"/>
              <a:ext cx="7136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SAP</a:t>
              </a:r>
            </a:p>
          </p:txBody>
        </p:sp>
        <p:sp>
          <p:nvSpPr>
            <p:cNvPr id="169001" name="Text Box 41"/>
            <p:cNvSpPr txBox="1">
              <a:spLocks noChangeArrowheads="1"/>
            </p:cNvSpPr>
            <p:nvPr/>
          </p:nvSpPr>
          <p:spPr bwMode="auto">
            <a:xfrm>
              <a:off x="2853135" y="2277516"/>
              <a:ext cx="141577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交换原语</a:t>
              </a:r>
            </a:p>
          </p:txBody>
        </p:sp>
        <p:sp>
          <p:nvSpPr>
            <p:cNvPr id="169002" name="AutoShape 42"/>
            <p:cNvSpPr>
              <a:spLocks noChangeArrowheads="1"/>
            </p:cNvSpPr>
            <p:nvPr/>
          </p:nvSpPr>
          <p:spPr bwMode="auto">
            <a:xfrm>
              <a:off x="2679436" y="2261642"/>
              <a:ext cx="171979" cy="1430337"/>
            </a:xfrm>
            <a:prstGeom prst="upDownArrow">
              <a:avLst>
                <a:gd name="adj1" fmla="val 50000"/>
                <a:gd name="adj2" fmla="val 1802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6837891" y="3712616"/>
              <a:ext cx="256250" cy="254000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4" name="AutoShape 44"/>
            <p:cNvSpPr>
              <a:spLocks noChangeArrowheads="1"/>
            </p:cNvSpPr>
            <p:nvPr/>
          </p:nvSpPr>
          <p:spPr bwMode="auto">
            <a:xfrm>
              <a:off x="6880887" y="2261642"/>
              <a:ext cx="171979" cy="1430337"/>
            </a:xfrm>
            <a:prstGeom prst="upDownArrow">
              <a:avLst>
                <a:gd name="adj1" fmla="val 50000"/>
                <a:gd name="adj2" fmla="val 1802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5343393" y="2277516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交换原语</a:t>
              </a:r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996679" y="1733004"/>
              <a:ext cx="1530615" cy="5254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07" name="Text Box 47"/>
            <p:cNvSpPr txBox="1">
              <a:spLocks noChangeArrowheads="1"/>
            </p:cNvSpPr>
            <p:nvPr/>
          </p:nvSpPr>
          <p:spPr bwMode="auto">
            <a:xfrm>
              <a:off x="2037954" y="1806029"/>
              <a:ext cx="153118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560512" y="3750131"/>
              <a:ext cx="112886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服务提供者</a:t>
              </a:r>
            </a:p>
          </p:txBody>
        </p:sp>
        <p:sp>
          <p:nvSpPr>
            <p:cNvPr id="169009" name="Line 49"/>
            <p:cNvSpPr>
              <a:spLocks noChangeShapeType="1"/>
            </p:cNvSpPr>
            <p:nvPr/>
          </p:nvSpPr>
          <p:spPr bwMode="auto">
            <a:xfrm>
              <a:off x="273042" y="2953791"/>
              <a:ext cx="9633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0" name="Text Box 50"/>
            <p:cNvSpPr txBox="1">
              <a:spLocks noChangeArrowheads="1"/>
            </p:cNvSpPr>
            <p:nvPr/>
          </p:nvSpPr>
          <p:spPr bwMode="auto">
            <a:xfrm>
              <a:off x="8463096" y="3650703"/>
              <a:ext cx="116089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第 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</a:t>
              </a:r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169011" name="Text Box 51"/>
            <p:cNvSpPr txBox="1">
              <a:spLocks noChangeArrowheads="1"/>
            </p:cNvSpPr>
            <p:nvPr/>
          </p:nvSpPr>
          <p:spPr bwMode="auto">
            <a:xfrm>
              <a:off x="8151813" y="1964778"/>
              <a:ext cx="168187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第 </a:t>
              </a:r>
              <a:r>
                <a:rPr kumimoji="1" lang="en-US" altLang="zh-CN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 </a:t>
              </a:r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169012" name="Rectangle 52"/>
            <p:cNvSpPr>
              <a:spLocks noChangeArrowheads="1"/>
            </p:cNvSpPr>
            <p:nvPr/>
          </p:nvSpPr>
          <p:spPr bwMode="auto">
            <a:xfrm>
              <a:off x="6213609" y="1733004"/>
              <a:ext cx="1528894" cy="5254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3" name="Text Box 53"/>
            <p:cNvSpPr txBox="1">
              <a:spLocks noChangeArrowheads="1"/>
            </p:cNvSpPr>
            <p:nvPr/>
          </p:nvSpPr>
          <p:spPr bwMode="auto">
            <a:xfrm>
              <a:off x="6256603" y="1804442"/>
              <a:ext cx="153118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 + 1)</a:t>
              </a:r>
            </a:p>
          </p:txBody>
        </p:sp>
        <p:sp>
          <p:nvSpPr>
            <p:cNvPr id="169014" name="Text Box 54"/>
            <p:cNvSpPr txBox="1">
              <a:spLocks noChangeArrowheads="1"/>
            </p:cNvSpPr>
            <p:nvPr/>
          </p:nvSpPr>
          <p:spPr bwMode="auto">
            <a:xfrm>
              <a:off x="6910123" y="1556792"/>
              <a:ext cx="18473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32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560512" y="1628800"/>
              <a:ext cx="89675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服务用户</a:t>
              </a:r>
            </a:p>
          </p:txBody>
        </p:sp>
        <p:sp>
          <p:nvSpPr>
            <p:cNvPr id="169016" name="Rectangle 56"/>
            <p:cNvSpPr>
              <a:spLocks noChangeArrowheads="1"/>
            </p:cNvSpPr>
            <p:nvPr/>
          </p:nvSpPr>
          <p:spPr bwMode="auto">
            <a:xfrm>
              <a:off x="1996679" y="3960267"/>
              <a:ext cx="1530615" cy="5238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7" name="Rectangle 57"/>
            <p:cNvSpPr>
              <a:spLocks noChangeArrowheads="1"/>
            </p:cNvSpPr>
            <p:nvPr/>
          </p:nvSpPr>
          <p:spPr bwMode="auto">
            <a:xfrm>
              <a:off x="6184371" y="3960267"/>
              <a:ext cx="1530615" cy="5238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000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18" name="Text Box 58"/>
            <p:cNvSpPr txBox="1">
              <a:spLocks noChangeArrowheads="1"/>
            </p:cNvSpPr>
            <p:nvPr/>
          </p:nvSpPr>
          <p:spPr bwMode="auto">
            <a:xfrm>
              <a:off x="2144581" y="4001542"/>
              <a:ext cx="10983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n)</a:t>
              </a:r>
            </a:p>
          </p:txBody>
        </p:sp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6413104" y="4001542"/>
              <a:ext cx="1098378" cy="40011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实体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n)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3530734" y="4207916"/>
              <a:ext cx="27138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3333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9021" name="Text Box 61"/>
            <p:cNvSpPr txBox="1">
              <a:spLocks noChangeArrowheads="1"/>
            </p:cNvSpPr>
            <p:nvPr/>
          </p:nvSpPr>
          <p:spPr bwMode="auto">
            <a:xfrm>
              <a:off x="4328716" y="4009478"/>
              <a:ext cx="1196161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prstDash val="dash"/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协议</a:t>
              </a:r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(n)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679436" y="5877272"/>
            <a:ext cx="4771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相邻两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层之间的关系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协议很复杂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协议必须把所有</a:t>
            </a:r>
            <a:r>
              <a:rPr lang="zh-CN" altLang="en-US" dirty="0">
                <a:solidFill>
                  <a:srgbClr val="FF0000"/>
                </a:solidFill>
              </a:rPr>
              <a:t>不利的条件</a:t>
            </a:r>
            <a:r>
              <a:rPr lang="zh-CN" altLang="en-US" dirty="0"/>
              <a:t>事先都估计到，而</a:t>
            </a:r>
            <a:r>
              <a:rPr lang="zh-CN" altLang="en-US" dirty="0">
                <a:solidFill>
                  <a:srgbClr val="FF0000"/>
                </a:solidFill>
              </a:rPr>
              <a:t>不能假定</a:t>
            </a:r>
            <a:r>
              <a:rPr lang="zh-CN" altLang="en-US" dirty="0"/>
              <a:t>一切都是正常的和非常理想的。 </a:t>
            </a:r>
          </a:p>
          <a:p>
            <a:r>
              <a:rPr lang="zh-CN" altLang="en-US" dirty="0"/>
              <a:t>看一个计算机网络协议是否正确，不能光看在正常情况下是否正确</a:t>
            </a:r>
            <a:r>
              <a:rPr lang="zh-CN" altLang="en-US" dirty="0" smtClean="0"/>
              <a:t>，还</a:t>
            </a:r>
            <a:r>
              <a:rPr lang="zh-CN" altLang="en-US" dirty="0"/>
              <a:t>必须非常仔细地检查这个协议</a:t>
            </a:r>
            <a:r>
              <a:rPr lang="zh-CN" altLang="en-US" dirty="0">
                <a:solidFill>
                  <a:srgbClr val="FF0000"/>
                </a:solidFill>
              </a:rPr>
              <a:t>能否应付各种异常情况。 </a:t>
            </a:r>
          </a:p>
        </p:txBody>
      </p:sp>
    </p:spTree>
    <p:extLst>
      <p:ext uri="{BB962C8B-B14F-4D97-AF65-F5344CB8AC3E}">
        <p14:creationId xmlns:p14="http://schemas.microsoft.com/office/powerpoint/2010/main" xmlns="" val="5698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1-1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著名</a:t>
            </a:r>
            <a:r>
              <a:rPr lang="zh-CN" altLang="en-US" dirty="0"/>
              <a:t>的协议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/>
              <a:t>占据东、西两个山顶的</a:t>
            </a:r>
            <a:r>
              <a:rPr lang="zh-CN" altLang="en-US" sz="2900" dirty="0" smtClean="0"/>
              <a:t>蓝军 </a:t>
            </a:r>
            <a:r>
              <a:rPr lang="en-US" altLang="zh-CN" sz="2900" dirty="0" smtClean="0"/>
              <a:t>1 </a:t>
            </a:r>
            <a:r>
              <a:rPr lang="zh-CN" altLang="en-US" sz="2900" dirty="0" smtClean="0"/>
              <a:t>和蓝军 </a:t>
            </a:r>
            <a:r>
              <a:rPr lang="en-US" altLang="zh-CN" sz="2900" dirty="0" smtClean="0"/>
              <a:t>2 </a:t>
            </a:r>
            <a:r>
              <a:rPr lang="zh-CN" altLang="en-US" sz="2900" dirty="0" smtClean="0"/>
              <a:t>与</a:t>
            </a:r>
            <a:r>
              <a:rPr lang="zh-CN" altLang="en-US" sz="2900" dirty="0"/>
              <a:t>驻扎在山谷的白军作战。其力量对比是：单独的蓝军</a:t>
            </a:r>
            <a:r>
              <a:rPr lang="en-US" altLang="zh-CN" sz="2900" dirty="0"/>
              <a:t>1</a:t>
            </a:r>
            <a:r>
              <a:rPr lang="zh-CN" altLang="en-US" sz="2900" dirty="0"/>
              <a:t>或蓝军</a:t>
            </a:r>
            <a:r>
              <a:rPr lang="en-US" altLang="zh-CN" sz="2900" dirty="0"/>
              <a:t>2</a:t>
            </a:r>
            <a:r>
              <a:rPr lang="zh-CN" altLang="en-US" sz="2900" dirty="0"/>
              <a:t>打不过白军，但</a:t>
            </a:r>
            <a:r>
              <a:rPr lang="zh-CN" altLang="en-US" sz="2900" dirty="0" smtClean="0"/>
              <a:t>蓝军 </a:t>
            </a:r>
            <a:r>
              <a:rPr lang="en-US" altLang="zh-CN" sz="2900" dirty="0" smtClean="0"/>
              <a:t>1 </a:t>
            </a:r>
            <a:r>
              <a:rPr lang="zh-CN" altLang="en-US" sz="2900" dirty="0" smtClean="0"/>
              <a:t>和蓝军 </a:t>
            </a:r>
            <a:r>
              <a:rPr lang="en-US" altLang="zh-CN" sz="2900" dirty="0" smtClean="0"/>
              <a:t>2 </a:t>
            </a:r>
            <a:r>
              <a:rPr lang="zh-CN" altLang="en-US" sz="2900" dirty="0" smtClean="0"/>
              <a:t>协同</a:t>
            </a:r>
            <a:r>
              <a:rPr lang="zh-CN" altLang="en-US" sz="2900" dirty="0"/>
              <a:t>作战则可战胜白军。现</a:t>
            </a:r>
            <a:r>
              <a:rPr lang="zh-CN" altLang="en-US" sz="2900" dirty="0" smtClean="0"/>
              <a:t>蓝军 </a:t>
            </a:r>
            <a:r>
              <a:rPr lang="en-US" altLang="zh-CN" sz="2900" dirty="0" smtClean="0"/>
              <a:t>1 </a:t>
            </a:r>
            <a:r>
              <a:rPr lang="zh-CN" altLang="en-US" sz="2900" dirty="0" smtClean="0"/>
              <a:t>拟</a:t>
            </a:r>
            <a:r>
              <a:rPr lang="zh-CN" altLang="en-US" sz="2900" dirty="0"/>
              <a:t>于次日正午向白军发起攻击。于是用计算机发送电文给</a:t>
            </a:r>
            <a:r>
              <a:rPr lang="zh-CN" altLang="en-US" sz="2900" dirty="0" smtClean="0"/>
              <a:t>蓝军 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。</a:t>
            </a:r>
            <a:r>
              <a:rPr lang="zh-CN" altLang="en-US" sz="2900" dirty="0"/>
              <a:t>但通信线路很不好，电文出错或丢失的可能性较大（没有电话可使用）。因此要求收到电文的友军必须送回一个确认电文。但此确认电文也可能出错或丢失。</a:t>
            </a:r>
            <a:r>
              <a:rPr lang="zh-CN" altLang="en-US" sz="2900" dirty="0">
                <a:solidFill>
                  <a:srgbClr val="FF0000"/>
                </a:solidFill>
              </a:rPr>
              <a:t>试问能否设计出一种协议使得</a:t>
            </a:r>
            <a:r>
              <a:rPr lang="zh-CN" altLang="en-US" sz="2900" dirty="0" smtClean="0">
                <a:solidFill>
                  <a:srgbClr val="FF0000"/>
                </a:solidFill>
              </a:rPr>
              <a:t>蓝军 </a:t>
            </a:r>
            <a:r>
              <a:rPr lang="en-US" altLang="zh-CN" sz="2900" dirty="0" smtClean="0">
                <a:solidFill>
                  <a:srgbClr val="FF0000"/>
                </a:solidFill>
              </a:rPr>
              <a:t>1 </a:t>
            </a:r>
            <a:r>
              <a:rPr lang="zh-CN" altLang="en-US" sz="2900" dirty="0" smtClean="0">
                <a:solidFill>
                  <a:srgbClr val="FF0000"/>
                </a:solidFill>
              </a:rPr>
              <a:t>和蓝军 </a:t>
            </a:r>
            <a:r>
              <a:rPr lang="en-US" altLang="zh-CN" sz="2900" dirty="0" smtClean="0">
                <a:solidFill>
                  <a:srgbClr val="FF0000"/>
                </a:solidFill>
              </a:rPr>
              <a:t>2 </a:t>
            </a:r>
            <a:r>
              <a:rPr lang="zh-CN" altLang="en-US" sz="2900" dirty="0" smtClean="0">
                <a:solidFill>
                  <a:srgbClr val="FF0000"/>
                </a:solidFill>
              </a:rPr>
              <a:t>能够</a:t>
            </a:r>
            <a:r>
              <a:rPr lang="zh-CN" altLang="en-US" sz="2900" dirty="0">
                <a:solidFill>
                  <a:srgbClr val="FF0000"/>
                </a:solidFill>
              </a:rPr>
              <a:t>实现协同</a:t>
            </a:r>
            <a:r>
              <a:rPr lang="zh-CN" altLang="en-US" sz="2900" dirty="0" smtClean="0">
                <a:solidFill>
                  <a:srgbClr val="FF0000"/>
                </a:solidFill>
              </a:rPr>
              <a:t>作战，因而</a:t>
            </a:r>
            <a:r>
              <a:rPr lang="zh-CN" altLang="en-US" sz="2900" dirty="0">
                <a:solidFill>
                  <a:srgbClr val="FF0000"/>
                </a:solidFill>
              </a:rPr>
              <a:t>一定（</a:t>
            </a:r>
            <a:r>
              <a:rPr lang="zh-CN" altLang="en-US" sz="2900" dirty="0" smtClean="0">
                <a:solidFill>
                  <a:srgbClr val="FF0000"/>
                </a:solidFill>
              </a:rPr>
              <a:t>即 </a:t>
            </a:r>
            <a:r>
              <a:rPr lang="en-US" altLang="zh-CN" sz="2900" dirty="0" smtClean="0">
                <a:solidFill>
                  <a:srgbClr val="FF0000"/>
                </a:solidFill>
              </a:rPr>
              <a:t>100 </a:t>
            </a:r>
            <a:r>
              <a:rPr lang="en-US" altLang="zh-CN" sz="2900" dirty="0">
                <a:solidFill>
                  <a:srgbClr val="FF0000"/>
                </a:solidFill>
              </a:rPr>
              <a:t>%</a:t>
            </a:r>
            <a:r>
              <a:rPr lang="zh-CN" altLang="en-US" sz="2900" dirty="0">
                <a:solidFill>
                  <a:srgbClr val="FF0000"/>
                </a:solidFill>
              </a:rPr>
              <a:t>而</a:t>
            </a:r>
            <a:r>
              <a:rPr lang="zh-CN" altLang="en-US" sz="2900" dirty="0" smtClean="0">
                <a:solidFill>
                  <a:srgbClr val="FF0000"/>
                </a:solidFill>
              </a:rPr>
              <a:t>不是 </a:t>
            </a:r>
            <a:r>
              <a:rPr lang="en-US" altLang="zh-CN" sz="2900" dirty="0" smtClean="0">
                <a:solidFill>
                  <a:srgbClr val="FF0000"/>
                </a:solidFill>
              </a:rPr>
              <a:t>99.999</a:t>
            </a:r>
            <a:r>
              <a:rPr lang="en-US" altLang="zh-CN" sz="2900" dirty="0">
                <a:solidFill>
                  <a:srgbClr val="FF0000"/>
                </a:solidFill>
              </a:rPr>
              <a:t>…%</a:t>
            </a:r>
            <a:r>
              <a:rPr lang="zh-CN" altLang="en-US" sz="2900" dirty="0">
                <a:solidFill>
                  <a:srgbClr val="FF0000"/>
                </a:solidFill>
              </a:rPr>
              <a:t>）取得胜利？ </a:t>
            </a:r>
          </a:p>
        </p:txBody>
      </p:sp>
    </p:spTree>
    <p:extLst>
      <p:ext uri="{BB962C8B-B14F-4D97-AF65-F5344CB8AC3E}">
        <p14:creationId xmlns:p14="http://schemas.microsoft.com/office/powerpoint/2010/main" xmlns="" val="28707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reeform 2"/>
          <p:cNvSpPr>
            <a:spLocks/>
          </p:cNvSpPr>
          <p:nvPr/>
        </p:nvSpPr>
        <p:spPr bwMode="auto">
          <a:xfrm>
            <a:off x="229549" y="5027683"/>
            <a:ext cx="9721983" cy="1889125"/>
          </a:xfrm>
          <a:custGeom>
            <a:avLst/>
            <a:gdLst>
              <a:gd name="T0" fmla="*/ 0 w 5653"/>
              <a:gd name="T1" fmla="*/ 1159 h 1190"/>
              <a:gd name="T2" fmla="*/ 928 w 5653"/>
              <a:gd name="T3" fmla="*/ 90 h 1190"/>
              <a:gd name="T4" fmla="*/ 1744 w 5653"/>
              <a:gd name="T5" fmla="*/ 618 h 1190"/>
              <a:gd name="T6" fmla="*/ 2800 w 5653"/>
              <a:gd name="T7" fmla="*/ 1098 h 1190"/>
              <a:gd name="T8" fmla="*/ 3379 w 5653"/>
              <a:gd name="T9" fmla="*/ 1127 h 1190"/>
              <a:gd name="T10" fmla="*/ 3808 w 5653"/>
              <a:gd name="T11" fmla="*/ 1098 h 1190"/>
              <a:gd name="T12" fmla="*/ 4240 w 5653"/>
              <a:gd name="T13" fmla="*/ 666 h 1190"/>
              <a:gd name="T14" fmla="*/ 4558 w 5653"/>
              <a:gd name="T15" fmla="*/ 201 h 1190"/>
              <a:gd name="T16" fmla="*/ 4958 w 5653"/>
              <a:gd name="T17" fmla="*/ 243 h 1190"/>
              <a:gd name="T18" fmla="*/ 5158 w 5653"/>
              <a:gd name="T19" fmla="*/ 727 h 1190"/>
              <a:gd name="T20" fmla="*/ 5316 w 5653"/>
              <a:gd name="T21" fmla="*/ 927 h 1190"/>
              <a:gd name="T22" fmla="*/ 5410 w 5653"/>
              <a:gd name="T23" fmla="*/ 1033 h 1190"/>
              <a:gd name="T24" fmla="*/ 5653 w 5653"/>
              <a:gd name="T25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3" h="1190">
                <a:moveTo>
                  <a:pt x="0" y="1159"/>
                </a:moveTo>
                <a:cubicBezTo>
                  <a:pt x="153" y="981"/>
                  <a:pt x="637" y="180"/>
                  <a:pt x="928" y="90"/>
                </a:cubicBezTo>
                <a:cubicBezTo>
                  <a:pt x="1219" y="0"/>
                  <a:pt x="1432" y="450"/>
                  <a:pt x="1744" y="618"/>
                </a:cubicBezTo>
                <a:cubicBezTo>
                  <a:pt x="2056" y="786"/>
                  <a:pt x="2528" y="1013"/>
                  <a:pt x="2800" y="1098"/>
                </a:cubicBezTo>
                <a:cubicBezTo>
                  <a:pt x="3072" y="1183"/>
                  <a:pt x="3211" y="1127"/>
                  <a:pt x="3379" y="1127"/>
                </a:cubicBezTo>
                <a:cubicBezTo>
                  <a:pt x="3547" y="1127"/>
                  <a:pt x="3665" y="1175"/>
                  <a:pt x="3808" y="1098"/>
                </a:cubicBezTo>
                <a:cubicBezTo>
                  <a:pt x="3951" y="1021"/>
                  <a:pt x="4115" y="816"/>
                  <a:pt x="4240" y="666"/>
                </a:cubicBezTo>
                <a:cubicBezTo>
                  <a:pt x="4365" y="516"/>
                  <a:pt x="4438" y="272"/>
                  <a:pt x="4558" y="201"/>
                </a:cubicBezTo>
                <a:cubicBezTo>
                  <a:pt x="4678" y="130"/>
                  <a:pt x="4858" y="155"/>
                  <a:pt x="4958" y="243"/>
                </a:cubicBezTo>
                <a:cubicBezTo>
                  <a:pt x="5058" y="331"/>
                  <a:pt x="5098" y="613"/>
                  <a:pt x="5158" y="727"/>
                </a:cubicBezTo>
                <a:cubicBezTo>
                  <a:pt x="5218" y="841"/>
                  <a:pt x="5274" y="876"/>
                  <a:pt x="5316" y="927"/>
                </a:cubicBezTo>
                <a:cubicBezTo>
                  <a:pt x="5358" y="978"/>
                  <a:pt x="5354" y="989"/>
                  <a:pt x="5410" y="1033"/>
                </a:cubicBezTo>
                <a:cubicBezTo>
                  <a:pt x="5466" y="1077"/>
                  <a:pt x="5603" y="1157"/>
                  <a:pt x="5653" y="1190"/>
                </a:cubicBezTo>
              </a:path>
            </a:pathLst>
          </a:cu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1990616" y="4412749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0" name="AutoShape 4"/>
          <p:cNvSpPr>
            <a:spLocks noChangeArrowheads="1"/>
          </p:cNvSpPr>
          <p:nvPr/>
        </p:nvSpPr>
        <p:spPr bwMode="auto">
          <a:xfrm rot="-252939">
            <a:off x="1990616" y="4412749"/>
            <a:ext cx="90805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0000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8346966" y="4565149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 rot="-252939">
            <a:off x="8346966" y="4565149"/>
            <a:ext cx="908050" cy="533400"/>
          </a:xfrm>
          <a:prstGeom prst="wave">
            <a:avLst>
              <a:gd name="adj1" fmla="val 12500"/>
              <a:gd name="adj2" fmla="val -1639"/>
            </a:avLst>
          </a:prstGeom>
          <a:solidFill>
            <a:srgbClr val="0000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 rot="-252939">
            <a:off x="5232424" y="5852612"/>
            <a:ext cx="1382713" cy="762000"/>
          </a:xfrm>
          <a:prstGeom prst="wave">
            <a:avLst>
              <a:gd name="adj1" fmla="val 12500"/>
              <a:gd name="adj2" fmla="val -1639"/>
            </a:avLst>
          </a:prstGeom>
          <a:solidFill>
            <a:schemeClr val="bg1"/>
          </a:solidFill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5270259" y="5860550"/>
            <a:ext cx="0" cy="862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345" name="Group 9"/>
          <p:cNvGrpSpPr>
            <a:grpSpLocks/>
          </p:cNvGrpSpPr>
          <p:nvPr/>
        </p:nvGrpSpPr>
        <p:grpSpPr bwMode="auto">
          <a:xfrm>
            <a:off x="355467" y="421957"/>
            <a:ext cx="3797300" cy="914400"/>
            <a:chOff x="912" y="192"/>
            <a:chExt cx="2208" cy="576"/>
          </a:xfrm>
        </p:grpSpPr>
        <p:sp>
          <p:nvSpPr>
            <p:cNvPr id="142346" name="AutoShape 10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912" y="336"/>
              <a:ext cx="18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  <a:ea typeface="黑体" pitchFamily="2" charset="-122"/>
                </a:rPr>
                <a:t>明日正午进攻，如何？</a:t>
              </a:r>
            </a:p>
          </p:txBody>
        </p:sp>
      </p:grpSp>
      <p:grpSp>
        <p:nvGrpSpPr>
          <p:cNvPr id="142348" name="Group 12"/>
          <p:cNvGrpSpPr>
            <a:grpSpLocks/>
          </p:cNvGrpSpPr>
          <p:nvPr/>
        </p:nvGrpSpPr>
        <p:grpSpPr bwMode="auto">
          <a:xfrm>
            <a:off x="5764212" y="1183957"/>
            <a:ext cx="3797300" cy="914400"/>
            <a:chOff x="3303" y="672"/>
            <a:chExt cx="2208" cy="576"/>
          </a:xfrm>
        </p:grpSpPr>
        <p:sp>
          <p:nvSpPr>
            <p:cNvPr id="142349" name="AutoShape 13"/>
            <p:cNvSpPr>
              <a:spLocks noChangeArrowheads="1"/>
            </p:cNvSpPr>
            <p:nvPr/>
          </p:nvSpPr>
          <p:spPr bwMode="auto">
            <a:xfrm rot="-10800000">
              <a:off x="3303" y="67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42350" name="Text Box 14"/>
            <p:cNvSpPr txBox="1">
              <a:spLocks noChangeArrowheads="1"/>
            </p:cNvSpPr>
            <p:nvPr/>
          </p:nvSpPr>
          <p:spPr bwMode="auto">
            <a:xfrm>
              <a:off x="3907" y="816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同意</a:t>
              </a:r>
            </a:p>
          </p:txBody>
        </p:sp>
      </p:grpSp>
      <p:grpSp>
        <p:nvGrpSpPr>
          <p:cNvPr id="142351" name="Group 15"/>
          <p:cNvGrpSpPr>
            <a:grpSpLocks/>
          </p:cNvGrpSpPr>
          <p:nvPr/>
        </p:nvGrpSpPr>
        <p:grpSpPr bwMode="auto">
          <a:xfrm>
            <a:off x="355467" y="1869757"/>
            <a:ext cx="3797300" cy="914400"/>
            <a:chOff x="912" y="192"/>
            <a:chExt cx="2208" cy="576"/>
          </a:xfrm>
        </p:grpSpPr>
        <p:sp>
          <p:nvSpPr>
            <p:cNvPr id="142352" name="AutoShape 16"/>
            <p:cNvSpPr>
              <a:spLocks noChangeArrowheads="1"/>
            </p:cNvSpPr>
            <p:nvPr/>
          </p:nvSpPr>
          <p:spPr bwMode="auto">
            <a:xfrm>
              <a:off x="912" y="192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2353" name="Text Box 17"/>
            <p:cNvSpPr txBox="1">
              <a:spLocks noChangeArrowheads="1"/>
            </p:cNvSpPr>
            <p:nvPr/>
          </p:nvSpPr>
          <p:spPr bwMode="auto">
            <a:xfrm>
              <a:off x="912" y="336"/>
              <a:ext cx="1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  <a:ea typeface="黑体" pitchFamily="2" charset="-122"/>
                </a:rPr>
                <a:t>收到“同意”</a:t>
              </a:r>
            </a:p>
          </p:txBody>
        </p:sp>
      </p:grpSp>
      <p:grpSp>
        <p:nvGrpSpPr>
          <p:cNvPr id="142354" name="Group 18"/>
          <p:cNvGrpSpPr>
            <a:grpSpLocks/>
          </p:cNvGrpSpPr>
          <p:nvPr/>
        </p:nvGrpSpPr>
        <p:grpSpPr bwMode="auto">
          <a:xfrm>
            <a:off x="5764212" y="2555557"/>
            <a:ext cx="3797300" cy="914400"/>
            <a:chOff x="3303" y="1536"/>
            <a:chExt cx="2208" cy="576"/>
          </a:xfrm>
        </p:grpSpPr>
        <p:sp>
          <p:nvSpPr>
            <p:cNvPr id="142355" name="AutoShape 19"/>
            <p:cNvSpPr>
              <a:spLocks noChangeArrowheads="1"/>
            </p:cNvSpPr>
            <p:nvPr/>
          </p:nvSpPr>
          <p:spPr bwMode="auto">
            <a:xfrm rot="-10800000">
              <a:off x="3303" y="1536"/>
              <a:ext cx="2208" cy="576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42356" name="Text Box 20"/>
            <p:cNvSpPr txBox="1">
              <a:spLocks noChangeArrowheads="1"/>
            </p:cNvSpPr>
            <p:nvPr/>
          </p:nvSpPr>
          <p:spPr bwMode="auto">
            <a:xfrm>
              <a:off x="3495" y="1680"/>
              <a:ext cx="17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solidFill>
                    <a:srgbClr val="0000CC"/>
                  </a:solidFill>
                  <a:latin typeface="Times New Roman" pitchFamily="18" charset="0"/>
                  <a:ea typeface="黑体" pitchFamily="2" charset="-122"/>
                </a:rPr>
                <a:t>收到：收到“同意”</a:t>
              </a:r>
            </a:p>
          </p:txBody>
        </p:sp>
      </p:grpSp>
      <p:sp>
        <p:nvSpPr>
          <p:cNvPr id="142357" name="Text Box 21"/>
          <p:cNvSpPr txBox="1">
            <a:spLocks noChangeArrowheads="1"/>
          </p:cNvSpPr>
          <p:nvPr/>
        </p:nvSpPr>
        <p:spPr bwMode="auto">
          <a:xfrm>
            <a:off x="1136252" y="2995295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58" name="Text Box 22"/>
          <p:cNvSpPr txBox="1">
            <a:spLocks noChangeArrowheads="1"/>
          </p:cNvSpPr>
          <p:nvPr/>
        </p:nvSpPr>
        <p:spPr bwMode="auto">
          <a:xfrm>
            <a:off x="7673181" y="3438207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1136252" y="3012757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0" name="Text Box 24"/>
          <p:cNvSpPr txBox="1">
            <a:spLocks noChangeArrowheads="1"/>
          </p:cNvSpPr>
          <p:nvPr/>
        </p:nvSpPr>
        <p:spPr bwMode="auto">
          <a:xfrm>
            <a:off x="7673181" y="3455670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1136252" y="3030220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7673181" y="3473132"/>
            <a:ext cx="10310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…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1760537" y="1890395"/>
            <a:ext cx="6340197" cy="83099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Bookman Old Style" pitchFamily="18" charset="0"/>
                <a:ea typeface="黑体" pitchFamily="2" charset="-122"/>
              </a:rPr>
              <a:t>这样的协议无法实现！</a:t>
            </a:r>
          </a:p>
        </p:txBody>
      </p:sp>
    </p:spTree>
    <p:extLst>
      <p:ext uri="{BB962C8B-B14F-4D97-AF65-F5344CB8AC3E}">
        <p14:creationId xmlns:p14="http://schemas.microsoft.com/office/powerpoint/2010/main" xmlns="" val="35613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58021 0.0004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55642 -0.005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-2.22222E-6 L 0.58021 -0.00069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2.22222E-6 L -0.54861 0.00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7474 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74722 0.009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73941 -0.0023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-0.74722 0.0067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7474 -0.0048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74722 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6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1423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7" grpId="0"/>
      <p:bldP spid="142357" grpId="1"/>
      <p:bldP spid="142357" grpId="2"/>
      <p:bldP spid="142358" grpId="0"/>
      <p:bldP spid="142358" grpId="1"/>
      <p:bldP spid="142358" grpId="2"/>
      <p:bldP spid="142359" grpId="0"/>
      <p:bldP spid="142359" grpId="1"/>
      <p:bldP spid="142359" grpId="2"/>
      <p:bldP spid="142360" grpId="0"/>
      <p:bldP spid="142360" grpId="1"/>
      <p:bldP spid="142360" grpId="2"/>
      <p:bldP spid="142361" grpId="0"/>
      <p:bldP spid="142361" grpId="1"/>
      <p:bldP spid="142361" grpId="2"/>
      <p:bldP spid="142362" grpId="0"/>
      <p:bldP spid="142362" grpId="1"/>
      <p:bldP spid="142362" grpId="2"/>
      <p:bldP spid="142363" grpId="0" animBg="1"/>
      <p:bldP spid="142363" grpI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结论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这样无限循环下去，两边的蓝军都始终无法确定自己最后发出的电文对方是否已经收到。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没有一种协议</a:t>
            </a:r>
            <a:r>
              <a:rPr lang="zh-CN" altLang="en-US" dirty="0" smtClean="0">
                <a:solidFill>
                  <a:srgbClr val="FF0000"/>
                </a:solidFill>
              </a:rPr>
              <a:t>能够使蓝军 </a:t>
            </a:r>
            <a:r>
              <a:rPr lang="en-US" altLang="zh-CN" dirty="0">
                <a:solidFill>
                  <a:srgbClr val="FF0000"/>
                </a:solidFill>
              </a:rPr>
              <a:t>100% </a:t>
            </a:r>
            <a:r>
              <a:rPr lang="zh-CN" altLang="en-US" dirty="0">
                <a:solidFill>
                  <a:srgbClr val="FF0000"/>
                </a:solidFill>
              </a:rPr>
              <a:t>获胜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这个例子告诉我们，看似非常简单的协议，设计起来要考虑的问题还是比较多</a:t>
            </a:r>
            <a:r>
              <a:rPr lang="zh-CN" altLang="zh-CN" dirty="0" smtClean="0"/>
              <a:t>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7247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互联网负面影响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互联网也给人们带来了一些负面</a:t>
            </a:r>
            <a:r>
              <a:rPr lang="zh-CN" altLang="zh-CN" dirty="0" smtClean="0"/>
              <a:t>影响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/>
            <a:r>
              <a:rPr lang="zh-CN" altLang="zh-CN" dirty="0"/>
              <a:t>利用互联网传播</a:t>
            </a:r>
            <a:r>
              <a:rPr lang="zh-CN" altLang="zh-CN" dirty="0" smtClean="0"/>
              <a:t>计算机病毒</a:t>
            </a:r>
            <a:endParaRPr lang="en-US" altLang="zh-CN" dirty="0" smtClean="0"/>
          </a:p>
          <a:p>
            <a:pPr lvl="1"/>
            <a:r>
              <a:rPr lang="zh-CN" altLang="zh-CN" dirty="0"/>
              <a:t>利用互联网窃取国家机密和盗窃银行或储户的</a:t>
            </a:r>
            <a:r>
              <a:rPr lang="zh-CN" altLang="zh-CN" dirty="0" smtClean="0"/>
              <a:t>钱财</a:t>
            </a:r>
            <a:endParaRPr lang="en-US" altLang="zh-CN" dirty="0" smtClean="0"/>
          </a:p>
          <a:p>
            <a:pPr lvl="1"/>
            <a:r>
              <a:rPr lang="zh-CN" altLang="zh-CN" dirty="0"/>
              <a:t>网上</a:t>
            </a:r>
            <a:r>
              <a:rPr lang="zh-CN" altLang="zh-CN" dirty="0" smtClean="0"/>
              <a:t>欺诈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网上肆意散布谣言、不良信息和播放不健康的视频</a:t>
            </a:r>
            <a:r>
              <a:rPr lang="zh-CN" altLang="zh-CN" dirty="0" smtClean="0"/>
              <a:t>节目</a:t>
            </a:r>
            <a:endParaRPr lang="en-US" altLang="zh-CN" dirty="0" smtClean="0"/>
          </a:p>
          <a:p>
            <a:pPr lvl="1"/>
            <a:r>
              <a:rPr lang="zh-CN" altLang="zh-CN" dirty="0"/>
              <a:t>青少年弃学</a:t>
            </a:r>
            <a:r>
              <a:rPr lang="zh-CN" altLang="zh-CN" dirty="0" smtClean="0"/>
              <a:t>而沉溺于网络游戏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04528" y="5157192"/>
            <a:ext cx="871296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因此，必须加强</a:t>
            </a:r>
            <a:r>
              <a:rPr lang="zh-CN" altLang="zh-CN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对</a:t>
            </a:r>
            <a:r>
              <a:rPr lang="zh-CN" altLang="zh-CN" sz="36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互联网的</a:t>
            </a:r>
            <a:r>
              <a:rPr lang="zh-CN" altLang="zh-CN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管理</a:t>
            </a:r>
            <a:r>
              <a:rPr lang="zh-CN" altLang="en-US" sz="36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1.7.5  </a:t>
            </a:r>
            <a:r>
              <a:rPr lang="en-US" altLang="zh-CN" dirty="0" smtClean="0"/>
              <a:t>TCP/IP </a:t>
            </a:r>
            <a:r>
              <a:rPr lang="zh-CN" altLang="zh-CN" dirty="0" smtClean="0"/>
              <a:t>的</a:t>
            </a:r>
            <a:r>
              <a:rPr lang="zh-CN" altLang="zh-CN" dirty="0"/>
              <a:t>体系结构</a:t>
            </a:r>
            <a:endParaRPr lang="zh-CN" altLang="en-US" dirty="0"/>
          </a:p>
        </p:txBody>
      </p:sp>
      <p:graphicFrame>
        <p:nvGraphicFramePr>
          <p:cNvPr id="136194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400336881"/>
              </p:ext>
            </p:extLst>
          </p:nvPr>
        </p:nvGraphicFramePr>
        <p:xfrm>
          <a:off x="2449345" y="4341088"/>
          <a:ext cx="2106613" cy="1111250"/>
        </p:xfrm>
        <a:graphic>
          <a:graphicData uri="http://schemas.openxmlformats.org/presentationml/2006/ole">
            <p:oleObj spid="_x0000_s14344" name="VISIO" r:id="rId4" imgW="1687068" imgH="964692" progId="">
              <p:embed/>
            </p:oleObj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5574121"/>
              </p:ext>
            </p:extLst>
          </p:nvPr>
        </p:nvGraphicFramePr>
        <p:xfrm>
          <a:off x="5654675" y="4373587"/>
          <a:ext cx="2106745" cy="1111250"/>
        </p:xfrm>
        <a:graphic>
          <a:graphicData uri="http://schemas.openxmlformats.org/presentationml/2006/ole">
            <p:oleObj spid="_x0000_s14345" name="VISIO" r:id="rId5" imgW="1687068" imgH="964692" progId="">
              <p:embed/>
            </p:oleObj>
          </a:graphicData>
        </a:graphic>
      </p:graphicFrame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13190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8" name="Freeform 6"/>
          <p:cNvSpPr>
            <a:spLocks/>
          </p:cNvSpPr>
          <p:nvPr/>
        </p:nvSpPr>
        <p:spPr bwMode="auto">
          <a:xfrm>
            <a:off x="1317360" y="2406675"/>
            <a:ext cx="1719792" cy="365125"/>
          </a:xfrm>
          <a:custGeom>
            <a:avLst/>
            <a:gdLst>
              <a:gd name="T0" fmla="*/ 1000 w 1000"/>
              <a:gd name="T1" fmla="*/ 0 h 230"/>
              <a:gd name="T2" fmla="*/ 770 w 1000"/>
              <a:gd name="T3" fmla="*/ 226 h 230"/>
              <a:gd name="T4" fmla="*/ 0 w 1000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230">
                <a:moveTo>
                  <a:pt x="1000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540262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1313922" y="2797199"/>
            <a:ext cx="1723231" cy="387350"/>
          </a:xfrm>
          <a:custGeom>
            <a:avLst/>
            <a:gdLst>
              <a:gd name="T0" fmla="*/ 1002 w 1002"/>
              <a:gd name="T1" fmla="*/ 0 h 244"/>
              <a:gd name="T2" fmla="*/ 770 w 1002"/>
              <a:gd name="T3" fmla="*/ 240 h 244"/>
              <a:gd name="T4" fmla="*/ 0 w 1002"/>
              <a:gd name="T5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44">
                <a:moveTo>
                  <a:pt x="1002" y="0"/>
                </a:moveTo>
                <a:lnTo>
                  <a:pt x="770" y="240"/>
                </a:lnTo>
                <a:lnTo>
                  <a:pt x="0" y="2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1" name="Freeform 9"/>
          <p:cNvSpPr>
            <a:spLocks/>
          </p:cNvSpPr>
          <p:nvPr/>
        </p:nvSpPr>
        <p:spPr bwMode="auto">
          <a:xfrm>
            <a:off x="1313922" y="3187725"/>
            <a:ext cx="1723231" cy="409575"/>
          </a:xfrm>
          <a:custGeom>
            <a:avLst/>
            <a:gdLst>
              <a:gd name="T0" fmla="*/ 1002 w 1002"/>
              <a:gd name="T1" fmla="*/ 0 h 258"/>
              <a:gd name="T2" fmla="*/ 770 w 1002"/>
              <a:gd name="T3" fmla="*/ 254 h 258"/>
              <a:gd name="T4" fmla="*/ 0 w 1002"/>
              <a:gd name="T5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258">
                <a:moveTo>
                  <a:pt x="1002" y="0"/>
                </a:moveTo>
                <a:lnTo>
                  <a:pt x="770" y="254"/>
                </a:lnTo>
                <a:lnTo>
                  <a:pt x="0" y="25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2" name="AutoShape 10"/>
          <p:cNvSpPr>
            <a:spLocks noChangeArrowheads="1"/>
          </p:cNvSpPr>
          <p:nvPr/>
        </p:nvSpPr>
        <p:spPr bwMode="auto">
          <a:xfrm>
            <a:off x="7592881" y="2016149"/>
            <a:ext cx="1723231" cy="2273300"/>
          </a:xfrm>
          <a:prstGeom prst="cube">
            <a:avLst>
              <a:gd name="adj" fmla="val 25301"/>
            </a:avLst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3" name="Freeform 11"/>
          <p:cNvSpPr>
            <a:spLocks/>
          </p:cNvSpPr>
          <p:nvPr/>
        </p:nvSpPr>
        <p:spPr bwMode="auto">
          <a:xfrm>
            <a:off x="7591161" y="2406675"/>
            <a:ext cx="1730110" cy="365125"/>
          </a:xfrm>
          <a:custGeom>
            <a:avLst/>
            <a:gdLst>
              <a:gd name="T0" fmla="*/ 1006 w 1006"/>
              <a:gd name="T1" fmla="*/ 0 h 230"/>
              <a:gd name="T2" fmla="*/ 770 w 1006"/>
              <a:gd name="T3" fmla="*/ 226 h 230"/>
              <a:gd name="T4" fmla="*/ 0 w 1006"/>
              <a:gd name="T5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6" h="230">
                <a:moveTo>
                  <a:pt x="1006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4" name="Freeform 12"/>
          <p:cNvSpPr>
            <a:spLocks/>
          </p:cNvSpPr>
          <p:nvPr/>
        </p:nvSpPr>
        <p:spPr bwMode="auto">
          <a:xfrm>
            <a:off x="7587721" y="2806725"/>
            <a:ext cx="1712913" cy="377825"/>
          </a:xfrm>
          <a:custGeom>
            <a:avLst/>
            <a:gdLst>
              <a:gd name="T0" fmla="*/ 996 w 996"/>
              <a:gd name="T1" fmla="*/ 0 h 238"/>
              <a:gd name="T2" fmla="*/ 770 w 996"/>
              <a:gd name="T3" fmla="*/ 234 h 238"/>
              <a:gd name="T4" fmla="*/ 0 w 996"/>
              <a:gd name="T5" fmla="*/ 23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38">
                <a:moveTo>
                  <a:pt x="996" y="0"/>
                </a:moveTo>
                <a:lnTo>
                  <a:pt x="770" y="234"/>
                </a:lnTo>
                <a:lnTo>
                  <a:pt x="0" y="23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5" name="Freeform 13"/>
          <p:cNvSpPr>
            <a:spLocks/>
          </p:cNvSpPr>
          <p:nvPr/>
        </p:nvSpPr>
        <p:spPr bwMode="auto">
          <a:xfrm>
            <a:off x="7587721" y="3206775"/>
            <a:ext cx="1712913" cy="390525"/>
          </a:xfrm>
          <a:custGeom>
            <a:avLst/>
            <a:gdLst>
              <a:gd name="T0" fmla="*/ 996 w 996"/>
              <a:gd name="T1" fmla="*/ 0 h 246"/>
              <a:gd name="T2" fmla="*/ 770 w 996"/>
              <a:gd name="T3" fmla="*/ 242 h 246"/>
              <a:gd name="T4" fmla="*/ 0 w 996"/>
              <a:gd name="T5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" h="246">
                <a:moveTo>
                  <a:pt x="996" y="0"/>
                </a:moveTo>
                <a:lnTo>
                  <a:pt x="770" y="242"/>
                </a:lnTo>
                <a:lnTo>
                  <a:pt x="0" y="24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6" name="AutoShape 14"/>
          <p:cNvSpPr>
            <a:spLocks noChangeArrowheads="1"/>
          </p:cNvSpPr>
          <p:nvPr/>
        </p:nvSpPr>
        <p:spPr bwMode="auto">
          <a:xfrm>
            <a:off x="4412986" y="2846412"/>
            <a:ext cx="1723231" cy="1447800"/>
          </a:xfrm>
          <a:prstGeom prst="cube">
            <a:avLst>
              <a:gd name="adj" fmla="val 25301"/>
            </a:avLst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7" name="Freeform 15"/>
          <p:cNvSpPr>
            <a:spLocks/>
          </p:cNvSpPr>
          <p:nvPr/>
        </p:nvSpPr>
        <p:spPr bwMode="auto">
          <a:xfrm>
            <a:off x="4407826" y="3235350"/>
            <a:ext cx="1724951" cy="366713"/>
          </a:xfrm>
          <a:custGeom>
            <a:avLst/>
            <a:gdLst>
              <a:gd name="T0" fmla="*/ 1003 w 1003"/>
              <a:gd name="T1" fmla="*/ 0 h 231"/>
              <a:gd name="T2" fmla="*/ 770 w 1003"/>
              <a:gd name="T3" fmla="*/ 227 h 231"/>
              <a:gd name="T4" fmla="*/ 0 w 1003"/>
              <a:gd name="T5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3" h="231">
                <a:moveTo>
                  <a:pt x="1003" y="0"/>
                </a:moveTo>
                <a:lnTo>
                  <a:pt x="770" y="227"/>
                </a:ln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1676798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 dirty="0">
                <a:solidFill>
                  <a:srgbClr val="000099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136209" name="Text Box 17"/>
          <p:cNvSpPr txBox="1">
            <a:spLocks noChangeArrowheads="1"/>
          </p:cNvSpPr>
          <p:nvPr/>
        </p:nvSpPr>
        <p:spPr bwMode="auto">
          <a:xfrm>
            <a:off x="8000472" y="1556792"/>
            <a:ext cx="1026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ea typeface="黑体" pitchFamily="2" charset="-122"/>
              </a:rPr>
              <a:t>主机</a:t>
            </a:r>
            <a:r>
              <a:rPr kumimoji="1" lang="en-US" altLang="zh-CN" sz="2400" b="1">
                <a:solidFill>
                  <a:srgbClr val="000099"/>
                </a:solidFill>
                <a:ea typeface="黑体" pitchFamily="2" charset="-122"/>
              </a:rPr>
              <a:t>B</a:t>
            </a: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4776299" y="2391271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6260041" y="4687913"/>
            <a:ext cx="8643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6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136212" name="Text Box 20"/>
          <p:cNvSpPr txBox="1">
            <a:spLocks noChangeArrowheads="1"/>
          </p:cNvSpPr>
          <p:nvPr/>
        </p:nvSpPr>
        <p:spPr bwMode="auto">
          <a:xfrm>
            <a:off x="3080148" y="4662513"/>
            <a:ext cx="857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kumimoji="1" lang="zh-CN" altLang="en-US" sz="5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2041393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4225529" y="4291037"/>
            <a:ext cx="636323" cy="412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5226447" y="4291037"/>
            <a:ext cx="818621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 flipH="1">
            <a:off x="7451858" y="4291037"/>
            <a:ext cx="777346" cy="4810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784825" y="2348880"/>
            <a:ext cx="95410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4587733" y="3124225"/>
            <a:ext cx="95410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接口层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869068" y="2333650"/>
            <a:ext cx="32733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4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2</a:t>
            </a:r>
          </a:p>
          <a:p>
            <a:pPr algn="ctr">
              <a:lnSpc>
                <a:spcPct val="155000"/>
              </a:lnSpc>
            </a:pPr>
            <a:r>
              <a:rPr kumimoji="1" lang="en-US" altLang="zh-CN" sz="2000" b="1">
                <a:solidFill>
                  <a:srgbClr val="000099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605225" y="5550331"/>
            <a:ext cx="5444119" cy="830997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路由器在转发分组时最高只用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到网际层</a:t>
            </a:r>
            <a:endParaRPr lang="zh-CN" altLang="en-US" sz="2400" b="1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而没有使用运输层和应用层。 </a:t>
            </a:r>
          </a:p>
        </p:txBody>
      </p:sp>
      <p:sp>
        <p:nvSpPr>
          <p:cNvPr id="2" name="矩形 1"/>
          <p:cNvSpPr/>
          <p:nvPr/>
        </p:nvSpPr>
        <p:spPr>
          <a:xfrm>
            <a:off x="3443201" y="1188041"/>
            <a:ext cx="3958071" cy="523220"/>
          </a:xfrm>
          <a:prstGeom prst="rect">
            <a:avLst/>
          </a:prstGeom>
          <a:solidFill>
            <a:srgbClr val="FF66FF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TCP/IP 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是四层体系结构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26858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634164" cy="792088"/>
          </a:xfrm>
        </p:spPr>
        <p:txBody>
          <a:bodyPr/>
          <a:lstStyle/>
          <a:p>
            <a:pPr algn="ctr"/>
            <a:r>
              <a:rPr lang="en-US" altLang="zh-CN" sz="4000" dirty="0" smtClean="0"/>
              <a:t>TCP/IP </a:t>
            </a:r>
            <a:r>
              <a:rPr lang="zh-CN" altLang="zh-CN" sz="4000" dirty="0" smtClean="0"/>
              <a:t>体系结构</a:t>
            </a:r>
            <a:r>
              <a:rPr lang="zh-CN" altLang="en-US" sz="4000" dirty="0" smtClean="0"/>
              <a:t>的另一种</a:t>
            </a:r>
            <a:r>
              <a:rPr lang="zh-CN" altLang="en-US" sz="4000" dirty="0"/>
              <a:t>表示</a:t>
            </a:r>
            <a:r>
              <a:rPr lang="zh-CN" altLang="en-US" sz="4000" dirty="0" smtClean="0"/>
              <a:t>方法</a:t>
            </a:r>
            <a:endParaRPr lang="zh-CN" altLang="en-US" sz="40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实际上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现在</a:t>
            </a:r>
            <a:r>
              <a:rPr lang="zh-CN" altLang="zh-CN" sz="2800" dirty="0"/>
              <a:t>的互联网使用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TCP/IP </a:t>
            </a:r>
            <a:r>
              <a:rPr lang="zh-CN" altLang="zh-CN" sz="2800" dirty="0" smtClean="0"/>
              <a:t>体系结构</a:t>
            </a:r>
            <a:r>
              <a:rPr lang="zh-CN" altLang="zh-CN" sz="2800" dirty="0"/>
              <a:t>有时</a:t>
            </a:r>
            <a:r>
              <a:rPr lang="zh-CN" altLang="zh-CN" sz="2800" dirty="0" smtClean="0"/>
              <a:t>已经</a:t>
            </a:r>
            <a:r>
              <a:rPr lang="zh-CN" altLang="en-US" sz="2800" dirty="0" smtClean="0"/>
              <a:t>发生了</a:t>
            </a:r>
            <a:r>
              <a:rPr lang="zh-CN" altLang="zh-CN" sz="2800" dirty="0" smtClean="0"/>
              <a:t>演变，</a:t>
            </a:r>
            <a:r>
              <a:rPr lang="zh-CN" altLang="zh-CN" sz="2800" dirty="0"/>
              <a:t>即某些应用程序可以直接</a:t>
            </a:r>
            <a:r>
              <a:rPr lang="zh-CN" altLang="zh-CN" sz="2800" dirty="0" smtClean="0"/>
              <a:t>使用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层</a:t>
            </a:r>
            <a:r>
              <a:rPr lang="zh-CN" altLang="zh-CN" sz="2800" dirty="0"/>
              <a:t>，或甚至直接使用最下面的网络接口层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700338" y="2924919"/>
            <a:ext cx="4844950" cy="2736329"/>
            <a:chOff x="2700338" y="1628775"/>
            <a:chExt cx="3562939" cy="2016125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700338" y="1628775"/>
              <a:ext cx="3311525" cy="2016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2700338" y="3141663"/>
              <a:ext cx="331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700338" y="2636838"/>
              <a:ext cx="2447925" cy="504825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00338" y="2133600"/>
              <a:ext cx="1584325" cy="504825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492500" y="2133600"/>
              <a:ext cx="0" cy="503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815009" y="2193259"/>
              <a:ext cx="1436011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TCP   </a:t>
              </a:r>
              <a:r>
                <a:rPr lang="en-US" altLang="zh-CN" sz="28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UDP</a:t>
              </a:r>
              <a:endParaRPr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670300" y="2722563"/>
              <a:ext cx="419794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995738" y="1700213"/>
              <a:ext cx="1016926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应用层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19450" y="3213100"/>
              <a:ext cx="3043827" cy="385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网络接口层（子网层）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532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沙漏计时器形状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TCP/IP</a:t>
            </a:r>
            <a:r>
              <a:rPr lang="zh-CN" altLang="en-US" sz="4000" dirty="0"/>
              <a:t>协议族 </a:t>
            </a:r>
          </a:p>
        </p:txBody>
      </p:sp>
      <p:sp>
        <p:nvSpPr>
          <p:cNvPr id="137218" name="AutoShape 2"/>
          <p:cNvSpPr>
            <a:spLocks noChangeArrowheads="1"/>
          </p:cNvSpPr>
          <p:nvPr/>
        </p:nvSpPr>
        <p:spPr bwMode="auto">
          <a:xfrm>
            <a:off x="1425791" y="3068092"/>
            <a:ext cx="7838810" cy="2808287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19" name="AutoShape 3"/>
          <p:cNvSpPr>
            <a:spLocks noChangeArrowheads="1"/>
          </p:cNvSpPr>
          <p:nvPr/>
        </p:nvSpPr>
        <p:spPr bwMode="auto">
          <a:xfrm flipV="1">
            <a:off x="1425791" y="1556792"/>
            <a:ext cx="7838810" cy="3095625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619325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HTTP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4296123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SMTP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532652" y="1747291"/>
            <a:ext cx="882254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DNS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7209450" y="1747291"/>
            <a:ext cx="883973" cy="3937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RTP</a:t>
            </a: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3413869" y="2691853"/>
            <a:ext cx="882254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TCP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414907" y="2691853"/>
            <a:ext cx="883973" cy="393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UDP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4913528" y="3796753"/>
            <a:ext cx="883973" cy="393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619326" y="5076279"/>
            <a:ext cx="1413669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473261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6681473" y="5076279"/>
            <a:ext cx="1411950" cy="549275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kumimoji="1" lang="zh-CN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500542" y="450636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500542" y="3482428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500542" y="2455316"/>
            <a:ext cx="79454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744985" y="375230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网际层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88504" y="5012779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网络接口层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744985" y="2744242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744985" y="173617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639162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6559368" y="166315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6067508" y="5060403"/>
            <a:ext cx="3898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3047554" y="2167978"/>
            <a:ext cx="552053" cy="5476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5955722" y="2185441"/>
            <a:ext cx="636323" cy="495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 flipH="1">
            <a:off x="4089748" y="2169566"/>
            <a:ext cx="632883" cy="520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 flipH="1">
            <a:off x="7030592" y="2169566"/>
            <a:ext cx="620844" cy="5270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3850696" y="3117303"/>
            <a:ext cx="1245129" cy="6619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 flipH="1">
            <a:off x="5620363" y="3133178"/>
            <a:ext cx="1248569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5668517" y="4244428"/>
            <a:ext cx="1762786" cy="839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flipH="1">
            <a:off x="3219534" y="4234904"/>
            <a:ext cx="1783423" cy="8493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H="1">
            <a:off x="5092386" y="4190454"/>
            <a:ext cx="264848" cy="893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7250" name="Text Box 34"/>
          <p:cNvSpPr txBox="1">
            <a:spLocks noChangeArrowheads="1"/>
          </p:cNvSpPr>
          <p:nvPr/>
        </p:nvSpPr>
        <p:spPr bwMode="auto">
          <a:xfrm>
            <a:off x="2569452" y="517311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4430266" y="5141367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6652237" y="5120729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网络接口</a:t>
            </a:r>
            <a:r>
              <a:rPr kumimoji="1" lang="zh-CN" altLang="en-US" sz="1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Everything over IP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6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可为各式各样的应用程序提供服务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135146" y="188640"/>
            <a:ext cx="7782057" cy="1274195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 over Everything </a:t>
            </a: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IP</a:t>
            </a:r>
            <a:r>
              <a:rPr lang="en-US" altLang="zh-CN" sz="1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可应用到各式各样的网络上</a:t>
            </a:r>
          </a:p>
        </p:txBody>
      </p:sp>
      <p:sp>
        <p:nvSpPr>
          <p:cNvPr id="2" name="矩形 1"/>
          <p:cNvSpPr/>
          <p:nvPr/>
        </p:nvSpPr>
        <p:spPr>
          <a:xfrm>
            <a:off x="2298273" y="6021288"/>
            <a:ext cx="567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沙漏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计时器形状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TCP/IP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协议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2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19" grpId="1" animBg="1"/>
      <p:bldP spid="137227" grpId="0" animBg="1"/>
      <p:bldP spid="137227" grpId="1" animBg="1"/>
      <p:bldP spid="137253" grpId="0" animBg="1"/>
      <p:bldP spid="13725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b="1" dirty="0"/>
              <a:t>1-2】</a:t>
            </a:r>
            <a:r>
              <a:rPr lang="zh-CN" altLang="en-US" sz="3200" dirty="0"/>
              <a:t>客户进程和服务器</a:t>
            </a:r>
            <a:r>
              <a:rPr lang="zh-CN" altLang="en-US" sz="3200" dirty="0" smtClean="0"/>
              <a:t>进程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使用 </a:t>
            </a:r>
            <a:r>
              <a:rPr lang="en-US" altLang="zh-CN" sz="3200" dirty="0"/>
              <a:t>TCP/IP </a:t>
            </a:r>
            <a:r>
              <a:rPr lang="zh-CN" altLang="en-US" sz="3200" dirty="0" smtClean="0"/>
              <a:t>协议栈进行</a:t>
            </a:r>
            <a:r>
              <a:rPr lang="zh-CN" altLang="en-US" sz="3200" dirty="0"/>
              <a:t>通信</a:t>
            </a:r>
          </a:p>
        </p:txBody>
      </p:sp>
      <p:sp>
        <p:nvSpPr>
          <p:cNvPr id="148483" name="Freeform 3"/>
          <p:cNvSpPr>
            <a:spLocks/>
          </p:cNvSpPr>
          <p:nvPr/>
        </p:nvSpPr>
        <p:spPr bwMode="auto">
          <a:xfrm>
            <a:off x="2134263" y="4545607"/>
            <a:ext cx="5720027" cy="442912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92 h 240"/>
              <a:gd name="T4" fmla="*/ 3 w 2752"/>
              <a:gd name="T5" fmla="*/ 156 h 240"/>
              <a:gd name="T6" fmla="*/ 30 w 2752"/>
              <a:gd name="T7" fmla="*/ 213 h 240"/>
              <a:gd name="T8" fmla="*/ 96 w 2752"/>
              <a:gd name="T9" fmla="*/ 234 h 240"/>
              <a:gd name="T10" fmla="*/ 138 w 2752"/>
              <a:gd name="T11" fmla="*/ 236 h 240"/>
              <a:gd name="T12" fmla="*/ 2621 w 2752"/>
              <a:gd name="T13" fmla="*/ 238 h 240"/>
              <a:gd name="T14" fmla="*/ 2670 w 2752"/>
              <a:gd name="T15" fmla="*/ 240 h 240"/>
              <a:gd name="T16" fmla="*/ 2727 w 2752"/>
              <a:gd name="T17" fmla="*/ 216 h 240"/>
              <a:gd name="T18" fmla="*/ 2748 w 2752"/>
              <a:gd name="T19" fmla="*/ 159 h 240"/>
              <a:gd name="T20" fmla="*/ 2752 w 2752"/>
              <a:gd name="T21" fmla="*/ 113 h 240"/>
              <a:gd name="T22" fmla="*/ 2751 w 2752"/>
              <a:gd name="T2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16392580"/>
              </p:ext>
            </p:extLst>
          </p:nvPr>
        </p:nvGraphicFramePr>
        <p:xfrm>
          <a:off x="3926286" y="4394795"/>
          <a:ext cx="2211652" cy="1122363"/>
        </p:xfrm>
        <a:graphic>
          <a:graphicData uri="http://schemas.openxmlformats.org/presentationml/2006/ole">
            <p:oleObj spid="_x0000_s15365" name="VISIO" r:id="rId4" imgW="1687068" imgH="964692" progId="">
              <p:embed/>
            </p:oleObj>
          </a:graphicData>
        </a:graphic>
      </p:graphicFrame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973756" y="1708745"/>
            <a:ext cx="1695715" cy="2836863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7023629" y="362803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6973756" y="4102694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6973756" y="3659782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6973756" y="32168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0" name="Line 10"/>
          <p:cNvSpPr>
            <a:spLocks noChangeShapeType="1"/>
          </p:cNvSpPr>
          <p:nvPr/>
        </p:nvSpPr>
        <p:spPr bwMode="auto">
          <a:xfrm>
            <a:off x="6973756" y="27723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7288477" y="407094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7288477" y="27564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7288477" y="31994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286405" y="1708745"/>
            <a:ext cx="1695715" cy="2836863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336279" y="3628033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数据链路层</a:t>
            </a:r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1286405" y="4102694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1286405" y="3659782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1286405" y="32168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1286405" y="2772369"/>
            <a:ext cx="169571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1602846" y="407094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物理层</a:t>
            </a: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1602846" y="27564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运输层</a:t>
            </a: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1602846" y="31994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网络层</a:t>
            </a:r>
          </a:p>
        </p:txBody>
      </p:sp>
      <p:sp>
        <p:nvSpPr>
          <p:cNvPr id="148503" name="Line 23"/>
          <p:cNvSpPr>
            <a:spLocks noChangeShapeType="1"/>
          </p:cNvSpPr>
          <p:nvPr/>
        </p:nvSpPr>
        <p:spPr bwMode="auto">
          <a:xfrm>
            <a:off x="2117064" y="2640607"/>
            <a:ext cx="3440" cy="1317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7852569" y="2640607"/>
            <a:ext cx="1720" cy="1317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148505" name="Group 25"/>
          <p:cNvGrpSpPr>
            <a:grpSpLocks/>
          </p:cNvGrpSpPr>
          <p:nvPr/>
        </p:nvGrpSpPr>
        <p:grpSpPr bwMode="auto">
          <a:xfrm>
            <a:off x="2782623" y="1867495"/>
            <a:ext cx="4354513" cy="481013"/>
            <a:chOff x="1618" y="1358"/>
            <a:chExt cx="2532" cy="303"/>
          </a:xfrm>
        </p:grpSpPr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1908" y="1358"/>
              <a:ext cx="17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①</a:t>
              </a:r>
              <a:r>
                <a:rPr kumimoji="1" lang="en-US" altLang="zh-CN" sz="1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客户发起连接建立请求</a:t>
              </a:r>
            </a:p>
          </p:txBody>
        </p:sp>
      </p:grpSp>
      <p:grpSp>
        <p:nvGrpSpPr>
          <p:cNvPr id="148508" name="Group 28"/>
          <p:cNvGrpSpPr>
            <a:grpSpLocks/>
          </p:cNvGrpSpPr>
          <p:nvPr/>
        </p:nvGrpSpPr>
        <p:grpSpPr bwMode="auto">
          <a:xfrm>
            <a:off x="2768865" y="2492969"/>
            <a:ext cx="4326996" cy="434975"/>
            <a:chOff x="1655" y="1752"/>
            <a:chExt cx="2516" cy="274"/>
          </a:xfrm>
        </p:grpSpPr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1973" y="1774"/>
              <a:ext cx="19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②</a:t>
              </a:r>
              <a:r>
                <a:rPr kumimoji="1" lang="en-US" altLang="zh-CN" sz="1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服务器接受连接建立请求</a:t>
              </a:r>
            </a:p>
          </p:txBody>
        </p:sp>
      </p:grpSp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1602846" y="171509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7288477" y="17008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应用层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4485217" y="4724995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Bookman Old Style" pitchFamily="18" charset="0"/>
                <a:ea typeface="黑体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Bookman Old Style" pitchFamily="18" charset="0"/>
              <a:ea typeface="黑体" pitchFamily="2" charset="-122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1436027" y="2123082"/>
            <a:ext cx="1396471" cy="531812"/>
            <a:chOff x="835" y="1519"/>
            <a:chExt cx="812" cy="335"/>
          </a:xfrm>
        </p:grpSpPr>
        <p:sp>
          <p:nvSpPr>
            <p:cNvPr id="148515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48516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06" cy="25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客户</a:t>
              </a:r>
            </a:p>
          </p:txBody>
        </p:sp>
      </p:grpSp>
      <p:grpSp>
        <p:nvGrpSpPr>
          <p:cNvPr id="148517" name="Group 37"/>
          <p:cNvGrpSpPr>
            <a:grpSpLocks/>
          </p:cNvGrpSpPr>
          <p:nvPr/>
        </p:nvGrpSpPr>
        <p:grpSpPr bwMode="auto">
          <a:xfrm>
            <a:off x="7123377" y="2123082"/>
            <a:ext cx="1396471" cy="531812"/>
            <a:chOff x="4142" y="1519"/>
            <a:chExt cx="812" cy="335"/>
          </a:xfrm>
        </p:grpSpPr>
        <p:sp>
          <p:nvSpPr>
            <p:cNvPr id="148518" name="Oval 38"/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4256" y="1543"/>
              <a:ext cx="555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黑体" pitchFamily="2" charset="-122"/>
                  <a:ea typeface="黑体" pitchFamily="2" charset="-122"/>
                </a:rPr>
                <a:t>服务器</a:t>
              </a:r>
            </a:p>
          </p:txBody>
        </p:sp>
      </p:grp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3641153" y="3069233"/>
            <a:ext cx="2711758" cy="1015663"/>
          </a:xfrm>
          <a:prstGeom prst="rect">
            <a:avLst/>
          </a:prstGeom>
          <a:solidFill>
            <a:srgbClr val="CCFF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以后就逐级使用下层</a:t>
            </a:r>
          </a:p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提供的服务</a:t>
            </a:r>
          </a:p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(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使用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TCP 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和 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IP</a:t>
            </a:r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286405" y="5661248"/>
            <a:ext cx="7383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应用层的客户进程和服务器进程的交互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69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/>
              <a:t>功能较强的计算机</a:t>
            </a:r>
            <a:br>
              <a:rPr lang="zh-CN" altLang="en-US" sz="3200" dirty="0"/>
            </a:br>
            <a:r>
              <a:rPr lang="zh-CN" altLang="en-US" sz="3200" dirty="0"/>
              <a:t>可同时运行多个服务器进程 </a:t>
            </a: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4942682" y="4388199"/>
            <a:ext cx="5160" cy="3254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422386" y="1694210"/>
            <a:ext cx="3140340" cy="2693988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206611" y="354682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3422386" y="3980210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3422386" y="3570635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3422386" y="3162648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3422386" y="2754660"/>
            <a:ext cx="31403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4461140" y="3954811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4461140" y="274354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4461140" y="3151536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4428464" y="16545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4342475" y="1268761"/>
            <a:ext cx="121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计算机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grpSp>
        <p:nvGrpSpPr>
          <p:cNvPr id="149519" name="Group 15"/>
          <p:cNvGrpSpPr>
            <a:grpSpLocks/>
          </p:cNvGrpSpPr>
          <p:nvPr/>
        </p:nvGrpSpPr>
        <p:grpSpPr bwMode="auto">
          <a:xfrm>
            <a:off x="3611563" y="2019649"/>
            <a:ext cx="1238250" cy="746125"/>
            <a:chOff x="2100" y="1727"/>
            <a:chExt cx="720" cy="470"/>
          </a:xfrm>
        </p:grpSpPr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192" y="1756"/>
              <a:ext cx="555" cy="40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服务器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23" name="Group 19"/>
          <p:cNvGrpSpPr>
            <a:grpSpLocks/>
          </p:cNvGrpSpPr>
          <p:nvPr/>
        </p:nvGrpSpPr>
        <p:grpSpPr bwMode="auto">
          <a:xfrm>
            <a:off x="5135298" y="2045916"/>
            <a:ext cx="1236531" cy="735012"/>
            <a:chOff x="2986" y="1727"/>
            <a:chExt cx="719" cy="463"/>
          </a:xfrm>
        </p:grpSpPr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5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6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3077" y="1752"/>
              <a:ext cx="555" cy="40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服务器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27" name="Group 23"/>
          <p:cNvGrpSpPr>
            <a:grpSpLocks/>
          </p:cNvGrpSpPr>
          <p:nvPr/>
        </p:nvGrpSpPr>
        <p:grpSpPr bwMode="auto">
          <a:xfrm>
            <a:off x="662121" y="1268760"/>
            <a:ext cx="8564562" cy="3771900"/>
            <a:chOff x="385" y="1254"/>
            <a:chExt cx="4980" cy="2376"/>
          </a:xfrm>
        </p:grpSpPr>
        <p:sp>
          <p:nvSpPr>
            <p:cNvPr id="149528" name="Freeform 24"/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29 h 333"/>
                <a:gd name="T4" fmla="*/ 14 w 3527"/>
                <a:gd name="T5" fmla="*/ 192 h 333"/>
                <a:gd name="T6" fmla="*/ 50 w 3527"/>
                <a:gd name="T7" fmla="*/ 270 h 333"/>
                <a:gd name="T8" fmla="*/ 122 w 3527"/>
                <a:gd name="T9" fmla="*/ 318 h 333"/>
                <a:gd name="T10" fmla="*/ 177 w 3527"/>
                <a:gd name="T11" fmla="*/ 330 h 333"/>
                <a:gd name="T12" fmla="*/ 3360 w 3527"/>
                <a:gd name="T13" fmla="*/ 333 h 333"/>
                <a:gd name="T14" fmla="*/ 3422 w 3527"/>
                <a:gd name="T15" fmla="*/ 318 h 333"/>
                <a:gd name="T16" fmla="*/ 3482 w 3527"/>
                <a:gd name="T17" fmla="*/ 282 h 333"/>
                <a:gd name="T18" fmla="*/ 3512 w 3527"/>
                <a:gd name="T19" fmla="*/ 234 h 333"/>
                <a:gd name="T20" fmla="*/ 3524 w 3527"/>
                <a:gd name="T21" fmla="*/ 162 h 333"/>
                <a:gd name="T22" fmla="*/ 3527 w 3527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49529" name="Group 25"/>
            <p:cNvGrpSpPr>
              <a:grpSpLocks/>
            </p:cNvGrpSpPr>
            <p:nvPr/>
          </p:nvGrpSpPr>
          <p:grpSpPr bwMode="auto">
            <a:xfrm>
              <a:off x="385" y="1254"/>
              <a:ext cx="941" cy="1965"/>
              <a:chOff x="385" y="1254"/>
              <a:chExt cx="941" cy="1965"/>
            </a:xfrm>
          </p:grpSpPr>
          <p:sp>
            <p:nvSpPr>
              <p:cNvPr id="149530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1" name="Text Box 27"/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8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3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4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5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36" name="Text Box 32"/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149537" name="Text Box 33"/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149538" name="Text Box 34"/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149539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0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1" name="Text Box 37"/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149542" name="Text Box 38"/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计算机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49543" name="Text Box 39"/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客户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  <a:endParaRPr kumimoji="1" lang="en-US" altLang="zh-CN" sz="32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49544" name="Group 40"/>
            <p:cNvGrpSpPr>
              <a:grpSpLocks/>
            </p:cNvGrpSpPr>
            <p:nvPr/>
          </p:nvGrpSpPr>
          <p:grpSpPr bwMode="auto">
            <a:xfrm>
              <a:off x="4424" y="1254"/>
              <a:ext cx="941" cy="1965"/>
              <a:chOff x="4424" y="1254"/>
              <a:chExt cx="941" cy="1965"/>
            </a:xfrm>
          </p:grpSpPr>
          <p:sp>
            <p:nvSpPr>
              <p:cNvPr id="149545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6" name="Text Box 42"/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8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数据链路层</a:t>
                </a:r>
              </a:p>
            </p:txBody>
          </p:sp>
          <p:sp>
            <p:nvSpPr>
              <p:cNvPr id="149547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8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49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0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1" name="Text Box 47"/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物理层</a:t>
                </a:r>
              </a:p>
            </p:txBody>
          </p:sp>
          <p:sp>
            <p:nvSpPr>
              <p:cNvPr id="149552" name="Text Box 48"/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运输层</a:t>
                </a:r>
              </a:p>
            </p:txBody>
          </p:sp>
          <p:sp>
            <p:nvSpPr>
              <p:cNvPr id="149553" name="Text Box 49"/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网络层</a:t>
                </a:r>
              </a:p>
            </p:txBody>
          </p:sp>
          <p:sp>
            <p:nvSpPr>
              <p:cNvPr id="149554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5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556" name="Text Box 52"/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应用层</a:t>
                </a:r>
              </a:p>
            </p:txBody>
          </p:sp>
          <p:sp>
            <p:nvSpPr>
              <p:cNvPr id="149557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计算机 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149558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3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客户 </a:t>
                </a:r>
                <a:r>
                  <a:rPr kumimoji="1" lang="en-US" altLang="zh-CN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2</a:t>
                </a:r>
                <a:endParaRPr kumimoji="1" lang="en-US" altLang="zh-CN" sz="32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49559" name="Group 55"/>
          <p:cNvGrpSpPr>
            <a:grpSpLocks/>
          </p:cNvGrpSpPr>
          <p:nvPr/>
        </p:nvGrpSpPr>
        <p:grpSpPr bwMode="auto">
          <a:xfrm>
            <a:off x="3860933" y="4537423"/>
            <a:ext cx="2211652" cy="1122362"/>
            <a:chOff x="2245" y="3313"/>
            <a:chExt cx="1286" cy="707"/>
          </a:xfrm>
        </p:grpSpPr>
        <p:graphicFrame>
          <p:nvGraphicFramePr>
            <p:cNvPr id="149560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p:oleObj spid="_x0000_s16389" name="VISIO" r:id="rId4" imgW="1687068" imgH="964692" progId="">
                <p:embed/>
              </p:oleObj>
            </a:graphicData>
          </a:graphic>
        </p:graphicFrame>
        <p:sp>
          <p:nvSpPr>
            <p:cNvPr id="149561" name="Text Box 57"/>
            <p:cNvSpPr txBox="1">
              <a:spLocks noChangeArrowheads="1"/>
            </p:cNvSpPr>
            <p:nvPr/>
          </p:nvSpPr>
          <p:spPr bwMode="auto">
            <a:xfrm>
              <a:off x="2562" y="3521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互联网</a:t>
              </a:r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49562" name="Group 58"/>
          <p:cNvGrpSpPr>
            <a:grpSpLocks/>
          </p:cNvGrpSpPr>
          <p:nvPr/>
        </p:nvGrpSpPr>
        <p:grpSpPr bwMode="auto">
          <a:xfrm>
            <a:off x="2184136" y="2346673"/>
            <a:ext cx="5615120" cy="0"/>
            <a:chOff x="1270" y="1933"/>
            <a:chExt cx="3265" cy="0"/>
          </a:xfrm>
        </p:grpSpPr>
        <p:sp>
          <p:nvSpPr>
            <p:cNvPr id="149563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64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504" y="5733256"/>
            <a:ext cx="9243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+mn-lt"/>
                <a:ea typeface="黑体" pitchFamily="2" charset="-122"/>
              </a:rPr>
              <a:t>计算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机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3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两个服务器进程分别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向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1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和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2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客户进程提供服务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3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  </a:t>
            </a:r>
            <a:r>
              <a:rPr lang="zh-CN" altLang="zh-CN" sz="4000" dirty="0" smtClean="0"/>
              <a:t>互联网</a:t>
            </a:r>
            <a:r>
              <a:rPr lang="zh-CN" altLang="zh-CN" sz="4000" dirty="0"/>
              <a:t>概述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1.2.1  </a:t>
            </a:r>
            <a:r>
              <a:rPr lang="zh-CN" altLang="zh-CN" dirty="0" smtClean="0"/>
              <a:t>网络</a:t>
            </a:r>
            <a:r>
              <a:rPr lang="zh-CN" altLang="zh-CN" dirty="0"/>
              <a:t>的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en-US" altLang="zh-CN" dirty="0"/>
              <a:t>1.2.2  </a:t>
            </a:r>
            <a:r>
              <a:rPr lang="zh-CN" altLang="zh-CN" dirty="0"/>
              <a:t>互联网基础结构发展的三个阶段</a:t>
            </a:r>
          </a:p>
          <a:p>
            <a:r>
              <a:rPr lang="en-US" altLang="zh-CN" dirty="0" smtClean="0"/>
              <a:t>1.2.3  </a:t>
            </a:r>
            <a:r>
              <a:rPr lang="zh-CN" altLang="zh-CN" dirty="0"/>
              <a:t>互联网的标准化工作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04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1.2.1  </a:t>
            </a:r>
            <a:r>
              <a:rPr lang="zh-CN" altLang="en-US" sz="4000" dirty="0" smtClean="0"/>
              <a:t>网络的网络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0000CC"/>
                </a:solidFill>
              </a:rPr>
              <a:t>互联网</a:t>
            </a:r>
            <a:r>
              <a:rPr lang="en-US" altLang="zh-CN" dirty="0" smtClean="0">
                <a:solidFill>
                  <a:srgbClr val="0000CC"/>
                </a:solidFill>
              </a:rPr>
              <a:t> (Internet)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特指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起源于美国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现</a:t>
            </a:r>
            <a:r>
              <a:rPr lang="zh-CN" altLang="zh-CN" dirty="0"/>
              <a:t>已发展成为世界上最大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覆盖</a:t>
            </a:r>
            <a:r>
              <a:rPr lang="zh-CN" altLang="zh-CN" dirty="0"/>
              <a:t>全球的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CC"/>
                </a:solidFill>
              </a:rPr>
              <a:t>计算机网络</a:t>
            </a:r>
            <a:r>
              <a:rPr lang="en-US" altLang="zh-CN" dirty="0" smtClean="0">
                <a:solidFill>
                  <a:srgbClr val="0000CC"/>
                </a:solidFill>
              </a:rPr>
              <a:t> (</a:t>
            </a:r>
            <a:r>
              <a:rPr lang="zh-CN" altLang="zh-CN" dirty="0" smtClean="0">
                <a:solidFill>
                  <a:srgbClr val="0000CC"/>
                </a:solidFill>
              </a:rPr>
              <a:t>简称</a:t>
            </a:r>
            <a:r>
              <a:rPr lang="zh-CN" altLang="zh-CN" dirty="0">
                <a:solidFill>
                  <a:srgbClr val="0000CC"/>
                </a:solidFill>
              </a:rPr>
              <a:t>为</a:t>
            </a:r>
            <a:r>
              <a:rPr lang="zh-CN" altLang="zh-CN" dirty="0" smtClean="0">
                <a:solidFill>
                  <a:srgbClr val="0000CC"/>
                </a:solidFill>
              </a:rPr>
              <a:t>网络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zh-CN" altLang="zh-CN" dirty="0"/>
              <a:t>由若干结点</a:t>
            </a:r>
            <a:r>
              <a:rPr lang="en-US" altLang="zh-CN" dirty="0"/>
              <a:t>(node</a:t>
            </a:r>
            <a:r>
              <a:rPr lang="en-US" altLang="zh-CN" dirty="0" smtClean="0"/>
              <a:t>)</a:t>
            </a:r>
            <a:r>
              <a:rPr lang="zh-CN" altLang="zh-CN" dirty="0" smtClean="0"/>
              <a:t>和</a:t>
            </a:r>
            <a:r>
              <a:rPr lang="zh-CN" altLang="zh-CN" dirty="0"/>
              <a:t>连接这些结点的链路</a:t>
            </a:r>
            <a:r>
              <a:rPr lang="en-US" altLang="zh-CN" dirty="0"/>
              <a:t>(link)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CC"/>
                </a:solidFill>
              </a:rPr>
              <a:t>互连网</a:t>
            </a:r>
            <a:r>
              <a:rPr lang="en-US" altLang="zh-CN" dirty="0" smtClean="0">
                <a:solidFill>
                  <a:srgbClr val="0000CC"/>
                </a:solidFill>
              </a:rPr>
              <a:t> (internetwork </a:t>
            </a:r>
            <a:r>
              <a:rPr lang="zh-CN" altLang="zh-CN" dirty="0" smtClean="0">
                <a:solidFill>
                  <a:srgbClr val="0000CC"/>
                </a:solidFill>
              </a:rPr>
              <a:t>或</a:t>
            </a:r>
            <a:r>
              <a:rPr lang="en-US" altLang="zh-CN" dirty="0" smtClean="0">
                <a:solidFill>
                  <a:srgbClr val="0000CC"/>
                </a:solidFill>
              </a:rPr>
              <a:t> internet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可以</a:t>
            </a:r>
            <a:r>
              <a:rPr lang="zh-CN" altLang="zh-CN" dirty="0"/>
              <a:t>通过路由器</a:t>
            </a:r>
            <a:r>
              <a:rPr lang="zh-CN" altLang="en-US" dirty="0"/>
              <a:t>把</a:t>
            </a:r>
            <a:r>
              <a:rPr lang="zh-CN" altLang="zh-CN" dirty="0"/>
              <a:t>网络互连起来，这就构成了一个覆盖范围更大的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，称之为</a:t>
            </a:r>
            <a:r>
              <a:rPr lang="zh-CN" altLang="zh-CN" dirty="0" smtClean="0"/>
              <a:t>互连</a:t>
            </a:r>
            <a:r>
              <a:rPr lang="zh-CN" altLang="zh-CN" dirty="0"/>
              <a:t>网。</a:t>
            </a:r>
            <a:endParaRPr lang="zh-CN" altLang="en-US" dirty="0"/>
          </a:p>
          <a:p>
            <a:pPr lvl="1"/>
            <a:r>
              <a:rPr lang="zh-CN" altLang="zh-CN" dirty="0" smtClean="0"/>
              <a:t>“网络的网络”</a:t>
            </a:r>
            <a:r>
              <a:rPr lang="en-US" altLang="zh-CN" dirty="0"/>
              <a:t>(network of networks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154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1.2.1  </a:t>
            </a:r>
            <a:r>
              <a:rPr lang="zh-CN" altLang="en-US" sz="4000" dirty="0" smtClean="0"/>
              <a:t>网络的网络</a:t>
            </a:r>
            <a:endParaRPr lang="zh-CN" altLang="en-US" sz="4000" dirty="0"/>
          </a:p>
        </p:txBody>
      </p:sp>
      <p:grpSp>
        <p:nvGrpSpPr>
          <p:cNvPr id="207" name="组合 206"/>
          <p:cNvGrpSpPr/>
          <p:nvPr/>
        </p:nvGrpSpPr>
        <p:grpSpPr>
          <a:xfrm>
            <a:off x="552659" y="1196752"/>
            <a:ext cx="9152869" cy="4330933"/>
            <a:chOff x="552659" y="1196752"/>
            <a:chExt cx="9152869" cy="4330933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293827" y="1196752"/>
              <a:ext cx="3324001" cy="3565503"/>
              <a:chOff x="2504629" y="1635667"/>
              <a:chExt cx="2915723" cy="2907445"/>
            </a:xfrm>
          </p:grpSpPr>
          <p:sp>
            <p:nvSpPr>
              <p:cNvPr id="19" name="Text Box 1183"/>
              <p:cNvSpPr txBox="1">
                <a:spLocks noChangeArrowheads="1"/>
              </p:cNvSpPr>
              <p:nvPr/>
            </p:nvSpPr>
            <p:spPr bwMode="auto">
              <a:xfrm>
                <a:off x="3806379" y="4241945"/>
                <a:ext cx="413130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(a)</a:t>
                </a:r>
              </a:p>
            </p:txBody>
          </p:sp>
          <p:grpSp>
            <p:nvGrpSpPr>
              <p:cNvPr id="21" name="Group 1282"/>
              <p:cNvGrpSpPr>
                <a:grpSpLocks/>
              </p:cNvGrpSpPr>
              <p:nvPr/>
            </p:nvGrpSpPr>
            <p:grpSpPr bwMode="auto">
              <a:xfrm>
                <a:off x="2504629" y="2111400"/>
                <a:ext cx="2741613" cy="1844675"/>
                <a:chOff x="1680" y="240"/>
                <a:chExt cx="2529" cy="1270"/>
              </a:xfrm>
            </p:grpSpPr>
            <p:sp>
              <p:nvSpPr>
                <p:cNvPr id="22" name="Oval 1283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Oval 1284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Oval 1285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Oval 1286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1287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1288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1289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1290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Oval 1291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" name="Line 1503"/>
              <p:cNvSpPr>
                <a:spLocks noChangeShapeType="1"/>
              </p:cNvSpPr>
              <p:nvPr/>
            </p:nvSpPr>
            <p:spPr bwMode="auto">
              <a:xfrm flipH="1" flipV="1">
                <a:off x="4087367" y="2398738"/>
                <a:ext cx="727075" cy="9366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Text Box 1185"/>
              <p:cNvSpPr txBox="1">
                <a:spLocks noChangeArrowheads="1"/>
              </p:cNvSpPr>
              <p:nvPr/>
            </p:nvSpPr>
            <p:spPr bwMode="auto">
              <a:xfrm>
                <a:off x="2815953" y="1635667"/>
                <a:ext cx="2604399" cy="376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计算机网络（网络）</a:t>
                </a:r>
              </a:p>
            </p:txBody>
          </p:sp>
          <p:sp>
            <p:nvSpPr>
              <p:cNvPr id="119" name="Line 1209"/>
              <p:cNvSpPr>
                <a:spLocks noChangeShapeType="1"/>
              </p:cNvSpPr>
              <p:nvPr/>
            </p:nvSpPr>
            <p:spPr bwMode="auto">
              <a:xfrm flipV="1">
                <a:off x="2936429" y="2398738"/>
                <a:ext cx="935038" cy="64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1204"/>
              <p:cNvSpPr>
                <a:spLocks noChangeShapeType="1"/>
              </p:cNvSpPr>
              <p:nvPr/>
            </p:nvSpPr>
            <p:spPr bwMode="auto">
              <a:xfrm flipV="1">
                <a:off x="3728592" y="2398738"/>
                <a:ext cx="215900" cy="10810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21" name="Picture 126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1967" y="2903563"/>
                <a:ext cx="3095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1" name="Picture 151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2692" y="3406800"/>
                <a:ext cx="3095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2" name="Picture 1518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6654" y="3263925"/>
                <a:ext cx="309563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" name="Picture 14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40517">
                <a:off x="3742879" y="2298725"/>
                <a:ext cx="434975" cy="255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" name="Oval 1520"/>
              <p:cNvSpPr>
                <a:spLocks noChangeArrowheads="1"/>
              </p:cNvSpPr>
              <p:nvPr/>
            </p:nvSpPr>
            <p:spPr bwMode="auto">
              <a:xfrm>
                <a:off x="4673154" y="31956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Text Box 1523"/>
              <p:cNvSpPr txBox="1">
                <a:spLocks noChangeArrowheads="1"/>
              </p:cNvSpPr>
              <p:nvPr/>
            </p:nvSpPr>
            <p:spPr bwMode="auto">
              <a:xfrm>
                <a:off x="4160392" y="2135213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结点</a:t>
                </a:r>
              </a:p>
            </p:txBody>
          </p:sp>
          <p:sp>
            <p:nvSpPr>
              <p:cNvPr id="166" name="Text Box 1524"/>
              <p:cNvSpPr txBox="1">
                <a:spLocks noChangeArrowheads="1"/>
              </p:cNvSpPr>
              <p:nvPr/>
            </p:nvSpPr>
            <p:spPr bwMode="auto">
              <a:xfrm>
                <a:off x="4433442" y="2638450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链路</a:t>
                </a:r>
              </a:p>
            </p:txBody>
          </p:sp>
          <p:sp>
            <p:nvSpPr>
              <p:cNvPr id="167" name="Oval 1527"/>
              <p:cNvSpPr>
                <a:spLocks noChangeArrowheads="1"/>
              </p:cNvSpPr>
              <p:nvPr/>
            </p:nvSpPr>
            <p:spPr bwMode="auto">
              <a:xfrm>
                <a:off x="3746054" y="21923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Oval 1528"/>
              <p:cNvSpPr>
                <a:spLocks noChangeArrowheads="1"/>
              </p:cNvSpPr>
              <p:nvPr/>
            </p:nvSpPr>
            <p:spPr bwMode="auto">
              <a:xfrm>
                <a:off x="2742754" y="28654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Oval 1529"/>
              <p:cNvSpPr>
                <a:spLocks noChangeArrowheads="1"/>
              </p:cNvSpPr>
              <p:nvPr/>
            </p:nvSpPr>
            <p:spPr bwMode="auto">
              <a:xfrm>
                <a:off x="3453954" y="3360763"/>
                <a:ext cx="431800" cy="4318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5655531" y="1196753"/>
              <a:ext cx="4049997" cy="3600399"/>
              <a:chOff x="5457379" y="1564229"/>
              <a:chExt cx="3552547" cy="2935901"/>
            </a:xfrm>
          </p:grpSpPr>
          <p:grpSp>
            <p:nvGrpSpPr>
              <p:cNvPr id="5" name="Group 1504"/>
              <p:cNvGrpSpPr>
                <a:grpSpLocks/>
              </p:cNvGrpSpPr>
              <p:nvPr/>
            </p:nvGrpSpPr>
            <p:grpSpPr bwMode="auto">
              <a:xfrm>
                <a:off x="5457379" y="1966938"/>
                <a:ext cx="3527425" cy="2160587"/>
                <a:chOff x="109" y="1226"/>
                <a:chExt cx="2516" cy="1675"/>
              </a:xfrm>
            </p:grpSpPr>
            <p:grpSp>
              <p:nvGrpSpPr>
                <p:cNvPr id="6" name="Group 150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8" name="Group 150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0" name="Oval 1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1" name="Oval 1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" name="Oval 1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" name="Oval 1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4" name="Oval 1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5" name="Oval 1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" name="Oval 1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9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7" name="Freeform 15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" name="Line 1481"/>
              <p:cNvSpPr>
                <a:spLocks noChangeShapeType="1"/>
              </p:cNvSpPr>
              <p:nvPr/>
            </p:nvSpPr>
            <p:spPr bwMode="auto">
              <a:xfrm flipH="1">
                <a:off x="7184579" y="3119463"/>
                <a:ext cx="71438" cy="5762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1480"/>
              <p:cNvSpPr>
                <a:spLocks noChangeShapeType="1"/>
              </p:cNvSpPr>
              <p:nvPr/>
            </p:nvSpPr>
            <p:spPr bwMode="auto">
              <a:xfrm flipH="1" flipV="1">
                <a:off x="6740079" y="2824188"/>
                <a:ext cx="444500" cy="2238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1184"/>
              <p:cNvSpPr txBox="1">
                <a:spLocks noChangeArrowheads="1"/>
              </p:cNvSpPr>
              <p:nvPr/>
            </p:nvSpPr>
            <p:spPr bwMode="auto">
              <a:xfrm>
                <a:off x="7267129" y="4198963"/>
                <a:ext cx="424800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(b)</a:t>
                </a:r>
              </a:p>
            </p:txBody>
          </p:sp>
          <p:sp>
            <p:nvSpPr>
              <p:cNvPr id="33" name="Line 1296"/>
              <p:cNvSpPr>
                <a:spLocks noChangeShapeType="1"/>
              </p:cNvSpPr>
              <p:nvPr/>
            </p:nvSpPr>
            <p:spPr bwMode="auto">
              <a:xfrm flipH="1" flipV="1">
                <a:off x="6527354" y="3578250"/>
                <a:ext cx="1162050" cy="188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1297"/>
              <p:cNvSpPr>
                <a:spLocks noChangeShapeType="1"/>
              </p:cNvSpPr>
              <p:nvPr/>
            </p:nvSpPr>
            <p:spPr bwMode="auto">
              <a:xfrm flipV="1">
                <a:off x="6752779" y="2255863"/>
                <a:ext cx="358775" cy="71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Text Box 1318"/>
              <p:cNvSpPr txBox="1">
                <a:spLocks noChangeArrowheads="1"/>
              </p:cNvSpPr>
              <p:nvPr/>
            </p:nvSpPr>
            <p:spPr bwMode="auto">
              <a:xfrm>
                <a:off x="5911578" y="1564229"/>
                <a:ext cx="2875778" cy="376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互连网（网络的网络）</a:t>
                </a:r>
              </a:p>
            </p:txBody>
          </p:sp>
          <p:sp>
            <p:nvSpPr>
              <p:cNvPr id="36" name="Line 1440"/>
              <p:cNvSpPr>
                <a:spLocks noChangeShapeType="1"/>
              </p:cNvSpPr>
              <p:nvPr/>
            </p:nvSpPr>
            <p:spPr bwMode="auto">
              <a:xfrm flipH="1">
                <a:off x="6105079" y="2832125"/>
                <a:ext cx="647700" cy="71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1443"/>
              <p:cNvSpPr>
                <a:spLocks noChangeShapeType="1"/>
              </p:cNvSpPr>
              <p:nvPr/>
            </p:nvSpPr>
            <p:spPr bwMode="auto">
              <a:xfrm>
                <a:off x="7400479" y="2255863"/>
                <a:ext cx="431800" cy="142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1444"/>
              <p:cNvSpPr>
                <a:spLocks noChangeShapeType="1"/>
              </p:cNvSpPr>
              <p:nvPr/>
            </p:nvSpPr>
            <p:spPr bwMode="auto">
              <a:xfrm>
                <a:off x="7976742" y="2471763"/>
                <a:ext cx="647700" cy="6477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1446"/>
              <p:cNvSpPr>
                <a:spLocks noChangeShapeType="1"/>
              </p:cNvSpPr>
              <p:nvPr/>
            </p:nvSpPr>
            <p:spPr bwMode="auto">
              <a:xfrm flipH="1">
                <a:off x="7832279" y="2543200"/>
                <a:ext cx="73025" cy="43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1447"/>
              <p:cNvSpPr>
                <a:spLocks noChangeShapeType="1"/>
              </p:cNvSpPr>
              <p:nvPr/>
            </p:nvSpPr>
            <p:spPr bwMode="auto">
              <a:xfrm flipV="1">
                <a:off x="6740079" y="2471763"/>
                <a:ext cx="949325" cy="338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1448"/>
              <p:cNvSpPr>
                <a:spLocks noChangeShapeType="1"/>
              </p:cNvSpPr>
              <p:nvPr/>
            </p:nvSpPr>
            <p:spPr bwMode="auto">
              <a:xfrm>
                <a:off x="6536879" y="2398738"/>
                <a:ext cx="144463" cy="43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1449"/>
              <p:cNvSpPr>
                <a:spLocks noChangeShapeType="1"/>
              </p:cNvSpPr>
              <p:nvPr/>
            </p:nvSpPr>
            <p:spPr bwMode="auto">
              <a:xfrm flipV="1">
                <a:off x="7257604" y="3048025"/>
                <a:ext cx="503238" cy="142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1452"/>
              <p:cNvSpPr>
                <a:spLocks noChangeShapeType="1"/>
              </p:cNvSpPr>
              <p:nvPr/>
            </p:nvSpPr>
            <p:spPr bwMode="auto">
              <a:xfrm>
                <a:off x="7905304" y="3048025"/>
                <a:ext cx="647700" cy="71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453"/>
              <p:cNvSpPr>
                <a:spLocks noChangeShapeType="1"/>
              </p:cNvSpPr>
              <p:nvPr/>
            </p:nvSpPr>
            <p:spPr bwMode="auto">
              <a:xfrm flipH="1">
                <a:off x="6446392" y="2940075"/>
                <a:ext cx="215900" cy="5032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456"/>
              <p:cNvSpPr>
                <a:spLocks noChangeShapeType="1"/>
              </p:cNvSpPr>
              <p:nvPr/>
            </p:nvSpPr>
            <p:spPr bwMode="auto">
              <a:xfrm>
                <a:off x="7832279" y="3119463"/>
                <a:ext cx="0" cy="503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6" name="Group 1320"/>
              <p:cNvGrpSpPr>
                <a:grpSpLocks/>
              </p:cNvGrpSpPr>
              <p:nvPr/>
            </p:nvGrpSpPr>
            <p:grpSpPr bwMode="auto">
              <a:xfrm>
                <a:off x="6176517" y="2182838"/>
                <a:ext cx="647700" cy="360362"/>
                <a:chOff x="2949" y="196"/>
                <a:chExt cx="941" cy="598"/>
              </a:xfrm>
            </p:grpSpPr>
            <p:sp>
              <p:nvSpPr>
                <p:cNvPr id="47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1329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1330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 1331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8" name="Group 1344"/>
              <p:cNvGrpSpPr>
                <a:grpSpLocks/>
              </p:cNvGrpSpPr>
              <p:nvPr/>
            </p:nvGrpSpPr>
            <p:grpSpPr bwMode="auto">
              <a:xfrm>
                <a:off x="7616379" y="2182838"/>
                <a:ext cx="647700" cy="503237"/>
                <a:chOff x="2949" y="196"/>
                <a:chExt cx="941" cy="598"/>
              </a:xfrm>
            </p:grpSpPr>
            <p:sp>
              <p:nvSpPr>
                <p:cNvPr id="59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35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35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135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0" name="Group 1356"/>
              <p:cNvGrpSpPr>
                <a:grpSpLocks/>
              </p:cNvGrpSpPr>
              <p:nvPr/>
            </p:nvGrpSpPr>
            <p:grpSpPr bwMode="auto">
              <a:xfrm rot="-1072061">
                <a:off x="5562154" y="2732113"/>
                <a:ext cx="673100" cy="430212"/>
                <a:chOff x="2949" y="196"/>
                <a:chExt cx="941" cy="598"/>
              </a:xfrm>
            </p:grpSpPr>
            <p:sp>
              <p:nvSpPr>
                <p:cNvPr id="71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Freeform 136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 136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136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2" name="Group 1428"/>
              <p:cNvGrpSpPr>
                <a:grpSpLocks/>
              </p:cNvGrpSpPr>
              <p:nvPr/>
            </p:nvGrpSpPr>
            <p:grpSpPr bwMode="auto">
              <a:xfrm rot="-854928">
                <a:off x="6014592" y="3344888"/>
                <a:ext cx="574675" cy="503237"/>
                <a:chOff x="2949" y="196"/>
                <a:chExt cx="941" cy="598"/>
              </a:xfrm>
            </p:grpSpPr>
            <p:sp>
              <p:nvSpPr>
                <p:cNvPr id="83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 143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143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Freeform 143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4" name="Line 1445"/>
              <p:cNvSpPr>
                <a:spLocks noChangeShapeType="1"/>
              </p:cNvSpPr>
              <p:nvPr/>
            </p:nvSpPr>
            <p:spPr bwMode="auto">
              <a:xfrm flipH="1">
                <a:off x="7905304" y="3190900"/>
                <a:ext cx="719138" cy="5048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5" name="Group 1404"/>
              <p:cNvGrpSpPr>
                <a:grpSpLocks/>
              </p:cNvGrpSpPr>
              <p:nvPr/>
            </p:nvGrpSpPr>
            <p:grpSpPr bwMode="auto">
              <a:xfrm rot="-666782">
                <a:off x="7621142" y="3468713"/>
                <a:ext cx="536575" cy="427037"/>
                <a:chOff x="2949" y="196"/>
                <a:chExt cx="941" cy="598"/>
              </a:xfrm>
            </p:grpSpPr>
            <p:sp>
              <p:nvSpPr>
                <p:cNvPr id="96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141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141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141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7" name="Group 1416"/>
              <p:cNvGrpSpPr>
                <a:grpSpLocks/>
              </p:cNvGrpSpPr>
              <p:nvPr/>
            </p:nvGrpSpPr>
            <p:grpSpPr bwMode="auto">
              <a:xfrm rot="282232">
                <a:off x="8408542" y="2979763"/>
                <a:ext cx="565150" cy="360362"/>
                <a:chOff x="2949" y="196"/>
                <a:chExt cx="941" cy="598"/>
              </a:xfrm>
            </p:grpSpPr>
            <p:sp>
              <p:nvSpPr>
                <p:cNvPr id="108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 142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Freeform 142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142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23" name="Picture 146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5442" y="2711475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4" name="Picture 146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8679" y="3622700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" name="Picture 146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6379" y="2903563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" name="Picture 14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1204" y="2687663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146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0117" y="2111400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146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6442" y="3302025"/>
                <a:ext cx="4191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9" name="Group 1468"/>
              <p:cNvGrpSpPr>
                <a:grpSpLocks/>
              </p:cNvGrpSpPr>
              <p:nvPr/>
            </p:nvGrpSpPr>
            <p:grpSpPr bwMode="auto">
              <a:xfrm rot="-666782">
                <a:off x="6938517" y="2909913"/>
                <a:ext cx="636587" cy="492125"/>
                <a:chOff x="2949" y="196"/>
                <a:chExt cx="941" cy="598"/>
              </a:xfrm>
            </p:grpSpPr>
            <p:sp>
              <p:nvSpPr>
                <p:cNvPr id="130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 147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 147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Freeform 147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70" name="Text Box 1524"/>
              <p:cNvSpPr txBox="1">
                <a:spLocks noChangeArrowheads="1"/>
              </p:cNvSpPr>
              <p:nvPr/>
            </p:nvSpPr>
            <p:spPr bwMode="auto">
              <a:xfrm>
                <a:off x="6966063" y="3024602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1" name="Text Box 1524"/>
              <p:cNvSpPr txBox="1">
                <a:spLocks noChangeArrowheads="1"/>
              </p:cNvSpPr>
              <p:nvPr/>
            </p:nvSpPr>
            <p:spPr bwMode="auto">
              <a:xfrm>
                <a:off x="8418822" y="3000902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2" name="Text Box 1524"/>
              <p:cNvSpPr txBox="1">
                <a:spLocks noChangeArrowheads="1"/>
              </p:cNvSpPr>
              <p:nvPr/>
            </p:nvSpPr>
            <p:spPr bwMode="auto">
              <a:xfrm>
                <a:off x="6045510" y="3435628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3" name="Text Box 1524"/>
              <p:cNvSpPr txBox="1">
                <a:spLocks noChangeArrowheads="1"/>
              </p:cNvSpPr>
              <p:nvPr/>
            </p:nvSpPr>
            <p:spPr bwMode="auto">
              <a:xfrm>
                <a:off x="7675872" y="2253045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4" name="Text Box 1524"/>
              <p:cNvSpPr txBox="1">
                <a:spLocks noChangeArrowheads="1"/>
              </p:cNvSpPr>
              <p:nvPr/>
            </p:nvSpPr>
            <p:spPr bwMode="auto">
              <a:xfrm>
                <a:off x="5631172" y="2809511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5" name="Text Box 1524"/>
              <p:cNvSpPr txBox="1">
                <a:spLocks noChangeArrowheads="1"/>
              </p:cNvSpPr>
              <p:nvPr/>
            </p:nvSpPr>
            <p:spPr bwMode="auto">
              <a:xfrm>
                <a:off x="6208101" y="2202550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6" name="Text Box 1524"/>
              <p:cNvSpPr txBox="1">
                <a:spLocks noChangeArrowheads="1"/>
              </p:cNvSpPr>
              <p:nvPr/>
            </p:nvSpPr>
            <p:spPr bwMode="auto">
              <a:xfrm>
                <a:off x="7629835" y="3527809"/>
                <a:ext cx="591104" cy="301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</p:grpSp>
        <p:sp>
          <p:nvSpPr>
            <p:cNvPr id="179" name="矩形 178"/>
            <p:cNvSpPr/>
            <p:nvPr/>
          </p:nvSpPr>
          <p:spPr>
            <a:xfrm>
              <a:off x="552659" y="5066020"/>
              <a:ext cx="91434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 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简单的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网络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(a) 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和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由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网络构成的互连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网</a:t>
              </a:r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(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b)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>
              <a:off x="560512" y="1798370"/>
              <a:ext cx="1436144" cy="2278702"/>
              <a:chOff x="609451" y="1582346"/>
              <a:chExt cx="1436144" cy="2278702"/>
            </a:xfrm>
          </p:grpSpPr>
          <p:sp>
            <p:nvSpPr>
              <p:cNvPr id="183" name="Text Box 1271"/>
              <p:cNvSpPr txBox="1">
                <a:spLocks noChangeArrowheads="1"/>
              </p:cNvSpPr>
              <p:nvPr/>
            </p:nvSpPr>
            <p:spPr bwMode="auto">
              <a:xfrm>
                <a:off x="1113507" y="3380505"/>
                <a:ext cx="59824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网络</a:t>
                </a:r>
              </a:p>
            </p:txBody>
          </p:sp>
          <p:sp>
            <p:nvSpPr>
              <p:cNvPr id="184" name="Text Box 1482"/>
              <p:cNvSpPr txBox="1">
                <a:spLocks noChangeArrowheads="1"/>
              </p:cNvSpPr>
              <p:nvPr/>
            </p:nvSpPr>
            <p:spPr bwMode="auto">
              <a:xfrm>
                <a:off x="1021269" y="1724374"/>
                <a:ext cx="432758" cy="322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dirty="0"/>
                  <a:t>图例</a:t>
                </a:r>
              </a:p>
            </p:txBody>
          </p:sp>
          <p:pic>
            <p:nvPicPr>
              <p:cNvPr id="185" name="Picture 148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340" y="2161239"/>
                <a:ext cx="214052" cy="29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Text Box 1484"/>
              <p:cNvSpPr txBox="1">
                <a:spLocks noChangeArrowheads="1"/>
              </p:cNvSpPr>
              <p:nvPr/>
            </p:nvSpPr>
            <p:spPr bwMode="auto">
              <a:xfrm>
                <a:off x="1113507" y="2161239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 dirty="0"/>
                  <a:t>计算机</a:t>
                </a:r>
              </a:p>
            </p:txBody>
          </p:sp>
          <p:pic>
            <p:nvPicPr>
              <p:cNvPr id="187" name="Picture 148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40517">
                <a:off x="718804" y="2599627"/>
                <a:ext cx="422288" cy="325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Text Box 1486"/>
              <p:cNvSpPr txBox="1">
                <a:spLocks noChangeArrowheads="1"/>
              </p:cNvSpPr>
              <p:nvPr/>
            </p:nvSpPr>
            <p:spPr bwMode="auto">
              <a:xfrm>
                <a:off x="1113507" y="2567662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集线器</a:t>
                </a:r>
              </a:p>
            </p:txBody>
          </p:sp>
          <p:pic>
            <p:nvPicPr>
              <p:cNvPr id="189" name="Picture 148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257" y="3036493"/>
                <a:ext cx="253605" cy="184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Text Box 1488"/>
              <p:cNvSpPr txBox="1">
                <a:spLocks noChangeArrowheads="1"/>
              </p:cNvSpPr>
              <p:nvPr/>
            </p:nvSpPr>
            <p:spPr bwMode="auto">
              <a:xfrm>
                <a:off x="1113507" y="2974083"/>
                <a:ext cx="8050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1600" b="1"/>
                  <a:t>路由器</a:t>
                </a:r>
              </a:p>
            </p:txBody>
          </p:sp>
          <p:grpSp>
            <p:nvGrpSpPr>
              <p:cNvPr id="191" name="Group 1489"/>
              <p:cNvGrpSpPr>
                <a:grpSpLocks/>
              </p:cNvGrpSpPr>
              <p:nvPr/>
            </p:nvGrpSpPr>
            <p:grpSpPr bwMode="auto">
              <a:xfrm rot="20745072">
                <a:off x="767663" y="3375938"/>
                <a:ext cx="325732" cy="328791"/>
                <a:chOff x="2949" y="196"/>
                <a:chExt cx="941" cy="598"/>
              </a:xfrm>
            </p:grpSpPr>
            <p:sp>
              <p:nvSpPr>
                <p:cNvPr id="192" name="Oval 149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Oval 149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Oval 149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Oval 149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Oval 149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Oval 149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Oval 149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Oval 149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498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499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500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3" name="Rectangle 1501"/>
              <p:cNvSpPr>
                <a:spLocks noChangeArrowheads="1"/>
              </p:cNvSpPr>
              <p:nvPr/>
            </p:nvSpPr>
            <p:spPr bwMode="auto">
              <a:xfrm>
                <a:off x="609451" y="1582346"/>
                <a:ext cx="1436144" cy="2278702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 dirty="0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533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请注意名词“结点”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在网络中， </a:t>
            </a:r>
            <a:r>
              <a:rPr lang="en-US" altLang="zh-CN" dirty="0"/>
              <a:t>node </a:t>
            </a:r>
            <a:r>
              <a:rPr lang="zh-CN" altLang="en-US" dirty="0"/>
              <a:t>的标准译名是“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”而不是“</a:t>
            </a:r>
            <a:r>
              <a:rPr lang="zh-CN" altLang="en-US" dirty="0">
                <a:solidFill>
                  <a:srgbClr val="0000CC"/>
                </a:solidFill>
              </a:rPr>
              <a:t>节点</a:t>
            </a:r>
            <a:r>
              <a:rPr lang="zh-CN" altLang="en-US" dirty="0"/>
              <a:t>”。</a:t>
            </a:r>
          </a:p>
          <a:p>
            <a:r>
              <a:rPr lang="zh-CN" altLang="en-US" dirty="0"/>
              <a:t>虽然 </a:t>
            </a:r>
            <a:r>
              <a:rPr lang="en-US" altLang="zh-CN" dirty="0"/>
              <a:t>node </a:t>
            </a:r>
            <a:r>
              <a:rPr lang="zh-CN" altLang="en-US" dirty="0"/>
              <a:t>有时也可译为“节点”，但这是指像天线上的驻波的节点，这种节点很像竹竿上的“节”。</a:t>
            </a:r>
          </a:p>
          <a:p>
            <a:r>
              <a:rPr lang="zh-CN" altLang="en-US" dirty="0"/>
              <a:t>数据结构的</a:t>
            </a:r>
            <a:r>
              <a:rPr lang="zh-CN" altLang="en-US" dirty="0" smtClean="0"/>
              <a:t>树 </a:t>
            </a:r>
            <a:r>
              <a:rPr lang="en-US" altLang="zh-CN" dirty="0" smtClean="0"/>
              <a:t>(</a:t>
            </a:r>
            <a:r>
              <a:rPr lang="en-US" altLang="zh-CN" dirty="0"/>
              <a:t>tree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中</a:t>
            </a:r>
            <a:r>
              <a:rPr lang="zh-CN" altLang="en-US" dirty="0"/>
              <a:t>的 </a:t>
            </a:r>
            <a:r>
              <a:rPr lang="en-US" altLang="zh-CN" dirty="0"/>
              <a:t>node </a:t>
            </a:r>
            <a:r>
              <a:rPr lang="zh-CN" altLang="en-US" dirty="0"/>
              <a:t>应当译为“节点”。</a:t>
            </a:r>
          </a:p>
        </p:txBody>
      </p:sp>
    </p:spTree>
    <p:extLst>
      <p:ext uri="{BB962C8B-B14F-4D97-AF65-F5344CB8AC3E}">
        <p14:creationId xmlns:p14="http://schemas.microsoft.com/office/powerpoint/2010/main" xmlns="" val="7677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关于“云”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752"/>
            <a:ext cx="4745732" cy="4934173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zh-CN" altLang="zh-CN" sz="2800" dirty="0" smtClean="0"/>
              <a:t>当使用</a:t>
            </a:r>
            <a:r>
              <a:rPr lang="zh-CN" altLang="zh-CN" sz="2800" dirty="0"/>
              <a:t>一</a:t>
            </a:r>
            <a:r>
              <a:rPr lang="zh-CN" altLang="zh-CN" sz="2800" dirty="0" smtClean="0"/>
              <a:t>朵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云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来</a:t>
            </a:r>
            <a:r>
              <a:rPr lang="zh-CN" altLang="zh-CN" sz="2800" dirty="0"/>
              <a:t>表示网络时，可能会有两种不同的</a:t>
            </a:r>
            <a:r>
              <a:rPr lang="zh-CN" altLang="zh-CN" sz="2800" dirty="0" smtClean="0"/>
              <a:t>情况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60363" indent="-360363">
              <a:lnSpc>
                <a:spcPct val="100000"/>
              </a:lnSpc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CN" altLang="zh-CN" sz="2800" dirty="0" smtClean="0"/>
              <a:t>云</a:t>
            </a:r>
            <a:r>
              <a:rPr lang="zh-CN" altLang="zh-CN" sz="2800" dirty="0"/>
              <a:t>表示的网络已经包含了和网络相连的</a:t>
            </a:r>
            <a:r>
              <a:rPr lang="zh-CN" altLang="zh-CN" sz="2800" dirty="0" smtClean="0"/>
              <a:t>计算机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60363" indent="-360363">
              <a:lnSpc>
                <a:spcPct val="100000"/>
              </a:lnSpc>
              <a:buClr>
                <a:srgbClr val="C00000"/>
              </a:buClr>
              <a:buSzPct val="90000"/>
              <a:buFont typeface="+mj-lt"/>
              <a:buAutoNum type="arabicPeriod"/>
            </a:pPr>
            <a:r>
              <a:rPr lang="zh-CN" altLang="zh-CN" sz="2800" dirty="0"/>
              <a:t>云表示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网络</a:t>
            </a:r>
            <a:r>
              <a:rPr lang="zh-CN" altLang="zh-CN" sz="2800" dirty="0" smtClean="0"/>
              <a:t>里面</a:t>
            </a:r>
            <a:r>
              <a:rPr lang="zh-CN" altLang="zh-CN" sz="2800" dirty="0"/>
              <a:t>就只剩下许多路由器和连接这些路由器的</a:t>
            </a:r>
            <a:r>
              <a:rPr lang="zh-CN" altLang="zh-CN" sz="2800" dirty="0" smtClean="0"/>
              <a:t>链路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把有关的计算机画在云的</a:t>
            </a:r>
            <a:r>
              <a:rPr lang="zh-CN" altLang="zh-CN" sz="2800" dirty="0" smtClean="0"/>
              <a:t>外面</a:t>
            </a:r>
            <a:r>
              <a:rPr lang="zh-CN" altLang="en-US" sz="2800" dirty="0" smtClean="0"/>
              <a:t>。</a:t>
            </a:r>
            <a:r>
              <a:rPr lang="zh-CN" altLang="zh-CN" sz="2800" dirty="0" smtClean="0">
                <a:solidFill>
                  <a:srgbClr val="0000CC"/>
                </a:solidFill>
              </a:rPr>
              <a:t>习惯</a:t>
            </a:r>
            <a:r>
              <a:rPr lang="zh-CN" altLang="zh-CN" sz="2800" dirty="0">
                <a:solidFill>
                  <a:srgbClr val="0000CC"/>
                </a:solidFill>
              </a:rPr>
              <a:t>上，与网络相连的计算机常称为</a:t>
            </a:r>
            <a:r>
              <a:rPr lang="zh-CN" altLang="zh-CN" sz="2800" dirty="0" smtClean="0">
                <a:solidFill>
                  <a:srgbClr val="FF0000"/>
                </a:solidFill>
              </a:rPr>
              <a:t>主机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0000CC"/>
                </a:solidFill>
              </a:rPr>
              <a:t>(</a:t>
            </a:r>
            <a:r>
              <a:rPr lang="en-US" altLang="zh-CN" sz="2800" dirty="0">
                <a:solidFill>
                  <a:srgbClr val="0000CC"/>
                </a:solidFill>
              </a:rPr>
              <a:t>host</a:t>
            </a:r>
            <a:r>
              <a:rPr lang="en-US" altLang="zh-CN" sz="2800" dirty="0" smtClean="0">
                <a:solidFill>
                  <a:srgbClr val="0000CC"/>
                </a:solidFill>
              </a:rPr>
              <a:t>)</a:t>
            </a:r>
            <a:r>
              <a:rPr lang="zh-CN" altLang="en-US" sz="2800" dirty="0" smtClean="0">
                <a:solidFill>
                  <a:srgbClr val="0000CC"/>
                </a:solidFill>
              </a:rPr>
              <a:t>。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85048" y="1887215"/>
            <a:ext cx="4305002" cy="3774033"/>
            <a:chOff x="5385048" y="1844824"/>
            <a:chExt cx="4305002" cy="3774033"/>
          </a:xfrm>
        </p:grpSpPr>
        <p:grpSp>
          <p:nvGrpSpPr>
            <p:cNvPr id="4" name="组合 3"/>
            <p:cNvGrpSpPr/>
            <p:nvPr/>
          </p:nvGrpSpPr>
          <p:grpSpPr>
            <a:xfrm>
              <a:off x="5385048" y="1844824"/>
              <a:ext cx="4305002" cy="2946676"/>
              <a:chOff x="5600998" y="2477535"/>
              <a:chExt cx="3892550" cy="2601997"/>
            </a:xfrm>
          </p:grpSpPr>
          <p:sp>
            <p:nvSpPr>
              <p:cNvPr id="6" name="Line 1280"/>
              <p:cNvSpPr>
                <a:spLocks noChangeShapeType="1"/>
              </p:cNvSpPr>
              <p:nvPr/>
            </p:nvSpPr>
            <p:spPr bwMode="auto">
              <a:xfrm flipH="1" flipV="1">
                <a:off x="5685135" y="3412657"/>
                <a:ext cx="1068388" cy="2079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" name="Line 1269"/>
              <p:cNvSpPr>
                <a:spLocks noChangeShapeType="1"/>
              </p:cNvSpPr>
              <p:nvPr/>
            </p:nvSpPr>
            <p:spPr bwMode="auto">
              <a:xfrm flipH="1">
                <a:off x="8553748" y="3692057"/>
                <a:ext cx="685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" name="Line 1206"/>
              <p:cNvSpPr>
                <a:spLocks noChangeShapeType="1"/>
              </p:cNvSpPr>
              <p:nvPr/>
            </p:nvSpPr>
            <p:spPr bwMode="auto">
              <a:xfrm flipH="1">
                <a:off x="8048923" y="2899895"/>
                <a:ext cx="360362" cy="431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" name="Line 1205"/>
              <p:cNvSpPr>
                <a:spLocks noChangeShapeType="1"/>
              </p:cNvSpPr>
              <p:nvPr/>
            </p:nvSpPr>
            <p:spPr bwMode="auto">
              <a:xfrm flipH="1" flipV="1">
                <a:off x="7977485" y="426832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" name="Line 1209"/>
              <p:cNvSpPr>
                <a:spLocks noChangeShapeType="1"/>
              </p:cNvSpPr>
              <p:nvPr/>
            </p:nvSpPr>
            <p:spPr bwMode="auto">
              <a:xfrm>
                <a:off x="6753523" y="2899895"/>
                <a:ext cx="287337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" name="Line 1204"/>
              <p:cNvSpPr>
                <a:spLocks noChangeShapeType="1"/>
              </p:cNvSpPr>
              <p:nvPr/>
            </p:nvSpPr>
            <p:spPr bwMode="auto">
              <a:xfrm flipV="1">
                <a:off x="6896398" y="4196882"/>
                <a:ext cx="144462" cy="5286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Line 1237"/>
              <p:cNvSpPr>
                <a:spLocks noChangeShapeType="1"/>
              </p:cNvSpPr>
              <p:nvPr/>
            </p:nvSpPr>
            <p:spPr bwMode="auto">
              <a:xfrm flipV="1">
                <a:off x="6142335" y="4022257"/>
                <a:ext cx="533400" cy="3048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黑体" pitchFamily="2" charset="-122"/>
                </a:endParaRPr>
              </a:p>
            </p:txBody>
          </p:sp>
          <p:pic>
            <p:nvPicPr>
              <p:cNvPr id="13" name="Picture 126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4823" y="2612557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26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860" y="2612557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12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6985" y="3331695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26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3385" y="4628682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6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0498" y="4628682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126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7535" y="4022257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1271"/>
              <p:cNvSpPr txBox="1">
                <a:spLocks noChangeArrowheads="1"/>
              </p:cNvSpPr>
              <p:nvPr/>
            </p:nvSpPr>
            <p:spPr bwMode="auto">
              <a:xfrm>
                <a:off x="6958038" y="2477535"/>
                <a:ext cx="726451" cy="407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主机</a:t>
                </a:r>
              </a:p>
            </p:txBody>
          </p:sp>
          <p:pic>
            <p:nvPicPr>
              <p:cNvPr id="20" name="Picture 127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0998" y="318882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21" name="Object 146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016199795"/>
                  </p:ext>
                </p:extLst>
              </p:nvPr>
            </p:nvGraphicFramePr>
            <p:xfrm>
              <a:off x="6393118" y="3045136"/>
              <a:ext cx="2447367" cy="1727026"/>
            </p:xfrm>
            <a:graphic>
              <a:graphicData uri="http://schemas.openxmlformats.org/presentationml/2006/ole">
                <p:oleObj spid="_x0000_s9221" name="Visio" r:id="rId5" imgW="1689885" imgH="964337" progId="">
                  <p:embed/>
                </p:oleObj>
              </a:graphicData>
            </a:graphic>
          </p:graphicFrame>
          <p:sp>
            <p:nvSpPr>
              <p:cNvPr id="22" name="Text Box 1185"/>
              <p:cNvSpPr txBox="1">
                <a:spLocks noChangeArrowheads="1"/>
              </p:cNvSpPr>
              <p:nvPr/>
            </p:nvSpPr>
            <p:spPr bwMode="auto">
              <a:xfrm>
                <a:off x="7060027" y="3631297"/>
                <a:ext cx="1145334" cy="462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黑体" pitchFamily="2" charset="-122"/>
                  </a:rPr>
                  <a:t>互连网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5915514" y="5157192"/>
              <a:ext cx="34483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+mn-lt"/>
                  <a:ea typeface="黑体" pitchFamily="2" charset="-122"/>
                </a:rPr>
                <a:t> 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互连网与所连接的主机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856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sz="3200" dirty="0"/>
              <a:t> </a:t>
            </a:r>
            <a:r>
              <a:rPr lang="en-US" altLang="zh-CN" dirty="0"/>
              <a:t>1</a:t>
            </a:r>
            <a:r>
              <a:rPr lang="en-US" altLang="zh-CN" sz="3200" dirty="0"/>
              <a:t> </a:t>
            </a:r>
            <a:r>
              <a:rPr lang="zh-CN" altLang="en-US" dirty="0"/>
              <a:t>章   概述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zh-CN" dirty="0"/>
              <a:t>计算机网络在信息时代中的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r>
              <a:rPr lang="en-US" altLang="zh-CN" dirty="0"/>
              <a:t>1.2  </a:t>
            </a:r>
            <a:r>
              <a:rPr lang="zh-CN" altLang="zh-CN" dirty="0"/>
              <a:t>互联网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r>
              <a:rPr lang="en-US" altLang="zh-CN" dirty="0"/>
              <a:t>1.3  </a:t>
            </a:r>
            <a:r>
              <a:rPr lang="zh-CN" altLang="zh-CN" dirty="0"/>
              <a:t>互联网的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r>
              <a:rPr lang="en-US" altLang="zh-CN" dirty="0"/>
              <a:t>1.4  </a:t>
            </a:r>
            <a:r>
              <a:rPr lang="zh-CN" altLang="zh-CN" dirty="0"/>
              <a:t>计算机网络在我国的发展</a:t>
            </a:r>
          </a:p>
          <a:p>
            <a:r>
              <a:rPr lang="en-US" altLang="zh-CN" dirty="0"/>
              <a:t>1.5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类别</a:t>
            </a:r>
            <a:endParaRPr lang="en-US" altLang="zh-CN" dirty="0" smtClean="0"/>
          </a:p>
          <a:p>
            <a:r>
              <a:rPr lang="en-US" altLang="zh-CN" dirty="0"/>
              <a:t>1.6  </a:t>
            </a:r>
            <a:r>
              <a:rPr lang="zh-CN" altLang="zh-CN" dirty="0"/>
              <a:t>计算机网络的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r>
              <a:rPr lang="en-US" altLang="zh-CN" dirty="0"/>
              <a:t>1.7  </a:t>
            </a:r>
            <a:r>
              <a:rPr lang="zh-CN" altLang="zh-CN" dirty="0"/>
              <a:t>计算机网络的体系结构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019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基本概念要清楚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网络</a:t>
            </a:r>
            <a:r>
              <a:rPr lang="zh-CN" altLang="zh-CN" dirty="0"/>
              <a:t>把许多计算机连接在</a:t>
            </a:r>
            <a:r>
              <a:rPr lang="zh-CN" altLang="zh-CN" dirty="0" smtClean="0"/>
              <a:t>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互连</a:t>
            </a:r>
            <a:r>
              <a:rPr lang="zh-CN" altLang="zh-CN" dirty="0">
                <a:solidFill>
                  <a:srgbClr val="FF0000"/>
                </a:solidFill>
              </a:rPr>
              <a:t>网</a:t>
            </a:r>
            <a:r>
              <a:rPr lang="zh-CN" altLang="zh-CN" dirty="0"/>
              <a:t>则把许多网络通过路由器连接在</a:t>
            </a:r>
            <a:r>
              <a:rPr lang="zh-CN" altLang="zh-CN" dirty="0" smtClean="0"/>
              <a:t>一起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网络相连的计算机常称为</a:t>
            </a:r>
            <a:r>
              <a:rPr lang="zh-CN" altLang="zh-CN" dirty="0" smtClean="0">
                <a:solidFill>
                  <a:srgbClr val="0000CC"/>
                </a:solidFill>
              </a:rPr>
              <a:t>主机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178" name="组合 177"/>
          <p:cNvGrpSpPr/>
          <p:nvPr/>
        </p:nvGrpSpPr>
        <p:grpSpPr>
          <a:xfrm>
            <a:off x="1496616" y="3068960"/>
            <a:ext cx="7848871" cy="3143460"/>
            <a:chOff x="1496616" y="3068960"/>
            <a:chExt cx="7848871" cy="3143460"/>
          </a:xfrm>
        </p:grpSpPr>
        <p:grpSp>
          <p:nvGrpSpPr>
            <p:cNvPr id="176" name="组合 175"/>
            <p:cNvGrpSpPr/>
            <p:nvPr/>
          </p:nvGrpSpPr>
          <p:grpSpPr>
            <a:xfrm>
              <a:off x="1496616" y="3068960"/>
              <a:ext cx="5625654" cy="3143460"/>
              <a:chOff x="2068165" y="2996953"/>
              <a:chExt cx="5625654" cy="3143460"/>
            </a:xfrm>
          </p:grpSpPr>
          <p:grpSp>
            <p:nvGrpSpPr>
              <p:cNvPr id="8" name="Group 1504"/>
              <p:cNvGrpSpPr>
                <a:grpSpLocks/>
              </p:cNvGrpSpPr>
              <p:nvPr/>
            </p:nvGrpSpPr>
            <p:grpSpPr bwMode="auto">
              <a:xfrm>
                <a:off x="2775211" y="3490809"/>
                <a:ext cx="4021357" cy="2649604"/>
                <a:chOff x="109" y="1226"/>
                <a:chExt cx="2516" cy="1675"/>
              </a:xfrm>
            </p:grpSpPr>
            <p:grpSp>
              <p:nvGrpSpPr>
                <p:cNvPr id="123" name="Group 150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125" name="Group 150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27" name="Oval 15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8" name="Oval 15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29" name="Oval 15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0" name="Oval 15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1" name="Oval 1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2" name="Oval 15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33" name="Oval 15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126" name="Oval 15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24" name="Freeform 15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" name="Line 1481"/>
              <p:cNvSpPr>
                <a:spLocks noChangeShapeType="1"/>
              </p:cNvSpPr>
              <p:nvPr/>
            </p:nvSpPr>
            <p:spPr bwMode="auto">
              <a:xfrm flipH="1">
                <a:off x="4744264" y="4904191"/>
                <a:ext cx="81441" cy="706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1480"/>
              <p:cNvSpPr>
                <a:spLocks noChangeShapeType="1"/>
              </p:cNvSpPr>
              <p:nvPr/>
            </p:nvSpPr>
            <p:spPr bwMode="auto">
              <a:xfrm flipH="1" flipV="1">
                <a:off x="4237523" y="4542085"/>
                <a:ext cx="506742" cy="274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1296"/>
              <p:cNvSpPr>
                <a:spLocks noChangeShapeType="1"/>
              </p:cNvSpPr>
              <p:nvPr/>
            </p:nvSpPr>
            <p:spPr bwMode="auto">
              <a:xfrm flipH="1" flipV="1">
                <a:off x="3995011" y="5466818"/>
                <a:ext cx="1324768" cy="2316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1297"/>
              <p:cNvSpPr>
                <a:spLocks noChangeShapeType="1"/>
              </p:cNvSpPr>
              <p:nvPr/>
            </p:nvSpPr>
            <p:spPr bwMode="auto">
              <a:xfrm flipV="1">
                <a:off x="4252001" y="3845128"/>
                <a:ext cx="409013" cy="876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 Box 1318"/>
              <p:cNvSpPr txBox="1">
                <a:spLocks noChangeArrowheads="1"/>
              </p:cNvSpPr>
              <p:nvPr/>
            </p:nvSpPr>
            <p:spPr bwMode="auto">
              <a:xfrm>
                <a:off x="3224808" y="2996953"/>
                <a:ext cx="32784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互连网（网络的网络）</a:t>
                </a:r>
              </a:p>
            </p:txBody>
          </p:sp>
          <p:sp>
            <p:nvSpPr>
              <p:cNvPr id="15" name="Line 1440"/>
              <p:cNvSpPr>
                <a:spLocks noChangeShapeType="1"/>
              </p:cNvSpPr>
              <p:nvPr/>
            </p:nvSpPr>
            <p:spPr bwMode="auto">
              <a:xfrm flipH="1">
                <a:off x="3513606" y="4551818"/>
                <a:ext cx="738395" cy="87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1443"/>
              <p:cNvSpPr>
                <a:spLocks noChangeShapeType="1"/>
              </p:cNvSpPr>
              <p:nvPr/>
            </p:nvSpPr>
            <p:spPr bwMode="auto">
              <a:xfrm>
                <a:off x="4990396" y="3845128"/>
                <a:ext cx="492263" cy="175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1444"/>
              <p:cNvSpPr>
                <a:spLocks noChangeShapeType="1"/>
              </p:cNvSpPr>
              <p:nvPr/>
            </p:nvSpPr>
            <p:spPr bwMode="auto">
              <a:xfrm>
                <a:off x="5647351" y="4109894"/>
                <a:ext cx="738395" cy="794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1446"/>
              <p:cNvSpPr>
                <a:spLocks noChangeShapeType="1"/>
              </p:cNvSpPr>
              <p:nvPr/>
            </p:nvSpPr>
            <p:spPr bwMode="auto">
              <a:xfrm flipH="1">
                <a:off x="5482659" y="4197500"/>
                <a:ext cx="83250" cy="529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1447"/>
              <p:cNvSpPr>
                <a:spLocks noChangeShapeType="1"/>
              </p:cNvSpPr>
              <p:nvPr/>
            </p:nvSpPr>
            <p:spPr bwMode="auto">
              <a:xfrm flipV="1">
                <a:off x="4237523" y="4109894"/>
                <a:ext cx="1082255" cy="4146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1448"/>
              <p:cNvSpPr>
                <a:spLocks noChangeShapeType="1"/>
              </p:cNvSpPr>
              <p:nvPr/>
            </p:nvSpPr>
            <p:spPr bwMode="auto">
              <a:xfrm>
                <a:off x="4005869" y="4020341"/>
                <a:ext cx="164692" cy="529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449"/>
              <p:cNvSpPr>
                <a:spLocks noChangeShapeType="1"/>
              </p:cNvSpPr>
              <p:nvPr/>
            </p:nvSpPr>
            <p:spPr bwMode="auto">
              <a:xfrm flipV="1">
                <a:off x="4827515" y="4816584"/>
                <a:ext cx="573705" cy="175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452"/>
              <p:cNvSpPr>
                <a:spLocks noChangeShapeType="1"/>
              </p:cNvSpPr>
              <p:nvPr/>
            </p:nvSpPr>
            <p:spPr bwMode="auto">
              <a:xfrm>
                <a:off x="5565910" y="4816584"/>
                <a:ext cx="738395" cy="876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453"/>
              <p:cNvSpPr>
                <a:spLocks noChangeShapeType="1"/>
              </p:cNvSpPr>
              <p:nvPr/>
            </p:nvSpPr>
            <p:spPr bwMode="auto">
              <a:xfrm flipH="1">
                <a:off x="3902712" y="4684201"/>
                <a:ext cx="246132" cy="617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456"/>
              <p:cNvSpPr>
                <a:spLocks noChangeShapeType="1"/>
              </p:cNvSpPr>
              <p:nvPr/>
            </p:nvSpPr>
            <p:spPr bwMode="auto">
              <a:xfrm>
                <a:off x="5482659" y="4904191"/>
                <a:ext cx="0" cy="6171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445"/>
              <p:cNvSpPr>
                <a:spLocks noChangeShapeType="1"/>
              </p:cNvSpPr>
              <p:nvPr/>
            </p:nvSpPr>
            <p:spPr bwMode="auto">
              <a:xfrm flipH="1">
                <a:off x="5565910" y="4991797"/>
                <a:ext cx="819836" cy="6190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2" name="Picture 1462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429" y="4403861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8133" y="5521328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46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528" y="4639425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146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2042" y="4374660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146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574" y="3667968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146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6613" y="5128073"/>
                <a:ext cx="477785" cy="323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1" name="直接连接符 140"/>
              <p:cNvCxnSpPr/>
              <p:nvPr/>
            </p:nvCxnSpPr>
            <p:spPr bwMode="auto">
              <a:xfrm>
                <a:off x="2718495" y="3951781"/>
                <a:ext cx="1026618" cy="934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 flipV="1">
                <a:off x="2376444" y="4766530"/>
                <a:ext cx="726563" cy="29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连接符 144"/>
              <p:cNvCxnSpPr>
                <a:endCxn id="85" idx="2"/>
              </p:cNvCxnSpPr>
              <p:nvPr/>
            </p:nvCxnSpPr>
            <p:spPr bwMode="auto">
              <a:xfrm flipV="1">
                <a:off x="2594725" y="5584837"/>
                <a:ext cx="829611" cy="1597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H="1" flipV="1">
                <a:off x="5636218" y="5589627"/>
                <a:ext cx="1407271" cy="16921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H="1">
                <a:off x="6603581" y="4858856"/>
                <a:ext cx="871957" cy="899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H="1">
                <a:off x="5768914" y="3897464"/>
                <a:ext cx="1270645" cy="200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34" name="Picture 12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5208" y="36982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Picture 12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7256" y="4562326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126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6444" y="54984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126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8165" y="4562326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12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7216" y="5498430"/>
                <a:ext cx="436563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127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0214" y="3698230"/>
                <a:ext cx="436562" cy="450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" name="Group 1320"/>
              <p:cNvGrpSpPr>
                <a:grpSpLocks/>
              </p:cNvGrpSpPr>
              <p:nvPr/>
            </p:nvGrpSpPr>
            <p:grpSpPr bwMode="auto">
              <a:xfrm>
                <a:off x="3595047" y="3755575"/>
                <a:ext cx="738395" cy="441925"/>
                <a:chOff x="2949" y="196"/>
                <a:chExt cx="941" cy="598"/>
              </a:xfrm>
            </p:grpSpPr>
            <p:sp>
              <p:nvSpPr>
                <p:cNvPr id="112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1329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1" name="Freeform 1330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2" name="Freeform 1331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6" name="Group 1344"/>
              <p:cNvGrpSpPr>
                <a:grpSpLocks/>
              </p:cNvGrpSpPr>
              <p:nvPr/>
            </p:nvGrpSpPr>
            <p:grpSpPr bwMode="auto">
              <a:xfrm>
                <a:off x="5236528" y="3755575"/>
                <a:ext cx="738395" cy="617137"/>
                <a:chOff x="2949" y="196"/>
                <a:chExt cx="941" cy="598"/>
              </a:xfrm>
            </p:grpSpPr>
            <p:sp>
              <p:nvSpPr>
                <p:cNvPr id="101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7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Freeform 135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Freeform 135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1" name="Freeform 135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7" name="Group 1356"/>
              <p:cNvGrpSpPr>
                <a:grpSpLocks/>
              </p:cNvGrpSpPr>
              <p:nvPr/>
            </p:nvGrpSpPr>
            <p:grpSpPr bwMode="auto">
              <a:xfrm rot="20527939">
                <a:off x="2894657" y="4429170"/>
                <a:ext cx="767352" cy="527584"/>
                <a:chOff x="2949" y="196"/>
                <a:chExt cx="941" cy="598"/>
              </a:xfrm>
            </p:grpSpPr>
            <p:sp>
              <p:nvSpPr>
                <p:cNvPr id="90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3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Freeform 136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136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Freeform 136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8" name="Group 1428"/>
              <p:cNvGrpSpPr>
                <a:grpSpLocks/>
              </p:cNvGrpSpPr>
              <p:nvPr/>
            </p:nvGrpSpPr>
            <p:grpSpPr bwMode="auto">
              <a:xfrm rot="20745072">
                <a:off x="3410448" y="5180638"/>
                <a:ext cx="655145" cy="617137"/>
                <a:chOff x="2949" y="196"/>
                <a:chExt cx="941" cy="598"/>
              </a:xfrm>
            </p:grpSpPr>
            <p:sp>
              <p:nvSpPr>
                <p:cNvPr id="79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 143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Freeform 143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 143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0" name="Group 1404"/>
              <p:cNvGrpSpPr>
                <a:grpSpLocks/>
              </p:cNvGrpSpPr>
              <p:nvPr/>
            </p:nvGrpSpPr>
            <p:grpSpPr bwMode="auto">
              <a:xfrm rot="20933218">
                <a:off x="5241958" y="5332489"/>
                <a:ext cx="611710" cy="523690"/>
                <a:chOff x="2949" y="196"/>
                <a:chExt cx="941" cy="598"/>
              </a:xfrm>
            </p:grpSpPr>
            <p:sp>
              <p:nvSpPr>
                <p:cNvPr id="68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 141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141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141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1" name="Group 1416"/>
              <p:cNvGrpSpPr>
                <a:grpSpLocks/>
              </p:cNvGrpSpPr>
              <p:nvPr/>
            </p:nvGrpSpPr>
            <p:grpSpPr bwMode="auto">
              <a:xfrm rot="282232">
                <a:off x="6139614" y="4732872"/>
                <a:ext cx="644286" cy="441925"/>
                <a:chOff x="2949" y="196"/>
                <a:chExt cx="941" cy="598"/>
              </a:xfrm>
            </p:grpSpPr>
            <p:sp>
              <p:nvSpPr>
                <p:cNvPr id="57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142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42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142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8" name="Group 1468"/>
              <p:cNvGrpSpPr>
                <a:grpSpLocks/>
              </p:cNvGrpSpPr>
              <p:nvPr/>
            </p:nvGrpSpPr>
            <p:grpSpPr bwMode="auto">
              <a:xfrm rot="20933218">
                <a:off x="4463747" y="4647213"/>
                <a:ext cx="725726" cy="603510"/>
                <a:chOff x="2949" y="196"/>
                <a:chExt cx="941" cy="598"/>
              </a:xfrm>
            </p:grpSpPr>
            <p:sp>
              <p:nvSpPr>
                <p:cNvPr id="46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Freeform 1477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reeform 1478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 1479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9" name="Text Box 1524"/>
              <p:cNvSpPr txBox="1">
                <a:spLocks noChangeArrowheads="1"/>
              </p:cNvSpPr>
              <p:nvPr/>
            </p:nvSpPr>
            <p:spPr bwMode="auto">
              <a:xfrm>
                <a:off x="4495150" y="4787860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0" name="Text Box 1524"/>
              <p:cNvSpPr txBox="1">
                <a:spLocks noChangeArrowheads="1"/>
              </p:cNvSpPr>
              <p:nvPr/>
            </p:nvSpPr>
            <p:spPr bwMode="auto">
              <a:xfrm>
                <a:off x="6151334" y="4758796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1" name="Text Box 1524"/>
              <p:cNvSpPr txBox="1">
                <a:spLocks noChangeArrowheads="1"/>
              </p:cNvSpPr>
              <p:nvPr/>
            </p:nvSpPr>
            <p:spPr bwMode="auto">
              <a:xfrm>
                <a:off x="3445696" y="5276471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2" name="Text Box 1524"/>
              <p:cNvSpPr txBox="1">
                <a:spLocks noChangeArrowheads="1"/>
              </p:cNvSpPr>
              <p:nvPr/>
            </p:nvSpPr>
            <p:spPr bwMode="auto">
              <a:xfrm>
                <a:off x="5304351" y="3841672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3" name="Text Box 1524"/>
              <p:cNvSpPr txBox="1">
                <a:spLocks noChangeArrowheads="1"/>
              </p:cNvSpPr>
              <p:nvPr/>
            </p:nvSpPr>
            <p:spPr bwMode="auto">
              <a:xfrm>
                <a:off x="2973340" y="4524086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4" name="Text Box 1524"/>
              <p:cNvSpPr txBox="1">
                <a:spLocks noChangeArrowheads="1"/>
              </p:cNvSpPr>
              <p:nvPr/>
            </p:nvSpPr>
            <p:spPr bwMode="auto">
              <a:xfrm>
                <a:off x="3656856" y="3779748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45" name="Text Box 1524"/>
              <p:cNvSpPr txBox="1">
                <a:spLocks noChangeArrowheads="1"/>
              </p:cNvSpPr>
              <p:nvPr/>
            </p:nvSpPr>
            <p:spPr bwMode="auto">
              <a:xfrm>
                <a:off x="5251868" y="5404960"/>
                <a:ext cx="67387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宋体" charset="-122"/>
                  </a:rPr>
                  <a:t>网络</a:t>
                </a: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6702960" y="3356992"/>
                <a:ext cx="64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1" kern="0" dirty="0">
                    <a:solidFill>
                      <a:srgbClr val="000000"/>
                    </a:solidFill>
                    <a:ea typeface="黑体" pitchFamily="2" charset="-122"/>
                  </a:rPr>
                  <a:t>主机</a:t>
                </a:r>
              </a:p>
            </p:txBody>
          </p:sp>
        </p:grpSp>
        <p:sp>
          <p:nvSpPr>
            <p:cNvPr id="177" name="矩形 176"/>
            <p:cNvSpPr/>
            <p:nvPr/>
          </p:nvSpPr>
          <p:spPr>
            <a:xfrm>
              <a:off x="7290080" y="3704975"/>
              <a:ext cx="2055407" cy="15696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99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主机</a:t>
              </a:r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可以是计算机，也可以是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智能手机</a:t>
              </a:r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等</a:t>
              </a:r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智能机器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。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40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1.2.2  </a:t>
            </a:r>
            <a:r>
              <a:rPr lang="zh-CN" altLang="zh-CN" sz="3600" dirty="0" smtClean="0"/>
              <a:t>互联网</a:t>
            </a:r>
            <a:r>
              <a:rPr lang="zh-CN" altLang="zh-CN" sz="3600" dirty="0"/>
              <a:t>基础结构发展的三个阶段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</a:rPr>
              <a:t>阶段：</a:t>
            </a:r>
            <a:r>
              <a:rPr lang="zh-CN" altLang="en-US" dirty="0" smtClean="0"/>
              <a:t>从</a:t>
            </a:r>
            <a:r>
              <a:rPr lang="zh-CN" altLang="en-US" dirty="0"/>
              <a:t>单个网络 </a:t>
            </a:r>
            <a:r>
              <a:rPr lang="en-US" altLang="zh-CN" dirty="0"/>
              <a:t>ARPANET </a:t>
            </a:r>
            <a:r>
              <a:rPr lang="zh-CN" altLang="en-US" dirty="0"/>
              <a:t>向互联网发展的过程。 </a:t>
            </a:r>
          </a:p>
          <a:p>
            <a:r>
              <a:rPr lang="en-US" altLang="zh-CN" dirty="0"/>
              <a:t>1983 </a:t>
            </a:r>
            <a:r>
              <a:rPr lang="zh-CN" altLang="en-US" dirty="0" smtClean="0"/>
              <a:t>年， </a:t>
            </a:r>
            <a:r>
              <a:rPr lang="en-US" altLang="zh-CN" dirty="0"/>
              <a:t>TCP/IP </a:t>
            </a:r>
            <a:r>
              <a:rPr lang="zh-CN" altLang="en-US" dirty="0"/>
              <a:t>协议成为 </a:t>
            </a:r>
            <a:r>
              <a:rPr lang="en-US" altLang="zh-CN" dirty="0"/>
              <a:t>ARPANET </a:t>
            </a:r>
            <a:r>
              <a:rPr lang="zh-CN" altLang="en-US" dirty="0"/>
              <a:t>上的标准</a:t>
            </a:r>
            <a:r>
              <a:rPr lang="zh-CN" altLang="en-US" dirty="0" smtClean="0"/>
              <a:t>协议，</a:t>
            </a:r>
            <a:r>
              <a:rPr lang="zh-CN" altLang="zh-CN" dirty="0"/>
              <a:t>使得所有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TCP/IP </a:t>
            </a:r>
            <a:r>
              <a:rPr lang="zh-CN" altLang="zh-CN" dirty="0" smtClean="0"/>
              <a:t>协议</a:t>
            </a:r>
            <a:r>
              <a:rPr lang="zh-CN" altLang="zh-CN" dirty="0"/>
              <a:t>的计算机都能利用互连网相互</a:t>
            </a:r>
            <a:r>
              <a:rPr lang="zh-CN" altLang="zh-CN" dirty="0" smtClean="0"/>
              <a:t>通信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人们把 </a:t>
            </a:r>
            <a:r>
              <a:rPr lang="en-US" altLang="zh-CN" dirty="0"/>
              <a:t>1983 </a:t>
            </a:r>
            <a:r>
              <a:rPr lang="zh-CN" altLang="en-US" dirty="0"/>
              <a:t>年</a:t>
            </a:r>
            <a:r>
              <a:rPr lang="zh-CN" altLang="en-US" dirty="0" smtClean="0"/>
              <a:t>作为互联网的</a:t>
            </a:r>
            <a:r>
              <a:rPr lang="zh-CN" altLang="en-US" dirty="0"/>
              <a:t>诞生时间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1990</a:t>
            </a:r>
            <a:r>
              <a:rPr lang="zh-CN" altLang="zh-CN" dirty="0" smtClean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ARPANET </a:t>
            </a:r>
            <a:r>
              <a:rPr lang="zh-CN" altLang="zh-CN" dirty="0" smtClean="0"/>
              <a:t>正式</a:t>
            </a:r>
            <a:r>
              <a:rPr lang="zh-CN" altLang="zh-CN" dirty="0"/>
              <a:t>宣布</a:t>
            </a:r>
            <a:r>
              <a:rPr lang="zh-CN" altLang="zh-CN" dirty="0" smtClean="0"/>
              <a:t>关闭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751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nternet </a:t>
            </a:r>
            <a:r>
              <a:rPr lang="zh-CN" altLang="en-US" dirty="0"/>
              <a:t>和 </a:t>
            </a:r>
            <a:r>
              <a:rPr lang="en-US" altLang="zh-CN" dirty="0"/>
              <a:t>Internet </a:t>
            </a:r>
            <a:r>
              <a:rPr lang="zh-CN" altLang="en-US" dirty="0"/>
              <a:t>的区别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小写字母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” </a:t>
            </a:r>
            <a:r>
              <a:rPr lang="zh-CN" altLang="en-US" dirty="0"/>
              <a:t>开始的 </a:t>
            </a:r>
            <a:r>
              <a:rPr lang="en-US" altLang="zh-CN" dirty="0"/>
              <a:t>internet</a:t>
            </a:r>
            <a:r>
              <a:rPr lang="zh-CN" altLang="en-US" dirty="0" smtClean="0"/>
              <a:t>（互连</a:t>
            </a:r>
            <a:r>
              <a:rPr lang="zh-CN" altLang="en-US" dirty="0"/>
              <a:t>网）是一个通用名词，它泛指由多个计算机网络互连而成的网络。 </a:t>
            </a:r>
          </a:p>
          <a:p>
            <a:r>
              <a:rPr lang="zh-CN" altLang="en-US" dirty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大写字母 </a:t>
            </a:r>
            <a:r>
              <a:rPr lang="en-US" altLang="zh-CN" dirty="0" smtClean="0">
                <a:solidFill>
                  <a:srgbClr val="FF0000"/>
                </a:solidFill>
              </a:rPr>
              <a:t>“I” </a:t>
            </a:r>
            <a:r>
              <a:rPr lang="zh-CN" altLang="en-US" dirty="0" smtClean="0"/>
              <a:t>开始</a:t>
            </a:r>
            <a:r>
              <a:rPr lang="zh-CN" altLang="en-US" dirty="0"/>
              <a:t>的的 </a:t>
            </a:r>
            <a:r>
              <a:rPr lang="en-US" altLang="zh-CN" dirty="0"/>
              <a:t>Internet</a:t>
            </a:r>
            <a:r>
              <a:rPr lang="zh-CN" altLang="en-US" dirty="0" smtClean="0"/>
              <a:t>（互联网</a:t>
            </a:r>
            <a:r>
              <a:rPr lang="zh-CN" altLang="zh-CN" dirty="0"/>
              <a:t>或因特网</a:t>
            </a:r>
            <a:r>
              <a:rPr lang="zh-CN" altLang="en-US" dirty="0" smtClean="0"/>
              <a:t>）</a:t>
            </a:r>
            <a:r>
              <a:rPr lang="zh-CN" altLang="en-US" dirty="0"/>
              <a:t>则是一个专用名词，它指当前全球最大的、开放的、由众多网络相互连接而成的特定</a:t>
            </a:r>
            <a:r>
              <a:rPr lang="zh-CN" altLang="en-US" dirty="0" smtClean="0"/>
              <a:t>计算机网络，</a:t>
            </a:r>
            <a:r>
              <a:rPr lang="zh-CN" altLang="en-US" dirty="0"/>
              <a:t>它采用 </a:t>
            </a:r>
            <a:r>
              <a:rPr lang="en-US" altLang="zh-CN" dirty="0"/>
              <a:t>TCP/IP </a:t>
            </a:r>
            <a:r>
              <a:rPr lang="zh-CN" altLang="en-US" dirty="0"/>
              <a:t>协议族作为通信的规则，且其前身是美国的 </a:t>
            </a:r>
            <a:r>
              <a:rPr lang="en-US" altLang="zh-CN" dirty="0"/>
              <a:t>ARPANET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8475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nternet </a:t>
            </a:r>
            <a:r>
              <a:rPr lang="zh-CN" altLang="en-US" dirty="0"/>
              <a:t>和 </a:t>
            </a:r>
            <a:r>
              <a:rPr lang="en-US" altLang="zh-CN" dirty="0"/>
              <a:t>Internet </a:t>
            </a:r>
            <a:r>
              <a:rPr lang="zh-CN" altLang="en-US" dirty="0"/>
              <a:t>的区别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848544" y="1484784"/>
            <a:ext cx="8352928" cy="2448272"/>
          </a:xfrm>
          <a:prstGeom prst="roundRect">
            <a:avLst>
              <a:gd name="adj" fmla="val 870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ea typeface="黑体" pitchFamily="2" charset="-122"/>
              </a:rPr>
              <a:t>任意把几个计算机网络互连起来（不管采用什么协议），并能够相互通信，这样构成的是一个互连</a:t>
            </a:r>
            <a:r>
              <a:rPr lang="zh-CN" altLang="zh-CN" sz="3200" b="1" dirty="0" smtClean="0">
                <a:solidFill>
                  <a:srgbClr val="000099"/>
                </a:solidFill>
                <a:ea typeface="黑体" pitchFamily="2" charset="-122"/>
              </a:rPr>
              <a:t>网</a:t>
            </a:r>
            <a:r>
              <a:rPr lang="en-US" altLang="zh-CN" sz="3200" b="1" dirty="0" smtClean="0">
                <a:solidFill>
                  <a:srgbClr val="000099"/>
                </a:solidFill>
                <a:ea typeface="黑体" pitchFamily="2" charset="-122"/>
              </a:rPr>
              <a:t> (</a:t>
            </a:r>
            <a:r>
              <a:rPr lang="en-US" altLang="zh-CN" sz="3200" b="1" dirty="0">
                <a:solidFill>
                  <a:srgbClr val="000099"/>
                </a:solidFill>
                <a:ea typeface="黑体" pitchFamily="2" charset="-122"/>
              </a:rPr>
              <a:t>internet)</a:t>
            </a:r>
            <a:r>
              <a:rPr lang="zh-CN" altLang="zh-CN" sz="3200" b="1" dirty="0">
                <a:solidFill>
                  <a:srgbClr val="000099"/>
                </a:solidFill>
                <a:ea typeface="黑体" pitchFamily="2" charset="-122"/>
              </a:rPr>
              <a:t>，而不是</a:t>
            </a:r>
            <a:r>
              <a:rPr lang="zh-CN" altLang="zh-CN" sz="3200" b="1" dirty="0" smtClean="0">
                <a:solidFill>
                  <a:srgbClr val="000099"/>
                </a:solidFill>
                <a:ea typeface="黑体" pitchFamily="2" charset="-122"/>
              </a:rPr>
              <a:t>互联网</a:t>
            </a:r>
            <a:r>
              <a:rPr lang="en-US" altLang="zh-CN" sz="3200" b="1" dirty="0" smtClean="0">
                <a:solidFill>
                  <a:srgbClr val="000099"/>
                </a:solidFill>
                <a:ea typeface="黑体" pitchFamily="2" charset="-122"/>
              </a:rPr>
              <a:t> (</a:t>
            </a:r>
            <a:r>
              <a:rPr lang="en-US" altLang="zh-CN" sz="3200" b="1" dirty="0">
                <a:solidFill>
                  <a:srgbClr val="000099"/>
                </a:solidFill>
                <a:ea typeface="黑体" pitchFamily="2" charset="-122"/>
              </a:rPr>
              <a:t>Internet)</a:t>
            </a:r>
            <a:r>
              <a:rPr lang="zh-CN" altLang="zh-CN" sz="3200" b="1" dirty="0" smtClean="0">
                <a:solidFill>
                  <a:srgbClr val="000099"/>
                </a:solidFill>
                <a:ea typeface="黑体" pitchFamily="2" charset="-122"/>
              </a:rPr>
              <a:t>。</a:t>
            </a:r>
            <a:endParaRPr lang="zh-CN" altLang="zh-CN" sz="3200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1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1.2.2  </a:t>
            </a:r>
            <a:r>
              <a:rPr lang="zh-CN" altLang="zh-CN" sz="3600" dirty="0"/>
              <a:t>互联网基础结构发展的三个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第二</a:t>
            </a:r>
            <a:r>
              <a:rPr lang="zh-CN" altLang="en-US" dirty="0" smtClean="0">
                <a:solidFill>
                  <a:srgbClr val="FF0000"/>
                </a:solidFill>
              </a:rPr>
              <a:t>阶段：</a:t>
            </a:r>
            <a:r>
              <a:rPr lang="zh-CN" altLang="en-US" dirty="0" smtClean="0"/>
              <a:t>建成</a:t>
            </a:r>
            <a:r>
              <a:rPr lang="zh-CN" altLang="en-US" dirty="0"/>
              <a:t>了三级结构</a:t>
            </a:r>
            <a:r>
              <a:rPr lang="zh-CN" altLang="en-US" dirty="0" smtClean="0"/>
              <a:t>的互联网。 </a:t>
            </a:r>
            <a:endParaRPr lang="zh-CN" altLang="en-US" dirty="0"/>
          </a:p>
          <a:p>
            <a:r>
              <a:rPr lang="zh-CN" altLang="en-US" dirty="0" smtClean="0"/>
              <a:t>它是一个三</a:t>
            </a:r>
            <a:r>
              <a:rPr lang="zh-CN" altLang="en-US" dirty="0"/>
              <a:t>级计算机网络，分为主干网、地区网和校园网（或企业网）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47784" y="2996952"/>
            <a:ext cx="8669712" cy="2952328"/>
            <a:chOff x="776536" y="3068960"/>
            <a:chExt cx="8669712" cy="2952328"/>
          </a:xfrm>
        </p:grpSpPr>
        <p:cxnSp>
          <p:nvCxnSpPr>
            <p:cNvPr id="6" name="直接连接符 5"/>
            <p:cNvCxnSpPr>
              <a:endCxn id="17" idx="7"/>
            </p:cNvCxnSpPr>
            <p:nvPr/>
          </p:nvCxnSpPr>
          <p:spPr bwMode="auto">
            <a:xfrm flipH="1">
              <a:off x="3013901" y="3392996"/>
              <a:ext cx="1522291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 flipH="1">
              <a:off x="4536192" y="3622124"/>
              <a:ext cx="419100" cy="61131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endCxn id="16" idx="1"/>
            </p:cNvCxnSpPr>
            <p:nvPr/>
          </p:nvCxnSpPr>
          <p:spPr bwMode="auto">
            <a:xfrm>
              <a:off x="5769487" y="3392996"/>
              <a:ext cx="1770684" cy="84044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374" y="3645024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192" y="3786053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116" y="3717032"/>
              <a:ext cx="419100" cy="34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椭圆 11"/>
            <p:cNvSpPr/>
            <p:nvPr/>
          </p:nvSpPr>
          <p:spPr bwMode="auto">
            <a:xfrm>
              <a:off x="4232920" y="3068960"/>
              <a:ext cx="1800200" cy="64807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主干网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76536" y="4581128"/>
              <a:ext cx="1354983" cy="1440160"/>
              <a:chOff x="776536" y="4581128"/>
              <a:chExt cx="1354983" cy="1440160"/>
            </a:xfrm>
          </p:grpSpPr>
          <p:cxnSp>
            <p:nvCxnSpPr>
              <p:cNvPr id="84" name="直接连接符 83"/>
              <p:cNvCxnSpPr>
                <a:endCxn id="99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85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6" name="组合 85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87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89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8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2328852" y="4581128"/>
              <a:ext cx="1249522" cy="1440160"/>
              <a:chOff x="2328852" y="4581128"/>
              <a:chExt cx="1249522" cy="1440160"/>
            </a:xfrm>
          </p:grpSpPr>
          <p:cxnSp>
            <p:nvCxnSpPr>
              <p:cNvPr id="68" name="直接连接符 67"/>
              <p:cNvCxnSpPr>
                <a:endCxn id="73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9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" name="组合 69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71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73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6644410" y="4581128"/>
              <a:ext cx="2801838" cy="1440160"/>
              <a:chOff x="776536" y="4581128"/>
              <a:chExt cx="2801838" cy="1440160"/>
            </a:xfrm>
          </p:grpSpPr>
          <p:cxnSp>
            <p:nvCxnSpPr>
              <p:cNvPr id="36" name="直接连接符 35"/>
              <p:cNvCxnSpPr>
                <a:endCxn id="67" idx="2"/>
              </p:cNvCxnSpPr>
              <p:nvPr/>
            </p:nvCxnSpPr>
            <p:spPr bwMode="auto">
              <a:xfrm flipH="1">
                <a:off x="1495726" y="4581128"/>
                <a:ext cx="635793" cy="832396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7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8503" y="4774473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" name="直接连接符 37"/>
              <p:cNvCxnSpPr>
                <a:endCxn id="44" idx="4"/>
              </p:cNvCxnSpPr>
              <p:nvPr/>
            </p:nvCxnSpPr>
            <p:spPr bwMode="auto">
              <a:xfrm>
                <a:off x="2722973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39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6736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" name="组合 39"/>
              <p:cNvGrpSpPr/>
              <p:nvPr/>
            </p:nvGrpSpPr>
            <p:grpSpPr>
              <a:xfrm>
                <a:off x="776536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55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57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328852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42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44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6" name="椭圆 15"/>
            <p:cNvSpPr/>
            <p:nvPr/>
          </p:nvSpPr>
          <p:spPr bwMode="auto">
            <a:xfrm>
              <a:off x="73292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784648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30531" y="4581128"/>
              <a:ext cx="1249522" cy="1440160"/>
              <a:chOff x="4330531" y="4581128"/>
              <a:chExt cx="1249522" cy="1440160"/>
            </a:xfrm>
          </p:grpSpPr>
          <p:cxnSp>
            <p:nvCxnSpPr>
              <p:cNvPr id="20" name="直接连接符 19"/>
              <p:cNvCxnSpPr>
                <a:endCxn id="25" idx="4"/>
              </p:cNvCxnSpPr>
              <p:nvPr/>
            </p:nvCxnSpPr>
            <p:spPr bwMode="auto">
              <a:xfrm>
                <a:off x="4724652" y="4581128"/>
                <a:ext cx="156347" cy="944861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21" name="Picture 146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415" y="4823432"/>
                <a:ext cx="419100" cy="34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4330531" y="5341956"/>
                <a:ext cx="1249522" cy="679332"/>
                <a:chOff x="776536" y="5341956"/>
                <a:chExt cx="1249522" cy="679332"/>
              </a:xfrm>
            </p:grpSpPr>
            <p:grpSp>
              <p:nvGrpSpPr>
                <p:cNvPr id="23" name="Group 1428"/>
                <p:cNvGrpSpPr>
                  <a:grpSpLocks/>
                </p:cNvGrpSpPr>
                <p:nvPr/>
              </p:nvGrpSpPr>
              <p:grpSpPr bwMode="auto">
                <a:xfrm>
                  <a:off x="776536" y="5341956"/>
                  <a:ext cx="1226011" cy="679332"/>
                  <a:chOff x="2949" y="196"/>
                  <a:chExt cx="941" cy="598"/>
                </a:xfrm>
              </p:grpSpPr>
              <p:sp>
                <p:nvSpPr>
                  <p:cNvPr id="25" name="Oval 1429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"/>
                    <a:ext cx="407" cy="162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430"/>
                  <p:cNvSpPr>
                    <a:spLocks noChangeArrowheads="1"/>
                  </p:cNvSpPr>
                  <p:nvPr/>
                </p:nvSpPr>
                <p:spPr bwMode="auto">
                  <a:xfrm rot="900000">
                    <a:off x="3512" y="252"/>
                    <a:ext cx="275" cy="13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Oval 1431"/>
                  <p:cNvSpPr>
                    <a:spLocks noChangeArrowheads="1"/>
                  </p:cNvSpPr>
                  <p:nvPr/>
                </p:nvSpPr>
                <p:spPr bwMode="auto">
                  <a:xfrm rot="1500000">
                    <a:off x="3650" y="385"/>
                    <a:ext cx="240" cy="153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432"/>
                  <p:cNvSpPr>
                    <a:spLocks noChangeArrowheads="1"/>
                  </p:cNvSpPr>
                  <p:nvPr/>
                </p:nvSpPr>
                <p:spPr bwMode="auto">
                  <a:xfrm rot="-1560000">
                    <a:off x="3573" y="537"/>
                    <a:ext cx="291" cy="18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Oval 14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555"/>
                    <a:ext cx="471" cy="23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1434"/>
                  <p:cNvSpPr>
                    <a:spLocks noChangeArrowheads="1"/>
                  </p:cNvSpPr>
                  <p:nvPr/>
                </p:nvSpPr>
                <p:spPr bwMode="auto">
                  <a:xfrm rot="1080000">
                    <a:off x="3023" y="555"/>
                    <a:ext cx="26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32"/>
                    <a:ext cx="217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1436"/>
                  <p:cNvSpPr>
                    <a:spLocks noChangeArrowheads="1"/>
                  </p:cNvSpPr>
                  <p:nvPr/>
                </p:nvSpPr>
                <p:spPr bwMode="auto">
                  <a:xfrm rot="-1860000">
                    <a:off x="2984" y="310"/>
                    <a:ext cx="295" cy="15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437"/>
                  <p:cNvSpPr>
                    <a:spLocks/>
                  </p:cNvSpPr>
                  <p:nvPr/>
                </p:nvSpPr>
                <p:spPr bwMode="auto">
                  <a:xfrm>
                    <a:off x="3051" y="300"/>
                    <a:ext cx="738" cy="407"/>
                  </a:xfrm>
                  <a:custGeom>
                    <a:avLst/>
                    <a:gdLst>
                      <a:gd name="T0" fmla="*/ 108 w 738"/>
                      <a:gd name="T1" fmla="*/ 82 h 407"/>
                      <a:gd name="T2" fmla="*/ 145 w 738"/>
                      <a:gd name="T3" fmla="*/ 77 h 407"/>
                      <a:gd name="T4" fmla="*/ 183 w 738"/>
                      <a:gd name="T5" fmla="*/ 72 h 407"/>
                      <a:gd name="T6" fmla="*/ 215 w 738"/>
                      <a:gd name="T7" fmla="*/ 67 h 407"/>
                      <a:gd name="T8" fmla="*/ 237 w 738"/>
                      <a:gd name="T9" fmla="*/ 46 h 407"/>
                      <a:gd name="T10" fmla="*/ 204 w 738"/>
                      <a:gd name="T11" fmla="*/ 41 h 407"/>
                      <a:gd name="T12" fmla="*/ 172 w 738"/>
                      <a:gd name="T13" fmla="*/ 46 h 407"/>
                      <a:gd name="T14" fmla="*/ 156 w 738"/>
                      <a:gd name="T15" fmla="*/ 46 h 407"/>
                      <a:gd name="T16" fmla="*/ 188 w 738"/>
                      <a:gd name="T17" fmla="*/ 26 h 407"/>
                      <a:gd name="T18" fmla="*/ 226 w 738"/>
                      <a:gd name="T19" fmla="*/ 15 h 407"/>
                      <a:gd name="T20" fmla="*/ 258 w 738"/>
                      <a:gd name="T21" fmla="*/ 10 h 407"/>
                      <a:gd name="T22" fmla="*/ 290 w 738"/>
                      <a:gd name="T23" fmla="*/ 5 h 407"/>
                      <a:gd name="T24" fmla="*/ 323 w 738"/>
                      <a:gd name="T25" fmla="*/ 0 h 407"/>
                      <a:gd name="T26" fmla="*/ 355 w 738"/>
                      <a:gd name="T27" fmla="*/ 0 h 407"/>
                      <a:gd name="T28" fmla="*/ 387 w 738"/>
                      <a:gd name="T29" fmla="*/ 0 h 407"/>
                      <a:gd name="T30" fmla="*/ 463 w 738"/>
                      <a:gd name="T31" fmla="*/ 0 h 407"/>
                      <a:gd name="T32" fmla="*/ 506 w 738"/>
                      <a:gd name="T33" fmla="*/ 0 h 407"/>
                      <a:gd name="T34" fmla="*/ 543 w 738"/>
                      <a:gd name="T35" fmla="*/ 15 h 407"/>
                      <a:gd name="T36" fmla="*/ 570 w 738"/>
                      <a:gd name="T37" fmla="*/ 36 h 407"/>
                      <a:gd name="T38" fmla="*/ 603 w 738"/>
                      <a:gd name="T39" fmla="*/ 51 h 407"/>
                      <a:gd name="T40" fmla="*/ 635 w 738"/>
                      <a:gd name="T41" fmla="*/ 57 h 407"/>
                      <a:gd name="T42" fmla="*/ 667 w 738"/>
                      <a:gd name="T43" fmla="*/ 77 h 407"/>
                      <a:gd name="T44" fmla="*/ 694 w 738"/>
                      <a:gd name="T45" fmla="*/ 98 h 407"/>
                      <a:gd name="T46" fmla="*/ 715 w 738"/>
                      <a:gd name="T47" fmla="*/ 128 h 407"/>
                      <a:gd name="T48" fmla="*/ 721 w 738"/>
                      <a:gd name="T49" fmla="*/ 164 h 407"/>
                      <a:gd name="T50" fmla="*/ 726 w 738"/>
                      <a:gd name="T51" fmla="*/ 195 h 407"/>
                      <a:gd name="T52" fmla="*/ 726 w 738"/>
                      <a:gd name="T53" fmla="*/ 226 h 407"/>
                      <a:gd name="T54" fmla="*/ 726 w 738"/>
                      <a:gd name="T55" fmla="*/ 257 h 407"/>
                      <a:gd name="T56" fmla="*/ 737 w 738"/>
                      <a:gd name="T57" fmla="*/ 288 h 407"/>
                      <a:gd name="T58" fmla="*/ 737 w 738"/>
                      <a:gd name="T59" fmla="*/ 319 h 407"/>
                      <a:gd name="T60" fmla="*/ 715 w 738"/>
                      <a:gd name="T61" fmla="*/ 349 h 407"/>
                      <a:gd name="T62" fmla="*/ 678 w 738"/>
                      <a:gd name="T63" fmla="*/ 365 h 407"/>
                      <a:gd name="T64" fmla="*/ 646 w 738"/>
                      <a:gd name="T65" fmla="*/ 380 h 407"/>
                      <a:gd name="T66" fmla="*/ 613 w 738"/>
                      <a:gd name="T67" fmla="*/ 396 h 407"/>
                      <a:gd name="T68" fmla="*/ 581 w 738"/>
                      <a:gd name="T69" fmla="*/ 401 h 407"/>
                      <a:gd name="T70" fmla="*/ 538 w 738"/>
                      <a:gd name="T71" fmla="*/ 406 h 407"/>
                      <a:gd name="T72" fmla="*/ 500 w 738"/>
                      <a:gd name="T73" fmla="*/ 406 h 407"/>
                      <a:gd name="T74" fmla="*/ 468 w 738"/>
                      <a:gd name="T75" fmla="*/ 406 h 407"/>
                      <a:gd name="T76" fmla="*/ 436 w 738"/>
                      <a:gd name="T77" fmla="*/ 406 h 407"/>
                      <a:gd name="T78" fmla="*/ 403 w 738"/>
                      <a:gd name="T79" fmla="*/ 406 h 407"/>
                      <a:gd name="T80" fmla="*/ 371 w 738"/>
                      <a:gd name="T81" fmla="*/ 406 h 407"/>
                      <a:gd name="T82" fmla="*/ 339 w 738"/>
                      <a:gd name="T83" fmla="*/ 406 h 407"/>
                      <a:gd name="T84" fmla="*/ 307 w 738"/>
                      <a:gd name="T85" fmla="*/ 406 h 407"/>
                      <a:gd name="T86" fmla="*/ 269 w 738"/>
                      <a:gd name="T87" fmla="*/ 406 h 407"/>
                      <a:gd name="T88" fmla="*/ 237 w 738"/>
                      <a:gd name="T89" fmla="*/ 406 h 407"/>
                      <a:gd name="T90" fmla="*/ 204 w 738"/>
                      <a:gd name="T91" fmla="*/ 406 h 407"/>
                      <a:gd name="T92" fmla="*/ 172 w 738"/>
                      <a:gd name="T93" fmla="*/ 391 h 407"/>
                      <a:gd name="T94" fmla="*/ 140 w 738"/>
                      <a:gd name="T95" fmla="*/ 380 h 407"/>
                      <a:gd name="T96" fmla="*/ 108 w 738"/>
                      <a:gd name="T97" fmla="*/ 365 h 407"/>
                      <a:gd name="T98" fmla="*/ 81 w 738"/>
                      <a:gd name="T99" fmla="*/ 339 h 407"/>
                      <a:gd name="T100" fmla="*/ 59 w 738"/>
                      <a:gd name="T101" fmla="*/ 319 h 407"/>
                      <a:gd name="T102" fmla="*/ 38 w 738"/>
                      <a:gd name="T103" fmla="*/ 288 h 407"/>
                      <a:gd name="T104" fmla="*/ 16 w 738"/>
                      <a:gd name="T105" fmla="*/ 252 h 407"/>
                      <a:gd name="T106" fmla="*/ 0 w 738"/>
                      <a:gd name="T107" fmla="*/ 216 h 407"/>
                      <a:gd name="T108" fmla="*/ 0 w 738"/>
                      <a:gd name="T109" fmla="*/ 185 h 407"/>
                      <a:gd name="T110" fmla="*/ 5 w 738"/>
                      <a:gd name="T111" fmla="*/ 149 h 407"/>
                      <a:gd name="T112" fmla="*/ 27 w 738"/>
                      <a:gd name="T113" fmla="*/ 123 h 407"/>
                      <a:gd name="T114" fmla="*/ 54 w 738"/>
                      <a:gd name="T115" fmla="*/ 108 h 407"/>
                      <a:gd name="T116" fmla="*/ 86 w 738"/>
                      <a:gd name="T117" fmla="*/ 98 h 407"/>
                      <a:gd name="T118" fmla="*/ 113 w 738"/>
                      <a:gd name="T119" fmla="*/ 82 h 407"/>
                      <a:gd name="T120" fmla="*/ 129 w 738"/>
                      <a:gd name="T121" fmla="*/ 98 h 407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738"/>
                      <a:gd name="T184" fmla="*/ 0 h 407"/>
                      <a:gd name="T185" fmla="*/ 738 w 738"/>
                      <a:gd name="T186" fmla="*/ 407 h 407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738" h="407">
                        <a:moveTo>
                          <a:pt x="91" y="82"/>
                        </a:moveTo>
                        <a:lnTo>
                          <a:pt x="108" y="82"/>
                        </a:lnTo>
                        <a:lnTo>
                          <a:pt x="124" y="82"/>
                        </a:lnTo>
                        <a:lnTo>
                          <a:pt x="145" y="77"/>
                        </a:lnTo>
                        <a:lnTo>
                          <a:pt x="161" y="77"/>
                        </a:lnTo>
                        <a:lnTo>
                          <a:pt x="183" y="72"/>
                        </a:lnTo>
                        <a:lnTo>
                          <a:pt x="199" y="72"/>
                        </a:lnTo>
                        <a:lnTo>
                          <a:pt x="215" y="67"/>
                        </a:lnTo>
                        <a:lnTo>
                          <a:pt x="231" y="62"/>
                        </a:lnTo>
                        <a:lnTo>
                          <a:pt x="237" y="46"/>
                        </a:lnTo>
                        <a:lnTo>
                          <a:pt x="221" y="41"/>
                        </a:lnTo>
                        <a:lnTo>
                          <a:pt x="204" y="41"/>
                        </a:lnTo>
                        <a:lnTo>
                          <a:pt x="188" y="46"/>
                        </a:lnTo>
                        <a:lnTo>
                          <a:pt x="172" y="46"/>
                        </a:lnTo>
                        <a:lnTo>
                          <a:pt x="156" y="62"/>
                        </a:lnTo>
                        <a:lnTo>
                          <a:pt x="156" y="46"/>
                        </a:lnTo>
                        <a:lnTo>
                          <a:pt x="172" y="36"/>
                        </a:lnTo>
                        <a:lnTo>
                          <a:pt x="188" y="26"/>
                        </a:lnTo>
                        <a:lnTo>
                          <a:pt x="210" y="21"/>
                        </a:lnTo>
                        <a:lnTo>
                          <a:pt x="226" y="15"/>
                        </a:lnTo>
                        <a:lnTo>
                          <a:pt x="242" y="15"/>
                        </a:lnTo>
                        <a:lnTo>
                          <a:pt x="258" y="10"/>
                        </a:lnTo>
                        <a:lnTo>
                          <a:pt x="274" y="10"/>
                        </a:lnTo>
                        <a:lnTo>
                          <a:pt x="290" y="5"/>
                        </a:lnTo>
                        <a:lnTo>
                          <a:pt x="307" y="5"/>
                        </a:lnTo>
                        <a:lnTo>
                          <a:pt x="323" y="0"/>
                        </a:lnTo>
                        <a:lnTo>
                          <a:pt x="339" y="0"/>
                        </a:lnTo>
                        <a:lnTo>
                          <a:pt x="355" y="0"/>
                        </a:lnTo>
                        <a:lnTo>
                          <a:pt x="371" y="0"/>
                        </a:lnTo>
                        <a:lnTo>
                          <a:pt x="387" y="0"/>
                        </a:lnTo>
                        <a:lnTo>
                          <a:pt x="420" y="0"/>
                        </a:lnTo>
                        <a:lnTo>
                          <a:pt x="463" y="0"/>
                        </a:lnTo>
                        <a:lnTo>
                          <a:pt x="484" y="0"/>
                        </a:lnTo>
                        <a:lnTo>
                          <a:pt x="506" y="0"/>
                        </a:lnTo>
                        <a:lnTo>
                          <a:pt x="527" y="5"/>
                        </a:lnTo>
                        <a:lnTo>
                          <a:pt x="543" y="15"/>
                        </a:lnTo>
                        <a:lnTo>
                          <a:pt x="554" y="31"/>
                        </a:lnTo>
                        <a:lnTo>
                          <a:pt x="570" y="36"/>
                        </a:lnTo>
                        <a:lnTo>
                          <a:pt x="586" y="46"/>
                        </a:lnTo>
                        <a:lnTo>
                          <a:pt x="603" y="51"/>
                        </a:lnTo>
                        <a:lnTo>
                          <a:pt x="619" y="51"/>
                        </a:lnTo>
                        <a:lnTo>
                          <a:pt x="635" y="57"/>
                        </a:lnTo>
                        <a:lnTo>
                          <a:pt x="651" y="67"/>
                        </a:lnTo>
                        <a:lnTo>
                          <a:pt x="667" y="77"/>
                        </a:lnTo>
                        <a:lnTo>
                          <a:pt x="678" y="93"/>
                        </a:lnTo>
                        <a:lnTo>
                          <a:pt x="694" y="98"/>
                        </a:lnTo>
                        <a:lnTo>
                          <a:pt x="699" y="113"/>
                        </a:lnTo>
                        <a:lnTo>
                          <a:pt x="715" y="128"/>
                        </a:lnTo>
                        <a:lnTo>
                          <a:pt x="721" y="149"/>
                        </a:lnTo>
                        <a:lnTo>
                          <a:pt x="721" y="164"/>
                        </a:lnTo>
                        <a:lnTo>
                          <a:pt x="726" y="180"/>
                        </a:lnTo>
                        <a:lnTo>
                          <a:pt x="726" y="195"/>
                        </a:lnTo>
                        <a:lnTo>
                          <a:pt x="726" y="211"/>
                        </a:lnTo>
                        <a:lnTo>
                          <a:pt x="726" y="226"/>
                        </a:lnTo>
                        <a:lnTo>
                          <a:pt x="726" y="242"/>
                        </a:lnTo>
                        <a:lnTo>
                          <a:pt x="726" y="257"/>
                        </a:lnTo>
                        <a:lnTo>
                          <a:pt x="737" y="272"/>
                        </a:lnTo>
                        <a:lnTo>
                          <a:pt x="737" y="288"/>
                        </a:lnTo>
                        <a:lnTo>
                          <a:pt x="737" y="303"/>
                        </a:lnTo>
                        <a:lnTo>
                          <a:pt x="737" y="319"/>
                        </a:lnTo>
                        <a:lnTo>
                          <a:pt x="732" y="334"/>
                        </a:lnTo>
                        <a:lnTo>
                          <a:pt x="715" y="349"/>
                        </a:lnTo>
                        <a:lnTo>
                          <a:pt x="694" y="360"/>
                        </a:lnTo>
                        <a:lnTo>
                          <a:pt x="678" y="365"/>
                        </a:lnTo>
                        <a:lnTo>
                          <a:pt x="662" y="375"/>
                        </a:lnTo>
                        <a:lnTo>
                          <a:pt x="646" y="380"/>
                        </a:lnTo>
                        <a:lnTo>
                          <a:pt x="629" y="385"/>
                        </a:lnTo>
                        <a:lnTo>
                          <a:pt x="613" y="396"/>
                        </a:lnTo>
                        <a:lnTo>
                          <a:pt x="597" y="401"/>
                        </a:lnTo>
                        <a:lnTo>
                          <a:pt x="581" y="401"/>
                        </a:lnTo>
                        <a:lnTo>
                          <a:pt x="559" y="406"/>
                        </a:lnTo>
                        <a:lnTo>
                          <a:pt x="538" y="406"/>
                        </a:lnTo>
                        <a:lnTo>
                          <a:pt x="522" y="406"/>
                        </a:lnTo>
                        <a:lnTo>
                          <a:pt x="500" y="406"/>
                        </a:lnTo>
                        <a:lnTo>
                          <a:pt x="484" y="406"/>
                        </a:lnTo>
                        <a:lnTo>
                          <a:pt x="468" y="406"/>
                        </a:lnTo>
                        <a:lnTo>
                          <a:pt x="452" y="406"/>
                        </a:lnTo>
                        <a:lnTo>
                          <a:pt x="436" y="406"/>
                        </a:lnTo>
                        <a:lnTo>
                          <a:pt x="420" y="406"/>
                        </a:lnTo>
                        <a:lnTo>
                          <a:pt x="403" y="406"/>
                        </a:lnTo>
                        <a:lnTo>
                          <a:pt x="387" y="406"/>
                        </a:lnTo>
                        <a:lnTo>
                          <a:pt x="371" y="406"/>
                        </a:lnTo>
                        <a:lnTo>
                          <a:pt x="355" y="406"/>
                        </a:lnTo>
                        <a:lnTo>
                          <a:pt x="339" y="406"/>
                        </a:lnTo>
                        <a:lnTo>
                          <a:pt x="323" y="406"/>
                        </a:lnTo>
                        <a:lnTo>
                          <a:pt x="307" y="406"/>
                        </a:lnTo>
                        <a:lnTo>
                          <a:pt x="285" y="406"/>
                        </a:lnTo>
                        <a:lnTo>
                          <a:pt x="269" y="406"/>
                        </a:lnTo>
                        <a:lnTo>
                          <a:pt x="253" y="406"/>
                        </a:lnTo>
                        <a:lnTo>
                          <a:pt x="237" y="406"/>
                        </a:lnTo>
                        <a:lnTo>
                          <a:pt x="221" y="406"/>
                        </a:lnTo>
                        <a:lnTo>
                          <a:pt x="204" y="406"/>
                        </a:lnTo>
                        <a:lnTo>
                          <a:pt x="188" y="396"/>
                        </a:lnTo>
                        <a:lnTo>
                          <a:pt x="172" y="391"/>
                        </a:lnTo>
                        <a:lnTo>
                          <a:pt x="156" y="385"/>
                        </a:lnTo>
                        <a:lnTo>
                          <a:pt x="140" y="380"/>
                        </a:lnTo>
                        <a:lnTo>
                          <a:pt x="124" y="375"/>
                        </a:lnTo>
                        <a:lnTo>
                          <a:pt x="108" y="365"/>
                        </a:lnTo>
                        <a:lnTo>
                          <a:pt x="91" y="355"/>
                        </a:lnTo>
                        <a:lnTo>
                          <a:pt x="81" y="339"/>
                        </a:lnTo>
                        <a:lnTo>
                          <a:pt x="65" y="334"/>
                        </a:lnTo>
                        <a:lnTo>
                          <a:pt x="59" y="319"/>
                        </a:lnTo>
                        <a:lnTo>
                          <a:pt x="43" y="303"/>
                        </a:lnTo>
                        <a:lnTo>
                          <a:pt x="38" y="288"/>
                        </a:lnTo>
                        <a:lnTo>
                          <a:pt x="22" y="272"/>
                        </a:lnTo>
                        <a:lnTo>
                          <a:pt x="16" y="252"/>
                        </a:lnTo>
                        <a:lnTo>
                          <a:pt x="5" y="231"/>
                        </a:lnTo>
                        <a:lnTo>
                          <a:pt x="0" y="216"/>
                        </a:lnTo>
                        <a:lnTo>
                          <a:pt x="0" y="200"/>
                        </a:lnTo>
                        <a:lnTo>
                          <a:pt x="0" y="185"/>
                        </a:lnTo>
                        <a:lnTo>
                          <a:pt x="0" y="170"/>
                        </a:lnTo>
                        <a:lnTo>
                          <a:pt x="5" y="149"/>
                        </a:lnTo>
                        <a:lnTo>
                          <a:pt x="11" y="134"/>
                        </a:lnTo>
                        <a:lnTo>
                          <a:pt x="27" y="123"/>
                        </a:lnTo>
                        <a:lnTo>
                          <a:pt x="38" y="108"/>
                        </a:lnTo>
                        <a:lnTo>
                          <a:pt x="54" y="108"/>
                        </a:lnTo>
                        <a:lnTo>
                          <a:pt x="70" y="103"/>
                        </a:lnTo>
                        <a:lnTo>
                          <a:pt x="86" y="98"/>
                        </a:lnTo>
                        <a:lnTo>
                          <a:pt x="102" y="98"/>
                        </a:lnTo>
                        <a:lnTo>
                          <a:pt x="113" y="82"/>
                        </a:lnTo>
                        <a:lnTo>
                          <a:pt x="113" y="67"/>
                        </a:lnTo>
                        <a:lnTo>
                          <a:pt x="129" y="98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438"/>
                  <p:cNvSpPr>
                    <a:spLocks/>
                  </p:cNvSpPr>
                  <p:nvPr/>
                </p:nvSpPr>
                <p:spPr bwMode="auto">
                  <a:xfrm>
                    <a:off x="3193" y="270"/>
                    <a:ext cx="117" cy="118"/>
                  </a:xfrm>
                  <a:custGeom>
                    <a:avLst/>
                    <a:gdLst>
                      <a:gd name="T0" fmla="*/ 5 w 117"/>
                      <a:gd name="T1" fmla="*/ 66 h 118"/>
                      <a:gd name="T2" fmla="*/ 0 w 117"/>
                      <a:gd name="T3" fmla="*/ 51 h 118"/>
                      <a:gd name="T4" fmla="*/ 0 w 117"/>
                      <a:gd name="T5" fmla="*/ 36 h 118"/>
                      <a:gd name="T6" fmla="*/ 16 w 117"/>
                      <a:gd name="T7" fmla="*/ 25 h 118"/>
                      <a:gd name="T8" fmla="*/ 32 w 117"/>
                      <a:gd name="T9" fmla="*/ 15 h 118"/>
                      <a:gd name="T10" fmla="*/ 47 w 117"/>
                      <a:gd name="T11" fmla="*/ 0 h 118"/>
                      <a:gd name="T12" fmla="*/ 63 w 117"/>
                      <a:gd name="T13" fmla="*/ 0 h 118"/>
                      <a:gd name="T14" fmla="*/ 79 w 117"/>
                      <a:gd name="T15" fmla="*/ 0 h 118"/>
                      <a:gd name="T16" fmla="*/ 84 w 117"/>
                      <a:gd name="T17" fmla="*/ 15 h 118"/>
                      <a:gd name="T18" fmla="*/ 95 w 117"/>
                      <a:gd name="T19" fmla="*/ 31 h 118"/>
                      <a:gd name="T20" fmla="*/ 105 w 117"/>
                      <a:gd name="T21" fmla="*/ 46 h 118"/>
                      <a:gd name="T22" fmla="*/ 111 w 117"/>
                      <a:gd name="T23" fmla="*/ 61 h 118"/>
                      <a:gd name="T24" fmla="*/ 116 w 117"/>
                      <a:gd name="T25" fmla="*/ 76 h 118"/>
                      <a:gd name="T26" fmla="*/ 116 w 117"/>
                      <a:gd name="T27" fmla="*/ 92 h 118"/>
                      <a:gd name="T28" fmla="*/ 116 w 117"/>
                      <a:gd name="T29" fmla="*/ 107 h 118"/>
                      <a:gd name="T30" fmla="*/ 100 w 117"/>
                      <a:gd name="T31" fmla="*/ 117 h 118"/>
                      <a:gd name="T32" fmla="*/ 84 w 117"/>
                      <a:gd name="T33" fmla="*/ 117 h 118"/>
                      <a:gd name="T34" fmla="*/ 69 w 117"/>
                      <a:gd name="T35" fmla="*/ 117 h 118"/>
                      <a:gd name="T36" fmla="*/ 53 w 117"/>
                      <a:gd name="T37" fmla="*/ 117 h 118"/>
                      <a:gd name="T38" fmla="*/ 37 w 117"/>
                      <a:gd name="T39" fmla="*/ 112 h 118"/>
                      <a:gd name="T40" fmla="*/ 21 w 117"/>
                      <a:gd name="T41" fmla="*/ 102 h 118"/>
                      <a:gd name="T42" fmla="*/ 11 w 117"/>
                      <a:gd name="T43" fmla="*/ 86 h 118"/>
                      <a:gd name="T44" fmla="*/ 5 w 117"/>
                      <a:gd name="T45" fmla="*/ 71 h 118"/>
                      <a:gd name="T46" fmla="*/ 5 w 117"/>
                      <a:gd name="T47" fmla="*/ 66 h 11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17"/>
                      <a:gd name="T73" fmla="*/ 0 h 118"/>
                      <a:gd name="T74" fmla="*/ 117 w 117"/>
                      <a:gd name="T75" fmla="*/ 118 h 11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17" h="118">
                        <a:moveTo>
                          <a:pt x="5" y="66"/>
                        </a:moveTo>
                        <a:lnTo>
                          <a:pt x="0" y="51"/>
                        </a:lnTo>
                        <a:lnTo>
                          <a:pt x="0" y="36"/>
                        </a:lnTo>
                        <a:lnTo>
                          <a:pt x="16" y="25"/>
                        </a:lnTo>
                        <a:lnTo>
                          <a:pt x="32" y="15"/>
                        </a:lnTo>
                        <a:lnTo>
                          <a:pt x="47" y="0"/>
                        </a:lnTo>
                        <a:lnTo>
                          <a:pt x="63" y="0"/>
                        </a:lnTo>
                        <a:lnTo>
                          <a:pt x="79" y="0"/>
                        </a:lnTo>
                        <a:lnTo>
                          <a:pt x="84" y="15"/>
                        </a:lnTo>
                        <a:lnTo>
                          <a:pt x="95" y="31"/>
                        </a:lnTo>
                        <a:lnTo>
                          <a:pt x="105" y="46"/>
                        </a:lnTo>
                        <a:lnTo>
                          <a:pt x="111" y="61"/>
                        </a:lnTo>
                        <a:lnTo>
                          <a:pt x="116" y="76"/>
                        </a:lnTo>
                        <a:lnTo>
                          <a:pt x="116" y="92"/>
                        </a:lnTo>
                        <a:lnTo>
                          <a:pt x="116" y="107"/>
                        </a:lnTo>
                        <a:lnTo>
                          <a:pt x="100" y="117"/>
                        </a:lnTo>
                        <a:lnTo>
                          <a:pt x="84" y="117"/>
                        </a:lnTo>
                        <a:lnTo>
                          <a:pt x="69" y="117"/>
                        </a:lnTo>
                        <a:lnTo>
                          <a:pt x="53" y="117"/>
                        </a:lnTo>
                        <a:lnTo>
                          <a:pt x="37" y="112"/>
                        </a:lnTo>
                        <a:lnTo>
                          <a:pt x="21" y="102"/>
                        </a:lnTo>
                        <a:lnTo>
                          <a:pt x="11" y="86"/>
                        </a:lnTo>
                        <a:lnTo>
                          <a:pt x="5" y="71"/>
                        </a:lnTo>
                        <a:lnTo>
                          <a:pt x="5" y="66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439"/>
                  <p:cNvSpPr>
                    <a:spLocks/>
                  </p:cNvSpPr>
                  <p:nvPr/>
                </p:nvSpPr>
                <p:spPr bwMode="auto">
                  <a:xfrm>
                    <a:off x="3469" y="239"/>
                    <a:ext cx="82" cy="87"/>
                  </a:xfrm>
                  <a:custGeom>
                    <a:avLst/>
                    <a:gdLst>
                      <a:gd name="T0" fmla="*/ 0 w 82"/>
                      <a:gd name="T1" fmla="*/ 0 h 87"/>
                      <a:gd name="T2" fmla="*/ 16 w 82"/>
                      <a:gd name="T3" fmla="*/ 10 h 87"/>
                      <a:gd name="T4" fmla="*/ 32 w 82"/>
                      <a:gd name="T5" fmla="*/ 20 h 87"/>
                      <a:gd name="T6" fmla="*/ 49 w 82"/>
                      <a:gd name="T7" fmla="*/ 20 h 87"/>
                      <a:gd name="T8" fmla="*/ 65 w 82"/>
                      <a:gd name="T9" fmla="*/ 30 h 87"/>
                      <a:gd name="T10" fmla="*/ 76 w 82"/>
                      <a:gd name="T11" fmla="*/ 46 h 87"/>
                      <a:gd name="T12" fmla="*/ 81 w 82"/>
                      <a:gd name="T13" fmla="*/ 61 h 87"/>
                      <a:gd name="T14" fmla="*/ 81 w 82"/>
                      <a:gd name="T15" fmla="*/ 76 h 87"/>
                      <a:gd name="T16" fmla="*/ 65 w 82"/>
                      <a:gd name="T17" fmla="*/ 86 h 87"/>
                      <a:gd name="T18" fmla="*/ 49 w 82"/>
                      <a:gd name="T19" fmla="*/ 86 h 87"/>
                      <a:gd name="T20" fmla="*/ 27 w 82"/>
                      <a:gd name="T21" fmla="*/ 81 h 87"/>
                      <a:gd name="T22" fmla="*/ 11 w 82"/>
                      <a:gd name="T23" fmla="*/ 71 h 87"/>
                      <a:gd name="T24" fmla="*/ 5 w 82"/>
                      <a:gd name="T25" fmla="*/ 56 h 87"/>
                      <a:gd name="T26" fmla="*/ 0 w 82"/>
                      <a:gd name="T27" fmla="*/ 40 h 87"/>
                      <a:gd name="T28" fmla="*/ 0 w 82"/>
                      <a:gd name="T29" fmla="*/ 25 h 87"/>
                      <a:gd name="T30" fmla="*/ 11 w 82"/>
                      <a:gd name="T31" fmla="*/ 10 h 87"/>
                      <a:gd name="T32" fmla="*/ 0 w 82"/>
                      <a:gd name="T33" fmla="*/ 0 h 8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2"/>
                      <a:gd name="T52" fmla="*/ 0 h 87"/>
                      <a:gd name="T53" fmla="*/ 82 w 82"/>
                      <a:gd name="T54" fmla="*/ 87 h 8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2" h="87">
                        <a:moveTo>
                          <a:pt x="0" y="0"/>
                        </a:moveTo>
                        <a:lnTo>
                          <a:pt x="16" y="10"/>
                        </a:lnTo>
                        <a:lnTo>
                          <a:pt x="32" y="20"/>
                        </a:lnTo>
                        <a:lnTo>
                          <a:pt x="49" y="20"/>
                        </a:lnTo>
                        <a:lnTo>
                          <a:pt x="65" y="30"/>
                        </a:lnTo>
                        <a:lnTo>
                          <a:pt x="76" y="46"/>
                        </a:lnTo>
                        <a:lnTo>
                          <a:pt x="81" y="61"/>
                        </a:lnTo>
                        <a:lnTo>
                          <a:pt x="81" y="76"/>
                        </a:lnTo>
                        <a:lnTo>
                          <a:pt x="65" y="86"/>
                        </a:lnTo>
                        <a:lnTo>
                          <a:pt x="49" y="86"/>
                        </a:lnTo>
                        <a:lnTo>
                          <a:pt x="27" y="81"/>
                        </a:lnTo>
                        <a:lnTo>
                          <a:pt x="11" y="71"/>
                        </a:lnTo>
                        <a:lnTo>
                          <a:pt x="5" y="56"/>
                        </a:lnTo>
                        <a:lnTo>
                          <a:pt x="0" y="40"/>
                        </a:lnTo>
                        <a:lnTo>
                          <a:pt x="0" y="25"/>
                        </a:lnTo>
                        <a:lnTo>
                          <a:pt x="11" y="1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" name="Text Box 1524"/>
                <p:cNvSpPr txBox="1">
                  <a:spLocks noChangeArrowheads="1"/>
                </p:cNvSpPr>
                <p:nvPr/>
              </p:nvSpPr>
              <p:spPr bwMode="auto">
                <a:xfrm>
                  <a:off x="801922" y="5476873"/>
                  <a:ext cx="122413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 dirty="0" smtClean="0">
                      <a:latin typeface="+mn-lt"/>
                      <a:ea typeface="黑体" pitchFamily="2" charset="-122"/>
                    </a:rPr>
                    <a:t>校园网</a:t>
                  </a:r>
                  <a:endParaRPr lang="zh-CN" altLang="en-US" sz="2000" b="1" dirty="0">
                    <a:latin typeface="+mn-lt"/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9" name="椭圆 18"/>
            <p:cNvSpPr/>
            <p:nvPr/>
          </p:nvSpPr>
          <p:spPr bwMode="auto">
            <a:xfrm>
              <a:off x="3728864" y="4149080"/>
              <a:ext cx="1440160" cy="576064"/>
            </a:xfrm>
            <a:prstGeom prst="ellips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地区网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424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1.2.2  </a:t>
            </a:r>
            <a:r>
              <a:rPr lang="zh-CN" altLang="zh-CN" sz="3600" dirty="0"/>
              <a:t>互联网基础结构发展的三个</a:t>
            </a:r>
            <a:r>
              <a:rPr lang="zh-CN" altLang="zh-CN" sz="3600" dirty="0" smtClean="0"/>
              <a:t>阶段</a:t>
            </a:r>
            <a:endParaRPr lang="zh-CN" altLang="en-US" sz="36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第</a:t>
            </a:r>
            <a:r>
              <a:rPr lang="zh-CN" altLang="en-US" sz="2800" dirty="0">
                <a:solidFill>
                  <a:srgbClr val="FF0000"/>
                </a:solidFill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</a:rPr>
              <a:t>阶段：</a:t>
            </a:r>
            <a:r>
              <a:rPr lang="zh-CN" altLang="en-US" sz="2800" dirty="0"/>
              <a:t>逐渐形成了多层次 </a:t>
            </a:r>
            <a:r>
              <a:rPr lang="en-US" altLang="zh-CN" sz="2800" dirty="0"/>
              <a:t>ISP </a:t>
            </a:r>
            <a:r>
              <a:rPr lang="zh-CN" altLang="en-US" sz="2800" dirty="0"/>
              <a:t>结构</a:t>
            </a:r>
            <a:r>
              <a:rPr lang="zh-CN" altLang="en-US" sz="2800" dirty="0" smtClean="0"/>
              <a:t>的互联网。 </a:t>
            </a:r>
            <a:endParaRPr lang="en-US" altLang="zh-CN" sz="2800" dirty="0" smtClean="0"/>
          </a:p>
          <a:p>
            <a:r>
              <a:rPr lang="zh-CN" altLang="en-US" sz="2800" dirty="0"/>
              <a:t>出现</a:t>
            </a:r>
            <a:r>
              <a:rPr lang="zh-CN" altLang="en-US" sz="2800" dirty="0" smtClean="0"/>
              <a:t>了</a:t>
            </a:r>
            <a:r>
              <a:rPr lang="zh-CN" altLang="en-US" sz="2800" dirty="0">
                <a:solidFill>
                  <a:srgbClr val="0000CC"/>
                </a:solidFill>
              </a:rPr>
              <a:t>互联网服务提供者 </a:t>
            </a:r>
            <a:r>
              <a:rPr lang="en-US" altLang="zh-CN" sz="2800" dirty="0">
                <a:solidFill>
                  <a:srgbClr val="0000CC"/>
                </a:solidFill>
              </a:rPr>
              <a:t>ISP</a:t>
            </a:r>
            <a:r>
              <a:rPr lang="en-US" altLang="zh-CN" sz="2800" dirty="0"/>
              <a:t> (Internet Service Provider)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任何机构和个人只要向</a:t>
            </a:r>
            <a:r>
              <a:rPr lang="zh-CN" altLang="zh-CN" sz="2800" dirty="0" smtClean="0"/>
              <a:t>某个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交纳</a:t>
            </a:r>
            <a:r>
              <a:rPr lang="zh-CN" altLang="zh-CN" sz="2800" dirty="0"/>
              <a:t>规定的费用，就</a:t>
            </a:r>
            <a:r>
              <a:rPr lang="zh-CN" altLang="zh-CN" sz="2800" dirty="0" smtClean="0"/>
              <a:t>可</a:t>
            </a:r>
            <a:r>
              <a:rPr lang="zh-CN" altLang="en-US" sz="2800" dirty="0" smtClean="0"/>
              <a:t>从</a:t>
            </a:r>
            <a:r>
              <a:rPr lang="zh-CN" altLang="zh-CN" sz="2800" dirty="0" smtClean="0"/>
              <a:t>该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获取</a:t>
            </a:r>
            <a:r>
              <a:rPr lang="zh-CN" altLang="zh-CN" sz="2800" dirty="0"/>
              <a:t>所</a:t>
            </a:r>
            <a:r>
              <a:rPr lang="zh-CN" altLang="zh-CN" sz="2800" dirty="0" smtClean="0"/>
              <a:t>需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的使用权，并可通过</a:t>
            </a:r>
            <a:r>
              <a:rPr lang="zh-CN" altLang="zh-CN" sz="2800" dirty="0" smtClean="0"/>
              <a:t>该</a:t>
            </a:r>
            <a:r>
              <a:rPr lang="en-US" altLang="zh-CN" sz="2800" dirty="0" smtClean="0"/>
              <a:t> ISP </a:t>
            </a:r>
            <a:r>
              <a:rPr lang="zh-CN" altLang="zh-CN" sz="2800" dirty="0" smtClean="0"/>
              <a:t>接入</a:t>
            </a:r>
            <a:r>
              <a:rPr lang="zh-CN" altLang="zh-CN" sz="2800" dirty="0"/>
              <a:t>到</a:t>
            </a:r>
            <a:r>
              <a:rPr lang="zh-CN" altLang="zh-CN" sz="2800" dirty="0" smtClean="0"/>
              <a:t>互联网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根据提供服务的覆盖面积大小以及所拥有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数目的不同，</a:t>
            </a:r>
            <a:r>
              <a:rPr lang="en-US" altLang="zh-CN" sz="2800" dirty="0" smtClean="0"/>
              <a:t>ISP </a:t>
            </a:r>
            <a:r>
              <a:rPr lang="zh-CN" altLang="zh-CN" sz="2800" dirty="0" smtClean="0"/>
              <a:t>也</a:t>
            </a:r>
            <a:r>
              <a:rPr lang="zh-CN" altLang="zh-CN" sz="2800" dirty="0"/>
              <a:t>分成为</a:t>
            </a:r>
            <a:r>
              <a:rPr lang="zh-CN" altLang="zh-CN" sz="2800" dirty="0">
                <a:solidFill>
                  <a:srgbClr val="0000CC"/>
                </a:solidFill>
              </a:rPr>
              <a:t>不同层次</a:t>
            </a:r>
            <a:r>
              <a:rPr lang="zh-CN" altLang="zh-CN" sz="2800" dirty="0" smtClean="0">
                <a:solidFill>
                  <a:srgbClr val="0000CC"/>
                </a:solidFill>
              </a:rPr>
              <a:t>的</a:t>
            </a:r>
            <a:r>
              <a:rPr lang="en-US" altLang="zh-CN" sz="2800" dirty="0" smtClean="0">
                <a:solidFill>
                  <a:srgbClr val="0000CC"/>
                </a:solidFill>
              </a:rPr>
              <a:t> ISP</a:t>
            </a:r>
            <a:r>
              <a:rPr lang="zh-CN" altLang="zh-CN" sz="2800" dirty="0"/>
              <a:t>：</a:t>
            </a:r>
            <a:r>
              <a:rPr lang="zh-CN" altLang="zh-CN" sz="2800" dirty="0" smtClean="0">
                <a:solidFill>
                  <a:srgbClr val="FF0000"/>
                </a:solidFill>
              </a:rPr>
              <a:t>主干</a:t>
            </a:r>
            <a:r>
              <a:rPr lang="en-US" altLang="zh-CN" sz="2800" dirty="0" smtClean="0">
                <a:solidFill>
                  <a:srgbClr val="FF0000"/>
                </a:solidFill>
              </a:rPr>
              <a:t> ISP</a:t>
            </a:r>
            <a:r>
              <a:rPr lang="zh-CN" altLang="zh-CN" sz="2800" dirty="0">
                <a:solidFill>
                  <a:srgbClr val="FF0000"/>
                </a:solidFill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</a:rPr>
              <a:t>地区</a:t>
            </a:r>
            <a:r>
              <a:rPr lang="en-US" altLang="zh-CN" sz="2800" dirty="0" smtClean="0">
                <a:solidFill>
                  <a:srgbClr val="FF0000"/>
                </a:solidFill>
              </a:rPr>
              <a:t> ISP 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本地</a:t>
            </a:r>
            <a:r>
              <a:rPr lang="en-US" altLang="zh-CN" sz="2800" dirty="0" smtClean="0">
                <a:solidFill>
                  <a:srgbClr val="FF0000"/>
                </a:solidFill>
              </a:rPr>
              <a:t> ISP</a:t>
            </a:r>
            <a:r>
              <a:rPr lang="zh-CN" altLang="zh-CN" sz="2800" dirty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008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20065" y="4796383"/>
            <a:ext cx="8466778" cy="504825"/>
            <a:chOff x="920065" y="4724375"/>
            <a:chExt cx="8466778" cy="504825"/>
          </a:xfrm>
        </p:grpSpPr>
        <p:sp>
          <p:nvSpPr>
            <p:cNvPr id="396459" name="Text Box 171"/>
            <p:cNvSpPr txBox="1">
              <a:spLocks noChangeArrowheads="1"/>
            </p:cNvSpPr>
            <p:nvPr/>
          </p:nvSpPr>
          <p:spPr bwMode="auto">
            <a:xfrm>
              <a:off x="1141542" y="4799397"/>
              <a:ext cx="80772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15000"/>
                </a:spcBef>
                <a:spcAft>
                  <a:spcPct val="15000"/>
                </a:spcAft>
              </a:pP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主机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A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本地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本地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 → </a:t>
              </a:r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主机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396460" name="Rectangle 172"/>
            <p:cNvSpPr>
              <a:spLocks noChangeArrowheads="1"/>
            </p:cNvSpPr>
            <p:nvPr/>
          </p:nvSpPr>
          <p:spPr bwMode="auto">
            <a:xfrm>
              <a:off x="920065" y="4724375"/>
              <a:ext cx="8466778" cy="504825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9997" y="527684"/>
            <a:ext cx="9254121" cy="4032448"/>
            <a:chOff x="128464" y="1412776"/>
            <a:chExt cx="9763258" cy="3876676"/>
          </a:xfrm>
        </p:grpSpPr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>
              <a:off x="6916483" y="3257451"/>
              <a:ext cx="148074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>
              <a:off x="8476333" y="4221064"/>
              <a:ext cx="311283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1" name="Line 143"/>
            <p:cNvSpPr>
              <a:spLocks noChangeShapeType="1"/>
            </p:cNvSpPr>
            <p:nvPr/>
          </p:nvSpPr>
          <p:spPr bwMode="auto">
            <a:xfrm flipH="1">
              <a:off x="7772939" y="4149626"/>
              <a:ext cx="469503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2" name="Text Box 144"/>
            <p:cNvSpPr txBox="1">
              <a:spLocks noChangeArrowheads="1"/>
            </p:cNvSpPr>
            <p:nvPr/>
          </p:nvSpPr>
          <p:spPr bwMode="auto">
            <a:xfrm>
              <a:off x="8008550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33" name="Line 145"/>
            <p:cNvSpPr>
              <a:spLocks noChangeShapeType="1"/>
            </p:cNvSpPr>
            <p:nvPr/>
          </p:nvSpPr>
          <p:spPr bwMode="auto">
            <a:xfrm flipH="1">
              <a:off x="8242441" y="3286026"/>
              <a:ext cx="545175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4" name="Line 146"/>
            <p:cNvSpPr>
              <a:spLocks noChangeShapeType="1"/>
            </p:cNvSpPr>
            <p:nvPr/>
          </p:nvSpPr>
          <p:spPr bwMode="auto">
            <a:xfrm flipH="1">
              <a:off x="5667915" y="3286026"/>
              <a:ext cx="545173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5" name="Line 147"/>
            <p:cNvSpPr>
              <a:spLocks noChangeShapeType="1"/>
            </p:cNvSpPr>
            <p:nvPr/>
          </p:nvSpPr>
          <p:spPr bwMode="auto">
            <a:xfrm>
              <a:off x="6446979" y="3213001"/>
              <a:ext cx="546894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6" name="Line 148"/>
            <p:cNvSpPr>
              <a:spLocks noChangeShapeType="1"/>
            </p:cNvSpPr>
            <p:nvPr/>
          </p:nvSpPr>
          <p:spPr bwMode="auto">
            <a:xfrm>
              <a:off x="3640279" y="3213002"/>
              <a:ext cx="545175" cy="936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7" name="Line 149"/>
            <p:cNvSpPr>
              <a:spLocks noChangeShapeType="1"/>
            </p:cNvSpPr>
            <p:nvPr/>
          </p:nvSpPr>
          <p:spPr bwMode="auto">
            <a:xfrm flipH="1">
              <a:off x="2859494" y="3357464"/>
              <a:ext cx="390393" cy="792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8" name="Line 150"/>
            <p:cNvSpPr>
              <a:spLocks noChangeShapeType="1"/>
            </p:cNvSpPr>
            <p:nvPr/>
          </p:nvSpPr>
          <p:spPr bwMode="auto">
            <a:xfrm>
              <a:off x="1065751" y="3357463"/>
              <a:ext cx="233892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39" name="Line 151"/>
            <p:cNvSpPr>
              <a:spLocks noChangeShapeType="1"/>
            </p:cNvSpPr>
            <p:nvPr/>
          </p:nvSpPr>
          <p:spPr bwMode="auto">
            <a:xfrm>
              <a:off x="9021508" y="3430488"/>
              <a:ext cx="467783" cy="935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0" name="Line 152"/>
            <p:cNvSpPr>
              <a:spLocks noChangeShapeType="1"/>
            </p:cNvSpPr>
            <p:nvPr/>
          </p:nvSpPr>
          <p:spPr bwMode="auto">
            <a:xfrm flipH="1">
              <a:off x="909250" y="2349401"/>
              <a:ext cx="624285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1" name="Line 153"/>
            <p:cNvSpPr>
              <a:spLocks noChangeShapeType="1"/>
            </p:cNvSpPr>
            <p:nvPr/>
          </p:nvSpPr>
          <p:spPr bwMode="auto">
            <a:xfrm>
              <a:off x="5200130" y="1557238"/>
              <a:ext cx="1559851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2" name="Line 154"/>
            <p:cNvSpPr>
              <a:spLocks noChangeShapeType="1"/>
            </p:cNvSpPr>
            <p:nvPr/>
          </p:nvSpPr>
          <p:spPr bwMode="auto">
            <a:xfrm>
              <a:off x="7150375" y="4221064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3" name="Line 155"/>
            <p:cNvSpPr>
              <a:spLocks noChangeShapeType="1"/>
            </p:cNvSpPr>
            <p:nvPr/>
          </p:nvSpPr>
          <p:spPr bwMode="auto">
            <a:xfrm>
              <a:off x="2936885" y="4294089"/>
              <a:ext cx="31128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4" name="Line 156"/>
            <p:cNvSpPr>
              <a:spLocks noChangeShapeType="1"/>
            </p:cNvSpPr>
            <p:nvPr/>
          </p:nvSpPr>
          <p:spPr bwMode="auto">
            <a:xfrm flipH="1">
              <a:off x="6446979" y="4149626"/>
              <a:ext cx="469504" cy="779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5" name="Line 157"/>
            <p:cNvSpPr>
              <a:spLocks noChangeShapeType="1"/>
            </p:cNvSpPr>
            <p:nvPr/>
          </p:nvSpPr>
          <p:spPr bwMode="auto">
            <a:xfrm>
              <a:off x="9489291" y="4365526"/>
              <a:ext cx="156501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6" name="Line 158"/>
            <p:cNvSpPr>
              <a:spLocks noChangeShapeType="1"/>
            </p:cNvSpPr>
            <p:nvPr/>
          </p:nvSpPr>
          <p:spPr bwMode="auto">
            <a:xfrm flipH="1">
              <a:off x="2235210" y="4221063"/>
              <a:ext cx="624284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7" name="Line 159"/>
            <p:cNvSpPr>
              <a:spLocks noChangeShapeType="1"/>
            </p:cNvSpPr>
            <p:nvPr/>
          </p:nvSpPr>
          <p:spPr bwMode="auto">
            <a:xfrm flipH="1">
              <a:off x="597969" y="3357464"/>
              <a:ext cx="154781" cy="1528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8" name="Line 160"/>
            <p:cNvSpPr>
              <a:spLocks noChangeShapeType="1"/>
            </p:cNvSpPr>
            <p:nvPr/>
          </p:nvSpPr>
          <p:spPr bwMode="auto">
            <a:xfrm flipH="1" flipV="1">
              <a:off x="5824415" y="4294088"/>
              <a:ext cx="38867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49" name="Line 161"/>
            <p:cNvSpPr>
              <a:spLocks noChangeShapeType="1"/>
            </p:cNvSpPr>
            <p:nvPr/>
          </p:nvSpPr>
          <p:spPr bwMode="auto">
            <a:xfrm flipV="1">
              <a:off x="4262844" y="4294089"/>
              <a:ext cx="1086908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0" name="Line 162"/>
            <p:cNvSpPr>
              <a:spLocks noChangeShapeType="1"/>
            </p:cNvSpPr>
            <p:nvPr/>
          </p:nvSpPr>
          <p:spPr bwMode="auto">
            <a:xfrm>
              <a:off x="2548213" y="2349402"/>
              <a:ext cx="856456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1" name="Line 163"/>
            <p:cNvSpPr>
              <a:spLocks noChangeShapeType="1"/>
            </p:cNvSpPr>
            <p:nvPr/>
          </p:nvSpPr>
          <p:spPr bwMode="auto">
            <a:xfrm flipH="1">
              <a:off x="5277521" y="4294089"/>
              <a:ext cx="233892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52" name="Oval 164"/>
            <p:cNvSpPr>
              <a:spLocks noChangeArrowheads="1"/>
            </p:cNvSpPr>
            <p:nvPr/>
          </p:nvSpPr>
          <p:spPr bwMode="auto">
            <a:xfrm>
              <a:off x="128464" y="4654452"/>
              <a:ext cx="1012958" cy="504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大公司</a:t>
              </a:r>
            </a:p>
          </p:txBody>
        </p:sp>
        <p:sp>
          <p:nvSpPr>
            <p:cNvPr id="396453" name="Oval 165"/>
            <p:cNvSpPr>
              <a:spLocks noChangeArrowheads="1"/>
            </p:cNvSpPr>
            <p:nvPr/>
          </p:nvSpPr>
          <p:spPr bwMode="auto">
            <a:xfrm>
              <a:off x="3860412" y="4797326"/>
              <a:ext cx="1026716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公司</a:t>
              </a:r>
            </a:p>
          </p:txBody>
        </p:sp>
        <p:sp>
          <p:nvSpPr>
            <p:cNvPr id="396454" name="Oval 166"/>
            <p:cNvSpPr>
              <a:spLocks noChangeArrowheads="1"/>
            </p:cNvSpPr>
            <p:nvPr/>
          </p:nvSpPr>
          <p:spPr bwMode="auto">
            <a:xfrm>
              <a:off x="5033310" y="4055964"/>
              <a:ext cx="1024996" cy="3857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pic>
          <p:nvPicPr>
            <p:cNvPr id="396455" name="Picture 1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7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6456" name="Text Box 168"/>
            <p:cNvSpPr txBox="1">
              <a:spLocks noChangeArrowheads="1"/>
            </p:cNvSpPr>
            <p:nvPr/>
          </p:nvSpPr>
          <p:spPr bwMode="auto">
            <a:xfrm>
              <a:off x="488712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A</a:t>
              </a:r>
            </a:p>
          </p:txBody>
        </p:sp>
        <p:pic>
          <p:nvPicPr>
            <p:cNvPr id="396457" name="Picture 1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5978" y="4870351"/>
              <a:ext cx="443706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6458" name="Text Box 170"/>
            <p:cNvSpPr txBox="1">
              <a:spLocks noChangeArrowheads="1"/>
            </p:cNvSpPr>
            <p:nvPr/>
          </p:nvSpPr>
          <p:spPr bwMode="auto">
            <a:xfrm>
              <a:off x="9178008" y="4797326"/>
              <a:ext cx="370710" cy="355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B</a:t>
              </a:r>
            </a:p>
          </p:txBody>
        </p:sp>
        <p:sp>
          <p:nvSpPr>
            <p:cNvPr id="396461" name="Line 173"/>
            <p:cNvSpPr>
              <a:spLocks noChangeShapeType="1"/>
            </p:cNvSpPr>
            <p:nvPr/>
          </p:nvSpPr>
          <p:spPr bwMode="auto">
            <a:xfrm flipV="1">
              <a:off x="2625602" y="1630263"/>
              <a:ext cx="140507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2" name="Line 174"/>
            <p:cNvSpPr>
              <a:spLocks noChangeShapeType="1"/>
            </p:cNvSpPr>
            <p:nvPr/>
          </p:nvSpPr>
          <p:spPr bwMode="auto">
            <a:xfrm>
              <a:off x="2936885" y="2277963"/>
              <a:ext cx="3823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3" name="Oval 175"/>
            <p:cNvSpPr>
              <a:spLocks noChangeArrowheads="1"/>
            </p:cNvSpPr>
            <p:nvPr/>
          </p:nvSpPr>
          <p:spPr bwMode="auto">
            <a:xfrm>
              <a:off x="8866726" y="4060726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4" name="Line 176"/>
            <p:cNvSpPr>
              <a:spLocks noChangeShapeType="1"/>
            </p:cNvSpPr>
            <p:nvPr/>
          </p:nvSpPr>
          <p:spPr bwMode="auto">
            <a:xfrm flipH="1">
              <a:off x="6292198" y="2422427"/>
              <a:ext cx="779066" cy="719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5" name="Line 177"/>
            <p:cNvSpPr>
              <a:spLocks noChangeShapeType="1"/>
            </p:cNvSpPr>
            <p:nvPr/>
          </p:nvSpPr>
          <p:spPr bwMode="auto">
            <a:xfrm flipH="1" flipV="1">
              <a:off x="7929440" y="2349402"/>
              <a:ext cx="703395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66" name="Oval 178"/>
            <p:cNvSpPr>
              <a:spLocks noChangeArrowheads="1"/>
            </p:cNvSpPr>
            <p:nvPr/>
          </p:nvSpPr>
          <p:spPr bwMode="auto">
            <a:xfrm>
              <a:off x="909250" y="1989038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7" name="Oval 179"/>
            <p:cNvSpPr>
              <a:spLocks noChangeArrowheads="1"/>
            </p:cNvSpPr>
            <p:nvPr/>
          </p:nvSpPr>
          <p:spPr bwMode="auto">
            <a:xfrm>
              <a:off x="230228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8" name="Oval 180"/>
            <p:cNvSpPr>
              <a:spLocks noChangeArrowheads="1"/>
            </p:cNvSpPr>
            <p:nvPr/>
          </p:nvSpPr>
          <p:spPr bwMode="auto">
            <a:xfrm>
              <a:off x="742431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69" name="Oval 181"/>
            <p:cNvSpPr>
              <a:spLocks noChangeArrowheads="1"/>
            </p:cNvSpPr>
            <p:nvPr/>
          </p:nvSpPr>
          <p:spPr bwMode="auto">
            <a:xfrm>
              <a:off x="559052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0" name="Oval 182"/>
            <p:cNvSpPr>
              <a:spLocks noChangeArrowheads="1"/>
            </p:cNvSpPr>
            <p:nvPr/>
          </p:nvSpPr>
          <p:spPr bwMode="auto">
            <a:xfrm>
              <a:off x="3640279" y="1412776"/>
              <a:ext cx="2105025" cy="503237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1" name="Oval 183"/>
            <p:cNvSpPr>
              <a:spLocks noChangeArrowheads="1"/>
            </p:cNvSpPr>
            <p:nvPr/>
          </p:nvSpPr>
          <p:spPr bwMode="auto">
            <a:xfrm>
              <a:off x="6369589" y="1989038"/>
              <a:ext cx="2105025" cy="5032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主干 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2" name="Oval 184"/>
            <p:cNvSpPr>
              <a:spLocks noChangeArrowheads="1"/>
            </p:cNvSpPr>
            <p:nvPr/>
          </p:nvSpPr>
          <p:spPr bwMode="auto">
            <a:xfrm>
              <a:off x="8163331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3" name="Oval 185"/>
            <p:cNvSpPr>
              <a:spLocks noChangeArrowheads="1"/>
            </p:cNvSpPr>
            <p:nvPr/>
          </p:nvSpPr>
          <p:spPr bwMode="auto">
            <a:xfrm>
              <a:off x="207575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 dirty="0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4" name="Oval 186"/>
            <p:cNvSpPr>
              <a:spLocks noChangeArrowheads="1"/>
            </p:cNvSpPr>
            <p:nvPr/>
          </p:nvSpPr>
          <p:spPr bwMode="auto">
            <a:xfrm>
              <a:off x="2702993" y="3070127"/>
              <a:ext cx="1458383" cy="388937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地区 </a:t>
              </a:r>
              <a:r>
                <a:rPr kumimoji="1" lang="zh-CN" altLang="en-US" sz="6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714112" y="2655789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76" name="Text Box 188"/>
            <p:cNvSpPr txBox="1">
              <a:spLocks noChangeArrowheads="1"/>
            </p:cNvSpPr>
            <p:nvPr/>
          </p:nvSpPr>
          <p:spPr bwMode="auto">
            <a:xfrm>
              <a:off x="4419345" y="2638326"/>
              <a:ext cx="925422" cy="88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54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77" name="Oval 189"/>
            <p:cNvSpPr>
              <a:spLocks noChangeArrowheads="1"/>
            </p:cNvSpPr>
            <p:nvPr/>
          </p:nvSpPr>
          <p:spPr bwMode="auto">
            <a:xfrm>
              <a:off x="64469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sp>
          <p:nvSpPr>
            <p:cNvPr id="396478" name="Oval 190"/>
            <p:cNvSpPr>
              <a:spLocks noChangeArrowheads="1"/>
            </p:cNvSpPr>
            <p:nvPr/>
          </p:nvSpPr>
          <p:spPr bwMode="auto">
            <a:xfrm>
              <a:off x="3640279" y="4005164"/>
              <a:ext cx="1024996" cy="436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9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396479" name="Group 191"/>
            <p:cNvGrpSpPr>
              <a:grpSpLocks/>
            </p:cNvGrpSpPr>
            <p:nvPr/>
          </p:nvGrpSpPr>
          <p:grpSpPr bwMode="auto">
            <a:xfrm>
              <a:off x="7305156" y="3084414"/>
              <a:ext cx="586449" cy="355600"/>
              <a:chOff x="3334" y="255"/>
              <a:chExt cx="341" cy="224"/>
            </a:xfrm>
          </p:grpSpPr>
          <p:pic>
            <p:nvPicPr>
              <p:cNvPr id="396480" name="Picture 19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4" y="255"/>
                <a:ext cx="31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1" name="Text Box 193"/>
              <p:cNvSpPr txBox="1">
                <a:spLocks noChangeArrowheads="1"/>
              </p:cNvSpPr>
              <p:nvPr/>
            </p:nvSpPr>
            <p:spPr bwMode="auto">
              <a:xfrm>
                <a:off x="3334" y="255"/>
                <a:ext cx="3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IXP</a:t>
                </a:r>
              </a:p>
            </p:txBody>
          </p:sp>
        </p:grpSp>
        <p:sp>
          <p:nvSpPr>
            <p:cNvPr id="396482" name="Text Box 194"/>
            <p:cNvSpPr txBox="1">
              <a:spLocks noChangeArrowheads="1"/>
            </p:cNvSpPr>
            <p:nvPr/>
          </p:nvSpPr>
          <p:spPr bwMode="auto">
            <a:xfrm>
              <a:off x="1751948" y="3786088"/>
              <a:ext cx="681890" cy="621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83" name="Oval 195"/>
            <p:cNvSpPr>
              <a:spLocks noChangeArrowheads="1"/>
            </p:cNvSpPr>
            <p:nvPr/>
          </p:nvSpPr>
          <p:spPr bwMode="auto">
            <a:xfrm>
              <a:off x="7695548" y="4057551"/>
              <a:ext cx="1024996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latin typeface="Arial" pitchFamily="34" charset="0"/>
                  <a:ea typeface="黑体" pitchFamily="2" charset="-122"/>
                  <a:cs typeface="Arial" pitchFamily="34" charset="0"/>
                </a:rPr>
                <a:t>本地</a:t>
              </a:r>
              <a:r>
                <a:rPr kumimoji="1" lang="zh-CN" altLang="en-US" sz="1000" b="1">
                  <a:latin typeface="Arial" pitchFamily="34" charset="0"/>
                  <a:ea typeface="黑体" pitchFamily="2" charset="-122"/>
                  <a:cs typeface="Arial" pitchFamily="34" charset="0"/>
                </a:rPr>
                <a:t> </a:t>
              </a:r>
              <a:r>
                <a:rPr kumimoji="1" lang="en-US" altLang="zh-CN" b="1">
                  <a:latin typeface="Arial" pitchFamily="34" charset="0"/>
                  <a:ea typeface="黑体" pitchFamily="2" charset="-122"/>
                  <a:cs typeface="Arial" pitchFamily="34" charset="0"/>
                </a:rPr>
                <a:t>ISP</a:t>
              </a:r>
            </a:p>
          </p:txBody>
        </p:sp>
        <p:grpSp>
          <p:nvGrpSpPr>
            <p:cNvPr id="396484" name="Group 196"/>
            <p:cNvGrpSpPr>
              <a:grpSpLocks/>
            </p:cNvGrpSpPr>
            <p:nvPr/>
          </p:nvGrpSpPr>
          <p:grpSpPr bwMode="auto">
            <a:xfrm>
              <a:off x="1724431" y="4725889"/>
              <a:ext cx="964803" cy="563563"/>
              <a:chOff x="295" y="2432"/>
              <a:chExt cx="561" cy="355"/>
            </a:xfrm>
          </p:grpSpPr>
          <p:pic>
            <p:nvPicPr>
              <p:cNvPr id="396485" name="Picture 19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6" name="Text Box 198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grpSp>
          <p:nvGrpSpPr>
            <p:cNvPr id="396487" name="Group 199"/>
            <p:cNvGrpSpPr>
              <a:grpSpLocks/>
            </p:cNvGrpSpPr>
            <p:nvPr/>
          </p:nvGrpSpPr>
          <p:grpSpPr bwMode="auto">
            <a:xfrm>
              <a:off x="2739108" y="4725889"/>
              <a:ext cx="964803" cy="563563"/>
              <a:chOff x="295" y="2432"/>
              <a:chExt cx="561" cy="355"/>
            </a:xfrm>
          </p:grpSpPr>
          <p:pic>
            <p:nvPicPr>
              <p:cNvPr id="396488" name="Picture 200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2432"/>
                <a:ext cx="524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396489" name="Text Box 201"/>
              <p:cNvSpPr txBox="1">
                <a:spLocks noChangeArrowheads="1"/>
              </p:cNvSpPr>
              <p:nvPr/>
            </p:nvSpPr>
            <p:spPr bwMode="auto">
              <a:xfrm>
                <a:off x="315" y="2513"/>
                <a:ext cx="54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 dirty="0"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校园网</a:t>
                </a:r>
              </a:p>
            </p:txBody>
          </p:sp>
        </p:grp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628358" y="4654451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6682591" y="4509989"/>
              <a:ext cx="627772" cy="562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latin typeface="Arial" pitchFamily="34" charset="0"/>
                  <a:ea typeface="黑体" pitchFamily="2" charset="-122"/>
                  <a:cs typeface="Arial" pitchFamily="34" charset="0"/>
                  <a:sym typeface="Symbol" pitchFamily="18" charset="2"/>
                </a:rPr>
                <a:t></a:t>
              </a:r>
            </a:p>
          </p:txBody>
        </p:sp>
        <p:sp>
          <p:nvSpPr>
            <p:cNvPr id="396492" name="Freeform 204"/>
            <p:cNvSpPr>
              <a:spLocks/>
            </p:cNvSpPr>
            <p:nvPr/>
          </p:nvSpPr>
          <p:spPr bwMode="auto">
            <a:xfrm>
              <a:off x="5504533" y="2349402"/>
              <a:ext cx="4017433" cy="2503487"/>
            </a:xfrm>
            <a:custGeom>
              <a:avLst/>
              <a:gdLst>
                <a:gd name="T0" fmla="*/ 0 w 2336"/>
                <a:gd name="T1" fmla="*/ 1577 h 1577"/>
                <a:gd name="T2" fmla="*/ 251 w 2336"/>
                <a:gd name="T3" fmla="*/ 1062 h 1577"/>
                <a:gd name="T4" fmla="*/ 794 w 2336"/>
                <a:gd name="T5" fmla="*/ 249 h 1577"/>
                <a:gd name="T6" fmla="*/ 1274 w 2336"/>
                <a:gd name="T7" fmla="*/ 27 h 1577"/>
                <a:gd name="T8" fmla="*/ 1661 w 2336"/>
                <a:gd name="T9" fmla="*/ 414 h 1577"/>
                <a:gd name="T10" fmla="*/ 2138 w 2336"/>
                <a:gd name="T11" fmla="*/ 1095 h 1577"/>
                <a:gd name="T12" fmla="*/ 2336 w 2336"/>
                <a:gd name="T13" fmla="*/ 156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6" h="1577">
                  <a:moveTo>
                    <a:pt x="0" y="1577"/>
                  </a:moveTo>
                  <a:cubicBezTo>
                    <a:pt x="41" y="1491"/>
                    <a:pt x="119" y="1283"/>
                    <a:pt x="251" y="1062"/>
                  </a:cubicBezTo>
                  <a:cubicBezTo>
                    <a:pt x="383" y="841"/>
                    <a:pt x="624" y="421"/>
                    <a:pt x="794" y="249"/>
                  </a:cubicBezTo>
                  <a:cubicBezTo>
                    <a:pt x="964" y="77"/>
                    <a:pt x="1130" y="0"/>
                    <a:pt x="1274" y="27"/>
                  </a:cubicBezTo>
                  <a:cubicBezTo>
                    <a:pt x="1418" y="54"/>
                    <a:pt x="1517" y="236"/>
                    <a:pt x="1661" y="414"/>
                  </a:cubicBezTo>
                  <a:cubicBezTo>
                    <a:pt x="1805" y="592"/>
                    <a:pt x="2026" y="903"/>
                    <a:pt x="2138" y="1095"/>
                  </a:cubicBezTo>
                  <a:cubicBezTo>
                    <a:pt x="2250" y="1287"/>
                    <a:pt x="2295" y="1470"/>
                    <a:pt x="2336" y="1569"/>
                  </a:cubicBezTo>
                </a:path>
              </a:pathLst>
            </a:custGeom>
            <a:noFill/>
            <a:ln w="76200" cmpd="sng">
              <a:solidFill>
                <a:srgbClr val="C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396493" name="Line 205"/>
            <p:cNvSpPr>
              <a:spLocks noChangeShapeType="1"/>
            </p:cNvSpPr>
            <p:nvPr/>
          </p:nvSpPr>
          <p:spPr bwMode="auto">
            <a:xfrm>
              <a:off x="6362710" y="3440525"/>
              <a:ext cx="23406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885914" y="5589240"/>
            <a:ext cx="858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基于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ISP 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的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多层结构的互联网的概念示意图</a:t>
            </a:r>
            <a:endParaRPr lang="zh-CN" altLang="en-US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416496" y="188640"/>
            <a:ext cx="85689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2016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年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3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月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，全球已经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有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226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IXP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，分布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en-US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172 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个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国家和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地区</a:t>
            </a:r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r>
              <a:rPr lang="zh-CN" altLang="en-US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但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3200" b="1" dirty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的发展在全世界</a:t>
            </a:r>
            <a:r>
              <a:rPr lang="zh-CN" altLang="zh-CN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还很不平衡</a:t>
            </a:r>
            <a:r>
              <a:rPr lang="zh-CN" altLang="en-US" sz="3200" b="1" dirty="0" smtClean="0">
                <a:solidFill>
                  <a:srgbClr val="0000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3200" b="1" dirty="0">
              <a:solidFill>
                <a:srgbClr val="000099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 l="23654" t="16245" r="32539" b="43791"/>
          <a:stretch>
            <a:fillRect/>
          </a:stretch>
        </p:blipFill>
        <p:spPr bwMode="auto">
          <a:xfrm>
            <a:off x="2000672" y="1772816"/>
            <a:ext cx="6264696" cy="38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136576" y="5675764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互联网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交换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点</a:t>
            </a:r>
            <a:r>
              <a:rPr lang="en-US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 IXP </a:t>
            </a:r>
            <a:r>
              <a:rPr lang="zh-CN" altLang="zh-CN" sz="2400" b="1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在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全球的分布图（</a:t>
            </a:r>
            <a:r>
              <a:rPr lang="en-US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2016</a:t>
            </a:r>
            <a:r>
              <a:rPr lang="zh-CN" altLang="zh-CN" sz="24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年）</a:t>
            </a:r>
            <a:endParaRPr lang="zh-CN" altLang="en-US" sz="2400" b="1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2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万维网 </a:t>
            </a:r>
            <a:r>
              <a:rPr lang="en-US" altLang="zh-CN" b="1" dirty="0"/>
              <a:t>WWW </a:t>
            </a:r>
            <a:r>
              <a:rPr lang="zh-CN" altLang="en-US" b="1" dirty="0"/>
              <a:t>的问世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</a:t>
            </a:r>
            <a:r>
              <a:rPr lang="zh-CN" altLang="en-US" dirty="0"/>
              <a:t>已经成为世界上规模最大和增长速率最快的计算机网络，没有人能够准确</a:t>
            </a:r>
            <a:r>
              <a:rPr lang="zh-CN" altLang="en-US" dirty="0" smtClean="0"/>
              <a:t>说出互联网究竟</a:t>
            </a:r>
            <a:r>
              <a:rPr lang="zh-CN" altLang="en-US" dirty="0"/>
              <a:t>有多大。</a:t>
            </a:r>
          </a:p>
          <a:p>
            <a:r>
              <a:rPr lang="zh-CN" altLang="en-US" dirty="0"/>
              <a:t>互联网的迅猛发展始于 </a:t>
            </a: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90 </a:t>
            </a:r>
            <a:r>
              <a:rPr lang="zh-CN" altLang="en-US" dirty="0"/>
              <a:t>年代。由欧洲原子核研究组织 </a:t>
            </a:r>
            <a:r>
              <a:rPr lang="en-US" altLang="zh-CN" dirty="0"/>
              <a:t>CERN </a:t>
            </a:r>
            <a:r>
              <a:rPr lang="zh-CN" altLang="en-US" dirty="0"/>
              <a:t>开发的</a:t>
            </a:r>
            <a:r>
              <a:rPr lang="zh-CN" altLang="en-US" dirty="0">
                <a:solidFill>
                  <a:srgbClr val="FF0000"/>
                </a:solidFill>
              </a:rPr>
              <a:t>万维网 </a:t>
            </a:r>
            <a:r>
              <a:rPr lang="en-US" altLang="zh-CN" b="1" dirty="0">
                <a:solidFill>
                  <a:srgbClr val="FF0000"/>
                </a:solidFill>
              </a:rPr>
              <a:t>WWW</a:t>
            </a: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en-US" altLang="zh-CN" dirty="0"/>
              <a:t>World Wide Web</a:t>
            </a:r>
            <a:r>
              <a:rPr lang="en-US" altLang="zh-CN" dirty="0" smtClean="0"/>
              <a:t>) </a:t>
            </a:r>
            <a:r>
              <a:rPr lang="zh-CN" altLang="en-US" dirty="0" smtClean="0"/>
              <a:t>被</a:t>
            </a:r>
            <a:r>
              <a:rPr lang="zh-CN" altLang="en-US" dirty="0"/>
              <a:t>广泛使用</a:t>
            </a:r>
            <a:r>
              <a:rPr lang="zh-CN" altLang="en-US" dirty="0" smtClean="0"/>
              <a:t>在互联网上</a:t>
            </a:r>
            <a:r>
              <a:rPr lang="zh-CN" altLang="en-US" dirty="0"/>
              <a:t>，大大方便了广大非网络专业人员对网络的使用，</a:t>
            </a:r>
            <a:r>
              <a:rPr lang="zh-CN" altLang="en-US" dirty="0" smtClean="0"/>
              <a:t>成为互联网的</a:t>
            </a:r>
            <a:r>
              <a:rPr lang="zh-CN" altLang="en-US" dirty="0"/>
              <a:t>这种指数级增长的主要驱动力。 </a:t>
            </a:r>
          </a:p>
        </p:txBody>
      </p:sp>
    </p:spTree>
    <p:extLst>
      <p:ext uri="{BB962C8B-B14F-4D97-AF65-F5344CB8AC3E}">
        <p14:creationId xmlns:p14="http://schemas.microsoft.com/office/powerpoint/2010/main" xmlns="" val="25230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互联网的发展情况</a:t>
            </a:r>
            <a:r>
              <a:rPr lang="zh-CN" altLang="en-US" dirty="0" smtClean="0"/>
              <a:t>概况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16496" y="1196752"/>
            <a:ext cx="3975722" cy="493417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 smtClean="0"/>
              <a:t>从</a:t>
            </a:r>
            <a:r>
              <a:rPr lang="en-US" altLang="zh-CN" dirty="0" smtClean="0"/>
              <a:t> 1993 </a:t>
            </a:r>
            <a:r>
              <a:rPr lang="zh-CN" altLang="zh-CN" dirty="0" smtClean="0"/>
              <a:t>年至</a:t>
            </a:r>
            <a:r>
              <a:rPr lang="en-US" altLang="zh-CN" dirty="0" smtClean="0"/>
              <a:t> 2016 </a:t>
            </a:r>
            <a:r>
              <a:rPr lang="zh-CN" altLang="zh-CN" dirty="0" smtClean="0"/>
              <a:t>年</a:t>
            </a:r>
            <a:r>
              <a:rPr lang="zh-CN" altLang="zh-CN" dirty="0"/>
              <a:t>互联网用户数的增长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如图所示</a:t>
            </a:r>
            <a:r>
              <a:rPr lang="zh-CN" altLang="zh-CN" dirty="0" smtClean="0"/>
              <a:t>。</a:t>
            </a:r>
            <a:r>
              <a:rPr lang="zh-CN" altLang="zh-CN" dirty="0">
                <a:solidFill>
                  <a:srgbClr val="0000CC"/>
                </a:solidFill>
              </a:rPr>
              <a:t>这里的用户是指在家中上网的人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 smtClean="0"/>
              <a:t>可以</a:t>
            </a:r>
            <a:r>
              <a:rPr lang="zh-CN" altLang="zh-CN" dirty="0"/>
              <a:t>看出，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2005 </a:t>
            </a:r>
            <a:r>
              <a:rPr lang="zh-CN" altLang="zh-CN" dirty="0" smtClean="0"/>
              <a:t>年</a:t>
            </a:r>
            <a:r>
              <a:rPr lang="zh-CN" altLang="zh-CN" dirty="0"/>
              <a:t>互联网的用户数超过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10 </a:t>
            </a:r>
            <a:r>
              <a:rPr lang="zh-CN" altLang="zh-CN" dirty="0" smtClean="0"/>
              <a:t>亿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2010 </a:t>
            </a:r>
            <a:r>
              <a:rPr lang="zh-CN" altLang="zh-CN" dirty="0" smtClean="0"/>
              <a:t>年</a:t>
            </a:r>
            <a:r>
              <a:rPr lang="zh-CN" altLang="zh-CN" dirty="0"/>
              <a:t>超过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20 </a:t>
            </a:r>
            <a:r>
              <a:rPr lang="zh-CN" altLang="zh-CN" dirty="0" smtClean="0"/>
              <a:t>亿</a:t>
            </a:r>
            <a:r>
              <a:rPr lang="zh-CN" altLang="zh-CN" dirty="0"/>
              <a:t>，而在</a:t>
            </a:r>
            <a:r>
              <a:rPr lang="en-US" altLang="zh-CN" dirty="0"/>
              <a:t>2014</a:t>
            </a:r>
            <a:r>
              <a:rPr lang="zh-CN" altLang="zh-CN" dirty="0" smtClean="0"/>
              <a:t>年</a:t>
            </a:r>
            <a:r>
              <a:rPr lang="en-US" altLang="zh-CN" dirty="0" smtClean="0"/>
              <a:t> </a:t>
            </a:r>
            <a:r>
              <a:rPr lang="zh-CN" altLang="zh-CN" dirty="0" smtClean="0"/>
              <a:t>已</a:t>
            </a:r>
            <a:r>
              <a:rPr lang="zh-CN" altLang="zh-CN" dirty="0"/>
              <a:t>接近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30</a:t>
            </a:r>
            <a:r>
              <a:rPr lang="zh-CN" altLang="zh-CN" dirty="0"/>
              <a:t>亿。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Internet.jpg"/>
          <p:cNvPicPr>
            <a:picLocks noChangeAspect="1"/>
          </p:cNvPicPr>
          <p:nvPr/>
        </p:nvPicPr>
        <p:blipFill>
          <a:blip r:embed="rId3" cstate="print"/>
          <a:srcRect t="3774" r="14465" b="7547"/>
          <a:stretch>
            <a:fillRect/>
          </a:stretch>
        </p:blipFill>
        <p:spPr>
          <a:xfrm>
            <a:off x="4592960" y="1484784"/>
            <a:ext cx="5015866" cy="38884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49943" y="5661248"/>
            <a:ext cx="4892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latin typeface="+mn-lt"/>
                <a:ea typeface="黑体" pitchFamily="2" charset="-122"/>
              </a:rPr>
              <a:t>1993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年至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 2016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年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互联网用户的增长情况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1.1 </a:t>
            </a:r>
            <a:r>
              <a:rPr lang="en-US" altLang="zh-CN" sz="4000" dirty="0" smtClean="0"/>
              <a:t> </a:t>
            </a:r>
            <a:r>
              <a:rPr lang="zh-CN" altLang="zh-CN" sz="4000" dirty="0" smtClean="0"/>
              <a:t>计算机网络</a:t>
            </a:r>
            <a:r>
              <a:rPr lang="zh-CN" altLang="zh-CN" sz="4000" dirty="0"/>
              <a:t>在信息时代中的作用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21 </a:t>
            </a:r>
            <a:r>
              <a:rPr lang="zh-CN" altLang="en-US" dirty="0"/>
              <a:t>世纪的一些重要</a:t>
            </a:r>
            <a:r>
              <a:rPr lang="zh-CN" altLang="en-US" dirty="0" smtClean="0"/>
              <a:t>特征是</a:t>
            </a:r>
            <a:r>
              <a:rPr lang="zh-CN" altLang="en-US" dirty="0" smtClean="0">
                <a:solidFill>
                  <a:srgbClr val="0000CC"/>
                </a:solidFill>
              </a:rPr>
              <a:t>数字化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CC"/>
                </a:solidFill>
              </a:rPr>
              <a:t>网络化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</a:rPr>
              <a:t>信息化</a:t>
            </a:r>
            <a:r>
              <a:rPr lang="zh-CN" altLang="en-US" dirty="0"/>
              <a:t>，它是一个以</a:t>
            </a:r>
            <a:r>
              <a:rPr lang="zh-CN" altLang="en-US" dirty="0">
                <a:solidFill>
                  <a:srgbClr val="FF0000"/>
                </a:solidFill>
              </a:rPr>
              <a:t>网络为核心</a:t>
            </a:r>
            <a:r>
              <a:rPr lang="zh-CN" altLang="en-US" dirty="0"/>
              <a:t>的信息</a:t>
            </a:r>
            <a:r>
              <a:rPr lang="zh-CN" altLang="en-US" dirty="0" smtClean="0"/>
              <a:t>时代。</a:t>
            </a:r>
            <a:endParaRPr lang="en-US" altLang="zh-CN" dirty="0" smtClean="0"/>
          </a:p>
          <a:p>
            <a:r>
              <a:rPr lang="zh-CN" altLang="en-US" dirty="0" smtClean="0"/>
              <a:t>大众熟悉的三大类网络有：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电信网络：</a:t>
            </a:r>
            <a:r>
              <a:rPr lang="zh-CN" altLang="zh-CN" dirty="0"/>
              <a:t>提供电话、电报及传真等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有线电视网络：</a:t>
            </a:r>
            <a:r>
              <a:rPr lang="zh-CN" altLang="zh-CN" dirty="0"/>
              <a:t>向用户传送各种</a:t>
            </a:r>
            <a:r>
              <a:rPr lang="zh-CN" altLang="zh-CN" dirty="0" smtClean="0"/>
              <a:t>电视节目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计算机网络：</a:t>
            </a:r>
            <a:r>
              <a:rPr lang="zh-CN" altLang="zh-CN" dirty="0"/>
              <a:t>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</a:t>
            </a:r>
            <a:r>
              <a:rPr lang="zh-CN" altLang="zh-CN" dirty="0" smtClean="0"/>
              <a:t>在</a:t>
            </a:r>
            <a:r>
              <a:rPr lang="zh-CN" altLang="zh-CN" dirty="0"/>
              <a:t>计算机之间传送数据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2520" y="5773789"/>
            <a:ext cx="9001000" cy="5355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latin typeface="+mn-lt"/>
                <a:ea typeface="黑体" pitchFamily="2" charset="-122"/>
              </a:rPr>
              <a:t>发展最快的并起到核心作用的是计算机网络。</a:t>
            </a:r>
            <a:endParaRPr lang="en-US" altLang="zh-CN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4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互联网的发展情况</a:t>
            </a:r>
            <a:r>
              <a:rPr lang="zh-CN" altLang="en-US" dirty="0" smtClean="0"/>
              <a:t>概况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038174"/>
              </p:ext>
            </p:extLst>
          </p:nvPr>
        </p:nvGraphicFramePr>
        <p:xfrm>
          <a:off x="776536" y="2148448"/>
          <a:ext cx="8496945" cy="279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1512168"/>
                <a:gridCol w="1512169"/>
                <a:gridCol w="1584176"/>
                <a:gridCol w="2592288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黑体" pitchFamily="2" charset="-122"/>
                        </a:rPr>
                        <a:t>年份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黑体" pitchFamily="2" charset="-122"/>
                        </a:rPr>
                        <a:t>网络数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黑体" pitchFamily="2" charset="-122"/>
                        </a:rPr>
                        <a:t>主机数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黑体" pitchFamily="2" charset="-122"/>
                        </a:rPr>
                        <a:t>用户数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黑体" pitchFamily="2" charset="-122"/>
                        </a:rPr>
                        <a:t>管理机构数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1980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0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1990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5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6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2000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5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7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8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2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2005</a:t>
                      </a:r>
                      <a:endParaRPr lang="zh-CN" altLang="en-US" sz="2800" b="1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6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8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9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en-US" altLang="zh-CN" sz="2800" b="1" baseline="30000" dirty="0" smtClean="0"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altLang="en-US" sz="2800" b="1" baseline="30000" dirty="0">
                        <a:latin typeface="+mn-lt"/>
                        <a:ea typeface="黑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90547" y="1628800"/>
            <a:ext cx="6674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 smtClean="0">
                <a:latin typeface="+mn-lt"/>
                <a:ea typeface="黑体" pitchFamily="2" charset="-122"/>
              </a:rPr>
              <a:t>互联网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的发展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概况</a:t>
            </a:r>
            <a:r>
              <a:rPr lang="zh-CN" altLang="en-US" sz="2800" b="1" dirty="0">
                <a:latin typeface="+mn-lt"/>
                <a:ea typeface="黑体" pitchFamily="2" charset="-122"/>
              </a:rPr>
              <a:t>（统计到 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2005 </a:t>
            </a:r>
            <a:r>
              <a:rPr lang="zh-CN" altLang="en-US" sz="2800" b="1" dirty="0">
                <a:latin typeface="+mn-lt"/>
                <a:ea typeface="黑体" pitchFamily="2" charset="-122"/>
              </a:rPr>
              <a:t>年）</a:t>
            </a:r>
          </a:p>
        </p:txBody>
      </p:sp>
    </p:spTree>
    <p:extLst>
      <p:ext uri="{BB962C8B-B14F-4D97-AF65-F5344CB8AC3E}">
        <p14:creationId xmlns:p14="http://schemas.microsoft.com/office/powerpoint/2010/main" xmlns="" val="25567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  </a:t>
            </a:r>
            <a:r>
              <a:rPr lang="zh-CN" altLang="zh-CN" dirty="0" smtClean="0"/>
              <a:t>互联网</a:t>
            </a:r>
            <a:r>
              <a:rPr lang="zh-CN" altLang="zh-CN" dirty="0"/>
              <a:t>的标准化工作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16496" y="2262188"/>
            <a:ext cx="9283437" cy="3614738"/>
            <a:chOff x="350837" y="2262188"/>
            <a:chExt cx="9283437" cy="3614738"/>
          </a:xfrm>
        </p:grpSpPr>
        <p:sp>
          <p:nvSpPr>
            <p:cNvPr id="320515" name="Rectangle 3"/>
            <p:cNvSpPr>
              <a:spLocks noChangeArrowheads="1"/>
            </p:cNvSpPr>
            <p:nvPr/>
          </p:nvSpPr>
          <p:spPr bwMode="auto">
            <a:xfrm>
              <a:off x="350837" y="3576639"/>
              <a:ext cx="3198813" cy="23002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6" name="Freeform 4"/>
            <p:cNvSpPr>
              <a:spLocks/>
            </p:cNvSpPr>
            <p:nvPr/>
          </p:nvSpPr>
          <p:spPr bwMode="auto">
            <a:xfrm>
              <a:off x="3408627" y="2755901"/>
              <a:ext cx="2744788" cy="246063"/>
            </a:xfrm>
            <a:custGeom>
              <a:avLst/>
              <a:gdLst>
                <a:gd name="T0" fmla="*/ 0 w 1584"/>
                <a:gd name="T1" fmla="*/ 0 h 336"/>
                <a:gd name="T2" fmla="*/ 1584 w 1584"/>
                <a:gd name="T3" fmla="*/ 0 h 336"/>
                <a:gd name="T4" fmla="*/ 1344 w 1584"/>
                <a:gd name="T5" fmla="*/ 336 h 336"/>
                <a:gd name="T6" fmla="*/ 240 w 1584"/>
                <a:gd name="T7" fmla="*/ 336 h 336"/>
                <a:gd name="T8" fmla="*/ 0 w 1584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4" h="336">
                  <a:moveTo>
                    <a:pt x="0" y="0"/>
                  </a:moveTo>
                  <a:lnTo>
                    <a:pt x="1584" y="0"/>
                  </a:lnTo>
                  <a:lnTo>
                    <a:pt x="1344" y="336"/>
                  </a:lnTo>
                  <a:lnTo>
                    <a:pt x="240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3408627" y="2262188"/>
              <a:ext cx="2744788" cy="4937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互联网协会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ISOC</a:t>
              </a:r>
            </a:p>
          </p:txBody>
        </p:sp>
        <p:sp>
          <p:nvSpPr>
            <p:cNvPr id="320518" name="Line 6"/>
            <p:cNvSpPr>
              <a:spLocks noChangeShapeType="1"/>
            </p:cNvSpPr>
            <p:nvPr/>
          </p:nvSpPr>
          <p:spPr bwMode="auto">
            <a:xfrm>
              <a:off x="2240889" y="4727576"/>
              <a:ext cx="667279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19" name="Line 7"/>
            <p:cNvSpPr>
              <a:spLocks noChangeShapeType="1"/>
            </p:cNvSpPr>
            <p:nvPr/>
          </p:nvSpPr>
          <p:spPr bwMode="auto">
            <a:xfrm>
              <a:off x="3408627" y="2755900"/>
              <a:ext cx="295804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0" name="Line 8"/>
            <p:cNvSpPr>
              <a:spLocks noChangeShapeType="1"/>
            </p:cNvSpPr>
            <p:nvPr/>
          </p:nvSpPr>
          <p:spPr bwMode="auto">
            <a:xfrm flipH="1">
              <a:off x="1076590" y="4727576"/>
              <a:ext cx="665560" cy="5746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1" name="Line 9"/>
            <p:cNvSpPr>
              <a:spLocks noChangeShapeType="1"/>
            </p:cNvSpPr>
            <p:nvPr/>
          </p:nvSpPr>
          <p:spPr bwMode="auto">
            <a:xfrm flipH="1">
              <a:off x="5811177" y="2755900"/>
              <a:ext cx="342238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584729" y="4140201"/>
              <a:ext cx="2731029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IRSG </a:t>
              </a: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5904046" y="3576639"/>
              <a:ext cx="3730228" cy="23002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4" name="Text Box 12"/>
            <p:cNvSpPr txBox="1">
              <a:spLocks noChangeArrowheads="1"/>
            </p:cNvSpPr>
            <p:nvPr/>
          </p:nvSpPr>
          <p:spPr bwMode="auto">
            <a:xfrm>
              <a:off x="741231" y="3606801"/>
              <a:ext cx="24449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互联网研究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IRTF </a:t>
              </a:r>
            </a:p>
          </p:txBody>
        </p:sp>
        <p:sp>
          <p:nvSpPr>
            <p:cNvPr id="320525" name="Text Box 13"/>
            <p:cNvSpPr txBox="1">
              <a:spLocks noChangeArrowheads="1"/>
            </p:cNvSpPr>
            <p:nvPr/>
          </p:nvSpPr>
          <p:spPr bwMode="auto">
            <a:xfrm>
              <a:off x="6485335" y="3560763"/>
              <a:ext cx="24304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部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IETF </a:t>
              </a:r>
            </a:p>
          </p:txBody>
        </p:sp>
        <p:sp>
          <p:nvSpPr>
            <p:cNvPr id="320526" name="Line 14"/>
            <p:cNvSpPr>
              <a:spLocks noChangeShapeType="1"/>
            </p:cNvSpPr>
            <p:nvPr/>
          </p:nvSpPr>
          <p:spPr bwMode="auto">
            <a:xfrm flipV="1">
              <a:off x="2067189" y="3716339"/>
              <a:ext cx="1637242" cy="433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7" name="Line 15"/>
            <p:cNvSpPr>
              <a:spLocks noChangeShapeType="1"/>
            </p:cNvSpPr>
            <p:nvPr/>
          </p:nvSpPr>
          <p:spPr bwMode="auto">
            <a:xfrm flipH="1" flipV="1">
              <a:off x="5238486" y="3659188"/>
              <a:ext cx="2445544" cy="4175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6356350" y="4070351"/>
              <a:ext cx="2887531" cy="657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互联网工程</a:t>
              </a:r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指导小组</a:t>
              </a:r>
            </a:p>
            <a:p>
              <a:pPr algn="ctr"/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IESG </a:t>
              </a:r>
            </a:p>
          </p:txBody>
        </p:sp>
        <p:sp>
          <p:nvSpPr>
            <p:cNvPr id="320529" name="Text Box 17"/>
            <p:cNvSpPr txBox="1">
              <a:spLocks noChangeArrowheads="1"/>
            </p:cNvSpPr>
            <p:nvPr/>
          </p:nvSpPr>
          <p:spPr bwMode="auto">
            <a:xfrm>
              <a:off x="7371027" y="4754563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0" name="Line 18"/>
            <p:cNvSpPr>
              <a:spLocks noChangeShapeType="1"/>
            </p:cNvSpPr>
            <p:nvPr/>
          </p:nvSpPr>
          <p:spPr bwMode="auto">
            <a:xfrm flipV="1">
              <a:off x="6825854" y="4727576"/>
              <a:ext cx="158221" cy="2143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1" name="Line 19"/>
            <p:cNvSpPr>
              <a:spLocks noChangeShapeType="1"/>
            </p:cNvSpPr>
            <p:nvPr/>
          </p:nvSpPr>
          <p:spPr bwMode="auto">
            <a:xfrm>
              <a:off x="8306594" y="4724401"/>
              <a:ext cx="259689" cy="1682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827221" y="5302251"/>
              <a:ext cx="498740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8972154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34" name="Text Box 22"/>
            <p:cNvSpPr txBox="1">
              <a:spLocks noChangeArrowheads="1"/>
            </p:cNvSpPr>
            <p:nvPr/>
          </p:nvSpPr>
          <p:spPr bwMode="auto">
            <a:xfrm>
              <a:off x="656100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5" name="Text Box 23"/>
            <p:cNvSpPr txBox="1">
              <a:spLocks noChangeArrowheads="1"/>
            </p:cNvSpPr>
            <p:nvPr/>
          </p:nvSpPr>
          <p:spPr bwMode="auto">
            <a:xfrm>
              <a:off x="8456216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36" name="Line 24"/>
            <p:cNvSpPr>
              <a:spLocks noChangeShapeType="1"/>
            </p:cNvSpPr>
            <p:nvPr/>
          </p:nvSpPr>
          <p:spPr bwMode="auto">
            <a:xfrm flipH="1">
              <a:off x="6235965" y="5219701"/>
              <a:ext cx="33192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7" name="Line 25"/>
            <p:cNvSpPr>
              <a:spLocks noChangeShapeType="1"/>
            </p:cNvSpPr>
            <p:nvPr/>
          </p:nvSpPr>
          <p:spPr bwMode="auto">
            <a:xfrm>
              <a:off x="6818974" y="5219701"/>
              <a:ext cx="500459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8" name="Line 26"/>
            <p:cNvSpPr>
              <a:spLocks noChangeShapeType="1"/>
            </p:cNvSpPr>
            <p:nvPr/>
          </p:nvSpPr>
          <p:spPr bwMode="auto">
            <a:xfrm flipH="1">
              <a:off x="7984994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39" name="Line 27"/>
            <p:cNvSpPr>
              <a:spLocks noChangeShapeType="1"/>
            </p:cNvSpPr>
            <p:nvPr/>
          </p:nvSpPr>
          <p:spPr bwMode="auto">
            <a:xfrm>
              <a:off x="8650552" y="5219701"/>
              <a:ext cx="416190" cy="1635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2657079" y="5302251"/>
              <a:ext cx="500459" cy="409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RG</a:t>
              </a:r>
            </a:p>
          </p:txBody>
        </p:sp>
        <p:sp>
          <p:nvSpPr>
            <p:cNvPr id="320541" name="Text Box 29"/>
            <p:cNvSpPr txBox="1">
              <a:spLocks noChangeArrowheads="1"/>
            </p:cNvSpPr>
            <p:nvPr/>
          </p:nvSpPr>
          <p:spPr bwMode="auto">
            <a:xfrm>
              <a:off x="1676797" y="5264151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…</a:t>
              </a: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6493933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8382264" y="4892675"/>
              <a:ext cx="627725" cy="388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ea typeface="黑体" pitchFamily="2" charset="-122"/>
                </a:rPr>
                <a:t>领域</a:t>
              </a: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704431" y="3001964"/>
              <a:ext cx="2106745" cy="7524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 smtClean="0">
                  <a:solidFill>
                    <a:srgbClr val="000099"/>
                  </a:solidFill>
                  <a:ea typeface="黑体" pitchFamily="2" charset="-122"/>
                </a:rPr>
                <a:t>互联网体系结构</a:t>
              </a:r>
              <a:endParaRPr kumimoji="1" lang="zh-CN" altLang="en-US" sz="2000" b="1" dirty="0">
                <a:solidFill>
                  <a:srgbClr val="000099"/>
                </a:solidFill>
                <a:ea typeface="黑体" pitchFamily="2" charset="-122"/>
              </a:endParaRP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ea typeface="黑体" pitchFamily="2" charset="-122"/>
                </a:rPr>
                <a:t>研究委员会 </a:t>
              </a:r>
              <a:r>
                <a:rPr kumimoji="1"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IAB </a:t>
              </a: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7802695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7021910" y="5373688"/>
              <a:ext cx="583009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5967678" y="5373688"/>
              <a:ext cx="583010" cy="41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solidFill>
                    <a:srgbClr val="000099"/>
                  </a:solidFill>
                  <a:ea typeface="黑体" pitchFamily="2" charset="-122"/>
                </a:rPr>
                <a:t>WG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4729" y="1184970"/>
            <a:ext cx="8832768" cy="112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dirty="0">
                <a:latin typeface="+mn-lt"/>
                <a:ea typeface="黑体" pitchFamily="2" charset="-122"/>
              </a:rPr>
              <a:t>互联网的标准化工作对互联网的发展起到了非常重要的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作用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2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 </a:t>
            </a:r>
            <a:r>
              <a:rPr lang="zh-CN" altLang="zh-CN" dirty="0" smtClean="0"/>
              <a:t>互联网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1.3.1  </a:t>
            </a:r>
            <a:r>
              <a:rPr lang="zh-CN" altLang="zh-CN" dirty="0"/>
              <a:t>互联网的边缘部分</a:t>
            </a:r>
          </a:p>
          <a:p>
            <a:r>
              <a:rPr lang="en-US" altLang="zh-CN" dirty="0" smtClean="0"/>
              <a:t>1.3.2  </a:t>
            </a:r>
            <a:r>
              <a:rPr lang="zh-CN" altLang="zh-CN" dirty="0"/>
              <a:t>互联网的核心部分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1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zh-CN" dirty="0"/>
              <a:t>互联网</a:t>
            </a:r>
            <a:r>
              <a:rPr lang="zh-CN" altLang="en-US" dirty="0"/>
              <a:t>的组成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从互联网的</a:t>
            </a:r>
            <a:r>
              <a:rPr lang="zh-CN" altLang="en-US" dirty="0"/>
              <a:t>工作方式上看，可以划分</a:t>
            </a:r>
            <a:r>
              <a:rPr lang="zh-CN" altLang="en-US" dirty="0" smtClean="0"/>
              <a:t>为两</a:t>
            </a:r>
            <a:r>
              <a:rPr lang="zh-CN" altLang="en-US" dirty="0"/>
              <a:t>大块：</a:t>
            </a:r>
          </a:p>
          <a:p>
            <a:pPr>
              <a:buNone/>
            </a:pPr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边缘</a:t>
            </a:r>
            <a:r>
              <a:rPr lang="zh-CN" altLang="en-US" dirty="0" smtClean="0">
                <a:solidFill>
                  <a:srgbClr val="FF0000"/>
                </a:solidFill>
              </a:rPr>
              <a:t>部分：</a:t>
            </a:r>
            <a:r>
              <a:rPr lang="zh-CN" altLang="en-US" dirty="0" smtClean="0"/>
              <a:t> </a:t>
            </a:r>
            <a:r>
              <a:rPr lang="zh-CN" altLang="en-US" dirty="0"/>
              <a:t>由所有连接在互联网上的主机组成。这部分是用户直接使用的，用来进行通信（传送数据、音频或视频）和资源共享。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>
                <a:solidFill>
                  <a:srgbClr val="FF0000"/>
                </a:solidFill>
              </a:rPr>
              <a:t>核心</a:t>
            </a:r>
            <a:r>
              <a:rPr lang="zh-CN" altLang="en-US" dirty="0" smtClean="0">
                <a:solidFill>
                  <a:srgbClr val="FF0000"/>
                </a:solidFill>
              </a:rPr>
              <a:t>部分：</a:t>
            </a:r>
            <a:r>
              <a:rPr lang="zh-CN" altLang="en-US" dirty="0" smtClean="0"/>
              <a:t>由</a:t>
            </a:r>
            <a:r>
              <a:rPr lang="zh-CN" altLang="en-US" dirty="0"/>
              <a:t>大量网络和连接这些网络的路由器组成。这部分是为边缘部分提供服务的（提供连通性和交换）。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14651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32519" y="1268760"/>
            <a:ext cx="8928993" cy="4536504"/>
            <a:chOff x="560511" y="1484784"/>
            <a:chExt cx="8928993" cy="4536504"/>
          </a:xfrm>
        </p:grpSpPr>
        <p:sp>
          <p:nvSpPr>
            <p:cNvPr id="328708" name="Oval 4"/>
            <p:cNvSpPr>
              <a:spLocks noChangeArrowheads="1"/>
            </p:cNvSpPr>
            <p:nvPr/>
          </p:nvSpPr>
          <p:spPr bwMode="auto">
            <a:xfrm>
              <a:off x="560511" y="1484784"/>
              <a:ext cx="8928993" cy="453650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09" name="Oval 5"/>
            <p:cNvSpPr>
              <a:spLocks noChangeArrowheads="1"/>
            </p:cNvSpPr>
            <p:nvPr/>
          </p:nvSpPr>
          <p:spPr bwMode="auto">
            <a:xfrm>
              <a:off x="2000672" y="2569395"/>
              <a:ext cx="6264696" cy="24169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871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649" y="2517801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11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78" y="3203600"/>
              <a:ext cx="53657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28712" name="Group 8"/>
            <p:cNvGrpSpPr>
              <a:grpSpLocks/>
            </p:cNvGrpSpPr>
            <p:nvPr/>
          </p:nvGrpSpPr>
          <p:grpSpPr bwMode="auto">
            <a:xfrm rot="-448665">
              <a:off x="2355844" y="3421516"/>
              <a:ext cx="1056180" cy="583958"/>
              <a:chOff x="2949" y="196"/>
              <a:chExt cx="941" cy="598"/>
            </a:xfrm>
          </p:grpSpPr>
          <p:sp>
            <p:nvSpPr>
              <p:cNvPr id="328713" name="Oval 9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4" name="Oval 10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5" name="Oval 11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6" name="Oval 12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7" name="Oval 13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8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19" name="Oval 15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0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1" name="Freeform 17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2" name="Freeform 18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23" name="Freeform 19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24" name="Group 20"/>
            <p:cNvGrpSpPr>
              <a:grpSpLocks/>
            </p:cNvGrpSpPr>
            <p:nvPr/>
          </p:nvGrpSpPr>
          <p:grpSpPr bwMode="auto">
            <a:xfrm rot="-448665">
              <a:off x="7012926" y="3365998"/>
              <a:ext cx="1083171" cy="654849"/>
              <a:chOff x="2949" y="196"/>
              <a:chExt cx="941" cy="598"/>
            </a:xfrm>
          </p:grpSpPr>
          <p:sp>
            <p:nvSpPr>
              <p:cNvPr id="328725" name="Oval 2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6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7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8" name="Oval 24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29" name="Oval 2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0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1" name="Oval 2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2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3" name="Freeform 2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4" name="Freeform 3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5" name="Freeform 3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36" name="Group 32"/>
            <p:cNvGrpSpPr>
              <a:grpSpLocks/>
            </p:cNvGrpSpPr>
            <p:nvPr/>
          </p:nvGrpSpPr>
          <p:grpSpPr bwMode="auto">
            <a:xfrm rot="-448665">
              <a:off x="3879465" y="4175623"/>
              <a:ext cx="1083171" cy="654849"/>
              <a:chOff x="2949" y="196"/>
              <a:chExt cx="941" cy="598"/>
            </a:xfrm>
          </p:grpSpPr>
          <p:sp>
            <p:nvSpPr>
              <p:cNvPr id="328737" name="Oval 3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8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39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0" name="Oval 36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1" name="Oval 3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2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3" name="Oval 3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4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45" name="Freeform 4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6" name="Freeform 4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7" name="Freeform 4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48" name="Group 44"/>
            <p:cNvGrpSpPr>
              <a:grpSpLocks/>
            </p:cNvGrpSpPr>
            <p:nvPr/>
          </p:nvGrpSpPr>
          <p:grpSpPr bwMode="auto">
            <a:xfrm rot="-448665">
              <a:off x="5881305" y="4175666"/>
              <a:ext cx="1080797" cy="654849"/>
              <a:chOff x="2949" y="196"/>
              <a:chExt cx="941" cy="598"/>
            </a:xfrm>
          </p:grpSpPr>
          <p:sp>
            <p:nvSpPr>
              <p:cNvPr id="328749" name="Oval 4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0" name="Oval 4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1" name="Oval 4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2" name="Oval 48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3" name="Oval 4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4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5" name="Oval 5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6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57" name="Freeform 5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8" name="Freeform 5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59" name="Freeform 5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760" name="Group 56"/>
            <p:cNvGrpSpPr>
              <a:grpSpLocks/>
            </p:cNvGrpSpPr>
            <p:nvPr/>
          </p:nvGrpSpPr>
          <p:grpSpPr bwMode="auto">
            <a:xfrm rot="-448665">
              <a:off x="4749647" y="2881856"/>
              <a:ext cx="1080797" cy="652715"/>
              <a:chOff x="2949" y="196"/>
              <a:chExt cx="941" cy="598"/>
            </a:xfrm>
          </p:grpSpPr>
          <p:sp>
            <p:nvSpPr>
              <p:cNvPr id="328761" name="Oval 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2" name="Oval 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3" name="Oval 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4" name="Oval 60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5" name="Oval 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6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7" name="Oval 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8" name="Oval 64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769" name="Freeform 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0" name="Freeform 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1" name="Freeform 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28772" name="Picture 6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212" y="4035450"/>
              <a:ext cx="534856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770" y="4357713"/>
              <a:ext cx="534855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4" name="Picture 7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947" y="4010050"/>
              <a:ext cx="534855" cy="347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5" name="Picture 7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694" y="3040088"/>
              <a:ext cx="534856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28776" name="Picture 7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764" y="4600601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7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957" y="3487762"/>
              <a:ext cx="507338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8" name="Picture 7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522" y="2336826"/>
              <a:ext cx="507338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79" name="Picture 7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491" y="5107012"/>
              <a:ext cx="505619" cy="465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0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47" y="4519638"/>
              <a:ext cx="507338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781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12" y="3327426"/>
              <a:ext cx="505619" cy="46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8782" name="Text Box 78"/>
            <p:cNvSpPr txBox="1">
              <a:spLocks noChangeArrowheads="1"/>
            </p:cNvSpPr>
            <p:nvPr/>
          </p:nvSpPr>
          <p:spPr bwMode="auto">
            <a:xfrm>
              <a:off x="3818290" y="3615407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333399"/>
                  </a:solidFill>
                  <a:ea typeface="黑体" pitchFamily="2" charset="-122"/>
                </a:defRPr>
              </a:lvl1pPr>
            </a:lstStyle>
            <a:p>
              <a:r>
                <a:rPr lang="zh-CN" altLang="en-US" dirty="0"/>
                <a:t>互联网的核心部分</a:t>
              </a:r>
            </a:p>
          </p:txBody>
        </p:sp>
        <p:sp>
          <p:nvSpPr>
            <p:cNvPr id="328783" name="Text Box 79"/>
            <p:cNvSpPr txBox="1">
              <a:spLocks noChangeArrowheads="1"/>
            </p:cNvSpPr>
            <p:nvPr/>
          </p:nvSpPr>
          <p:spPr bwMode="auto">
            <a:xfrm>
              <a:off x="3818290" y="1844824"/>
              <a:ext cx="2646878" cy="4616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333399"/>
                  </a:solidFill>
                  <a:ea typeface="黑体" pitchFamily="2" charset="-122"/>
                </a:rPr>
                <a:t>互联网的</a:t>
              </a:r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边缘部分</a:t>
              </a:r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1712640" y="213285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主机</a:t>
              </a:r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2496597" y="3039343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28786" name="Text Box 82"/>
            <p:cNvSpPr txBox="1">
              <a:spLocks noChangeArrowheads="1"/>
            </p:cNvSpPr>
            <p:nvPr/>
          </p:nvSpPr>
          <p:spPr bwMode="auto">
            <a:xfrm>
              <a:off x="3296816" y="2823319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99"/>
                  </a:solidFill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互联网的边缘部分与核心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01787" y="5919663"/>
            <a:ext cx="5131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互联网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的边缘部分与核心部分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7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  </a:t>
            </a:r>
            <a:r>
              <a:rPr lang="zh-CN" altLang="en-US" dirty="0" smtClean="0"/>
              <a:t>互联网</a:t>
            </a:r>
            <a:r>
              <a:rPr lang="zh-CN" altLang="en-US" dirty="0"/>
              <a:t>的边缘部分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处在互联网边缘的部分就是连接在互联网上的所有的主机。这些主机又称为</a:t>
            </a:r>
            <a:r>
              <a:rPr lang="zh-CN" altLang="en-US" dirty="0" smtClean="0">
                <a:solidFill>
                  <a:srgbClr val="FF0000"/>
                </a:solidFill>
              </a:rPr>
              <a:t>端系统 </a:t>
            </a:r>
            <a:r>
              <a:rPr lang="en-US" altLang="zh-CN" dirty="0" smtClean="0"/>
              <a:t>(</a:t>
            </a:r>
            <a:r>
              <a:rPr lang="en-US" altLang="zh-CN" dirty="0"/>
              <a:t>end system)</a:t>
            </a:r>
            <a:r>
              <a:rPr lang="zh-CN" altLang="en-US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端系统在功能上可能有很大的</a:t>
            </a:r>
            <a:r>
              <a:rPr lang="zh-CN" altLang="zh-CN" dirty="0" smtClean="0">
                <a:solidFill>
                  <a:srgbClr val="FF0000"/>
                </a:solidFill>
              </a:rPr>
              <a:t>差别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小</a:t>
            </a:r>
            <a:r>
              <a:rPr lang="zh-CN" altLang="zh-CN" dirty="0"/>
              <a:t>的端系统可以是一台普通</a:t>
            </a:r>
            <a:r>
              <a:rPr lang="zh-CN" altLang="zh-CN" dirty="0" smtClean="0"/>
              <a:t>个人电脑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具有</a:t>
            </a:r>
            <a:r>
              <a:rPr lang="zh-CN" altLang="zh-CN" dirty="0"/>
              <a:t>上网功能的智能手机，甚至是一个很小的网络</a:t>
            </a:r>
            <a:r>
              <a:rPr lang="zh-CN" altLang="zh-CN" dirty="0" smtClean="0"/>
              <a:t>摄像头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</a:t>
            </a:r>
            <a:r>
              <a:rPr lang="zh-CN" altLang="zh-CN" dirty="0"/>
              <a:t>的端系统则可以是一台非常昂贵的大型计算机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端系统</a:t>
            </a:r>
            <a:r>
              <a:rPr lang="zh-CN" altLang="zh-CN" dirty="0"/>
              <a:t>的拥有者可以是个人，也可以是单位（如学校、企业、政府机关等），当然也可以是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 ISP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89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端系统之间通信的含义</a:t>
            </a:r>
            <a:endParaRPr lang="zh-CN" alt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zh-CN" altLang="en-US" dirty="0"/>
              <a:t>“主机 </a:t>
            </a:r>
            <a:r>
              <a:rPr lang="en-US" altLang="zh-CN" dirty="0"/>
              <a:t>A </a:t>
            </a:r>
            <a:r>
              <a:rPr lang="zh-CN" altLang="en-US" dirty="0"/>
              <a:t>和主机 </a:t>
            </a:r>
            <a:r>
              <a:rPr lang="en-US" altLang="zh-CN" dirty="0"/>
              <a:t>B </a:t>
            </a:r>
            <a:r>
              <a:rPr lang="zh-CN" altLang="en-US" dirty="0"/>
              <a:t>进行通信</a:t>
            </a:r>
            <a:r>
              <a:rPr lang="zh-CN" altLang="en-US" dirty="0" smtClean="0"/>
              <a:t>”实际上</a:t>
            </a:r>
            <a:r>
              <a:rPr lang="zh-CN" altLang="en-US" dirty="0"/>
              <a:t>是指：</a:t>
            </a:r>
            <a:r>
              <a:rPr lang="zh-CN" altLang="en-US" dirty="0">
                <a:solidFill>
                  <a:srgbClr val="FF0000"/>
                </a:solidFill>
              </a:rPr>
              <a:t>“运行在主机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上的某个程序和运行在主机 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r>
              <a:rPr lang="zh-CN" altLang="en-US" dirty="0">
                <a:solidFill>
                  <a:srgbClr val="FF0000"/>
                </a:solidFill>
              </a:rPr>
              <a:t>上的另一个程序进行通信”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92560" y="2924944"/>
            <a:ext cx="8208912" cy="1569660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即“主机 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的某个进程和主机 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上的另一个进程进行通信”</a:t>
            </a:r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3200" b="1" dirty="0" smtClean="0">
              <a:solidFill>
                <a:schemeClr val="bg1"/>
              </a:solidFill>
              <a:latin typeface="+mn-lt"/>
              <a:ea typeface="黑体" pitchFamily="2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简称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为</a:t>
            </a:r>
            <a:r>
              <a:rPr lang="zh-CN" altLang="en-US" sz="32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“计算机之间通信”。 </a:t>
            </a:r>
            <a:endParaRPr lang="zh-CN" altLang="en-US" sz="32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端系统之间的两种</a:t>
            </a:r>
            <a:r>
              <a:rPr lang="zh-CN" altLang="en-US" dirty="0"/>
              <a:t>通信方式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端系统之间的通信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通常</a:t>
            </a:r>
            <a:r>
              <a:rPr lang="zh-CN" altLang="en-US" dirty="0"/>
              <a:t>可划分为两大类：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zh-CN" altLang="en-US" dirty="0">
                <a:solidFill>
                  <a:srgbClr val="FF0000"/>
                </a:solidFill>
              </a:rPr>
              <a:t>服务器方式</a:t>
            </a:r>
            <a:r>
              <a:rPr lang="zh-CN" altLang="en-US" dirty="0"/>
              <a:t>（</a:t>
            </a:r>
            <a:r>
              <a:rPr lang="en-US" altLang="zh-CN" dirty="0"/>
              <a:t>C/S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Client/Server </a:t>
            </a:r>
            <a:r>
              <a:rPr lang="zh-CN" altLang="en-US" dirty="0" smtClean="0"/>
              <a:t>方式</a:t>
            </a:r>
            <a:r>
              <a:rPr lang="zh-CN" altLang="en-US" dirty="0"/>
              <a:t>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C/S </a:t>
            </a:r>
            <a:r>
              <a:rPr lang="zh-CN" altLang="en-US" dirty="0" smtClean="0"/>
              <a:t>方式。 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对等方式</a:t>
            </a:r>
            <a:r>
              <a:rPr lang="zh-CN" altLang="en-US" dirty="0"/>
              <a:t>（</a:t>
            </a:r>
            <a:r>
              <a:rPr lang="en-US" altLang="zh-CN" dirty="0"/>
              <a:t>P2P </a:t>
            </a:r>
            <a:r>
              <a:rPr lang="zh-CN" altLang="en-US" dirty="0"/>
              <a:t>方式）</a:t>
            </a:r>
          </a:p>
          <a:p>
            <a:pPr>
              <a:buNone/>
            </a:pPr>
            <a:r>
              <a:rPr lang="zh-CN" altLang="en-US" dirty="0"/>
              <a:t>   即 </a:t>
            </a:r>
            <a:r>
              <a:rPr lang="en-US" altLang="zh-CN" dirty="0" smtClean="0"/>
              <a:t>Peer</a:t>
            </a:r>
            <a:r>
              <a:rPr lang="zh-CN" altLang="en-US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to</a:t>
            </a:r>
            <a:r>
              <a:rPr lang="zh-CN" altLang="en-US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Peer </a:t>
            </a:r>
            <a:r>
              <a:rPr lang="zh-CN" altLang="en-US" dirty="0" smtClean="0"/>
              <a:t>方式 </a:t>
            </a:r>
            <a:r>
              <a:rPr lang="zh-CN" altLang="en-US" dirty="0"/>
              <a:t>，简称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3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dirty="0"/>
              <a:t>1.  </a:t>
            </a:r>
            <a:r>
              <a:rPr lang="zh-CN" altLang="en-US" dirty="0"/>
              <a:t>客户</a:t>
            </a:r>
            <a:r>
              <a:rPr lang="zh-CN" altLang="en-US" dirty="0" smtClean="0"/>
              <a:t>服</a:t>
            </a:r>
            <a:r>
              <a:rPr lang="zh-CN" altLang="en-US" dirty="0">
                <a:sym typeface="Symbol" pitchFamily="18" charset="2"/>
              </a:rPr>
              <a:t></a:t>
            </a:r>
            <a:r>
              <a:rPr lang="zh-CN" altLang="en-US" dirty="0" smtClean="0"/>
              <a:t>务</a:t>
            </a:r>
            <a:r>
              <a:rPr lang="zh-CN" altLang="en-US" dirty="0"/>
              <a:t>器方式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客户 </a:t>
            </a:r>
            <a:r>
              <a:rPr lang="en-US" altLang="zh-CN" dirty="0" smtClean="0"/>
              <a:t>(</a:t>
            </a:r>
            <a:r>
              <a:rPr lang="en-US" altLang="zh-CN" dirty="0"/>
              <a:t>client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服务器 </a:t>
            </a:r>
            <a:r>
              <a:rPr lang="en-US" altLang="zh-CN" dirty="0" smtClean="0"/>
              <a:t>(</a:t>
            </a:r>
            <a:r>
              <a:rPr lang="en-US" altLang="zh-CN" dirty="0"/>
              <a:t>server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都是</a:t>
            </a:r>
            <a:r>
              <a:rPr lang="zh-CN" altLang="en-US" dirty="0"/>
              <a:t>指通信中所涉及的两个应用进程。</a:t>
            </a:r>
          </a:p>
          <a:p>
            <a:r>
              <a:rPr lang="zh-CN" altLang="en-US" dirty="0" smtClean="0"/>
              <a:t>客户</a:t>
            </a:r>
            <a:r>
              <a:rPr lang="zh-CN" altLang="en-US" dirty="0">
                <a:sym typeface="Symbol" pitchFamily="18" charset="2"/>
              </a:rPr>
              <a:t></a:t>
            </a:r>
            <a:r>
              <a:rPr lang="zh-CN" altLang="en-US" dirty="0" smtClean="0"/>
              <a:t>服务器</a:t>
            </a:r>
            <a:r>
              <a:rPr lang="zh-CN" altLang="en-US" dirty="0"/>
              <a:t>方式所描述的是进程之间服务和被服务的关系。</a:t>
            </a:r>
          </a:p>
          <a:p>
            <a:r>
              <a:rPr lang="zh-CN" altLang="en-US" dirty="0"/>
              <a:t>客户是</a:t>
            </a:r>
            <a:r>
              <a:rPr lang="zh-CN" altLang="en-US" dirty="0">
                <a:solidFill>
                  <a:srgbClr val="0000CC"/>
                </a:solidFill>
              </a:rPr>
              <a:t>服务的请求方</a:t>
            </a:r>
            <a:r>
              <a:rPr lang="zh-CN" altLang="en-US" dirty="0"/>
              <a:t>，服务器是</a:t>
            </a:r>
            <a:r>
              <a:rPr lang="zh-CN" altLang="en-US" dirty="0">
                <a:solidFill>
                  <a:srgbClr val="0000CC"/>
                </a:solidFill>
              </a:rPr>
              <a:t>服务的提供方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632520" y="4293096"/>
            <a:ext cx="8856984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服务请求方和服务提供方都要使用网络核心部分所提供的服务。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1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983581" y="1057773"/>
            <a:ext cx="7599759" cy="503552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69" name="Line 5"/>
          <p:cNvSpPr>
            <a:spLocks noChangeShapeType="1"/>
          </p:cNvSpPr>
          <p:nvPr/>
        </p:nvSpPr>
        <p:spPr bwMode="auto">
          <a:xfrm flipV="1">
            <a:off x="2603625" y="4281985"/>
            <a:ext cx="853017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0" name="Line 6"/>
          <p:cNvSpPr>
            <a:spLocks noChangeShapeType="1"/>
          </p:cNvSpPr>
          <p:nvPr/>
        </p:nvSpPr>
        <p:spPr bwMode="auto">
          <a:xfrm flipH="1" flipV="1">
            <a:off x="2197754" y="3224709"/>
            <a:ext cx="921808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1" name="Line 7"/>
          <p:cNvSpPr>
            <a:spLocks noChangeShapeType="1"/>
          </p:cNvSpPr>
          <p:nvPr/>
        </p:nvSpPr>
        <p:spPr bwMode="auto">
          <a:xfrm flipH="1">
            <a:off x="6461117" y="3777159"/>
            <a:ext cx="10955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2" name="Line 8"/>
          <p:cNvSpPr>
            <a:spLocks noChangeShapeType="1"/>
          </p:cNvSpPr>
          <p:nvPr/>
        </p:nvSpPr>
        <p:spPr bwMode="auto">
          <a:xfrm flipH="1">
            <a:off x="5652816" y="2122985"/>
            <a:ext cx="808302" cy="1101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H="1" flipV="1">
            <a:off x="5539310" y="4659809"/>
            <a:ext cx="608806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3463521" y="2232521"/>
            <a:ext cx="515938" cy="804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75" name="Line 11"/>
          <p:cNvSpPr>
            <a:spLocks noChangeShapeType="1"/>
          </p:cNvSpPr>
          <p:nvPr/>
        </p:nvSpPr>
        <p:spPr bwMode="auto">
          <a:xfrm flipV="1">
            <a:off x="3809199" y="4550272"/>
            <a:ext cx="23045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4076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8495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7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9563" y="16800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8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3268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4079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3522" y="5212259"/>
            <a:ext cx="69823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560512" y="903785"/>
            <a:ext cx="9028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客户</a:t>
            </a:r>
          </a:p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pic>
        <p:nvPicPr>
          <p:cNvPr id="344081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905" y="256272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082" name="Group 18"/>
          <p:cNvGrpSpPr>
            <a:grpSpLocks/>
          </p:cNvGrpSpPr>
          <p:nvPr/>
        </p:nvGrpSpPr>
        <p:grpSpPr bwMode="auto">
          <a:xfrm>
            <a:off x="2658659" y="2232522"/>
            <a:ext cx="4385469" cy="3046413"/>
            <a:chOff x="1680" y="240"/>
            <a:chExt cx="2529" cy="1270"/>
          </a:xfrm>
          <a:solidFill>
            <a:schemeClr val="bg1">
              <a:lumMod val="65000"/>
            </a:schemeClr>
          </a:solidFill>
        </p:grpSpPr>
        <p:sp>
          <p:nvSpPr>
            <p:cNvPr id="344083" name="Oval 1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4" name="Oval 2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5" name="Oval 2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6" name="Oval 2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7" name="Oval 2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8" name="Oval 2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89" name="Oval 2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0" name="Oval 2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091" name="Oval 2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4039651" y="11911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4154878" y="4127997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4094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92501297"/>
              </p:ext>
            </p:extLst>
          </p:nvPr>
        </p:nvGraphicFramePr>
        <p:xfrm>
          <a:off x="7379486" y="3226296"/>
          <a:ext cx="811742" cy="1049338"/>
        </p:xfrm>
        <a:graphic>
          <a:graphicData uri="http://schemas.openxmlformats.org/presentationml/2006/ole">
            <p:oleObj spid="_x0000_s10245" name="Microsoft ClipArt Gallery" r:id="rId5" imgW="2735263" imgH="3825875" progId="">
              <p:embed/>
            </p:oleObj>
          </a:graphicData>
        </a:graphic>
      </p:graphicFrame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7866749" y="980728"/>
            <a:ext cx="12618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服务器</a:t>
            </a:r>
          </a:p>
          <a:p>
            <a:pPr algn="ctr"/>
            <a:r>
              <a:rPr kumimoji="1" lang="zh-CN" altLang="en-US" sz="2800" b="1" dirty="0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>
            <a:off x="1217473" y="2276972"/>
            <a:ext cx="624284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 flipH="1">
            <a:off x="7937342" y="2371894"/>
            <a:ext cx="473575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4099" name="Text Box 35"/>
          <p:cNvSpPr txBox="1">
            <a:spLocks noChangeArrowheads="1"/>
          </p:cNvSpPr>
          <p:nvPr/>
        </p:nvSpPr>
        <p:spPr bwMode="auto">
          <a:xfrm>
            <a:off x="1852076" y="21102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7492992" y="27706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B</a:t>
            </a:r>
          </a:p>
        </p:txBody>
      </p:sp>
      <p:pic>
        <p:nvPicPr>
          <p:cNvPr id="344101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0809" y="4550272"/>
            <a:ext cx="69823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4108" name="Group 44"/>
          <p:cNvGrpSpPr>
            <a:grpSpLocks/>
          </p:cNvGrpSpPr>
          <p:nvPr/>
        </p:nvGrpSpPr>
        <p:grpSpPr bwMode="auto">
          <a:xfrm>
            <a:off x="2311260" y="2481759"/>
            <a:ext cx="5068226" cy="854075"/>
            <a:chOff x="1157" y="1197"/>
            <a:chExt cx="2947" cy="538"/>
          </a:xfrm>
        </p:grpSpPr>
        <p:sp>
          <p:nvSpPr>
            <p:cNvPr id="344096" name="Freeform 32"/>
            <p:cNvSpPr>
              <a:spLocks/>
            </p:cNvSpPr>
            <p:nvPr/>
          </p:nvSpPr>
          <p:spPr bwMode="auto">
            <a:xfrm>
              <a:off x="1157" y="1319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 rot="455053">
              <a:off x="2141" y="1197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+mn-lt"/>
                  <a:ea typeface="黑体" pitchFamily="2" charset="-122"/>
                </a:rPr>
                <a:t>① </a:t>
              </a:r>
              <a:r>
                <a:rPr kumimoji="1" lang="zh-CN" altLang="en-US" sz="2800" b="1">
                  <a:latin typeface="+mn-lt"/>
                  <a:ea typeface="黑体" pitchFamily="2" charset="-122"/>
                </a:rPr>
                <a:t>请求服务</a:t>
              </a:r>
            </a:p>
          </p:txBody>
        </p:sp>
      </p:grpSp>
      <p:grpSp>
        <p:nvGrpSpPr>
          <p:cNvPr id="344109" name="Group 45"/>
          <p:cNvGrpSpPr>
            <a:grpSpLocks/>
          </p:cNvGrpSpPr>
          <p:nvPr/>
        </p:nvGrpSpPr>
        <p:grpSpPr bwMode="auto">
          <a:xfrm>
            <a:off x="2197754" y="2894510"/>
            <a:ext cx="5068226" cy="831850"/>
            <a:chOff x="1091" y="1457"/>
            <a:chExt cx="2947" cy="524"/>
          </a:xfrm>
        </p:grpSpPr>
        <p:sp>
          <p:nvSpPr>
            <p:cNvPr id="344102" name="Freeform 38"/>
            <p:cNvSpPr>
              <a:spLocks/>
            </p:cNvSpPr>
            <p:nvPr/>
          </p:nvSpPr>
          <p:spPr bwMode="auto">
            <a:xfrm rot="-10800000">
              <a:off x="1091" y="1457"/>
              <a:ext cx="2947" cy="416"/>
            </a:xfrm>
            <a:custGeom>
              <a:avLst/>
              <a:gdLst>
                <a:gd name="T0" fmla="*/ 0 w 2112"/>
                <a:gd name="T1" fmla="*/ 0 h 192"/>
                <a:gd name="T2" fmla="*/ 2112 w 2112"/>
                <a:gd name="T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57150" cap="flat" cmpd="sng">
              <a:solidFill>
                <a:srgbClr val="000099">
                  <a:alpha val="80000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 rot="499003">
              <a:off x="2021" y="1651"/>
              <a:ext cx="1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latin typeface="+mn-lt"/>
                  <a:ea typeface="黑体" pitchFamily="2" charset="-122"/>
                </a:rPr>
                <a:t>② </a:t>
              </a:r>
              <a:r>
                <a:rPr kumimoji="1" lang="zh-CN" altLang="en-US" sz="2800" b="1" dirty="0">
                  <a:latin typeface="+mn-lt"/>
                  <a:ea typeface="黑体" pitchFamily="2" charset="-122"/>
                </a:rPr>
                <a:t>得到服务</a:t>
              </a:r>
            </a:p>
          </p:txBody>
        </p:sp>
      </p:grpSp>
      <p:sp>
        <p:nvSpPr>
          <p:cNvPr id="344105" name="Text Box 41"/>
          <p:cNvSpPr txBox="1">
            <a:spLocks noChangeArrowheads="1"/>
          </p:cNvSpPr>
          <p:nvPr/>
        </p:nvSpPr>
        <p:spPr bwMode="auto">
          <a:xfrm>
            <a:off x="1506398" y="3215184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客户</a:t>
            </a:r>
          </a:p>
        </p:txBody>
      </p:sp>
      <p:sp>
        <p:nvSpPr>
          <p:cNvPr id="344106" name="Text Box 42"/>
          <p:cNvSpPr txBox="1">
            <a:spLocks noChangeArrowheads="1"/>
          </p:cNvSpPr>
          <p:nvPr/>
        </p:nvSpPr>
        <p:spPr bwMode="auto">
          <a:xfrm>
            <a:off x="7149034" y="421213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服务器</a:t>
            </a:r>
          </a:p>
        </p:txBody>
      </p:sp>
      <p:sp>
        <p:nvSpPr>
          <p:cNvPr id="344110" name="Text Box 46"/>
          <p:cNvSpPr txBox="1">
            <a:spLocks noChangeArrowheads="1"/>
          </p:cNvSpPr>
          <p:nvPr/>
        </p:nvSpPr>
        <p:spPr bwMode="auto">
          <a:xfrm>
            <a:off x="560512" y="6135687"/>
            <a:ext cx="9215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发出请求服务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，服务器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向客户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提供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服务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8704" y="260648"/>
            <a:ext cx="4828258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+mn-lt"/>
                <a:ea typeface="黑体" pitchFamily="2" charset="-122"/>
              </a:rPr>
              <a:t>客户</a:t>
            </a:r>
            <a:r>
              <a:rPr lang="zh-CN" altLang="en-US" sz="3200" dirty="0">
                <a:sym typeface="Symbol" pitchFamily="18" charset="2"/>
              </a:rPr>
              <a:t>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服务器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工作方式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0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1.1 </a:t>
            </a:r>
            <a:r>
              <a:rPr lang="en-US" altLang="zh-CN" sz="4000" dirty="0" smtClean="0"/>
              <a:t> </a:t>
            </a:r>
            <a:r>
              <a:rPr lang="zh-CN" altLang="zh-CN" sz="4000" dirty="0" smtClean="0"/>
              <a:t>计算机网络</a:t>
            </a:r>
            <a:r>
              <a:rPr lang="zh-CN" altLang="zh-CN" sz="4000" dirty="0"/>
              <a:t>在信息时代中的作用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随着技术的</a:t>
            </a:r>
            <a:r>
              <a:rPr lang="zh-CN" altLang="zh-CN" sz="2800" dirty="0" smtClean="0"/>
              <a:t>发展</a:t>
            </a:r>
            <a:r>
              <a:rPr lang="zh-CN" altLang="en-US" sz="2800" dirty="0" smtClean="0"/>
              <a:t>，网络技术</a:t>
            </a:r>
            <a:r>
              <a:rPr lang="zh-CN" altLang="en-US" sz="2800" dirty="0" smtClean="0">
                <a:solidFill>
                  <a:srgbClr val="FF0000"/>
                </a:solidFill>
              </a:rPr>
              <a:t>相互融合：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/>
              <a:t>电信</a:t>
            </a:r>
            <a:r>
              <a:rPr lang="zh-CN" altLang="zh-CN" sz="2400" dirty="0"/>
              <a:t>网络和有线电视网络都逐渐融入了现代</a:t>
            </a:r>
            <a:r>
              <a:rPr lang="zh-CN" altLang="zh-CN" sz="2400" dirty="0" smtClean="0"/>
              <a:t>计算机网络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扩大了原有的服务</a:t>
            </a:r>
            <a:r>
              <a:rPr lang="zh-CN" altLang="zh-CN" sz="2400" dirty="0" smtClean="0"/>
              <a:t>范围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计算机网络</a:t>
            </a:r>
            <a:r>
              <a:rPr lang="zh-CN" altLang="zh-CN" sz="2400" dirty="0"/>
              <a:t>也能够向用户提供电话通信、视频通信以及传送视频节目的服务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800" dirty="0" smtClean="0"/>
              <a:t>从</a:t>
            </a:r>
            <a:r>
              <a:rPr lang="zh-CN" altLang="zh-CN" sz="2800" dirty="0"/>
              <a:t>理论上讲，可以把上述三种网络融合成一种网络就能够提供所有的上述服务，这就是很早以前就提出来的</a:t>
            </a:r>
            <a:r>
              <a:rPr lang="zh-CN" altLang="zh-CN" sz="2800" dirty="0">
                <a:solidFill>
                  <a:srgbClr val="FF0000"/>
                </a:solidFill>
              </a:rPr>
              <a:t>“三网融合”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但实现融合并不</a:t>
            </a:r>
            <a:r>
              <a:rPr lang="zh-CN" altLang="zh-CN" sz="2800" dirty="0" smtClean="0"/>
              <a:t>简单</a:t>
            </a:r>
            <a:r>
              <a:rPr lang="zh-CN" altLang="zh-CN" sz="2800" dirty="0"/>
              <a:t>，因为这涉及到各方面的经济利益和行政管辖权的问题。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83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对等连接方式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对等</a:t>
            </a:r>
            <a:r>
              <a:rPr lang="zh-CN" altLang="en-US" dirty="0" smtClean="0">
                <a:solidFill>
                  <a:srgbClr val="FF0000"/>
                </a:solidFill>
              </a:rPr>
              <a:t>连接 </a:t>
            </a:r>
            <a:r>
              <a:rPr lang="en-US" altLang="zh-CN" dirty="0" smtClean="0"/>
              <a:t>(</a:t>
            </a:r>
            <a:r>
              <a:rPr lang="en-US" altLang="zh-CN" dirty="0"/>
              <a:t>peer-to-peer</a:t>
            </a:r>
            <a:r>
              <a:rPr lang="zh-CN" altLang="en-US" dirty="0"/>
              <a:t>，简写为 </a:t>
            </a:r>
            <a:r>
              <a:rPr lang="en-US" altLang="zh-CN" dirty="0" smtClean="0">
                <a:solidFill>
                  <a:srgbClr val="FF0000"/>
                </a:solidFill>
              </a:rPr>
              <a:t>P2P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指两个主机在通信时并不区分哪一个是服务请求方还是服务提供方。</a:t>
            </a:r>
          </a:p>
          <a:p>
            <a:r>
              <a:rPr lang="zh-CN" altLang="en-US" dirty="0"/>
              <a:t>只要两个主机都运行了对等连接</a:t>
            </a:r>
            <a:r>
              <a:rPr lang="zh-CN" altLang="en-US" dirty="0" smtClean="0"/>
              <a:t>软件 </a:t>
            </a:r>
            <a:r>
              <a:rPr lang="en-US" altLang="zh-CN" dirty="0" smtClean="0"/>
              <a:t>(P2P 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r>
              <a:rPr lang="zh-CN" altLang="en-US" dirty="0"/>
              <a:t>它们就可以进行</a:t>
            </a:r>
            <a:r>
              <a:rPr lang="zh-CN" altLang="en-US" dirty="0">
                <a:solidFill>
                  <a:srgbClr val="FF0000"/>
                </a:solidFill>
              </a:rPr>
              <a:t>平等的、对等连接通信。</a:t>
            </a:r>
          </a:p>
          <a:p>
            <a:r>
              <a:rPr lang="zh-CN" altLang="en-US" dirty="0"/>
              <a:t>双方都可以下载对方已经存储在硬盘中的共享文档。 </a:t>
            </a:r>
          </a:p>
        </p:txBody>
      </p:sp>
    </p:spTree>
    <p:extLst>
      <p:ext uri="{BB962C8B-B14F-4D97-AF65-F5344CB8AC3E}">
        <p14:creationId xmlns:p14="http://schemas.microsoft.com/office/powerpoint/2010/main" xmlns="" val="2469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对等连接方式的特点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对等连接方式从本质上看仍然是使用客户服务器方式，只是对等连接中的</a:t>
            </a:r>
            <a:r>
              <a:rPr lang="zh-CN" altLang="en-US" dirty="0">
                <a:solidFill>
                  <a:srgbClr val="FF0000"/>
                </a:solidFill>
              </a:rPr>
              <a:t>每一个主机既是客户</a:t>
            </a:r>
            <a:r>
              <a:rPr lang="zh-CN" altLang="en-US" dirty="0" smtClean="0">
                <a:solidFill>
                  <a:srgbClr val="FF0000"/>
                </a:solidFill>
              </a:rPr>
              <a:t>又是</a:t>
            </a:r>
            <a:r>
              <a:rPr lang="zh-CN" altLang="en-US" dirty="0">
                <a:solidFill>
                  <a:srgbClr val="FF0000"/>
                </a:solidFill>
              </a:rPr>
              <a:t>服务器。</a:t>
            </a:r>
          </a:p>
          <a:p>
            <a:r>
              <a:rPr lang="zh-CN" altLang="en-US" dirty="0"/>
              <a:t>例如主机 </a:t>
            </a:r>
            <a:r>
              <a:rPr lang="en-US" altLang="zh-CN" dirty="0"/>
              <a:t>C </a:t>
            </a:r>
            <a:r>
              <a:rPr lang="zh-CN" altLang="en-US" dirty="0"/>
              <a:t>请求 </a:t>
            </a:r>
            <a:r>
              <a:rPr lang="en-US" altLang="zh-CN" dirty="0"/>
              <a:t>D </a:t>
            </a:r>
            <a:r>
              <a:rPr lang="zh-CN" altLang="en-US" dirty="0"/>
              <a:t>的服务时，</a:t>
            </a:r>
            <a:r>
              <a:rPr lang="en-US" altLang="zh-CN" dirty="0"/>
              <a:t>C </a:t>
            </a:r>
            <a:r>
              <a:rPr lang="zh-CN" altLang="en-US" dirty="0"/>
              <a:t>是客户，</a:t>
            </a:r>
            <a:r>
              <a:rPr lang="en-US" altLang="zh-CN" dirty="0"/>
              <a:t>D </a:t>
            </a:r>
            <a:r>
              <a:rPr lang="zh-CN" altLang="en-US" dirty="0"/>
              <a:t>是服务器。但如果 </a:t>
            </a:r>
            <a:r>
              <a:rPr lang="en-US" altLang="zh-CN" dirty="0"/>
              <a:t>C </a:t>
            </a:r>
            <a:r>
              <a:rPr lang="zh-CN" altLang="en-US" dirty="0"/>
              <a:t>又同时向 </a:t>
            </a:r>
            <a:r>
              <a:rPr lang="en-US" altLang="zh-CN" dirty="0"/>
              <a:t>F</a:t>
            </a:r>
            <a:r>
              <a:rPr lang="zh-CN" altLang="en-US" dirty="0"/>
              <a:t>提供服务，那么 </a:t>
            </a:r>
            <a:r>
              <a:rPr lang="en-US" altLang="zh-CN" dirty="0"/>
              <a:t>C </a:t>
            </a:r>
            <a:r>
              <a:rPr lang="zh-CN" altLang="en-US" dirty="0"/>
              <a:t>又同时起着服务器的作用。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992560" y="4725144"/>
            <a:ext cx="8352928" cy="1077218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对等连接工作方式可支持大量对等用户（如上百万个）同时工作。</a:t>
            </a:r>
            <a:endParaRPr lang="zh-CN" altLang="en-US" sz="32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8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1594549" y="1475135"/>
            <a:ext cx="6624638" cy="440213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 flipV="1">
            <a:off x="3052933" y="4211986"/>
            <a:ext cx="744670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 flipH="1" flipV="1">
            <a:off x="2698656" y="3345210"/>
            <a:ext cx="803143" cy="182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H="1">
            <a:off x="6415126" y="3797647"/>
            <a:ext cx="9562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H="1">
            <a:off x="5610264" y="2443510"/>
            <a:ext cx="703394" cy="901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 flipH="1" flipV="1">
            <a:off x="5611983" y="4521547"/>
            <a:ext cx="531416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802762" y="2533998"/>
            <a:ext cx="450585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71" name="Line 11"/>
          <p:cNvSpPr>
            <a:spLocks noChangeShapeType="1"/>
          </p:cNvSpPr>
          <p:nvPr/>
        </p:nvSpPr>
        <p:spPr bwMode="auto">
          <a:xfrm flipV="1">
            <a:off x="4103726" y="4431061"/>
            <a:ext cx="202935" cy="663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pic>
        <p:nvPicPr>
          <p:cNvPr id="348172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695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3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1799" y="20815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4" name="Picture 1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2947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5" name="Picture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2762" y="4972397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76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6477" y="2803872"/>
            <a:ext cx="608806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8177" name="Group 17"/>
          <p:cNvGrpSpPr>
            <a:grpSpLocks/>
          </p:cNvGrpSpPr>
          <p:nvPr/>
        </p:nvGrpSpPr>
        <p:grpSpPr bwMode="auto">
          <a:xfrm>
            <a:off x="3101087" y="2533997"/>
            <a:ext cx="3823097" cy="2495550"/>
            <a:chOff x="1680" y="240"/>
            <a:chExt cx="2529" cy="1270"/>
          </a:xfrm>
          <a:solidFill>
            <a:schemeClr val="bg1">
              <a:lumMod val="75000"/>
            </a:schemeClr>
          </a:solidFill>
        </p:grpSpPr>
        <p:sp>
          <p:nvSpPr>
            <p:cNvPr id="348178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79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0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1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2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3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4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5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348186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4146720" y="1819622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网络边缘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4146720" y="3980211"/>
            <a:ext cx="1620957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+mn-lt"/>
                <a:ea typeface="黑体" pitchFamily="2" charset="-122"/>
              </a:rPr>
              <a:t>网络核心</a:t>
            </a:r>
          </a:p>
        </p:txBody>
      </p:sp>
      <p:graphicFrame>
        <p:nvGraphicFramePr>
          <p:cNvPr id="348189" name="Object 2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01166315"/>
              </p:ext>
            </p:extLst>
          </p:nvPr>
        </p:nvGraphicFramePr>
        <p:xfrm>
          <a:off x="7216549" y="3348385"/>
          <a:ext cx="708554" cy="857250"/>
        </p:xfrm>
        <a:graphic>
          <a:graphicData uri="http://schemas.openxmlformats.org/presentationml/2006/ole">
            <p:oleObj spid="_x0000_s11269" name="Microsoft ClipArt Gallery" r:id="rId5" imgW="2735263" imgH="3825875" progId="">
              <p:embed/>
            </p:oleObj>
          </a:graphicData>
        </a:graphic>
      </p:graphicFrame>
      <p:sp>
        <p:nvSpPr>
          <p:cNvPr id="348190" name="Text Box 30"/>
          <p:cNvSpPr txBox="1">
            <a:spLocks noChangeArrowheads="1"/>
          </p:cNvSpPr>
          <p:nvPr/>
        </p:nvSpPr>
        <p:spPr bwMode="auto">
          <a:xfrm>
            <a:off x="7556850" y="14751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8103744" y="4802535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 flipH="1">
            <a:off x="6212190" y="2262536"/>
            <a:ext cx="101467" cy="2981325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 flipH="1">
            <a:off x="6513154" y="1991073"/>
            <a:ext cx="90461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 flipH="1" flipV="1">
            <a:off x="6413406" y="5154960"/>
            <a:ext cx="2024195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5" name="Text Box 35"/>
          <p:cNvSpPr txBox="1">
            <a:spLocks noChangeArrowheads="1"/>
          </p:cNvSpPr>
          <p:nvPr/>
        </p:nvSpPr>
        <p:spPr bwMode="auto">
          <a:xfrm>
            <a:off x="5606824" y="482317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348196" name="Text Box 36"/>
          <p:cNvSpPr txBox="1">
            <a:spLocks noChangeArrowheads="1"/>
          </p:cNvSpPr>
          <p:nvPr/>
        </p:nvSpPr>
        <p:spPr bwMode="auto">
          <a:xfrm>
            <a:off x="6012695" y="1598961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C</a:t>
            </a:r>
          </a:p>
        </p:txBody>
      </p:sp>
      <p:pic>
        <p:nvPicPr>
          <p:cNvPr id="3481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7189" y="4431060"/>
            <a:ext cx="608806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8" name="Line 38"/>
          <p:cNvSpPr>
            <a:spLocks noChangeShapeType="1"/>
          </p:cNvSpPr>
          <p:nvPr/>
        </p:nvSpPr>
        <p:spPr bwMode="auto">
          <a:xfrm flipH="1">
            <a:off x="2898152" y="2262536"/>
            <a:ext cx="904610" cy="24399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199" name="Text Box 39"/>
          <p:cNvSpPr txBox="1">
            <a:spLocks noChangeArrowheads="1"/>
          </p:cNvSpPr>
          <p:nvPr/>
        </p:nvSpPr>
        <p:spPr bwMode="auto">
          <a:xfrm>
            <a:off x="3574031" y="1568798"/>
            <a:ext cx="423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348200" name="Text Box 40"/>
          <p:cNvSpPr txBox="1">
            <a:spLocks noChangeArrowheads="1"/>
          </p:cNvSpPr>
          <p:nvPr/>
        </p:nvSpPr>
        <p:spPr bwMode="auto">
          <a:xfrm>
            <a:off x="2237751" y="4189760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348201" name="Text Box 41"/>
          <p:cNvSpPr txBox="1">
            <a:spLocks noChangeArrowheads="1"/>
          </p:cNvSpPr>
          <p:nvPr/>
        </p:nvSpPr>
        <p:spPr bwMode="auto">
          <a:xfrm>
            <a:off x="467869" y="1548160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2" name="Text Box 42"/>
          <p:cNvSpPr txBox="1">
            <a:spLocks noChangeArrowheads="1"/>
          </p:cNvSpPr>
          <p:nvPr/>
        </p:nvSpPr>
        <p:spPr bwMode="auto">
          <a:xfrm>
            <a:off x="691441" y="4858097"/>
            <a:ext cx="1673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latin typeface="+mn-lt"/>
                <a:ea typeface="黑体" pitchFamily="2" charset="-122"/>
              </a:rPr>
              <a:t>运行</a:t>
            </a:r>
          </a:p>
          <a:p>
            <a:pPr algn="ctr"/>
            <a:r>
              <a:rPr kumimoji="1" lang="en-US" altLang="zh-CN" sz="2800" b="1">
                <a:latin typeface="+mn-lt"/>
                <a:ea typeface="黑体" pitchFamily="2" charset="-122"/>
              </a:rPr>
              <a:t>P2P </a:t>
            </a:r>
            <a:r>
              <a:rPr kumimoji="1" lang="zh-CN" altLang="en-US" sz="2800" b="1">
                <a:latin typeface="+mn-lt"/>
                <a:ea typeface="黑体" pitchFamily="2" charset="-122"/>
              </a:rPr>
              <a:t>程序</a:t>
            </a: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1728693" y="1987897"/>
            <a:ext cx="1872854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 flipV="1">
            <a:off x="2096729" y="4972397"/>
            <a:ext cx="601927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 flipH="1">
            <a:off x="3199115" y="2262536"/>
            <a:ext cx="3013075" cy="2528887"/>
          </a:xfrm>
          <a:prstGeom prst="line">
            <a:avLst/>
          </a:prstGeom>
          <a:noFill/>
          <a:ln w="76200">
            <a:solidFill>
              <a:srgbClr val="000099">
                <a:alpha val="80000"/>
              </a:srgbClr>
            </a:solidFill>
            <a:prstDash val="dash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8664" y="303039"/>
            <a:ext cx="6290524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>
                <a:latin typeface="+mn-lt"/>
                <a:ea typeface="黑体" pitchFamily="2" charset="-122"/>
              </a:rPr>
              <a:t>对等连接工作方式（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P2P </a:t>
            </a:r>
            <a:r>
              <a:rPr lang="zh-CN" altLang="zh-CN" sz="3200" b="1" dirty="0" smtClean="0">
                <a:latin typeface="+mn-lt"/>
                <a:ea typeface="黑体" pitchFamily="2" charset="-122"/>
              </a:rPr>
              <a:t>方式</a:t>
            </a:r>
            <a:r>
              <a:rPr lang="zh-CN" altLang="zh-CN" sz="3200" b="1" dirty="0">
                <a:latin typeface="+mn-lt"/>
                <a:ea typeface="黑体" pitchFamily="2" charset="-122"/>
              </a:rPr>
              <a:t>）</a:t>
            </a:r>
            <a:endParaRPr lang="zh-CN" altLang="en-US" sz="32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7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2" grpId="0" animBg="1"/>
      <p:bldP spid="348198" grpId="0" animBg="1"/>
      <p:bldP spid="34820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 smtClean="0"/>
              <a:t>互联网的</a:t>
            </a:r>
            <a:r>
              <a:rPr lang="zh-CN" altLang="en-US" dirty="0"/>
              <a:t>核心部分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网络核心部分</a:t>
            </a:r>
            <a:r>
              <a:rPr lang="zh-CN" altLang="en-US" dirty="0" smtClean="0"/>
              <a:t>是互联网中</a:t>
            </a:r>
            <a:r>
              <a:rPr lang="zh-CN" altLang="en-US" dirty="0"/>
              <a:t>最复杂的部分。</a:t>
            </a:r>
          </a:p>
          <a:p>
            <a:r>
              <a:rPr lang="zh-CN" altLang="en-US" dirty="0"/>
              <a:t>网络中的核心部分要向网络边缘中的大量主机提供连通性，使边缘部分中的任何一个主机都能够向其他主机通信（即传送或接收各种形式的数据）。</a:t>
            </a:r>
          </a:p>
          <a:p>
            <a:r>
              <a:rPr lang="zh-CN" altLang="en-US" dirty="0"/>
              <a:t>在网络核心部分起特殊作用的是</a:t>
            </a:r>
            <a:r>
              <a:rPr lang="zh-CN" altLang="en-US" dirty="0" smtClean="0">
                <a:solidFill>
                  <a:srgbClr val="FF0000"/>
                </a:solidFill>
              </a:rPr>
              <a:t>路由器 </a:t>
            </a:r>
            <a:r>
              <a:rPr lang="en-US" altLang="zh-CN" dirty="0" smtClean="0"/>
              <a:t>(</a:t>
            </a:r>
            <a:r>
              <a:rPr lang="en-US" altLang="zh-CN" dirty="0"/>
              <a:t>router)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71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 smtClean="0"/>
              <a:t>互联网的</a:t>
            </a:r>
            <a:r>
              <a:rPr lang="zh-CN" altLang="en-US" dirty="0"/>
              <a:t>核心部分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路由器是实现</a:t>
            </a:r>
            <a:r>
              <a:rPr lang="zh-CN" altLang="en-US" dirty="0" smtClean="0">
                <a:solidFill>
                  <a:srgbClr val="FF0000"/>
                </a:solidFill>
              </a:rPr>
              <a:t>分组交换 </a:t>
            </a:r>
            <a:r>
              <a:rPr lang="en-US" altLang="zh-CN" dirty="0" smtClean="0"/>
              <a:t>(packet switching) </a:t>
            </a:r>
            <a:r>
              <a:rPr lang="zh-CN" altLang="en-US" dirty="0" smtClean="0"/>
              <a:t>的关键构件，其任务是</a:t>
            </a:r>
            <a:r>
              <a:rPr lang="zh-CN" altLang="en-US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收到的分组，这是网络核心部分最重要的功能。</a:t>
            </a:r>
            <a:endParaRPr lang="en-US" altLang="zh-CN" dirty="0" smtClean="0"/>
          </a:p>
          <a:p>
            <a:r>
              <a:rPr lang="zh-CN" altLang="en-US" dirty="0" smtClean="0"/>
              <a:t>为了理解</a:t>
            </a:r>
            <a:r>
              <a:rPr lang="zh-CN" altLang="zh-CN" dirty="0"/>
              <a:t>分组交换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首先了解</a:t>
            </a:r>
            <a:r>
              <a:rPr lang="zh-CN" altLang="zh-CN" dirty="0" smtClean="0">
                <a:solidFill>
                  <a:srgbClr val="FF0000"/>
                </a:solidFill>
              </a:rPr>
              <a:t>电路交换</a:t>
            </a:r>
            <a:r>
              <a:rPr lang="zh-CN" altLang="zh-CN" dirty="0"/>
              <a:t>的基本</a:t>
            </a:r>
            <a:r>
              <a:rPr lang="zh-CN" altLang="zh-CN" dirty="0" smtClean="0"/>
              <a:t>概念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3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46539" y="3399383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368824" y="3399383"/>
            <a:ext cx="8691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4000">
                <a:latin typeface="Times New Roman" pitchFamily="18" charset="0"/>
              </a:rPr>
              <a:t> 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3699024" y="3850232"/>
            <a:ext cx="265879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1077218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latin typeface="+mn-lt"/>
                <a:ea typeface="黑体" pitchFamily="2" charset="-122"/>
              </a:rPr>
              <a:t>2 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部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电话机只需要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用 </a:t>
            </a:r>
            <a:r>
              <a:rPr lang="en-US" altLang="zh-CN" sz="3200" b="1" dirty="0" smtClean="0">
                <a:latin typeface="+mn-lt"/>
                <a:ea typeface="黑体" pitchFamily="2" charset="-122"/>
              </a:rPr>
              <a:t>1 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对电线直接连接就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能够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互相通话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。 </a:t>
            </a:r>
          </a:p>
        </p:txBody>
      </p:sp>
      <p:sp>
        <p:nvSpPr>
          <p:cNvPr id="3" name="矩形 2"/>
          <p:cNvSpPr/>
          <p:nvPr/>
        </p:nvSpPr>
        <p:spPr>
          <a:xfrm>
            <a:off x="2144688" y="5271591"/>
            <a:ext cx="597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0832" y="4685074"/>
            <a:ext cx="3185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两部电话直接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584775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+mn-lt"/>
                <a:ea typeface="黑体" pitchFamily="2" charset="-122"/>
              </a:rPr>
              <a:t>5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10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对电线。</a:t>
            </a:r>
          </a:p>
        </p:txBody>
      </p:sp>
      <p:sp>
        <p:nvSpPr>
          <p:cNvPr id="3" name="矩形 2"/>
          <p:cNvSpPr/>
          <p:nvPr/>
        </p:nvSpPr>
        <p:spPr>
          <a:xfrm>
            <a:off x="2144688" y="5271591"/>
            <a:ext cx="5832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8488" y="4685074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(b) 5 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部电话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机两两直接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相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连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3463620" y="2610568"/>
            <a:ext cx="1499658" cy="7334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112900" y="2648668"/>
            <a:ext cx="1664758" cy="773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310558" y="3393205"/>
            <a:ext cx="928688" cy="9540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363071" y="4417142"/>
            <a:ext cx="135863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5811135" y="3388442"/>
            <a:ext cx="969963" cy="939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020031" y="2647080"/>
            <a:ext cx="679318" cy="17700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4345873" y="2664542"/>
            <a:ext cx="527977" cy="1741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3492856" y="3385267"/>
            <a:ext cx="323148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312278" y="3388442"/>
            <a:ext cx="2387071" cy="1009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4397467" y="3436067"/>
            <a:ext cx="2302802" cy="9667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945962" y="2207343"/>
            <a:ext cx="4239286" cy="2416176"/>
            <a:chOff x="1824" y="1570"/>
            <a:chExt cx="2465" cy="152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792" y="1570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824" y="2058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244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405" y="2685"/>
              <a:ext cx="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914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704528" y="1268760"/>
            <a:ext cx="8640960" cy="156966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latin typeface="+mn-lt"/>
                <a:ea typeface="黑体" pitchFamily="2" charset="-122"/>
              </a:rPr>
              <a:t>N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部电话机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两两直接相连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，需 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 – 1)/2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对电线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。</a:t>
            </a:r>
            <a:r>
              <a:rPr lang="zh-CN" altLang="en-US" sz="3200" b="1" dirty="0" smtClean="0">
                <a:ea typeface="黑体" pitchFamily="2" charset="-122"/>
              </a:rPr>
              <a:t>这种直接连接</a:t>
            </a:r>
            <a:r>
              <a:rPr lang="zh-CN" altLang="en-US" sz="3200" b="1" dirty="0">
                <a:ea typeface="黑体" pitchFamily="2" charset="-122"/>
              </a:rPr>
              <a:t>方法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所需要的电线对的数量与电话机数量的平方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（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en-US" sz="3200" b="1" dirty="0" smtClean="0">
                <a:latin typeface="+mn-lt"/>
                <a:ea typeface="黑体" pitchFamily="2" charset="-122"/>
              </a:rPr>
              <a:t>成正比。</a:t>
            </a:r>
            <a:endParaRPr lang="en-US" altLang="zh-CN" sz="3200" b="1" dirty="0" smtClean="0">
              <a:latin typeface="+mn-lt"/>
              <a:ea typeface="黑体" pitchFamily="2" charset="-122"/>
            </a:endParaRPr>
          </a:p>
        </p:txBody>
      </p:sp>
      <p:sp>
        <p:nvSpPr>
          <p:cNvPr id="5" name="AutoShape 2" descr="N 部话机两两直接相连 的图像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340" t="21760" b="5148"/>
          <a:stretch/>
        </p:blipFill>
        <p:spPr>
          <a:xfrm>
            <a:off x="3602816" y="2996952"/>
            <a:ext cx="2844384" cy="31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使用交换机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当电话机的数量增多时，就要使用</a:t>
            </a:r>
            <a:r>
              <a:rPr lang="zh-CN" altLang="en-US" dirty="0">
                <a:solidFill>
                  <a:srgbClr val="FF0000"/>
                </a:solidFill>
              </a:rPr>
              <a:t>交换机</a:t>
            </a:r>
            <a:r>
              <a:rPr lang="zh-CN" altLang="en-US" dirty="0"/>
              <a:t>来完成全网的交换任务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 rot="1458061">
            <a:off x="4172723" y="2548731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8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 flipV="1">
            <a:off x="3674241" y="4207242"/>
            <a:ext cx="1370675" cy="493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283850" y="4207243"/>
            <a:ext cx="79110" cy="1006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412717" y="4207242"/>
            <a:ext cx="1716352" cy="260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348283" y="2911842"/>
            <a:ext cx="667279" cy="908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87793" y="24244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067037" y="312774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785910" y="47104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007081" y="340714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908133" y="4646979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 flipV="1">
            <a:off x="3440350" y="2767379"/>
            <a:ext cx="13758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3830744" y="3775443"/>
            <a:ext cx="1544373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490106" y="3559542"/>
            <a:ext cx="1589088" cy="461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191782" y="4280267"/>
            <a:ext cx="101467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 flipV="1">
            <a:off x="3362960" y="4062779"/>
            <a:ext cx="921808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944933" y="4046904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007764" y="2565767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883137" y="4835892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647644" y="4312017"/>
            <a:ext cx="800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  <a:sym typeface="Wingdings" pitchFamily="2" charset="2"/>
              </a:rPr>
              <a:t></a:t>
            </a:r>
            <a:r>
              <a:rPr kumimoji="1" lang="en-US" altLang="zh-CN" sz="3600">
                <a:latin typeface="Times New Roman" pitchFamily="18" charset="0"/>
              </a:rPr>
              <a:t> </a:t>
            </a:r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857341" y="3630979"/>
            <a:ext cx="1284684" cy="73025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843583" y="3824654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交换机</a:t>
            </a:r>
          </a:p>
        </p:txBody>
      </p:sp>
      <p:sp>
        <p:nvSpPr>
          <p:cNvPr id="2" name="矩形 1"/>
          <p:cNvSpPr/>
          <p:nvPr/>
        </p:nvSpPr>
        <p:spPr>
          <a:xfrm>
            <a:off x="5817096" y="2776860"/>
            <a:ext cx="3928502" cy="2308324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n-lt"/>
                <a:ea typeface="黑体" pitchFamily="2" charset="-122"/>
              </a:rPr>
              <a:t>每一部电话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都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直接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连接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到交换机上，而交换机使用交换的方法，让电话用户彼此之间可以很方便地通信。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 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r>
              <a:rPr lang="zh-CN" altLang="en-US" sz="2400" b="1" dirty="0" smtClean="0">
                <a:latin typeface="+mn-lt"/>
                <a:ea typeface="黑体" pitchFamily="2" charset="-122"/>
              </a:rPr>
              <a:t>所采用的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交换方式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就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是</a:t>
            </a:r>
            <a:r>
              <a:rPr lang="zh-CN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电路交换</a:t>
            </a:r>
            <a:r>
              <a:rPr lang="en-US" altLang="zh-CN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 (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circuit switching)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478708" y="5845334"/>
            <a:ext cx="5554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电话机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的不同连接方法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7037" y="5405154"/>
            <a:ext cx="416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(c) 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用交换机连接许多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部电话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0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 animBg="1"/>
      <p:bldP spid="35847" grpId="0" animBg="1"/>
      <p:bldP spid="35853" grpId="0" animBg="1"/>
      <p:bldP spid="35854" grpId="0" animBg="1"/>
      <p:bldP spid="35855" grpId="0" animBg="1"/>
      <p:bldP spid="35856" grpId="0" animBg="1"/>
      <p:bldP spid="358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“</a:t>
            </a:r>
            <a:r>
              <a:rPr lang="zh-CN" altLang="en-US"/>
              <a:t>交换”的含义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在这里，“</a:t>
            </a:r>
            <a:r>
              <a:rPr lang="zh-CN" altLang="en-US" dirty="0">
                <a:solidFill>
                  <a:srgbClr val="FF0000"/>
                </a:solidFill>
              </a:rPr>
              <a:t>交换</a:t>
            </a:r>
            <a:r>
              <a:rPr lang="zh-CN" altLang="en-US" dirty="0"/>
              <a:t>”</a:t>
            </a:r>
            <a:r>
              <a:rPr lang="en-US" altLang="zh-CN" dirty="0"/>
              <a:t>(switching)</a:t>
            </a:r>
            <a:r>
              <a:rPr lang="zh-CN" altLang="en-US" dirty="0"/>
              <a:t>的含义就是</a:t>
            </a:r>
            <a:r>
              <a:rPr lang="zh-CN" altLang="en-US" dirty="0" smtClean="0">
                <a:solidFill>
                  <a:srgbClr val="FF0000"/>
                </a:solidFill>
              </a:rPr>
              <a:t>转接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把</a:t>
            </a:r>
            <a:r>
              <a:rPr lang="zh-CN" altLang="en-US" dirty="0"/>
              <a:t>一条电话线转接到另一条电话线，使它们连通起来。</a:t>
            </a:r>
          </a:p>
          <a:p>
            <a:r>
              <a:rPr lang="zh-CN" altLang="en-US" dirty="0"/>
              <a:t>从通信资源的分配角度来看，“交换”就是按照某种方式</a:t>
            </a:r>
            <a:r>
              <a:rPr lang="zh-CN" altLang="en-US" dirty="0">
                <a:solidFill>
                  <a:srgbClr val="FF0000"/>
                </a:solidFill>
              </a:rPr>
              <a:t>动态地分配</a:t>
            </a:r>
            <a:r>
              <a:rPr lang="zh-CN" altLang="en-US" dirty="0"/>
              <a:t>传输线路的资源。 </a:t>
            </a:r>
          </a:p>
        </p:txBody>
      </p:sp>
    </p:spTree>
    <p:extLst>
      <p:ext uri="{BB962C8B-B14F-4D97-AF65-F5344CB8AC3E}">
        <p14:creationId xmlns:p14="http://schemas.microsoft.com/office/powerpoint/2010/main" xmlns="" val="38714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Internet 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自从</a:t>
            </a:r>
            <a:r>
              <a:rPr lang="en-US" altLang="zh-CN" dirty="0" smtClean="0"/>
              <a:t> 20 </a:t>
            </a:r>
            <a:r>
              <a:rPr lang="zh-CN" altLang="zh-CN" dirty="0" smtClean="0"/>
              <a:t>世纪</a:t>
            </a:r>
            <a:r>
              <a:rPr lang="en-US" altLang="zh-CN" dirty="0" smtClean="0"/>
              <a:t> 90 </a:t>
            </a:r>
            <a:r>
              <a:rPr lang="zh-CN" altLang="zh-CN" dirty="0" smtClean="0"/>
              <a:t>年代</a:t>
            </a:r>
            <a:r>
              <a:rPr lang="zh-CN" altLang="zh-CN" dirty="0"/>
              <a:t>以后，</a:t>
            </a:r>
            <a:r>
              <a:rPr lang="zh-CN" altLang="zh-CN" dirty="0" smtClean="0"/>
              <a:t>以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为</a:t>
            </a:r>
            <a:r>
              <a:rPr lang="zh-CN" altLang="zh-CN" dirty="0"/>
              <a:t>代表的计算机网络得到了飞速的</a:t>
            </a:r>
            <a:r>
              <a:rPr lang="zh-CN" altLang="zh-CN" dirty="0" smtClean="0"/>
              <a:t>发展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已从最初的教育科研</a:t>
            </a:r>
            <a:r>
              <a:rPr lang="zh-CN" altLang="en-US" dirty="0" smtClean="0"/>
              <a:t>网络（免费）逐步</a:t>
            </a:r>
            <a:r>
              <a:rPr lang="zh-CN" altLang="en-US" dirty="0"/>
              <a:t>发展成为商业</a:t>
            </a:r>
            <a:r>
              <a:rPr lang="zh-CN" altLang="en-US" dirty="0" smtClean="0"/>
              <a:t>网络（有偿使用）。</a:t>
            </a:r>
            <a:endParaRPr lang="en-US" altLang="zh-CN" dirty="0" smtClean="0"/>
          </a:p>
          <a:p>
            <a:r>
              <a:rPr lang="zh-CN" altLang="en-US" dirty="0" smtClean="0"/>
              <a:t>已</a:t>
            </a:r>
            <a:r>
              <a:rPr lang="zh-CN" altLang="zh-CN" dirty="0" smtClean="0"/>
              <a:t>成为</a:t>
            </a:r>
            <a:r>
              <a:rPr lang="zh-CN" altLang="zh-CN" dirty="0"/>
              <a:t>全球最大的和最重要的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是人类自印刷术发明以来人类</a:t>
            </a:r>
            <a:r>
              <a:rPr lang="zh-CN" altLang="zh-CN" dirty="0" smtClean="0"/>
              <a:t>在存储</a:t>
            </a:r>
            <a:r>
              <a:rPr lang="zh-CN" altLang="zh-CN" dirty="0"/>
              <a:t>和交换</a:t>
            </a:r>
            <a:r>
              <a:rPr lang="zh-CN" altLang="zh-CN" dirty="0" smtClean="0"/>
              <a:t>信息领域</a:t>
            </a:r>
            <a:r>
              <a:rPr lang="zh-CN" altLang="zh-CN" dirty="0"/>
              <a:t>中的最大</a:t>
            </a:r>
            <a:r>
              <a:rPr lang="zh-CN" altLang="zh-CN" dirty="0" smtClean="0"/>
              <a:t>变革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55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电路交换特点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电路交换必定是</a:t>
            </a:r>
            <a:r>
              <a:rPr lang="zh-CN" altLang="en-US" dirty="0">
                <a:solidFill>
                  <a:srgbClr val="FF0000"/>
                </a:solidFill>
              </a:rPr>
              <a:t>面向连接</a:t>
            </a:r>
            <a:r>
              <a:rPr lang="zh-CN" altLang="en-US" dirty="0"/>
              <a:t>的。 </a:t>
            </a:r>
          </a:p>
          <a:p>
            <a:r>
              <a:rPr lang="zh-CN" altLang="en-US" dirty="0" smtClean="0"/>
              <a:t>电路交换分为三</a:t>
            </a:r>
            <a:r>
              <a:rPr lang="zh-CN" altLang="en-US" dirty="0"/>
              <a:t>个阶段：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建立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连接：</a:t>
            </a:r>
            <a:r>
              <a:rPr lang="zh-CN" altLang="en-US" dirty="0" smtClean="0">
                <a:ea typeface="黑体" pitchFamily="2" charset="-122"/>
              </a:rPr>
              <a:t>建立</a:t>
            </a:r>
            <a:r>
              <a:rPr lang="zh-CN" altLang="zh-CN" dirty="0" smtClean="0"/>
              <a:t>一</a:t>
            </a:r>
            <a:r>
              <a:rPr lang="zh-CN" altLang="zh-CN" dirty="0"/>
              <a:t>条专用的物理</a:t>
            </a:r>
            <a:r>
              <a:rPr lang="zh-CN" altLang="zh-CN" dirty="0" smtClean="0"/>
              <a:t>通路</a:t>
            </a:r>
            <a:r>
              <a:rPr lang="zh-CN" altLang="en-US" dirty="0" smtClean="0"/>
              <a:t>，以</a:t>
            </a:r>
            <a:r>
              <a:rPr lang="zh-CN" altLang="zh-CN" dirty="0" smtClean="0"/>
              <a:t>保证双方</a:t>
            </a:r>
            <a:r>
              <a:rPr lang="zh-CN" altLang="zh-CN" dirty="0"/>
              <a:t>通话时所需的通信</a:t>
            </a:r>
            <a:r>
              <a:rPr lang="zh-CN" altLang="zh-CN" dirty="0" smtClean="0"/>
              <a:t>资源在通信</a:t>
            </a:r>
            <a:r>
              <a:rPr lang="zh-CN" altLang="zh-CN" dirty="0"/>
              <a:t>时不会被其他用户</a:t>
            </a:r>
            <a:r>
              <a:rPr lang="zh-CN" altLang="zh-CN" dirty="0" smtClean="0"/>
              <a:t>占用</a:t>
            </a:r>
            <a:r>
              <a:rPr lang="zh-CN" altLang="en-US" dirty="0" smtClean="0"/>
              <a:t>；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通信：</a:t>
            </a:r>
            <a:r>
              <a:rPr lang="zh-CN" altLang="zh-CN" dirty="0"/>
              <a:t>主叫和被叫双方就能互相</a:t>
            </a:r>
            <a:r>
              <a:rPr lang="zh-CN" altLang="zh-CN" dirty="0" smtClean="0"/>
              <a:t>通电话</a:t>
            </a:r>
            <a:r>
              <a:rPr lang="zh-CN" altLang="en-US" dirty="0" smtClean="0"/>
              <a:t>；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释放连接：</a:t>
            </a:r>
            <a:r>
              <a:rPr lang="zh-CN" altLang="zh-CN" dirty="0"/>
              <a:t>释放刚才使用的这条专用的物理通路</a:t>
            </a:r>
            <a:r>
              <a:rPr lang="zh-CN" altLang="zh-CN" dirty="0" smtClean="0"/>
              <a:t>（</a:t>
            </a:r>
            <a:r>
              <a:rPr lang="zh-CN" altLang="en-US" dirty="0" smtClean="0"/>
              <a:t>释放</a:t>
            </a:r>
            <a:r>
              <a:rPr lang="zh-CN" altLang="zh-CN" dirty="0" smtClean="0"/>
              <a:t>刚才</a:t>
            </a:r>
            <a:r>
              <a:rPr lang="zh-CN" altLang="zh-CN" dirty="0"/>
              <a:t>占用的所有通信</a:t>
            </a:r>
            <a:r>
              <a:rPr lang="zh-CN" altLang="zh-CN" dirty="0" smtClean="0"/>
              <a:t>资源</a:t>
            </a:r>
            <a:r>
              <a:rPr lang="zh-CN" altLang="en-US" dirty="0" smtClean="0"/>
              <a:t>）。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8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电路交换举例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zh-CN" altLang="en-US"/>
              <a:t>和 </a:t>
            </a:r>
            <a:r>
              <a:rPr lang="en-US" altLang="zh-CN"/>
              <a:t>B </a:t>
            </a:r>
            <a:r>
              <a:rPr lang="zh-CN" altLang="en-US"/>
              <a:t>通话经过四个交换机</a:t>
            </a:r>
          </a:p>
          <a:p>
            <a:r>
              <a:rPr lang="zh-CN" altLang="en-US"/>
              <a:t>通话在 </a:t>
            </a:r>
            <a:r>
              <a:rPr lang="en-US" altLang="zh-CN"/>
              <a:t>A </a:t>
            </a:r>
            <a:r>
              <a:rPr lang="zh-CN" altLang="en-US"/>
              <a:t>到 </a:t>
            </a:r>
            <a:r>
              <a:rPr lang="en-US" altLang="zh-CN"/>
              <a:t>B </a:t>
            </a:r>
            <a:r>
              <a:rPr lang="zh-CN" altLang="en-US"/>
              <a:t>的连接上进行</a:t>
            </a:r>
          </a:p>
        </p:txBody>
      </p:sp>
      <p:sp>
        <p:nvSpPr>
          <p:cNvPr id="43088" name="Rectangle 80"/>
          <p:cNvSpPr>
            <a:spLocks noChangeArrowheads="1"/>
          </p:cNvSpPr>
          <p:nvPr/>
        </p:nvSpPr>
        <p:spPr bwMode="auto">
          <a:xfrm>
            <a:off x="0" y="2658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64270" y="2564557"/>
            <a:ext cx="8137202" cy="2376611"/>
            <a:chOff x="1064270" y="2564557"/>
            <a:chExt cx="7777162" cy="2160587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743845" y="2564557"/>
              <a:ext cx="4535487" cy="2160587"/>
              <a:chOff x="1680" y="240"/>
              <a:chExt cx="2529" cy="1270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175645" y="3717082"/>
              <a:ext cx="35274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1064270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8142932" y="3352008"/>
              <a:ext cx="698500" cy="587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</a:t>
              </a:r>
              <a:r>
                <a:rPr kumimoji="1" lang="en-US" altLang="zh-CN" sz="36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238895" y="3140819"/>
              <a:ext cx="317446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8328670" y="3140819"/>
              <a:ext cx="306722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1496070" y="3717082"/>
              <a:ext cx="153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6776095" y="3717082"/>
              <a:ext cx="1633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29597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41598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536004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6560195" y="3501182"/>
              <a:ext cx="431800" cy="4318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831407" y="2564557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电信网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152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966220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5190182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414145" y="3140819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交换机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615507" y="43647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中继线</a:t>
              </a: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691582" y="3739307"/>
              <a:ext cx="966788" cy="709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006032" y="3753594"/>
              <a:ext cx="0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198120" y="3753594"/>
              <a:ext cx="1030287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467620" y="3726607"/>
              <a:ext cx="65087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478298" y="3725584"/>
              <a:ext cx="133350" cy="434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167582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7134870" y="4148882"/>
              <a:ext cx="769410" cy="307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Times New Roman" pitchFamily="18" charset="0"/>
                </a:rPr>
                <a:t>用户线</a:t>
              </a:r>
            </a:p>
          </p:txBody>
        </p:sp>
        <p:grpSp>
          <p:nvGrpSpPr>
            <p:cNvPr id="42" name="Group 56"/>
            <p:cNvGrpSpPr>
              <a:grpSpLocks/>
            </p:cNvGrpSpPr>
            <p:nvPr/>
          </p:nvGrpSpPr>
          <p:grpSpPr bwMode="auto">
            <a:xfrm flipH="1">
              <a:off x="7185670" y="3528169"/>
              <a:ext cx="1008062" cy="146050"/>
              <a:chOff x="1519" y="2160"/>
              <a:chExt cx="953" cy="227"/>
            </a:xfrm>
          </p:grpSpPr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4" name="Freeform 58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5" name="Freeform 59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6" name="Freeform 60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7" name="Line 61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8" name="Group 64"/>
            <p:cNvGrpSpPr>
              <a:grpSpLocks/>
            </p:cNvGrpSpPr>
            <p:nvPr/>
          </p:nvGrpSpPr>
          <p:grpSpPr bwMode="auto">
            <a:xfrm>
              <a:off x="1713557" y="3501182"/>
              <a:ext cx="1008063" cy="146050"/>
              <a:chOff x="1519" y="2160"/>
              <a:chExt cx="953" cy="227"/>
            </a:xfrm>
          </p:grpSpPr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1519" y="2237"/>
                <a:ext cx="104" cy="79"/>
              </a:xfrm>
              <a:custGeom>
                <a:avLst/>
                <a:gdLst>
                  <a:gd name="T0" fmla="*/ 0 w 552"/>
                  <a:gd name="T1" fmla="*/ 255 h 535"/>
                  <a:gd name="T2" fmla="*/ 7 w 552"/>
                  <a:gd name="T3" fmla="*/ 209 h 535"/>
                  <a:gd name="T4" fmla="*/ 18 w 552"/>
                  <a:gd name="T5" fmla="*/ 164 h 535"/>
                  <a:gd name="T6" fmla="*/ 26 w 552"/>
                  <a:gd name="T7" fmla="*/ 131 h 535"/>
                  <a:gd name="T8" fmla="*/ 39 w 552"/>
                  <a:gd name="T9" fmla="*/ 115 h 535"/>
                  <a:gd name="T10" fmla="*/ 52 w 552"/>
                  <a:gd name="T11" fmla="*/ 104 h 535"/>
                  <a:gd name="T12" fmla="*/ 67 w 552"/>
                  <a:gd name="T13" fmla="*/ 103 h 535"/>
                  <a:gd name="T14" fmla="*/ 83 w 552"/>
                  <a:gd name="T15" fmla="*/ 107 h 535"/>
                  <a:gd name="T16" fmla="*/ 98 w 552"/>
                  <a:gd name="T17" fmla="*/ 121 h 535"/>
                  <a:gd name="T18" fmla="*/ 106 w 552"/>
                  <a:gd name="T19" fmla="*/ 140 h 535"/>
                  <a:gd name="T20" fmla="*/ 112 w 552"/>
                  <a:gd name="T21" fmla="*/ 165 h 535"/>
                  <a:gd name="T22" fmla="*/ 141 w 552"/>
                  <a:gd name="T23" fmla="*/ 331 h 535"/>
                  <a:gd name="T24" fmla="*/ 148 w 552"/>
                  <a:gd name="T25" fmla="*/ 356 h 535"/>
                  <a:gd name="T26" fmla="*/ 154 w 552"/>
                  <a:gd name="T27" fmla="*/ 373 h 535"/>
                  <a:gd name="T28" fmla="*/ 172 w 552"/>
                  <a:gd name="T29" fmla="*/ 385 h 535"/>
                  <a:gd name="T30" fmla="*/ 188 w 552"/>
                  <a:gd name="T31" fmla="*/ 386 h 535"/>
                  <a:gd name="T32" fmla="*/ 203 w 552"/>
                  <a:gd name="T33" fmla="*/ 378 h 535"/>
                  <a:gd name="T34" fmla="*/ 212 w 552"/>
                  <a:gd name="T35" fmla="*/ 359 h 535"/>
                  <a:gd name="T36" fmla="*/ 219 w 552"/>
                  <a:gd name="T37" fmla="*/ 331 h 535"/>
                  <a:gd name="T38" fmla="*/ 258 w 552"/>
                  <a:gd name="T39" fmla="*/ 88 h 535"/>
                  <a:gd name="T40" fmla="*/ 264 w 552"/>
                  <a:gd name="T41" fmla="*/ 52 h 535"/>
                  <a:gd name="T42" fmla="*/ 271 w 552"/>
                  <a:gd name="T43" fmla="*/ 29 h 535"/>
                  <a:gd name="T44" fmla="*/ 280 w 552"/>
                  <a:gd name="T45" fmla="*/ 12 h 535"/>
                  <a:gd name="T46" fmla="*/ 291 w 552"/>
                  <a:gd name="T47" fmla="*/ 4 h 535"/>
                  <a:gd name="T48" fmla="*/ 308 w 552"/>
                  <a:gd name="T49" fmla="*/ 0 h 535"/>
                  <a:gd name="T50" fmla="*/ 327 w 552"/>
                  <a:gd name="T51" fmla="*/ 5 h 535"/>
                  <a:gd name="T52" fmla="*/ 340 w 552"/>
                  <a:gd name="T53" fmla="*/ 26 h 535"/>
                  <a:gd name="T54" fmla="*/ 347 w 552"/>
                  <a:gd name="T55" fmla="*/ 43 h 535"/>
                  <a:gd name="T56" fmla="*/ 353 w 552"/>
                  <a:gd name="T57" fmla="*/ 68 h 535"/>
                  <a:gd name="T58" fmla="*/ 412 w 552"/>
                  <a:gd name="T59" fmla="*/ 460 h 535"/>
                  <a:gd name="T60" fmla="*/ 419 w 552"/>
                  <a:gd name="T61" fmla="*/ 492 h 535"/>
                  <a:gd name="T62" fmla="*/ 429 w 552"/>
                  <a:gd name="T63" fmla="*/ 520 h 535"/>
                  <a:gd name="T64" fmla="*/ 441 w 552"/>
                  <a:gd name="T65" fmla="*/ 530 h 535"/>
                  <a:gd name="T66" fmla="*/ 462 w 552"/>
                  <a:gd name="T67" fmla="*/ 535 h 535"/>
                  <a:gd name="T68" fmla="*/ 478 w 552"/>
                  <a:gd name="T69" fmla="*/ 518 h 535"/>
                  <a:gd name="T70" fmla="*/ 488 w 552"/>
                  <a:gd name="T71" fmla="*/ 495 h 535"/>
                  <a:gd name="T72" fmla="*/ 496 w 552"/>
                  <a:gd name="T73" fmla="*/ 461 h 535"/>
                  <a:gd name="T74" fmla="*/ 552 w 552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2" h="535">
                    <a:moveTo>
                      <a:pt x="0" y="255"/>
                    </a:moveTo>
                    <a:lnTo>
                      <a:pt x="7" y="209"/>
                    </a:lnTo>
                    <a:lnTo>
                      <a:pt x="18" y="164"/>
                    </a:lnTo>
                    <a:lnTo>
                      <a:pt x="26" y="131"/>
                    </a:lnTo>
                    <a:lnTo>
                      <a:pt x="39" y="115"/>
                    </a:lnTo>
                    <a:lnTo>
                      <a:pt x="52" y="104"/>
                    </a:lnTo>
                    <a:lnTo>
                      <a:pt x="67" y="103"/>
                    </a:lnTo>
                    <a:lnTo>
                      <a:pt x="83" y="107"/>
                    </a:lnTo>
                    <a:lnTo>
                      <a:pt x="98" y="121"/>
                    </a:lnTo>
                    <a:lnTo>
                      <a:pt x="106" y="140"/>
                    </a:lnTo>
                    <a:lnTo>
                      <a:pt x="112" y="165"/>
                    </a:lnTo>
                    <a:lnTo>
                      <a:pt x="141" y="331"/>
                    </a:lnTo>
                    <a:lnTo>
                      <a:pt x="148" y="356"/>
                    </a:lnTo>
                    <a:lnTo>
                      <a:pt x="154" y="373"/>
                    </a:lnTo>
                    <a:lnTo>
                      <a:pt x="172" y="385"/>
                    </a:lnTo>
                    <a:lnTo>
                      <a:pt x="188" y="386"/>
                    </a:lnTo>
                    <a:lnTo>
                      <a:pt x="203" y="378"/>
                    </a:lnTo>
                    <a:lnTo>
                      <a:pt x="212" y="359"/>
                    </a:lnTo>
                    <a:lnTo>
                      <a:pt x="219" y="331"/>
                    </a:lnTo>
                    <a:lnTo>
                      <a:pt x="258" y="88"/>
                    </a:lnTo>
                    <a:lnTo>
                      <a:pt x="264" y="52"/>
                    </a:lnTo>
                    <a:lnTo>
                      <a:pt x="271" y="29"/>
                    </a:lnTo>
                    <a:lnTo>
                      <a:pt x="280" y="12"/>
                    </a:lnTo>
                    <a:lnTo>
                      <a:pt x="291" y="4"/>
                    </a:lnTo>
                    <a:lnTo>
                      <a:pt x="308" y="0"/>
                    </a:lnTo>
                    <a:lnTo>
                      <a:pt x="327" y="5"/>
                    </a:lnTo>
                    <a:lnTo>
                      <a:pt x="340" y="26"/>
                    </a:lnTo>
                    <a:lnTo>
                      <a:pt x="347" y="43"/>
                    </a:lnTo>
                    <a:lnTo>
                      <a:pt x="353" y="68"/>
                    </a:lnTo>
                    <a:lnTo>
                      <a:pt x="412" y="460"/>
                    </a:lnTo>
                    <a:lnTo>
                      <a:pt x="419" y="492"/>
                    </a:lnTo>
                    <a:lnTo>
                      <a:pt x="429" y="520"/>
                    </a:lnTo>
                    <a:lnTo>
                      <a:pt x="441" y="530"/>
                    </a:lnTo>
                    <a:lnTo>
                      <a:pt x="462" y="535"/>
                    </a:lnTo>
                    <a:lnTo>
                      <a:pt x="478" y="518"/>
                    </a:lnTo>
                    <a:lnTo>
                      <a:pt x="488" y="495"/>
                    </a:lnTo>
                    <a:lnTo>
                      <a:pt x="496" y="461"/>
                    </a:lnTo>
                    <a:lnTo>
                      <a:pt x="552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1623" y="2160"/>
                <a:ext cx="179" cy="227"/>
              </a:xfrm>
              <a:custGeom>
                <a:avLst/>
                <a:gdLst>
                  <a:gd name="T0" fmla="*/ 0 w 943"/>
                  <a:gd name="T1" fmla="*/ 622 h 1524"/>
                  <a:gd name="T2" fmla="*/ 49 w 943"/>
                  <a:gd name="T3" fmla="*/ 336 h 1524"/>
                  <a:gd name="T4" fmla="*/ 55 w 943"/>
                  <a:gd name="T5" fmla="*/ 313 h 1524"/>
                  <a:gd name="T6" fmla="*/ 71 w 943"/>
                  <a:gd name="T7" fmla="*/ 301 h 1524"/>
                  <a:gd name="T8" fmla="*/ 84 w 943"/>
                  <a:gd name="T9" fmla="*/ 297 h 1524"/>
                  <a:gd name="T10" fmla="*/ 105 w 943"/>
                  <a:gd name="T11" fmla="*/ 301 h 1524"/>
                  <a:gd name="T12" fmla="*/ 116 w 943"/>
                  <a:gd name="T13" fmla="*/ 314 h 1524"/>
                  <a:gd name="T14" fmla="*/ 122 w 943"/>
                  <a:gd name="T15" fmla="*/ 336 h 1524"/>
                  <a:gd name="T16" fmla="*/ 236 w 943"/>
                  <a:gd name="T17" fmla="*/ 1164 h 1524"/>
                  <a:gd name="T18" fmla="*/ 247 w 943"/>
                  <a:gd name="T19" fmla="*/ 1207 h 1524"/>
                  <a:gd name="T20" fmla="*/ 258 w 943"/>
                  <a:gd name="T21" fmla="*/ 1222 h 1524"/>
                  <a:gd name="T22" fmla="*/ 276 w 943"/>
                  <a:gd name="T23" fmla="*/ 1230 h 1524"/>
                  <a:gd name="T24" fmla="*/ 290 w 943"/>
                  <a:gd name="T25" fmla="*/ 1234 h 1524"/>
                  <a:gd name="T26" fmla="*/ 309 w 943"/>
                  <a:gd name="T27" fmla="*/ 1227 h 1524"/>
                  <a:gd name="T28" fmla="*/ 324 w 943"/>
                  <a:gd name="T29" fmla="*/ 1209 h 1524"/>
                  <a:gd name="T30" fmla="*/ 335 w 943"/>
                  <a:gd name="T31" fmla="*/ 1164 h 1524"/>
                  <a:gd name="T32" fmla="*/ 448 w 943"/>
                  <a:gd name="T33" fmla="*/ 204 h 1524"/>
                  <a:gd name="T34" fmla="*/ 455 w 943"/>
                  <a:gd name="T35" fmla="*/ 158 h 1524"/>
                  <a:gd name="T36" fmla="*/ 462 w 943"/>
                  <a:gd name="T37" fmla="*/ 143 h 1524"/>
                  <a:gd name="T38" fmla="*/ 470 w 943"/>
                  <a:gd name="T39" fmla="*/ 129 h 1524"/>
                  <a:gd name="T40" fmla="*/ 483 w 943"/>
                  <a:gd name="T41" fmla="*/ 118 h 1524"/>
                  <a:gd name="T42" fmla="*/ 499 w 943"/>
                  <a:gd name="T43" fmla="*/ 116 h 1524"/>
                  <a:gd name="T44" fmla="*/ 517 w 943"/>
                  <a:gd name="T45" fmla="*/ 122 h 1524"/>
                  <a:gd name="T46" fmla="*/ 531 w 943"/>
                  <a:gd name="T47" fmla="*/ 132 h 1524"/>
                  <a:gd name="T48" fmla="*/ 539 w 943"/>
                  <a:gd name="T49" fmla="*/ 143 h 1524"/>
                  <a:gd name="T50" fmla="*/ 548 w 943"/>
                  <a:gd name="T51" fmla="*/ 158 h 1524"/>
                  <a:gd name="T52" fmla="*/ 555 w 943"/>
                  <a:gd name="T53" fmla="*/ 197 h 1524"/>
                  <a:gd name="T54" fmla="*/ 658 w 943"/>
                  <a:gd name="T55" fmla="*/ 1428 h 1524"/>
                  <a:gd name="T56" fmla="*/ 665 w 943"/>
                  <a:gd name="T57" fmla="*/ 1480 h 1524"/>
                  <a:gd name="T58" fmla="*/ 674 w 943"/>
                  <a:gd name="T59" fmla="*/ 1505 h 1524"/>
                  <a:gd name="T60" fmla="*/ 692 w 943"/>
                  <a:gd name="T61" fmla="*/ 1517 h 1524"/>
                  <a:gd name="T62" fmla="*/ 710 w 943"/>
                  <a:gd name="T63" fmla="*/ 1524 h 1524"/>
                  <a:gd name="T64" fmla="*/ 727 w 943"/>
                  <a:gd name="T65" fmla="*/ 1517 h 1524"/>
                  <a:gd name="T66" fmla="*/ 736 w 943"/>
                  <a:gd name="T67" fmla="*/ 1505 h 1524"/>
                  <a:gd name="T68" fmla="*/ 742 w 943"/>
                  <a:gd name="T69" fmla="*/ 1484 h 1524"/>
                  <a:gd name="T70" fmla="*/ 748 w 943"/>
                  <a:gd name="T71" fmla="*/ 1432 h 1524"/>
                  <a:gd name="T72" fmla="*/ 882 w 943"/>
                  <a:gd name="T73" fmla="*/ 87 h 1524"/>
                  <a:gd name="T74" fmla="*/ 888 w 943"/>
                  <a:gd name="T75" fmla="*/ 59 h 1524"/>
                  <a:gd name="T76" fmla="*/ 897 w 943"/>
                  <a:gd name="T77" fmla="*/ 34 h 1524"/>
                  <a:gd name="T78" fmla="*/ 908 w 943"/>
                  <a:gd name="T79" fmla="*/ 17 h 1524"/>
                  <a:gd name="T80" fmla="*/ 919 w 943"/>
                  <a:gd name="T81" fmla="*/ 5 h 1524"/>
                  <a:gd name="T82" fmla="*/ 931 w 943"/>
                  <a:gd name="T83" fmla="*/ 0 h 1524"/>
                  <a:gd name="T84" fmla="*/ 943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0" y="622"/>
                    </a:moveTo>
                    <a:lnTo>
                      <a:pt x="49" y="336"/>
                    </a:lnTo>
                    <a:lnTo>
                      <a:pt x="55" y="313"/>
                    </a:lnTo>
                    <a:lnTo>
                      <a:pt x="71" y="301"/>
                    </a:lnTo>
                    <a:lnTo>
                      <a:pt x="84" y="297"/>
                    </a:lnTo>
                    <a:lnTo>
                      <a:pt x="105" y="301"/>
                    </a:lnTo>
                    <a:lnTo>
                      <a:pt x="116" y="314"/>
                    </a:lnTo>
                    <a:lnTo>
                      <a:pt x="122" y="336"/>
                    </a:lnTo>
                    <a:lnTo>
                      <a:pt x="236" y="1164"/>
                    </a:lnTo>
                    <a:lnTo>
                      <a:pt x="247" y="1207"/>
                    </a:lnTo>
                    <a:lnTo>
                      <a:pt x="258" y="1222"/>
                    </a:lnTo>
                    <a:lnTo>
                      <a:pt x="276" y="1230"/>
                    </a:lnTo>
                    <a:lnTo>
                      <a:pt x="290" y="1234"/>
                    </a:lnTo>
                    <a:lnTo>
                      <a:pt x="309" y="1227"/>
                    </a:lnTo>
                    <a:lnTo>
                      <a:pt x="324" y="1209"/>
                    </a:lnTo>
                    <a:lnTo>
                      <a:pt x="335" y="1164"/>
                    </a:lnTo>
                    <a:lnTo>
                      <a:pt x="448" y="204"/>
                    </a:lnTo>
                    <a:lnTo>
                      <a:pt x="455" y="158"/>
                    </a:lnTo>
                    <a:lnTo>
                      <a:pt x="462" y="143"/>
                    </a:lnTo>
                    <a:lnTo>
                      <a:pt x="470" y="129"/>
                    </a:lnTo>
                    <a:lnTo>
                      <a:pt x="483" y="118"/>
                    </a:lnTo>
                    <a:lnTo>
                      <a:pt x="499" y="116"/>
                    </a:lnTo>
                    <a:lnTo>
                      <a:pt x="517" y="122"/>
                    </a:lnTo>
                    <a:lnTo>
                      <a:pt x="531" y="132"/>
                    </a:lnTo>
                    <a:lnTo>
                      <a:pt x="539" y="143"/>
                    </a:lnTo>
                    <a:lnTo>
                      <a:pt x="548" y="158"/>
                    </a:lnTo>
                    <a:lnTo>
                      <a:pt x="555" y="197"/>
                    </a:lnTo>
                    <a:lnTo>
                      <a:pt x="658" y="1428"/>
                    </a:lnTo>
                    <a:lnTo>
                      <a:pt x="665" y="1480"/>
                    </a:lnTo>
                    <a:lnTo>
                      <a:pt x="674" y="1505"/>
                    </a:lnTo>
                    <a:lnTo>
                      <a:pt x="692" y="1517"/>
                    </a:lnTo>
                    <a:lnTo>
                      <a:pt x="710" y="1524"/>
                    </a:lnTo>
                    <a:lnTo>
                      <a:pt x="727" y="1517"/>
                    </a:lnTo>
                    <a:lnTo>
                      <a:pt x="736" y="1505"/>
                    </a:lnTo>
                    <a:lnTo>
                      <a:pt x="742" y="1484"/>
                    </a:lnTo>
                    <a:lnTo>
                      <a:pt x="748" y="1432"/>
                    </a:lnTo>
                    <a:lnTo>
                      <a:pt x="882" y="87"/>
                    </a:lnTo>
                    <a:lnTo>
                      <a:pt x="888" y="59"/>
                    </a:lnTo>
                    <a:lnTo>
                      <a:pt x="897" y="34"/>
                    </a:lnTo>
                    <a:lnTo>
                      <a:pt x="908" y="17"/>
                    </a:lnTo>
                    <a:lnTo>
                      <a:pt x="919" y="5"/>
                    </a:lnTo>
                    <a:lnTo>
                      <a:pt x="931" y="0"/>
                    </a:lnTo>
                    <a:lnTo>
                      <a:pt x="943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1" name="Freeform 67"/>
              <p:cNvSpPr>
                <a:spLocks/>
              </p:cNvSpPr>
              <p:nvPr/>
            </p:nvSpPr>
            <p:spPr bwMode="auto">
              <a:xfrm>
                <a:off x="1978" y="2237"/>
                <a:ext cx="104" cy="79"/>
              </a:xfrm>
              <a:custGeom>
                <a:avLst/>
                <a:gdLst>
                  <a:gd name="T0" fmla="*/ 551 w 551"/>
                  <a:gd name="T1" fmla="*/ 255 h 535"/>
                  <a:gd name="T2" fmla="*/ 544 w 551"/>
                  <a:gd name="T3" fmla="*/ 209 h 535"/>
                  <a:gd name="T4" fmla="*/ 534 w 551"/>
                  <a:gd name="T5" fmla="*/ 164 h 535"/>
                  <a:gd name="T6" fmla="*/ 525 w 551"/>
                  <a:gd name="T7" fmla="*/ 131 h 535"/>
                  <a:gd name="T8" fmla="*/ 514 w 551"/>
                  <a:gd name="T9" fmla="*/ 115 h 535"/>
                  <a:gd name="T10" fmla="*/ 499 w 551"/>
                  <a:gd name="T11" fmla="*/ 104 h 535"/>
                  <a:gd name="T12" fmla="*/ 486 w 551"/>
                  <a:gd name="T13" fmla="*/ 103 h 535"/>
                  <a:gd name="T14" fmla="*/ 468 w 551"/>
                  <a:gd name="T15" fmla="*/ 107 h 535"/>
                  <a:gd name="T16" fmla="*/ 455 w 551"/>
                  <a:gd name="T17" fmla="*/ 121 h 535"/>
                  <a:gd name="T18" fmla="*/ 446 w 551"/>
                  <a:gd name="T19" fmla="*/ 140 h 535"/>
                  <a:gd name="T20" fmla="*/ 439 w 551"/>
                  <a:gd name="T21" fmla="*/ 165 h 535"/>
                  <a:gd name="T22" fmla="*/ 411 w 551"/>
                  <a:gd name="T23" fmla="*/ 331 h 535"/>
                  <a:gd name="T24" fmla="*/ 404 w 551"/>
                  <a:gd name="T25" fmla="*/ 356 h 535"/>
                  <a:gd name="T26" fmla="*/ 398 w 551"/>
                  <a:gd name="T27" fmla="*/ 373 h 535"/>
                  <a:gd name="T28" fmla="*/ 381 w 551"/>
                  <a:gd name="T29" fmla="*/ 385 h 535"/>
                  <a:gd name="T30" fmla="*/ 364 w 551"/>
                  <a:gd name="T31" fmla="*/ 386 h 535"/>
                  <a:gd name="T32" fmla="*/ 349 w 551"/>
                  <a:gd name="T33" fmla="*/ 378 h 535"/>
                  <a:gd name="T34" fmla="*/ 341 w 551"/>
                  <a:gd name="T35" fmla="*/ 359 h 535"/>
                  <a:gd name="T36" fmla="*/ 333 w 551"/>
                  <a:gd name="T37" fmla="*/ 331 h 535"/>
                  <a:gd name="T38" fmla="*/ 295 w 551"/>
                  <a:gd name="T39" fmla="*/ 88 h 535"/>
                  <a:gd name="T40" fmla="*/ 288 w 551"/>
                  <a:gd name="T41" fmla="*/ 52 h 535"/>
                  <a:gd name="T42" fmla="*/ 281 w 551"/>
                  <a:gd name="T43" fmla="*/ 29 h 535"/>
                  <a:gd name="T44" fmla="*/ 271 w 551"/>
                  <a:gd name="T45" fmla="*/ 12 h 535"/>
                  <a:gd name="T46" fmla="*/ 260 w 551"/>
                  <a:gd name="T47" fmla="*/ 4 h 535"/>
                  <a:gd name="T48" fmla="*/ 242 w 551"/>
                  <a:gd name="T49" fmla="*/ 0 h 535"/>
                  <a:gd name="T50" fmla="*/ 225 w 551"/>
                  <a:gd name="T51" fmla="*/ 5 h 535"/>
                  <a:gd name="T52" fmla="*/ 210 w 551"/>
                  <a:gd name="T53" fmla="*/ 26 h 535"/>
                  <a:gd name="T54" fmla="*/ 204 w 551"/>
                  <a:gd name="T55" fmla="*/ 43 h 535"/>
                  <a:gd name="T56" fmla="*/ 199 w 551"/>
                  <a:gd name="T57" fmla="*/ 68 h 535"/>
                  <a:gd name="T58" fmla="*/ 141 w 551"/>
                  <a:gd name="T59" fmla="*/ 460 h 535"/>
                  <a:gd name="T60" fmla="*/ 134 w 551"/>
                  <a:gd name="T61" fmla="*/ 492 h 535"/>
                  <a:gd name="T62" fmla="*/ 123 w 551"/>
                  <a:gd name="T63" fmla="*/ 520 h 535"/>
                  <a:gd name="T64" fmla="*/ 111 w 551"/>
                  <a:gd name="T65" fmla="*/ 530 h 535"/>
                  <a:gd name="T66" fmla="*/ 90 w 551"/>
                  <a:gd name="T67" fmla="*/ 535 h 535"/>
                  <a:gd name="T68" fmla="*/ 73 w 551"/>
                  <a:gd name="T69" fmla="*/ 518 h 535"/>
                  <a:gd name="T70" fmla="*/ 63 w 551"/>
                  <a:gd name="T71" fmla="*/ 495 h 535"/>
                  <a:gd name="T72" fmla="*/ 56 w 551"/>
                  <a:gd name="T73" fmla="*/ 461 h 535"/>
                  <a:gd name="T74" fmla="*/ 0 w 551"/>
                  <a:gd name="T75" fmla="*/ 10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1" h="535">
                    <a:moveTo>
                      <a:pt x="551" y="255"/>
                    </a:moveTo>
                    <a:lnTo>
                      <a:pt x="544" y="209"/>
                    </a:lnTo>
                    <a:lnTo>
                      <a:pt x="534" y="164"/>
                    </a:lnTo>
                    <a:lnTo>
                      <a:pt x="525" y="131"/>
                    </a:lnTo>
                    <a:lnTo>
                      <a:pt x="514" y="115"/>
                    </a:lnTo>
                    <a:lnTo>
                      <a:pt x="499" y="104"/>
                    </a:lnTo>
                    <a:lnTo>
                      <a:pt x="486" y="103"/>
                    </a:lnTo>
                    <a:lnTo>
                      <a:pt x="468" y="107"/>
                    </a:lnTo>
                    <a:lnTo>
                      <a:pt x="455" y="121"/>
                    </a:lnTo>
                    <a:lnTo>
                      <a:pt x="446" y="140"/>
                    </a:lnTo>
                    <a:lnTo>
                      <a:pt x="439" y="165"/>
                    </a:lnTo>
                    <a:lnTo>
                      <a:pt x="411" y="331"/>
                    </a:lnTo>
                    <a:lnTo>
                      <a:pt x="404" y="356"/>
                    </a:lnTo>
                    <a:lnTo>
                      <a:pt x="398" y="373"/>
                    </a:lnTo>
                    <a:lnTo>
                      <a:pt x="381" y="385"/>
                    </a:lnTo>
                    <a:lnTo>
                      <a:pt x="364" y="386"/>
                    </a:lnTo>
                    <a:lnTo>
                      <a:pt x="349" y="378"/>
                    </a:lnTo>
                    <a:lnTo>
                      <a:pt x="341" y="359"/>
                    </a:lnTo>
                    <a:lnTo>
                      <a:pt x="333" y="331"/>
                    </a:lnTo>
                    <a:lnTo>
                      <a:pt x="295" y="88"/>
                    </a:lnTo>
                    <a:lnTo>
                      <a:pt x="288" y="52"/>
                    </a:lnTo>
                    <a:lnTo>
                      <a:pt x="281" y="29"/>
                    </a:lnTo>
                    <a:lnTo>
                      <a:pt x="271" y="12"/>
                    </a:lnTo>
                    <a:lnTo>
                      <a:pt x="260" y="4"/>
                    </a:lnTo>
                    <a:lnTo>
                      <a:pt x="242" y="0"/>
                    </a:lnTo>
                    <a:lnTo>
                      <a:pt x="225" y="5"/>
                    </a:lnTo>
                    <a:lnTo>
                      <a:pt x="210" y="26"/>
                    </a:lnTo>
                    <a:lnTo>
                      <a:pt x="204" y="43"/>
                    </a:lnTo>
                    <a:lnTo>
                      <a:pt x="199" y="68"/>
                    </a:lnTo>
                    <a:lnTo>
                      <a:pt x="141" y="460"/>
                    </a:lnTo>
                    <a:lnTo>
                      <a:pt x="134" y="492"/>
                    </a:lnTo>
                    <a:lnTo>
                      <a:pt x="123" y="520"/>
                    </a:lnTo>
                    <a:lnTo>
                      <a:pt x="111" y="530"/>
                    </a:lnTo>
                    <a:lnTo>
                      <a:pt x="90" y="535"/>
                    </a:lnTo>
                    <a:lnTo>
                      <a:pt x="73" y="518"/>
                    </a:lnTo>
                    <a:lnTo>
                      <a:pt x="63" y="495"/>
                    </a:lnTo>
                    <a:lnTo>
                      <a:pt x="56" y="461"/>
                    </a:lnTo>
                    <a:lnTo>
                      <a:pt x="0" y="107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" name="Freeform 68"/>
              <p:cNvSpPr>
                <a:spLocks/>
              </p:cNvSpPr>
              <p:nvPr/>
            </p:nvSpPr>
            <p:spPr bwMode="auto">
              <a:xfrm>
                <a:off x="1799" y="2160"/>
                <a:ext cx="179" cy="227"/>
              </a:xfrm>
              <a:custGeom>
                <a:avLst/>
                <a:gdLst>
                  <a:gd name="T0" fmla="*/ 943 w 943"/>
                  <a:gd name="T1" fmla="*/ 626 h 1524"/>
                  <a:gd name="T2" fmla="*/ 895 w 943"/>
                  <a:gd name="T3" fmla="*/ 336 h 1524"/>
                  <a:gd name="T4" fmla="*/ 887 w 943"/>
                  <a:gd name="T5" fmla="*/ 313 h 1524"/>
                  <a:gd name="T6" fmla="*/ 873 w 943"/>
                  <a:gd name="T7" fmla="*/ 301 h 1524"/>
                  <a:gd name="T8" fmla="*/ 859 w 943"/>
                  <a:gd name="T9" fmla="*/ 297 h 1524"/>
                  <a:gd name="T10" fmla="*/ 837 w 943"/>
                  <a:gd name="T11" fmla="*/ 301 h 1524"/>
                  <a:gd name="T12" fmla="*/ 828 w 943"/>
                  <a:gd name="T13" fmla="*/ 314 h 1524"/>
                  <a:gd name="T14" fmla="*/ 819 w 943"/>
                  <a:gd name="T15" fmla="*/ 336 h 1524"/>
                  <a:gd name="T16" fmla="*/ 706 w 943"/>
                  <a:gd name="T17" fmla="*/ 1164 h 1524"/>
                  <a:gd name="T18" fmla="*/ 695 w 943"/>
                  <a:gd name="T19" fmla="*/ 1207 h 1524"/>
                  <a:gd name="T20" fmla="*/ 686 w 943"/>
                  <a:gd name="T21" fmla="*/ 1222 h 1524"/>
                  <a:gd name="T22" fmla="*/ 667 w 943"/>
                  <a:gd name="T23" fmla="*/ 1230 h 1524"/>
                  <a:gd name="T24" fmla="*/ 652 w 943"/>
                  <a:gd name="T25" fmla="*/ 1234 h 1524"/>
                  <a:gd name="T26" fmla="*/ 633 w 943"/>
                  <a:gd name="T27" fmla="*/ 1227 h 1524"/>
                  <a:gd name="T28" fmla="*/ 619 w 943"/>
                  <a:gd name="T29" fmla="*/ 1209 h 1524"/>
                  <a:gd name="T30" fmla="*/ 608 w 943"/>
                  <a:gd name="T31" fmla="*/ 1164 h 1524"/>
                  <a:gd name="T32" fmla="*/ 495 w 943"/>
                  <a:gd name="T33" fmla="*/ 204 h 1524"/>
                  <a:gd name="T34" fmla="*/ 486 w 943"/>
                  <a:gd name="T35" fmla="*/ 158 h 1524"/>
                  <a:gd name="T36" fmla="*/ 482 w 943"/>
                  <a:gd name="T37" fmla="*/ 143 h 1524"/>
                  <a:gd name="T38" fmla="*/ 473 w 943"/>
                  <a:gd name="T39" fmla="*/ 129 h 1524"/>
                  <a:gd name="T40" fmla="*/ 459 w 943"/>
                  <a:gd name="T41" fmla="*/ 118 h 1524"/>
                  <a:gd name="T42" fmla="*/ 446 w 943"/>
                  <a:gd name="T43" fmla="*/ 116 h 1524"/>
                  <a:gd name="T44" fmla="*/ 427 w 943"/>
                  <a:gd name="T45" fmla="*/ 122 h 1524"/>
                  <a:gd name="T46" fmla="*/ 411 w 943"/>
                  <a:gd name="T47" fmla="*/ 132 h 1524"/>
                  <a:gd name="T48" fmla="*/ 403 w 943"/>
                  <a:gd name="T49" fmla="*/ 143 h 1524"/>
                  <a:gd name="T50" fmla="*/ 396 w 943"/>
                  <a:gd name="T51" fmla="*/ 158 h 1524"/>
                  <a:gd name="T52" fmla="*/ 389 w 943"/>
                  <a:gd name="T53" fmla="*/ 197 h 1524"/>
                  <a:gd name="T54" fmla="*/ 285 w 943"/>
                  <a:gd name="T55" fmla="*/ 1428 h 1524"/>
                  <a:gd name="T56" fmla="*/ 278 w 943"/>
                  <a:gd name="T57" fmla="*/ 1480 h 1524"/>
                  <a:gd name="T58" fmla="*/ 268 w 943"/>
                  <a:gd name="T59" fmla="*/ 1505 h 1524"/>
                  <a:gd name="T60" fmla="*/ 250 w 943"/>
                  <a:gd name="T61" fmla="*/ 1517 h 1524"/>
                  <a:gd name="T62" fmla="*/ 233 w 943"/>
                  <a:gd name="T63" fmla="*/ 1524 h 1524"/>
                  <a:gd name="T64" fmla="*/ 217 w 943"/>
                  <a:gd name="T65" fmla="*/ 1517 h 1524"/>
                  <a:gd name="T66" fmla="*/ 207 w 943"/>
                  <a:gd name="T67" fmla="*/ 1505 h 1524"/>
                  <a:gd name="T68" fmla="*/ 200 w 943"/>
                  <a:gd name="T69" fmla="*/ 1484 h 1524"/>
                  <a:gd name="T70" fmla="*/ 194 w 943"/>
                  <a:gd name="T71" fmla="*/ 1432 h 1524"/>
                  <a:gd name="T72" fmla="*/ 60 w 943"/>
                  <a:gd name="T73" fmla="*/ 87 h 1524"/>
                  <a:gd name="T74" fmla="*/ 56 w 943"/>
                  <a:gd name="T75" fmla="*/ 59 h 1524"/>
                  <a:gd name="T76" fmla="*/ 46 w 943"/>
                  <a:gd name="T77" fmla="*/ 34 h 1524"/>
                  <a:gd name="T78" fmla="*/ 35 w 943"/>
                  <a:gd name="T79" fmla="*/ 17 h 1524"/>
                  <a:gd name="T80" fmla="*/ 25 w 943"/>
                  <a:gd name="T81" fmla="*/ 5 h 1524"/>
                  <a:gd name="T82" fmla="*/ 12 w 943"/>
                  <a:gd name="T83" fmla="*/ 0 h 1524"/>
                  <a:gd name="T84" fmla="*/ 0 w 943"/>
                  <a:gd name="T85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43" h="1524">
                    <a:moveTo>
                      <a:pt x="943" y="626"/>
                    </a:moveTo>
                    <a:lnTo>
                      <a:pt x="895" y="336"/>
                    </a:lnTo>
                    <a:lnTo>
                      <a:pt x="887" y="313"/>
                    </a:lnTo>
                    <a:lnTo>
                      <a:pt x="873" y="301"/>
                    </a:lnTo>
                    <a:lnTo>
                      <a:pt x="859" y="297"/>
                    </a:lnTo>
                    <a:lnTo>
                      <a:pt x="837" y="301"/>
                    </a:lnTo>
                    <a:lnTo>
                      <a:pt x="828" y="314"/>
                    </a:lnTo>
                    <a:lnTo>
                      <a:pt x="819" y="336"/>
                    </a:lnTo>
                    <a:lnTo>
                      <a:pt x="706" y="1164"/>
                    </a:lnTo>
                    <a:lnTo>
                      <a:pt x="695" y="1207"/>
                    </a:lnTo>
                    <a:lnTo>
                      <a:pt x="686" y="1222"/>
                    </a:lnTo>
                    <a:lnTo>
                      <a:pt x="667" y="1230"/>
                    </a:lnTo>
                    <a:lnTo>
                      <a:pt x="652" y="1234"/>
                    </a:lnTo>
                    <a:lnTo>
                      <a:pt x="633" y="1227"/>
                    </a:lnTo>
                    <a:lnTo>
                      <a:pt x="619" y="1209"/>
                    </a:lnTo>
                    <a:lnTo>
                      <a:pt x="608" y="1164"/>
                    </a:lnTo>
                    <a:lnTo>
                      <a:pt x="495" y="204"/>
                    </a:lnTo>
                    <a:lnTo>
                      <a:pt x="486" y="158"/>
                    </a:lnTo>
                    <a:lnTo>
                      <a:pt x="482" y="143"/>
                    </a:lnTo>
                    <a:lnTo>
                      <a:pt x="473" y="129"/>
                    </a:lnTo>
                    <a:lnTo>
                      <a:pt x="459" y="118"/>
                    </a:lnTo>
                    <a:lnTo>
                      <a:pt x="446" y="116"/>
                    </a:lnTo>
                    <a:lnTo>
                      <a:pt x="427" y="122"/>
                    </a:lnTo>
                    <a:lnTo>
                      <a:pt x="411" y="132"/>
                    </a:lnTo>
                    <a:lnTo>
                      <a:pt x="403" y="143"/>
                    </a:lnTo>
                    <a:lnTo>
                      <a:pt x="396" y="158"/>
                    </a:lnTo>
                    <a:lnTo>
                      <a:pt x="389" y="197"/>
                    </a:lnTo>
                    <a:lnTo>
                      <a:pt x="285" y="1428"/>
                    </a:lnTo>
                    <a:lnTo>
                      <a:pt x="278" y="1480"/>
                    </a:lnTo>
                    <a:lnTo>
                      <a:pt x="268" y="1505"/>
                    </a:lnTo>
                    <a:lnTo>
                      <a:pt x="250" y="1517"/>
                    </a:lnTo>
                    <a:lnTo>
                      <a:pt x="233" y="1524"/>
                    </a:lnTo>
                    <a:lnTo>
                      <a:pt x="217" y="1517"/>
                    </a:lnTo>
                    <a:lnTo>
                      <a:pt x="207" y="1505"/>
                    </a:lnTo>
                    <a:lnTo>
                      <a:pt x="200" y="1484"/>
                    </a:lnTo>
                    <a:lnTo>
                      <a:pt x="194" y="1432"/>
                    </a:lnTo>
                    <a:lnTo>
                      <a:pt x="60" y="87"/>
                    </a:lnTo>
                    <a:lnTo>
                      <a:pt x="56" y="59"/>
                    </a:lnTo>
                    <a:lnTo>
                      <a:pt x="46" y="34"/>
                    </a:lnTo>
                    <a:lnTo>
                      <a:pt x="35" y="17"/>
                    </a:lnTo>
                    <a:lnTo>
                      <a:pt x="25" y="5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2109" y="2259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3440757" y="3572619"/>
              <a:ext cx="719138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4664720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5817245" y="3572619"/>
              <a:ext cx="719137" cy="71438"/>
            </a:xfrm>
            <a:custGeom>
              <a:avLst/>
              <a:gdLst>
                <a:gd name="T0" fmla="*/ 0 w 680"/>
                <a:gd name="T1" fmla="*/ 90 h 90"/>
                <a:gd name="T2" fmla="*/ 45 w 680"/>
                <a:gd name="T3" fmla="*/ 90 h 90"/>
                <a:gd name="T4" fmla="*/ 45 w 680"/>
                <a:gd name="T5" fmla="*/ 0 h 90"/>
                <a:gd name="T6" fmla="*/ 91 w 680"/>
                <a:gd name="T7" fmla="*/ 0 h 90"/>
                <a:gd name="T8" fmla="*/ 91 w 680"/>
                <a:gd name="T9" fmla="*/ 90 h 90"/>
                <a:gd name="T10" fmla="*/ 136 w 680"/>
                <a:gd name="T11" fmla="*/ 90 h 90"/>
                <a:gd name="T12" fmla="*/ 136 w 680"/>
                <a:gd name="T13" fmla="*/ 0 h 90"/>
                <a:gd name="T14" fmla="*/ 181 w 680"/>
                <a:gd name="T15" fmla="*/ 0 h 90"/>
                <a:gd name="T16" fmla="*/ 181 w 680"/>
                <a:gd name="T17" fmla="*/ 90 h 90"/>
                <a:gd name="T18" fmla="*/ 227 w 680"/>
                <a:gd name="T19" fmla="*/ 90 h 90"/>
                <a:gd name="T20" fmla="*/ 227 w 680"/>
                <a:gd name="T21" fmla="*/ 0 h 90"/>
                <a:gd name="T22" fmla="*/ 317 w 680"/>
                <a:gd name="T23" fmla="*/ 0 h 90"/>
                <a:gd name="T24" fmla="*/ 317 w 680"/>
                <a:gd name="T25" fmla="*/ 90 h 90"/>
                <a:gd name="T26" fmla="*/ 363 w 680"/>
                <a:gd name="T27" fmla="*/ 90 h 90"/>
                <a:gd name="T28" fmla="*/ 363 w 680"/>
                <a:gd name="T29" fmla="*/ 0 h 90"/>
                <a:gd name="T30" fmla="*/ 408 w 680"/>
                <a:gd name="T31" fmla="*/ 0 h 90"/>
                <a:gd name="T32" fmla="*/ 408 w 680"/>
                <a:gd name="T33" fmla="*/ 90 h 90"/>
                <a:gd name="T34" fmla="*/ 499 w 680"/>
                <a:gd name="T35" fmla="*/ 90 h 90"/>
                <a:gd name="T36" fmla="*/ 499 w 680"/>
                <a:gd name="T37" fmla="*/ 0 h 90"/>
                <a:gd name="T38" fmla="*/ 544 w 680"/>
                <a:gd name="T39" fmla="*/ 0 h 90"/>
                <a:gd name="T40" fmla="*/ 544 w 680"/>
                <a:gd name="T41" fmla="*/ 90 h 90"/>
                <a:gd name="T42" fmla="*/ 589 w 680"/>
                <a:gd name="T43" fmla="*/ 90 h 90"/>
                <a:gd name="T44" fmla="*/ 589 w 680"/>
                <a:gd name="T45" fmla="*/ 0 h 90"/>
                <a:gd name="T46" fmla="*/ 635 w 680"/>
                <a:gd name="T47" fmla="*/ 0 h 90"/>
                <a:gd name="T48" fmla="*/ 635 w 680"/>
                <a:gd name="T49" fmla="*/ 90 h 90"/>
                <a:gd name="T50" fmla="*/ 680 w 680"/>
                <a:gd name="T5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0" h="90">
                  <a:moveTo>
                    <a:pt x="0" y="90"/>
                  </a:moveTo>
                  <a:lnTo>
                    <a:pt x="45" y="90"/>
                  </a:lnTo>
                  <a:lnTo>
                    <a:pt x="45" y="0"/>
                  </a:lnTo>
                  <a:lnTo>
                    <a:pt x="91" y="0"/>
                  </a:lnTo>
                  <a:lnTo>
                    <a:pt x="91" y="90"/>
                  </a:lnTo>
                  <a:lnTo>
                    <a:pt x="136" y="90"/>
                  </a:lnTo>
                  <a:lnTo>
                    <a:pt x="136" y="0"/>
                  </a:lnTo>
                  <a:lnTo>
                    <a:pt x="181" y="0"/>
                  </a:lnTo>
                  <a:lnTo>
                    <a:pt x="181" y="90"/>
                  </a:lnTo>
                  <a:lnTo>
                    <a:pt x="227" y="90"/>
                  </a:lnTo>
                  <a:lnTo>
                    <a:pt x="227" y="0"/>
                  </a:lnTo>
                  <a:lnTo>
                    <a:pt x="317" y="0"/>
                  </a:lnTo>
                  <a:lnTo>
                    <a:pt x="317" y="90"/>
                  </a:lnTo>
                  <a:lnTo>
                    <a:pt x="363" y="90"/>
                  </a:lnTo>
                  <a:lnTo>
                    <a:pt x="363" y="0"/>
                  </a:lnTo>
                  <a:lnTo>
                    <a:pt x="408" y="0"/>
                  </a:lnTo>
                  <a:lnTo>
                    <a:pt x="408" y="90"/>
                  </a:lnTo>
                  <a:lnTo>
                    <a:pt x="499" y="90"/>
                  </a:lnTo>
                  <a:lnTo>
                    <a:pt x="499" y="0"/>
                  </a:lnTo>
                  <a:lnTo>
                    <a:pt x="544" y="0"/>
                  </a:lnTo>
                  <a:lnTo>
                    <a:pt x="544" y="90"/>
                  </a:lnTo>
                  <a:lnTo>
                    <a:pt x="589" y="90"/>
                  </a:lnTo>
                  <a:lnTo>
                    <a:pt x="589" y="0"/>
                  </a:lnTo>
                  <a:lnTo>
                    <a:pt x="635" y="0"/>
                  </a:lnTo>
                  <a:lnTo>
                    <a:pt x="635" y="90"/>
                  </a:lnTo>
                  <a:lnTo>
                    <a:pt x="680" y="9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" name="矩形 2"/>
          <p:cNvSpPr/>
          <p:nvPr/>
        </p:nvSpPr>
        <p:spPr>
          <a:xfrm>
            <a:off x="1246980" y="5301208"/>
            <a:ext cx="7738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电路交换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的用户始终占用端到端的通信资源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5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电路交换缺点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计算机数据具有突发性。</a:t>
            </a:r>
          </a:p>
          <a:p>
            <a:r>
              <a:rPr lang="zh-CN" altLang="en-US" dirty="0"/>
              <a:t>这</a:t>
            </a:r>
            <a:r>
              <a:rPr lang="zh-CN" altLang="en-US" dirty="0" smtClean="0"/>
              <a:t>导致</a:t>
            </a:r>
            <a:r>
              <a:rPr lang="zh-CN" altLang="en-US" dirty="0"/>
              <a:t>在</a:t>
            </a:r>
            <a:r>
              <a:rPr lang="zh-CN" altLang="en-US" dirty="0" smtClean="0"/>
              <a:t>传送计算机数据时，通信</a:t>
            </a:r>
            <a:r>
              <a:rPr lang="zh-CN" altLang="en-US" dirty="0"/>
              <a:t>线路的利用率很</a:t>
            </a:r>
            <a:r>
              <a:rPr lang="zh-CN" altLang="en-US" dirty="0" smtClean="0"/>
              <a:t>低（</a:t>
            </a:r>
            <a:r>
              <a:rPr lang="zh-CN" altLang="zh-CN" dirty="0"/>
              <a:t>用来传送数据的时间往往不到</a:t>
            </a:r>
            <a:r>
              <a:rPr lang="en-US" altLang="zh-CN" dirty="0"/>
              <a:t>10%</a:t>
            </a:r>
            <a:r>
              <a:rPr lang="zh-CN" altLang="zh-CN" dirty="0"/>
              <a:t>甚至</a:t>
            </a:r>
            <a:r>
              <a:rPr lang="en-US" altLang="zh-CN" dirty="0"/>
              <a:t>1% 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2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分组交换的主要特点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分组交换则采用</a:t>
            </a:r>
            <a:r>
              <a:rPr lang="zh-CN" altLang="zh-CN" dirty="0">
                <a:solidFill>
                  <a:srgbClr val="FF0000"/>
                </a:solidFill>
              </a:rPr>
              <a:t>存储转发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发送端，先把较长的报文</a:t>
            </a:r>
            <a:r>
              <a:rPr lang="zh-CN" altLang="en-US" dirty="0">
                <a:solidFill>
                  <a:srgbClr val="FF0000"/>
                </a:solidFill>
              </a:rPr>
              <a:t>划分成较短的、固定长度的数据段。 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144581" y="3286125"/>
            <a:ext cx="56168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641718" y="304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报文</a:t>
            </a:r>
          </a:p>
        </p:txBody>
      </p:sp>
      <p:grpSp>
        <p:nvGrpSpPr>
          <p:cNvPr id="49229" name="Group 77"/>
          <p:cNvGrpSpPr>
            <a:grpSpLocks/>
          </p:cNvGrpSpPr>
          <p:nvPr/>
        </p:nvGrpSpPr>
        <p:grpSpPr bwMode="auto">
          <a:xfrm>
            <a:off x="2067190" y="3502025"/>
            <a:ext cx="5806016" cy="431800"/>
            <a:chOff x="1202" y="2206"/>
            <a:chExt cx="3376" cy="272"/>
          </a:xfrm>
        </p:grpSpPr>
        <p:grpSp>
          <p:nvGrpSpPr>
            <p:cNvPr id="49227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49222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3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49224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9226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99"/>
                  </a:solidFill>
                </a:rPr>
                <a:t>1101000110101010110101011100010011010010</a:t>
              </a:r>
            </a:p>
          </p:txBody>
        </p:sp>
      </p:grpSp>
      <p:grpSp>
        <p:nvGrpSpPr>
          <p:cNvPr id="49233" name="Group 81"/>
          <p:cNvGrpSpPr>
            <a:grpSpLocks/>
          </p:cNvGrpSpPr>
          <p:nvPr/>
        </p:nvGrpSpPr>
        <p:grpSpPr bwMode="auto">
          <a:xfrm>
            <a:off x="3389709" y="3933826"/>
            <a:ext cx="3057790" cy="1423988"/>
            <a:chOff x="1971" y="2478"/>
            <a:chExt cx="1778" cy="897"/>
          </a:xfrm>
        </p:grpSpPr>
        <p:sp>
          <p:nvSpPr>
            <p:cNvPr id="49230" name="Text Box 78"/>
            <p:cNvSpPr txBox="1">
              <a:spLocks noChangeArrowheads="1"/>
            </p:cNvSpPr>
            <p:nvPr/>
          </p:nvSpPr>
          <p:spPr bwMode="auto">
            <a:xfrm>
              <a:off x="1971" y="2774"/>
              <a:ext cx="177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假定这个报文较长</a:t>
              </a:r>
            </a:p>
            <a:p>
              <a:pPr algn="ctr"/>
              <a:r>
                <a:rPr lang="zh-CN" altLang="en-US" sz="28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不便于传输</a:t>
              </a:r>
            </a:p>
          </p:txBody>
        </p:sp>
        <p:sp>
          <p:nvSpPr>
            <p:cNvPr id="49231" name="Line 79"/>
            <p:cNvSpPr>
              <a:spLocks noChangeShapeType="1"/>
            </p:cNvSpPr>
            <p:nvPr/>
          </p:nvSpPr>
          <p:spPr bwMode="auto">
            <a:xfrm flipV="1">
              <a:off x="2789" y="2478"/>
              <a:ext cx="91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2146301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7746322" y="3046414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81730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添加首部构成分组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每一个数据段前面添加上</a:t>
            </a:r>
            <a:r>
              <a:rPr lang="zh-CN" altLang="en-US" dirty="0">
                <a:solidFill>
                  <a:srgbClr val="FF0000"/>
                </a:solidFill>
              </a:rPr>
              <a:t>首部</a:t>
            </a:r>
            <a:r>
              <a:rPr lang="zh-CN" altLang="en-US" dirty="0"/>
              <a:t>构成</a:t>
            </a:r>
            <a:r>
              <a:rPr lang="zh-CN" altLang="en-US" dirty="0" smtClean="0">
                <a:solidFill>
                  <a:srgbClr val="FF0000"/>
                </a:solidFill>
              </a:rPr>
              <a:t>分组</a:t>
            </a:r>
            <a:r>
              <a:rPr lang="en-US" altLang="zh-CN" dirty="0" smtClean="0"/>
              <a:t>(packet)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44581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017434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890287" y="2228428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2144581" y="1772816"/>
            <a:ext cx="5616840" cy="400050"/>
            <a:chOff x="1247" y="1737"/>
            <a:chExt cx="3266" cy="252"/>
          </a:xfrm>
        </p:grpSpPr>
        <p:sp>
          <p:nvSpPr>
            <p:cNvPr id="53250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报文</a:t>
              </a:r>
            </a:p>
          </p:txBody>
        </p:sp>
      </p:grp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640632" y="3212976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393149" y="37413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5264283" y="4605618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3273" name="Group 25"/>
          <p:cNvGrpSpPr>
            <a:grpSpLocks/>
          </p:cNvGrpSpPr>
          <p:nvPr/>
        </p:nvGrpSpPr>
        <p:grpSpPr bwMode="auto">
          <a:xfrm>
            <a:off x="1784648" y="2636912"/>
            <a:ext cx="2495417" cy="488950"/>
            <a:chOff x="1973" y="2532"/>
            <a:chExt cx="1451" cy="308"/>
          </a:xfrm>
        </p:grpSpPr>
        <p:sp>
          <p:nvSpPr>
            <p:cNvPr id="53269" name="AutoShape 21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3393150" y="3179340"/>
            <a:ext cx="2495417" cy="488950"/>
            <a:chOff x="1973" y="2532"/>
            <a:chExt cx="1451" cy="308"/>
          </a:xfrm>
        </p:grpSpPr>
        <p:sp>
          <p:nvSpPr>
            <p:cNvPr id="53275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6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5264283" y="4042940"/>
            <a:ext cx="2495417" cy="488950"/>
            <a:chOff x="1973" y="2532"/>
            <a:chExt cx="1451" cy="308"/>
          </a:xfrm>
        </p:grpSpPr>
        <p:sp>
          <p:nvSpPr>
            <p:cNvPr id="53278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3279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468542" y="542606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请注意：现在左边是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Tahoma" pitchFamily="34" charset="0"/>
                <a:ea typeface="黑体" pitchFamily="2" charset="-122"/>
              </a:rPr>
              <a:t>前面</a:t>
            </a:r>
            <a:r>
              <a:rPr lang="zh-CN" altLang="en-US" sz="2800" b="1" dirty="0">
                <a:solidFill>
                  <a:srgbClr val="C00000"/>
                </a:solidFill>
                <a:latin typeface="Arial"/>
                <a:ea typeface="黑体" pitchFamily="2" charset="-122"/>
              </a:rPr>
              <a:t>”</a:t>
            </a:r>
            <a:endParaRPr lang="zh-CN" altLang="en-US" sz="2800" b="1" dirty="0">
              <a:solidFill>
                <a:srgbClr val="C00000"/>
              </a:solidFill>
              <a:latin typeface="Tahoma" pitchFamily="34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2146301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746322" y="1772816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5239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4" grpId="0" animBg="1"/>
      <p:bldP spid="53267" grpId="0" animBg="1"/>
      <p:bldP spid="53268" grpId="0" animBg="1"/>
      <p:bldP spid="53281" grpId="0"/>
      <p:bldP spid="5328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分组交换的传输单元</a:t>
            </a:r>
          </a:p>
        </p:txBody>
      </p:sp>
      <p:sp>
        <p:nvSpPr>
          <p:cNvPr id="5735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分组交换网以“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”作为数据传输单元。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依次</a:t>
            </a:r>
            <a:r>
              <a:rPr lang="zh-CN" altLang="en-US" dirty="0"/>
              <a:t>把各分组发送到接收端（假定接收端在左边）。</a:t>
            </a:r>
          </a:p>
        </p:txBody>
      </p:sp>
      <p:grpSp>
        <p:nvGrpSpPr>
          <p:cNvPr id="57366" name="Group 22"/>
          <p:cNvGrpSpPr>
            <a:grpSpLocks/>
          </p:cNvGrpSpPr>
          <p:nvPr/>
        </p:nvGrpSpPr>
        <p:grpSpPr bwMode="auto">
          <a:xfrm>
            <a:off x="1803061" y="2924944"/>
            <a:ext cx="2497138" cy="993775"/>
            <a:chOff x="884" y="2078"/>
            <a:chExt cx="1452" cy="626"/>
          </a:xfrm>
        </p:grpSpPr>
        <p:sp>
          <p:nvSpPr>
            <p:cNvPr id="57346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884" y="243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57358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59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4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675915" y="3790131"/>
            <a:ext cx="2495417" cy="993775"/>
            <a:chOff x="1973" y="2623"/>
            <a:chExt cx="1451" cy="626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0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57361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2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0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5547048" y="4653731"/>
            <a:ext cx="2502296" cy="981075"/>
            <a:chOff x="3061" y="3167"/>
            <a:chExt cx="1455" cy="618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数     据</a:t>
              </a: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首部</a:t>
              </a:r>
            </a:p>
          </p:txBody>
        </p:sp>
        <p:grpSp>
          <p:nvGrpSpPr>
            <p:cNvPr id="57363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57364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57365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rPr>
                  <a:t>分组</a:t>
                </a:r>
                <a:r>
                  <a:rPr lang="zh-CN" altLang="en-US" sz="1200" b="1">
                    <a:solidFill>
                      <a:srgbClr val="000099"/>
                    </a:solidFill>
                    <a:ea typeface="黑体" pitchFamily="2" charset="-122"/>
                  </a:rPr>
                  <a:t> </a:t>
                </a: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803061" y="5805264"/>
            <a:ext cx="6534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分组为基本单位在网络中传送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6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分组首部的重要性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每一个</a:t>
            </a:r>
            <a:r>
              <a:rPr lang="zh-CN" altLang="en-US" dirty="0"/>
              <a:t>分组的首部都含有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（</a:t>
            </a:r>
            <a:r>
              <a:rPr lang="zh-CN" altLang="zh-CN" dirty="0"/>
              <a:t>诸如目的地址和</a:t>
            </a:r>
            <a:r>
              <a:rPr lang="zh-CN" altLang="zh-CN" dirty="0" smtClean="0"/>
              <a:t>源地址</a:t>
            </a:r>
            <a:r>
              <a:rPr lang="zh-CN" altLang="en-US" dirty="0"/>
              <a:t>）</a:t>
            </a:r>
            <a:r>
              <a:rPr lang="zh-CN" altLang="en-US" dirty="0" smtClean="0"/>
              <a:t>等</a:t>
            </a:r>
            <a:r>
              <a:rPr lang="zh-CN" altLang="en-US" dirty="0"/>
              <a:t>控制信息。</a:t>
            </a:r>
          </a:p>
          <a:p>
            <a:r>
              <a:rPr lang="zh-CN" altLang="en-US" dirty="0"/>
              <a:t>分组交换网中的结点交换机根据收到的</a:t>
            </a:r>
            <a:r>
              <a:rPr lang="zh-CN" altLang="en-US" dirty="0" smtClean="0"/>
              <a:t>分组首部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地址信息，</a:t>
            </a:r>
            <a:r>
              <a:rPr lang="zh-CN" altLang="en-US" dirty="0"/>
              <a:t>把分组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r>
              <a:rPr lang="zh-CN" altLang="en-US" dirty="0"/>
              <a:t>到下一个结点交换机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每个分组在</a:t>
            </a:r>
            <a:r>
              <a:rPr lang="zh-CN" altLang="zh-CN" dirty="0"/>
              <a:t>互联网中</a:t>
            </a:r>
            <a:r>
              <a:rPr lang="zh-CN" altLang="zh-CN" dirty="0">
                <a:solidFill>
                  <a:srgbClr val="FF0000"/>
                </a:solidFill>
              </a:rPr>
              <a:t>独立地选择传输路径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用</a:t>
            </a:r>
            <a:r>
              <a:rPr lang="zh-CN" altLang="en-US" dirty="0"/>
              <a:t>这样的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方式，最后分组就能到达</a:t>
            </a:r>
            <a:r>
              <a:rPr lang="zh-CN" altLang="en-US" dirty="0">
                <a:solidFill>
                  <a:srgbClr val="FF0000"/>
                </a:solidFill>
              </a:rPr>
              <a:t>最终目的地。</a:t>
            </a:r>
          </a:p>
        </p:txBody>
      </p:sp>
    </p:spTree>
    <p:extLst>
      <p:ext uri="{BB962C8B-B14F-4D97-AF65-F5344CB8AC3E}">
        <p14:creationId xmlns:p14="http://schemas.microsoft.com/office/powerpoint/2010/main" xmlns="" val="33808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收到分组后剥去首部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接收端收到分组后</a:t>
            </a:r>
            <a:r>
              <a:rPr lang="zh-CN" altLang="en-US" dirty="0">
                <a:solidFill>
                  <a:srgbClr val="FF0000"/>
                </a:solidFill>
              </a:rPr>
              <a:t>剥去</a:t>
            </a:r>
            <a:r>
              <a:rPr lang="zh-CN" altLang="en-US" dirty="0"/>
              <a:t>首部还原成报文。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920206" y="2550815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95922" y="2550815"/>
            <a:ext cx="624284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2297642" y="1988840"/>
            <a:ext cx="2495418" cy="488950"/>
            <a:chOff x="1973" y="2532"/>
            <a:chExt cx="1451" cy="308"/>
          </a:xfrm>
        </p:grpSpPr>
        <p:sp>
          <p:nvSpPr>
            <p:cNvPr id="59400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793060" y="34160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168776" y="3416002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4168776" y="2854027"/>
            <a:ext cx="2495418" cy="488950"/>
            <a:chOff x="1973" y="2532"/>
            <a:chExt cx="1451" cy="308"/>
          </a:xfrm>
        </p:grpSpPr>
        <p:sp>
          <p:nvSpPr>
            <p:cNvPr id="59406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671073" y="4266902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039909" y="4265315"/>
            <a:ext cx="624285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首部</a:t>
            </a:r>
          </a:p>
        </p:txBody>
      </p: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6039909" y="3717627"/>
            <a:ext cx="2495418" cy="488950"/>
            <a:chOff x="3061" y="2668"/>
            <a:chExt cx="1451" cy="308"/>
          </a:xfrm>
        </p:grpSpPr>
        <p:sp>
          <p:nvSpPr>
            <p:cNvPr id="59412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71728" y="5071765"/>
            <a:ext cx="218413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收到的数据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36560" y="5252764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809413" y="5252764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682266" y="5252764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2936560" y="4797152"/>
            <a:ext cx="5616840" cy="400050"/>
            <a:chOff x="1247" y="1737"/>
            <a:chExt cx="3266" cy="252"/>
          </a:xfrm>
        </p:grpSpPr>
        <p:sp>
          <p:nvSpPr>
            <p:cNvPr id="24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0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报文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6881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3" grpId="0" animBg="1"/>
      <p:bldP spid="59404" grpId="0" animBg="1"/>
      <p:bldP spid="59409" grpId="0" animBg="1"/>
      <p:bldP spid="59410" grpId="0" animBg="1"/>
      <p:bldP spid="59424" grpId="0"/>
      <p:bldP spid="20" grpId="0" animBg="1"/>
      <p:bldP spid="21" grpId="0" animBg="1"/>
      <p:bldP spid="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最后还原成原来的报文</a:t>
            </a:r>
          </a:p>
        </p:txBody>
      </p:sp>
      <p:sp>
        <p:nvSpPr>
          <p:cNvPr id="6042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最后，在接收端把收到的数据</a:t>
            </a:r>
            <a:r>
              <a:rPr lang="zh-CN" altLang="en-US" dirty="0">
                <a:solidFill>
                  <a:srgbClr val="FF0000"/>
                </a:solidFill>
              </a:rPr>
              <a:t>恢复成为原来的报文。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这里我们假定分组在传输过程中没有出现差错，在转发时也没有被丢弃。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144581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17434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890287" y="2781176"/>
            <a:ext cx="187113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Tahoma" pitchFamily="34" charset="0"/>
                <a:ea typeface="黑体" pitchFamily="2" charset="-122"/>
              </a:rPr>
              <a:t>数     据</a:t>
            </a:r>
          </a:p>
        </p:txBody>
      </p: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2067190" y="2325564"/>
            <a:ext cx="5806016" cy="887412"/>
            <a:chOff x="1202" y="1919"/>
            <a:chExt cx="3376" cy="559"/>
          </a:xfrm>
        </p:grpSpPr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1247" y="1919"/>
              <a:ext cx="3266" cy="252"/>
              <a:chOff x="1247" y="1737"/>
              <a:chExt cx="3266" cy="252"/>
            </a:xfrm>
          </p:grpSpPr>
          <p:sp>
            <p:nvSpPr>
              <p:cNvPr id="60422" name="Line 6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2699" y="1737"/>
                <a:ext cx="40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rgbClr val="000099"/>
                    </a:solidFill>
                    <a:latin typeface="Times New Roman" pitchFamily="18" charset="0"/>
                    <a:ea typeface="黑体" pitchFamily="2" charset="-122"/>
                  </a:rPr>
                  <a:t>报文</a:t>
                </a:r>
              </a:p>
            </p:txBody>
          </p:sp>
        </p:grpSp>
        <p:grpSp>
          <p:nvGrpSpPr>
            <p:cNvPr id="60439" name="Group 23"/>
            <p:cNvGrpSpPr>
              <a:grpSpLocks/>
            </p:cNvGrpSpPr>
            <p:nvPr/>
          </p:nvGrpSpPr>
          <p:grpSpPr bwMode="auto">
            <a:xfrm>
              <a:off x="1202" y="2206"/>
              <a:ext cx="3376" cy="272"/>
              <a:chOff x="1202" y="2206"/>
              <a:chExt cx="3376" cy="272"/>
            </a:xfrm>
          </p:grpSpPr>
          <p:grpSp>
            <p:nvGrpSpPr>
              <p:cNvPr id="60440" name="Group 24"/>
              <p:cNvGrpSpPr>
                <a:grpSpLocks/>
              </p:cNvGrpSpPr>
              <p:nvPr/>
            </p:nvGrpSpPr>
            <p:grpSpPr bwMode="auto">
              <a:xfrm>
                <a:off x="1247" y="2206"/>
                <a:ext cx="3266" cy="272"/>
                <a:chOff x="1247" y="2931"/>
                <a:chExt cx="3266" cy="272"/>
              </a:xfrm>
            </p:grpSpPr>
            <p:sp>
              <p:nvSpPr>
                <p:cNvPr id="604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6044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04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60445" name="Text Box 29"/>
              <p:cNvSpPr txBox="1">
                <a:spLocks noChangeArrowheads="1"/>
              </p:cNvSpPr>
              <p:nvPr/>
            </p:nvSpPr>
            <p:spPr bwMode="auto">
              <a:xfrm>
                <a:off x="1202" y="2219"/>
                <a:ext cx="33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99"/>
                    </a:solidFill>
                  </a:rPr>
                  <a:t>1101000110101010110101011100010011010010</a:t>
                </a:r>
              </a:p>
            </p:txBody>
          </p:sp>
        </p:grpSp>
      </p:grpSp>
      <p:cxnSp>
        <p:nvCxnSpPr>
          <p:cNvPr id="20" name="直接连接符 19"/>
          <p:cNvCxnSpPr/>
          <p:nvPr/>
        </p:nvCxnSpPr>
        <p:spPr bwMode="auto">
          <a:xfrm>
            <a:off x="2146301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7746322" y="2348880"/>
            <a:ext cx="0" cy="4001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9137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00" name="Text Box 204"/>
          <p:cNvSpPr txBox="1">
            <a:spLocks noChangeArrowheads="1"/>
          </p:cNvSpPr>
          <p:nvPr/>
        </p:nvSpPr>
        <p:spPr bwMode="auto">
          <a:xfrm>
            <a:off x="3520640" y="35913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0512" y="263341"/>
            <a:ext cx="7943931" cy="5325899"/>
            <a:chOff x="488504" y="235124"/>
            <a:chExt cx="8544166" cy="6118225"/>
          </a:xfrm>
        </p:grpSpPr>
        <p:sp>
          <p:nvSpPr>
            <p:cNvPr id="362500" name="Oval 4"/>
            <p:cNvSpPr>
              <a:spLocks noChangeArrowheads="1"/>
            </p:cNvSpPr>
            <p:nvPr/>
          </p:nvSpPr>
          <p:spPr bwMode="auto">
            <a:xfrm rot="-1674972">
              <a:off x="2504099" y="1500362"/>
              <a:ext cx="2567650" cy="15843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 rot="-774972">
              <a:off x="4223891" y="1179686"/>
              <a:ext cx="2242608" cy="14716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2" name="Oval 6"/>
            <p:cNvSpPr>
              <a:spLocks noChangeArrowheads="1"/>
            </p:cNvSpPr>
            <p:nvPr/>
          </p:nvSpPr>
          <p:spPr bwMode="auto">
            <a:xfrm rot="-174972">
              <a:off x="5862853" y="1716261"/>
              <a:ext cx="1656159" cy="19034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3" name="Oval 7"/>
            <p:cNvSpPr>
              <a:spLocks noChangeArrowheads="1"/>
            </p:cNvSpPr>
            <p:nvPr/>
          </p:nvSpPr>
          <p:spPr bwMode="auto">
            <a:xfrm rot="18365028">
              <a:off x="6151051" y="2757860"/>
              <a:ext cx="1571625" cy="15426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4" name="Oval 8"/>
            <p:cNvSpPr>
              <a:spLocks noChangeArrowheads="1"/>
            </p:cNvSpPr>
            <p:nvPr/>
          </p:nvSpPr>
          <p:spPr bwMode="auto">
            <a:xfrm rot="-1674972">
              <a:off x="4290964" y="3603798"/>
              <a:ext cx="2808419" cy="17668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5" name="Oval 9"/>
            <p:cNvSpPr>
              <a:spLocks noChangeArrowheads="1"/>
            </p:cNvSpPr>
            <p:nvPr/>
          </p:nvSpPr>
          <p:spPr bwMode="auto">
            <a:xfrm rot="-594972">
              <a:off x="3188577" y="4349924"/>
              <a:ext cx="2006997" cy="1222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 rot="-1674972">
              <a:off x="2418110" y="3818112"/>
              <a:ext cx="1270927" cy="14446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 rot="18065028">
              <a:off x="2120653" y="2784054"/>
              <a:ext cx="1590675" cy="127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8" name="Freeform 12"/>
            <p:cNvSpPr>
              <a:spLocks/>
            </p:cNvSpPr>
            <p:nvPr/>
          </p:nvSpPr>
          <p:spPr bwMode="auto">
            <a:xfrm>
              <a:off x="2536776" y="1455911"/>
              <a:ext cx="4884208" cy="3852862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 flipV="1">
              <a:off x="3780185" y="1462261"/>
              <a:ext cx="1699154" cy="665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0" name="Line 14"/>
            <p:cNvSpPr>
              <a:spLocks noChangeShapeType="1"/>
            </p:cNvSpPr>
            <p:nvPr/>
          </p:nvSpPr>
          <p:spPr bwMode="auto">
            <a:xfrm>
              <a:off x="5689154" y="1551162"/>
              <a:ext cx="1004358" cy="16716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1" name="Line 15"/>
            <p:cNvSpPr>
              <a:spLocks noChangeShapeType="1"/>
            </p:cNvSpPr>
            <p:nvPr/>
          </p:nvSpPr>
          <p:spPr bwMode="auto">
            <a:xfrm flipH="1">
              <a:off x="2779266" y="2235373"/>
              <a:ext cx="882254" cy="1506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2" name="Line 16"/>
            <p:cNvSpPr>
              <a:spLocks noChangeShapeType="1"/>
            </p:cNvSpPr>
            <p:nvPr/>
          </p:nvSpPr>
          <p:spPr bwMode="auto">
            <a:xfrm>
              <a:off x="2832580" y="3951461"/>
              <a:ext cx="2013876" cy="1058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932445" y="3554587"/>
              <a:ext cx="1761067" cy="15636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848977" y="2243311"/>
              <a:ext cx="2823898" cy="11350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5" name="Line 19"/>
            <p:cNvSpPr>
              <a:spLocks noChangeShapeType="1"/>
            </p:cNvSpPr>
            <p:nvPr/>
          </p:nvSpPr>
          <p:spPr bwMode="auto">
            <a:xfrm>
              <a:off x="3714833" y="2051223"/>
              <a:ext cx="1327679" cy="2959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 flipV="1">
              <a:off x="4143062" y="5094462"/>
              <a:ext cx="849577" cy="655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7" name="Line 21"/>
            <p:cNvSpPr>
              <a:spLocks noChangeShapeType="1"/>
            </p:cNvSpPr>
            <p:nvPr/>
          </p:nvSpPr>
          <p:spPr bwMode="auto">
            <a:xfrm rot="-5400000">
              <a:off x="5896322" y="767730"/>
              <a:ext cx="493713" cy="1073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>
              <a:off x="6817337" y="3554587"/>
              <a:ext cx="849577" cy="1208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>
              <a:off x="1608089" y="3872086"/>
              <a:ext cx="1181496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0" name="Line 24"/>
            <p:cNvSpPr>
              <a:spLocks noChangeShapeType="1"/>
            </p:cNvSpPr>
            <p:nvPr/>
          </p:nvSpPr>
          <p:spPr bwMode="auto">
            <a:xfrm rot="5400000" flipH="1">
              <a:off x="3201278" y="1598654"/>
              <a:ext cx="923925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88504" y="354029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8158775" y="446898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2787866" y="5780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7004795" y="235124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3142143" y="5618336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V="1">
              <a:off x="6817337" y="2536999"/>
              <a:ext cx="1200415" cy="796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8455268" y="1811878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2528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675" y="351012"/>
              <a:ext cx="77390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29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3987" y="1944862"/>
              <a:ext cx="78078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0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74" y="3554586"/>
              <a:ext cx="777346" cy="71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1" name="Picture 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520" y="5638974"/>
              <a:ext cx="777346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2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985" y="4545187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3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204" y="590724"/>
              <a:ext cx="78078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534" name="Picture 3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880" y="1921048"/>
              <a:ext cx="825500" cy="528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5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72" y="1303512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6" name="Picture 4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883" y="314977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7" name="Picture 4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454" y="4629324"/>
              <a:ext cx="825500" cy="53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2538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97" y="3519662"/>
              <a:ext cx="825500" cy="528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362539" name="Group 43"/>
            <p:cNvGrpSpPr>
              <a:grpSpLocks/>
            </p:cNvGrpSpPr>
            <p:nvPr/>
          </p:nvGrpSpPr>
          <p:grpSpPr bwMode="auto">
            <a:xfrm>
              <a:off x="4265167" y="1425748"/>
              <a:ext cx="803143" cy="617538"/>
              <a:chOff x="2949" y="196"/>
              <a:chExt cx="941" cy="598"/>
            </a:xfrm>
          </p:grpSpPr>
          <p:sp>
            <p:nvSpPr>
              <p:cNvPr id="362540" name="Oval 4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1" name="Oval 4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2" name="Oval 4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3" name="Oval 4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4" name="Oval 4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5" name="Oval 4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6" name="Oval 5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7" name="Oval 5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8" name="Freeform 5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49" name="Freeform 5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0" name="Freeform 5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51" name="Group 55"/>
            <p:cNvGrpSpPr>
              <a:grpSpLocks/>
            </p:cNvGrpSpPr>
            <p:nvPr/>
          </p:nvGrpSpPr>
          <p:grpSpPr bwMode="auto">
            <a:xfrm rot="867730">
              <a:off x="4533453" y="2411586"/>
              <a:ext cx="1205575" cy="741362"/>
              <a:chOff x="2949" y="196"/>
              <a:chExt cx="941" cy="598"/>
            </a:xfrm>
          </p:grpSpPr>
          <p:sp>
            <p:nvSpPr>
              <p:cNvPr id="362552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3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4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5" name="Oval 5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6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7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8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59" name="Oval 6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0" name="Freeform 6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1" name="Freeform 6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2" name="Freeform 6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63" name="Group 67"/>
            <p:cNvGrpSpPr>
              <a:grpSpLocks/>
            </p:cNvGrpSpPr>
            <p:nvPr/>
          </p:nvGrpSpPr>
          <p:grpSpPr bwMode="auto">
            <a:xfrm>
              <a:off x="6944601" y="2659236"/>
              <a:ext cx="804863" cy="615950"/>
              <a:chOff x="2949" y="196"/>
              <a:chExt cx="941" cy="598"/>
            </a:xfrm>
          </p:grpSpPr>
          <p:sp>
            <p:nvSpPr>
              <p:cNvPr id="362564" name="Oval 6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5" name="Oval 6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6" name="Oval 7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7" name="Oval 7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8" name="Oval 7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69" name="Oval 7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0" name="Oval 7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1" name="Oval 7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2" name="Freeform 7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3" name="Freeform 7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4" name="Freeform 7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75" name="Group 79"/>
            <p:cNvGrpSpPr>
              <a:grpSpLocks/>
            </p:cNvGrpSpPr>
            <p:nvPr/>
          </p:nvGrpSpPr>
          <p:grpSpPr bwMode="auto">
            <a:xfrm rot="-448665">
              <a:off x="5739029" y="2043287"/>
              <a:ext cx="1205573" cy="739775"/>
              <a:chOff x="2949" y="196"/>
              <a:chExt cx="941" cy="598"/>
            </a:xfrm>
          </p:grpSpPr>
          <p:sp>
            <p:nvSpPr>
              <p:cNvPr id="362576" name="Oval 8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7" name="Oval 8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8" name="Oval 8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79" name="Oval 8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0" name="Oval 8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1" name="Oval 8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2" name="Oval 8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3" name="Oval 8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4" name="Freeform 8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5" name="Freeform 8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6" name="Freeform 9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87" name="Group 91"/>
            <p:cNvGrpSpPr>
              <a:grpSpLocks/>
            </p:cNvGrpSpPr>
            <p:nvPr/>
          </p:nvGrpSpPr>
          <p:grpSpPr bwMode="auto">
            <a:xfrm>
              <a:off x="3730312" y="3149773"/>
              <a:ext cx="1337998" cy="863600"/>
              <a:chOff x="2949" y="196"/>
              <a:chExt cx="941" cy="598"/>
            </a:xfrm>
          </p:grpSpPr>
          <p:sp>
            <p:nvSpPr>
              <p:cNvPr id="362588" name="Oval 9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89" name="Oval 9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0" name="Oval 9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1" name="Oval 9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2" name="Oval 9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3" name="Oval 9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4" name="Oval 9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5" name="Oval 9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6" name="Freeform 10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7" name="Freeform 10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598" name="Freeform 10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599" name="Group 103"/>
            <p:cNvGrpSpPr>
              <a:grpSpLocks/>
            </p:cNvGrpSpPr>
            <p:nvPr/>
          </p:nvGrpSpPr>
          <p:grpSpPr bwMode="auto">
            <a:xfrm rot="-485573">
              <a:off x="5338316" y="3765724"/>
              <a:ext cx="1205575" cy="741363"/>
              <a:chOff x="2949" y="196"/>
              <a:chExt cx="941" cy="598"/>
            </a:xfrm>
          </p:grpSpPr>
          <p:sp>
            <p:nvSpPr>
              <p:cNvPr id="362600" name="Oval 10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1" name="Oval 10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2" name="Oval 10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3" name="Oval 10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4" name="Oval 10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5" name="Oval 10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6" name="Oval 11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7" name="Oval 11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8" name="Freeform 11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09" name="Freeform 11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0" name="Freeform 11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11" name="Group 115"/>
            <p:cNvGrpSpPr>
              <a:grpSpLocks/>
            </p:cNvGrpSpPr>
            <p:nvPr/>
          </p:nvGrpSpPr>
          <p:grpSpPr bwMode="auto">
            <a:xfrm rot="-2399024">
              <a:off x="6812178" y="3891136"/>
              <a:ext cx="803142" cy="615950"/>
              <a:chOff x="2949" y="196"/>
              <a:chExt cx="941" cy="598"/>
            </a:xfrm>
          </p:grpSpPr>
          <p:sp>
            <p:nvSpPr>
              <p:cNvPr id="362612" name="Oval 11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3" name="Oval 11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4" name="Oval 11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5" name="Oval 11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6" name="Oval 12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7" name="Oval 12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8" name="Oval 12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19" name="Oval 12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0" name="Freeform 12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1" name="Freeform 12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2" name="Freeform 12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23" name="Group 127"/>
            <p:cNvGrpSpPr>
              <a:grpSpLocks/>
            </p:cNvGrpSpPr>
            <p:nvPr/>
          </p:nvGrpSpPr>
          <p:grpSpPr bwMode="auto">
            <a:xfrm rot="651098">
              <a:off x="4191216" y="5188123"/>
              <a:ext cx="803142" cy="495300"/>
              <a:chOff x="2949" y="196"/>
              <a:chExt cx="941" cy="598"/>
            </a:xfrm>
          </p:grpSpPr>
          <p:sp>
            <p:nvSpPr>
              <p:cNvPr id="362624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5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6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7" name="Oval 13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8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29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0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1" name="Oval 13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2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3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4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35" name="Group 139"/>
            <p:cNvGrpSpPr>
              <a:grpSpLocks/>
            </p:cNvGrpSpPr>
            <p:nvPr/>
          </p:nvGrpSpPr>
          <p:grpSpPr bwMode="auto">
            <a:xfrm rot="-564615">
              <a:off x="3192016" y="4135611"/>
              <a:ext cx="804863" cy="615950"/>
              <a:chOff x="2949" y="196"/>
              <a:chExt cx="941" cy="598"/>
            </a:xfrm>
          </p:grpSpPr>
          <p:sp>
            <p:nvSpPr>
              <p:cNvPr id="362636" name="Oval 14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7" name="Oval 14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8" name="Oval 14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39" name="Oval 143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0" name="Oval 14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1" name="Oval 14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2" name="Oval 14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3" name="Oval 147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4" name="Freeform 14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5" name="Freeform 14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6" name="Freeform 15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47" name="Group 151"/>
            <p:cNvGrpSpPr>
              <a:grpSpLocks/>
            </p:cNvGrpSpPr>
            <p:nvPr/>
          </p:nvGrpSpPr>
          <p:grpSpPr bwMode="auto">
            <a:xfrm rot="1237793">
              <a:off x="5960880" y="1097137"/>
              <a:ext cx="593329" cy="388937"/>
              <a:chOff x="2949" y="196"/>
              <a:chExt cx="941" cy="598"/>
            </a:xfrm>
          </p:grpSpPr>
          <p:sp>
            <p:nvSpPr>
              <p:cNvPr id="362648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49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0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1" name="Oval 155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2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3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4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5" name="Oval 159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6" name="Freeform 16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7" name="Freeform 16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58" name="Freeform 16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59" name="Group 163"/>
            <p:cNvGrpSpPr>
              <a:grpSpLocks/>
            </p:cNvGrpSpPr>
            <p:nvPr/>
          </p:nvGrpSpPr>
          <p:grpSpPr bwMode="auto">
            <a:xfrm rot="1582351">
              <a:off x="2789585" y="2659236"/>
              <a:ext cx="804863" cy="615950"/>
              <a:chOff x="2949" y="196"/>
              <a:chExt cx="941" cy="598"/>
            </a:xfrm>
          </p:grpSpPr>
          <p:sp>
            <p:nvSpPr>
              <p:cNvPr id="362660" name="Oval 16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1" name="Oval 16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2" name="Oval 16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3" name="Oval 167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4" name="Oval 16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5" name="Oval 16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6" name="Oval 17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7" name="Oval 171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8" name="Freeform 172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69" name="Freeform 173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0" name="Freeform 174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71" name="Group 175"/>
            <p:cNvGrpSpPr>
              <a:grpSpLocks/>
            </p:cNvGrpSpPr>
            <p:nvPr/>
          </p:nvGrpSpPr>
          <p:grpSpPr bwMode="auto">
            <a:xfrm rot="-311414">
              <a:off x="3377754" y="1416223"/>
              <a:ext cx="595048" cy="387350"/>
              <a:chOff x="2949" y="196"/>
              <a:chExt cx="941" cy="598"/>
            </a:xfrm>
          </p:grpSpPr>
          <p:sp>
            <p:nvSpPr>
              <p:cNvPr id="362672" name="Oval 17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3" name="Oval 17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4" name="Oval 17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5" name="Oval 179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6" name="Oval 18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7" name="Oval 18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8" name="Oval 18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79" name="Oval 183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0" name="Freeform 18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1" name="Freeform 18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2" name="Freeform 18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2683" name="Group 187"/>
            <p:cNvGrpSpPr>
              <a:grpSpLocks/>
            </p:cNvGrpSpPr>
            <p:nvPr/>
          </p:nvGrpSpPr>
          <p:grpSpPr bwMode="auto">
            <a:xfrm rot="5241567">
              <a:off x="1752882" y="3622385"/>
              <a:ext cx="730250" cy="527977"/>
              <a:chOff x="2949" y="196"/>
              <a:chExt cx="941" cy="598"/>
            </a:xfrm>
          </p:grpSpPr>
          <p:sp>
            <p:nvSpPr>
              <p:cNvPr id="362684" name="Oval 1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5" name="Oval 1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6" name="Oval 1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7" name="Oval 191"/>
              <p:cNvSpPr>
                <a:spLocks noChangeArrowheads="1"/>
              </p:cNvSpPr>
              <p:nvPr/>
            </p:nvSpPr>
            <p:spPr bwMode="auto">
              <a:xfrm rot="20040000">
                <a:off x="3573" y="537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8" name="Oval 1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89" name="Oval 1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0" name="Oval 1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1" name="Oval 195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2" name="Freeform 19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3" name="Freeform 19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62694" name="Freeform 19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2696" name="Text Box 200"/>
            <p:cNvSpPr txBox="1">
              <a:spLocks noChangeArrowheads="1"/>
            </p:cNvSpPr>
            <p:nvPr/>
          </p:nvSpPr>
          <p:spPr bwMode="auto">
            <a:xfrm>
              <a:off x="1047436" y="1082849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2697" name="Line 201"/>
            <p:cNvSpPr>
              <a:spLocks noChangeShapeType="1"/>
            </p:cNvSpPr>
            <p:nvPr/>
          </p:nvSpPr>
          <p:spPr bwMode="auto">
            <a:xfrm>
              <a:off x="2254730" y="1551162"/>
              <a:ext cx="1073150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698" name="Text Box 202"/>
            <p:cNvSpPr txBox="1">
              <a:spLocks noChangeArrowheads="1"/>
            </p:cNvSpPr>
            <p:nvPr/>
          </p:nvSpPr>
          <p:spPr bwMode="auto">
            <a:xfrm>
              <a:off x="1236614" y="18019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网络</a:t>
              </a:r>
            </a:p>
          </p:txBody>
        </p:sp>
        <p:sp>
          <p:nvSpPr>
            <p:cNvPr id="362699" name="Line 203"/>
            <p:cNvSpPr>
              <a:spLocks noChangeShapeType="1"/>
            </p:cNvSpPr>
            <p:nvPr/>
          </p:nvSpPr>
          <p:spPr bwMode="auto">
            <a:xfrm>
              <a:off x="2118866" y="2289349"/>
              <a:ext cx="804863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1" name="Line 205"/>
            <p:cNvSpPr>
              <a:spLocks noChangeShapeType="1"/>
            </p:cNvSpPr>
            <p:nvPr/>
          </p:nvSpPr>
          <p:spPr bwMode="auto">
            <a:xfrm>
              <a:off x="5145700" y="638349"/>
              <a:ext cx="58473" cy="542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2702" name="Text Box 206"/>
            <p:cNvSpPr txBox="1">
              <a:spLocks noChangeArrowheads="1"/>
            </p:cNvSpPr>
            <p:nvPr/>
          </p:nvSpPr>
          <p:spPr bwMode="auto">
            <a:xfrm>
              <a:off x="512581" y="2792586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1965" y="5637862"/>
            <a:ext cx="457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+mn-lt"/>
                <a:ea typeface="黑体" pitchFamily="2" charset="-122"/>
              </a:rPr>
              <a:t>(a)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核心部分的路由器把网络互连起来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2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Internet </a:t>
            </a:r>
            <a:r>
              <a:rPr lang="zh-CN" altLang="en-US" dirty="0" smtClean="0"/>
              <a:t>中文译名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 </a:t>
            </a:r>
            <a:r>
              <a:rPr lang="zh-CN" altLang="zh-CN" dirty="0" smtClean="0"/>
              <a:t>的</a:t>
            </a:r>
            <a:r>
              <a:rPr lang="zh-CN" altLang="zh-CN" dirty="0"/>
              <a:t>中文译名并不统一。现有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译名</a:t>
            </a:r>
            <a:r>
              <a:rPr lang="zh-CN" altLang="zh-CN" dirty="0"/>
              <a:t>有两种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因特</a:t>
            </a:r>
            <a:r>
              <a:rPr lang="zh-CN" altLang="en-US" dirty="0" smtClean="0">
                <a:solidFill>
                  <a:srgbClr val="FF0000"/>
                </a:solidFill>
              </a:rPr>
              <a:t>网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这个译名是全国科学技术名词审定委员会推荐</a:t>
            </a:r>
            <a:r>
              <a:rPr lang="zh-CN" altLang="zh-CN" dirty="0" smtClean="0"/>
              <a:t>的</a:t>
            </a:r>
            <a:r>
              <a:rPr lang="zh-CN" altLang="en-US" dirty="0" smtClean="0"/>
              <a:t>，</a:t>
            </a:r>
            <a:r>
              <a:rPr lang="zh-CN" altLang="zh-CN" dirty="0">
                <a:solidFill>
                  <a:srgbClr val="0000CC"/>
                </a:solidFill>
              </a:rPr>
              <a:t>但却长期未得到</a:t>
            </a:r>
            <a:r>
              <a:rPr lang="zh-CN" altLang="zh-CN" dirty="0" smtClean="0">
                <a:solidFill>
                  <a:srgbClr val="0000CC"/>
                </a:solidFill>
              </a:rPr>
              <a:t>推广</a:t>
            </a:r>
            <a:r>
              <a:rPr lang="zh-CN" altLang="en-US" dirty="0" smtClean="0">
                <a:solidFill>
                  <a:srgbClr val="0000CC"/>
                </a:solidFill>
              </a:rPr>
              <a:t>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互联网，</a:t>
            </a:r>
            <a:r>
              <a:rPr lang="zh-CN" altLang="zh-CN" dirty="0">
                <a:solidFill>
                  <a:srgbClr val="0000CC"/>
                </a:solidFill>
              </a:rPr>
              <a:t>这是目前流行最广的、事实上的标准译名。</a:t>
            </a:r>
            <a:r>
              <a:rPr lang="zh-CN" altLang="zh-CN" dirty="0"/>
              <a:t>现在我国的各种报刊杂志、政府文件以及电视节目中都毫无例外地使用这个译名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2600" y="4851157"/>
            <a:ext cx="7920880" cy="954107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该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译名能够体现</a:t>
            </a:r>
            <a:r>
              <a:rPr lang="zh-CN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出</a:t>
            </a:r>
            <a:r>
              <a:rPr lang="en-US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latin typeface="+mn-lt"/>
                <a:ea typeface="黑体" pitchFamily="2" charset="-122"/>
              </a:rPr>
              <a:t>Internet </a:t>
            </a:r>
            <a:r>
              <a:rPr lang="zh-CN" altLang="zh-CN" sz="2800" b="1" dirty="0" smtClean="0">
                <a:solidFill>
                  <a:srgbClr val="FFC000"/>
                </a:solidFill>
                <a:latin typeface="+mn-lt"/>
                <a:ea typeface="黑体" pitchFamily="2" charset="-122"/>
              </a:rPr>
              <a:t>最主要</a:t>
            </a:r>
            <a:r>
              <a:rPr lang="zh-CN" altLang="zh-CN" sz="2800" b="1" dirty="0">
                <a:solidFill>
                  <a:srgbClr val="FFC000"/>
                </a:solidFill>
                <a:latin typeface="+mn-lt"/>
                <a:ea typeface="黑体" pitchFamily="2" charset="-122"/>
              </a:rPr>
              <a:t>的特征</a:t>
            </a:r>
            <a:r>
              <a:rPr lang="zh-CN" altLang="en-US" sz="2800" b="1" dirty="0">
                <a:solidFill>
                  <a:srgbClr val="FFC000"/>
                </a:solidFill>
                <a:latin typeface="+mn-lt"/>
                <a:ea typeface="黑体" pitchFamily="2" charset="-122"/>
              </a:rPr>
              <a:t>：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由数量极大的各种计算机网络互连起来的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5586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40" name="Text Box 72"/>
          <p:cNvSpPr txBox="1">
            <a:spLocks noChangeArrowheads="1"/>
          </p:cNvSpPr>
          <p:nvPr/>
        </p:nvSpPr>
        <p:spPr bwMode="auto">
          <a:xfrm>
            <a:off x="3512840" y="44624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ea typeface="黑体" pitchFamily="2" charset="-122"/>
              </a:rPr>
              <a:t>网络核心部分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7858" y="401639"/>
            <a:ext cx="8199558" cy="5259609"/>
            <a:chOff x="384146" y="401639"/>
            <a:chExt cx="8809861" cy="5764211"/>
          </a:xfrm>
        </p:grpSpPr>
        <p:sp>
          <p:nvSpPr>
            <p:cNvPr id="365572" name="Oval 4"/>
            <p:cNvSpPr>
              <a:spLocks noChangeArrowheads="1"/>
            </p:cNvSpPr>
            <p:nvPr/>
          </p:nvSpPr>
          <p:spPr bwMode="auto">
            <a:xfrm rot="-1674972">
              <a:off x="2477133" y="1514475"/>
              <a:ext cx="2665677" cy="1519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3" name="Oval 5"/>
            <p:cNvSpPr>
              <a:spLocks noChangeArrowheads="1"/>
            </p:cNvSpPr>
            <p:nvPr/>
          </p:nvSpPr>
          <p:spPr bwMode="auto">
            <a:xfrm rot="-774972">
              <a:off x="4262276" y="1208088"/>
              <a:ext cx="2328598" cy="14097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4" name="Oval 6"/>
            <p:cNvSpPr>
              <a:spLocks noChangeArrowheads="1"/>
            </p:cNvSpPr>
            <p:nvPr/>
          </p:nvSpPr>
          <p:spPr bwMode="auto">
            <a:xfrm rot="-174972">
              <a:off x="5964870" y="1722439"/>
              <a:ext cx="1718071" cy="18240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5" name="Oval 7"/>
            <p:cNvSpPr>
              <a:spLocks noChangeArrowheads="1"/>
            </p:cNvSpPr>
            <p:nvPr/>
          </p:nvSpPr>
          <p:spPr bwMode="auto">
            <a:xfrm rot="18365028">
              <a:off x="6326026" y="2658534"/>
              <a:ext cx="1506537" cy="160284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6" name="Oval 8"/>
            <p:cNvSpPr>
              <a:spLocks noChangeArrowheads="1"/>
            </p:cNvSpPr>
            <p:nvPr/>
          </p:nvSpPr>
          <p:spPr bwMode="auto">
            <a:xfrm rot="-1674972">
              <a:off x="4332788" y="3530601"/>
              <a:ext cx="2915047" cy="16938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7" name="Oval 9"/>
            <p:cNvSpPr>
              <a:spLocks noChangeArrowheads="1"/>
            </p:cNvSpPr>
            <p:nvPr/>
          </p:nvSpPr>
          <p:spPr bwMode="auto">
            <a:xfrm rot="-594972">
              <a:off x="3187405" y="4246564"/>
              <a:ext cx="2084388" cy="11699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8" name="Oval 10"/>
            <p:cNvSpPr>
              <a:spLocks noChangeArrowheads="1"/>
            </p:cNvSpPr>
            <p:nvPr/>
          </p:nvSpPr>
          <p:spPr bwMode="auto">
            <a:xfrm rot="-1674972">
              <a:off x="2387703" y="3736975"/>
              <a:ext cx="1319080" cy="13843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79" name="Oval 11"/>
            <p:cNvSpPr>
              <a:spLocks noChangeArrowheads="1"/>
            </p:cNvSpPr>
            <p:nvPr/>
          </p:nvSpPr>
          <p:spPr bwMode="auto">
            <a:xfrm rot="18065028">
              <a:off x="2141707" y="2695510"/>
              <a:ext cx="1525588" cy="13225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0" name="Freeform 12"/>
            <p:cNvSpPr>
              <a:spLocks/>
            </p:cNvSpPr>
            <p:nvPr/>
          </p:nvSpPr>
          <p:spPr bwMode="auto">
            <a:xfrm>
              <a:off x="2509808" y="1473200"/>
              <a:ext cx="5071666" cy="3690938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 flipV="1">
              <a:off x="3801372" y="1477964"/>
              <a:ext cx="1764506" cy="638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5784291" y="1563689"/>
              <a:ext cx="1042194" cy="1603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 flipH="1">
              <a:off x="2760898" y="2219326"/>
              <a:ext cx="918369" cy="1444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2817651" y="3863976"/>
              <a:ext cx="2091267" cy="1014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5" name="Line 17"/>
            <p:cNvSpPr>
              <a:spLocks noChangeShapeType="1"/>
            </p:cNvSpPr>
            <p:nvPr/>
          </p:nvSpPr>
          <p:spPr bwMode="auto">
            <a:xfrm flipV="1">
              <a:off x="4998347" y="3484563"/>
              <a:ext cx="1828138" cy="149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6" name="Line 18"/>
            <p:cNvSpPr>
              <a:spLocks noChangeShapeType="1"/>
            </p:cNvSpPr>
            <p:nvPr/>
          </p:nvSpPr>
          <p:spPr bwMode="auto">
            <a:xfrm>
              <a:off x="3871883" y="2227264"/>
              <a:ext cx="2933965" cy="1087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>
              <a:off x="3734299" y="2043114"/>
              <a:ext cx="1377554" cy="2835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 flipV="1">
              <a:off x="4179726" y="4959350"/>
              <a:ext cx="880533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89" name="Line 21"/>
            <p:cNvSpPr>
              <a:spLocks noChangeShapeType="1"/>
            </p:cNvSpPr>
            <p:nvPr/>
          </p:nvSpPr>
          <p:spPr bwMode="auto">
            <a:xfrm rot="-5400000">
              <a:off x="6018117" y="770798"/>
              <a:ext cx="473075" cy="1112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6955470" y="3484564"/>
              <a:ext cx="880533" cy="1157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1" name="Line 23"/>
            <p:cNvSpPr>
              <a:spLocks noChangeShapeType="1"/>
            </p:cNvSpPr>
            <p:nvPr/>
          </p:nvSpPr>
          <p:spPr bwMode="auto">
            <a:xfrm>
              <a:off x="1546725" y="3787775"/>
              <a:ext cx="1227931" cy="19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2" name="Line 24"/>
            <p:cNvSpPr>
              <a:spLocks noChangeShapeType="1"/>
            </p:cNvSpPr>
            <p:nvPr/>
          </p:nvSpPr>
          <p:spPr bwMode="auto">
            <a:xfrm rot="5400000" flipH="1">
              <a:off x="3238867" y="1608799"/>
              <a:ext cx="884238" cy="3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3" name="Text Box 25"/>
            <p:cNvSpPr txBox="1">
              <a:spLocks noChangeArrowheads="1"/>
            </p:cNvSpPr>
            <p:nvPr/>
          </p:nvSpPr>
          <p:spPr bwMode="auto">
            <a:xfrm>
              <a:off x="384146" y="3411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4" name="Text Box 26"/>
            <p:cNvSpPr txBox="1">
              <a:spLocks noChangeArrowheads="1"/>
            </p:cNvSpPr>
            <p:nvPr/>
          </p:nvSpPr>
          <p:spPr bwMode="auto">
            <a:xfrm>
              <a:off x="8351941" y="4300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5" name="Text Box 27"/>
            <p:cNvSpPr txBox="1">
              <a:spLocks noChangeArrowheads="1"/>
            </p:cNvSpPr>
            <p:nvPr/>
          </p:nvSpPr>
          <p:spPr bwMode="auto">
            <a:xfrm>
              <a:off x="2771216" y="6175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6" name="Text Box 28"/>
            <p:cNvSpPr txBox="1">
              <a:spLocks noChangeArrowheads="1"/>
            </p:cNvSpPr>
            <p:nvPr/>
          </p:nvSpPr>
          <p:spPr bwMode="auto">
            <a:xfrm>
              <a:off x="7149806" y="40163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7" name="Text Box 29"/>
            <p:cNvSpPr txBox="1">
              <a:spLocks noChangeArrowheads="1"/>
            </p:cNvSpPr>
            <p:nvPr/>
          </p:nvSpPr>
          <p:spPr bwMode="auto">
            <a:xfrm>
              <a:off x="3173648" y="5297489"/>
              <a:ext cx="5774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kumimoji="1" lang="en-US" altLang="zh-CN" sz="28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65598" name="Line 30"/>
            <p:cNvSpPr>
              <a:spLocks noChangeShapeType="1"/>
            </p:cNvSpPr>
            <p:nvPr/>
          </p:nvSpPr>
          <p:spPr bwMode="auto">
            <a:xfrm flipV="1">
              <a:off x="6955470" y="2508251"/>
              <a:ext cx="1246848" cy="765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599" name="Text Box 31"/>
            <p:cNvSpPr txBox="1">
              <a:spLocks noChangeArrowheads="1"/>
            </p:cNvSpPr>
            <p:nvPr/>
          </p:nvSpPr>
          <p:spPr bwMode="auto">
            <a:xfrm>
              <a:off x="8616604" y="1775727"/>
              <a:ext cx="5774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kumimoji="1" lang="en-US" altLang="zh-CN" sz="28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pic>
          <p:nvPicPr>
            <p:cNvPr id="365600" name="Picture 3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889" y="414338"/>
              <a:ext cx="80486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1" name="Picture 3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515" y="1941513"/>
              <a:ext cx="810022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2" name="Picture 3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754" y="3484564"/>
              <a:ext cx="808302" cy="68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3" name="Picture 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266" y="5481638"/>
              <a:ext cx="806583" cy="684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4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474" y="443388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605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193" y="642938"/>
              <a:ext cx="810021" cy="679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5606" name="Text Box 38"/>
            <p:cNvSpPr txBox="1">
              <a:spLocks noChangeArrowheads="1"/>
            </p:cNvSpPr>
            <p:nvPr/>
          </p:nvSpPr>
          <p:spPr bwMode="auto">
            <a:xfrm>
              <a:off x="1343325" y="4738688"/>
              <a:ext cx="1266693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发送的</a:t>
              </a:r>
            </a:p>
            <a:p>
              <a:pPr algn="ctr"/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分组</a:t>
              </a:r>
            </a:p>
          </p:txBody>
        </p:sp>
        <p:pic>
          <p:nvPicPr>
            <p:cNvPr id="365607" name="Picture 3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589" y="1917700"/>
              <a:ext cx="85473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8" name="Picture 4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393" y="1327150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09" name="Picture 4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379" y="3097213"/>
              <a:ext cx="856456" cy="506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0" name="Picture 4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877" y="4514851"/>
              <a:ext cx="856456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365611" name="Picture 4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331" y="3449638"/>
              <a:ext cx="856456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5613" name="Text Box 45"/>
            <p:cNvSpPr txBox="1">
              <a:spLocks noChangeArrowheads="1"/>
            </p:cNvSpPr>
            <p:nvPr/>
          </p:nvSpPr>
          <p:spPr bwMode="auto">
            <a:xfrm>
              <a:off x="963715" y="97790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路由器</a:t>
              </a:r>
            </a:p>
          </p:txBody>
        </p:sp>
        <p:sp>
          <p:nvSpPr>
            <p:cNvPr id="365614" name="Line 46"/>
            <p:cNvSpPr>
              <a:spLocks noChangeShapeType="1"/>
            </p:cNvSpPr>
            <p:nvPr/>
          </p:nvSpPr>
          <p:spPr bwMode="auto">
            <a:xfrm>
              <a:off x="2219163" y="1563689"/>
              <a:ext cx="1114425" cy="471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15" name="Text Box 47"/>
            <p:cNvSpPr txBox="1">
              <a:spLocks noChangeArrowheads="1"/>
            </p:cNvSpPr>
            <p:nvPr/>
          </p:nvSpPr>
          <p:spPr bwMode="auto">
            <a:xfrm>
              <a:off x="2465093" y="29210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365616" name="Text Box 48"/>
            <p:cNvSpPr txBox="1">
              <a:spLocks noChangeArrowheads="1"/>
            </p:cNvSpPr>
            <p:nvPr/>
          </p:nvSpPr>
          <p:spPr bwMode="auto">
            <a:xfrm>
              <a:off x="6723298" y="2562225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E</a:t>
              </a:r>
            </a:p>
          </p:txBody>
        </p:sp>
        <p:sp>
          <p:nvSpPr>
            <p:cNvPr id="365617" name="Text Box 49"/>
            <p:cNvSpPr txBox="1">
              <a:spLocks noChangeArrowheads="1"/>
            </p:cNvSpPr>
            <p:nvPr/>
          </p:nvSpPr>
          <p:spPr bwMode="auto">
            <a:xfrm>
              <a:off x="5376701" y="1697039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D</a:t>
              </a:r>
            </a:p>
          </p:txBody>
        </p:sp>
        <p:sp>
          <p:nvSpPr>
            <p:cNvPr id="365618" name="Text Box 50"/>
            <p:cNvSpPr txBox="1">
              <a:spLocks noChangeArrowheads="1"/>
            </p:cNvSpPr>
            <p:nvPr/>
          </p:nvSpPr>
          <p:spPr bwMode="auto">
            <a:xfrm>
              <a:off x="3766976" y="1412875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B</a:t>
              </a:r>
            </a:p>
          </p:txBody>
        </p:sp>
        <p:sp>
          <p:nvSpPr>
            <p:cNvPr id="365619" name="Text Box 51"/>
            <p:cNvSpPr txBox="1">
              <a:spLocks noChangeArrowheads="1"/>
            </p:cNvSpPr>
            <p:nvPr/>
          </p:nvSpPr>
          <p:spPr bwMode="auto">
            <a:xfrm>
              <a:off x="5405937" y="457835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黑体" pitchFamily="2" charset="-122"/>
                </a:rPr>
                <a:t>C</a:t>
              </a:r>
            </a:p>
          </p:txBody>
        </p:sp>
        <p:sp>
          <p:nvSpPr>
            <p:cNvPr id="365620" name="Line 52"/>
            <p:cNvSpPr>
              <a:spLocks noChangeShapeType="1"/>
            </p:cNvSpPr>
            <p:nvPr/>
          </p:nvSpPr>
          <p:spPr bwMode="auto">
            <a:xfrm flipV="1">
              <a:off x="1768579" y="4121150"/>
              <a:ext cx="278606" cy="825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1" name="Rectangle 53"/>
            <p:cNvSpPr>
              <a:spLocks noChangeArrowheads="1"/>
            </p:cNvSpPr>
            <p:nvPr/>
          </p:nvSpPr>
          <p:spPr bwMode="auto">
            <a:xfrm>
              <a:off x="1854568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2" name="Rectangle 54"/>
            <p:cNvSpPr>
              <a:spLocks noChangeArrowheads="1"/>
            </p:cNvSpPr>
            <p:nvPr/>
          </p:nvSpPr>
          <p:spPr bwMode="auto">
            <a:xfrm>
              <a:off x="2267317" y="3884614"/>
              <a:ext cx="28032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3" name="Rectangle 55"/>
            <p:cNvSpPr>
              <a:spLocks noChangeArrowheads="1"/>
            </p:cNvSpPr>
            <p:nvPr/>
          </p:nvSpPr>
          <p:spPr bwMode="auto">
            <a:xfrm>
              <a:off x="3436777" y="38846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4" name="Rectangle 56"/>
            <p:cNvSpPr>
              <a:spLocks noChangeArrowheads="1"/>
            </p:cNvSpPr>
            <p:nvPr/>
          </p:nvSpPr>
          <p:spPr bwMode="auto">
            <a:xfrm>
              <a:off x="4133292" y="423862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5" name="Rectangle 57"/>
            <p:cNvSpPr>
              <a:spLocks noChangeArrowheads="1"/>
            </p:cNvSpPr>
            <p:nvPr/>
          </p:nvSpPr>
          <p:spPr bwMode="auto">
            <a:xfrm>
              <a:off x="5283832" y="4198939"/>
              <a:ext cx="280326" cy="2381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6" name="Rectangle 58"/>
            <p:cNvSpPr>
              <a:spLocks noChangeArrowheads="1"/>
            </p:cNvSpPr>
            <p:nvPr/>
          </p:nvSpPr>
          <p:spPr bwMode="auto">
            <a:xfrm>
              <a:off x="5682824" y="3846514"/>
              <a:ext cx="278606" cy="2365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7" name="Rectangle 59"/>
            <p:cNvSpPr>
              <a:spLocks noChangeArrowheads="1"/>
            </p:cNvSpPr>
            <p:nvPr/>
          </p:nvSpPr>
          <p:spPr bwMode="auto">
            <a:xfrm>
              <a:off x="6841964" y="37750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8" name="Rectangle 60"/>
            <p:cNvSpPr>
              <a:spLocks noChangeArrowheads="1"/>
            </p:cNvSpPr>
            <p:nvPr/>
          </p:nvSpPr>
          <p:spPr bwMode="auto">
            <a:xfrm>
              <a:off x="6062898" y="3521075"/>
              <a:ext cx="280327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29" name="Rectangle 61"/>
            <p:cNvSpPr>
              <a:spLocks noChangeArrowheads="1"/>
            </p:cNvSpPr>
            <p:nvPr/>
          </p:nvSpPr>
          <p:spPr bwMode="auto">
            <a:xfrm>
              <a:off x="7251274" y="4308475"/>
              <a:ext cx="278606" cy="2365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0" name="Rectangle 62"/>
            <p:cNvSpPr>
              <a:spLocks noChangeArrowheads="1"/>
            </p:cNvSpPr>
            <p:nvPr/>
          </p:nvSpPr>
          <p:spPr bwMode="auto">
            <a:xfrm>
              <a:off x="171354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1" name="Rectangle 63"/>
            <p:cNvSpPr>
              <a:spLocks noChangeArrowheads="1"/>
            </p:cNvSpPr>
            <p:nvPr/>
          </p:nvSpPr>
          <p:spPr bwMode="auto">
            <a:xfrm>
              <a:off x="3455694" y="263366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2" name="Rectangle 64"/>
            <p:cNvSpPr>
              <a:spLocks noChangeArrowheads="1"/>
            </p:cNvSpPr>
            <p:nvPr/>
          </p:nvSpPr>
          <p:spPr bwMode="auto">
            <a:xfrm>
              <a:off x="4411898" y="2116139"/>
              <a:ext cx="28032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3" name="Rectangle 65"/>
            <p:cNvSpPr>
              <a:spLocks noChangeArrowheads="1"/>
            </p:cNvSpPr>
            <p:nvPr/>
          </p:nvSpPr>
          <p:spPr bwMode="auto">
            <a:xfrm>
              <a:off x="4969110" y="2305050"/>
              <a:ext cx="276887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4" name="Rectangle 66"/>
            <p:cNvSpPr>
              <a:spLocks noChangeArrowheads="1"/>
            </p:cNvSpPr>
            <p:nvPr/>
          </p:nvSpPr>
          <p:spPr bwMode="auto">
            <a:xfrm>
              <a:off x="6081816" y="2703514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5" name="Rectangle 67"/>
            <p:cNvSpPr>
              <a:spLocks noChangeArrowheads="1"/>
            </p:cNvSpPr>
            <p:nvPr/>
          </p:nvSpPr>
          <p:spPr bwMode="auto">
            <a:xfrm>
              <a:off x="3158170" y="3176589"/>
              <a:ext cx="278606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6" name="Rectangle 68"/>
            <p:cNvSpPr>
              <a:spLocks noChangeArrowheads="1"/>
            </p:cNvSpPr>
            <p:nvPr/>
          </p:nvSpPr>
          <p:spPr bwMode="auto">
            <a:xfrm>
              <a:off x="7333824" y="3600450"/>
              <a:ext cx="278606" cy="238125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7" name="Rectangle 69"/>
            <p:cNvSpPr>
              <a:spLocks noChangeArrowheads="1"/>
            </p:cNvSpPr>
            <p:nvPr/>
          </p:nvSpPr>
          <p:spPr bwMode="auto">
            <a:xfrm>
              <a:off x="2129735" y="343535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8" name="Rectangle 70"/>
            <p:cNvSpPr>
              <a:spLocks noChangeArrowheads="1"/>
            </p:cNvSpPr>
            <p:nvPr/>
          </p:nvSpPr>
          <p:spPr bwMode="auto">
            <a:xfrm>
              <a:off x="7639947" y="4025900"/>
              <a:ext cx="278606" cy="236538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39" name="Rectangle 71"/>
            <p:cNvSpPr>
              <a:spLocks noChangeArrowheads="1"/>
            </p:cNvSpPr>
            <p:nvPr/>
          </p:nvSpPr>
          <p:spPr bwMode="auto">
            <a:xfrm>
              <a:off x="5478168" y="2471739"/>
              <a:ext cx="276887" cy="236537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1" name="Line 73"/>
            <p:cNvSpPr>
              <a:spLocks noChangeShapeType="1"/>
            </p:cNvSpPr>
            <p:nvPr/>
          </p:nvSpPr>
          <p:spPr bwMode="auto">
            <a:xfrm>
              <a:off x="5108414" y="696913"/>
              <a:ext cx="137583" cy="47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65642" name="Text Box 74"/>
            <p:cNvSpPr txBox="1">
              <a:spLocks noChangeArrowheads="1"/>
            </p:cNvSpPr>
            <p:nvPr/>
          </p:nvSpPr>
          <p:spPr bwMode="auto">
            <a:xfrm>
              <a:off x="765939" y="2768600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99"/>
                  </a:solidFill>
                  <a:ea typeface="黑体" pitchFamily="2" charset="-122"/>
                </a:rPr>
                <a:t>主机</a:t>
              </a:r>
            </a:p>
          </p:txBody>
        </p:sp>
      </p:grpSp>
      <p:sp>
        <p:nvSpPr>
          <p:cNvPr id="73" name="矩形 72"/>
          <p:cNvSpPr/>
          <p:nvPr/>
        </p:nvSpPr>
        <p:spPr>
          <a:xfrm>
            <a:off x="2848397" y="6063679"/>
            <a:ext cx="4226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分组交换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13837" y="5661248"/>
            <a:ext cx="4711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latin typeface="+mn-lt"/>
                <a:ea typeface="黑体" pitchFamily="2" charset="-122"/>
              </a:rPr>
              <a:t>(b) 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核心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部分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中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en-US" sz="2000" b="1" dirty="0" smtClean="0">
                <a:latin typeface="+mn-lt"/>
                <a:ea typeface="黑体" pitchFamily="2" charset="-122"/>
              </a:rPr>
              <a:t>网络</a:t>
            </a:r>
            <a:r>
              <a:rPr lang="zh-CN" altLang="zh-CN" sz="2000" b="1" dirty="0" smtClean="0">
                <a:latin typeface="+mn-lt"/>
                <a:ea typeface="黑体" pitchFamily="2" charset="-122"/>
              </a:rPr>
              <a:t>可用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一条链路表示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3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分组交换网的示意图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990509" y="2176934"/>
            <a:ext cx="4431903" cy="3667125"/>
            <a:chOff x="2256" y="2386"/>
            <a:chExt cx="2147" cy="1919"/>
          </a:xfrm>
        </p:grpSpPr>
        <p:sp>
          <p:nvSpPr>
            <p:cNvPr id="61445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1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1453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3216721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4774851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398100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442814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V="1">
            <a:off x="4159166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3273473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163407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3514244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rot="-5400000">
            <a:off x="4529186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694940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1447056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rot="5400000" flipH="1">
            <a:off x="2732996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1073860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471" name="Oval 31"/>
          <p:cNvSpPr>
            <a:spLocks noChangeArrowheads="1"/>
          </p:cNvSpPr>
          <p:nvPr/>
        </p:nvSpPr>
        <p:spPr bwMode="auto">
          <a:xfrm>
            <a:off x="2128092" y="416130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 flipV="1">
            <a:off x="5694940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483" name="AutoShape 43"/>
          <p:cNvSpPr>
            <a:spLocks noChangeArrowheads="1"/>
          </p:cNvSpPr>
          <p:nvPr/>
        </p:nvSpPr>
        <p:spPr bwMode="auto">
          <a:xfrm flipV="1">
            <a:off x="5209960" y="5902796"/>
            <a:ext cx="1246848" cy="334962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321745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1512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6943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3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770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5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8693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1516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0240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7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1168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20" name="Oval 80"/>
          <p:cNvSpPr>
            <a:spLocks noChangeArrowheads="1"/>
          </p:cNvSpPr>
          <p:nvPr/>
        </p:nvSpPr>
        <p:spPr bwMode="auto">
          <a:xfrm>
            <a:off x="2912317" y="27944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521" name="Oval 81"/>
          <p:cNvSpPr>
            <a:spLocks noChangeArrowheads="1"/>
          </p:cNvSpPr>
          <p:nvPr/>
        </p:nvSpPr>
        <p:spPr bwMode="auto">
          <a:xfrm>
            <a:off x="4451530" y="2183283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1522" name="Oval 82"/>
          <p:cNvSpPr>
            <a:spLocks noChangeArrowheads="1"/>
          </p:cNvSpPr>
          <p:nvPr/>
        </p:nvSpPr>
        <p:spPr bwMode="auto">
          <a:xfrm>
            <a:off x="5376778" y="3812058"/>
            <a:ext cx="4953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1523" name="Oval 83"/>
          <p:cNvSpPr>
            <a:spLocks noChangeArrowheads="1"/>
          </p:cNvSpPr>
          <p:nvPr/>
        </p:nvSpPr>
        <p:spPr bwMode="auto">
          <a:xfrm>
            <a:off x="3959670" y="5131272"/>
            <a:ext cx="4953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5834243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6926311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6" name="Text Box 86"/>
          <p:cNvSpPr txBox="1">
            <a:spLocks noChangeArrowheads="1"/>
          </p:cNvSpPr>
          <p:nvPr/>
        </p:nvSpPr>
        <p:spPr bwMode="auto">
          <a:xfrm>
            <a:off x="3961391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7" name="Text Box 87"/>
          <p:cNvSpPr txBox="1">
            <a:spLocks noChangeArrowheads="1"/>
          </p:cNvSpPr>
          <p:nvPr/>
        </p:nvSpPr>
        <p:spPr bwMode="auto">
          <a:xfrm>
            <a:off x="2478930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28" name="Text Box 88"/>
          <p:cNvSpPr txBox="1">
            <a:spLocks noChangeArrowheads="1"/>
          </p:cNvSpPr>
          <p:nvPr/>
        </p:nvSpPr>
        <p:spPr bwMode="auto">
          <a:xfrm>
            <a:off x="2712822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pic>
        <p:nvPicPr>
          <p:cNvPr id="61514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470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8" name="Text Box 98"/>
          <p:cNvSpPr txBox="1">
            <a:spLocks noChangeArrowheads="1"/>
          </p:cNvSpPr>
          <p:nvPr/>
        </p:nvSpPr>
        <p:spPr bwMode="auto">
          <a:xfrm>
            <a:off x="7081092" y="4797897"/>
            <a:ext cx="2624436" cy="4616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0000"/>
                </a:solidFill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向 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24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39" name="Text Box 99"/>
          <p:cNvSpPr txBox="1">
            <a:spLocks noChangeArrowheads="1"/>
          </p:cNvSpPr>
          <p:nvPr/>
        </p:nvSpPr>
        <p:spPr bwMode="auto">
          <a:xfrm>
            <a:off x="7081092" y="3932709"/>
            <a:ext cx="2624436" cy="46166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CC"/>
                </a:solidFill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</a:rPr>
              <a:t>2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向 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H</a:t>
            </a:r>
            <a:r>
              <a:rPr kumimoji="1" lang="en-US" altLang="zh-CN" sz="2400" b="1" baseline="-25000" dirty="0">
                <a:solidFill>
                  <a:srgbClr val="0000CC"/>
                </a:solidFill>
                <a:ea typeface="黑体" pitchFamily="2" charset="-122"/>
              </a:rPr>
              <a:t>6</a:t>
            </a:r>
            <a:r>
              <a:rPr kumimoji="1" lang="en-US" altLang="zh-CN" sz="2400" b="1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1230362" y="4293072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1230362" y="4293096"/>
            <a:ext cx="235611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3025824" y="1845147"/>
            <a:ext cx="235611" cy="217487"/>
          </a:xfrm>
          <a:prstGeom prst="rect">
            <a:avLst/>
          </a:prstGeom>
          <a:solidFill>
            <a:srgbClr val="0000CC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5834243" y="1897534"/>
            <a:ext cx="3775393" cy="523220"/>
          </a:xfrm>
          <a:prstGeom prst="rect">
            <a:avLst/>
          </a:prstGeom>
          <a:solidFill>
            <a:srgbClr val="FFFF66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注意分组路径的变化！</a:t>
            </a:r>
          </a:p>
        </p:txBody>
      </p:sp>
      <p:sp>
        <p:nvSpPr>
          <p:cNvPr id="61543" name="Text Box 103"/>
          <p:cNvSpPr txBox="1">
            <a:spLocks noChangeArrowheads="1"/>
          </p:cNvSpPr>
          <p:nvPr/>
        </p:nvSpPr>
        <p:spPr bwMode="auto">
          <a:xfrm>
            <a:off x="1142651" y="242140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1545" name="Text Box 105"/>
          <p:cNvSpPr txBox="1">
            <a:spLocks noChangeArrowheads="1"/>
          </p:cNvSpPr>
          <p:nvPr/>
        </p:nvSpPr>
        <p:spPr bwMode="auto">
          <a:xfrm>
            <a:off x="334349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1546" name="Line 106"/>
          <p:cNvSpPr>
            <a:spLocks noChangeShapeType="1"/>
          </p:cNvSpPr>
          <p:nvPr/>
        </p:nvSpPr>
        <p:spPr bwMode="auto">
          <a:xfrm>
            <a:off x="2088537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1547" name="Line 107"/>
          <p:cNvSpPr>
            <a:spLocks noChangeShapeType="1"/>
          </p:cNvSpPr>
          <p:nvPr/>
        </p:nvSpPr>
        <p:spPr bwMode="auto">
          <a:xfrm>
            <a:off x="762578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2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0468 -4.04624E-7 L 0.28889 0.15006 L 0.43802 -0.04439 L 0.52222 0.13318 " pathEditMode="relative" ptsTypes="AAAAA">
                                      <p:cBhvr>
                                        <p:cTn id="9" dur="20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33" dur="20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61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57" dur="20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4971E-6 L 0.10469 0.00416 L 0.18733 -0.19885 L 0.29358 0.14798 L 0.43802 -0.04879 L 0.52535 0.13734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43353E-6 L 0.00173 0.16485 L 0.15729 0.06751 L 0.25399 0.30011 L 0.36996 0.21965 " pathEditMode="relative" ptsTypes="AAAAA">
                                      <p:cBhvr>
                                        <p:cTn id="75" dur="2000" fill="hold"/>
                                        <p:tgtEl>
                                          <p:spTgt spid="6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5" grpId="0" animBg="1"/>
      <p:bldP spid="61535" grpId="1" animBg="1"/>
      <p:bldP spid="61535" grpId="2" animBg="1"/>
      <p:bldP spid="61532" grpId="0" animBg="1"/>
      <p:bldP spid="61532" grpId="1" animBg="1"/>
      <p:bldP spid="61532" grpId="2" animBg="1"/>
      <p:bldP spid="61534" grpId="0" animBg="1"/>
      <p:bldP spid="61534" grpId="1" animBg="1"/>
      <p:bldP spid="61534" grpId="2" animBg="1"/>
      <p:bldP spid="61539" grpId="0" animBg="1"/>
      <p:bldP spid="61539" grpId="1" animBg="1"/>
      <p:bldP spid="61540" grpId="0" animBg="1"/>
      <p:bldP spid="61540" grpId="1" animBg="1"/>
      <p:bldP spid="61540" grpId="2" animBg="1"/>
      <p:bldP spid="61541" grpId="0" animBg="1"/>
      <p:bldP spid="61541" grpId="1" animBg="1"/>
      <p:bldP spid="61541" grpId="2" animBg="1"/>
      <p:bldP spid="61537" grpId="0" animBg="1"/>
      <p:bldP spid="61537" grpId="1" animBg="1"/>
      <p:bldP spid="61537" grpId="2" animBg="1"/>
      <p:bldP spid="61536" grpId="0" animBg="1"/>
      <p:bldP spid="61536" grpId="1" animBg="1"/>
      <p:bldP spid="61536" grpId="2" animBg="1"/>
      <p:bldP spid="61542" grpId="0" animBg="1"/>
      <p:bldP spid="6154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注意分组的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过程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971615" y="2176934"/>
            <a:ext cx="4431903" cy="3667125"/>
            <a:chOff x="2256" y="2386"/>
            <a:chExt cx="2147" cy="1919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5548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3197827" y="2411884"/>
            <a:ext cx="138787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4755957" y="2486497"/>
            <a:ext cx="820341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2379206" y="3059584"/>
            <a:ext cx="72059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423920" y="4493096"/>
            <a:ext cx="164756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4140272" y="4161309"/>
            <a:ext cx="1436027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3254579" y="3065933"/>
            <a:ext cx="2302801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3144513" y="2902422"/>
            <a:ext cx="1083469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V="1">
            <a:off x="3495350" y="5445597"/>
            <a:ext cx="693076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rot="-5400000">
            <a:off x="4510292" y="2095971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5676046" y="4161309"/>
            <a:ext cx="693076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V="1">
            <a:off x="1428162" y="4418483"/>
            <a:ext cx="69823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rot="5400000" flipH="1">
            <a:off x="2714102" y="2527706"/>
            <a:ext cx="773113" cy="1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054966" y="37834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1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2109199" y="4161309"/>
            <a:ext cx="607086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V="1">
            <a:off x="5676046" y="3564408"/>
            <a:ext cx="873654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 flipV="1">
            <a:off x="5191065" y="5850408"/>
            <a:ext cx="1169458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5302851" y="584088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互联网</a:t>
            </a:r>
          </a:p>
        </p:txBody>
      </p:sp>
      <p:pic>
        <p:nvPicPr>
          <p:cNvPr id="65566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8049" y="14847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7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5876" y="3199284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68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9799" y="5904384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5569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1346" y="4986809"/>
            <a:ext cx="63460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70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2274" y="1683221"/>
            <a:ext cx="63632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71" name="Oval 35"/>
          <p:cNvSpPr>
            <a:spLocks noChangeArrowheads="1"/>
          </p:cNvSpPr>
          <p:nvPr/>
        </p:nvSpPr>
        <p:spPr bwMode="auto">
          <a:xfrm>
            <a:off x="2893424" y="2794472"/>
            <a:ext cx="572690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auto">
          <a:xfrm>
            <a:off x="4432636" y="2183284"/>
            <a:ext cx="558933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auto">
          <a:xfrm>
            <a:off x="5326928" y="3783484"/>
            <a:ext cx="62256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auto">
          <a:xfrm>
            <a:off x="3940776" y="5131272"/>
            <a:ext cx="591608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5815349" y="4940772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5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6907417" y="31405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6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3942497" y="1484784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4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2460036" y="162924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2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>
            <a:off x="2693928" y="5877397"/>
            <a:ext cx="465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</a:rPr>
              <a:t>3</a:t>
            </a:r>
            <a:endParaRPr kumimoji="1" lang="en-US" altLang="zh-CN" sz="2000" b="1">
              <a:solidFill>
                <a:srgbClr val="000099"/>
              </a:solidFill>
            </a:endParaRPr>
          </a:p>
        </p:txBody>
      </p:sp>
      <p:pic>
        <p:nvPicPr>
          <p:cNvPr id="65581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576" y="4161309"/>
            <a:ext cx="63632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1211467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6498107" y="2564904"/>
            <a:ext cx="2919389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</a:rPr>
              <a:t>1</a:t>
            </a:r>
            <a:r>
              <a:rPr kumimoji="1" lang="en-US" altLang="zh-CN" sz="1600" b="1" baseline="-25000">
                <a:solidFill>
                  <a:srgbClr val="FF0000"/>
                </a:solidFill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向</a:t>
            </a:r>
            <a:r>
              <a:rPr kumimoji="1" lang="zh-CN" altLang="en-US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kumimoji="1" lang="en-US" altLang="zh-CN" sz="1600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ea typeface="黑体" pitchFamily="2" charset="-122"/>
              </a:rPr>
              <a:t>发送分组</a:t>
            </a:r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1123757" y="249284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路由器</a:t>
            </a:r>
          </a:p>
        </p:txBody>
      </p:sp>
      <p:sp>
        <p:nvSpPr>
          <p:cNvPr id="65592" name="Text Box 56"/>
          <p:cNvSpPr txBox="1">
            <a:spLocks noChangeArrowheads="1"/>
          </p:cNvSpPr>
          <p:nvPr/>
        </p:nvSpPr>
        <p:spPr bwMode="auto">
          <a:xfrm>
            <a:off x="315455" y="32850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主机</a:t>
            </a:r>
          </a:p>
        </p:txBody>
      </p:sp>
      <p:sp>
        <p:nvSpPr>
          <p:cNvPr id="65593" name="Line 57"/>
          <p:cNvSpPr>
            <a:spLocks noChangeShapeType="1"/>
          </p:cNvSpPr>
          <p:nvPr/>
        </p:nvSpPr>
        <p:spPr bwMode="auto">
          <a:xfrm>
            <a:off x="2069643" y="2708746"/>
            <a:ext cx="858177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4" name="Line 58"/>
          <p:cNvSpPr>
            <a:spLocks noChangeShapeType="1"/>
          </p:cNvSpPr>
          <p:nvPr/>
        </p:nvSpPr>
        <p:spPr bwMode="auto">
          <a:xfrm>
            <a:off x="743684" y="3645371"/>
            <a:ext cx="39039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2147034" y="4293071"/>
            <a:ext cx="171979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4098997" y="5301134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2069642" y="1845147"/>
            <a:ext cx="3977879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5502347" y="4148609"/>
            <a:ext cx="156502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2303534" y="1845146"/>
            <a:ext cx="4134379" cy="523220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最后到达目的主机</a:t>
            </a:r>
            <a:r>
              <a:rPr kumimoji="1" lang="zh-CN" altLang="en-US" sz="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H</a:t>
            </a:r>
            <a:r>
              <a:rPr kumimoji="1" lang="en-US" altLang="zh-CN" sz="28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1758361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1524469" y="1845147"/>
            <a:ext cx="3977878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在路由器</a:t>
            </a:r>
            <a:r>
              <a:rPr kumimoji="1" lang="zh-CN" altLang="en-US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kumimoji="1" lang="en-US" altLang="zh-CN" sz="10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暂存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查找转发表</a:t>
            </a:r>
          </a:p>
          <a:p>
            <a:pPr algn="ctr"/>
            <a:r>
              <a:rPr kumimoji="1" lang="zh-CN" altLang="en-US" sz="28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找到转发的端口</a:t>
            </a:r>
          </a:p>
        </p:txBody>
      </p:sp>
    </p:spTree>
    <p:extLst>
      <p:ext uri="{BB962C8B-B14F-4D97-AF65-F5344CB8AC3E}">
        <p14:creationId xmlns:p14="http://schemas.microsoft.com/office/powerpoint/2010/main" xmlns="" val="32397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4 L 0.09445 7.51445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4509E-6 L 0.18264 0.143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185 L 0.14166 -0.1780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8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0671 L 0.08664 0.147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路由器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路由器</a:t>
            </a:r>
            <a:r>
              <a:rPr lang="zh-CN" altLang="en-US" dirty="0"/>
              <a:t>处理分组的过程是：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把收到的分组先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放入缓存（暂时存储）；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查找转发表，</a:t>
            </a:r>
            <a:r>
              <a:rPr lang="zh-CN" altLang="en-US" dirty="0">
                <a:ea typeface="黑体" pitchFamily="2" charset="-122"/>
              </a:rPr>
              <a:t>找出到某个目的地址应从哪个端口转发；</a:t>
            </a:r>
          </a:p>
          <a:p>
            <a:pPr lvl="1"/>
            <a:r>
              <a:rPr lang="zh-CN" altLang="en-US" dirty="0">
                <a:ea typeface="黑体" pitchFamily="2" charset="-122"/>
              </a:rPr>
              <a:t>把分组送到适当的端口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转发</a:t>
            </a:r>
            <a:r>
              <a:rPr lang="zh-CN" altLang="en-US" dirty="0">
                <a:ea typeface="黑体" pitchFamily="2" charset="-122"/>
              </a:rPr>
              <a:t>出去。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8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主机和路由器的作用不同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主机是</a:t>
            </a:r>
            <a:r>
              <a:rPr lang="zh-CN" altLang="en-US" dirty="0">
                <a:solidFill>
                  <a:srgbClr val="FF0000"/>
                </a:solidFill>
              </a:rPr>
              <a:t>为用户进行信息处理</a:t>
            </a:r>
            <a:r>
              <a:rPr lang="zh-CN" altLang="en-US" dirty="0"/>
              <a:t>的，并向网络发送分组，从网络接收分组。</a:t>
            </a:r>
          </a:p>
          <a:p>
            <a:r>
              <a:rPr lang="zh-CN" altLang="en-US" dirty="0"/>
              <a:t>路由器对分组进行</a:t>
            </a:r>
            <a:r>
              <a:rPr lang="zh-CN" altLang="en-US" dirty="0">
                <a:solidFill>
                  <a:srgbClr val="FF0000"/>
                </a:solidFill>
              </a:rPr>
              <a:t>存储转发，</a:t>
            </a:r>
            <a:r>
              <a:rPr lang="zh-CN" altLang="en-US" dirty="0"/>
              <a:t>最后把分组交付目的主机。</a:t>
            </a:r>
          </a:p>
        </p:txBody>
      </p:sp>
    </p:spTree>
    <p:extLst>
      <p:ext uri="{BB962C8B-B14F-4D97-AF65-F5344CB8AC3E}">
        <p14:creationId xmlns:p14="http://schemas.microsoft.com/office/powerpoint/2010/main" xmlns="" val="29226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分组交换的优点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9997955"/>
              </p:ext>
            </p:extLst>
          </p:nvPr>
        </p:nvGraphicFramePr>
        <p:xfrm>
          <a:off x="684000" y="1268760"/>
          <a:ext cx="8712968" cy="4626918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1100648"/>
                <a:gridCol w="7612320"/>
              </a:tblGrid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优点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108000" marR="108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所采用的手段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高效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在分组传输的过程中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动态分配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传输带宽，对通信链路是逐段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占用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灵活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为每一个分组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独立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地选择最合适的转发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路由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迅速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以分组作为传送单位，可以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不先建立连接</a:t>
                      </a: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就能向其他主机发送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分组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  <a:tr h="89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可靠</a:t>
                      </a:r>
                      <a:endParaRPr lang="zh-CN" sz="2800" b="1" kern="100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保证可靠性的网络协议；分布式多路由的分组交换网，使网络有很好的</a:t>
                      </a:r>
                      <a:r>
                        <a:rPr lang="zh-CN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生存性</a:t>
                      </a:r>
                      <a:r>
                        <a:rPr lang="zh-CN" altLang="en-US" sz="2800" b="1" kern="100" cap="none" spc="0" dirty="0" smtClean="0">
                          <a:ln>
                            <a:noFill/>
                          </a:ln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  <a:endParaRPr lang="zh-CN" sz="2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0000" marR="90000" marT="46800" marB="468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1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分组交换带来的问题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分组在各结点存储转发时需要</a:t>
            </a:r>
            <a:r>
              <a:rPr lang="zh-CN" altLang="en-US" dirty="0">
                <a:solidFill>
                  <a:srgbClr val="FF0000"/>
                </a:solidFill>
              </a:rPr>
              <a:t>排队，</a:t>
            </a:r>
            <a:r>
              <a:rPr lang="zh-CN" altLang="en-US" dirty="0"/>
              <a:t>这就会造成一定的</a:t>
            </a:r>
            <a:r>
              <a:rPr lang="zh-CN" altLang="en-US" dirty="0">
                <a:solidFill>
                  <a:srgbClr val="FF0000"/>
                </a:solidFill>
              </a:rPr>
              <a:t>时延。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分组必须携带的首部（里面有必不可少的控制信息）也造成了一定的</a:t>
            </a:r>
            <a:r>
              <a:rPr lang="zh-CN" altLang="en-US" dirty="0">
                <a:solidFill>
                  <a:srgbClr val="FF0000"/>
                </a:solidFill>
              </a:rPr>
              <a:t>开销。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112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630" y="0"/>
            <a:ext cx="9157890" cy="692150"/>
          </a:xfrm>
        </p:spPr>
        <p:txBody>
          <a:bodyPr/>
          <a:lstStyle/>
          <a:p>
            <a:pPr algn="ctr"/>
            <a:r>
              <a:rPr lang="zh-CN" altLang="en-US" sz="4000" dirty="0" smtClean="0"/>
              <a:t>两种</a:t>
            </a:r>
            <a:r>
              <a:rPr lang="zh-CN" altLang="en-US" sz="4000" dirty="0"/>
              <a:t>交换的比较 </a:t>
            </a:r>
          </a:p>
        </p:txBody>
      </p:sp>
      <p:grpSp>
        <p:nvGrpSpPr>
          <p:cNvPr id="154758" name="Group 134"/>
          <p:cNvGrpSpPr>
            <a:grpSpLocks/>
          </p:cNvGrpSpPr>
          <p:nvPr/>
        </p:nvGrpSpPr>
        <p:grpSpPr bwMode="auto">
          <a:xfrm>
            <a:off x="8002192" y="1458916"/>
            <a:ext cx="629444" cy="396876"/>
            <a:chOff x="4653" y="1614"/>
            <a:chExt cx="366" cy="250"/>
          </a:xfrm>
        </p:grpSpPr>
        <p:sp>
          <p:nvSpPr>
            <p:cNvPr id="154628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 rot="626605">
              <a:off x="4671" y="1614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9" name="Group 135"/>
          <p:cNvGrpSpPr>
            <a:grpSpLocks/>
          </p:cNvGrpSpPr>
          <p:nvPr/>
        </p:nvGrpSpPr>
        <p:grpSpPr bwMode="auto">
          <a:xfrm>
            <a:off x="7993592" y="1743073"/>
            <a:ext cx="631164" cy="396874"/>
            <a:chOff x="4648" y="1793"/>
            <a:chExt cx="367" cy="250"/>
          </a:xfrm>
        </p:grpSpPr>
        <p:sp>
          <p:nvSpPr>
            <p:cNvPr id="154633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 rot="626605">
              <a:off x="4660" y="179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7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0" name="Group 136"/>
          <p:cNvGrpSpPr>
            <a:grpSpLocks/>
          </p:cNvGrpSpPr>
          <p:nvPr/>
        </p:nvGrpSpPr>
        <p:grpSpPr bwMode="auto">
          <a:xfrm>
            <a:off x="8000471" y="2031996"/>
            <a:ext cx="629444" cy="387349"/>
            <a:chOff x="4652" y="1975"/>
            <a:chExt cx="366" cy="244"/>
          </a:xfrm>
        </p:grpSpPr>
        <p:sp>
          <p:nvSpPr>
            <p:cNvPr id="154638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 rot="626605">
              <a:off x="4664" y="197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2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1" name="Group 137"/>
          <p:cNvGrpSpPr>
            <a:grpSpLocks/>
          </p:cNvGrpSpPr>
          <p:nvPr/>
        </p:nvGrpSpPr>
        <p:grpSpPr bwMode="auto">
          <a:xfrm>
            <a:off x="8007350" y="2301880"/>
            <a:ext cx="629444" cy="395288"/>
            <a:chOff x="4656" y="2145"/>
            <a:chExt cx="366" cy="249"/>
          </a:xfrm>
        </p:grpSpPr>
        <p:sp>
          <p:nvSpPr>
            <p:cNvPr id="15464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 rot="626605">
              <a:off x="4668" y="2145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3" name="Group 139"/>
          <p:cNvGrpSpPr>
            <a:grpSpLocks/>
          </p:cNvGrpSpPr>
          <p:nvPr/>
        </p:nvGrpSpPr>
        <p:grpSpPr bwMode="auto">
          <a:xfrm>
            <a:off x="8624761" y="1854204"/>
            <a:ext cx="629445" cy="385763"/>
            <a:chOff x="5015" y="1863"/>
            <a:chExt cx="366" cy="243"/>
          </a:xfrm>
        </p:grpSpPr>
        <p:sp>
          <p:nvSpPr>
            <p:cNvPr id="154648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 rot="626605">
              <a:off x="5021" y="1863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2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4" name="Group 140"/>
          <p:cNvGrpSpPr>
            <a:grpSpLocks/>
          </p:cNvGrpSpPr>
          <p:nvPr/>
        </p:nvGrpSpPr>
        <p:grpSpPr bwMode="auto">
          <a:xfrm>
            <a:off x="8616162" y="2119317"/>
            <a:ext cx="629444" cy="404813"/>
            <a:chOff x="5010" y="2030"/>
            <a:chExt cx="366" cy="255"/>
          </a:xfrm>
        </p:grpSpPr>
        <p:sp>
          <p:nvSpPr>
            <p:cNvPr id="154653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 rot="626605">
              <a:off x="5016" y="2030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7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5" name="Group 141"/>
          <p:cNvGrpSpPr>
            <a:grpSpLocks/>
          </p:cNvGrpSpPr>
          <p:nvPr/>
        </p:nvGrpSpPr>
        <p:grpSpPr bwMode="auto">
          <a:xfrm>
            <a:off x="8623036" y="2406647"/>
            <a:ext cx="629444" cy="396874"/>
            <a:chOff x="5014" y="2211"/>
            <a:chExt cx="366" cy="250"/>
          </a:xfrm>
        </p:grpSpPr>
        <p:sp>
          <p:nvSpPr>
            <p:cNvPr id="154658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 rot="626605">
              <a:off x="5026" y="221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2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66" name="Group 142"/>
          <p:cNvGrpSpPr>
            <a:grpSpLocks/>
          </p:cNvGrpSpPr>
          <p:nvPr/>
        </p:nvGrpSpPr>
        <p:grpSpPr bwMode="auto">
          <a:xfrm>
            <a:off x="8628201" y="2676521"/>
            <a:ext cx="631164" cy="406399"/>
            <a:chOff x="5017" y="2381"/>
            <a:chExt cx="367" cy="256"/>
          </a:xfrm>
        </p:grpSpPr>
        <p:sp>
          <p:nvSpPr>
            <p:cNvPr id="154663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 rot="626605">
              <a:off x="5023" y="2381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65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6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7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6" name="Group 132"/>
          <p:cNvGrpSpPr>
            <a:grpSpLocks/>
          </p:cNvGrpSpPr>
          <p:nvPr/>
        </p:nvGrpSpPr>
        <p:grpSpPr bwMode="auto">
          <a:xfrm>
            <a:off x="7377912" y="1638304"/>
            <a:ext cx="629444" cy="395288"/>
            <a:chOff x="4290" y="1727"/>
            <a:chExt cx="366" cy="249"/>
          </a:xfrm>
        </p:grpSpPr>
        <p:sp>
          <p:nvSpPr>
            <p:cNvPr id="15467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4" name="Text Box 50"/>
            <p:cNvSpPr txBox="1">
              <a:spLocks noChangeArrowheads="1"/>
            </p:cNvSpPr>
            <p:nvPr/>
          </p:nvSpPr>
          <p:spPr bwMode="auto">
            <a:xfrm rot="626605">
              <a:off x="4296" y="172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7" name="Group 133"/>
          <p:cNvGrpSpPr>
            <a:grpSpLocks/>
          </p:cNvGrpSpPr>
          <p:nvPr/>
        </p:nvGrpSpPr>
        <p:grpSpPr bwMode="auto">
          <a:xfrm>
            <a:off x="7384786" y="1916116"/>
            <a:ext cx="629444" cy="396876"/>
            <a:chOff x="4294" y="1902"/>
            <a:chExt cx="366" cy="250"/>
          </a:xfrm>
        </p:grpSpPr>
        <p:sp>
          <p:nvSpPr>
            <p:cNvPr id="154678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9" name="Text Box 55"/>
            <p:cNvSpPr txBox="1">
              <a:spLocks noChangeArrowheads="1"/>
            </p:cNvSpPr>
            <p:nvPr/>
          </p:nvSpPr>
          <p:spPr bwMode="auto">
            <a:xfrm rot="626605">
              <a:off x="4306" y="190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80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1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82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2044833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2669117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1264711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D </a:t>
            </a:r>
          </a:p>
        </p:txBody>
      </p:sp>
      <p:sp>
        <p:nvSpPr>
          <p:cNvPr id="154702" name="Text Box 78"/>
          <p:cNvSpPr txBox="1">
            <a:spLocks noChangeArrowheads="1"/>
          </p:cNvSpPr>
          <p:nvPr/>
        </p:nvSpPr>
        <p:spPr bwMode="auto">
          <a:xfrm>
            <a:off x="7228948" y="4891089"/>
            <a:ext cx="218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ea typeface="黑体" pitchFamily="2" charset="-122"/>
              </a:rPr>
              <a:t>A      B      C      D</a:t>
            </a: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1420548" y="1236664"/>
            <a:ext cx="62428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2044833" y="1504951"/>
            <a:ext cx="624284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2669117" y="1771651"/>
            <a:ext cx="62256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1420548" y="2173289"/>
            <a:ext cx="1871133" cy="268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2" name="Text Box 88"/>
          <p:cNvSpPr txBox="1">
            <a:spLocks noChangeArrowheads="1"/>
          </p:cNvSpPr>
          <p:nvPr/>
        </p:nvSpPr>
        <p:spPr bwMode="auto">
          <a:xfrm>
            <a:off x="1676797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ea typeface="黑体" pitchFamily="2" charset="-122"/>
              </a:rPr>
              <a:t>电路交换</a:t>
            </a: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7646194" y="66040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C00000"/>
                </a:solidFill>
                <a:ea typeface="黑体" pitchFamily="2" charset="-122"/>
              </a:rPr>
              <a:t>分组交换</a:t>
            </a:r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3804179" y="1571625"/>
            <a:ext cx="0" cy="2743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5" name="Text Box 91"/>
          <p:cNvSpPr txBox="1">
            <a:spLocks noChangeArrowheads="1"/>
          </p:cNvSpPr>
          <p:nvPr/>
        </p:nvSpPr>
        <p:spPr bwMode="auto">
          <a:xfrm>
            <a:off x="3694112" y="433070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333399"/>
                </a:solidFill>
                <a:ea typeface="黑体" pitchFamily="2" charset="-122"/>
              </a:rPr>
              <a:t>t</a:t>
            </a:r>
          </a:p>
        </p:txBody>
      </p:sp>
      <p:grpSp>
        <p:nvGrpSpPr>
          <p:cNvPr id="154746" name="Group 122"/>
          <p:cNvGrpSpPr>
            <a:grpSpLocks/>
          </p:cNvGrpSpPr>
          <p:nvPr/>
        </p:nvGrpSpPr>
        <p:grpSpPr bwMode="auto">
          <a:xfrm>
            <a:off x="194337" y="1235075"/>
            <a:ext cx="1202134" cy="1230313"/>
            <a:chOff x="113" y="1473"/>
            <a:chExt cx="699" cy="775"/>
          </a:xfrm>
        </p:grpSpPr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19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连接建立</a:t>
              </a:r>
            </a:p>
          </p:txBody>
        </p:sp>
        <p:sp>
          <p:nvSpPr>
            <p:cNvPr id="154721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54747" name="Group 123"/>
          <p:cNvGrpSpPr>
            <a:grpSpLocks/>
          </p:cNvGrpSpPr>
          <p:nvPr/>
        </p:nvGrpSpPr>
        <p:grpSpPr bwMode="auto">
          <a:xfrm>
            <a:off x="194337" y="2462214"/>
            <a:ext cx="1202134" cy="1011237"/>
            <a:chOff x="113" y="2246"/>
            <a:chExt cx="699" cy="637"/>
          </a:xfrm>
        </p:grpSpPr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20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数据传送</a:t>
              </a:r>
            </a:p>
          </p:txBody>
        </p:sp>
        <p:sp>
          <p:nvSpPr>
            <p:cNvPr id="154722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54723" name="Freeform 99"/>
          <p:cNvSpPr>
            <a:spLocks/>
          </p:cNvSpPr>
          <p:nvPr/>
        </p:nvSpPr>
        <p:spPr bwMode="auto">
          <a:xfrm>
            <a:off x="1415389" y="1103313"/>
            <a:ext cx="5159" cy="3821112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5" name="Line 101"/>
          <p:cNvSpPr>
            <a:spLocks noChangeShapeType="1"/>
          </p:cNvSpPr>
          <p:nvPr/>
        </p:nvSpPr>
        <p:spPr bwMode="auto">
          <a:xfrm>
            <a:off x="9250760" y="1130301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6" name="Line 102"/>
          <p:cNvSpPr>
            <a:spLocks noChangeShapeType="1"/>
          </p:cNvSpPr>
          <p:nvPr/>
        </p:nvSpPr>
        <p:spPr bwMode="auto">
          <a:xfrm>
            <a:off x="8624756" y="11160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27" name="Line 103"/>
          <p:cNvSpPr>
            <a:spLocks noChangeShapeType="1"/>
          </p:cNvSpPr>
          <p:nvPr/>
        </p:nvSpPr>
        <p:spPr bwMode="auto">
          <a:xfrm>
            <a:off x="8009070" y="11033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9" name="Group 125"/>
          <p:cNvGrpSpPr>
            <a:grpSpLocks/>
          </p:cNvGrpSpPr>
          <p:nvPr/>
        </p:nvGrpSpPr>
        <p:grpSpPr bwMode="auto">
          <a:xfrm>
            <a:off x="1405071" y="2449514"/>
            <a:ext cx="1914128" cy="1279525"/>
            <a:chOff x="817" y="2238"/>
            <a:chExt cx="1113" cy="806"/>
          </a:xfrm>
        </p:grpSpPr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bg2"/>
                  </a:solidFill>
                  <a:round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8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09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3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333399"/>
                  </a:solidFill>
                  <a:ea typeface="黑体" pitchFamily="2" charset="-122"/>
                </a:rPr>
                <a:t>报文</a:t>
              </a:r>
            </a:p>
          </p:txBody>
        </p:sp>
        <p:sp>
          <p:nvSpPr>
            <p:cNvPr id="154710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2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3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5" name="Group 131"/>
          <p:cNvGrpSpPr>
            <a:grpSpLocks/>
          </p:cNvGrpSpPr>
          <p:nvPr/>
        </p:nvGrpSpPr>
        <p:grpSpPr bwMode="auto">
          <a:xfrm>
            <a:off x="7371028" y="1368422"/>
            <a:ext cx="631164" cy="387349"/>
            <a:chOff x="4286" y="1557"/>
            <a:chExt cx="367" cy="244"/>
          </a:xfrm>
        </p:grpSpPr>
        <p:sp>
          <p:nvSpPr>
            <p:cNvPr id="154668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69" name="Text Box 45"/>
            <p:cNvSpPr txBox="1">
              <a:spLocks noChangeArrowheads="1"/>
            </p:cNvSpPr>
            <p:nvPr/>
          </p:nvSpPr>
          <p:spPr bwMode="auto">
            <a:xfrm rot="626605">
              <a:off x="4304" y="1557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671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2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70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54" name="Group 130"/>
          <p:cNvGrpSpPr>
            <a:grpSpLocks/>
          </p:cNvGrpSpPr>
          <p:nvPr/>
        </p:nvGrpSpPr>
        <p:grpSpPr bwMode="auto">
          <a:xfrm>
            <a:off x="7379627" y="1074740"/>
            <a:ext cx="629444" cy="396876"/>
            <a:chOff x="4291" y="1372"/>
            <a:chExt cx="366" cy="250"/>
          </a:xfrm>
        </p:grpSpPr>
        <p:sp>
          <p:nvSpPr>
            <p:cNvPr id="154734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5" name="Text Box 111"/>
            <p:cNvSpPr txBox="1">
              <a:spLocks noChangeArrowheads="1"/>
            </p:cNvSpPr>
            <p:nvPr/>
          </p:nvSpPr>
          <p:spPr bwMode="auto">
            <a:xfrm rot="626605">
              <a:off x="4303" y="1372"/>
              <a:ext cx="2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333399"/>
                  </a:solidFill>
                  <a:ea typeface="黑体" pitchFamily="2" charset="-122"/>
                </a:rPr>
                <a:t>P</a:t>
              </a:r>
              <a:r>
                <a:rPr kumimoji="1" lang="en-US" altLang="zh-CN" baseline="-25000" dirty="0">
                  <a:solidFill>
                    <a:srgbClr val="333399"/>
                  </a:solidFill>
                  <a:ea typeface="黑体" pitchFamily="2" charset="-122"/>
                </a:rPr>
                <a:t>1</a:t>
              </a:r>
              <a:endParaRPr kumimoji="1" lang="en-US" altLang="zh-CN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154736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7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39" name="Line 115"/>
          <p:cNvSpPr>
            <a:spLocks noChangeShapeType="1"/>
          </p:cNvSpPr>
          <p:nvPr/>
        </p:nvSpPr>
        <p:spPr bwMode="auto">
          <a:xfrm>
            <a:off x="7376187" y="1090614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1415389" y="3556000"/>
            <a:ext cx="624284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2049992" y="3736975"/>
            <a:ext cx="613966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2663958" y="3927476"/>
            <a:ext cx="62256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748" name="Group 124"/>
          <p:cNvGrpSpPr>
            <a:grpSpLocks/>
          </p:cNvGrpSpPr>
          <p:nvPr/>
        </p:nvGrpSpPr>
        <p:grpSpPr bwMode="auto">
          <a:xfrm>
            <a:off x="194337" y="3451225"/>
            <a:ext cx="1176338" cy="592138"/>
            <a:chOff x="113" y="2869"/>
            <a:chExt cx="684" cy="373"/>
          </a:xfrm>
        </p:grpSpPr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4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4745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b="1">
                  <a:solidFill>
                    <a:srgbClr val="333399"/>
                  </a:solidFill>
                  <a:ea typeface="黑体" pitchFamily="2" charset="-122"/>
                </a:rPr>
                <a:t>连接释放</a:t>
              </a:r>
            </a:p>
          </p:txBody>
        </p:sp>
      </p:grpSp>
      <p:sp>
        <p:nvSpPr>
          <p:cNvPr id="154731" name="Freeform 107"/>
          <p:cNvSpPr>
            <a:spLocks/>
          </p:cNvSpPr>
          <p:nvPr/>
        </p:nvSpPr>
        <p:spPr bwMode="auto">
          <a:xfrm>
            <a:off x="3293402" y="1125539"/>
            <a:ext cx="5159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7" name="AutoShape 143"/>
          <p:cNvSpPr>
            <a:spLocks noChangeArrowheads="1"/>
          </p:cNvSpPr>
          <p:nvPr/>
        </p:nvSpPr>
        <p:spPr bwMode="auto">
          <a:xfrm>
            <a:off x="416496" y="5365750"/>
            <a:ext cx="922091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>
            <a:off x="73260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770" name="Line 146"/>
          <p:cNvSpPr>
            <a:spLocks noChangeShapeType="1"/>
          </p:cNvSpPr>
          <p:nvPr/>
        </p:nvSpPr>
        <p:spPr bwMode="auto">
          <a:xfrm>
            <a:off x="1382415" y="620395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771" name="Group 147"/>
          <p:cNvGrpSpPr>
            <a:grpSpLocks/>
          </p:cNvGrpSpPr>
          <p:nvPr/>
        </p:nvGrpSpPr>
        <p:grpSpPr bwMode="auto">
          <a:xfrm>
            <a:off x="1299865" y="6051550"/>
            <a:ext cx="2063750" cy="228600"/>
            <a:chOff x="768" y="2544"/>
            <a:chExt cx="1200" cy="144"/>
          </a:xfrm>
        </p:grpSpPr>
        <p:sp>
          <p:nvSpPr>
            <p:cNvPr id="154772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3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4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75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781" name="Group 157"/>
          <p:cNvGrpSpPr>
            <a:grpSpLocks/>
          </p:cNvGrpSpPr>
          <p:nvPr/>
        </p:nvGrpSpPr>
        <p:grpSpPr bwMode="auto">
          <a:xfrm>
            <a:off x="7243465" y="6051550"/>
            <a:ext cx="2063750" cy="228600"/>
            <a:chOff x="768" y="2544"/>
            <a:chExt cx="1200" cy="144"/>
          </a:xfrm>
        </p:grpSpPr>
        <p:sp>
          <p:nvSpPr>
            <p:cNvPr id="154782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3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4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85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789" name="AutoShape 165"/>
          <p:cNvSpPr>
            <a:spLocks noChangeArrowheads="1"/>
          </p:cNvSpPr>
          <p:nvPr/>
        </p:nvSpPr>
        <p:spPr bwMode="auto">
          <a:xfrm>
            <a:off x="1382415" y="5746750"/>
            <a:ext cx="206375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0" name="AutoShape 166"/>
          <p:cNvSpPr>
            <a:spLocks noChangeArrowheads="1"/>
          </p:cNvSpPr>
          <p:nvPr/>
        </p:nvSpPr>
        <p:spPr bwMode="auto">
          <a:xfrm>
            <a:off x="72434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1" name="AutoShape 167"/>
          <p:cNvSpPr>
            <a:spLocks noChangeArrowheads="1"/>
          </p:cNvSpPr>
          <p:nvPr/>
        </p:nvSpPr>
        <p:spPr bwMode="auto">
          <a:xfrm>
            <a:off x="79038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2" name="AutoShape 168"/>
          <p:cNvSpPr>
            <a:spLocks noChangeArrowheads="1"/>
          </p:cNvSpPr>
          <p:nvPr/>
        </p:nvSpPr>
        <p:spPr bwMode="auto">
          <a:xfrm>
            <a:off x="8564265" y="5670550"/>
            <a:ext cx="74295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93" name="Text Box 169"/>
          <p:cNvSpPr txBox="1">
            <a:spLocks noChangeArrowheads="1"/>
          </p:cNvSpPr>
          <p:nvPr/>
        </p:nvSpPr>
        <p:spPr bwMode="auto">
          <a:xfrm>
            <a:off x="562253" y="5613106"/>
            <a:ext cx="646331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数据</a:t>
            </a:r>
            <a:endParaRPr kumimoji="1" lang="en-US" altLang="zh-CN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传送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特点</a:t>
            </a:r>
            <a:endParaRPr kumimoji="1"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4794" name="Text Box 170"/>
          <p:cNvSpPr txBox="1">
            <a:spLocks noChangeArrowheads="1"/>
          </p:cNvSpPr>
          <p:nvPr/>
        </p:nvSpPr>
        <p:spPr bwMode="auto">
          <a:xfrm>
            <a:off x="1342860" y="5465764"/>
            <a:ext cx="180049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比特流直达终点</a:t>
            </a:r>
          </a:p>
        </p:txBody>
      </p:sp>
      <p:sp>
        <p:nvSpPr>
          <p:cNvPr id="154798" name="Text Box 174"/>
          <p:cNvSpPr txBox="1">
            <a:spLocks noChangeArrowheads="1"/>
          </p:cNvSpPr>
          <p:nvPr/>
        </p:nvSpPr>
        <p:spPr bwMode="auto">
          <a:xfrm>
            <a:off x="7243465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799" name="Text Box 175"/>
          <p:cNvSpPr txBox="1">
            <a:spLocks noChangeArrowheads="1"/>
          </p:cNvSpPr>
          <p:nvPr/>
        </p:nvSpPr>
        <p:spPr bwMode="auto">
          <a:xfrm>
            <a:off x="7914184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0" name="Text Box 176"/>
          <p:cNvSpPr txBox="1">
            <a:spLocks noChangeArrowheads="1"/>
          </p:cNvSpPr>
          <p:nvPr/>
        </p:nvSpPr>
        <p:spPr bwMode="auto">
          <a:xfrm>
            <a:off x="8584902" y="5341939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Times New Roman" pitchFamily="18" charset="0"/>
              </a:rPr>
              <a:t>分组</a:t>
            </a:r>
          </a:p>
        </p:txBody>
      </p:sp>
      <p:sp>
        <p:nvSpPr>
          <p:cNvPr id="154803" name="Text Box 179"/>
          <p:cNvSpPr txBox="1">
            <a:spLocks noChangeArrowheads="1"/>
          </p:cNvSpPr>
          <p:nvPr/>
        </p:nvSpPr>
        <p:spPr bwMode="auto">
          <a:xfrm>
            <a:off x="7642456" y="62674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  <p:sp>
        <p:nvSpPr>
          <p:cNvPr id="154804" name="Text Box 180"/>
          <p:cNvSpPr txBox="1">
            <a:spLocks noChangeArrowheads="1"/>
          </p:cNvSpPr>
          <p:nvPr/>
        </p:nvSpPr>
        <p:spPr bwMode="auto">
          <a:xfrm>
            <a:off x="8254702" y="6280150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Times New Roman" pitchFamily="18" charset="0"/>
              </a:rPr>
              <a:t>转发</a:t>
            </a:r>
          </a:p>
        </p:txBody>
      </p:sp>
    </p:spTree>
    <p:extLst>
      <p:ext uri="{BB962C8B-B14F-4D97-AF65-F5344CB8AC3E}">
        <p14:creationId xmlns:p14="http://schemas.microsoft.com/office/powerpoint/2010/main" xmlns="" val="16759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animBg="1"/>
      <p:bldP spid="154704" grpId="0" animBg="1"/>
      <p:bldP spid="154705" grpId="0" animBg="1"/>
      <p:bldP spid="154706" grpId="0" animBg="1"/>
      <p:bldP spid="154713" grpId="0"/>
      <p:bldP spid="154740" grpId="0" animBg="1"/>
      <p:bldP spid="154741" grpId="0" animBg="1"/>
      <p:bldP spid="15474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 </a:t>
            </a:r>
            <a:r>
              <a:rPr lang="zh-CN" altLang="zh-CN" dirty="0" smtClean="0"/>
              <a:t>计算机网络</a:t>
            </a:r>
            <a:r>
              <a:rPr lang="zh-CN" altLang="zh-CN" dirty="0"/>
              <a:t>在我国的发展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1980 </a:t>
            </a:r>
            <a:r>
              <a:rPr lang="zh-CN" altLang="en-US" sz="2800" dirty="0" smtClean="0"/>
              <a:t>年，铁道部开始</a:t>
            </a:r>
            <a:r>
              <a:rPr lang="zh-CN" altLang="en-US" sz="2800" dirty="0"/>
              <a:t>进行计算机联网实验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1989 </a:t>
            </a:r>
            <a:r>
              <a:rPr lang="zh-CN" altLang="en-US" sz="2800" dirty="0"/>
              <a:t>年</a:t>
            </a:r>
            <a:r>
              <a:rPr lang="en-US" altLang="zh-CN" sz="2800" dirty="0"/>
              <a:t>11 </a:t>
            </a:r>
            <a:r>
              <a:rPr lang="zh-CN" altLang="en-US" sz="2800" dirty="0" smtClean="0"/>
              <a:t>月，我国</a:t>
            </a:r>
            <a:r>
              <a:rPr lang="zh-CN" altLang="en-US" sz="2800" dirty="0"/>
              <a:t>第一个公用分组交换网 </a:t>
            </a:r>
            <a:r>
              <a:rPr lang="en-US" altLang="zh-CN" sz="2800" dirty="0"/>
              <a:t>CNPAC </a:t>
            </a:r>
            <a:r>
              <a:rPr lang="zh-CN" altLang="en-US" sz="2800" dirty="0"/>
              <a:t>建成运行。 </a:t>
            </a:r>
            <a:endParaRPr lang="en-US" altLang="zh-CN" sz="2800" dirty="0" smtClean="0"/>
          </a:p>
          <a:p>
            <a:r>
              <a:rPr lang="en-US" altLang="zh-CN" sz="2800" dirty="0" smtClean="0"/>
              <a:t>1994 </a:t>
            </a:r>
            <a:r>
              <a:rPr lang="zh-CN" altLang="en-US" sz="2800" dirty="0" smtClean="0"/>
              <a:t>年 </a:t>
            </a:r>
            <a:r>
              <a:rPr lang="en-US" altLang="zh-CN" sz="2800" dirty="0" smtClean="0"/>
              <a:t>4 </a:t>
            </a:r>
            <a:r>
              <a:rPr lang="zh-CN" altLang="en-US" sz="2800" dirty="0" smtClean="0"/>
              <a:t>月 </a:t>
            </a:r>
            <a:r>
              <a:rPr lang="en-US" altLang="zh-CN" sz="2800" dirty="0" smtClean="0"/>
              <a:t>20 </a:t>
            </a:r>
            <a:r>
              <a:rPr lang="zh-CN" altLang="en-US" sz="2800" dirty="0" smtClean="0"/>
              <a:t>日，我国用 </a:t>
            </a:r>
            <a:r>
              <a:rPr lang="en-US" altLang="zh-CN" sz="2800" dirty="0" smtClean="0"/>
              <a:t>64 </a:t>
            </a:r>
            <a:r>
              <a:rPr lang="en-US" altLang="zh-CN" sz="2800" dirty="0" err="1" smtClean="0"/>
              <a:t>kbit</a:t>
            </a:r>
            <a:r>
              <a:rPr lang="en-US" altLang="zh-CN" sz="2800" dirty="0" smtClean="0"/>
              <a:t>/s </a:t>
            </a:r>
            <a:r>
              <a:rPr lang="zh-CN" altLang="en-US" sz="2800" dirty="0" smtClean="0"/>
              <a:t>专线</a:t>
            </a:r>
            <a:r>
              <a:rPr lang="zh-CN" altLang="en-US" sz="2800" dirty="0"/>
              <a:t>正式连</a:t>
            </a:r>
            <a:r>
              <a:rPr lang="zh-CN" altLang="en-US" sz="2800" dirty="0" smtClean="0"/>
              <a:t>入互联网，</a:t>
            </a:r>
            <a:r>
              <a:rPr lang="zh-CN" altLang="zh-CN" sz="2800" dirty="0" smtClean="0"/>
              <a:t>我国</a:t>
            </a:r>
            <a:r>
              <a:rPr lang="zh-CN" altLang="zh-CN" sz="2800" dirty="0"/>
              <a:t>被国际上正式承认为接入互联网的</a:t>
            </a:r>
            <a:r>
              <a:rPr lang="zh-CN" altLang="zh-CN" sz="2800" dirty="0" smtClean="0"/>
              <a:t>国家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1994 </a:t>
            </a:r>
            <a:r>
              <a:rPr lang="zh-CN" altLang="en-US" sz="2800" dirty="0" smtClean="0"/>
              <a:t>年 </a:t>
            </a:r>
            <a:r>
              <a:rPr lang="en-US" altLang="zh-CN" sz="2800" dirty="0" smtClean="0"/>
              <a:t>5 </a:t>
            </a:r>
            <a:r>
              <a:rPr lang="zh-CN" altLang="zh-CN" sz="2800" dirty="0" smtClean="0"/>
              <a:t>月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中国科学院高能物理研究所</a:t>
            </a:r>
            <a:r>
              <a:rPr lang="zh-CN" altLang="zh-CN" sz="2800" dirty="0"/>
              <a:t>设立了我国的第一个万维网服务器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1994 </a:t>
            </a:r>
            <a:r>
              <a:rPr lang="zh-CN" altLang="en-US" sz="2800" dirty="0" smtClean="0"/>
              <a:t>年 </a:t>
            </a:r>
            <a:r>
              <a:rPr lang="en-US" altLang="zh-CN" sz="2800" dirty="0" smtClean="0"/>
              <a:t>9 </a:t>
            </a:r>
            <a:r>
              <a:rPr lang="zh-CN" altLang="zh-CN" sz="2800" dirty="0" smtClean="0"/>
              <a:t>月</a:t>
            </a:r>
            <a:r>
              <a:rPr lang="zh-CN" altLang="zh-CN" sz="2800" dirty="0"/>
              <a:t>中国公用计算机</a:t>
            </a:r>
            <a:r>
              <a:rPr lang="zh-CN" altLang="zh-CN" sz="2800" dirty="0" smtClean="0"/>
              <a:t>互联网</a:t>
            </a:r>
            <a:r>
              <a:rPr lang="en-US" altLang="zh-CN" sz="2800" dirty="0" smtClean="0"/>
              <a:t>  CHINANET </a:t>
            </a:r>
            <a:r>
              <a:rPr lang="zh-CN" altLang="zh-CN" sz="2800" dirty="0" smtClean="0"/>
              <a:t>正式启动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8821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 </a:t>
            </a:r>
            <a:r>
              <a:rPr lang="zh-CN" altLang="zh-CN" dirty="0" smtClean="0"/>
              <a:t>计算机网络</a:t>
            </a:r>
            <a:r>
              <a:rPr lang="zh-CN" altLang="zh-CN" dirty="0"/>
              <a:t>的类别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zh-CN" dirty="0"/>
              <a:t>计算机网络的定义</a:t>
            </a:r>
          </a:p>
          <a:p>
            <a:r>
              <a:rPr lang="en-US" altLang="zh-CN" dirty="0" smtClean="0"/>
              <a:t>1.5.2  </a:t>
            </a:r>
            <a:r>
              <a:rPr lang="zh-CN" altLang="zh-CN" dirty="0"/>
              <a:t>几种不同类别的网络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4950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互连网</a:t>
            </a:r>
            <a:r>
              <a:rPr lang="zh-CN" altLang="en-US" dirty="0"/>
              <a:t>与</a:t>
            </a:r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不同的网络。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互连</a:t>
            </a:r>
            <a:r>
              <a:rPr lang="zh-CN" altLang="en-US" dirty="0" smtClean="0">
                <a:solidFill>
                  <a:srgbClr val="FF0000"/>
                </a:solidFill>
              </a:rPr>
              <a:t>网：</a:t>
            </a:r>
            <a:r>
              <a:rPr lang="zh-CN" altLang="en-US" dirty="0" smtClean="0"/>
              <a:t>指</a:t>
            </a:r>
            <a:r>
              <a:rPr lang="zh-CN" altLang="zh-CN" dirty="0" smtClean="0"/>
              <a:t>在</a:t>
            </a:r>
            <a:r>
              <a:rPr lang="zh-CN" altLang="zh-CN" dirty="0"/>
              <a:t>局部范围互连起来的</a:t>
            </a:r>
            <a:r>
              <a:rPr lang="zh-CN" altLang="zh-CN" dirty="0" smtClean="0"/>
              <a:t>计算机网络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互联网：</a:t>
            </a:r>
            <a:r>
              <a:rPr lang="zh-CN" altLang="zh-CN" dirty="0"/>
              <a:t>指当今世界上最大的</a:t>
            </a:r>
            <a:r>
              <a:rPr lang="zh-CN" altLang="zh-CN" dirty="0" smtClean="0"/>
              <a:t>计算机网络</a:t>
            </a:r>
            <a:r>
              <a:rPr lang="en-US" altLang="zh-CN" smtClean="0"/>
              <a:t>,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440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zh-CN" dirty="0"/>
              <a:t>计算机网络的定义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计算机网络的精确定义并未统一</a:t>
            </a:r>
            <a:r>
              <a:rPr lang="zh-CN" altLang="zh-CN" dirty="0" smtClean="0"/>
              <a:t>。</a:t>
            </a:r>
            <a:endParaRPr lang="en-US" altLang="zh-CN" dirty="0" smtClean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  <a:p>
            <a:r>
              <a:rPr lang="zh-CN" altLang="zh-CN" dirty="0"/>
              <a:t>较好的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sz="3200" dirty="0" smtClean="0">
                <a:solidFill>
                  <a:srgbClr val="0000CC"/>
                </a:solidFill>
              </a:rPr>
              <a:t>计算机网络</a:t>
            </a:r>
            <a:r>
              <a:rPr lang="zh-CN" altLang="zh-CN" sz="3200" dirty="0">
                <a:solidFill>
                  <a:srgbClr val="0000CC"/>
                </a:solidFill>
              </a:rPr>
              <a:t>主要是由一些通用的、可编程的硬件互连而成的，而这些硬件并非专门用来实现某一特定目的（例如，传送数据或视频信号）。这些可编程的硬件能够用来传送多种不同类型的数据，并能支持广泛的和日益增长的应用</a:t>
            </a:r>
            <a:r>
              <a:rPr lang="zh-CN" altLang="zh-CN" sz="3200" dirty="0" smtClean="0">
                <a:solidFill>
                  <a:srgbClr val="0000CC"/>
                </a:solidFill>
              </a:rPr>
              <a:t>。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5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zh-CN" dirty="0"/>
              <a:t>计算机网络的定义</a:t>
            </a:r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zh-CN" altLang="zh-CN" dirty="0"/>
              <a:t>这个定义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zh-CN" dirty="0"/>
              <a:t>计算机网络所连接的硬件，并不限于一般的计算机，而是包括了智能手机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计算机网络并非专门用来传送数据，而是能够支持很多种的应用（包括今后可能出现的各种应用）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712640" y="4184969"/>
            <a:ext cx="6696744" cy="1040285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latin typeface="+mn-lt"/>
                <a:ea typeface="黑体" pitchFamily="2" charset="-122"/>
              </a:rPr>
              <a:t>请注意，上述的“可编程的硬件”表明这种硬件一定包含有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中央处理机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(CPU)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。</a:t>
            </a:r>
            <a:endParaRPr lang="en-US" altLang="zh-CN" sz="2800" b="1" dirty="0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1.5.2  </a:t>
            </a:r>
            <a:r>
              <a:rPr lang="zh-CN" altLang="en-US" dirty="0"/>
              <a:t>几种不同类别的网络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计算机网络有多种</a:t>
            </a:r>
            <a:r>
              <a:rPr lang="zh-CN" altLang="zh-CN" dirty="0" smtClean="0"/>
              <a:t>类别</a:t>
            </a:r>
            <a:r>
              <a:rPr lang="zh-CN" altLang="en-US" dirty="0" smtClean="0"/>
              <a:t>。典型包括：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按照</a:t>
            </a:r>
            <a:r>
              <a:rPr lang="zh-CN" altLang="en-US" dirty="0" smtClean="0"/>
              <a:t>网络</a:t>
            </a:r>
            <a:r>
              <a:rPr lang="zh-CN" altLang="en-US" dirty="0"/>
              <a:t>的作用范围进行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按照</a:t>
            </a:r>
            <a:r>
              <a:rPr lang="zh-CN" altLang="zh-CN" dirty="0" smtClean="0"/>
              <a:t>网络</a:t>
            </a:r>
            <a:r>
              <a:rPr lang="zh-CN" altLang="zh-CN" dirty="0"/>
              <a:t>的使用者进行分类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 smtClean="0"/>
              <a:t>用来</a:t>
            </a:r>
            <a:r>
              <a:rPr lang="zh-CN" altLang="zh-CN" dirty="0"/>
              <a:t>把用户接入到互联网的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6562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</a:t>
            </a:r>
            <a:r>
              <a:rPr lang="zh-CN" altLang="en-US" dirty="0" smtClean="0"/>
              <a:t>网络</a:t>
            </a:r>
            <a:r>
              <a:rPr lang="zh-CN" altLang="en-US" dirty="0"/>
              <a:t>的作用范围进行分类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广域网 </a:t>
            </a:r>
            <a:r>
              <a:rPr lang="en-US" altLang="zh-CN" sz="2800" dirty="0">
                <a:solidFill>
                  <a:srgbClr val="FF0000"/>
                </a:solidFill>
              </a:rPr>
              <a:t>WAN </a:t>
            </a:r>
            <a:r>
              <a:rPr lang="en-US" altLang="zh-CN" sz="2800" dirty="0"/>
              <a:t>(Wide Area Network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作用范围通常为几十到几千</a:t>
            </a:r>
            <a:r>
              <a:rPr lang="zh-CN" altLang="zh-CN" sz="2800" dirty="0" smtClean="0"/>
              <a:t>公里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城域网 </a:t>
            </a:r>
            <a:r>
              <a:rPr lang="en-US" altLang="zh-CN" sz="2800" dirty="0" smtClean="0">
                <a:solidFill>
                  <a:srgbClr val="FF0000"/>
                </a:solidFill>
              </a:rPr>
              <a:t>MAN </a:t>
            </a:r>
            <a:r>
              <a:rPr lang="en-US" altLang="zh-CN" sz="2800" dirty="0" smtClean="0"/>
              <a:t>(Metropolitan Area Network)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作用</a:t>
            </a:r>
            <a:r>
              <a:rPr lang="zh-CN" altLang="zh-CN" sz="2800" dirty="0"/>
              <a:t>距离约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  5 </a:t>
            </a:r>
            <a:r>
              <a:rPr lang="en-US" altLang="zh-CN" sz="2800" dirty="0"/>
              <a:t>~ 50 </a:t>
            </a:r>
            <a:r>
              <a:rPr lang="zh-CN" altLang="en-US" sz="2800" dirty="0"/>
              <a:t>公里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局域网 </a:t>
            </a:r>
            <a:r>
              <a:rPr lang="en-US" altLang="zh-CN" sz="2800" dirty="0" smtClean="0">
                <a:solidFill>
                  <a:srgbClr val="FF0000"/>
                </a:solidFill>
              </a:rPr>
              <a:t>LAN </a:t>
            </a:r>
            <a:r>
              <a:rPr lang="en-US" altLang="zh-CN" sz="2800" dirty="0" smtClean="0"/>
              <a:t>(Local Area Network) 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局限</a:t>
            </a:r>
            <a:r>
              <a:rPr lang="zh-CN" altLang="zh-CN" sz="2800" dirty="0"/>
              <a:t>在较小的范围（</a:t>
            </a:r>
            <a:r>
              <a:rPr lang="zh-CN" altLang="zh-CN" sz="2800" dirty="0" smtClean="0"/>
              <a:t>如</a:t>
            </a:r>
            <a:r>
              <a:rPr lang="en-US" altLang="zh-CN" sz="2800" dirty="0" smtClean="0"/>
              <a:t> 1 </a:t>
            </a:r>
            <a:r>
              <a:rPr lang="zh-CN" altLang="en-US" sz="2800" dirty="0" smtClean="0"/>
              <a:t>公里</a:t>
            </a:r>
            <a:r>
              <a:rPr lang="zh-CN" altLang="zh-CN" sz="2800" dirty="0" smtClean="0"/>
              <a:t>左右）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个人区域网 </a:t>
            </a:r>
            <a:r>
              <a:rPr lang="en-US" altLang="zh-CN" sz="2800" dirty="0">
                <a:solidFill>
                  <a:srgbClr val="FF0000"/>
                </a:solidFill>
              </a:rPr>
              <a:t>PAN </a:t>
            </a:r>
            <a:r>
              <a:rPr lang="en-US" altLang="zh-CN" sz="2800" dirty="0"/>
              <a:t>(Personal Area Network) 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范围很小，大约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 10 </a:t>
            </a:r>
            <a:r>
              <a:rPr lang="zh-CN" altLang="en-US" sz="2800" smtClean="0"/>
              <a:t>米</a:t>
            </a:r>
            <a:r>
              <a:rPr lang="zh-CN" altLang="zh-CN" sz="2800" smtClean="0"/>
              <a:t>左右</a:t>
            </a:r>
            <a:r>
              <a:rPr lang="zh-CN" altLang="en-US" sz="2800" smtClean="0"/>
              <a:t>。</a:t>
            </a:r>
            <a:endParaRPr lang="en-US" altLang="zh-C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6496" y="5188433"/>
            <a:ext cx="9345488" cy="904863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若中央处理机之间的距离非常近（如仅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米的数量级甚至更小些），则一般就称之为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多处理机系统，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而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不称它为计算机网络。 </a:t>
            </a:r>
          </a:p>
        </p:txBody>
      </p:sp>
    </p:spTree>
    <p:extLst>
      <p:ext uri="{BB962C8B-B14F-4D97-AF65-F5344CB8AC3E}">
        <p14:creationId xmlns:p14="http://schemas.microsoft.com/office/powerpoint/2010/main" xmlns="" val="4175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按照</a:t>
            </a:r>
            <a:r>
              <a:rPr lang="zh-CN" altLang="zh-CN" dirty="0" smtClean="0"/>
              <a:t>网络</a:t>
            </a:r>
            <a:r>
              <a:rPr lang="zh-CN" altLang="zh-CN" dirty="0"/>
              <a:t>的使用者进行</a:t>
            </a:r>
            <a:r>
              <a:rPr lang="zh-CN" altLang="zh-CN" dirty="0" smtClean="0"/>
              <a:t>分类</a:t>
            </a:r>
            <a:endParaRPr lang="zh-CN" alt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公用网</a:t>
            </a:r>
            <a:r>
              <a:rPr lang="zh-CN" altLang="en-US" dirty="0"/>
              <a:t> </a:t>
            </a:r>
            <a:r>
              <a:rPr lang="en-US" altLang="zh-CN" dirty="0"/>
              <a:t>(public network)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zh-CN" altLang="zh-CN" dirty="0" smtClean="0"/>
              <a:t>规定</a:t>
            </a:r>
            <a:r>
              <a:rPr lang="zh-CN" altLang="zh-CN" dirty="0"/>
              <a:t>交纳费用的人都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使用的</a:t>
            </a:r>
            <a:r>
              <a:rPr lang="zh-CN" altLang="zh-CN" dirty="0" smtClean="0"/>
              <a:t>网络</a:t>
            </a:r>
            <a:r>
              <a:rPr lang="zh-CN" altLang="zh-CN" dirty="0"/>
              <a:t>。</a:t>
            </a:r>
            <a:r>
              <a:rPr lang="zh-CN" altLang="zh-CN" dirty="0" smtClean="0"/>
              <a:t>因此也</a:t>
            </a:r>
            <a:r>
              <a:rPr lang="zh-CN" altLang="zh-CN" dirty="0"/>
              <a:t>可称为公众网。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专用网 </a:t>
            </a:r>
            <a:r>
              <a:rPr lang="en-US" altLang="zh-CN" dirty="0"/>
              <a:t>(private network) 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为特殊</a:t>
            </a:r>
            <a:r>
              <a:rPr lang="zh-CN" altLang="zh-CN" dirty="0"/>
              <a:t>业务工作的需要而建造的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60512" y="4365104"/>
            <a:ext cx="9001000" cy="99969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公用网和专用网都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可以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提供多种服务。如传送的是计算机数据，则分别是公用计算机网络和专用计算机网络。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2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3</a:t>
            </a:r>
            <a:r>
              <a:rPr lang="en-US" altLang="zh-CN" sz="4000" dirty="0"/>
              <a:t>. </a:t>
            </a:r>
            <a:r>
              <a:rPr lang="zh-CN" altLang="zh-CN" sz="4000" dirty="0"/>
              <a:t>用来把用户接入到互联网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网络</a:t>
            </a:r>
            <a:endParaRPr lang="zh-CN" altLang="en-US" sz="4000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接入网 </a:t>
            </a:r>
            <a:r>
              <a:rPr lang="en-US" altLang="zh-CN" sz="2800" dirty="0">
                <a:solidFill>
                  <a:srgbClr val="FF0000"/>
                </a:solidFill>
              </a:rPr>
              <a:t>AN </a:t>
            </a:r>
            <a:r>
              <a:rPr lang="en-US" altLang="zh-CN" sz="2800" dirty="0"/>
              <a:t>(Access Network)</a:t>
            </a:r>
            <a:r>
              <a:rPr lang="zh-CN" altLang="en-US" sz="2800" dirty="0"/>
              <a:t>，它又称为本地接入网或居民接入网。</a:t>
            </a:r>
          </a:p>
          <a:p>
            <a:r>
              <a:rPr lang="zh-CN" altLang="zh-CN" sz="2800" dirty="0"/>
              <a:t>接</a:t>
            </a:r>
            <a:r>
              <a:rPr lang="zh-CN" altLang="zh-CN" sz="2800" dirty="0" smtClean="0"/>
              <a:t>入网</a:t>
            </a:r>
            <a:r>
              <a:rPr lang="zh-CN" altLang="en-US" sz="2800" dirty="0" smtClean="0"/>
              <a:t>是</a:t>
            </a:r>
            <a:r>
              <a:rPr lang="zh-CN" altLang="zh-CN" sz="2800" dirty="0" smtClean="0"/>
              <a:t>一类</a:t>
            </a:r>
            <a:r>
              <a:rPr lang="zh-CN" altLang="zh-CN" sz="2800" dirty="0"/>
              <a:t>比较特殊的</a:t>
            </a:r>
            <a:r>
              <a:rPr lang="zh-CN" altLang="zh-CN" sz="2800" dirty="0" smtClean="0"/>
              <a:t>计算机网络</a:t>
            </a:r>
            <a:r>
              <a:rPr lang="zh-CN" altLang="en-US" sz="2800" dirty="0" smtClean="0"/>
              <a:t>，用于</a:t>
            </a:r>
            <a:r>
              <a:rPr lang="zh-CN" altLang="en-US" sz="2800" dirty="0"/>
              <a:t>将用户接入互联网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接入网本身既不属于互联网的核心部分，也不属于互联网的边缘部分。</a:t>
            </a:r>
            <a:endParaRPr lang="en-US" altLang="zh-CN" sz="2800" dirty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接</a:t>
            </a:r>
            <a:r>
              <a:rPr lang="zh-CN" altLang="zh-CN" sz="2800" dirty="0">
                <a:solidFill>
                  <a:srgbClr val="FF0000"/>
                </a:solidFill>
              </a:rPr>
              <a:t>入网是从某个用户端系统到互联网中的第一个路由器（也称为边缘路由器）之间的一种网络。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4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3</a:t>
            </a:r>
            <a:r>
              <a:rPr lang="en-US" altLang="zh-CN" sz="4000" dirty="0"/>
              <a:t>. </a:t>
            </a:r>
            <a:r>
              <a:rPr lang="zh-CN" altLang="zh-CN" sz="4000" dirty="0"/>
              <a:t>用来把用户接入到互联网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网络</a:t>
            </a:r>
            <a:endParaRPr lang="zh-CN" altLang="en-US" sz="4000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从</a:t>
            </a:r>
            <a:r>
              <a:rPr lang="zh-CN" altLang="zh-CN" dirty="0"/>
              <a:t>覆盖的范围看，很多接入网还是属于局域网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从</a:t>
            </a:r>
            <a:r>
              <a:rPr lang="zh-CN" altLang="zh-CN" dirty="0"/>
              <a:t>作用上看，接入网只是起到让用户能够与互联网连接的“桥梁”作用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45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 </a:t>
            </a:r>
            <a:r>
              <a:rPr lang="zh-CN" altLang="zh-CN" dirty="0" smtClean="0"/>
              <a:t>计算机网络</a:t>
            </a:r>
            <a:r>
              <a:rPr lang="zh-CN" altLang="zh-CN" dirty="0"/>
              <a:t>的性能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1.6.1  </a:t>
            </a:r>
            <a:r>
              <a:rPr lang="zh-CN" altLang="zh-CN" dirty="0"/>
              <a:t>计算机网络的性能指标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1.6.2  </a:t>
            </a:r>
            <a:r>
              <a:rPr lang="zh-CN" altLang="zh-CN" dirty="0"/>
              <a:t>计算机网络的非性能特征</a:t>
            </a:r>
          </a:p>
        </p:txBody>
      </p:sp>
    </p:spTree>
    <p:extLst>
      <p:ext uri="{BB962C8B-B14F-4D97-AF65-F5344CB8AC3E}">
        <p14:creationId xmlns:p14="http://schemas.microsoft.com/office/powerpoint/2010/main" xmlns="" val="41936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1.6.1  </a:t>
            </a:r>
            <a:r>
              <a:rPr lang="zh-CN" altLang="en-US" dirty="0"/>
              <a:t>计算机网络的性能指标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计算机网络的性能一般是指它的几个重要的性能指标</a:t>
            </a:r>
            <a:r>
              <a:rPr lang="zh-CN" altLang="en-US" dirty="0" smtClean="0"/>
              <a:t>，主要包括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 smtClean="0"/>
              <a:t>速率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吞吐率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时延</a:t>
            </a:r>
            <a:endParaRPr lang="en-US" altLang="zh-CN" dirty="0" smtClean="0"/>
          </a:p>
          <a:p>
            <a:pPr lvl="1"/>
            <a:r>
              <a:rPr lang="zh-CN" altLang="en-US" dirty="0"/>
              <a:t>时延</a:t>
            </a:r>
            <a:r>
              <a:rPr lang="zh-CN" altLang="en-US" dirty="0" smtClean="0"/>
              <a:t>带宽积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往返时间 </a:t>
            </a:r>
            <a:r>
              <a:rPr lang="en-US" altLang="zh-CN" dirty="0" smtClean="0"/>
              <a:t>RTT</a:t>
            </a:r>
          </a:p>
          <a:p>
            <a:pPr lvl="1"/>
            <a:r>
              <a:rPr lang="zh-CN" altLang="en-US" dirty="0"/>
              <a:t>利用率</a:t>
            </a:r>
          </a:p>
        </p:txBody>
      </p:sp>
    </p:spTree>
    <p:extLst>
      <p:ext uri="{BB962C8B-B14F-4D97-AF65-F5344CB8AC3E}">
        <p14:creationId xmlns:p14="http://schemas.microsoft.com/office/powerpoint/2010/main" xmlns="" val="40553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速率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zh-CN" altLang="en-US" sz="2600" dirty="0" smtClean="0"/>
              <a:t>比特</a:t>
            </a:r>
            <a:r>
              <a:rPr lang="zh-CN" altLang="en-US" sz="2600" dirty="0"/>
              <a:t>（</a:t>
            </a:r>
            <a:r>
              <a:rPr lang="en-US" altLang="zh-CN" sz="2600" dirty="0"/>
              <a:t>bit</a:t>
            </a:r>
            <a:r>
              <a:rPr lang="zh-CN" altLang="en-US" sz="2600" dirty="0"/>
              <a:t>）是计算机中数据量的单位，也是信息论中使用的信息量的单位。</a:t>
            </a:r>
          </a:p>
          <a:p>
            <a:pPr>
              <a:spcBef>
                <a:spcPts val="600"/>
              </a:spcBef>
            </a:pPr>
            <a:r>
              <a:rPr lang="zh-CN" altLang="en-US" sz="2600" dirty="0"/>
              <a:t>比特（</a:t>
            </a:r>
            <a:r>
              <a:rPr lang="en-US" altLang="zh-CN" sz="2600" dirty="0"/>
              <a:t>bit</a:t>
            </a:r>
            <a:r>
              <a:rPr lang="zh-CN" altLang="en-US" sz="2600" dirty="0"/>
              <a:t>）</a:t>
            </a:r>
            <a:r>
              <a:rPr lang="zh-CN" altLang="en-US" sz="2600" dirty="0" smtClean="0"/>
              <a:t>来源于 </a:t>
            </a:r>
            <a:r>
              <a:rPr lang="en-US" altLang="zh-CN" sz="2600" dirty="0"/>
              <a:t>binary digit</a:t>
            </a:r>
            <a:r>
              <a:rPr lang="zh-CN" altLang="en-US" sz="2600" dirty="0"/>
              <a:t>，意思是一个“二进制数字”，因此一个比特就是二进制数字中的一个 </a:t>
            </a:r>
            <a:r>
              <a:rPr lang="en-US" altLang="zh-CN" sz="2600" dirty="0"/>
              <a:t>1 </a:t>
            </a:r>
            <a:r>
              <a:rPr lang="zh-CN" altLang="en-US" sz="2600" dirty="0"/>
              <a:t>或 </a:t>
            </a:r>
            <a:r>
              <a:rPr lang="en-US" altLang="zh-CN" sz="2600" dirty="0"/>
              <a:t>0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600"/>
              </a:spcBef>
            </a:pPr>
            <a:r>
              <a:rPr lang="zh-CN" altLang="zh-CN" sz="2600" dirty="0" smtClean="0"/>
              <a:t>速率</a:t>
            </a:r>
            <a:r>
              <a:rPr lang="zh-CN" altLang="zh-CN" sz="2600" dirty="0"/>
              <a:t>是计算机网络中最重要的一个</a:t>
            </a:r>
            <a:r>
              <a:rPr lang="zh-CN" altLang="zh-CN" sz="2600" dirty="0" smtClean="0"/>
              <a:t>性能指标</a:t>
            </a:r>
            <a:r>
              <a:rPr lang="zh-CN" altLang="en-US" sz="2600" dirty="0" smtClean="0"/>
              <a:t>，</a:t>
            </a:r>
            <a:r>
              <a:rPr lang="zh-CN" altLang="zh-CN" sz="2600" dirty="0" smtClean="0"/>
              <a:t>指</a:t>
            </a:r>
            <a:r>
              <a:rPr lang="zh-CN" altLang="zh-CN" sz="2600" dirty="0"/>
              <a:t>的是</a:t>
            </a:r>
            <a:r>
              <a:rPr lang="zh-CN" altLang="zh-CN" sz="2600" dirty="0">
                <a:solidFill>
                  <a:srgbClr val="FF0000"/>
                </a:solidFill>
              </a:rPr>
              <a:t>数据的传送速率，</a:t>
            </a:r>
            <a:r>
              <a:rPr lang="zh-CN" altLang="zh-CN" sz="2600" dirty="0"/>
              <a:t>它也称为</a:t>
            </a:r>
            <a:r>
              <a:rPr lang="zh-CN" altLang="zh-CN" sz="2600" dirty="0">
                <a:solidFill>
                  <a:srgbClr val="FF0000"/>
                </a:solidFill>
              </a:rPr>
              <a:t>数据</a:t>
            </a:r>
            <a:r>
              <a:rPr lang="zh-CN" altLang="zh-CN" sz="2600" dirty="0" smtClean="0">
                <a:solidFill>
                  <a:srgbClr val="FF0000"/>
                </a:solidFill>
              </a:rPr>
              <a:t>率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/>
              <a:t>data rate)</a:t>
            </a:r>
            <a:r>
              <a:rPr lang="zh-CN" altLang="zh-CN" sz="2600" dirty="0"/>
              <a:t>或</a:t>
            </a:r>
            <a:r>
              <a:rPr lang="zh-CN" altLang="zh-CN" sz="2600" dirty="0" smtClean="0">
                <a:solidFill>
                  <a:srgbClr val="FF0000"/>
                </a:solidFill>
              </a:rPr>
              <a:t>比特率</a:t>
            </a:r>
            <a:r>
              <a:rPr lang="en-US" altLang="zh-CN" sz="26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600" dirty="0"/>
              <a:t>bit rate)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600"/>
              </a:spcBef>
            </a:pPr>
            <a:r>
              <a:rPr lang="zh-CN" altLang="en-US" sz="2600" dirty="0" smtClean="0"/>
              <a:t>速率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FF0000"/>
                </a:solidFill>
              </a:rPr>
              <a:t>单位</a:t>
            </a:r>
            <a:r>
              <a:rPr lang="zh-CN" altLang="en-US" sz="2600" dirty="0"/>
              <a:t>是 </a:t>
            </a:r>
            <a:r>
              <a:rPr lang="en-US" altLang="zh-CN" sz="2600" dirty="0" smtClean="0"/>
              <a:t>bit/s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或 </a:t>
            </a:r>
            <a:r>
              <a:rPr lang="en-US" altLang="zh-CN" sz="2600" dirty="0" err="1" smtClean="0"/>
              <a:t>kbit</a:t>
            </a:r>
            <a:r>
              <a:rPr lang="en-US" altLang="zh-CN" sz="2600" dirty="0" smtClean="0"/>
              <a:t>/s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Mbit/s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Gbit</a:t>
            </a:r>
            <a:r>
              <a:rPr lang="en-US" altLang="zh-CN" sz="2600" dirty="0" smtClean="0"/>
              <a:t>/s </a:t>
            </a:r>
            <a:r>
              <a:rPr lang="zh-CN" altLang="en-US" sz="2600" dirty="0" smtClean="0"/>
              <a:t>等。例如 </a:t>
            </a:r>
            <a:r>
              <a:rPr lang="en-US" altLang="zh-CN" sz="2600" dirty="0" smtClean="0"/>
              <a:t>4 </a:t>
            </a:r>
            <a:r>
              <a:rPr lang="en-US" altLang="zh-CN" sz="2600" dirty="0">
                <a:sym typeface="Symbol"/>
              </a:rPr>
              <a:t></a:t>
            </a:r>
            <a:r>
              <a:rPr lang="en-US" altLang="zh-CN" sz="2600" dirty="0"/>
              <a:t> 10</a:t>
            </a:r>
            <a:r>
              <a:rPr lang="en-US" altLang="zh-CN" sz="2600" baseline="30000" dirty="0"/>
              <a:t>10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bit/s </a:t>
            </a:r>
            <a:r>
              <a:rPr lang="zh-CN" altLang="zh-CN" sz="2600" dirty="0" smtClean="0"/>
              <a:t>的</a:t>
            </a:r>
            <a:r>
              <a:rPr lang="zh-CN" altLang="zh-CN" sz="2600" dirty="0"/>
              <a:t>数据率就记为 </a:t>
            </a:r>
            <a:r>
              <a:rPr lang="en-US" altLang="zh-CN" sz="2600" dirty="0" smtClean="0"/>
              <a:t>40 </a:t>
            </a:r>
            <a:r>
              <a:rPr lang="en-US" altLang="zh-CN" sz="2600" dirty="0" err="1" smtClean="0"/>
              <a:t>Gbit</a:t>
            </a:r>
            <a:r>
              <a:rPr lang="en-US" altLang="zh-CN" sz="2600" dirty="0" smtClean="0"/>
              <a:t>/s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</a:rPr>
              <a:t>速率往往是指额定速率或标称</a:t>
            </a:r>
            <a:r>
              <a:rPr lang="zh-CN" altLang="en-US" sz="2600" dirty="0" smtClean="0">
                <a:solidFill>
                  <a:srgbClr val="C00000"/>
                </a:solidFill>
              </a:rPr>
              <a:t>速率，非</a:t>
            </a:r>
            <a:r>
              <a:rPr lang="zh-CN" altLang="zh-CN" sz="2600" dirty="0" smtClean="0">
                <a:solidFill>
                  <a:srgbClr val="C00000"/>
                </a:solidFill>
              </a:rPr>
              <a:t>实际运行速率</a:t>
            </a:r>
            <a:r>
              <a:rPr lang="zh-CN" altLang="en-US" sz="2600" dirty="0" smtClean="0">
                <a:solidFill>
                  <a:srgbClr val="C00000"/>
                </a:solidFill>
              </a:rPr>
              <a:t>。 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5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“网”与</a:t>
            </a:r>
            <a:r>
              <a:rPr lang="zh-CN" altLang="en-US" dirty="0"/>
              <a:t>互联网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有时</a:t>
            </a:r>
            <a:r>
              <a:rPr lang="zh-CN" altLang="zh-CN" dirty="0" smtClean="0"/>
              <a:t>，往往</a:t>
            </a:r>
            <a:r>
              <a:rPr lang="zh-CN" altLang="zh-CN" dirty="0"/>
              <a:t>使用更加简洁的方式表示互联网，这就是只用一个 “网”</a:t>
            </a:r>
            <a:r>
              <a:rPr lang="zh-CN" altLang="zh-CN" dirty="0" smtClean="0"/>
              <a:t>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“上网”</a:t>
            </a:r>
            <a:r>
              <a:rPr lang="zh-CN" altLang="zh-CN" dirty="0"/>
              <a:t>就是表示使用某个电子设备连接到互联网，而不是连接到其他的网络上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网民</a:t>
            </a:r>
            <a:r>
              <a:rPr lang="zh-CN" altLang="zh-CN" dirty="0"/>
              <a:t>、网吧、网银（网上银行）、网购（网上购物</a:t>
            </a:r>
            <a:r>
              <a:rPr lang="zh-CN" altLang="zh-CN" dirty="0" smtClean="0"/>
              <a:t>）等</a:t>
            </a:r>
            <a:r>
              <a:rPr lang="zh-CN" altLang="zh-CN" dirty="0"/>
              <a:t>。这里的“网”，一般都不是指电信网或有线电视网，而是指当今世界上最大的</a:t>
            </a:r>
            <a:r>
              <a:rPr lang="zh-CN" altLang="zh-CN" dirty="0" smtClean="0"/>
              <a:t>计算机网络</a:t>
            </a:r>
            <a:r>
              <a:rPr lang="en-US" altLang="zh-CN" dirty="0" smtClean="0"/>
              <a:t> Internet </a:t>
            </a:r>
            <a:r>
              <a:rPr lang="zh-CN" altLang="zh-CN" dirty="0" smtClean="0"/>
              <a:t>——</a:t>
            </a:r>
            <a:r>
              <a:rPr lang="zh-CN" altLang="zh-CN" dirty="0"/>
              <a:t>互联网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489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带宽 </a:t>
            </a:r>
            <a:endParaRPr lang="zh-CN" alt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/>
              <a:t>两种不同意义：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dirty="0"/>
              <a:t>“</a:t>
            </a:r>
            <a:r>
              <a:rPr lang="zh-CN" altLang="en-US" sz="2800" dirty="0"/>
              <a:t>带宽”</a:t>
            </a:r>
            <a:r>
              <a:rPr lang="en-US" altLang="zh-CN" sz="2800" dirty="0"/>
              <a:t>(bandwidth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本来</a:t>
            </a:r>
            <a:r>
              <a:rPr lang="zh-CN" altLang="en-US" sz="2800" dirty="0"/>
              <a:t>是指信号具有的</a:t>
            </a:r>
            <a:r>
              <a:rPr lang="zh-CN" altLang="en-US" sz="2800" dirty="0">
                <a:solidFill>
                  <a:srgbClr val="FF0000"/>
                </a:solidFill>
              </a:rPr>
              <a:t>频带宽度，</a:t>
            </a:r>
            <a:r>
              <a:rPr lang="zh-CN" altLang="en-US" sz="2800" dirty="0"/>
              <a:t>其单位是赫（或千赫、兆赫、吉赫等）。</a:t>
            </a:r>
          </a:p>
          <a:p>
            <a:r>
              <a:rPr lang="zh-CN" altLang="zh-CN" sz="2800" dirty="0"/>
              <a:t>在计算机网络中，带宽用来表示网络中某通道传送数据的能力</a:t>
            </a:r>
            <a:r>
              <a:rPr lang="zh-CN" altLang="en-US" sz="2800" dirty="0"/>
              <a:t>。</a:t>
            </a:r>
            <a:r>
              <a:rPr lang="zh-CN" altLang="zh-CN" sz="2800" dirty="0"/>
              <a:t>表示在单位时间内网络中的某信道所能通过的“</a:t>
            </a:r>
            <a:r>
              <a:rPr lang="zh-CN" altLang="zh-CN" sz="2800" dirty="0">
                <a:solidFill>
                  <a:srgbClr val="FF0000"/>
                </a:solidFill>
              </a:rPr>
              <a:t>最高数据率</a:t>
            </a:r>
            <a:r>
              <a:rPr lang="zh-CN" altLang="zh-CN" sz="2800" dirty="0"/>
              <a:t>”。</a:t>
            </a:r>
            <a:r>
              <a:rPr lang="zh-CN" altLang="en-US" sz="2800" dirty="0"/>
              <a:t>单位</a:t>
            </a:r>
            <a:r>
              <a:rPr lang="zh-CN" altLang="en-US" sz="2800" dirty="0" smtClean="0"/>
              <a:t>是 </a:t>
            </a:r>
            <a:r>
              <a:rPr lang="en-US" altLang="zh-CN" sz="2800" dirty="0" smtClean="0"/>
              <a:t>bit/s </a:t>
            </a:r>
            <a:r>
              <a:rPr lang="zh-CN" altLang="en-US" sz="2800" dirty="0" smtClean="0"/>
              <a:t>，即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“比特每秒”。    </a:t>
            </a:r>
            <a:endParaRPr lang="zh-CN" altLang="en-US" sz="28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3922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数字信号流随时间的变化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时间轴</a:t>
            </a:r>
            <a:r>
              <a:rPr lang="zh-CN" altLang="en-US" dirty="0"/>
              <a:t>上信号的宽度随带宽的增大而变窄。     </a:t>
            </a:r>
          </a:p>
        </p:txBody>
      </p:sp>
      <p:grpSp>
        <p:nvGrpSpPr>
          <p:cNvPr id="87073" name="Group 33"/>
          <p:cNvGrpSpPr>
            <a:grpSpLocks/>
          </p:cNvGrpSpPr>
          <p:nvPr/>
        </p:nvGrpSpPr>
        <p:grpSpPr bwMode="auto">
          <a:xfrm>
            <a:off x="427252" y="1824404"/>
            <a:ext cx="9278276" cy="1662112"/>
            <a:chOff x="204" y="1799"/>
            <a:chExt cx="5395" cy="1047"/>
          </a:xfrm>
        </p:grpSpPr>
        <p:sp>
          <p:nvSpPr>
            <p:cNvPr id="87044" name="Line 4"/>
            <p:cNvSpPr>
              <a:spLocks noChangeShapeType="1"/>
            </p:cNvSpPr>
            <p:nvPr/>
          </p:nvSpPr>
          <p:spPr bwMode="auto">
            <a:xfrm>
              <a:off x="1345" y="2602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5" name="Line 5"/>
            <p:cNvSpPr>
              <a:spLocks noChangeShapeType="1"/>
            </p:cNvSpPr>
            <p:nvPr/>
          </p:nvSpPr>
          <p:spPr bwMode="auto">
            <a:xfrm>
              <a:off x="1122" y="2357"/>
              <a:ext cx="434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6" name="Line 6"/>
            <p:cNvSpPr>
              <a:spLocks noChangeShapeType="1"/>
            </p:cNvSpPr>
            <p:nvPr/>
          </p:nvSpPr>
          <p:spPr bwMode="auto">
            <a:xfrm>
              <a:off x="1353" y="2724"/>
              <a:ext cx="3782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8" name="Freeform 8"/>
            <p:cNvSpPr>
              <a:spLocks/>
            </p:cNvSpPr>
            <p:nvPr/>
          </p:nvSpPr>
          <p:spPr bwMode="auto">
            <a:xfrm>
              <a:off x="1345" y="2161"/>
              <a:ext cx="2559" cy="392"/>
            </a:xfrm>
            <a:custGeom>
              <a:avLst/>
              <a:gdLst>
                <a:gd name="T0" fmla="*/ 0 w 2208"/>
                <a:gd name="T1" fmla="*/ 384 h 384"/>
                <a:gd name="T2" fmla="*/ 0 w 2208"/>
                <a:gd name="T3" fmla="*/ 0 h 384"/>
                <a:gd name="T4" fmla="*/ 384 w 2208"/>
                <a:gd name="T5" fmla="*/ 0 h 384"/>
                <a:gd name="T6" fmla="*/ 384 w 2208"/>
                <a:gd name="T7" fmla="*/ 384 h 384"/>
                <a:gd name="T8" fmla="*/ 768 w 2208"/>
                <a:gd name="T9" fmla="*/ 384 h 384"/>
                <a:gd name="T10" fmla="*/ 768 w 2208"/>
                <a:gd name="T11" fmla="*/ 0 h 384"/>
                <a:gd name="T12" fmla="*/ 1152 w 2208"/>
                <a:gd name="T13" fmla="*/ 0 h 384"/>
                <a:gd name="T14" fmla="*/ 1152 w 2208"/>
                <a:gd name="T15" fmla="*/ 384 h 384"/>
                <a:gd name="T16" fmla="*/ 1536 w 2208"/>
                <a:gd name="T17" fmla="*/ 384 h 384"/>
                <a:gd name="T18" fmla="*/ 1536 w 2208"/>
                <a:gd name="T19" fmla="*/ 0 h 384"/>
                <a:gd name="T20" fmla="*/ 1920 w 2208"/>
                <a:gd name="T21" fmla="*/ 0 h 384"/>
                <a:gd name="T22" fmla="*/ 1920 w 2208"/>
                <a:gd name="T23" fmla="*/ 384 h 384"/>
                <a:gd name="T24" fmla="*/ 2208 w 2208"/>
                <a:gd name="T2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8" h="384">
                  <a:moveTo>
                    <a:pt x="0" y="384"/>
                  </a:moveTo>
                  <a:lnTo>
                    <a:pt x="0" y="0"/>
                  </a:lnTo>
                  <a:lnTo>
                    <a:pt x="384" y="0"/>
                  </a:lnTo>
                  <a:lnTo>
                    <a:pt x="384" y="384"/>
                  </a:lnTo>
                  <a:lnTo>
                    <a:pt x="768" y="384"/>
                  </a:lnTo>
                  <a:lnTo>
                    <a:pt x="768" y="0"/>
                  </a:lnTo>
                  <a:lnTo>
                    <a:pt x="1152" y="0"/>
                  </a:lnTo>
                  <a:lnTo>
                    <a:pt x="1152" y="384"/>
                  </a:lnTo>
                  <a:lnTo>
                    <a:pt x="1536" y="384"/>
                  </a:lnTo>
                  <a:lnTo>
                    <a:pt x="1536" y="0"/>
                  </a:lnTo>
                  <a:lnTo>
                    <a:pt x="1920" y="0"/>
                  </a:lnTo>
                  <a:lnTo>
                    <a:pt x="1920" y="384"/>
                  </a:lnTo>
                  <a:lnTo>
                    <a:pt x="2208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49" name="Freeform 9"/>
            <p:cNvSpPr>
              <a:spLocks/>
            </p:cNvSpPr>
            <p:nvPr/>
          </p:nvSpPr>
          <p:spPr bwMode="auto">
            <a:xfrm>
              <a:off x="4404" y="2161"/>
              <a:ext cx="724" cy="392"/>
            </a:xfrm>
            <a:custGeom>
              <a:avLst/>
              <a:gdLst>
                <a:gd name="T0" fmla="*/ 0 w 624"/>
                <a:gd name="T1" fmla="*/ 384 h 384"/>
                <a:gd name="T2" fmla="*/ 240 w 624"/>
                <a:gd name="T3" fmla="*/ 384 h 384"/>
                <a:gd name="T4" fmla="*/ 240 w 624"/>
                <a:gd name="T5" fmla="*/ 0 h 384"/>
                <a:gd name="T6" fmla="*/ 624 w 624"/>
                <a:gd name="T7" fmla="*/ 0 h 384"/>
                <a:gd name="T8" fmla="*/ 624 w 624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84">
                  <a:moveTo>
                    <a:pt x="0" y="384"/>
                  </a:moveTo>
                  <a:lnTo>
                    <a:pt x="240" y="384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2235" y="2063"/>
              <a:ext cx="44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5128" y="2602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2528" y="2594"/>
              <a:ext cx="111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每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秒</a:t>
              </a:r>
              <a:r>
                <a:rPr kumimoji="1" lang="zh-CN" altLang="en-US" sz="12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10</a:t>
              </a:r>
              <a:r>
                <a:rPr kumimoji="1" lang="en-US" altLang="zh-CN" sz="20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6</a:t>
              </a:r>
              <a:r>
                <a:rPr kumimoji="1" lang="en-US" altLang="zh-CN" sz="1400" b="1" baseline="3000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个比特</a:t>
              </a:r>
              <a:endParaRPr kumimoji="1" lang="zh-CN" altLang="en-US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5193" y="2086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时间</a:t>
              </a:r>
            </a:p>
          </p:txBody>
        </p:sp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1440" y="2137"/>
              <a:ext cx="3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1 </a:t>
              </a:r>
              <a:r>
                <a:rPr kumimoji="1" lang="en-US" altLang="zh-CN" sz="1200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   0        1    </a:t>
              </a:r>
              <a:r>
                <a:rPr kumimoji="1" lang="en-US" altLang="zh-CN" sz="1400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0  </a:t>
              </a:r>
              <a:r>
                <a:rPr kumimoji="1" lang="en-US" altLang="zh-CN" b="1">
                  <a:solidFill>
                    <a:srgbClr val="333399"/>
                  </a:solidFill>
                  <a:ea typeface="黑体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    1                                 1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211" y="1799"/>
              <a:ext cx="4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1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s</a:t>
              </a:r>
              <a:endParaRPr kumimoji="1" lang="en-US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71" name="Text Box 31"/>
            <p:cNvSpPr txBox="1">
              <a:spLocks noChangeArrowheads="1"/>
            </p:cNvSpPr>
            <p:nvPr/>
          </p:nvSpPr>
          <p:spPr bwMode="auto">
            <a:xfrm>
              <a:off x="204" y="2115"/>
              <a:ext cx="822" cy="5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  <a:ea typeface="黑体" pitchFamily="2" charset="-122"/>
                </a:rPr>
                <a:t>带宽为</a:t>
              </a:r>
            </a:p>
            <a:p>
              <a:r>
                <a:rPr lang="en-US" altLang="zh-CN" sz="2400" b="1" dirty="0">
                  <a:solidFill>
                    <a:srgbClr val="0000CC"/>
                  </a:solidFill>
                  <a:ea typeface="黑体" pitchFamily="2" charset="-122"/>
                </a:rPr>
                <a:t>1 </a:t>
              </a:r>
              <a:r>
                <a:rPr lang="en-US" altLang="zh-CN" sz="2400" b="1" dirty="0" smtClean="0">
                  <a:solidFill>
                    <a:srgbClr val="0000CC"/>
                  </a:solidFill>
                  <a:ea typeface="黑体" pitchFamily="2" charset="-122"/>
                </a:rPr>
                <a:t>Mbit/s </a:t>
              </a:r>
              <a:endParaRPr lang="en-US" altLang="zh-CN" sz="2400" b="1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>
            <a:off x="427252" y="3656378"/>
            <a:ext cx="9231841" cy="1697037"/>
            <a:chOff x="204" y="2953"/>
            <a:chExt cx="5368" cy="1069"/>
          </a:xfrm>
        </p:grpSpPr>
        <p:sp>
          <p:nvSpPr>
            <p:cNvPr id="87047" name="Freeform 7"/>
            <p:cNvSpPr>
              <a:spLocks/>
            </p:cNvSpPr>
            <p:nvPr/>
          </p:nvSpPr>
          <p:spPr bwMode="auto">
            <a:xfrm>
              <a:off x="1352" y="3337"/>
              <a:ext cx="2614" cy="392"/>
            </a:xfrm>
            <a:custGeom>
              <a:avLst/>
              <a:gdLst>
                <a:gd name="T0" fmla="*/ 0 w 2256"/>
                <a:gd name="T1" fmla="*/ 384 h 384"/>
                <a:gd name="T2" fmla="*/ 0 w 2256"/>
                <a:gd name="T3" fmla="*/ 0 h 384"/>
                <a:gd name="T4" fmla="*/ 96 w 2256"/>
                <a:gd name="T5" fmla="*/ 0 h 384"/>
                <a:gd name="T6" fmla="*/ 96 w 2256"/>
                <a:gd name="T7" fmla="*/ 384 h 384"/>
                <a:gd name="T8" fmla="*/ 192 w 2256"/>
                <a:gd name="T9" fmla="*/ 384 h 384"/>
                <a:gd name="T10" fmla="*/ 192 w 2256"/>
                <a:gd name="T11" fmla="*/ 0 h 384"/>
                <a:gd name="T12" fmla="*/ 288 w 2256"/>
                <a:gd name="T13" fmla="*/ 0 h 384"/>
                <a:gd name="T14" fmla="*/ 288 w 2256"/>
                <a:gd name="T15" fmla="*/ 384 h 384"/>
                <a:gd name="T16" fmla="*/ 384 w 2256"/>
                <a:gd name="T17" fmla="*/ 384 h 384"/>
                <a:gd name="T18" fmla="*/ 384 w 2256"/>
                <a:gd name="T19" fmla="*/ 0 h 384"/>
                <a:gd name="T20" fmla="*/ 480 w 2256"/>
                <a:gd name="T21" fmla="*/ 0 h 384"/>
                <a:gd name="T22" fmla="*/ 480 w 2256"/>
                <a:gd name="T23" fmla="*/ 384 h 384"/>
                <a:gd name="T24" fmla="*/ 576 w 2256"/>
                <a:gd name="T25" fmla="*/ 384 h 384"/>
                <a:gd name="T26" fmla="*/ 576 w 2256"/>
                <a:gd name="T27" fmla="*/ 0 h 384"/>
                <a:gd name="T28" fmla="*/ 672 w 2256"/>
                <a:gd name="T29" fmla="*/ 0 h 384"/>
                <a:gd name="T30" fmla="*/ 672 w 2256"/>
                <a:gd name="T31" fmla="*/ 384 h 384"/>
                <a:gd name="T32" fmla="*/ 768 w 2256"/>
                <a:gd name="T33" fmla="*/ 384 h 384"/>
                <a:gd name="T34" fmla="*/ 768 w 2256"/>
                <a:gd name="T35" fmla="*/ 0 h 384"/>
                <a:gd name="T36" fmla="*/ 864 w 2256"/>
                <a:gd name="T37" fmla="*/ 0 h 384"/>
                <a:gd name="T38" fmla="*/ 864 w 2256"/>
                <a:gd name="T39" fmla="*/ 384 h 384"/>
                <a:gd name="T40" fmla="*/ 960 w 2256"/>
                <a:gd name="T41" fmla="*/ 384 h 384"/>
                <a:gd name="T42" fmla="*/ 960 w 2256"/>
                <a:gd name="T43" fmla="*/ 0 h 384"/>
                <a:gd name="T44" fmla="*/ 1056 w 2256"/>
                <a:gd name="T45" fmla="*/ 0 h 384"/>
                <a:gd name="T46" fmla="*/ 1056 w 2256"/>
                <a:gd name="T47" fmla="*/ 384 h 384"/>
                <a:gd name="T48" fmla="*/ 1152 w 2256"/>
                <a:gd name="T49" fmla="*/ 384 h 384"/>
                <a:gd name="T50" fmla="*/ 1152 w 2256"/>
                <a:gd name="T51" fmla="*/ 0 h 384"/>
                <a:gd name="T52" fmla="*/ 1248 w 2256"/>
                <a:gd name="T53" fmla="*/ 0 h 384"/>
                <a:gd name="T54" fmla="*/ 1248 w 2256"/>
                <a:gd name="T55" fmla="*/ 384 h 384"/>
                <a:gd name="T56" fmla="*/ 1344 w 2256"/>
                <a:gd name="T57" fmla="*/ 384 h 384"/>
                <a:gd name="T58" fmla="*/ 1344 w 2256"/>
                <a:gd name="T59" fmla="*/ 0 h 384"/>
                <a:gd name="T60" fmla="*/ 1440 w 2256"/>
                <a:gd name="T61" fmla="*/ 0 h 384"/>
                <a:gd name="T62" fmla="*/ 1440 w 2256"/>
                <a:gd name="T63" fmla="*/ 384 h 384"/>
                <a:gd name="T64" fmla="*/ 1536 w 2256"/>
                <a:gd name="T65" fmla="*/ 384 h 384"/>
                <a:gd name="T66" fmla="*/ 1536 w 2256"/>
                <a:gd name="T67" fmla="*/ 0 h 384"/>
                <a:gd name="T68" fmla="*/ 1632 w 2256"/>
                <a:gd name="T69" fmla="*/ 0 h 384"/>
                <a:gd name="T70" fmla="*/ 1632 w 2256"/>
                <a:gd name="T71" fmla="*/ 384 h 384"/>
                <a:gd name="T72" fmla="*/ 1728 w 2256"/>
                <a:gd name="T73" fmla="*/ 384 h 384"/>
                <a:gd name="T74" fmla="*/ 1728 w 2256"/>
                <a:gd name="T75" fmla="*/ 0 h 384"/>
                <a:gd name="T76" fmla="*/ 1824 w 2256"/>
                <a:gd name="T77" fmla="*/ 0 h 384"/>
                <a:gd name="T78" fmla="*/ 1824 w 2256"/>
                <a:gd name="T79" fmla="*/ 384 h 384"/>
                <a:gd name="T80" fmla="*/ 2256 w 2256"/>
                <a:gd name="T8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56" h="384">
                  <a:moveTo>
                    <a:pt x="0" y="38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384"/>
                  </a:lnTo>
                  <a:lnTo>
                    <a:pt x="192" y="384"/>
                  </a:lnTo>
                  <a:lnTo>
                    <a:pt x="192" y="0"/>
                  </a:lnTo>
                  <a:lnTo>
                    <a:pt x="288" y="0"/>
                  </a:lnTo>
                  <a:lnTo>
                    <a:pt x="288" y="384"/>
                  </a:lnTo>
                  <a:lnTo>
                    <a:pt x="384" y="384"/>
                  </a:lnTo>
                  <a:lnTo>
                    <a:pt x="384" y="0"/>
                  </a:lnTo>
                  <a:lnTo>
                    <a:pt x="480" y="0"/>
                  </a:lnTo>
                  <a:lnTo>
                    <a:pt x="480" y="384"/>
                  </a:lnTo>
                  <a:lnTo>
                    <a:pt x="576" y="384"/>
                  </a:lnTo>
                  <a:lnTo>
                    <a:pt x="576" y="0"/>
                  </a:lnTo>
                  <a:lnTo>
                    <a:pt x="672" y="0"/>
                  </a:lnTo>
                  <a:lnTo>
                    <a:pt x="672" y="384"/>
                  </a:lnTo>
                  <a:lnTo>
                    <a:pt x="768" y="384"/>
                  </a:lnTo>
                  <a:lnTo>
                    <a:pt x="768" y="0"/>
                  </a:lnTo>
                  <a:lnTo>
                    <a:pt x="864" y="0"/>
                  </a:lnTo>
                  <a:lnTo>
                    <a:pt x="864" y="384"/>
                  </a:lnTo>
                  <a:lnTo>
                    <a:pt x="960" y="384"/>
                  </a:lnTo>
                  <a:lnTo>
                    <a:pt x="960" y="0"/>
                  </a:lnTo>
                  <a:lnTo>
                    <a:pt x="1056" y="0"/>
                  </a:lnTo>
                  <a:lnTo>
                    <a:pt x="1056" y="384"/>
                  </a:lnTo>
                  <a:lnTo>
                    <a:pt x="1152" y="384"/>
                  </a:lnTo>
                  <a:lnTo>
                    <a:pt x="1152" y="0"/>
                  </a:lnTo>
                  <a:lnTo>
                    <a:pt x="1248" y="0"/>
                  </a:lnTo>
                  <a:lnTo>
                    <a:pt x="1248" y="384"/>
                  </a:lnTo>
                  <a:lnTo>
                    <a:pt x="1344" y="384"/>
                  </a:lnTo>
                  <a:lnTo>
                    <a:pt x="1344" y="0"/>
                  </a:lnTo>
                  <a:lnTo>
                    <a:pt x="1440" y="0"/>
                  </a:lnTo>
                  <a:lnTo>
                    <a:pt x="1440" y="384"/>
                  </a:lnTo>
                  <a:lnTo>
                    <a:pt x="1536" y="384"/>
                  </a:lnTo>
                  <a:lnTo>
                    <a:pt x="1536" y="0"/>
                  </a:lnTo>
                  <a:lnTo>
                    <a:pt x="1632" y="0"/>
                  </a:lnTo>
                  <a:lnTo>
                    <a:pt x="1632" y="384"/>
                  </a:lnTo>
                  <a:lnTo>
                    <a:pt x="1728" y="384"/>
                  </a:lnTo>
                  <a:lnTo>
                    <a:pt x="1728" y="0"/>
                  </a:lnTo>
                  <a:lnTo>
                    <a:pt x="1824" y="0"/>
                  </a:lnTo>
                  <a:lnTo>
                    <a:pt x="1824" y="384"/>
                  </a:lnTo>
                  <a:lnTo>
                    <a:pt x="2256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0" name="Freeform 10"/>
            <p:cNvSpPr>
              <a:spLocks/>
            </p:cNvSpPr>
            <p:nvPr/>
          </p:nvSpPr>
          <p:spPr bwMode="auto">
            <a:xfrm>
              <a:off x="4245" y="3337"/>
              <a:ext cx="890" cy="392"/>
            </a:xfrm>
            <a:custGeom>
              <a:avLst/>
              <a:gdLst>
                <a:gd name="T0" fmla="*/ 768 w 768"/>
                <a:gd name="T1" fmla="*/ 384 h 384"/>
                <a:gd name="T2" fmla="*/ 672 w 768"/>
                <a:gd name="T3" fmla="*/ 384 h 384"/>
                <a:gd name="T4" fmla="*/ 672 w 768"/>
                <a:gd name="T5" fmla="*/ 0 h 384"/>
                <a:gd name="T6" fmla="*/ 576 w 768"/>
                <a:gd name="T7" fmla="*/ 0 h 384"/>
                <a:gd name="T8" fmla="*/ 576 w 768"/>
                <a:gd name="T9" fmla="*/ 384 h 384"/>
                <a:gd name="T10" fmla="*/ 480 w 768"/>
                <a:gd name="T11" fmla="*/ 384 h 384"/>
                <a:gd name="T12" fmla="*/ 480 w 768"/>
                <a:gd name="T13" fmla="*/ 0 h 384"/>
                <a:gd name="T14" fmla="*/ 384 w 768"/>
                <a:gd name="T15" fmla="*/ 0 h 384"/>
                <a:gd name="T16" fmla="*/ 384 w 768"/>
                <a:gd name="T17" fmla="*/ 384 h 384"/>
                <a:gd name="T18" fmla="*/ 288 w 768"/>
                <a:gd name="T19" fmla="*/ 384 h 384"/>
                <a:gd name="T20" fmla="*/ 288 w 768"/>
                <a:gd name="T21" fmla="*/ 0 h 384"/>
                <a:gd name="T22" fmla="*/ 192 w 768"/>
                <a:gd name="T23" fmla="*/ 0 h 384"/>
                <a:gd name="T24" fmla="*/ 192 w 768"/>
                <a:gd name="T25" fmla="*/ 384 h 384"/>
                <a:gd name="T26" fmla="*/ 0 w 768"/>
                <a:gd name="T2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384">
                  <a:moveTo>
                    <a:pt x="768" y="384"/>
                  </a:moveTo>
                  <a:lnTo>
                    <a:pt x="672" y="384"/>
                  </a:lnTo>
                  <a:lnTo>
                    <a:pt x="672" y="0"/>
                  </a:lnTo>
                  <a:lnTo>
                    <a:pt x="576" y="0"/>
                  </a:lnTo>
                  <a:lnTo>
                    <a:pt x="576" y="384"/>
                  </a:lnTo>
                  <a:lnTo>
                    <a:pt x="480" y="384"/>
                  </a:lnTo>
                  <a:lnTo>
                    <a:pt x="480" y="0"/>
                  </a:lnTo>
                  <a:lnTo>
                    <a:pt x="384" y="0"/>
                  </a:lnTo>
                  <a:lnTo>
                    <a:pt x="384" y="384"/>
                  </a:lnTo>
                  <a:lnTo>
                    <a:pt x="288" y="384"/>
                  </a:lnTo>
                  <a:lnTo>
                    <a:pt x="288" y="0"/>
                  </a:lnTo>
                  <a:lnTo>
                    <a:pt x="192" y="0"/>
                  </a:lnTo>
                  <a:lnTo>
                    <a:pt x="192" y="384"/>
                  </a:ln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1129" y="3533"/>
              <a:ext cx="434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5166" y="3271"/>
              <a:ext cx="4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333399"/>
                  </a:solidFill>
                  <a:ea typeface="黑体" pitchFamily="2" charset="-122"/>
                </a:rPr>
                <a:t>时间</a:t>
              </a:r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>
              <a:off x="1352" y="3778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>
              <a:off x="5135" y="3778"/>
              <a:ext cx="0" cy="1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1352" y="3900"/>
              <a:ext cx="378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2468" y="3770"/>
              <a:ext cx="133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</a:rPr>
                <a:t>每</a:t>
              </a:r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秒</a:t>
              </a:r>
              <a:r>
                <a:rPr kumimoji="1" lang="zh-CN" altLang="en-US" sz="16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4</a:t>
              </a:r>
              <a:r>
                <a:rPr kumimoji="1" lang="en-US" altLang="zh-CN" sz="1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</a:t>
              </a:r>
              <a:r>
                <a:rPr kumimoji="1" lang="en-US" altLang="zh-CN" sz="9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en-US" altLang="zh-CN" sz="2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10</a:t>
              </a:r>
              <a:r>
                <a:rPr kumimoji="1" lang="en-US" altLang="zh-CN" sz="2000" b="1" baseline="30000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6</a:t>
              </a:r>
              <a:r>
                <a:rPr kumimoji="1" lang="en-US" altLang="zh-CN" sz="1400" b="1" baseline="30000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 </a:t>
              </a:r>
              <a:r>
                <a:rPr kumimoji="1" lang="zh-CN" altLang="en-US" sz="2000" b="1" dirty="0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个比特</a:t>
              </a:r>
              <a:endParaRPr kumimoji="1" lang="zh-CN" altLang="en-US" sz="2000" b="1" dirty="0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242" y="3190"/>
              <a:ext cx="0" cy="9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>
              <a:off x="2353" y="3190"/>
              <a:ext cx="0" cy="9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>
              <a:off x="1963" y="3239"/>
              <a:ext cx="279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2353" y="3239"/>
              <a:ext cx="27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2074" y="2953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</a:rPr>
                <a:t>0.25 </a:t>
              </a:r>
              <a:r>
                <a:rPr kumimoji="1" lang="en-US" altLang="zh-CN" sz="2000" b="1">
                  <a:solidFill>
                    <a:srgbClr val="333399"/>
                  </a:solidFill>
                  <a:ea typeface="黑体" pitchFamily="2" charset="-122"/>
                  <a:sym typeface="Symbol" pitchFamily="18" charset="2"/>
                </a:rPr>
                <a:t>s</a:t>
              </a:r>
              <a:endParaRPr kumimoji="1" lang="en-US" altLang="zh-CN" sz="2000" b="1">
                <a:solidFill>
                  <a:srgbClr val="333399"/>
                </a:solidFill>
                <a:ea typeface="黑体" pitchFamily="2" charset="-122"/>
              </a:endParaRPr>
            </a:p>
          </p:txBody>
        </p:sp>
        <p:sp>
          <p:nvSpPr>
            <p:cNvPr id="87072" name="Text Box 32"/>
            <p:cNvSpPr txBox="1">
              <a:spLocks noChangeArrowheads="1"/>
            </p:cNvSpPr>
            <p:nvPr/>
          </p:nvSpPr>
          <p:spPr bwMode="auto">
            <a:xfrm>
              <a:off x="204" y="3269"/>
              <a:ext cx="822" cy="52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  <a:ea typeface="黑体" pitchFamily="2" charset="-122"/>
                </a:rPr>
                <a:t>带宽为</a:t>
              </a:r>
            </a:p>
            <a:p>
              <a:r>
                <a:rPr lang="en-US" altLang="zh-CN" sz="2400" b="1" dirty="0">
                  <a:solidFill>
                    <a:srgbClr val="0000CC"/>
                  </a:solidFill>
                  <a:ea typeface="黑体" pitchFamily="2" charset="-122"/>
                </a:rPr>
                <a:t>4 </a:t>
              </a:r>
              <a:r>
                <a:rPr lang="en-US" altLang="zh-CN" sz="2400" b="1" dirty="0" smtClean="0">
                  <a:solidFill>
                    <a:srgbClr val="0000CC"/>
                  </a:solidFill>
                  <a:ea typeface="黑体" pitchFamily="2" charset="-122"/>
                </a:rPr>
                <a:t>Mbit/s </a:t>
              </a:r>
              <a:endParaRPr lang="en-US" altLang="zh-CN" sz="2400" b="1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491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吞吐量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吞吐量 </a:t>
            </a:r>
            <a:r>
              <a:rPr lang="en-US" altLang="zh-CN" dirty="0" smtClean="0"/>
              <a:t>(</a:t>
            </a:r>
            <a:r>
              <a:rPr lang="en-US" altLang="zh-CN" dirty="0"/>
              <a:t>throughput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表示</a:t>
            </a:r>
            <a:r>
              <a:rPr lang="zh-CN" altLang="en-US" dirty="0"/>
              <a:t>在单位时间内通过某个网络（或信道、接口）的数据量。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吞吐量更经常地用于对现实世界中的网络的一种测量，以便知道</a:t>
            </a:r>
            <a:r>
              <a:rPr lang="zh-CN" altLang="en-US" dirty="0">
                <a:solidFill>
                  <a:srgbClr val="FF0000"/>
                </a:solidFill>
              </a:rPr>
              <a:t>实际上到底有多少数据量能够通过网络。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CC"/>
                </a:solidFill>
              </a:rPr>
              <a:t>吞吐量受网络的带宽或网络的额定速率的限制。  </a:t>
            </a:r>
          </a:p>
        </p:txBody>
      </p:sp>
    </p:spTree>
    <p:extLst>
      <p:ext uri="{BB962C8B-B14F-4D97-AF65-F5344CB8AC3E}">
        <p14:creationId xmlns:p14="http://schemas.microsoft.com/office/powerpoint/2010/main" xmlns="" val="21435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时延</a:t>
            </a:r>
            <a:r>
              <a:rPr lang="en-US" altLang="zh-CN" dirty="0" smtClean="0"/>
              <a:t> (delay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 latency) </a:t>
            </a:r>
            <a:r>
              <a:rPr lang="zh-CN" altLang="zh-CN" dirty="0" smtClean="0"/>
              <a:t>是</a:t>
            </a:r>
            <a:r>
              <a:rPr lang="zh-CN" altLang="zh-CN" dirty="0"/>
              <a:t>指数据（一个报文或分组，甚至比特）从网络（或链路）的一端传送到另一端所需的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有时也称为</a:t>
            </a:r>
            <a:r>
              <a:rPr lang="zh-CN" altLang="zh-CN" dirty="0">
                <a:solidFill>
                  <a:srgbClr val="FF0000"/>
                </a:solidFill>
              </a:rPr>
              <a:t>延迟</a:t>
            </a:r>
            <a:r>
              <a:rPr lang="zh-CN" altLang="zh-CN" dirty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迟延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网络中的</a:t>
            </a:r>
            <a:r>
              <a:rPr lang="zh-CN" altLang="zh-CN" dirty="0" smtClean="0"/>
              <a:t>时延由</a:t>
            </a:r>
            <a:r>
              <a:rPr lang="zh-CN" altLang="zh-CN" dirty="0"/>
              <a:t>以下几个不同的部分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1) </a:t>
            </a:r>
            <a:r>
              <a:rPr lang="zh-CN" altLang="en-US" dirty="0" smtClean="0"/>
              <a:t>发送时延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2) </a:t>
            </a:r>
            <a:r>
              <a:rPr lang="zh-CN" altLang="en-US" dirty="0" smtClean="0"/>
              <a:t>传播时延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3) </a:t>
            </a:r>
            <a:r>
              <a:rPr lang="zh-CN" altLang="en-US" dirty="0" smtClean="0"/>
              <a:t>处理时延</a:t>
            </a:r>
            <a:endParaRPr lang="en-US" altLang="zh-CN" dirty="0" smtClean="0"/>
          </a:p>
          <a:p>
            <a:pPr lvl="1"/>
            <a:r>
              <a:rPr lang="en-US" altLang="zh-CN" dirty="0"/>
              <a:t>(</a:t>
            </a:r>
            <a:r>
              <a:rPr lang="en-US" altLang="zh-CN" dirty="0" smtClean="0"/>
              <a:t>4) </a:t>
            </a:r>
            <a:r>
              <a:rPr lang="zh-CN" altLang="en-US" dirty="0" smtClean="0"/>
              <a:t>排队时延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89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 smtClean="0">
                <a:solidFill>
                  <a:srgbClr val="0000CC"/>
                </a:solidFill>
              </a:rPr>
              <a:t>1) </a:t>
            </a:r>
            <a:r>
              <a:rPr lang="zh-CN" altLang="en-US" dirty="0" smtClean="0">
                <a:solidFill>
                  <a:srgbClr val="0000CC"/>
                </a:solidFill>
              </a:rPr>
              <a:t>发送时延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也称为</a:t>
            </a:r>
            <a:r>
              <a:rPr lang="zh-CN" altLang="en-US" dirty="0" smtClean="0">
                <a:solidFill>
                  <a:srgbClr val="FF0000"/>
                </a:solidFill>
              </a:rPr>
              <a:t>传输时延。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发送</a:t>
            </a:r>
            <a:r>
              <a:rPr lang="zh-CN" altLang="en-US" dirty="0"/>
              <a:t>数据时，数据帧从结点进入到传输媒体所需要的时间。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也就是从发送数据帧的第一个比特算起，到该帧的最后一个比特发送完毕所需的时间。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2144688" y="4571622"/>
            <a:ext cx="5695950" cy="1225550"/>
            <a:chOff x="1574" y="3066"/>
            <a:chExt cx="3211" cy="772"/>
          </a:xfrm>
        </p:grpSpPr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+mn-lt"/>
                <a:ea typeface="黑体" pitchFamily="2" charset="-122"/>
              </a:endParaRP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8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发送时延 </a:t>
              </a:r>
              <a:r>
                <a:rPr lang="en-US" altLang="zh-CN" sz="2800" b="1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2789" y="3150"/>
              <a:ext cx="1775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数据帧长度（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bit</a:t>
              </a:r>
              <a:r>
                <a:rPr lang="zh-CN" altLang="en-US" sz="2800" b="1" dirty="0" smtClean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  <a:endParaRPr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2858" y="3467"/>
              <a:ext cx="1741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发送速率（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bit/s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2789" y="3459"/>
              <a:ext cx="181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538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880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(2) </a:t>
            </a:r>
            <a:r>
              <a:rPr lang="zh-CN" altLang="en-US" dirty="0" smtClean="0">
                <a:solidFill>
                  <a:srgbClr val="0000CC"/>
                </a:solidFill>
              </a:rPr>
              <a:t>传播时延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电磁波</a:t>
            </a:r>
            <a:r>
              <a:rPr lang="zh-CN" altLang="en-US" dirty="0"/>
              <a:t>在信道中需要传播一定的距离而花费的时间。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发送时延与传播时延</a:t>
            </a:r>
            <a:r>
              <a:rPr lang="zh-CN" altLang="zh-CN" dirty="0">
                <a:solidFill>
                  <a:srgbClr val="FF0000"/>
                </a:solidFill>
              </a:rPr>
              <a:t>有本质上的</a:t>
            </a:r>
            <a:r>
              <a:rPr lang="zh-CN" altLang="zh-CN" dirty="0" smtClean="0">
                <a:solidFill>
                  <a:srgbClr val="FF0000"/>
                </a:solidFill>
              </a:rPr>
              <a:t>不同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信号</a:t>
            </a:r>
            <a:r>
              <a:rPr lang="zh-CN" altLang="en-US" dirty="0">
                <a:solidFill>
                  <a:srgbClr val="FF0000"/>
                </a:solidFill>
              </a:rPr>
              <a:t>发送速率</a:t>
            </a:r>
            <a:r>
              <a:rPr lang="zh-CN" altLang="en-US" dirty="0"/>
              <a:t>和信号在信道上的</a:t>
            </a:r>
            <a:r>
              <a:rPr lang="zh-CN" altLang="en-US" dirty="0">
                <a:solidFill>
                  <a:srgbClr val="FF0000"/>
                </a:solidFill>
              </a:rPr>
              <a:t>传播速率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完全不同</a:t>
            </a:r>
            <a:r>
              <a:rPr lang="zh-CN" altLang="en-US" dirty="0"/>
              <a:t>的概念。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992560" y="4149080"/>
            <a:ext cx="8016546" cy="1225550"/>
            <a:chOff x="1020" y="2840"/>
            <a:chExt cx="4316" cy="772"/>
          </a:xfrm>
        </p:grpSpPr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1020" y="2840"/>
              <a:ext cx="4316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097" name="Text Box 9"/>
            <p:cNvSpPr txBox="1">
              <a:spLocks noChangeArrowheads="1"/>
            </p:cNvSpPr>
            <p:nvPr/>
          </p:nvSpPr>
          <p:spPr bwMode="auto">
            <a:xfrm>
              <a:off x="1134" y="3060"/>
              <a:ext cx="1096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传播时延 </a:t>
              </a:r>
              <a:r>
                <a:rPr lang="en-US" altLang="zh-CN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= </a:t>
              </a:r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3015" y="2916"/>
              <a:ext cx="1459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信道长度（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米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2147" y="3248"/>
              <a:ext cx="3137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信号在信道上的传播速率（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米</a:t>
              </a:r>
              <a:r>
                <a:rPr lang="en-US" altLang="zh-CN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/</a:t>
              </a:r>
              <a:r>
                <a:rPr lang="zh-CN" altLang="en-US" sz="28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秒</a:t>
              </a:r>
              <a:r>
                <a:rPr lang="zh-CN" altLang="en-US" sz="2800" b="1" dirty="0">
                  <a:solidFill>
                    <a:srgbClr val="0000CC"/>
                  </a:solidFill>
                  <a:latin typeface="+mn-lt"/>
                  <a:ea typeface="黑体" pitchFamily="2" charset="-122"/>
                </a:rPr>
                <a:t>）</a:t>
              </a:r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>
              <a:off x="2152" y="3233"/>
              <a:ext cx="2977" cy="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01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8910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(3) </a:t>
            </a:r>
            <a:r>
              <a:rPr lang="zh-CN" altLang="en-US" dirty="0" smtClean="0">
                <a:solidFill>
                  <a:srgbClr val="0000CC"/>
                </a:solidFill>
              </a:rPr>
              <a:t>处理时延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主机或</a:t>
            </a:r>
            <a:r>
              <a:rPr lang="zh-CN" altLang="zh-CN" dirty="0" smtClean="0"/>
              <a:t>路由器</a:t>
            </a:r>
            <a:r>
              <a:rPr lang="zh-CN" altLang="en-US" dirty="0" smtClean="0"/>
              <a:t>在收到分组时，为处理分组（例如分析</a:t>
            </a:r>
            <a:r>
              <a:rPr lang="zh-CN" altLang="zh-CN" dirty="0" smtClean="0"/>
              <a:t>首部、提取数据、差错</a:t>
            </a:r>
            <a:r>
              <a:rPr lang="zh-CN" altLang="zh-CN" dirty="0"/>
              <a:t>检验或</a:t>
            </a:r>
            <a:r>
              <a:rPr lang="zh-CN" altLang="zh-CN" dirty="0" smtClean="0"/>
              <a:t>查找路由</a:t>
            </a:r>
            <a:r>
              <a:rPr lang="zh-CN" altLang="en-US" dirty="0" smtClean="0"/>
              <a:t>）所</a:t>
            </a:r>
            <a:r>
              <a:rPr lang="zh-CN" altLang="en-US" dirty="0"/>
              <a:t>花费的时间。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0000CC"/>
                </a:solidFill>
              </a:rPr>
              <a:t>(4) </a:t>
            </a:r>
            <a:r>
              <a:rPr lang="zh-CN" altLang="en-US" dirty="0" smtClean="0">
                <a:solidFill>
                  <a:srgbClr val="0000CC"/>
                </a:solidFill>
              </a:rPr>
              <a:t>排队时延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分组在路由器输入输出队列中</a:t>
            </a:r>
            <a:r>
              <a:rPr lang="zh-CN" altLang="en-US" dirty="0" smtClean="0">
                <a:solidFill>
                  <a:srgbClr val="FF0000"/>
                </a:solidFill>
              </a:rPr>
              <a:t>排队等待处理</a:t>
            </a:r>
            <a:r>
              <a:rPr lang="zh-CN" altLang="en-US" dirty="0" smtClean="0"/>
              <a:t>所</a:t>
            </a:r>
            <a:r>
              <a:rPr lang="zh-CN" altLang="en-US" dirty="0"/>
              <a:t>经历的时延。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排队时延的长短往往取决于网络中当时的通信量。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81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 smtClean="0"/>
              <a:t>时延 </a:t>
            </a:r>
            <a:r>
              <a:rPr lang="en-US" altLang="zh-CN" dirty="0" smtClean="0"/>
              <a:t>(</a:t>
            </a:r>
            <a:r>
              <a:rPr lang="en-US" altLang="zh-CN" dirty="0"/>
              <a:t>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数据在网络中经历</a:t>
            </a:r>
            <a:r>
              <a:rPr lang="zh-CN" altLang="en-US" dirty="0"/>
              <a:t>的总时延就是发送时延、传播时延、处理时延和排队时延</a:t>
            </a:r>
            <a:r>
              <a:rPr lang="zh-CN" altLang="en-US" dirty="0">
                <a:solidFill>
                  <a:srgbClr val="FF0000"/>
                </a:solidFill>
              </a:rPr>
              <a:t>之</a:t>
            </a:r>
            <a:r>
              <a:rPr lang="zh-CN" altLang="en-US" dirty="0" smtClean="0">
                <a:solidFill>
                  <a:srgbClr val="FF0000"/>
                </a:solidFill>
              </a:rPr>
              <a:t>和。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576737" y="2492896"/>
            <a:ext cx="4896543" cy="229293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总时延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= 	  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发送时延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传播时延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处理时延 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	+ </a:t>
            </a:r>
            <a:r>
              <a:rPr lang="zh-CN" altLang="en-US" sz="3200" b="1" dirty="0" smtClean="0">
                <a:solidFill>
                  <a:srgbClr val="0000CC"/>
                </a:solidFill>
                <a:latin typeface="+mn-lt"/>
                <a:ea typeface="黑体" pitchFamily="2" charset="-122"/>
              </a:rPr>
              <a:t>排队时延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8584" y="5046275"/>
            <a:ext cx="7632848" cy="954107"/>
          </a:xfrm>
          <a:prstGeom prst="rect">
            <a:avLst/>
          </a:prstGeom>
          <a:solidFill>
            <a:srgbClr val="000099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必须指出，在总时延中，究竟是哪一种时延占主导地位，必须具体</a:t>
            </a:r>
            <a:r>
              <a:rPr lang="zh-CN" altLang="zh-CN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分析</a:t>
            </a:r>
            <a:r>
              <a:rPr lang="zh-CN" altLang="en-US" sz="2800" b="1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四种时延所产生的地方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348259" y="4394919"/>
            <a:ext cx="5983156" cy="265113"/>
          </a:xfrm>
          <a:prstGeom prst="rect">
            <a:avLst/>
          </a:prstGeom>
          <a:gradFill rotWithShape="1">
            <a:gsLst>
              <a:gs pos="0">
                <a:srgbClr val="B2B2B2">
                  <a:gamma/>
                  <a:shade val="27451"/>
                  <a:invGamma/>
                </a:srgbClr>
              </a:gs>
              <a:gs pos="50000">
                <a:srgbClr val="B2B2B2"/>
              </a:gs>
              <a:gs pos="100000">
                <a:srgbClr val="B2B2B2">
                  <a:gamma/>
                  <a:shade val="27451"/>
                  <a:invGamma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974145" y="3861519"/>
            <a:ext cx="1472142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8233386" y="3861519"/>
            <a:ext cx="1472142" cy="133191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1366258" y="4269507"/>
            <a:ext cx="784225" cy="458787"/>
            <a:chOff x="1567" y="1056"/>
            <a:chExt cx="384" cy="336"/>
          </a:xfrm>
        </p:grpSpPr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1663" y="1056"/>
              <a:ext cx="28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3" name="Freeform 13"/>
            <p:cNvSpPr>
              <a:spLocks/>
            </p:cNvSpPr>
            <p:nvPr/>
          </p:nvSpPr>
          <p:spPr bwMode="auto">
            <a:xfrm>
              <a:off x="1567" y="1056"/>
              <a:ext cx="384" cy="336"/>
            </a:xfrm>
            <a:custGeom>
              <a:avLst/>
              <a:gdLst>
                <a:gd name="T0" fmla="*/ 0 w 384"/>
                <a:gd name="T1" fmla="*/ 0 h 336"/>
                <a:gd name="T2" fmla="*/ 384 w 384"/>
                <a:gd name="T3" fmla="*/ 0 h 336"/>
                <a:gd name="T4" fmla="*/ 384 w 384"/>
                <a:gd name="T5" fmla="*/ 336 h 336"/>
                <a:gd name="T6" fmla="*/ 0 w 38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1855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1759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1663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2145324" y="4515568"/>
            <a:ext cx="294085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2212396" y="4421907"/>
            <a:ext cx="184017" cy="193675"/>
          </a:xfrm>
          <a:prstGeom prst="rect">
            <a:avLst/>
          </a:prstGeom>
          <a:solidFill>
            <a:srgbClr val="0000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1" name="AutoShape 21"/>
          <p:cNvSpPr>
            <a:spLocks noChangeArrowheads="1"/>
          </p:cNvSpPr>
          <p:nvPr/>
        </p:nvSpPr>
        <p:spPr bwMode="auto">
          <a:xfrm>
            <a:off x="3034456" y="4447306"/>
            <a:ext cx="1372394" cy="177800"/>
          </a:xfrm>
          <a:prstGeom prst="rightArrow">
            <a:avLst>
              <a:gd name="adj1" fmla="val 50000"/>
              <a:gd name="adj2" fmla="val 178125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6" name="AutoShape 26"/>
          <p:cNvSpPr>
            <a:spLocks noChangeArrowheads="1"/>
          </p:cNvSpPr>
          <p:nvPr/>
        </p:nvSpPr>
        <p:spPr bwMode="auto">
          <a:xfrm>
            <a:off x="322317" y="4447306"/>
            <a:ext cx="1236557" cy="177800"/>
          </a:xfrm>
          <a:prstGeom prst="rightArrow">
            <a:avLst>
              <a:gd name="adj1" fmla="val 50000"/>
              <a:gd name="adj2" fmla="val 178348"/>
            </a:avLst>
          </a:prstGeom>
          <a:solidFill>
            <a:srgbClr val="00FFCC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7" name="AutoShape 27"/>
          <p:cNvSpPr>
            <a:spLocks noChangeArrowheads="1"/>
          </p:cNvSpPr>
          <p:nvPr/>
        </p:nvSpPr>
        <p:spPr bwMode="auto">
          <a:xfrm>
            <a:off x="7144759" y="4439369"/>
            <a:ext cx="1372394" cy="176213"/>
          </a:xfrm>
          <a:prstGeom prst="rightArrow">
            <a:avLst>
              <a:gd name="adj1" fmla="val 50000"/>
              <a:gd name="adj2" fmla="val 179729"/>
            </a:avLst>
          </a:prstGeom>
          <a:solidFill>
            <a:srgbClr val="00FFCC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4432646" y="4337769"/>
            <a:ext cx="16065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1 0 1 1 0 0 1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181675" y="420441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2451446" y="516644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发送器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1319823" y="468066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队列</a:t>
            </a:r>
          </a:p>
        </p:txBody>
      </p:sp>
      <p:grpSp>
        <p:nvGrpSpPr>
          <p:cNvPr id="92205" name="Group 45"/>
          <p:cNvGrpSpPr>
            <a:grpSpLocks/>
          </p:cNvGrpSpPr>
          <p:nvPr/>
        </p:nvGrpSpPr>
        <p:grpSpPr bwMode="auto">
          <a:xfrm>
            <a:off x="6145559" y="2761381"/>
            <a:ext cx="2031074" cy="1612900"/>
            <a:chOff x="3486" y="1933"/>
            <a:chExt cx="1181" cy="1016"/>
          </a:xfrm>
        </p:grpSpPr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H="1">
              <a:off x="3602" y="2495"/>
              <a:ext cx="276" cy="4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92196" name="Text Box 36"/>
            <p:cNvSpPr txBox="1">
              <a:spLocks noChangeArrowheads="1"/>
            </p:cNvSpPr>
            <p:nvPr/>
          </p:nvSpPr>
          <p:spPr bwMode="auto">
            <a:xfrm>
              <a:off x="3486" y="1933"/>
              <a:ext cx="1181" cy="523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在链路上产生</a:t>
              </a:r>
            </a:p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传播时延</a:t>
              </a:r>
            </a:p>
          </p:txBody>
        </p:sp>
      </p:grp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8379568" y="5256931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结点</a:t>
            </a:r>
            <a:r>
              <a:rPr kumimoji="1" lang="zh-CN" altLang="en-US" sz="1600" b="1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1125487" y="5166443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结点</a:t>
            </a:r>
            <a:r>
              <a:rPr kumimoji="1" lang="zh-CN" altLang="en-US" sz="16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4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grpSp>
        <p:nvGrpSpPr>
          <p:cNvPr id="92204" name="Group 44"/>
          <p:cNvGrpSpPr>
            <a:grpSpLocks/>
          </p:cNvGrpSpPr>
          <p:nvPr/>
        </p:nvGrpSpPr>
        <p:grpSpPr bwMode="auto">
          <a:xfrm>
            <a:off x="2291506" y="2977282"/>
            <a:ext cx="3262445" cy="1470025"/>
            <a:chOff x="1245" y="2069"/>
            <a:chExt cx="1897" cy="926"/>
          </a:xfrm>
        </p:grpSpPr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1245" y="2069"/>
              <a:ext cx="1897" cy="523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在发送器产生发送时延</a:t>
              </a:r>
            </a:p>
            <a:p>
              <a:pPr algn="ctr"/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zh-CN" altLang="en-US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即传输时延</a:t>
              </a:r>
              <a:r>
                <a:rPr kumimoji="1" lang="en-US" altLang="zh-CN" sz="2400" b="1">
                  <a:solidFill>
                    <a:srgbClr val="333399"/>
                  </a:solidFill>
                  <a:latin typeface="+mn-lt"/>
                  <a:ea typeface="黑体" pitchFamily="2" charset="-122"/>
                </a:rPr>
                <a:t>)</a:t>
              </a:r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H="1">
              <a:off x="1247" y="2614"/>
              <a:ext cx="454" cy="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92201" name="Line 41"/>
          <p:cNvSpPr>
            <a:spLocks noChangeShapeType="1"/>
          </p:cNvSpPr>
          <p:nvPr/>
        </p:nvSpPr>
        <p:spPr bwMode="auto">
          <a:xfrm flipH="1" flipV="1">
            <a:off x="2294946" y="4590181"/>
            <a:ext cx="467783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199" name="Line 39"/>
          <p:cNvSpPr>
            <a:spLocks noChangeShapeType="1"/>
          </p:cNvSpPr>
          <p:nvPr/>
        </p:nvSpPr>
        <p:spPr bwMode="auto">
          <a:xfrm flipH="1">
            <a:off x="1710217" y="2834406"/>
            <a:ext cx="60192" cy="1008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322318" y="1916832"/>
            <a:ext cx="2954655" cy="830997"/>
          </a:xfrm>
          <a:prstGeom prst="rect">
            <a:avLst/>
          </a:prstGeom>
          <a:solidFill>
            <a:srgbClr val="FFFF99"/>
          </a:solidFill>
          <a:ln w="76200" cmpd="tri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在结点 </a:t>
            </a:r>
            <a:r>
              <a:rPr kumimoji="1" lang="en-US" altLang="zh-CN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中产生</a:t>
            </a:r>
          </a:p>
          <a:p>
            <a:pPr algn="ctr"/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处理时延和排队时延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7768" y="398534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数据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1366258" y="1116033"/>
            <a:ext cx="7303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假设从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结点 </a:t>
            </a:r>
            <a:r>
              <a:rPr kumimoji="1" lang="en-US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A 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向结点 </a:t>
            </a:r>
            <a:r>
              <a:rPr kumimoji="1" lang="en-US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B 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发送数据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4752527" y="470606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链路</a:t>
            </a:r>
          </a:p>
        </p:txBody>
      </p:sp>
      <p:sp>
        <p:nvSpPr>
          <p:cNvPr id="2" name="矩形 1"/>
          <p:cNvSpPr/>
          <p:nvPr/>
        </p:nvSpPr>
        <p:spPr>
          <a:xfrm>
            <a:off x="2792760" y="5862612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 smtClean="0">
                <a:latin typeface="+mn-lt"/>
                <a:ea typeface="黑体" pitchFamily="2" charset="-122"/>
              </a:rPr>
              <a:t>几种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时延产生的地方不一样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0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时延</a:t>
            </a:r>
            <a:r>
              <a:rPr lang="zh-CN" altLang="en-US" dirty="0"/>
              <a:t>带宽积</a:t>
            </a:r>
          </a:p>
        </p:txBody>
      </p:sp>
      <p:sp>
        <p:nvSpPr>
          <p:cNvPr id="93228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链路的时延带宽积又称为</a:t>
            </a:r>
            <a:r>
              <a:rPr lang="zh-CN" altLang="en-US" dirty="0">
                <a:solidFill>
                  <a:srgbClr val="FF0000"/>
                </a:solidFill>
              </a:rPr>
              <a:t>以比特为单位的链路长度。 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6946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221" name="AutoShape 37"/>
          <p:cNvSpPr>
            <a:spLocks noChangeArrowheads="1"/>
          </p:cNvSpPr>
          <p:nvPr/>
        </p:nvSpPr>
        <p:spPr bwMode="auto">
          <a:xfrm rot="-5400000">
            <a:off x="5021146" y="471069"/>
            <a:ext cx="1038225" cy="7178410"/>
          </a:xfrm>
          <a:prstGeom prst="can">
            <a:avLst>
              <a:gd name="adj" fmla="val 49847"/>
            </a:avLst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>
            <a:off x="2186664" y="3301448"/>
            <a:ext cx="670890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4214298" y="3012523"/>
            <a:ext cx="20313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（传播）时延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5072474" y="3829343"/>
            <a:ext cx="90601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链路</a:t>
            </a:r>
            <a:endParaRPr lang="zh-CN" altLang="en-US" sz="2400" b="1" dirty="0">
              <a:solidFill>
                <a:srgbClr val="33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547703" y="3325261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99"/>
                </a:solidFill>
                <a:latin typeface="+mn-lt"/>
                <a:ea typeface="黑体" pitchFamily="2" charset="-122"/>
              </a:rPr>
              <a:t>带宽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1015486" y="3757062"/>
            <a:ext cx="1171178" cy="2889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+mn-lt"/>
              <a:ea typeface="黑体" pitchFamily="2" charset="-122"/>
            </a:endParaRP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2585608" y="2204864"/>
            <a:ext cx="5679760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时延带宽积 </a:t>
            </a: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</a:rPr>
              <a:t>传播时延 </a:t>
            </a:r>
            <a:r>
              <a:rPr lang="zh-CN" altLang="en-US" sz="3600" b="1" dirty="0">
                <a:solidFill>
                  <a:srgbClr val="3333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itchFamily="2" charset="-122"/>
                <a:sym typeface="Symbol" pitchFamily="18" charset="2"/>
              </a:rPr>
              <a:t>带宽</a:t>
            </a:r>
          </a:p>
        </p:txBody>
      </p:sp>
      <p:sp>
        <p:nvSpPr>
          <p:cNvPr id="2" name="矩形 1"/>
          <p:cNvSpPr/>
          <p:nvPr/>
        </p:nvSpPr>
        <p:spPr>
          <a:xfrm>
            <a:off x="1951053" y="5355213"/>
            <a:ext cx="7178412" cy="954107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只有在代表链路的管道都充满比特时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链路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才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得到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了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充分利用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4808" y="4725144"/>
            <a:ext cx="4724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链路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像一条空心管道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2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什么是互联网？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互联网是</a:t>
            </a:r>
            <a:r>
              <a:rPr lang="zh-CN" altLang="zh-CN" dirty="0" smtClean="0"/>
              <a:t>由</a:t>
            </a:r>
            <a:r>
              <a:rPr lang="zh-CN" altLang="zh-CN" dirty="0"/>
              <a:t>数量极大的各种计算机网络互连</a:t>
            </a:r>
            <a:r>
              <a:rPr lang="zh-CN" altLang="zh-CN" dirty="0" smtClean="0"/>
              <a:t>起来</a:t>
            </a:r>
            <a:r>
              <a:rPr lang="zh-CN" altLang="en-US" dirty="0" smtClean="0"/>
              <a:t>而形成的网络。</a:t>
            </a:r>
            <a:endParaRPr lang="en-US" altLang="zh-CN" dirty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从两种不同的方面来认识</a:t>
            </a:r>
            <a:r>
              <a:rPr lang="zh-CN" altLang="zh-CN" dirty="0" smtClean="0"/>
              <a:t>互联网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</a:t>
            </a:r>
            <a:r>
              <a:rPr lang="zh-CN" altLang="zh-CN" dirty="0" smtClean="0"/>
              <a:t>工作原理</a:t>
            </a:r>
            <a:r>
              <a:rPr lang="zh-CN" altLang="en-US" dirty="0" smtClean="0"/>
              <a:t>与特点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230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zh-CN" dirty="0" smtClean="0"/>
              <a:t>往返时间</a:t>
            </a:r>
            <a:r>
              <a:rPr lang="en-US" altLang="zh-CN" dirty="0" smtClean="0"/>
              <a:t> RTT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互联网</a:t>
            </a:r>
            <a:r>
              <a:rPr lang="zh-CN" altLang="zh-CN" dirty="0"/>
              <a:t>上的信息不仅仅单方向</a:t>
            </a:r>
            <a:r>
              <a:rPr lang="zh-CN" altLang="zh-CN" dirty="0" smtClean="0"/>
              <a:t>传输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而是</a:t>
            </a:r>
            <a:r>
              <a:rPr lang="zh-CN" altLang="zh-CN" dirty="0"/>
              <a:t>双向交互的</a:t>
            </a:r>
            <a:r>
              <a:rPr lang="zh-CN" altLang="zh-CN" dirty="0" smtClean="0"/>
              <a:t>。因此，有时</a:t>
            </a:r>
            <a:r>
              <a:rPr lang="zh-CN" altLang="zh-CN" dirty="0"/>
              <a:t>很需要知道双向交互一次所需的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往返时间</a:t>
            </a:r>
            <a:r>
              <a:rPr lang="zh-CN" altLang="en-US" dirty="0" smtClean="0"/>
              <a:t>表示</a:t>
            </a:r>
            <a:r>
              <a:rPr lang="zh-CN" altLang="en-US" dirty="0"/>
              <a:t>从发送方发送数据开始，到发送方收到来自接收方的</a:t>
            </a:r>
            <a:r>
              <a:rPr lang="zh-CN" altLang="en-US" dirty="0" smtClean="0"/>
              <a:t>确认，总共</a:t>
            </a:r>
            <a:r>
              <a:rPr lang="zh-CN" altLang="en-US" dirty="0"/>
              <a:t>经历的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r>
              <a:rPr lang="zh-CN" altLang="zh-CN" dirty="0"/>
              <a:t>在互联网中，往返时间还包括</a:t>
            </a:r>
            <a:r>
              <a:rPr lang="zh-CN" altLang="zh-CN" dirty="0">
                <a:solidFill>
                  <a:srgbClr val="FF0000"/>
                </a:solidFill>
              </a:rPr>
              <a:t>各中间结点</a:t>
            </a:r>
            <a:r>
              <a:rPr lang="zh-CN" altLang="zh-CN" dirty="0"/>
              <a:t>的处理时延、排队时延以及转发数据时的发送时延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99"/>
                </a:solidFill>
              </a:rPr>
              <a:t>当</a:t>
            </a:r>
            <a:r>
              <a:rPr lang="zh-CN" altLang="zh-CN" dirty="0">
                <a:solidFill>
                  <a:srgbClr val="000099"/>
                </a:solidFill>
              </a:rPr>
              <a:t>使用卫星通信时，往返</a:t>
            </a:r>
            <a:r>
              <a:rPr lang="zh-CN" altLang="zh-CN" dirty="0" smtClean="0">
                <a:solidFill>
                  <a:srgbClr val="000099"/>
                </a:solidFill>
              </a:rPr>
              <a:t>时间</a:t>
            </a:r>
            <a:r>
              <a:rPr lang="en-US" altLang="zh-CN" dirty="0" smtClean="0">
                <a:solidFill>
                  <a:srgbClr val="000099"/>
                </a:solidFill>
              </a:rPr>
              <a:t> RTT </a:t>
            </a:r>
            <a:r>
              <a:rPr lang="zh-CN" altLang="zh-CN" dirty="0" smtClean="0">
                <a:solidFill>
                  <a:srgbClr val="000099"/>
                </a:solidFill>
              </a:rPr>
              <a:t>相对</a:t>
            </a:r>
            <a:r>
              <a:rPr lang="zh-CN" altLang="zh-CN" dirty="0">
                <a:solidFill>
                  <a:srgbClr val="000099"/>
                </a:solidFill>
              </a:rPr>
              <a:t>较长</a:t>
            </a:r>
            <a:r>
              <a:rPr lang="zh-CN" altLang="zh-CN" dirty="0" smtClean="0">
                <a:solidFill>
                  <a:srgbClr val="000099"/>
                </a:solidFill>
              </a:rPr>
              <a:t>，是</a:t>
            </a:r>
            <a:r>
              <a:rPr lang="zh-CN" altLang="zh-CN" dirty="0">
                <a:solidFill>
                  <a:srgbClr val="000099"/>
                </a:solidFill>
              </a:rPr>
              <a:t>很重要的一个性能指标。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9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/>
              <a:t>利用率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</a:t>
            </a:r>
            <a:r>
              <a:rPr lang="zh-CN" altLang="en-US" dirty="0" smtClean="0">
                <a:solidFill>
                  <a:srgbClr val="FF0000"/>
                </a:solidFill>
              </a:rPr>
              <a:t>信道利用率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网络利用率。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信道</a:t>
            </a:r>
            <a:r>
              <a:rPr lang="zh-CN" altLang="en-US" dirty="0">
                <a:solidFill>
                  <a:srgbClr val="0000CC"/>
                </a:solidFill>
              </a:rPr>
              <a:t>利用率</a:t>
            </a:r>
            <a:r>
              <a:rPr lang="zh-CN" altLang="en-US" dirty="0"/>
              <a:t>指出某信道有百分之几的时间是被利用的（有数据通过）。完全空闲的信道的利用率是零。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网络利用率</a:t>
            </a:r>
            <a:r>
              <a:rPr lang="zh-CN" altLang="en-US" dirty="0"/>
              <a:t>则是全网络的信道利用率的加权平均值。</a:t>
            </a:r>
          </a:p>
          <a:p>
            <a:r>
              <a:rPr lang="zh-CN" altLang="en-US" dirty="0"/>
              <a:t>信道利用率并非越高越好</a:t>
            </a:r>
            <a:r>
              <a:rPr lang="zh-CN" altLang="en-US" dirty="0" smtClean="0"/>
              <a:t>。</a:t>
            </a:r>
            <a:r>
              <a:rPr lang="zh-CN" altLang="zh-CN" dirty="0">
                <a:solidFill>
                  <a:srgbClr val="FF0000"/>
                </a:solidFill>
              </a:rPr>
              <a:t>当某信道的利用率增大时，该信道引起的时延也就迅速</a:t>
            </a:r>
            <a:r>
              <a:rPr lang="zh-CN" altLang="zh-CN" dirty="0" smtClean="0">
                <a:solidFill>
                  <a:srgbClr val="FF0000"/>
                </a:solidFill>
              </a:rPr>
              <a:t>增加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08584" y="1157194"/>
            <a:ext cx="7229975" cy="3999999"/>
            <a:chOff x="527977" y="1090061"/>
            <a:chExt cx="8215441" cy="5219900"/>
          </a:xfrm>
        </p:grpSpPr>
        <p:sp>
          <p:nvSpPr>
            <p:cNvPr id="388100" name="Rectangle 4"/>
            <p:cNvSpPr>
              <a:spLocks noChangeArrowheads="1"/>
            </p:cNvSpPr>
            <p:nvPr/>
          </p:nvSpPr>
          <p:spPr bwMode="auto">
            <a:xfrm>
              <a:off x="4724269" y="1480587"/>
              <a:ext cx="1736990" cy="4186237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1" name="Text Box 5"/>
            <p:cNvSpPr txBox="1">
              <a:spLocks noChangeArrowheads="1"/>
            </p:cNvSpPr>
            <p:nvPr/>
          </p:nvSpPr>
          <p:spPr bwMode="auto">
            <a:xfrm>
              <a:off x="527977" y="1090061"/>
              <a:ext cx="1245324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时延</a:t>
              </a:r>
              <a:r>
                <a:rPr lang="zh-CN" altLang="en-US" sz="1400" b="1" dirty="0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D</a:t>
              </a:r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 flipV="1">
              <a:off x="2053431" y="1334537"/>
              <a:ext cx="0" cy="433228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 rot="5400000" flipV="1">
              <a:off x="4791340" y="2928915"/>
              <a:ext cx="0" cy="5475817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6461258" y="1334537"/>
              <a:ext cx="0" cy="43322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5" name="Arc 9"/>
            <p:cNvSpPr>
              <a:spLocks/>
            </p:cNvSpPr>
            <p:nvPr/>
          </p:nvSpPr>
          <p:spPr bwMode="auto">
            <a:xfrm flipV="1">
              <a:off x="2053431" y="1480586"/>
              <a:ext cx="4313238" cy="3898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12"/>
                <a:gd name="T2" fmla="*/ 21600 w 21600"/>
                <a:gd name="T3" fmla="*/ 21612 h 21612"/>
                <a:gd name="T4" fmla="*/ 0 w 21600"/>
                <a:gd name="T5" fmla="*/ 21600 h 2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3"/>
                    <a:pt x="21599" y="21607"/>
                    <a:pt x="21599" y="21611"/>
                  </a:cubicBezTo>
                </a:path>
                <a:path w="21600" h="2161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3"/>
                    <a:pt x="21599" y="21607"/>
                    <a:pt x="21599" y="216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7128539" y="5739389"/>
              <a:ext cx="1614879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利用率</a:t>
              </a:r>
              <a:r>
                <a:rPr lang="zh-CN" altLang="en-US" sz="1400" b="1" dirty="0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U</a:t>
              </a:r>
            </a:p>
          </p:txBody>
        </p:sp>
        <p:sp>
          <p:nvSpPr>
            <p:cNvPr id="388107" name="Text Box 11"/>
            <p:cNvSpPr txBox="1">
              <a:spLocks noChangeArrowheads="1"/>
            </p:cNvSpPr>
            <p:nvPr/>
          </p:nvSpPr>
          <p:spPr bwMode="auto">
            <a:xfrm>
              <a:off x="6196411" y="5652537"/>
              <a:ext cx="394523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en-US" altLang="zh-CN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1700875" y="5582687"/>
              <a:ext cx="394523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en-US" altLang="zh-CN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1389592" y="4981023"/>
              <a:ext cx="591620" cy="57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99"/>
                  </a:solidFill>
                  <a:ea typeface="黑体" pitchFamily="2" charset="-122"/>
                </a:rPr>
                <a:t>D</a:t>
              </a:r>
              <a:r>
                <a:rPr lang="en-US" altLang="zh-CN" sz="2800" b="1" baseline="-25000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en-US" altLang="zh-CN" sz="2800" b="1" i="1" baseline="-25000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4965039" y="1556786"/>
              <a:ext cx="928326" cy="1510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时延</a:t>
              </a:r>
            </a:p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急剧</a:t>
              </a:r>
            </a:p>
            <a:p>
              <a:r>
                <a:rPr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增大</a:t>
              </a:r>
              <a:endParaRPr lang="zh-CN" altLang="en-US" sz="2800" b="1" i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时延与网络利用率的关系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2304806" y="5355213"/>
            <a:ext cx="5888554" cy="954107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当信道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的利用率增大时，该信道引起的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时延迅速增加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881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zh-CN" dirty="0"/>
              <a:t>计算机网络的体系结构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1.7.1  </a:t>
            </a:r>
            <a:r>
              <a:rPr lang="zh-CN" altLang="zh-CN" dirty="0"/>
              <a:t>计算机网络体系结构的形成</a:t>
            </a:r>
          </a:p>
          <a:p>
            <a:r>
              <a:rPr lang="en-US" altLang="zh-CN" dirty="0" smtClean="0"/>
              <a:t>1.7.2  </a:t>
            </a:r>
            <a:r>
              <a:rPr lang="zh-CN" altLang="zh-CN" dirty="0"/>
              <a:t>协议与划分层次</a:t>
            </a:r>
          </a:p>
          <a:p>
            <a:r>
              <a:rPr lang="en-US" altLang="zh-CN" dirty="0" smtClean="0"/>
              <a:t>1.7.3  </a:t>
            </a:r>
            <a:r>
              <a:rPr lang="zh-CN" altLang="zh-CN" dirty="0"/>
              <a:t>具有五层协议的体系结构</a:t>
            </a:r>
          </a:p>
          <a:p>
            <a:r>
              <a:rPr lang="en-US" altLang="zh-CN" dirty="0" smtClean="0"/>
              <a:t>1.7.4  </a:t>
            </a:r>
            <a:r>
              <a:rPr lang="zh-CN" altLang="zh-CN" dirty="0"/>
              <a:t>实体、协议、服务和服务访问点</a:t>
            </a:r>
          </a:p>
          <a:p>
            <a:r>
              <a:rPr lang="en-US" altLang="zh-CN" dirty="0" smtClean="0"/>
              <a:t>1.7.5  TCP/IP </a:t>
            </a:r>
            <a:r>
              <a:rPr lang="zh-CN" altLang="zh-CN" dirty="0" smtClean="0"/>
              <a:t>的</a:t>
            </a:r>
            <a:r>
              <a:rPr lang="zh-CN" altLang="zh-CN" dirty="0"/>
              <a:t>体系结构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35252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1.7.1  </a:t>
            </a:r>
            <a:r>
              <a:rPr lang="zh-CN" altLang="zh-CN" sz="4000" dirty="0"/>
              <a:t>计算机网络体系结构的形成</a:t>
            </a:r>
            <a:endParaRPr lang="zh-CN" altLang="en-US" sz="40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计算机网络是个非常复杂的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相互</a:t>
            </a:r>
            <a:r>
              <a:rPr lang="zh-CN" altLang="en-US" dirty="0"/>
              <a:t>通信的两个计算机系统必须</a:t>
            </a:r>
            <a:r>
              <a:rPr lang="zh-CN" altLang="en-US" dirty="0">
                <a:solidFill>
                  <a:srgbClr val="FF0000"/>
                </a:solidFill>
              </a:rPr>
              <a:t>高度协调工作</a:t>
            </a:r>
            <a:r>
              <a:rPr lang="zh-CN" altLang="en-US" dirty="0"/>
              <a:t>才行，而这种“协调”是相当复杂的。 </a:t>
            </a:r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分层</a:t>
            </a:r>
            <a:r>
              <a:rPr lang="zh-CN" altLang="en-US" dirty="0"/>
              <a:t>”可将庞大而复杂的问题，转化为若干较小的局部问题，而这些较小的局部问题就比较易于研究和处理。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4931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开放系统互连参考模型 </a:t>
            </a:r>
            <a:r>
              <a:rPr lang="en-US" altLang="zh-CN" sz="4000" dirty="0" smtClean="0"/>
              <a:t>OSI/RM</a:t>
            </a:r>
            <a:endParaRPr lang="en-US" altLang="zh-CN" sz="40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000" dirty="0"/>
              <a:t>为了使</a:t>
            </a:r>
            <a:r>
              <a:rPr lang="zh-CN" altLang="zh-CN" sz="3000" dirty="0">
                <a:solidFill>
                  <a:srgbClr val="FF0000"/>
                </a:solidFill>
              </a:rPr>
              <a:t>不同体系结构的计算机网络都能互连</a:t>
            </a:r>
            <a:r>
              <a:rPr lang="zh-CN" altLang="zh-CN" sz="3000" dirty="0"/>
              <a:t>，</a:t>
            </a:r>
            <a:r>
              <a:rPr lang="zh-CN" altLang="zh-CN" sz="3000" dirty="0" smtClean="0"/>
              <a:t>国际标准化组织</a:t>
            </a:r>
            <a:r>
              <a:rPr lang="en-US" altLang="zh-CN" sz="3000" dirty="0" smtClean="0"/>
              <a:t> ISO </a:t>
            </a:r>
            <a:r>
              <a:rPr lang="zh-CN" altLang="zh-CN" sz="3000" dirty="0" smtClean="0"/>
              <a:t>于</a:t>
            </a:r>
            <a:r>
              <a:rPr lang="en-US" altLang="zh-CN" sz="3000" dirty="0" smtClean="0"/>
              <a:t> 1977 </a:t>
            </a:r>
            <a:r>
              <a:rPr lang="zh-CN" altLang="zh-CN" sz="3000" dirty="0" smtClean="0"/>
              <a:t>年</a:t>
            </a:r>
            <a:r>
              <a:rPr lang="zh-CN" altLang="zh-CN" sz="3000" dirty="0"/>
              <a:t>成立了专门机构研究该问题</a:t>
            </a:r>
            <a:r>
              <a:rPr lang="zh-CN" altLang="zh-CN" sz="3000" dirty="0" smtClean="0"/>
              <a:t>。</a:t>
            </a:r>
            <a:endParaRPr lang="en-US" altLang="zh-CN" sz="3000" dirty="0" smtClean="0"/>
          </a:p>
          <a:p>
            <a:r>
              <a:rPr lang="zh-CN" altLang="zh-CN" sz="3000" dirty="0" smtClean="0"/>
              <a:t>他们</a:t>
            </a:r>
            <a:r>
              <a:rPr lang="zh-CN" altLang="zh-CN" sz="3000" dirty="0"/>
              <a:t>提出了一个试图使各种计算机在世界范围内互连成网的标准框架，即著名的</a:t>
            </a:r>
            <a:r>
              <a:rPr lang="zh-CN" altLang="zh-CN" sz="3000" dirty="0">
                <a:solidFill>
                  <a:srgbClr val="FF0000"/>
                </a:solidFill>
              </a:rPr>
              <a:t>开放系统互连基本参考</a:t>
            </a:r>
            <a:r>
              <a:rPr lang="zh-CN" altLang="zh-CN" sz="3000" dirty="0" smtClean="0">
                <a:solidFill>
                  <a:srgbClr val="FF0000"/>
                </a:solidFill>
              </a:rPr>
              <a:t>模型</a:t>
            </a:r>
            <a:r>
              <a:rPr lang="en-US" altLang="zh-CN" sz="3000" dirty="0" smtClean="0">
                <a:solidFill>
                  <a:srgbClr val="FF0000"/>
                </a:solidFill>
              </a:rPr>
              <a:t> OSI/RM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(Open Systems Interconnection Reference Model)</a:t>
            </a:r>
            <a:r>
              <a:rPr lang="zh-CN" altLang="zh-CN" sz="3000" dirty="0"/>
              <a:t>，简称</a:t>
            </a:r>
            <a:r>
              <a:rPr lang="zh-CN" altLang="zh-CN" sz="3000" dirty="0" smtClean="0"/>
              <a:t>为</a:t>
            </a:r>
            <a:r>
              <a:rPr lang="en-US" altLang="zh-CN" sz="3000" dirty="0" smtClean="0"/>
              <a:t> OSI</a:t>
            </a:r>
            <a:r>
              <a:rPr lang="zh-CN" altLang="zh-CN" sz="3000" dirty="0" smtClean="0"/>
              <a:t>。</a:t>
            </a:r>
            <a:endParaRPr lang="en-US" altLang="zh-CN" sz="3000" dirty="0" smtClean="0"/>
          </a:p>
        </p:txBody>
      </p:sp>
      <p:sp>
        <p:nvSpPr>
          <p:cNvPr id="2" name="矩形 1"/>
          <p:cNvSpPr/>
          <p:nvPr/>
        </p:nvSpPr>
        <p:spPr>
          <a:xfrm>
            <a:off x="1064568" y="4869160"/>
            <a:ext cx="8136904" cy="1384995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只要遵循 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OSI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标准，一个系统就可以和位于世界上任何地方的、也遵循这同一标准的其他任何系统进行通信。</a:t>
            </a:r>
          </a:p>
        </p:txBody>
      </p:sp>
    </p:spTree>
    <p:extLst>
      <p:ext uri="{BB962C8B-B14F-4D97-AF65-F5344CB8AC3E}">
        <p14:creationId xmlns:p14="http://schemas.microsoft.com/office/powerpoint/2010/main" xmlns="" val="19047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开放系统互连参考模型 </a:t>
            </a:r>
            <a:r>
              <a:rPr lang="en-US" altLang="zh-CN" sz="4000" dirty="0" smtClean="0"/>
              <a:t>OSI/RM</a:t>
            </a:r>
            <a:endParaRPr lang="en-US" altLang="zh-CN" sz="4000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OSI </a:t>
            </a:r>
            <a:r>
              <a:rPr lang="zh-CN" altLang="zh-CN" dirty="0" smtClean="0"/>
              <a:t>只</a:t>
            </a:r>
            <a:r>
              <a:rPr lang="zh-CN" altLang="zh-CN" dirty="0"/>
              <a:t>获得了一些理论研究的</a:t>
            </a:r>
            <a:r>
              <a:rPr lang="zh-CN" altLang="zh-CN" dirty="0" smtClean="0"/>
              <a:t>成果</a:t>
            </a:r>
            <a:r>
              <a:rPr lang="zh-CN" altLang="en-US" dirty="0" smtClean="0"/>
              <a:t>，在</a:t>
            </a:r>
            <a:r>
              <a:rPr lang="zh-CN" altLang="en-US" dirty="0"/>
              <a:t>市场化</a:t>
            </a:r>
            <a:r>
              <a:rPr lang="zh-CN" altLang="en-US" dirty="0" smtClean="0"/>
              <a:t>方面却</a:t>
            </a:r>
            <a:r>
              <a:rPr lang="zh-CN" altLang="en-US" dirty="0"/>
              <a:t>失败了</a:t>
            </a:r>
            <a:r>
              <a:rPr lang="zh-CN" altLang="en-US" dirty="0" smtClean="0"/>
              <a:t>。原因包括：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的专家们在完成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标准时没有商业驱动力；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的协议实现起来过分复杂，且运行效率很低；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标准的制定周期太长，因而使得按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标准生产的设备无法及时进入市场；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latin typeface="Arial" charset="0"/>
              </a:rPr>
              <a:t>OSI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的层次</a:t>
            </a:r>
            <a:r>
              <a:rPr lang="zh-CN" altLang="en-US" dirty="0" smtClean="0">
                <a:solidFill>
                  <a:srgbClr val="0000CC"/>
                </a:solidFill>
                <a:latin typeface="Arial" charset="0"/>
              </a:rPr>
              <a:t>划分也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</a:rPr>
              <a:t>不太合理，有些功能在多个层次中重复出现。</a:t>
            </a:r>
            <a:r>
              <a:rPr lang="zh-CN" altLang="en-US" dirty="0">
                <a:solidFill>
                  <a:srgbClr val="0000C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8851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两种国际标准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法律上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</a:t>
            </a:r>
            <a:r>
              <a:rPr lang="en-US" altLang="zh-CN" i="1" dirty="0"/>
              <a:t>de jure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国际标准 </a:t>
            </a:r>
            <a:r>
              <a:rPr lang="en-US" altLang="zh-CN" dirty="0"/>
              <a:t>OSI </a:t>
            </a:r>
            <a:r>
              <a:rPr lang="zh-CN" altLang="en-US" dirty="0"/>
              <a:t>并没有得到市场的认可。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国际标准 </a:t>
            </a:r>
            <a:r>
              <a:rPr lang="en-US" altLang="zh-CN" dirty="0"/>
              <a:t>TCP/IP </a:t>
            </a:r>
            <a:r>
              <a:rPr lang="zh-CN" altLang="en-US" dirty="0"/>
              <a:t>却</a:t>
            </a:r>
            <a:r>
              <a:rPr lang="zh-CN" altLang="en-US" dirty="0" smtClean="0"/>
              <a:t>获得</a:t>
            </a:r>
            <a:r>
              <a:rPr lang="zh-CN" altLang="en-US" dirty="0"/>
              <a:t>了最广泛的应用</a:t>
            </a:r>
            <a:r>
              <a:rPr lang="zh-CN" altLang="en-US" dirty="0" smtClean="0"/>
              <a:t>。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TCP/IP </a:t>
            </a:r>
            <a:r>
              <a:rPr lang="zh-CN" altLang="en-US" dirty="0">
                <a:latin typeface="Arial" charset="0"/>
                <a:ea typeface="黑体" pitchFamily="2" charset="-122"/>
              </a:rPr>
              <a:t>常被称为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事实上</a:t>
            </a:r>
            <a:r>
              <a:rPr lang="zh-CN" altLang="en-US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的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de facto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国际标准</a:t>
            </a:r>
            <a:r>
              <a:rPr lang="zh-CN" altLang="en-US" dirty="0">
                <a:latin typeface="Arial" charset="0"/>
                <a:ea typeface="黑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7426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1.7.2  </a:t>
            </a:r>
            <a:r>
              <a:rPr lang="zh-CN" altLang="zh-CN" dirty="0"/>
              <a:t>协议与划分层次</a:t>
            </a:r>
            <a:endParaRPr lang="zh-CN" alt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计算机网络中的数据交换</a:t>
            </a:r>
            <a:r>
              <a:rPr lang="zh-CN" altLang="en-US" dirty="0">
                <a:solidFill>
                  <a:srgbClr val="FF0000"/>
                </a:solidFill>
              </a:rPr>
              <a:t>必须遵守事先约定好的规则。 </a:t>
            </a:r>
          </a:p>
          <a:p>
            <a:r>
              <a:rPr lang="zh-CN" altLang="en-US" dirty="0"/>
              <a:t>这些</a:t>
            </a:r>
            <a:r>
              <a:rPr lang="zh-CN" altLang="en-US" dirty="0">
                <a:solidFill>
                  <a:srgbClr val="FF0000"/>
                </a:solidFill>
              </a:rPr>
              <a:t>规则</a:t>
            </a:r>
            <a:r>
              <a:rPr lang="zh-CN" altLang="en-US" dirty="0"/>
              <a:t>明确规定了所交换的数据的格式以及有关的同步问题（同步含有时序的意思）。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网络协议 </a:t>
            </a:r>
            <a:r>
              <a:rPr lang="en-US" altLang="zh-CN" dirty="0" smtClean="0"/>
              <a:t>(</a:t>
            </a:r>
            <a:r>
              <a:rPr lang="en-US" altLang="zh-CN" dirty="0"/>
              <a:t>network protocol)</a:t>
            </a:r>
            <a:r>
              <a:rPr lang="zh-CN" altLang="en-US" dirty="0"/>
              <a:t>，简称为</a:t>
            </a:r>
            <a:r>
              <a:rPr lang="zh-CN" altLang="en-US" dirty="0" smtClean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/>
              <a:t>为进行网络中的数据交换而建立的规则、标准或约定。 </a:t>
            </a:r>
          </a:p>
        </p:txBody>
      </p:sp>
    </p:spTree>
    <p:extLst>
      <p:ext uri="{BB962C8B-B14F-4D97-AF65-F5344CB8AC3E}">
        <p14:creationId xmlns:p14="http://schemas.microsoft.com/office/powerpoint/2010/main" xmlns="" val="232765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网络协议</a:t>
            </a:r>
            <a:r>
              <a:rPr lang="zh-CN" altLang="en-US" dirty="0" smtClean="0"/>
              <a:t>的三个组成</a:t>
            </a:r>
            <a:r>
              <a:rPr lang="zh-CN" altLang="en-US" dirty="0"/>
              <a:t>要素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语法：</a:t>
            </a:r>
            <a:r>
              <a:rPr lang="zh-CN" altLang="en-US" dirty="0" smtClean="0"/>
              <a:t>数据</a:t>
            </a:r>
            <a:r>
              <a:rPr lang="zh-CN" altLang="en-US" dirty="0"/>
              <a:t>与控制信息的结构或格式 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语义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需要</a:t>
            </a:r>
            <a:r>
              <a:rPr lang="zh-CN" altLang="en-US" dirty="0"/>
              <a:t>发出何种控制信息，完成何种动作以及做出何种响应。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同步：</a:t>
            </a:r>
            <a:r>
              <a:rPr lang="zh-CN" altLang="en-US" dirty="0" smtClean="0"/>
              <a:t>事件</a:t>
            </a:r>
            <a:r>
              <a:rPr lang="zh-CN" altLang="en-US" dirty="0"/>
              <a:t>实现顺序的详细说明。 </a:t>
            </a:r>
          </a:p>
        </p:txBody>
      </p:sp>
      <p:sp>
        <p:nvSpPr>
          <p:cNvPr id="2" name="矩形 1"/>
          <p:cNvSpPr/>
          <p:nvPr/>
        </p:nvSpPr>
        <p:spPr>
          <a:xfrm>
            <a:off x="1856656" y="3771781"/>
            <a:ext cx="6408712" cy="1075103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由此可见，网络协议是计算机网络的不可缺少的组成部分。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4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2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1039</TotalTime>
  <Words>8606</Words>
  <Application>Microsoft Office PowerPoint</Application>
  <PresentationFormat>A4 纸张(210x297 毫米)</PresentationFormat>
  <Paragraphs>1572</Paragraphs>
  <Slides>144</Slides>
  <Notes>112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144</vt:i4>
      </vt:variant>
    </vt:vector>
  </HeadingPairs>
  <TitlesOfParts>
    <vt:vector size="148" baseType="lpstr">
      <vt:lpstr>Presentation</vt:lpstr>
      <vt:lpstr>Visio</vt:lpstr>
      <vt:lpstr>Microsoft ClipArt Gallery</vt:lpstr>
      <vt:lpstr>VISIO</vt:lpstr>
      <vt:lpstr>计算机网络</vt:lpstr>
      <vt:lpstr>第 1 章   概述</vt:lpstr>
      <vt:lpstr>1.1  计算机网络在信息时代中的作用</vt:lpstr>
      <vt:lpstr>1.1  计算机网络在信息时代中的作用</vt:lpstr>
      <vt:lpstr>Internet 发展</vt:lpstr>
      <vt:lpstr>Internet 中文译名</vt:lpstr>
      <vt:lpstr>互连网与互联网</vt:lpstr>
      <vt:lpstr>“网”与互联网</vt:lpstr>
      <vt:lpstr>什么是互联网？</vt:lpstr>
      <vt:lpstr>互联网应用</vt:lpstr>
      <vt:lpstr>互联网的两个重要特点</vt:lpstr>
      <vt:lpstr>互联网在生活中的地位</vt:lpstr>
      <vt:lpstr>互联网+</vt:lpstr>
      <vt:lpstr>互联网负面影响</vt:lpstr>
      <vt:lpstr>1.2  互联网概述</vt:lpstr>
      <vt:lpstr>1.2.1  网络的网络</vt:lpstr>
      <vt:lpstr>1.2.1  网络的网络</vt:lpstr>
      <vt:lpstr>请注意名词“结点”</vt:lpstr>
      <vt:lpstr>关于“云”</vt:lpstr>
      <vt:lpstr>基本概念要清楚</vt:lpstr>
      <vt:lpstr>1.2.2  互联网基础结构发展的三个阶段</vt:lpstr>
      <vt:lpstr>internet 和 Internet 的区别</vt:lpstr>
      <vt:lpstr>internet 和 Internet 的区别</vt:lpstr>
      <vt:lpstr>1.2.2  互联网基础结构发展的三个阶段</vt:lpstr>
      <vt:lpstr>1.2.2  互联网基础结构发展的三个阶段</vt:lpstr>
      <vt:lpstr>幻灯片 26</vt:lpstr>
      <vt:lpstr>幻灯片 27</vt:lpstr>
      <vt:lpstr>万维网 WWW 的问世</vt:lpstr>
      <vt:lpstr>互联网的发展情况概况</vt:lpstr>
      <vt:lpstr>互联网的发展情况概况</vt:lpstr>
      <vt:lpstr>1.2.3  互联网的标准化工作</vt:lpstr>
      <vt:lpstr>1.3  互联网的组成</vt:lpstr>
      <vt:lpstr>1.3  互联网的组成</vt:lpstr>
      <vt:lpstr>互联网的边缘部分与核心部分</vt:lpstr>
      <vt:lpstr>1.3.1  互联网的边缘部分</vt:lpstr>
      <vt:lpstr>端系统之间通信的含义</vt:lpstr>
      <vt:lpstr>端系统之间的两种通信方式</vt:lpstr>
      <vt:lpstr>1.  客户服务器方式</vt:lpstr>
      <vt:lpstr>幻灯片 39</vt:lpstr>
      <vt:lpstr>2. 对等连接方式 </vt:lpstr>
      <vt:lpstr>对等连接方式的特点</vt:lpstr>
      <vt:lpstr>幻灯片 42</vt:lpstr>
      <vt:lpstr>1.3.2  互联网的核心部分</vt:lpstr>
      <vt:lpstr>1.3.2  互联网的核心部分</vt:lpstr>
      <vt:lpstr>1. 电路交换的主要特点</vt:lpstr>
      <vt:lpstr>1. 电路交换的主要特点</vt:lpstr>
      <vt:lpstr>1. 电路交换的主要特点</vt:lpstr>
      <vt:lpstr>使用交换机</vt:lpstr>
      <vt:lpstr>“交换”的含义</vt:lpstr>
      <vt:lpstr>电路交换特点</vt:lpstr>
      <vt:lpstr>电路交换举例</vt:lpstr>
      <vt:lpstr>电路交换缺点</vt:lpstr>
      <vt:lpstr>2. 分组交换的主要特点 </vt:lpstr>
      <vt:lpstr>添加首部构成分组</vt:lpstr>
      <vt:lpstr>分组交换的传输单元</vt:lpstr>
      <vt:lpstr>分组首部的重要性</vt:lpstr>
      <vt:lpstr>收到分组后剥去首部</vt:lpstr>
      <vt:lpstr>最后还原成原来的报文</vt:lpstr>
      <vt:lpstr>幻灯片 59</vt:lpstr>
      <vt:lpstr>幻灯片 60</vt:lpstr>
      <vt:lpstr>分组交换网的示意图</vt:lpstr>
      <vt:lpstr>注意分组的存储转发过程</vt:lpstr>
      <vt:lpstr>路由器</vt:lpstr>
      <vt:lpstr>主机和路由器的作用不同</vt:lpstr>
      <vt:lpstr>分组交换的优点</vt:lpstr>
      <vt:lpstr>分组交换带来的问题</vt:lpstr>
      <vt:lpstr>两种交换的比较 </vt:lpstr>
      <vt:lpstr>1.4  计算机网络在我国的发展</vt:lpstr>
      <vt:lpstr>1.5  计算机网络的类别</vt:lpstr>
      <vt:lpstr>1.5.1  计算机网络的定义</vt:lpstr>
      <vt:lpstr>1.5.1  计算机网络的定义</vt:lpstr>
      <vt:lpstr>1.5.2  几种不同类别的网络</vt:lpstr>
      <vt:lpstr>1. 按照网络的作用范围进行分类</vt:lpstr>
      <vt:lpstr>2. 按照网络的使用者进行分类</vt:lpstr>
      <vt:lpstr>3. 用来把用户接入到互联网的网络</vt:lpstr>
      <vt:lpstr>3. 用来把用户接入到互联网的网络</vt:lpstr>
      <vt:lpstr>1.6  计算机网络的性能</vt:lpstr>
      <vt:lpstr>1.6.1  计算机网络的性能指标</vt:lpstr>
      <vt:lpstr>1. 速率</vt:lpstr>
      <vt:lpstr>2. 带宽 </vt:lpstr>
      <vt:lpstr>数字信号流随时间的变化</vt:lpstr>
      <vt:lpstr>3. 吞吐量</vt:lpstr>
      <vt:lpstr>4. 时延 (delay 或 latency)</vt:lpstr>
      <vt:lpstr>4. 时延 (delay 或 latency)</vt:lpstr>
      <vt:lpstr>4. 时延 (delay 或 latency)</vt:lpstr>
      <vt:lpstr>4. 时延 (delay 或 latency)</vt:lpstr>
      <vt:lpstr>4. 时延 (delay 或 latency)</vt:lpstr>
      <vt:lpstr>四种时延所产生的地方 </vt:lpstr>
      <vt:lpstr>5. 时延带宽积</vt:lpstr>
      <vt:lpstr>6. 往返时间 RTT</vt:lpstr>
      <vt:lpstr>7. 利用率</vt:lpstr>
      <vt:lpstr>时延与网络利用率的关系</vt:lpstr>
      <vt:lpstr>1.7  计算机网络的体系结构</vt:lpstr>
      <vt:lpstr>1.7.1  计算机网络体系结构的形成</vt:lpstr>
      <vt:lpstr>开放系统互连参考模型 OSI/RM</vt:lpstr>
      <vt:lpstr>开放系统互连参考模型 OSI/RM</vt:lpstr>
      <vt:lpstr>两种国际标准</vt:lpstr>
      <vt:lpstr>1.7.2  协议与划分层次</vt:lpstr>
      <vt:lpstr>网络协议的三个组成要素 </vt:lpstr>
      <vt:lpstr>协议的两种形式</vt:lpstr>
      <vt:lpstr>层次式协议结构</vt:lpstr>
      <vt:lpstr>划分层次的概念举例 </vt:lpstr>
      <vt:lpstr>两个主机交换文件 </vt:lpstr>
      <vt:lpstr>再设计一个通信服务模块 </vt:lpstr>
      <vt:lpstr>再设计一个网络接入模块 </vt:lpstr>
      <vt:lpstr>分层的好处与缺点 </vt:lpstr>
      <vt:lpstr>层数多少要适当 </vt:lpstr>
      <vt:lpstr>计算机网络的体系结构 </vt:lpstr>
      <vt:lpstr>1.7.3  具有五层协议的体系结构</vt:lpstr>
      <vt:lpstr>1.7.3  具有五层协议的体系结构</vt:lpstr>
      <vt:lpstr>五层协议的体系结构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主机 1 向主机 2 发送数据 </vt:lpstr>
      <vt:lpstr>1.7.4  实体、协议、服务和服务访问点</vt:lpstr>
      <vt:lpstr>协议和服务在概念上是不一样的</vt:lpstr>
      <vt:lpstr>服务访问点</vt:lpstr>
      <vt:lpstr>1.7.4  实体、协议、服务和服务访问点</vt:lpstr>
      <vt:lpstr>协议很复杂 </vt:lpstr>
      <vt:lpstr>【例1-1】著名的协议举例</vt:lpstr>
      <vt:lpstr>幻灯片 138</vt:lpstr>
      <vt:lpstr>结论</vt:lpstr>
      <vt:lpstr>1.7.5  TCP/IP 的体系结构</vt:lpstr>
      <vt:lpstr>TCP/IP 体系结构的另一种表示方法</vt:lpstr>
      <vt:lpstr>沙漏计时器形状的TCP/IP协议族 </vt:lpstr>
      <vt:lpstr>【例1-2】客户进程和服务器进程 使用 TCP/IP 协议栈进行通信</vt:lpstr>
      <vt:lpstr>功能较强的计算机 可同时运行多个服务器进程 </vt:lpstr>
    </vt:vector>
  </TitlesOfParts>
  <Company>920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simon</cp:lastModifiedBy>
  <cp:revision>49</cp:revision>
  <dcterms:created xsi:type="dcterms:W3CDTF">2016-10-01T05:27:09Z</dcterms:created>
  <dcterms:modified xsi:type="dcterms:W3CDTF">2020-02-26T07:26:46Z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