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3"/>
  </p:notesMasterIdLst>
  <p:handoutMasterIdLst>
    <p:handoutMasterId r:id="rId8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40" r:id="rId73"/>
    <p:sldId id="331" r:id="rId74"/>
    <p:sldId id="332" r:id="rId75"/>
    <p:sldId id="333" r:id="rId76"/>
    <p:sldId id="334" r:id="rId77"/>
    <p:sldId id="335" r:id="rId78"/>
    <p:sldId id="336" r:id="rId79"/>
    <p:sldId id="337" r:id="rId80"/>
    <p:sldId id="338" r:id="rId81"/>
    <p:sldId id="339" r:id="rId8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a:srgbClr val="99CCFF"/>
    <a:srgbClr val="6699FF"/>
    <a:srgbClr val="FFFF66"/>
    <a:srgbClr val="33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4690" autoAdjust="0"/>
  </p:normalViewPr>
  <p:slideViewPr>
    <p:cSldViewPr>
      <p:cViewPr varScale="1">
        <p:scale>
          <a:sx n="85" d="100"/>
          <a:sy n="85" d="100"/>
        </p:scale>
        <p:origin x="-1368"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15</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16</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18</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19</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20</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21</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22</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23</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25</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27</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28</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34</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37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39</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40</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41</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42</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43</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44</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45</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46</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47</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48</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50</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51</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52</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56</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57</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58</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59</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6</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63</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65</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66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67</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68</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69</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70</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71</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73</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74</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75</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76</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77</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78</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79</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80</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13</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14</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 xmlns:p14="http://schemas.microsoft.com/office/powerpoint/2010/main" val="33386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 xmlns:p14="http://schemas.microsoft.com/office/powerpoint/2010/main" val="97642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20505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 xmlns:p14="http://schemas.microsoft.com/office/powerpoint/2010/main" val="1254328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357403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a:t>
            </a:r>
            <a:r>
              <a:rPr lang="zh-CN" altLang="en-US" dirty="0">
                <a:solidFill>
                  <a:srgbClr val="FF0000"/>
                </a:solidFill>
              </a:rPr>
              <a:t>失真</a:t>
            </a:r>
            <a:r>
              <a:rPr lang="zh-CN" altLang="en-US" dirty="0"/>
              <a:t>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 xmlns:p14="http://schemas.microsoft.com/office/powerpoint/2010/main" val="1219084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 xmlns:p14="http://schemas.microsoft.com/office/powerpoint/2010/main" val="770045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 xmlns:p14="http://schemas.microsoft.com/office/powerpoint/2010/main" val="1280691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dirty="0"/>
              <a:t>(2) </a:t>
            </a:r>
            <a:r>
              <a:rPr lang="zh-CN" altLang="en-US" dirty="0"/>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smtClean="0"/>
              <a:t>对于，</a:t>
            </a:r>
            <a:r>
              <a:rPr lang="zh-CN" altLang="en-US" dirty="0"/>
              <a:t>如果信噪比不能再</a:t>
            </a:r>
            <a:r>
              <a:rPr lang="zh-CN" altLang="en-US" dirty="0" smtClean="0"/>
              <a:t>提高频带宽度已确定的信道了</a:t>
            </a:r>
            <a:r>
              <a:rPr lang="zh-CN" altLang="en-US" dirty="0"/>
              <a:t>，并且码元传输速率也达到了上限值，那么还有办法提高信息的传输速率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 xmlns:p14="http://schemas.microsoft.com/office/powerpoint/2010/main" val="64423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a:t>
            </a:r>
            <a:r>
              <a:rPr lang="zh-CN" altLang="zh-CN" dirty="0">
                <a:solidFill>
                  <a:srgbClr val="0000CC"/>
                </a:solidFill>
              </a:rPr>
              <a:t>铜线或光纤</a:t>
            </a:r>
            <a:r>
              <a:rPr lang="zh-CN" altLang="zh-CN" dirty="0"/>
              <a:t>）</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solidFill>
                  <a:srgbClr val="0000CC"/>
                </a:solidFill>
              </a:rPr>
              <a:t>电磁波</a:t>
            </a:r>
            <a:r>
              <a:rPr lang="zh-CN" altLang="zh-CN" dirty="0"/>
              <a:t>的传输常称为无线传输。</a:t>
            </a:r>
          </a:p>
        </p:txBody>
      </p:sp>
    </p:spTree>
    <p:extLst>
      <p:ext uri="{BB962C8B-B14F-4D97-AF65-F5344CB8AC3E}">
        <p14:creationId xmlns="" xmlns:p14="http://schemas.microsoft.com/office/powerpoint/2010/main" val="2795970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dirty="0">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53310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 xmlns:p14="http://schemas.microsoft.com/office/powerpoint/2010/main" val="1544049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cstate="print">
              <a:extLst>
                <a:ext uri="{28A0092B-C50C-407E-A947-70E740481C1C}">
                  <a14:useLocalDpi xmlns=""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cstate="print">
              <a:extLst>
                <a:ext uri="{28A0092B-C50C-407E-A947-70E740481C1C}">
                  <a14:useLocalDpi xmlns=""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cstate="print">
              <a:extLst>
                <a:ext uri="{28A0092B-C50C-407E-A947-70E740481C1C}">
                  <a14:useLocalDpi xmlns=""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1554753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dirty="0">
                          <a:solidFill>
                            <a:schemeClr val="tx1"/>
                          </a:solidFill>
                          <a:effectLst/>
                          <a:latin typeface="+mn-lt"/>
                          <a:ea typeface="黑体" pitchFamily="2" charset="-122"/>
                        </a:rPr>
                        <a:t>3</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16 MHz</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a:solidFill>
                            <a:schemeClr val="tx1"/>
                          </a:solidFill>
                          <a:effectLst/>
                          <a:latin typeface="+mn-lt"/>
                          <a:ea typeface="黑体" pitchFamily="2" charset="-122"/>
                        </a:rPr>
                        <a:t>5</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100 MHz</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传输速率不超过</a:t>
                      </a:r>
                      <a:r>
                        <a:rPr lang="en-US" sz="2000" b="1" dirty="0">
                          <a:solidFill>
                            <a:schemeClr val="tx1"/>
                          </a:solidFill>
                          <a:effectLst/>
                          <a:latin typeface="+mn-lt"/>
                          <a:ea typeface="黑体" pitchFamily="2" charset="-122"/>
                        </a:rPr>
                        <a:t>100 </a:t>
                      </a:r>
                      <a:r>
                        <a:rPr lang="en-US" sz="2000" b="1" dirty="0" err="1">
                          <a:solidFill>
                            <a:schemeClr val="tx1"/>
                          </a:solidFill>
                          <a:effectLst/>
                          <a:latin typeface="+mn-lt"/>
                          <a:ea typeface="黑体" pitchFamily="2" charset="-122"/>
                        </a:rPr>
                        <a:t>Mbit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a:solidFill>
                            <a:schemeClr val="tx1"/>
                          </a:solidFill>
                          <a:effectLst/>
                          <a:latin typeface="+mn-lt"/>
                          <a:ea typeface="黑体" pitchFamily="2" charset="-122"/>
                        </a:rPr>
                        <a:t>5E</a:t>
                      </a:r>
                      <a:r>
                        <a:rPr lang="zh-CN" sz="2000" b="1" dirty="0">
                          <a:solidFill>
                            <a:schemeClr val="tx1"/>
                          </a:solidFill>
                          <a:effectLst/>
                          <a:latin typeface="+mn-lt"/>
                          <a:ea typeface="黑体" pitchFamily="2" charset="-122"/>
                        </a:rPr>
                        <a:t>（超</a:t>
                      </a:r>
                      <a:r>
                        <a:rPr lang="en-US" sz="2000" b="1" dirty="0">
                          <a:solidFill>
                            <a:schemeClr val="tx1"/>
                          </a:solidFill>
                          <a:effectLst/>
                          <a:latin typeface="+mn-lt"/>
                          <a:ea typeface="黑体" pitchFamily="2" charset="-122"/>
                        </a:rPr>
                        <a:t>5</a:t>
                      </a:r>
                      <a:r>
                        <a:rPr lang="zh-CN" sz="2000" b="1" dirty="0">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a:solidFill>
                            <a:schemeClr val="tx1"/>
                          </a:solidFill>
                          <a:effectLst/>
                          <a:latin typeface="+mn-lt"/>
                          <a:ea typeface="黑体" pitchFamily="2" charset="-122"/>
                        </a:rPr>
                        <a:t>6</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250 MHz</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426723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90840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 xmlns:p14="http://schemas.microsoft.com/office/powerpoint/2010/main" val="2636839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a:t>
            </a:r>
            <a:r>
              <a:rPr lang="zh-CN" altLang="zh-CN" dirty="0">
                <a:solidFill>
                  <a:srgbClr val="FF0000"/>
                </a:solidFill>
              </a:rPr>
              <a:t>传输带宽</a:t>
            </a:r>
            <a:r>
              <a:rPr lang="zh-CN" altLang="zh-CN" dirty="0"/>
              <a:t>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 xmlns:p14="http://schemas.microsoft.com/office/powerpoint/2010/main" val="749209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154756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 xmlns:p14="http://schemas.microsoft.com/office/powerpoint/2010/main" val="3291637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 xmlns:p14="http://schemas.microsoft.com/office/powerpoint/2010/main" val="130901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 xmlns:p14="http://schemas.microsoft.com/office/powerpoint/2010/main" val="278320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dirty="0" smtClean="0">
                <a:solidFill>
                  <a:srgbClr val="000066"/>
                </a:solidFill>
                <a:latin typeface="+mn-lt"/>
                <a:ea typeface="黑体" pitchFamily="2" charset="-122"/>
              </a:rPr>
              <a:t> ISM </a:t>
            </a:r>
            <a:r>
              <a:rPr lang="zh-CN" altLang="zh-CN" sz="2400" b="1" dirty="0"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174389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 xmlns:p14="http://schemas.microsoft.com/office/powerpoint/2010/main" val="342307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 xmlns:p14="http://schemas.microsoft.com/office/powerpoint/2010/main" val="2954693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821563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a:t>
            </a:r>
            <a:r>
              <a:rPr lang="zh-CN" altLang="en-US" sz="2400" dirty="0">
                <a:solidFill>
                  <a:srgbClr val="0000CC"/>
                </a:solidFill>
              </a:rPr>
              <a:t>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24608"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355863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 xmlns:p14="http://schemas.microsoft.com/office/powerpoint/2010/main" val="4029848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 xmlns:p14="http://schemas.microsoft.com/office/powerpoint/2010/main" val="692360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 xmlns:p14="http://schemas.microsoft.com/office/powerpoint/2010/main" val="3235022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solidFill>
                  <a:srgbClr val="FF0000"/>
                </a:solidFill>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 xmlns:p14="http://schemas.microsoft.com/office/powerpoint/2010/main" val="2591120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a:t>
            </a:r>
            <a:r>
              <a:rPr lang="zh-CN" altLang="en-US" sz="2800" dirty="0" smtClean="0"/>
              <a:t>，不易</a:t>
            </a:r>
            <a:r>
              <a:rPr lang="zh-CN" altLang="en-US" sz="2800" dirty="0"/>
              <a:t>被敌人发现。 </a:t>
            </a:r>
          </a:p>
        </p:txBody>
      </p:sp>
    </p:spTree>
    <p:extLst>
      <p:ext uri="{BB962C8B-B14F-4D97-AF65-F5344CB8AC3E}">
        <p14:creationId xmlns=""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 xmlns:p14="http://schemas.microsoft.com/office/powerpoint/2010/main" val="391379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 xmlns:a14="http://schemas.microsoft.com/office/drawing/2010/main" w="12700" cap="flat" cmpd="sng">
                  <a:solidFill>
                    <a:schemeClr val="tx1"/>
                  </a:solidFill>
                  <a:prstDash val="solid"/>
                  <a:round/>
                  <a:headEnd/>
                  <a:tailEnd/>
                </a14:hiddenLine>
              </a:ext>
              <a:ext uri="{AF507438-7753-43E0-B8FC-AC1667EBCBE1}">
                <a14:hiddenEffects xmln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dirty="0">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输入</a:t>
            </a:r>
          </a:p>
          <a:p>
            <a:pPr algn="l" defTabSz="762000" eaLnBrk="0" hangingPunct="0"/>
            <a:r>
              <a:rPr kumimoji="1" lang="zh-CN" altLang="en-US" sz="1800" b="1" dirty="0">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dirty="0">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smtClean="0"/>
              <a:t>。</a:t>
            </a:r>
            <a:endParaRPr lang="zh-CN" altLang="en-US" dirty="0"/>
          </a:p>
        </p:txBody>
      </p:sp>
    </p:spTree>
    <p:extLst>
      <p:ext uri="{BB962C8B-B14F-4D97-AF65-F5344CB8AC3E}">
        <p14:creationId xmlns="" xmlns:p14="http://schemas.microsoft.com/office/powerpoint/2010/main" val="3765991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 xmlns:p14="http://schemas.microsoft.com/office/powerpoint/2010/main" val="535210302"/>
              </p:ext>
            </p:extLst>
          </p:nvPr>
        </p:nvGraphicFramePr>
        <p:xfrm>
          <a:off x="3080792" y="3645024"/>
          <a:ext cx="3948350" cy="1224136"/>
        </p:xfrm>
        <a:graphic>
          <a:graphicData uri="http://schemas.openxmlformats.org/presentationml/2006/ole">
            <p:oleObj spid="_x0000_s5122" name="公式" r:id="rId4" imgW="1282700" imgH="431800" progId="Equation.3">
              <p:embed/>
            </p:oleObj>
          </a:graphicData>
        </a:graphic>
      </p:graphicFrame>
      <p:pic>
        <p:nvPicPr>
          <p:cNvPr id="5125" name="Picture 5"/>
          <p:cNvPicPr>
            <a:picLocks noChangeAspect="1" noChangeArrowheads="1"/>
          </p:cNvPicPr>
          <p:nvPr/>
        </p:nvPicPr>
        <p:blipFill>
          <a:blip r:embed="rId5" cstate="print"/>
          <a:srcRect/>
          <a:stretch>
            <a:fillRect/>
          </a:stretch>
        </p:blipFill>
        <p:spPr bwMode="auto">
          <a:xfrm>
            <a:off x="704528" y="5013177"/>
            <a:ext cx="5400600" cy="476884"/>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704529" y="5445224"/>
            <a:ext cx="5400600" cy="422620"/>
          </a:xfrm>
          <a:prstGeom prst="rect">
            <a:avLst/>
          </a:prstGeom>
          <a:noFill/>
          <a:ln w="9525">
            <a:noFill/>
            <a:miter lim="800000"/>
            <a:headEnd/>
            <a:tailEnd/>
          </a:ln>
        </p:spPr>
      </p:pic>
      <p:sp>
        <p:nvSpPr>
          <p:cNvPr id="12" name="TextBox 11"/>
          <p:cNvSpPr txBox="1"/>
          <p:nvPr/>
        </p:nvSpPr>
        <p:spPr>
          <a:xfrm>
            <a:off x="2216696" y="5949280"/>
            <a:ext cx="4104456" cy="738664"/>
          </a:xfrm>
          <a:prstGeom prst="rect">
            <a:avLst/>
          </a:prstGeom>
          <a:noFill/>
        </p:spPr>
        <p:txBody>
          <a:bodyPr wrap="square" rtlCol="0">
            <a:spAutoFit/>
          </a:bodyPr>
          <a:lstStyle/>
          <a:p>
            <a:r>
              <a:rPr lang="en-US" altLang="zh-CN" sz="4200" dirty="0" smtClean="0">
                <a:latin typeface="+mj-lt"/>
                <a:ea typeface="仿宋" pitchFamily="49" charset="-122"/>
              </a:rPr>
              <a:t>1+1-1-1+1-1+1-1</a:t>
            </a:r>
            <a:endParaRPr lang="zh-CN" altLang="en-US" sz="4200" dirty="0">
              <a:latin typeface="+mj-lt"/>
              <a:ea typeface="仿宋" pitchFamily="49" charset="-122"/>
            </a:endParaRPr>
          </a:p>
        </p:txBody>
      </p:sp>
    </p:spTree>
    <p:extLst>
      <p:ext uri="{BB962C8B-B14F-4D97-AF65-F5344CB8AC3E}">
        <p14:creationId xmlns="" xmlns:p14="http://schemas.microsoft.com/office/powerpoint/2010/main" val="8746272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 xmlns:p14="http://schemas.microsoft.com/office/powerpoint/2010/main" val="1347464986"/>
              </p:ext>
            </p:extLst>
          </p:nvPr>
        </p:nvGraphicFramePr>
        <p:xfrm>
          <a:off x="920552" y="2283341"/>
          <a:ext cx="8136904" cy="1160011"/>
        </p:xfrm>
        <a:graphic>
          <a:graphicData uri="http://schemas.openxmlformats.org/presentationml/2006/ole">
            <p:oleObj spid="_x0000_s6146" name="公式" r:id="rId4" imgW="2781300" imgH="431800" progId="Equation.3">
              <p:embed/>
            </p:oleObj>
          </a:graphicData>
        </a:graphic>
      </p:graphicFrame>
      <p:sp>
        <p:nvSpPr>
          <p:cNvPr id="8" name="矩形 7"/>
          <p:cNvSpPr/>
          <p:nvPr/>
        </p:nvSpPr>
        <p:spPr>
          <a:xfrm>
            <a:off x="992560" y="4797152"/>
            <a:ext cx="8432117" cy="1569660"/>
          </a:xfrm>
          <a:prstGeom prst="rect">
            <a:avLst/>
          </a:prstGeom>
        </p:spPr>
        <p:txBody>
          <a:bodyPr wrap="none">
            <a:spAutoFit/>
          </a:bodyPr>
          <a:lstStyle/>
          <a:p>
            <a:pPr>
              <a:lnSpc>
                <a:spcPct val="100000"/>
              </a:lnSpc>
            </a:pPr>
            <a:r>
              <a:rPr lang="en-US" altLang="zh-CN" sz="3200" b="1" dirty="0" smtClean="0">
                <a:latin typeface="+mj-lt"/>
              </a:rPr>
              <a:t>S </a:t>
            </a:r>
            <a:r>
              <a:rPr lang="zh-CN" altLang="en-US" sz="3200" b="1" dirty="0" smtClean="0">
                <a:latin typeface="+mj-lt"/>
              </a:rPr>
              <a:t>站的码片序列：</a:t>
            </a:r>
            <a:r>
              <a:rPr lang="en-US" altLang="zh-CN" sz="3200" b="1" dirty="0" smtClean="0">
                <a:latin typeface="+mj-lt"/>
              </a:rPr>
              <a:t>(–1 –1 –1 +1 +1 –1 +1 +1) </a:t>
            </a:r>
          </a:p>
          <a:p>
            <a:r>
              <a:rPr lang="en-US" altLang="zh-CN" sz="3200" dirty="0" smtClean="0"/>
              <a:t>S </a:t>
            </a:r>
            <a:r>
              <a:rPr lang="zh-CN" altLang="en-US" sz="3200" dirty="0" smtClean="0"/>
              <a:t>站的反码：       </a:t>
            </a:r>
            <a:r>
              <a:rPr lang="en-US" altLang="zh-CN" sz="2800" b="1" dirty="0" smtClean="0">
                <a:latin typeface="+mj-lt"/>
              </a:rPr>
              <a:t>(+ 1 + 1 + 1 – 1 – 1 + 1 – 1 – 1)     </a:t>
            </a:r>
          </a:p>
          <a:p>
            <a:pPr>
              <a:lnSpc>
                <a:spcPct val="100000"/>
              </a:lnSpc>
            </a:pPr>
            <a:r>
              <a:rPr lang="en-US" altLang="zh-CN" sz="3200" b="1" dirty="0" smtClean="0">
                <a:latin typeface="+mj-lt"/>
              </a:rPr>
              <a:t>    </a:t>
            </a:r>
            <a:endParaRPr lang="en-US" altLang="zh-CN" sz="3200" b="1" dirty="0">
              <a:latin typeface="+mj-lt"/>
            </a:endParaRPr>
          </a:p>
        </p:txBody>
      </p:sp>
    </p:spTree>
    <p:extLst>
      <p:ext uri="{BB962C8B-B14F-4D97-AF65-F5344CB8AC3E}">
        <p14:creationId xmlns=""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dirty="0">
                <a:solidFill>
                  <a:srgbClr val="000099"/>
                </a:solidFill>
                <a:latin typeface="+mn-lt"/>
                <a:ea typeface="黑体" pitchFamily="2" charset="-122"/>
              </a:rPr>
              <a:t>m</a:t>
            </a:r>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规格化内积 </a:t>
            </a:r>
            <a:r>
              <a:rPr kumimoji="1" lang="en-US" altLang="zh-CN" sz="2000" b="1" dirty="0">
                <a:solidFill>
                  <a:srgbClr val="000099"/>
                </a:solidFill>
                <a:latin typeface="+mn-lt"/>
                <a:ea typeface="黑体" pitchFamily="2" charset="-122"/>
              </a:rPr>
              <a:t>S</a:t>
            </a:r>
            <a:r>
              <a:rPr kumimoji="1" lang="en-US" altLang="zh-CN" sz="2000" b="1" dirty="0">
                <a:solidFill>
                  <a:srgbClr val="000099"/>
                </a:solidFill>
                <a:latin typeface="+mn-lt"/>
                <a:ea typeface="黑体" pitchFamily="2" charset="-122"/>
                <a:sym typeface="Symbol" pitchFamily="18" charset="2"/>
              </a:rPr>
              <a:t> </a:t>
            </a:r>
            <a:r>
              <a:rPr kumimoji="1" lang="en-US" altLang="zh-CN" sz="2000" b="1" dirty="0">
                <a:solidFill>
                  <a:srgbClr val="000099"/>
                </a:solidFill>
                <a:latin typeface="+mn-lt"/>
                <a:ea typeface="黑体" pitchFamily="2" charset="-122"/>
                <a:sym typeface="Wingdings" pitchFamily="2" charset="2"/>
              </a:rPr>
              <a:t> </a:t>
            </a:r>
            <a:r>
              <a:rPr kumimoji="1" lang="en-US" altLang="zh-CN" sz="2000" b="1" dirty="0" err="1">
                <a:solidFill>
                  <a:srgbClr val="000099"/>
                </a:solidFill>
                <a:latin typeface="+mn-lt"/>
                <a:ea typeface="黑体" pitchFamily="2" charset="-122"/>
              </a:rPr>
              <a:t>T</a:t>
            </a:r>
            <a:r>
              <a:rPr kumimoji="1" lang="en-US" altLang="zh-CN" sz="2000" b="1" baseline="-25000" dirty="0" err="1">
                <a:solidFill>
                  <a:srgbClr val="000099"/>
                </a:solidFill>
                <a:latin typeface="+mn-lt"/>
                <a:ea typeface="黑体" pitchFamily="2" charset="-122"/>
              </a:rPr>
              <a:t>x</a:t>
            </a:r>
            <a:endParaRPr kumimoji="1" lang="en-US" altLang="zh-CN" sz="2000" b="1" baseline="-25000" dirty="0">
              <a:solidFill>
                <a:srgbClr val="000099"/>
              </a:solidFill>
              <a:latin typeface="+mn-lt"/>
              <a:ea typeface="黑体" pitchFamily="2" charset="-122"/>
            </a:endParaRP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13666" name="Picture 2"/>
          <p:cNvPicPr>
            <a:picLocks noChangeAspect="1" noChangeArrowheads="1"/>
          </p:cNvPicPr>
          <p:nvPr/>
        </p:nvPicPr>
        <p:blipFill>
          <a:blip r:embed="rId3" cstate="print"/>
          <a:srcRect/>
          <a:stretch>
            <a:fillRect/>
          </a:stretch>
        </p:blipFill>
        <p:spPr bwMode="auto">
          <a:xfrm>
            <a:off x="776536" y="5713883"/>
            <a:ext cx="8480204" cy="1144117"/>
          </a:xfrm>
          <a:prstGeom prst="rect">
            <a:avLst/>
          </a:prstGeom>
          <a:noFill/>
          <a:ln w="9525">
            <a:noFill/>
            <a:miter lim="800000"/>
            <a:headEnd/>
            <a:tailEnd/>
          </a:ln>
        </p:spPr>
      </p:pic>
    </p:spTree>
    <p:extLst>
      <p:ext uri="{BB962C8B-B14F-4D97-AF65-F5344CB8AC3E}">
        <p14:creationId xmlns="" xmlns:p14="http://schemas.microsoft.com/office/powerpoint/2010/main" val="9555722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 xmlns:p14="http://schemas.microsoft.com/office/powerpoint/2010/main" val="1958464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 xmlns:p14="http://schemas.microsoft.com/office/powerpoint/2010/main" val="2162148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 xmlns:p14="http://schemas.microsoft.com/office/powerpoint/2010/main" val="3865640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 xmlns:p14="http://schemas.microsoft.com/office/powerpoint/2010/main" val="29782526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 xmlns:p14="http://schemas.microsoft.com/office/powerpoint/2010/main" val="2914188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 xmlns:p14="http://schemas.microsoft.com/office/powerpoint/2010/main" val="907028121"/>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 xmlns:p14="http://schemas.microsoft.com/office/powerpoint/2010/main" val="63306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r>
              <a:rPr lang="zh-CN" altLang="en-US" sz="2800" dirty="0" smtClean="0"/>
              <a:t>。二进制编码是两种码元，分别表示</a:t>
            </a:r>
            <a:r>
              <a:rPr lang="en-US" altLang="zh-CN" sz="2800" dirty="0" smtClean="0"/>
              <a:t>0</a:t>
            </a:r>
            <a:r>
              <a:rPr lang="zh-CN" altLang="en-US" sz="2800" dirty="0" smtClean="0"/>
              <a:t>或</a:t>
            </a:r>
            <a:r>
              <a:rPr lang="en-US" altLang="zh-CN" sz="2800" dirty="0" smtClean="0"/>
              <a:t>1</a:t>
            </a:r>
          </a:p>
          <a:p>
            <a:pPr>
              <a:lnSpc>
                <a:spcPct val="120000"/>
              </a:lnSpc>
              <a:buNone/>
            </a:pPr>
            <a:endParaRPr lang="zh-CN" altLang="en-US" sz="2800" dirty="0"/>
          </a:p>
        </p:txBody>
      </p:sp>
    </p:spTree>
    <p:extLst>
      <p:ext uri="{BB962C8B-B14F-4D97-AF65-F5344CB8AC3E}">
        <p14:creationId xmlns=""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 xmlns:p14="http://schemas.microsoft.com/office/powerpoint/2010/main" val="4160879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 xmlns:p14="http://schemas.microsoft.com/office/powerpoint/2010/main" val="16898348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extLst>
      <p:ext uri="{BB962C8B-B14F-4D97-AF65-F5344CB8AC3E}">
        <p14:creationId xmlns="" xmlns:p14="http://schemas.microsoft.com/office/powerpoint/2010/main" val="12665309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 xmlns:p14="http://schemas.microsoft.com/office/powerpoint/2010/main" val="2685817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 xmlns:p14="http://schemas.microsoft.com/office/powerpoint/2010/main" val="26111335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 xmlns:p14="http://schemas.microsoft.com/office/powerpoint/2010/main" val="10297677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 xmlns:p14="http://schemas.microsoft.com/office/powerpoint/2010/main" val="1066347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 xmlns:p14="http://schemas.microsoft.com/office/powerpoint/2010/main" val="1354616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 xmlns:p14="http://schemas.microsoft.com/office/powerpoint/2010/main" val="2231332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 xmlns:p14="http://schemas.microsoft.com/office/powerpoint/2010/main" val="36387485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 xmlns:p14="http://schemas.microsoft.com/office/powerpoint/2010/main" val="32269064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159304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cstate="print"/>
          <a:srcRect/>
          <a:stretch>
            <a:fillRect/>
          </a:stretch>
        </p:blipFill>
        <p:spPr bwMode="auto">
          <a:xfrm>
            <a:off x="0" y="1844824"/>
            <a:ext cx="9906000" cy="3314578"/>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 xmlns:p14="http://schemas.microsoft.com/office/powerpoint/2010/main" val="8768151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 xmlns:p14="http://schemas.microsoft.com/office/powerpoint/2010/main" val="2900634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 xmlns:p14="http://schemas.microsoft.com/office/powerpoint/2010/main" val="203512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6284023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13260644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 xmlns:p14="http://schemas.microsoft.com/office/powerpoint/2010/main" val="18399476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 xmlns:p14="http://schemas.microsoft.com/office/powerpoint/2010/main" val="3721398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 xmlns:p14="http://schemas.microsoft.com/office/powerpoint/2010/main" val="15621796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 xmlns:p14="http://schemas.microsoft.com/office/powerpoint/2010/main" val="23994014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 xmlns:p14="http://schemas.microsoft.com/office/powerpoint/2010/main" val="2890282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a:t>
            </a:r>
            <a:r>
              <a:rPr lang="zh-CN" altLang="zh-CN" sz="2800" dirty="0">
                <a:solidFill>
                  <a:srgbClr val="0000CC"/>
                </a:solidFill>
              </a:rPr>
              <a:t>波形</a:t>
            </a:r>
            <a:r>
              <a:rPr lang="zh-CN" altLang="zh-CN" sz="2800" dirty="0"/>
              <a:t>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a:t>
            </a:r>
            <a:r>
              <a:rPr lang="zh-CN" altLang="zh-CN" sz="2800" dirty="0" smtClean="0"/>
              <a:t>范围搬移到较高的频段，</a:t>
            </a:r>
            <a:r>
              <a:rPr lang="zh-CN" altLang="zh-CN" sz="2800" dirty="0"/>
              <a:t>并</a:t>
            </a:r>
            <a:r>
              <a:rPr lang="zh-CN" altLang="zh-CN" sz="2800" dirty="0">
                <a:solidFill>
                  <a:srgbClr val="FF0000"/>
                </a:solidFill>
              </a:rPr>
              <a:t>转换为模拟信号，</a:t>
            </a:r>
            <a:r>
              <a:rPr lang="zh-CN" altLang="zh-CN" sz="2800" dirty="0"/>
              <a:t>这样就能够更好地在</a:t>
            </a:r>
            <a:r>
              <a:rPr lang="zh-CN" altLang="zh-CN" sz="2800" dirty="0" smtClean="0"/>
              <a:t>模拟信道</a:t>
            </a:r>
            <a:r>
              <a:rPr lang="zh-CN" altLang="zh-CN" sz="2800" dirty="0"/>
              <a:t>中</a:t>
            </a:r>
            <a:r>
              <a:rPr lang="zh-CN" altLang="zh-CN" sz="2800" dirty="0" smtClean="0"/>
              <a:t>传输</a:t>
            </a:r>
            <a:r>
              <a:rPr lang="zh-CN" altLang="en-US" sz="2800" dirty="0"/>
              <a:t>（即仅在一段频率范围内能够通过信道） </a:t>
            </a:r>
            <a:r>
              <a:rPr lang="zh-CN" altLang="en-US" sz="2800" dirty="0" smtClean="0"/>
              <a:t>。</a:t>
            </a:r>
            <a:r>
              <a:rPr lang="zh-CN" altLang="en-US" sz="2800" dirty="0" smtClean="0">
                <a:solidFill>
                  <a:srgbClr val="FF0000"/>
                </a:solidFill>
              </a:rPr>
              <a:t>带</a:t>
            </a:r>
            <a:r>
              <a:rPr lang="zh-CN" altLang="en-US" sz="2800" dirty="0">
                <a:solidFill>
                  <a:srgbClr val="FF0000"/>
                </a:solidFill>
              </a:rPr>
              <a:t>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 xmlns:p14="http://schemas.microsoft.com/office/powerpoint/2010/main" val="678143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683</TotalTime>
  <Words>5738</Words>
  <Application>Microsoft Office PowerPoint</Application>
  <PresentationFormat>A4 纸张(210x297 毫米)</PresentationFormat>
  <Paragraphs>1161</Paragraphs>
  <Slides>81</Slides>
  <Notes>66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CN(myzh)Icon</vt:lpstr>
      <vt:lpstr>公式</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2.3.1  导引型传输媒体</vt:lpstr>
      <vt:lpstr>2.3.1  导引型传输媒体</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幻灯片 59</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幻灯片 72</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幻灯片 81</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simon</cp:lastModifiedBy>
  <cp:revision>49</cp:revision>
  <dcterms:created xsi:type="dcterms:W3CDTF">2016-10-04T02:36:21Z</dcterms:created>
  <dcterms:modified xsi:type="dcterms:W3CDTF">2020-03-02T10:18:50Z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