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41"/>
  </p:notesMasterIdLst>
  <p:handoutMasterIdLst>
    <p:handoutMasterId r:id="rId142"/>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403" r:id="rId97"/>
    <p:sldId id="355" r:id="rId98"/>
    <p:sldId id="358" r:id="rId99"/>
    <p:sldId id="359" r:id="rId100"/>
    <p:sldId id="360" r:id="rId101"/>
    <p:sldId id="361" r:id="rId102"/>
    <p:sldId id="362" r:id="rId103"/>
    <p:sldId id="363" r:id="rId104"/>
    <p:sldId id="404"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8" r:id="rId129"/>
    <p:sldId id="390" r:id="rId130"/>
    <p:sldId id="391" r:id="rId131"/>
    <p:sldId id="392" r:id="rId132"/>
    <p:sldId id="393" r:id="rId133"/>
    <p:sldId id="394" r:id="rId134"/>
    <p:sldId id="395" r:id="rId135"/>
    <p:sldId id="397" r:id="rId136"/>
    <p:sldId id="399" r:id="rId137"/>
    <p:sldId id="400" r:id="rId138"/>
    <p:sldId id="401" r:id="rId139"/>
    <p:sldId id="402" r:id="rId140"/>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000099"/>
    <a:srgbClr val="333399"/>
    <a:srgbClr val="000066"/>
    <a:srgbClr val="FFFF66"/>
    <a:srgbClr val="66FF66"/>
    <a:srgbClr val="00FF00"/>
    <a:srgbClr val="0000CC"/>
    <a:srgbClr val="FF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729" autoAdjust="0"/>
  </p:normalViewPr>
  <p:slideViewPr>
    <p:cSldViewPr>
      <p:cViewPr varScale="1">
        <p:scale>
          <a:sx n="81" d="100"/>
          <a:sy n="81" d="100"/>
        </p:scale>
        <p:origin x="-96" y="-13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2</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12</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133</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134</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136</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137</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13</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14</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15</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16</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17</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18</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19</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20</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21</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3</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22</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24</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25</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26</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27</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28</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29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30</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31</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32</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4</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33</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35</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36</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37</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39</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41</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42</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43</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44</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45</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6</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46</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47</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48</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49</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50</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51</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52</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53</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54</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55</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56</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57</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58</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59</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60</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61</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62</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63</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64</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65</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8</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69</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70</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71</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72</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73</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74</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75</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79</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81</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86</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9</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87</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88</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89</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90</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91</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92</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93</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94</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95</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96</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10</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97</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100</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101</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102</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103</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114</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115</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116</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119</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120</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11</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121</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122</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124</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126</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127</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128</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129</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130</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131</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132</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0.xml"/><Relationship Id="rId1" Type="http://schemas.openxmlformats.org/officeDocument/2006/relationships/slideLayout" Target="../slideLayouts/slideLayout6.xml"/><Relationship Id="rId4" Type="http://schemas.openxmlformats.org/officeDocument/2006/relationships/image" Target="../media/image14.wmf"/></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p>
          <a:p>
            <a:r>
              <a:rPr lang="en-US" altLang="zh-CN" dirty="0" smtClean="0"/>
              <a:t>3.4  </a:t>
            </a:r>
            <a:r>
              <a:rPr lang="zh-CN" altLang="zh-CN" dirty="0"/>
              <a:t>扩展的以太网</a:t>
            </a:r>
          </a:p>
          <a:p>
            <a:r>
              <a:rPr lang="en-US" altLang="zh-CN" dirty="0" smtClean="0"/>
              <a:t>3.5  </a:t>
            </a:r>
            <a:r>
              <a:rPr lang="zh-CN" altLang="zh-CN" dirty="0"/>
              <a:t>高速</a:t>
            </a:r>
            <a:r>
              <a:rPr lang="zh-CN" altLang="zh-CN" dirty="0" smtClean="0"/>
              <a:t>以太网</a:t>
            </a:r>
            <a:endParaRPr lang="zh-CN" altLang="zh-CN" dirty="0"/>
          </a:p>
        </p:txBody>
      </p:sp>
    </p:spTree>
    <p:extLst>
      <p:ext uri="{BB962C8B-B14F-4D97-AF65-F5344CB8AC3E}">
        <p14:creationId xmlns:p14="http://schemas.microsoft.com/office/powerpoint/2010/main" xmlns="" val="3272326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itchFamily="2" charset="2"/>
              <a:buNone/>
            </a:pPr>
            <a:r>
              <a:rPr lang="en-US" altLang="zh-CN" dirty="0" smtClean="0"/>
              <a:t>1. </a:t>
            </a:r>
            <a:r>
              <a:rPr lang="zh-CN" altLang="en-US" dirty="0"/>
              <a:t>封装成帧</a:t>
            </a:r>
          </a:p>
          <a:p>
            <a:pPr>
              <a:buFont typeface="Wingdings" pitchFamily="2" charset="2"/>
              <a:buNone/>
            </a:pPr>
            <a:r>
              <a:rPr lang="en-US" altLang="zh-CN" dirty="0" smtClean="0"/>
              <a:t>2. </a:t>
            </a:r>
            <a:r>
              <a:rPr lang="zh-CN" altLang="en-US" dirty="0"/>
              <a:t>透明传输</a:t>
            </a:r>
          </a:p>
          <a:p>
            <a:pPr>
              <a:buFont typeface="Wingdings" pitchFamily="2" charset="2"/>
              <a:buNone/>
            </a:pPr>
            <a:r>
              <a:rPr lang="en-US" altLang="zh-CN" dirty="0" smtClean="0"/>
              <a:t>3. </a:t>
            </a:r>
            <a:r>
              <a:rPr lang="zh-CN" altLang="en-US" dirty="0"/>
              <a:t>差错控制 </a:t>
            </a:r>
          </a:p>
          <a:p>
            <a:pPr>
              <a:buFont typeface="Wingdings" pitchFamily="2" charset="2"/>
              <a:buNone/>
            </a:pPr>
            <a:endParaRPr lang="en-US" altLang="zh-CN" dirty="0"/>
          </a:p>
        </p:txBody>
      </p:sp>
    </p:spTree>
    <p:extLst>
      <p:ext uri="{BB962C8B-B14F-4D97-AF65-F5344CB8AC3E}">
        <p14:creationId xmlns:p14="http://schemas.microsoft.com/office/powerpoint/2010/main" xmlns="" val="144569263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Tree>
    <p:extLst>
      <p:ext uri="{BB962C8B-B14F-4D97-AF65-F5344CB8AC3E}">
        <p14:creationId xmlns:p14="http://schemas.microsoft.com/office/powerpoint/2010/main" xmlns="" val="11024047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xmlns="" w="9525">
                    <a:solidFill>
                      <a:srgbClr val="FFCC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29335558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a:t>
            </a:r>
            <a:r>
              <a:rPr lang="zh-CN" altLang="en-US" dirty="0" smtClean="0">
                <a:ea typeface="黑体" pitchFamily="2" charset="-122"/>
              </a:rPr>
              <a:t>的</a:t>
            </a:r>
            <a:r>
              <a:rPr lang="zh-CN" altLang="en-US" dirty="0"/>
              <a:t>以太网</a:t>
            </a:r>
            <a:r>
              <a:rPr lang="zh-CN" altLang="en-US" dirty="0" smtClean="0">
                <a:ea typeface="黑体" pitchFamily="2" charset="-122"/>
              </a:rPr>
              <a:t>上</a:t>
            </a:r>
            <a:r>
              <a:rPr lang="zh-CN" altLang="en-US" dirty="0">
                <a:ea typeface="黑体" pitchFamily="2" charset="-122"/>
              </a:rPr>
              <a:t>的计算机能够进行跨碰撞域的通信。</a:t>
            </a:r>
          </a:p>
          <a:p>
            <a:pPr lvl="1">
              <a:lnSpc>
                <a:spcPct val="110000"/>
              </a:lnSpc>
            </a:pPr>
            <a:r>
              <a:rPr lang="zh-CN" altLang="en-US" dirty="0">
                <a:ea typeface="黑体" pitchFamily="2" charset="-122"/>
              </a:rPr>
              <a:t>扩大</a:t>
            </a:r>
            <a:r>
              <a:rPr lang="zh-CN" altLang="en-US" dirty="0" smtClean="0">
                <a:ea typeface="黑体" pitchFamily="2" charset="-122"/>
              </a:rPr>
              <a:t>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Tree>
    <p:extLst>
      <p:ext uri="{BB962C8B-B14F-4D97-AF65-F5344CB8AC3E}">
        <p14:creationId xmlns:p14="http://schemas.microsoft.com/office/powerpoint/2010/main" xmlns=""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a:t>
            </a:r>
            <a:r>
              <a:rPr lang="zh-CN" altLang="en-US" sz="2400" b="1" dirty="0" smtClean="0">
                <a:solidFill>
                  <a:srgbClr val="000099"/>
                </a:solidFill>
                <a:latin typeface="+mn-lt"/>
                <a:ea typeface="黑体" pitchFamily="2" charset="-122"/>
              </a:rPr>
              <a:t>数据链路层。</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它</a:t>
            </a:r>
            <a:r>
              <a:rPr lang="zh-CN" altLang="en-US" sz="2400" b="1" dirty="0">
                <a:solidFill>
                  <a:srgbClr val="C00000"/>
                </a:solidFill>
                <a:latin typeface="+mn-lt"/>
                <a:ea typeface="黑体" pitchFamily="2" charset="-122"/>
              </a:rPr>
              <a:t>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a:t>
            </a:r>
            <a:r>
              <a:rPr lang="zh-CN" altLang="en-US" sz="2400" b="1" dirty="0" smtClean="0">
                <a:solidFill>
                  <a:srgbClr val="000099"/>
                </a:solidFill>
                <a:latin typeface="+mn-lt"/>
                <a:ea typeface="黑体" pitchFamily="2" charset="-122"/>
              </a:rPr>
              <a:t>或</a:t>
            </a:r>
            <a:r>
              <a:rPr lang="zh-CN" altLang="zh-CN" sz="2400" b="1" dirty="0">
                <a:solidFill>
                  <a:srgbClr val="000099"/>
                </a:solidFill>
                <a:latin typeface="+mn-lt"/>
                <a:ea typeface="黑体" pitchFamily="2" charset="-122"/>
              </a:rPr>
              <a:t>把它</a:t>
            </a:r>
            <a:r>
              <a:rPr lang="zh-CN" altLang="en-US" sz="2400" b="1" dirty="0" smtClean="0">
                <a:solidFill>
                  <a:srgbClr val="000099"/>
                </a:solidFill>
                <a:latin typeface="+mn-lt"/>
                <a:ea typeface="黑体" pitchFamily="2" charset="-122"/>
              </a:rPr>
              <a:t>丢弃</a:t>
            </a:r>
            <a:r>
              <a:rPr lang="zh-CN" altLang="en-US" sz="2400" b="1" dirty="0">
                <a:solidFill>
                  <a:srgbClr val="000099"/>
                </a:solidFill>
                <a:latin typeface="+mn-lt"/>
                <a:ea typeface="黑体" pitchFamily="2" charset="-122"/>
              </a:rPr>
              <a:t>。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smtClean="0">
                <a:solidFill>
                  <a:srgbClr val="000099"/>
                </a:solidFill>
                <a:latin typeface="+mn-lt"/>
                <a:ea typeface="黑体" pitchFamily="2" charset="-122"/>
              </a:rPr>
              <a:t>1990 </a:t>
            </a:r>
            <a:r>
              <a:rPr lang="zh-CN" altLang="en-US" sz="2400" b="1" dirty="0" smtClean="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a:t>
            </a:r>
            <a:r>
              <a:rPr lang="zh-CN" altLang="en-US" sz="2400" b="1" dirty="0" smtClean="0">
                <a:solidFill>
                  <a:srgbClr val="C00000"/>
                </a:solidFill>
                <a:latin typeface="+mn-lt"/>
                <a:ea typeface="黑体" pitchFamily="2" charset="-122"/>
              </a:rPr>
              <a:t>集线器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switching hub</a:t>
            </a:r>
            <a:r>
              <a:rPr lang="en-US" altLang="zh-CN" sz="2400" b="1" dirty="0" smtClean="0">
                <a:solidFill>
                  <a:srgbClr val="000099"/>
                </a:solidFill>
                <a:latin typeface="+mn-lt"/>
                <a:ea typeface="黑体" pitchFamily="2" charset="-122"/>
              </a:rPr>
              <a:t>) </a:t>
            </a:r>
            <a:r>
              <a:rPr lang="zh-CN" altLang="en-US" sz="2400" b="1" dirty="0" smtClean="0">
                <a:solidFill>
                  <a:srgbClr val="000099"/>
                </a:solidFill>
                <a:latin typeface="+mn-lt"/>
                <a:ea typeface="黑体" pitchFamily="2" charset="-122"/>
              </a:rPr>
              <a:t>可</a:t>
            </a:r>
            <a:r>
              <a:rPr lang="zh-CN" altLang="en-US" sz="2400" b="1" dirty="0">
                <a:solidFill>
                  <a:srgbClr val="000099"/>
                </a:solidFill>
                <a:latin typeface="+mn-lt"/>
                <a:ea typeface="黑体" pitchFamily="2" charset="-122"/>
              </a:rPr>
              <a:t>明显地</a:t>
            </a:r>
            <a:r>
              <a:rPr lang="zh-CN" altLang="en-US" sz="2400" b="1" dirty="0" smtClean="0">
                <a:solidFill>
                  <a:srgbClr val="000099"/>
                </a:solidFill>
                <a:latin typeface="+mn-lt"/>
                <a:ea typeface="黑体" pitchFamily="2" charset="-122"/>
              </a:rPr>
              <a:t>提高</a:t>
            </a:r>
            <a:r>
              <a:rPr lang="zh-CN" altLang="en-US" sz="2400" b="1" dirty="0">
                <a:solidFill>
                  <a:srgbClr val="000099"/>
                </a:solidFill>
                <a:latin typeface="+mn-lt"/>
                <a:ea typeface="黑体" pitchFamily="2" charset="-122"/>
              </a:rPr>
              <a:t>以太网的性能</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smtClean="0">
                <a:solidFill>
                  <a:srgbClr val="C00000"/>
                </a:solidFill>
                <a:latin typeface="+mn-lt"/>
                <a:ea typeface="黑体" pitchFamily="2" charset="-122"/>
              </a:rPr>
              <a:t>交换式</a:t>
            </a:r>
            <a:r>
              <a:rPr lang="zh-CN" altLang="zh-CN" sz="2400" b="1" dirty="0">
                <a:solidFill>
                  <a:srgbClr val="C00000"/>
                </a:solidFill>
                <a:latin typeface="+mn-lt"/>
                <a:ea typeface="黑体" pitchFamily="2" charset="-122"/>
              </a:rPr>
              <a:t>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a:t>
            </a:r>
            <a:r>
              <a:rPr lang="en-US" altLang="zh-CN" sz="2400" b="1" dirty="0" smtClean="0">
                <a:solidFill>
                  <a:srgbClr val="000099"/>
                </a:solidFill>
                <a:latin typeface="+mn-lt"/>
                <a:ea typeface="黑体" pitchFamily="2" charset="-122"/>
              </a:rPr>
              <a:t>) </a:t>
            </a:r>
            <a:r>
              <a:rPr lang="zh-CN" altLang="zh-CN" sz="2400" b="1" dirty="0" smtClean="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a:t>
            </a:r>
            <a:r>
              <a:rPr lang="zh-CN" altLang="zh-CN" sz="2400" b="1" dirty="0" smtClean="0">
                <a:solidFill>
                  <a:srgbClr val="000099"/>
                </a:solidFill>
                <a:latin typeface="+mn-lt"/>
                <a:ea typeface="黑体" pitchFamily="2" charset="-122"/>
              </a:rPr>
              <a:t>数据链路层</a:t>
            </a:r>
            <a:r>
              <a:rPr lang="zh-CN" altLang="en-US" sz="2400" b="1" dirty="0" smtClean="0">
                <a:solidFill>
                  <a:srgbClr val="000099"/>
                </a:solidFill>
                <a:latin typeface="+mn-lt"/>
                <a:ea typeface="黑体" pitchFamily="2" charset="-122"/>
              </a:rPr>
              <a:t>。</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34266282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83" name="Picture 3" descr="C:\Users\simon\AppData\Roaming\Tencent\Users\154004772\QQ\WinTemp\RichOle\GII%PT52F[QP3F6M$IU4BA6.png"/>
          <p:cNvPicPr>
            <a:picLocks noChangeAspect="1" noChangeArrowheads="1"/>
          </p:cNvPicPr>
          <p:nvPr/>
        </p:nvPicPr>
        <p:blipFill>
          <a:blip r:embed="rId2" cstate="print"/>
          <a:srcRect/>
          <a:stretch>
            <a:fillRect/>
          </a:stretch>
        </p:blipFill>
        <p:spPr bwMode="auto">
          <a:xfrm>
            <a:off x="344488" y="0"/>
            <a:ext cx="7776864" cy="2405792"/>
          </a:xfrm>
          <a:prstGeom prst="rect">
            <a:avLst/>
          </a:prstGeom>
          <a:noFill/>
        </p:spPr>
      </p:pic>
      <p:pic>
        <p:nvPicPr>
          <p:cNvPr id="276484" name="Picture 4" descr="C:\Users\simon\AppData\Roaming\Tencent\Users\154004772\QQ\WinTemp\RichOle\JOQ7@37D8`UKFU)GDZ1U4SG.png"/>
          <p:cNvPicPr>
            <a:picLocks noChangeAspect="1" noChangeArrowheads="1"/>
          </p:cNvPicPr>
          <p:nvPr/>
        </p:nvPicPr>
        <p:blipFill>
          <a:blip r:embed="rId3" cstate="print"/>
          <a:srcRect/>
          <a:stretch>
            <a:fillRect/>
          </a:stretch>
        </p:blipFill>
        <p:spPr bwMode="auto">
          <a:xfrm>
            <a:off x="1496616" y="3717032"/>
            <a:ext cx="7200800" cy="2512318"/>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a:t>
            </a:r>
            <a:r>
              <a:rPr lang="zh-CN" altLang="zh-CN" dirty="0">
                <a:solidFill>
                  <a:srgbClr val="FF0000"/>
                </a:solidFill>
              </a:rPr>
              <a:t>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Tree>
    <p:extLst>
      <p:ext uri="{BB962C8B-B14F-4D97-AF65-F5344CB8AC3E}">
        <p14:creationId xmlns:p14="http://schemas.microsoft.com/office/powerpoint/2010/main" xmlns="" val="1829247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Tree>
    <p:extLst>
      <p:ext uri="{BB962C8B-B14F-4D97-AF65-F5344CB8AC3E}">
        <p14:creationId xmlns:p14="http://schemas.microsoft.com/office/powerpoint/2010/main" xmlns="" val="42556253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p>
          <a:p>
            <a:endParaRPr lang="zh-CN" altLang="en-US" sz="2800" dirty="0"/>
          </a:p>
        </p:txBody>
      </p:sp>
    </p:spTree>
    <p:extLst>
      <p:ext uri="{BB962C8B-B14F-4D97-AF65-F5344CB8AC3E}">
        <p14:creationId xmlns:p14="http://schemas.microsoft.com/office/powerpoint/2010/main" xmlns="" val="340413473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itchFamily="2" charset="-122"/>
              </a:rPr>
              <a:t>时</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298280068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xmlns="" val="3413883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itchFamily="2" charset="-122"/>
              </a:rPr>
              <a:t>从这里开始发送</a:t>
            </a:r>
            <a:endParaRPr kumimoji="1" lang="zh-CN" altLang="en-US" sz="2400" b="1" dirty="0">
              <a:solidFill>
                <a:srgbClr val="000099"/>
              </a:solidFill>
              <a:latin typeface="+mn-lt"/>
              <a:ea typeface="黑体"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itchFamily="2" charset="-122"/>
              </a:rPr>
              <a:t>发送</a:t>
            </a:r>
            <a:endParaRPr kumimoji="1" lang="zh-CN" altLang="en-US" sz="2400" b="1" dirty="0">
              <a:solidFill>
                <a:srgbClr val="000099"/>
              </a:solidFill>
              <a:latin typeface="+mn-lt"/>
              <a:ea typeface="黑体"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帧首部和帧尾部封装成帧</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64772756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smtClean="0">
                <a:solidFill>
                  <a:srgbClr val="FF0000"/>
                </a:solidFill>
              </a:rPr>
              <a:t>接口</a:t>
            </a:r>
            <a:r>
              <a:rPr lang="en-US" altLang="zh-CN" sz="2800" dirty="0" smtClean="0">
                <a:solidFill>
                  <a:srgbClr val="FF0000"/>
                </a:solidFill>
              </a:rPr>
              <a:t> 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Tree>
    <p:extLst>
      <p:ext uri="{BB962C8B-B14F-4D97-AF65-F5344CB8AC3E}">
        <p14:creationId xmlns:p14="http://schemas.microsoft.com/office/powerpoint/2010/main" xmlns="" val="33353340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extLst>
      <p:ext uri="{BB962C8B-B14F-4D97-AF65-F5344CB8AC3E}">
        <p14:creationId xmlns:p14="http://schemas.microsoft.com/office/powerpoint/2010/main" xmlns="" val="32103880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r>
                <a:rPr kumimoji="1" lang="zh-CN" altLang="en-US" sz="1600" b="1" dirty="0" smtClean="0">
                  <a:latin typeface="+mn-lt"/>
                  <a:ea typeface="黑体" pitchFamily="2" charset="-122"/>
                </a:rPr>
                <a:t>      </a:t>
              </a:r>
              <a:r>
                <a:rPr kumimoji="1" lang="en-US" altLang="zh-CN" sz="1600" b="1" dirty="0" smtClean="0">
                  <a:latin typeface="+mn-lt"/>
                  <a:ea typeface="黑体" pitchFamily="2" charset="-122"/>
                </a:rPr>
                <a:t>A           1</a:t>
              </a:r>
              <a:endParaRPr kumimoji="1" lang="en-US" altLang="zh-CN" sz="1600" b="1" dirty="0">
                <a:latin typeface="+mn-lt"/>
                <a:ea typeface="黑体" pitchFamily="2" charset="-122"/>
              </a:endParaRPr>
            </a:p>
            <a:p>
              <a:pPr defTabSz="762000" eaLnBrk="0" hangingPunct="0">
                <a:lnSpc>
                  <a:spcPct val="115000"/>
                </a:lnSpc>
              </a:pPr>
              <a:r>
                <a:rPr kumimoji="1" lang="en-US" altLang="zh-CN" sz="1600" b="1" dirty="0" smtClean="0">
                  <a:latin typeface="+mn-lt"/>
                  <a:ea typeface="黑体" pitchFamily="2" charset="-122"/>
                </a:rPr>
                <a:t>       B           3</a:t>
              </a:r>
              <a:endParaRPr kumimoji="1" lang="en-US" altLang="zh-CN" sz="1600" b="1" dirty="0">
                <a:latin typeface="+mn-lt"/>
                <a:ea typeface="黑体"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itchFamily="2" charset="-122"/>
                </a:rPr>
                <a:t>交换</a:t>
              </a:r>
              <a:r>
                <a:rPr lang="zh-CN" altLang="en-US" sz="2400" b="1" dirty="0">
                  <a:latin typeface="+mn-lt"/>
                  <a:ea typeface="黑体" pitchFamily="2" charset="-122"/>
                </a:rPr>
                <a:t>了两帧后的交换</a:t>
              </a:r>
              <a:r>
                <a:rPr lang="zh-CN" altLang="en-US" sz="2400" b="1" dirty="0" smtClean="0">
                  <a:latin typeface="+mn-lt"/>
                  <a:ea typeface="黑体" pitchFamily="2" charset="-122"/>
                </a:rPr>
                <a:t>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smtClean="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xmlns="" val="19668421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itchFamily="2" charset="-122"/>
              </a:rPr>
              <a:t>如没有，</a:t>
            </a:r>
            <a:r>
              <a:rPr lang="zh-CN" altLang="en-US" sz="2400" dirty="0" smtClean="0">
                <a:ea typeface="黑体" pitchFamily="2" charset="-122"/>
              </a:rPr>
              <a:t>则向所有</a:t>
            </a:r>
            <a:r>
              <a:rPr lang="zh-CN" altLang="en-US" sz="2400" dirty="0">
                <a:ea typeface="黑体" pitchFamily="2" charset="-122"/>
              </a:rPr>
              <a:t>其他接口</a:t>
            </a:r>
            <a:r>
              <a:rPr lang="zh-CN" altLang="en-US" sz="2400" dirty="0" smtClean="0">
                <a:ea typeface="黑体" pitchFamily="2" charset="-122"/>
              </a:rPr>
              <a:t>（进入的</a:t>
            </a:r>
            <a:r>
              <a:rPr lang="zh-CN" altLang="en-US" sz="2400" dirty="0">
                <a:ea typeface="黑体" pitchFamily="2" charset="-122"/>
              </a:rPr>
              <a:t>接口除外</a:t>
            </a:r>
            <a:r>
              <a:rPr lang="zh-CN" altLang="en-US" sz="2400" dirty="0" smtClean="0">
                <a:ea typeface="黑体" pitchFamily="2" charset="-122"/>
              </a:rPr>
              <a:t>）转发</a:t>
            </a:r>
            <a:r>
              <a:rPr lang="zh-CN" altLang="en-US" sz="2400" dirty="0">
                <a:ea typeface="黑体" pitchFamily="2" charset="-122"/>
              </a:rPr>
              <a:t>。</a:t>
            </a:r>
          </a:p>
          <a:p>
            <a:pPr lvl="1"/>
            <a:r>
              <a:rPr lang="zh-CN" altLang="en-US" sz="2400" dirty="0">
                <a:ea typeface="黑体" pitchFamily="2" charset="-122"/>
              </a:rPr>
              <a:t>如有，则</a:t>
            </a:r>
            <a:r>
              <a:rPr lang="zh-CN" altLang="en-US" sz="2400" dirty="0" smtClean="0">
                <a:ea typeface="黑体" pitchFamily="2" charset="-122"/>
              </a:rPr>
              <a:t>按</a:t>
            </a:r>
            <a:r>
              <a:rPr lang="zh-CN" altLang="en-US" sz="2400" dirty="0"/>
              <a:t>交换</a:t>
            </a:r>
            <a:r>
              <a:rPr lang="zh-CN" altLang="en-US" sz="2400" dirty="0" smtClean="0">
                <a:ea typeface="黑体" pitchFamily="2" charset="-122"/>
              </a:rPr>
              <a:t>表</a:t>
            </a:r>
            <a:r>
              <a:rPr lang="zh-CN" altLang="en-US" sz="2400" dirty="0">
                <a:ea typeface="黑体" pitchFamily="2" charset="-122"/>
              </a:rPr>
              <a:t>中给出的接口进行转发。</a:t>
            </a:r>
          </a:p>
          <a:p>
            <a:pPr lvl="1"/>
            <a:r>
              <a:rPr lang="zh-CN" altLang="en-US" sz="2400" dirty="0" smtClean="0">
                <a:ea typeface="黑体" pitchFamily="2" charset="-122"/>
              </a:rPr>
              <a:t>若交换表</a:t>
            </a:r>
            <a:r>
              <a:rPr lang="zh-CN" altLang="en-US" sz="2400" dirty="0">
                <a:ea typeface="黑体" pitchFamily="2" charset="-122"/>
              </a:rPr>
              <a:t>中给出的接口就是该帧</a:t>
            </a:r>
            <a:r>
              <a:rPr lang="zh-CN" altLang="en-US" sz="2400" dirty="0" smtClean="0">
                <a:ea typeface="黑体" pitchFamily="2" charset="-122"/>
              </a:rPr>
              <a:t>进入交换机的</a:t>
            </a:r>
            <a:r>
              <a:rPr lang="zh-CN" altLang="en-US" sz="2400" dirty="0">
                <a:ea typeface="黑体" pitchFamily="2" charset="-122"/>
              </a:rPr>
              <a:t>接口，则应丢弃这个帧（因为这时不需要</a:t>
            </a:r>
            <a:r>
              <a:rPr lang="zh-CN" altLang="en-US" sz="2400" dirty="0" smtClean="0">
                <a:ea typeface="黑体" pitchFamily="2" charset="-122"/>
              </a:rPr>
              <a:t>经过交换机进行</a:t>
            </a:r>
            <a:r>
              <a:rPr lang="zh-CN" altLang="en-US" sz="2400" dirty="0">
                <a:ea typeface="黑体" pitchFamily="2" charset="-122"/>
              </a:rPr>
              <a:t>转发）。</a:t>
            </a:r>
          </a:p>
        </p:txBody>
      </p:sp>
    </p:spTree>
    <p:extLst>
      <p:ext uri="{BB962C8B-B14F-4D97-AF65-F5344CB8AC3E}">
        <p14:creationId xmlns:p14="http://schemas.microsoft.com/office/powerpoint/2010/main" xmlns="" val="55317396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85788310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xmlns="">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xmlns="">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08825908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extLst>
      <p:ext uri="{BB962C8B-B14F-4D97-AF65-F5344CB8AC3E}">
        <p14:creationId xmlns:p14="http://schemas.microsoft.com/office/powerpoint/2010/main" xmlns="" val="178129254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a:t>
            </a:r>
            <a:r>
              <a:rPr lang="zh-CN" altLang="zh-CN" dirty="0">
                <a:solidFill>
                  <a:srgbClr val="FF0000"/>
                </a:solidFill>
              </a:rPr>
              <a:t>不使用共享总线</a:t>
            </a:r>
            <a:r>
              <a:rPr lang="zh-CN" altLang="zh-CN" dirty="0"/>
              <a:t>，没有碰撞问题，因此不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p>
          <a:p>
            <a:endParaRPr lang="en-US" altLang="zh-CN" dirty="0" smtClean="0"/>
          </a:p>
        </p:txBody>
      </p:sp>
    </p:spTree>
    <p:extLst>
      <p:ext uri="{BB962C8B-B14F-4D97-AF65-F5344CB8AC3E}">
        <p14:creationId xmlns:p14="http://schemas.microsoft.com/office/powerpoint/2010/main" xmlns="" val="58739547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Tree>
    <p:extLst>
      <p:ext uri="{BB962C8B-B14F-4D97-AF65-F5344CB8AC3E}">
        <p14:creationId xmlns:p14="http://schemas.microsoft.com/office/powerpoint/2010/main" xmlns="" val="83005057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itchFamily="2" charset="-122"/>
              </a:rPr>
              <a:t>10 </a:t>
            </a:r>
            <a:r>
              <a:rPr lang="zh-CN" altLang="en-US" sz="2400" b="1" dirty="0" smtClean="0">
                <a:solidFill>
                  <a:srgbClr val="000099"/>
                </a:solidFill>
                <a:latin typeface="+mn-lt"/>
                <a:ea typeface="黑体" pitchFamily="2" charset="-122"/>
              </a:rPr>
              <a:t>台计算机划分为三</a:t>
            </a:r>
            <a:r>
              <a:rPr lang="zh-CN" altLang="en-US" sz="2400" b="1" dirty="0">
                <a:solidFill>
                  <a:srgbClr val="000099"/>
                </a:solidFill>
                <a:latin typeface="+mn-lt"/>
                <a:ea typeface="黑体" pitchFamily="2" charset="-122"/>
              </a:rPr>
              <a:t>个虚拟</a:t>
            </a:r>
            <a:r>
              <a:rPr lang="zh-CN" altLang="en-US" sz="2400" b="1" dirty="0" smtClean="0">
                <a:solidFill>
                  <a:srgbClr val="000099"/>
                </a:solidFill>
                <a:latin typeface="+mn-lt"/>
                <a:ea typeface="黑体" pitchFamily="2" charset="-122"/>
              </a:rPr>
              <a:t>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274163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dirty="0">
                <a:solidFill>
                  <a:srgbClr val="000099"/>
                </a:solidFill>
                <a:latin typeface="+mn-lt"/>
                <a:ea typeface="黑体" pitchFamily="2" charset="-122"/>
              </a:rPr>
              <a:t>装在帧中的数据部分</a:t>
            </a: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控制字符进行帧定界的方法举例</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25067278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xmlns=""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xmlns=""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xmlns=""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Tree>
    <p:extLst>
      <p:ext uri="{BB962C8B-B14F-4D97-AF65-F5344CB8AC3E}">
        <p14:creationId xmlns:p14="http://schemas.microsoft.com/office/powerpoint/2010/main" xmlns="" val="377118853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itchFamily="2" charset="-122"/>
              </a:rPr>
              <a:t>插入</a:t>
            </a:r>
            <a:r>
              <a:rPr lang="en-US" altLang="zh-CN" sz="2400" b="1" dirty="0" smtClean="0">
                <a:latin typeface="+mn-lt"/>
                <a:ea typeface="黑体" pitchFamily="2" charset="-122"/>
              </a:rPr>
              <a:t> VLAN </a:t>
            </a:r>
            <a:r>
              <a:rPr lang="zh-CN" altLang="zh-CN" sz="2400" b="1" dirty="0" smtClean="0">
                <a:latin typeface="+mn-lt"/>
                <a:ea typeface="黑体" pitchFamily="2" charset="-122"/>
              </a:rPr>
              <a:t>标记</a:t>
            </a:r>
            <a:r>
              <a:rPr lang="zh-CN" altLang="zh-CN" sz="2400" b="1" dirty="0">
                <a:latin typeface="+mn-lt"/>
                <a:ea typeface="黑体" pitchFamily="2" charset="-122"/>
              </a:rPr>
              <a:t>后变成</a:t>
            </a:r>
            <a:r>
              <a:rPr lang="zh-CN" altLang="zh-CN" sz="2400" b="1" dirty="0" smtClean="0">
                <a:latin typeface="+mn-lt"/>
                <a:ea typeface="黑体" pitchFamily="2" charset="-122"/>
              </a:rPr>
              <a:t>了</a:t>
            </a:r>
            <a:r>
              <a:rPr lang="en-US" altLang="zh-CN" sz="2400" b="1" dirty="0" smtClean="0">
                <a:latin typeface="+mn-lt"/>
                <a:ea typeface="黑体" pitchFamily="2" charset="-122"/>
              </a:rPr>
              <a:t> 802.1Q </a:t>
            </a:r>
            <a:r>
              <a:rPr lang="zh-CN" altLang="zh-CN" sz="2400" b="1" dirty="0" smtClean="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itchFamily="2" charset="-122"/>
                  </a:rPr>
                  <a:t>以太网</a:t>
                </a:r>
                <a:endParaRPr kumimoji="1" lang="en-US" altLang="zh-CN" sz="2000" b="1" dirty="0" smtClean="0">
                  <a:solidFill>
                    <a:srgbClr val="0000CC"/>
                  </a:solidFill>
                  <a:latin typeface="+mn-lt"/>
                  <a:ea typeface="黑体" pitchFamily="2" charset="-122"/>
                </a:endParaRPr>
              </a:p>
              <a:p>
                <a:pPr algn="ctr" defTabSz="762000">
                  <a:lnSpc>
                    <a:spcPct val="80000"/>
                  </a:lnSpc>
                </a:pPr>
                <a:r>
                  <a:rPr kumimoji="1" lang="en-US" altLang="zh-CN" sz="2000" b="1" dirty="0" smtClean="0">
                    <a:solidFill>
                      <a:srgbClr val="0000CC"/>
                    </a:solidFill>
                    <a:latin typeface="+mn-lt"/>
                    <a:ea typeface="黑体" pitchFamily="2" charset="-122"/>
                  </a:rPr>
                  <a:t>MAC</a:t>
                </a:r>
                <a:r>
                  <a:rPr kumimoji="1" lang="zh-CN" altLang="en-US" sz="2000" b="1" dirty="0" smtClean="0">
                    <a:solidFill>
                      <a:srgbClr val="0000CC"/>
                    </a:solidFill>
                    <a:latin typeface="+mn-lt"/>
                    <a:ea typeface="黑体" pitchFamily="2" charset="-122"/>
                  </a:rPr>
                  <a:t>帧</a:t>
                </a:r>
                <a:endParaRPr kumimoji="1" lang="zh-CN" altLang="en-US" sz="2000" b="1" dirty="0">
                  <a:solidFill>
                    <a:srgbClr val="0000CC"/>
                  </a:solidFill>
                  <a:latin typeface="+mn-lt"/>
                  <a:ea typeface="黑体"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smtClean="0">
                    <a:solidFill>
                      <a:srgbClr val="0000CC"/>
                    </a:solidFill>
                    <a:latin typeface="+mn-lt"/>
                    <a:ea typeface="黑体" pitchFamily="2" charset="-122"/>
                  </a:rPr>
                  <a:t>VLAN </a:t>
                </a:r>
                <a:r>
                  <a:rPr lang="zh-CN" altLang="zh-CN" b="1" dirty="0" smtClean="0">
                    <a:solidFill>
                      <a:srgbClr val="0000CC"/>
                    </a:solidFill>
                    <a:latin typeface="+mn-lt"/>
                    <a:ea typeface="黑体" pitchFamily="2" charset="-122"/>
                  </a:rPr>
                  <a:t>标识符</a:t>
                </a:r>
                <a:endParaRPr lang="en-US" altLang="zh-CN" b="1" dirty="0" smtClean="0">
                  <a:solidFill>
                    <a:srgbClr val="0000CC"/>
                  </a:solidFill>
                  <a:latin typeface="+mn-lt"/>
                  <a:ea typeface="黑体" pitchFamily="2" charset="-122"/>
                </a:endParaRPr>
              </a:p>
              <a:p>
                <a:pPr algn="ctr" defTabSz="762000"/>
                <a:r>
                  <a:rPr kumimoji="1" lang="en-US" altLang="zh-CN" b="1" dirty="0" smtClean="0">
                    <a:solidFill>
                      <a:srgbClr val="0000CC"/>
                    </a:solidFill>
                    <a:latin typeface="+mn-lt"/>
                    <a:ea typeface="黑体" pitchFamily="2" charset="-122"/>
                  </a:rPr>
                  <a:t>12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b="1" dirty="0" smtClean="0">
                    <a:solidFill>
                      <a:srgbClr val="0000CC"/>
                    </a:solidFill>
                    <a:latin typeface="+mn-lt"/>
                    <a:ea typeface="黑体" pitchFamily="2" charset="-122"/>
                  </a:rPr>
                  <a:t>4096</a:t>
                </a:r>
                <a:r>
                  <a:rPr kumimoji="1" lang="zh-CN" altLang="en-US" b="1" dirty="0" smtClean="0">
                    <a:solidFill>
                      <a:srgbClr val="0000CC"/>
                    </a:solidFill>
                    <a:latin typeface="+mn-lt"/>
                    <a:ea typeface="黑体" pitchFamily="2" charset="-122"/>
                  </a:rPr>
                  <a:t>个</a:t>
                </a:r>
                <a:r>
                  <a:rPr kumimoji="1" lang="en-US" altLang="zh-CN" b="1" dirty="0" smtClean="0">
                    <a:solidFill>
                      <a:srgbClr val="0000CC"/>
                    </a:solidFill>
                    <a:latin typeface="+mn-lt"/>
                    <a:ea typeface="黑体" pitchFamily="2" charset="-122"/>
                  </a:rPr>
                  <a:t>VLAN)</a:t>
                </a:r>
                <a:endParaRPr kumimoji="1" lang="en-US" altLang="zh-CN" b="1" dirty="0">
                  <a:solidFill>
                    <a:srgbClr val="0000CC"/>
                  </a:solidFill>
                  <a:latin typeface="+mn-lt"/>
                  <a:ea typeface="黑体"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smtClean="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CFI )</a:t>
                </a:r>
              </a:p>
              <a:p>
                <a:pPr algn="ctr" defTabSz="762000"/>
                <a:r>
                  <a:rPr kumimoji="1" lang="en-US" altLang="zh-CN" b="1" dirty="0">
                    <a:solidFill>
                      <a:srgbClr val="0000CC"/>
                    </a:solidFill>
                    <a:latin typeface="+mn-lt"/>
                    <a:ea typeface="黑体" pitchFamily="2" charset="-122"/>
                  </a:rPr>
                  <a:t>1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dirty="0">
                    <a:ea typeface="宋体" pitchFamily="2" charset="-122"/>
                  </a:rPr>
                  <a:t>802.1Q</a:t>
                </a:r>
              </a:p>
              <a:p>
                <a:pPr algn="ctr"/>
                <a:r>
                  <a:rPr lang="zh-CN" altLang="en-US" b="1" dirty="0" smtClean="0">
                    <a:ea typeface="宋体" pitchFamily="2" charset="-122"/>
                  </a:rPr>
                  <a:t>标记</a:t>
                </a:r>
                <a:endParaRPr lang="en-US" altLang="zh-CN" b="1" dirty="0">
                  <a:ea typeface="宋体"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rgbClr val="CC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a:t>
                </a:r>
                <a:r>
                  <a:rPr kumimoji="1" lang="zh-CN" altLang="en-US" sz="2000" b="1" dirty="0" smtClean="0">
                    <a:solidFill>
                      <a:srgbClr val="000099"/>
                    </a:solidFill>
                    <a:ea typeface="黑体" pitchFamily="2" charset="-122"/>
                  </a:rPr>
                  <a:t>据</a:t>
                </a:r>
                <a:endParaRPr kumimoji="1" lang="zh-CN" altLang="en-US" sz="2000" b="1" dirty="0">
                  <a:solidFill>
                    <a:srgbClr val="000099"/>
                  </a:solidFill>
                  <a:ea typeface="黑体"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itchFamily="2" charset="-122"/>
                  </a:rPr>
                  <a:t>FCS</a:t>
                </a:r>
                <a:endParaRPr lang="en-US" altLang="zh-CN" sz="2000" b="1" dirty="0">
                  <a:solidFill>
                    <a:srgbClr val="000099"/>
                  </a:solidFill>
                  <a:ea typeface="宋体"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smtClean="0">
                      <a:latin typeface="Tahoma" pitchFamily="34" charset="0"/>
                      <a:ea typeface="宋体" pitchFamily="2" charset="-122"/>
                    </a:rPr>
                    <a:t>802.1Q </a:t>
                  </a:r>
                  <a:r>
                    <a:rPr lang="zh-CN" altLang="en-US" sz="2000" b="1" dirty="0" smtClean="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smtClean="0">
                      <a:latin typeface="Tahoma" pitchFamily="34" charset="0"/>
                      <a:ea typeface="宋体" pitchFamily="2" charset="-122"/>
                    </a:rPr>
                    <a:t>0</a:t>
                  </a:r>
                  <a:r>
                    <a:rPr lang="en-US" altLang="zh-CN" sz="1600" b="1" dirty="0" smtClean="0">
                      <a:latin typeface="Tahoma" pitchFamily="34" charset="0"/>
                      <a:ea typeface="宋体" pitchFamily="2" charset="-122"/>
                    </a:rPr>
                    <a:t>X</a:t>
                  </a:r>
                  <a:r>
                    <a:rPr lang="en-US" altLang="zh-CN" sz="2000" b="1" dirty="0" smtClean="0">
                      <a:latin typeface="Tahoma" pitchFamily="34" charset="0"/>
                      <a:ea typeface="宋体" pitchFamily="2" charset="-122"/>
                    </a:rPr>
                    <a:t>8100</a:t>
                  </a:r>
                </a:p>
                <a:p>
                  <a:pPr algn="ctr"/>
                  <a:r>
                    <a:rPr kumimoji="1" lang="en-US" altLang="zh-CN" sz="1600" b="1" dirty="0">
                      <a:solidFill>
                        <a:srgbClr val="000099"/>
                      </a:solidFill>
                      <a:ea typeface="黑体" pitchFamily="2" charset="-122"/>
                    </a:rPr>
                    <a:t>(</a:t>
                  </a:r>
                  <a:r>
                    <a:rPr kumimoji="1" lang="en-US" altLang="zh-CN" sz="1600" b="1" dirty="0" smtClean="0">
                      <a:solidFill>
                        <a:srgbClr val="000099"/>
                      </a:solidFill>
                      <a:ea typeface="黑体" pitchFamily="2" charset="-122"/>
                    </a:rPr>
                    <a:t>1 </a:t>
                  </a:r>
                  <a:r>
                    <a:rPr kumimoji="1" lang="en-US" altLang="zh-CN" sz="1600" b="1" dirty="0">
                      <a:solidFill>
                        <a:srgbClr val="000099"/>
                      </a:solidFill>
                      <a:ea typeface="黑体" pitchFamily="2" charset="-122"/>
                    </a:rPr>
                    <a:t>0 0 0 0 0 0 1  0 0 0 0 0 0 0 </a:t>
                  </a:r>
                  <a:r>
                    <a:rPr kumimoji="1" lang="en-US" altLang="zh-CN" sz="1600" b="1" dirty="0" smtClean="0">
                      <a:solidFill>
                        <a:srgbClr val="000099"/>
                      </a:solidFill>
                      <a:ea typeface="黑体" pitchFamily="2" charset="-122"/>
                    </a:rPr>
                    <a:t>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itchFamily="2" charset="-122"/>
              </a:rPr>
              <a:t>以太网</a:t>
            </a:r>
            <a:r>
              <a:rPr lang="en-US" altLang="zh-CN" sz="2000" b="1" dirty="0" smtClean="0">
                <a:solidFill>
                  <a:srgbClr val="000099"/>
                </a:solidFill>
                <a:latin typeface="+mn-lt"/>
                <a:ea typeface="黑体" pitchFamily="2" charset="-122"/>
              </a:rPr>
              <a:t> MAC </a:t>
            </a:r>
            <a:r>
              <a:rPr lang="zh-CN" altLang="en-US" sz="2000" b="1" dirty="0" smtClean="0">
                <a:solidFill>
                  <a:srgbClr val="000099"/>
                </a:solidFill>
                <a:latin typeface="+mn-lt"/>
                <a:ea typeface="黑体" pitchFamily="2" charset="-122"/>
              </a:rPr>
              <a:t>帧</a:t>
            </a:r>
            <a:r>
              <a:rPr lang="zh-CN" altLang="zh-CN" sz="2000" b="1" dirty="0" smtClean="0">
                <a:solidFill>
                  <a:srgbClr val="000099"/>
                </a:solidFill>
                <a:latin typeface="+mn-lt"/>
                <a:ea typeface="黑体" pitchFamily="2" charset="-122"/>
              </a:rPr>
              <a:t>的</a:t>
            </a:r>
            <a:r>
              <a:rPr lang="zh-CN" altLang="zh-CN" sz="2000" b="1" dirty="0">
                <a:solidFill>
                  <a:srgbClr val="000099"/>
                </a:solidFill>
                <a:latin typeface="+mn-lt"/>
                <a:ea typeface="黑体" pitchFamily="2" charset="-122"/>
              </a:rPr>
              <a:t>最大帧长从原来</a:t>
            </a:r>
            <a:r>
              <a:rPr lang="zh-CN" altLang="zh-CN" sz="2000" b="1" dirty="0" smtClean="0">
                <a:solidFill>
                  <a:srgbClr val="000099"/>
                </a:solidFill>
                <a:latin typeface="+mn-lt"/>
                <a:ea typeface="黑体" pitchFamily="2" charset="-122"/>
              </a:rPr>
              <a:t>的</a:t>
            </a:r>
            <a:r>
              <a:rPr lang="en-US" altLang="zh-CN" sz="2000" b="1" dirty="0" smtClean="0">
                <a:solidFill>
                  <a:srgbClr val="000099"/>
                </a:solidFill>
                <a:latin typeface="+mn-lt"/>
                <a:ea typeface="黑体" pitchFamily="2" charset="-122"/>
              </a:rPr>
              <a:t> 1518 </a:t>
            </a:r>
            <a:r>
              <a:rPr lang="zh-CN" altLang="zh-CN" sz="2000" b="1" dirty="0" smtClean="0">
                <a:solidFill>
                  <a:srgbClr val="000099"/>
                </a:solidFill>
                <a:latin typeface="+mn-lt"/>
                <a:ea typeface="黑体" pitchFamily="2" charset="-122"/>
              </a:rPr>
              <a:t>字节变为</a:t>
            </a:r>
            <a:r>
              <a:rPr lang="en-US" altLang="zh-CN" sz="2000" b="1" dirty="0" smtClean="0">
                <a:solidFill>
                  <a:srgbClr val="000099"/>
                </a:solidFill>
                <a:latin typeface="+mn-lt"/>
                <a:ea typeface="黑体" pitchFamily="2" charset="-122"/>
              </a:rPr>
              <a:t> 1522</a:t>
            </a:r>
            <a:r>
              <a:rPr lang="zh-CN" altLang="zh-CN" sz="2000" b="1" dirty="0" smtClean="0">
                <a:solidFill>
                  <a:srgbClr val="000099"/>
                </a:solidFill>
                <a:latin typeface="+mn-lt"/>
                <a:ea typeface="黑体" pitchFamily="2" charset="-122"/>
              </a:rPr>
              <a:t>字节</a:t>
            </a:r>
            <a:r>
              <a:rPr lang="zh-CN" altLang="en-US" sz="2000" b="1" dirty="0" smtClean="0">
                <a:solidFill>
                  <a:srgbClr val="000099"/>
                </a:solidFill>
                <a:latin typeface="+mn-lt"/>
                <a:ea typeface="黑体" pitchFamily="2" charset="-122"/>
              </a:rPr>
              <a:t>。</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00031123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xmlns="" val="291931595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p>
        </p:txBody>
      </p:sp>
    </p:spTree>
    <p:extLst>
      <p:ext uri="{BB962C8B-B14F-4D97-AF65-F5344CB8AC3E}">
        <p14:creationId xmlns:p14="http://schemas.microsoft.com/office/powerpoint/2010/main" xmlns=""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Tree>
    <p:extLst>
      <p:ext uri="{BB962C8B-B14F-4D97-AF65-F5344CB8AC3E}">
        <p14:creationId xmlns:p14="http://schemas.microsoft.com/office/powerpoint/2010/main" xmlns=""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smtClean="0"/>
              <a:t>Gbit</a:t>
            </a:r>
            <a:r>
              <a:rPr lang="en-US" altLang="zh-CN" dirty="0" smtClean="0"/>
              <a:t>/s </a:t>
            </a:r>
            <a:r>
              <a:rPr lang="zh-CN" altLang="en-US" dirty="0" smtClean="0"/>
              <a:t>下以全</a:t>
            </a:r>
            <a:r>
              <a:rPr lang="zh-CN" altLang="en-US" dirty="0"/>
              <a:t>双工和半双工两种方式工作。</a:t>
            </a:r>
          </a:p>
          <a:p>
            <a:r>
              <a:rPr lang="zh-CN" altLang="en-US" dirty="0"/>
              <a:t>使用 </a:t>
            </a:r>
            <a:r>
              <a:rPr lang="en-US" altLang="zh-CN" dirty="0" smtClean="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a:t>
            </a:r>
            <a:r>
              <a:rPr lang="zh-CN" altLang="zh-CN" sz="2800" b="1" dirty="0" smtClean="0">
                <a:solidFill>
                  <a:srgbClr val="000099"/>
                </a:solidFill>
                <a:latin typeface="+mn-lt"/>
                <a:ea typeface="黑体" pitchFamily="2" charset="-122"/>
              </a:rPr>
              <a:t>中</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xmlns=""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Tree>
    <p:extLst>
      <p:ext uri="{BB962C8B-B14F-4D97-AF65-F5344CB8AC3E}">
        <p14:creationId xmlns:p14="http://schemas.microsoft.com/office/powerpoint/2010/main" xmlns="" val="2241549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itchFamily="2" charset="-122"/>
              </a:rPr>
              <a:t>数据部分</a:t>
            </a:r>
            <a:r>
              <a:rPr lang="zh-CN" altLang="zh-CN" sz="2400" b="1" dirty="0">
                <a:latin typeface="+mn-lt"/>
                <a:ea typeface="黑体" pitchFamily="2" charset="-122"/>
              </a:rPr>
              <a:t>恰好出现</a:t>
            </a:r>
            <a:r>
              <a:rPr lang="zh-CN" altLang="zh-CN" sz="2400" b="1" dirty="0" smtClean="0">
                <a:latin typeface="+mn-lt"/>
                <a:ea typeface="黑体" pitchFamily="2" charset="-122"/>
              </a:rPr>
              <a:t>与</a:t>
            </a:r>
            <a:r>
              <a:rPr lang="en-US" altLang="zh-CN" sz="2400" b="1" dirty="0" smtClean="0">
                <a:latin typeface="+mn-lt"/>
                <a:ea typeface="黑体" pitchFamily="2" charset="-122"/>
              </a:rPr>
              <a:t> EOT </a:t>
            </a:r>
            <a:r>
              <a:rPr lang="zh-CN" altLang="zh-CN" sz="2400" b="1" dirty="0" smtClean="0">
                <a:latin typeface="+mn-lt"/>
                <a:ea typeface="黑体" pitchFamily="2" charset="-122"/>
              </a:rPr>
              <a:t>一样</a:t>
            </a:r>
            <a:r>
              <a:rPr lang="zh-CN" altLang="zh-CN" sz="2400" b="1" dirty="0">
                <a:latin typeface="+mn-lt"/>
                <a:ea typeface="黑体" pitchFamily="2" charset="-122"/>
              </a:rPr>
              <a:t>的代码</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72090389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a:t>
              </a:r>
              <a:r>
                <a:rPr lang="zh-CN" altLang="en-US" sz="2000" b="1" dirty="0" smtClean="0">
                  <a:solidFill>
                    <a:srgbClr val="000099"/>
                  </a:solidFill>
                  <a:latin typeface="+mn-lt"/>
                  <a:ea typeface="黑体" pitchFamily="2" charset="-122"/>
                </a:rPr>
                <a:t>长度 </a:t>
              </a:r>
              <a:r>
                <a:rPr lang="en-US" altLang="zh-CN" sz="2000" b="1" dirty="0" smtClean="0">
                  <a:solidFill>
                    <a:srgbClr val="000099"/>
                  </a:solidFill>
                  <a:latin typeface="+mn-lt"/>
                  <a:ea typeface="黑体" pitchFamily="2" charset="-122"/>
                </a:rPr>
                <a:t>= </a:t>
              </a:r>
              <a:r>
                <a:rPr lang="zh-CN" altLang="en-US" sz="2000" b="1" dirty="0" smtClean="0">
                  <a:solidFill>
                    <a:srgbClr val="000099"/>
                  </a:solidFill>
                  <a:latin typeface="+mn-lt"/>
                  <a:ea typeface="黑体" pitchFamily="2" charset="-122"/>
                </a:rPr>
                <a:t>512 </a:t>
              </a:r>
              <a:r>
                <a:rPr lang="zh-CN" altLang="en-US" sz="2000" b="1" dirty="0">
                  <a:solidFill>
                    <a:srgbClr val="000099"/>
                  </a:solidFill>
                  <a:latin typeface="+mn-lt"/>
                  <a:ea typeface="黑体" pitchFamily="2" charset="-122"/>
                </a:rPr>
                <a:t>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载波</a:t>
            </a:r>
            <a:r>
              <a:rPr lang="zh-CN" altLang="zh-CN" sz="2400" b="1" dirty="0">
                <a:latin typeface="+mn-lt"/>
                <a:ea typeface="黑体" pitchFamily="2" charset="-122"/>
                <a:cs typeface="Times New Roman" pitchFamily="18" charset="0"/>
              </a:rPr>
              <a:t>延伸</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xmlns="" val="217603013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itchFamily="2" charset="-122"/>
                </a:rPr>
                <a:t> 帧#</a:t>
              </a:r>
              <a:r>
                <a:rPr lang="zh-CN" altLang="en-US" b="1" dirty="0">
                  <a:solidFill>
                    <a:srgbClr val="000099"/>
                  </a:solidFill>
                  <a:latin typeface="+mn-lt"/>
                  <a:ea typeface="黑体" pitchFamily="2" charset="-122"/>
                </a:rPr>
                <a:t>1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RRRRRRRR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#2    </a:t>
              </a:r>
              <a:r>
                <a:rPr lang="en-US" altLang="zh-CN" b="1" i="1" dirty="0" smtClean="0">
                  <a:solidFill>
                    <a:srgbClr val="000099"/>
                  </a:solidFill>
                  <a:latin typeface="+mn-lt"/>
                  <a:ea typeface="黑体" pitchFamily="2" charset="-122"/>
                </a:rPr>
                <a:t>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3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分组</a:t>
            </a:r>
            <a:r>
              <a:rPr lang="zh-CN" altLang="zh-CN" sz="2400" b="1" dirty="0">
                <a:latin typeface="+mn-lt"/>
                <a:ea typeface="黑体" pitchFamily="2" charset="-122"/>
                <a:cs typeface="Times New Roman" pitchFamily="18" charset="0"/>
              </a:rPr>
              <a:t>突发</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xmlns="" val="35132496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Tree>
    <p:extLst>
      <p:ext uri="{BB962C8B-B14F-4D97-AF65-F5344CB8AC3E}">
        <p14:creationId xmlns:p14="http://schemas.microsoft.com/office/powerpoint/2010/main" xmlns="" val="270417991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smtClean="0">
                  <a:solidFill>
                    <a:srgbClr val="0000CC"/>
                  </a:solidFill>
                  <a:latin typeface="+mn-lt"/>
                  <a:ea typeface="黑体" pitchFamily="2" charset="-122"/>
                </a:rPr>
                <a:t>Gbit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CC"/>
                  </a:solidFill>
                  <a:latin typeface="+mn-lt"/>
                  <a:ea typeface="黑体" pitchFamily="2" charset="-122"/>
                </a:rPr>
                <a:t>吉比特</a:t>
              </a:r>
            </a:p>
            <a:p>
              <a:pPr algn="ctr"/>
              <a:r>
                <a:rPr kumimoji="1" lang="zh-CN" altLang="en-US" sz="2000" b="1" dirty="0" smtClean="0">
                  <a:solidFill>
                    <a:srgbClr val="0000CC"/>
                  </a:solidFill>
                  <a:latin typeface="+mn-lt"/>
                  <a:ea typeface="黑体" pitchFamily="2" charset="-122"/>
                </a:rPr>
                <a:t>交换机</a:t>
              </a:r>
              <a:endParaRPr kumimoji="1" lang="zh-CN" altLang="en-US" sz="2000" b="1" dirty="0">
                <a:solidFill>
                  <a:srgbClr val="0000CC"/>
                </a:solidFill>
                <a:latin typeface="+mn-lt"/>
                <a:ea typeface="黑体" pitchFamily="2" charset="-122"/>
              </a:endParaRP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a:t>
              </a:r>
              <a:r>
                <a:rPr kumimoji="1" lang="zh-CN" altLang="en-US" sz="2000" b="1" dirty="0" smtClean="0">
                  <a:solidFill>
                    <a:srgbClr val="0000CC"/>
                  </a:solidFill>
                  <a:latin typeface="+mn-lt"/>
                  <a:ea typeface="黑体" pitchFamily="2" charset="-122"/>
                </a:rPr>
                <a:t>比特交换机</a:t>
              </a:r>
              <a:endParaRPr kumimoji="1" lang="zh-CN" altLang="en-US" sz="2000" b="1" dirty="0">
                <a:solidFill>
                  <a:srgbClr val="0000CC"/>
                </a:solidFill>
                <a:latin typeface="+mn-lt"/>
                <a:ea typeface="黑体" pitchFamily="2" charset="-122"/>
              </a:endParaRP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smtClean="0">
                  <a:solidFill>
                    <a:srgbClr val="0000CC"/>
                  </a:solidFill>
                  <a:latin typeface="+mn-lt"/>
                  <a:ea typeface="黑体" pitchFamily="2" charset="-122"/>
                </a:rPr>
                <a:t>Mbit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xmlns="" val="12326151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a:t>
            </a:r>
            <a:r>
              <a:rPr lang="zh-CN" altLang="zh-CN" dirty="0" smtClean="0"/>
              <a:t>到</a:t>
            </a:r>
            <a:r>
              <a:rPr lang="en-US" altLang="zh-CN" dirty="0" smtClean="0"/>
              <a:t> 10 </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a:t>
            </a:r>
            <a:r>
              <a:rPr lang="en-US" altLang="zh-CN" sz="2400" dirty="0"/>
              <a:t> </a:t>
            </a:r>
            <a:r>
              <a:rPr lang="en-US" altLang="zh-CN" dirty="0" err="1" smtClean="0"/>
              <a:t>Mbit</a:t>
            </a:r>
            <a:r>
              <a:rPr lang="en-US" altLang="zh-CN" dirty="0" smtClean="0"/>
              <a:t>/s</a:t>
            </a:r>
            <a:r>
              <a:rPr lang="zh-CN" altLang="en-US" dirty="0" smtClean="0"/>
              <a:t>、</a:t>
            </a:r>
            <a:r>
              <a:rPr lang="en-US" altLang="zh-CN" dirty="0" smtClean="0"/>
              <a:t>100</a:t>
            </a:r>
            <a:r>
              <a:rPr lang="en-US" altLang="zh-CN" sz="2400" dirty="0" smtClean="0"/>
              <a:t> </a:t>
            </a:r>
            <a:r>
              <a:rPr lang="en-US" altLang="zh-CN" dirty="0" err="1" smtClean="0"/>
              <a:t>Mbit</a:t>
            </a:r>
            <a:r>
              <a:rPr lang="en-US" altLang="zh-CN" dirty="0" smtClean="0"/>
              <a:t>/s </a:t>
            </a:r>
            <a:r>
              <a:rPr lang="zh-CN" altLang="en-US" dirty="0"/>
              <a:t>和 </a:t>
            </a:r>
            <a:r>
              <a:rPr lang="en-US" altLang="zh-CN" dirty="0"/>
              <a:t>1</a:t>
            </a:r>
            <a:r>
              <a:rPr lang="en-US" altLang="zh-CN" sz="2000" dirty="0"/>
              <a:t> </a:t>
            </a:r>
            <a:r>
              <a:rPr lang="en-US" altLang="zh-CN" dirty="0" err="1" smtClean="0"/>
              <a:t>Gbit</a:t>
            </a:r>
            <a:r>
              <a:rPr lang="en-US" altLang="zh-CN" dirty="0" smtClean="0"/>
              <a:t>/s </a:t>
            </a:r>
            <a:r>
              <a:rPr lang="zh-CN" altLang="en-US" dirty="0"/>
              <a:t>以太网的帧格式完全相同。</a:t>
            </a:r>
          </a:p>
          <a:p>
            <a:pPr lvl="1"/>
            <a:r>
              <a:rPr lang="zh-CN" altLang="en-US" dirty="0" smtClean="0"/>
              <a:t>保留</a:t>
            </a:r>
            <a:r>
              <a:rPr lang="zh-CN" altLang="en-US" dirty="0"/>
              <a:t>了 </a:t>
            </a:r>
            <a:r>
              <a:rPr lang="en-US" altLang="zh-CN" dirty="0"/>
              <a:t>802.3 </a:t>
            </a:r>
            <a:r>
              <a:rPr lang="zh-CN" altLang="en-US" dirty="0"/>
              <a:t>标准规定的以太网最小和最大帧长，便于升级。</a:t>
            </a:r>
          </a:p>
          <a:p>
            <a:pPr lvl="1"/>
            <a:r>
              <a:rPr lang="zh-CN" altLang="en-US" dirty="0" smtClean="0">
                <a:solidFill>
                  <a:srgbClr val="0000FF"/>
                </a:solidFill>
              </a:rPr>
              <a:t>不再</a:t>
            </a:r>
            <a:r>
              <a:rPr lang="zh-CN" altLang="en-US" dirty="0">
                <a:solidFill>
                  <a:srgbClr val="0000FF"/>
                </a:solidFill>
              </a:rPr>
              <a:t>使用铜线而只使用光纤作为传输媒体</a:t>
            </a:r>
            <a:r>
              <a:rPr lang="zh-CN" altLang="en-US" dirty="0"/>
              <a:t>。</a:t>
            </a:r>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p>
        </p:txBody>
      </p:sp>
    </p:spTree>
    <p:extLst>
      <p:ext uri="{BB962C8B-B14F-4D97-AF65-F5344CB8AC3E}">
        <p14:creationId xmlns:p14="http://schemas.microsoft.com/office/powerpoint/2010/main" xmlns=""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solidFill>
                  <a:srgbClr val="0000FF"/>
                </a:solidFill>
              </a:rPr>
              <a:t>只</a:t>
            </a:r>
            <a:r>
              <a:rPr lang="zh-CN" altLang="zh-CN" sz="2600" dirty="0">
                <a:solidFill>
                  <a:srgbClr val="0000FF"/>
                </a:solidFill>
              </a:rPr>
              <a:t>工作在全双工的传输方式</a:t>
            </a:r>
            <a:r>
              <a:rPr lang="zh-CN" altLang="zh-CN" sz="2600" dirty="0"/>
              <a:t>（因而不</a:t>
            </a:r>
            <a:r>
              <a:rPr lang="zh-CN" altLang="zh-CN" sz="2600" dirty="0" smtClean="0"/>
              <a:t>使用</a:t>
            </a:r>
            <a:r>
              <a:rPr lang="en-US" altLang="zh-CN" sz="2600" dirty="0" smtClean="0"/>
              <a:t> CSMA/CD </a:t>
            </a:r>
            <a:r>
              <a:rPr lang="zh-CN" altLang="zh-CN" sz="2600" dirty="0" smtClean="0"/>
              <a:t>协议</a:t>
            </a:r>
            <a:r>
              <a:rPr lang="zh-CN" altLang="zh-CN" sz="2600" dirty="0"/>
              <a:t>），</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km </a:t>
            </a:r>
            <a:r>
              <a:rPr lang="zh-CN" altLang="zh-CN" sz="2600" dirty="0" smtClean="0"/>
              <a:t>的</a:t>
            </a:r>
            <a:r>
              <a:rPr lang="zh-CN" altLang="zh-CN" sz="2600" dirty="0"/>
              <a:t>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a:t>
            </a:r>
            <a:r>
              <a:rPr lang="en-US" altLang="zh-CN" sz="2600" dirty="0" smtClean="0"/>
              <a:t>/s</a:t>
            </a:r>
            <a:r>
              <a:rPr lang="zh-CN" altLang="zh-CN" sz="2600" dirty="0" smtClean="0"/>
              <a:t>）</a:t>
            </a:r>
            <a:r>
              <a:rPr lang="zh-CN" altLang="en-US" sz="2600" dirty="0"/>
              <a:t>。</a:t>
            </a:r>
            <a:endParaRPr lang="en-US" altLang="zh-CN" sz="2600" dirty="0" smtClean="0"/>
          </a:p>
          <a:p>
            <a:endParaRPr lang="zh-CN" altLang="en-US" sz="2600" dirty="0"/>
          </a:p>
        </p:txBody>
      </p:sp>
    </p:spTree>
    <p:extLst>
      <p:ext uri="{BB962C8B-B14F-4D97-AF65-F5344CB8AC3E}">
        <p14:creationId xmlns:p14="http://schemas.microsoft.com/office/powerpoint/2010/main" xmlns="" val="1303234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charset="0"/>
              </a:rPr>
              <a:t>技术成熟；</a:t>
            </a:r>
            <a:endParaRPr lang="zh-CN" altLang="en-US" dirty="0">
              <a:solidFill>
                <a:srgbClr val="0000FF"/>
              </a:solidFill>
              <a:latin typeface="Arial" charset="0"/>
            </a:endParaRPr>
          </a:p>
          <a:p>
            <a:pPr lvl="1"/>
            <a:r>
              <a:rPr lang="zh-CN" altLang="en-US" dirty="0" smtClean="0">
                <a:solidFill>
                  <a:srgbClr val="0000FF"/>
                </a:solidFill>
                <a:latin typeface="Arial" charset="0"/>
                <a:ea typeface="黑体" pitchFamily="2" charset="-122"/>
              </a:rPr>
              <a:t>互操作性很好；</a:t>
            </a:r>
            <a:endParaRPr lang="zh-CN" altLang="en-US" dirty="0">
              <a:solidFill>
                <a:srgbClr val="0000FF"/>
              </a:solidFill>
              <a:latin typeface="Arial" charset="0"/>
              <a:ea typeface="黑体" pitchFamily="2" charset="-122"/>
            </a:endParaRPr>
          </a:p>
          <a:p>
            <a:pPr lvl="1"/>
            <a:r>
              <a:rPr lang="zh-CN" altLang="en-US" dirty="0">
                <a:solidFill>
                  <a:srgbClr val="0000FF"/>
                </a:solidFill>
                <a:latin typeface="Arial" charset="0"/>
                <a:ea typeface="黑体" pitchFamily="2" charset="-122"/>
              </a:rPr>
              <a:t>在广域网中使用以太网时价格</a:t>
            </a:r>
            <a:r>
              <a:rPr lang="zh-CN" altLang="en-US" dirty="0" smtClean="0">
                <a:solidFill>
                  <a:srgbClr val="0000FF"/>
                </a:solidFill>
                <a:latin typeface="Arial" charset="0"/>
                <a:ea typeface="黑体" pitchFamily="2" charset="-122"/>
              </a:rPr>
              <a:t>便宜；</a:t>
            </a:r>
            <a:endParaRPr lang="zh-CN" altLang="en-US" dirty="0">
              <a:solidFill>
                <a:srgbClr val="0000FF"/>
              </a:solidFill>
              <a:latin typeface="Arial" charset="0"/>
              <a:ea typeface="黑体" pitchFamily="2" charset="-122"/>
            </a:endParaRPr>
          </a:p>
          <a:p>
            <a:pPr lvl="1"/>
            <a:r>
              <a:rPr lang="zh-CN" altLang="en-US" dirty="0" smtClean="0">
                <a:solidFill>
                  <a:srgbClr val="0000FF"/>
                </a:solidFill>
                <a:latin typeface="Arial" charset="0"/>
                <a:ea typeface="黑体" pitchFamily="2" charset="-122"/>
              </a:rPr>
              <a:t>采用统一的以太网帧格式，简化</a:t>
            </a:r>
            <a:r>
              <a:rPr lang="zh-CN" altLang="en-US" dirty="0">
                <a:solidFill>
                  <a:srgbClr val="0000FF"/>
                </a:solidFill>
                <a:latin typeface="Arial" charset="0"/>
                <a:ea typeface="黑体" pitchFamily="2" charset="-122"/>
              </a:rPr>
              <a:t>了操作和管理。</a:t>
            </a:r>
            <a:r>
              <a:rPr lang="zh-CN" altLang="en-US" sz="3200" dirty="0">
                <a:solidFill>
                  <a:srgbClr val="0000FF"/>
                </a:solidFill>
              </a:rPr>
              <a:t>   </a:t>
            </a:r>
            <a:r>
              <a:rPr lang="zh-CN" altLang="en-US" dirty="0">
                <a:solidFill>
                  <a:srgbClr val="0000FF"/>
                </a:solidFill>
              </a:rPr>
              <a:t>  </a:t>
            </a:r>
          </a:p>
        </p:txBody>
      </p:sp>
    </p:spTree>
    <p:extLst>
      <p:ext uri="{BB962C8B-B14F-4D97-AF65-F5344CB8AC3E}">
        <p14:creationId xmlns:p14="http://schemas.microsoft.com/office/powerpoint/2010/main" xmlns="" val="263407317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p>
        </p:txBody>
      </p:sp>
    </p:spTree>
    <p:extLst>
      <p:ext uri="{BB962C8B-B14F-4D97-AF65-F5344CB8AC3E}">
        <p14:creationId xmlns:p14="http://schemas.microsoft.com/office/powerpoint/2010/main" xmlns="" val="346313023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 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a:t>
            </a:r>
            <a:r>
              <a:rPr lang="zh-CN" altLang="en-US" dirty="0" smtClean="0">
                <a:solidFill>
                  <a:srgbClr val="0000FF"/>
                </a:solidFill>
              </a:rPr>
              <a:t>特点：</a:t>
            </a:r>
            <a:endParaRPr lang="en-US" altLang="zh-CN" dirty="0" smtClean="0">
              <a:solidFill>
                <a:srgbClr val="0000FF"/>
              </a:solidFill>
            </a:endParaRPr>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p>
        </p:txBody>
      </p:sp>
    </p:spTree>
    <p:extLst>
      <p:ext uri="{BB962C8B-B14F-4D97-AF65-F5344CB8AC3E}">
        <p14:creationId xmlns:p14="http://schemas.microsoft.com/office/powerpoint/2010/main" xmlns=""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Tree>
    <p:extLst>
      <p:ext uri="{BB962C8B-B14F-4D97-AF65-F5344CB8AC3E}">
        <p14:creationId xmlns:p14="http://schemas.microsoft.com/office/powerpoint/2010/main" xmlns="" val="3464296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p>
          <a:p>
            <a:r>
              <a:rPr lang="zh-CN" altLang="en-US" sz="2800" dirty="0" smtClean="0"/>
              <a:t>接收</a:t>
            </a:r>
            <a:r>
              <a:rPr lang="zh-CN" altLang="en-US" sz="2800" dirty="0"/>
              <a:t>端的数据链路层在将数据送往网络层之前删除插入的转义字符。</a:t>
            </a:r>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p>
        </p:txBody>
      </p:sp>
    </p:spTree>
    <p:extLst>
      <p:ext uri="{BB962C8B-B14F-4D97-AF65-F5344CB8AC3E}">
        <p14:creationId xmlns:p14="http://schemas.microsoft.com/office/powerpoint/2010/main" xmlns="" val="769764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字节填充法解决透明传输的问题</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211018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extLst>
      <p:ext uri="{BB962C8B-B14F-4D97-AF65-F5344CB8AC3E}">
        <p14:creationId xmlns:p14="http://schemas.microsoft.com/office/powerpoint/2010/main" xmlns="" val="1405520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dirty="0"/>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extLst>
      <p:ext uri="{BB962C8B-B14F-4D97-AF65-F5344CB8AC3E}">
        <p14:creationId xmlns:p14="http://schemas.microsoft.com/office/powerpoint/2010/main" xmlns=""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a:t>
            </a:r>
            <a:r>
              <a:rPr lang="zh-CN" altLang="en-US" dirty="0">
                <a:solidFill>
                  <a:srgbClr val="0000FF"/>
                </a:solidFill>
              </a:rPr>
              <a:t>模 </a:t>
            </a:r>
            <a:r>
              <a:rPr lang="en-US" altLang="zh-CN" dirty="0">
                <a:solidFill>
                  <a:srgbClr val="0000FF"/>
                </a:solidFill>
              </a:rPr>
              <a:t>2 </a:t>
            </a:r>
            <a:r>
              <a:rPr lang="zh-CN" altLang="en-US" dirty="0">
                <a:solidFill>
                  <a:srgbClr val="0000FF"/>
                </a:solidFill>
              </a:rPr>
              <a:t>运算</a:t>
            </a:r>
            <a:r>
              <a:rPr lang="zh-CN" altLang="en-US" dirty="0"/>
              <a:t>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pic>
        <p:nvPicPr>
          <p:cNvPr id="121857" name="Picture 1"/>
          <p:cNvPicPr>
            <a:picLocks noChangeAspect="1" noChangeArrowheads="1"/>
          </p:cNvPicPr>
          <p:nvPr/>
        </p:nvPicPr>
        <p:blipFill>
          <a:blip r:embed="rId3" cstate="print"/>
          <a:srcRect/>
          <a:stretch>
            <a:fillRect/>
          </a:stretch>
        </p:blipFill>
        <p:spPr bwMode="auto">
          <a:xfrm>
            <a:off x="256227" y="5301209"/>
            <a:ext cx="9633520" cy="1008112"/>
          </a:xfrm>
          <a:prstGeom prst="rect">
            <a:avLst/>
          </a:prstGeom>
          <a:noFill/>
          <a:ln w="9525">
            <a:noFill/>
            <a:miter lim="800000"/>
            <a:headEnd/>
            <a:tailEnd/>
          </a:ln>
        </p:spPr>
      </p:pic>
    </p:spTree>
    <p:extLst>
      <p:ext uri="{BB962C8B-B14F-4D97-AF65-F5344CB8AC3E}">
        <p14:creationId xmlns:p14="http://schemas.microsoft.com/office/powerpoint/2010/main" xmlns=""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a:xfrm>
            <a:off x="495300" y="1196752"/>
            <a:ext cx="4673724" cy="4968552"/>
          </a:xfrm>
          <a:scene3d>
            <a:camera prst="orthographicFront"/>
            <a:lightRig rig="threePt" dir="t"/>
          </a:scene3d>
          <a:sp3d/>
        </p:spPr>
        <p:txBody>
          <a:bodyPr/>
          <a:lstStyle/>
          <a:p>
            <a:r>
              <a:rPr lang="zh-CN" altLang="en-US" sz="2400" dirty="0"/>
              <a:t>现在</a:t>
            </a:r>
            <a:r>
              <a:rPr lang="zh-CN" altLang="en-US" sz="2400" i="1" dirty="0"/>
              <a:t> </a:t>
            </a:r>
            <a:r>
              <a:rPr lang="en-US" altLang="zh-CN" sz="2400" i="1" dirty="0"/>
              <a:t>k</a:t>
            </a:r>
            <a:r>
              <a:rPr lang="en-US" altLang="zh-CN" sz="2400" dirty="0"/>
              <a:t> = 6, </a:t>
            </a:r>
            <a:r>
              <a:rPr lang="en-US" altLang="zh-CN" sz="2400" i="1" dirty="0"/>
              <a:t>M</a:t>
            </a:r>
            <a:r>
              <a:rPr lang="en-US" altLang="zh-CN" sz="2400" dirty="0"/>
              <a:t> = </a:t>
            </a:r>
            <a:r>
              <a:rPr lang="en-US" altLang="zh-CN" sz="2400" dirty="0" smtClean="0"/>
              <a:t>101001</a:t>
            </a:r>
            <a:endParaRPr lang="zh-CN" altLang="en-US" sz="2400" dirty="0"/>
          </a:p>
          <a:p>
            <a:r>
              <a:rPr lang="zh-CN" altLang="en-US" sz="2400" dirty="0"/>
              <a:t>设</a:t>
            </a:r>
            <a:r>
              <a:rPr lang="zh-CN" altLang="en-US" sz="2400" i="1" dirty="0"/>
              <a:t> </a:t>
            </a:r>
            <a:r>
              <a:rPr lang="en-US" altLang="zh-CN" sz="2400" i="1" dirty="0"/>
              <a:t>n</a:t>
            </a:r>
            <a:r>
              <a:rPr lang="en-US" altLang="zh-CN" sz="2400" dirty="0"/>
              <a:t> = 3, </a:t>
            </a:r>
            <a:r>
              <a:rPr lang="zh-CN" altLang="en-US" sz="2400" dirty="0">
                <a:solidFill>
                  <a:srgbClr val="FF0000"/>
                </a:solidFill>
              </a:rPr>
              <a:t>除数</a:t>
            </a:r>
            <a:r>
              <a:rPr lang="zh-CN" altLang="en-US" sz="2400" dirty="0"/>
              <a:t> </a:t>
            </a:r>
            <a:r>
              <a:rPr lang="en-US" altLang="zh-CN" sz="2400" i="1" dirty="0"/>
              <a:t>P</a:t>
            </a:r>
            <a:r>
              <a:rPr lang="en-US" altLang="zh-CN" sz="2400" dirty="0"/>
              <a:t> = </a:t>
            </a:r>
            <a:r>
              <a:rPr lang="en-US" altLang="zh-CN" sz="2400" dirty="0" smtClean="0"/>
              <a:t>1101</a:t>
            </a:r>
            <a:endParaRPr lang="zh-CN" altLang="en-US" sz="2400" dirty="0"/>
          </a:p>
          <a:p>
            <a:r>
              <a:rPr lang="zh-CN" altLang="en-US" sz="2400" dirty="0"/>
              <a:t>被除数是 </a:t>
            </a:r>
            <a:r>
              <a:rPr lang="en-US" altLang="zh-CN" sz="2400" dirty="0"/>
              <a:t>2</a:t>
            </a:r>
            <a:r>
              <a:rPr lang="en-US" altLang="zh-CN" sz="2400" i="1" baseline="30000" dirty="0"/>
              <a:t>n</a:t>
            </a:r>
            <a:r>
              <a:rPr lang="en-US" altLang="zh-CN" sz="2400" i="1" dirty="0"/>
              <a:t>M</a:t>
            </a:r>
            <a:r>
              <a:rPr lang="en-US" altLang="zh-CN" sz="2400" dirty="0"/>
              <a:t> = </a:t>
            </a:r>
            <a:r>
              <a:rPr lang="en-US" altLang="zh-CN" sz="2400" dirty="0" smtClean="0"/>
              <a:t>101001000</a:t>
            </a:r>
          </a:p>
          <a:p>
            <a:r>
              <a:rPr lang="zh-CN" altLang="en-US" sz="2400" dirty="0" smtClean="0"/>
              <a:t>模 </a:t>
            </a:r>
            <a:r>
              <a:rPr lang="en-US" altLang="zh-CN" sz="2400" dirty="0" smtClean="0"/>
              <a:t>2 </a:t>
            </a:r>
            <a:r>
              <a:rPr lang="zh-CN" altLang="en-US" sz="2400" dirty="0" smtClean="0"/>
              <a:t>运算的结果是：</a:t>
            </a:r>
            <a:endParaRPr lang="en-US" altLang="zh-CN" sz="2400" dirty="0" smtClean="0"/>
          </a:p>
          <a:p>
            <a:pPr>
              <a:buNone/>
            </a:pPr>
            <a:r>
              <a:rPr lang="en-US" altLang="zh-CN" sz="2400" dirty="0" smtClean="0">
                <a:solidFill>
                  <a:srgbClr val="FF0000"/>
                </a:solidFill>
              </a:rPr>
              <a:t>          </a:t>
            </a:r>
            <a:r>
              <a:rPr lang="zh-CN" altLang="en-US" sz="2400" dirty="0" smtClean="0">
                <a:solidFill>
                  <a:srgbClr val="FF0000"/>
                </a:solidFill>
              </a:rPr>
              <a:t>商</a:t>
            </a:r>
            <a:r>
              <a:rPr lang="zh-CN" altLang="en-US" sz="2400" dirty="0" smtClean="0"/>
              <a:t> </a:t>
            </a:r>
            <a:r>
              <a:rPr lang="en-US" altLang="zh-CN" sz="2400" i="1" dirty="0" smtClean="0"/>
              <a:t>Q</a:t>
            </a:r>
            <a:r>
              <a:rPr lang="en-US" altLang="zh-CN" sz="2400" dirty="0" smtClean="0"/>
              <a:t> = 110101</a:t>
            </a:r>
            <a:r>
              <a:rPr lang="zh-CN" altLang="en-US" sz="2400" dirty="0" smtClean="0"/>
              <a:t>，</a:t>
            </a:r>
          </a:p>
          <a:p>
            <a:pPr>
              <a:buNone/>
            </a:pPr>
            <a:r>
              <a:rPr lang="zh-CN" altLang="en-US" sz="2400" dirty="0" smtClean="0"/>
              <a:t>           </a:t>
            </a:r>
            <a:r>
              <a:rPr lang="zh-CN" altLang="en-US" sz="2400" dirty="0" smtClean="0">
                <a:solidFill>
                  <a:srgbClr val="FF0000"/>
                </a:solidFill>
              </a:rPr>
              <a:t>余数</a:t>
            </a:r>
            <a:r>
              <a:rPr lang="zh-CN" altLang="en-US" sz="2400" dirty="0" smtClean="0"/>
              <a:t> </a:t>
            </a:r>
            <a:r>
              <a:rPr lang="en-US" altLang="zh-CN" sz="2400" i="1" dirty="0" smtClean="0"/>
              <a:t>R</a:t>
            </a:r>
            <a:r>
              <a:rPr lang="en-US" altLang="zh-CN" sz="2400" dirty="0" smtClean="0"/>
              <a:t> = 001</a:t>
            </a:r>
            <a:r>
              <a:rPr lang="zh-CN" altLang="en-US" sz="2400" dirty="0" smtClean="0"/>
              <a:t>。</a:t>
            </a:r>
          </a:p>
          <a:p>
            <a:r>
              <a:rPr lang="zh-CN" altLang="en-US" sz="2400" dirty="0" smtClean="0"/>
              <a:t>把余数 </a:t>
            </a:r>
            <a:r>
              <a:rPr lang="en-US" altLang="zh-CN" sz="2400" i="1" dirty="0" smtClean="0"/>
              <a:t>R </a:t>
            </a:r>
            <a:r>
              <a:rPr lang="zh-CN" altLang="en-US" sz="2400" dirty="0" smtClean="0"/>
              <a:t>作为</a:t>
            </a:r>
            <a:r>
              <a:rPr lang="zh-CN" altLang="en-US" sz="2400" dirty="0" smtClean="0">
                <a:solidFill>
                  <a:srgbClr val="FF0000"/>
                </a:solidFill>
              </a:rPr>
              <a:t>冗余码</a:t>
            </a:r>
            <a:r>
              <a:rPr lang="zh-CN" altLang="en-US" sz="2400" dirty="0" smtClean="0"/>
              <a:t>添加在数据 </a:t>
            </a:r>
            <a:r>
              <a:rPr lang="en-US" altLang="zh-CN" sz="2400" i="1" dirty="0" smtClean="0"/>
              <a:t>M </a:t>
            </a:r>
            <a:r>
              <a:rPr lang="zh-CN" altLang="en-US" sz="2400" dirty="0" smtClean="0"/>
              <a:t>的后面发送出去。发送的数据是：</a:t>
            </a:r>
            <a:r>
              <a:rPr lang="en-US" altLang="zh-CN" sz="2400" dirty="0" smtClean="0"/>
              <a:t>2</a:t>
            </a:r>
            <a:r>
              <a:rPr lang="en-US" altLang="zh-CN" sz="2400" i="1" baseline="30000" dirty="0" smtClean="0"/>
              <a:t>n</a:t>
            </a:r>
            <a:r>
              <a:rPr lang="en-US" altLang="zh-CN" sz="2400" i="1" dirty="0" smtClean="0"/>
              <a:t>M</a:t>
            </a:r>
            <a:r>
              <a:rPr lang="en-US" altLang="zh-CN" sz="2400" dirty="0" smtClean="0"/>
              <a:t> + </a:t>
            </a:r>
            <a:r>
              <a:rPr lang="en-US" altLang="zh-CN" sz="2400" i="1" dirty="0" smtClean="0"/>
              <a:t>R</a:t>
            </a:r>
            <a:r>
              <a:rPr lang="en-US" altLang="zh-CN" sz="2400" dirty="0" smtClean="0"/>
              <a:t> </a:t>
            </a:r>
          </a:p>
          <a:p>
            <a:pPr>
              <a:buNone/>
            </a:pPr>
            <a:r>
              <a:rPr lang="en-US" altLang="zh-CN" sz="2400" dirty="0" smtClean="0"/>
              <a:t>   </a:t>
            </a:r>
            <a:r>
              <a:rPr lang="zh-CN" altLang="en-US" sz="2400" dirty="0" smtClean="0"/>
              <a:t>即：</a:t>
            </a:r>
            <a:r>
              <a:rPr lang="en-US" altLang="zh-CN" sz="2400" dirty="0" smtClean="0"/>
              <a:t>101001</a:t>
            </a:r>
            <a:r>
              <a:rPr lang="en-US" altLang="zh-CN" sz="2400" dirty="0" smtClean="0">
                <a:solidFill>
                  <a:srgbClr val="FF0000"/>
                </a:solidFill>
              </a:rPr>
              <a:t>001</a:t>
            </a:r>
            <a:r>
              <a:rPr lang="zh-CN" altLang="en-US" sz="2400" dirty="0" smtClean="0"/>
              <a:t>，共 </a:t>
            </a:r>
            <a:r>
              <a:rPr lang="en-US" altLang="zh-CN" sz="2400" dirty="0" smtClean="0"/>
              <a:t>(</a:t>
            </a:r>
            <a:r>
              <a:rPr lang="en-US" altLang="zh-CN" sz="2400" i="1" dirty="0" smtClean="0"/>
              <a:t>k</a:t>
            </a:r>
            <a:r>
              <a:rPr lang="en-US" altLang="zh-CN" sz="2400" dirty="0" smtClean="0"/>
              <a:t> + </a:t>
            </a:r>
            <a:r>
              <a:rPr lang="en-US" altLang="zh-CN" sz="2400" i="1" dirty="0" smtClean="0"/>
              <a:t>n</a:t>
            </a:r>
            <a:r>
              <a:rPr lang="en-US" altLang="zh-CN" sz="2400" dirty="0" smtClean="0"/>
              <a:t>) </a:t>
            </a:r>
            <a:r>
              <a:rPr lang="zh-CN" altLang="en-US" sz="2400" dirty="0" smtClean="0"/>
              <a:t>位。 </a:t>
            </a:r>
          </a:p>
          <a:p>
            <a:endParaRPr lang="en-US" altLang="zh-CN" sz="2400" dirty="0" smtClean="0"/>
          </a:p>
        </p:txBody>
      </p:sp>
      <p:grpSp>
        <p:nvGrpSpPr>
          <p:cNvPr id="4" name="组合 3"/>
          <p:cNvGrpSpPr/>
          <p:nvPr/>
        </p:nvGrpSpPr>
        <p:grpSpPr>
          <a:xfrm>
            <a:off x="5241032" y="1268760"/>
            <a:ext cx="4592960" cy="4851574"/>
            <a:chOff x="2351435" y="1204869"/>
            <a:chExt cx="4570339" cy="5127200"/>
          </a:xfrm>
          <a:noFill/>
          <a:effectLst>
            <a:outerShdw sx="1000" sy="1000" algn="ctr" rotWithShape="0">
              <a:srgbClr val="000000"/>
            </a:outerShdw>
          </a:effectLst>
        </p:grpSpPr>
        <p:sp>
          <p:nvSpPr>
            <p:cNvPr id="6" name="Rectangle 5"/>
            <p:cNvSpPr>
              <a:spLocks noChangeArrowheads="1"/>
            </p:cNvSpPr>
            <p:nvPr/>
          </p:nvSpPr>
          <p:spPr bwMode="auto">
            <a:xfrm>
              <a:off x="2351435" y="1644427"/>
              <a:ext cx="801562"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7" name="Rectangle 6"/>
            <p:cNvSpPr>
              <a:spLocks noChangeArrowheads="1"/>
            </p:cNvSpPr>
            <p:nvPr/>
          </p:nvSpPr>
          <p:spPr bwMode="auto">
            <a:xfrm>
              <a:off x="4067523" y="1206277"/>
              <a:ext cx="1421988"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110100</a:t>
              </a:r>
              <a:endParaRPr lang="en-US" altLang="zh-CN" sz="2800" b="1" dirty="0">
                <a:latin typeface="Times New Roman" pitchFamily="18" charset="0"/>
                <a:ea typeface="宋体" charset="-122"/>
              </a:endParaRPr>
            </a:p>
          </p:txBody>
        </p:sp>
        <p:sp>
          <p:nvSpPr>
            <p:cNvPr id="8" name="Rectangle 7"/>
            <p:cNvSpPr>
              <a:spLocks noChangeArrowheads="1"/>
            </p:cNvSpPr>
            <p:nvPr/>
          </p:nvSpPr>
          <p:spPr bwMode="auto">
            <a:xfrm>
              <a:off x="3483322" y="1641252"/>
              <a:ext cx="2386013"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10" name="Rectangle 9"/>
            <p:cNvSpPr>
              <a:spLocks noChangeArrowheads="1"/>
            </p:cNvSpPr>
            <p:nvPr/>
          </p:nvSpPr>
          <p:spPr bwMode="auto">
            <a:xfrm>
              <a:off x="3483322" y="1993677"/>
              <a:ext cx="801562"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11" name="Rectangle 10"/>
            <p:cNvSpPr>
              <a:spLocks noChangeArrowheads="1"/>
            </p:cNvSpPr>
            <p:nvPr/>
          </p:nvSpPr>
          <p:spPr bwMode="auto">
            <a:xfrm>
              <a:off x="3691285" y="2395314"/>
              <a:ext cx="781245"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12" name="Rectangle 11"/>
            <p:cNvSpPr>
              <a:spLocks noChangeArrowheads="1"/>
            </p:cNvSpPr>
            <p:nvPr/>
          </p:nvSpPr>
          <p:spPr bwMode="auto">
            <a:xfrm>
              <a:off x="3688110" y="2706464"/>
              <a:ext cx="801562"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13" name="Rectangle 12"/>
            <p:cNvSpPr>
              <a:spLocks noChangeArrowheads="1"/>
            </p:cNvSpPr>
            <p:nvPr/>
          </p:nvSpPr>
          <p:spPr bwMode="auto">
            <a:xfrm>
              <a:off x="3892897" y="3096989"/>
              <a:ext cx="781245"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0111</a:t>
              </a:r>
              <a:endParaRPr lang="en-US" altLang="zh-CN" sz="2800" b="1" dirty="0">
                <a:latin typeface="Times New Roman" pitchFamily="18" charset="0"/>
                <a:ea typeface="宋体" charset="-122"/>
              </a:endParaRPr>
            </a:p>
          </p:txBody>
        </p:sp>
        <p:sp>
          <p:nvSpPr>
            <p:cNvPr id="14" name="Rectangle 13"/>
            <p:cNvSpPr>
              <a:spLocks noChangeArrowheads="1"/>
            </p:cNvSpPr>
            <p:nvPr/>
          </p:nvSpPr>
          <p:spPr bwMode="auto">
            <a:xfrm>
              <a:off x="3892897" y="3401789"/>
              <a:ext cx="821878"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15" name="Rectangle 14"/>
            <p:cNvSpPr>
              <a:spLocks noChangeArrowheads="1"/>
            </p:cNvSpPr>
            <p:nvPr/>
          </p:nvSpPr>
          <p:spPr bwMode="auto">
            <a:xfrm>
              <a:off x="4086572" y="3787552"/>
              <a:ext cx="781245"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16" name="Rectangle 15"/>
            <p:cNvSpPr>
              <a:spLocks noChangeArrowheads="1"/>
            </p:cNvSpPr>
            <p:nvPr/>
          </p:nvSpPr>
          <p:spPr bwMode="auto">
            <a:xfrm>
              <a:off x="4083397" y="4116164"/>
              <a:ext cx="801562"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17" name="Rectangle 16"/>
            <p:cNvSpPr>
              <a:spLocks noChangeArrowheads="1"/>
            </p:cNvSpPr>
            <p:nvPr/>
          </p:nvSpPr>
          <p:spPr bwMode="auto">
            <a:xfrm>
              <a:off x="4285010" y="4463827"/>
              <a:ext cx="801562"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0110</a:t>
              </a:r>
              <a:endParaRPr lang="en-US" altLang="zh-CN" sz="2800" b="1" dirty="0">
                <a:latin typeface="Times New Roman" pitchFamily="18" charset="0"/>
                <a:ea typeface="宋体" charset="-122"/>
              </a:endParaRPr>
            </a:p>
          </p:txBody>
        </p:sp>
        <p:sp>
          <p:nvSpPr>
            <p:cNvPr id="18" name="Rectangle 17"/>
            <p:cNvSpPr>
              <a:spLocks noChangeArrowheads="1"/>
            </p:cNvSpPr>
            <p:nvPr/>
          </p:nvSpPr>
          <p:spPr bwMode="auto">
            <a:xfrm>
              <a:off x="4285010" y="4787677"/>
              <a:ext cx="821878"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19" name="Rectangle 18"/>
            <p:cNvSpPr>
              <a:spLocks noChangeArrowheads="1"/>
            </p:cNvSpPr>
            <p:nvPr/>
          </p:nvSpPr>
          <p:spPr bwMode="auto">
            <a:xfrm>
              <a:off x="4493914" y="5140102"/>
              <a:ext cx="801562"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1100</a:t>
              </a:r>
              <a:endParaRPr lang="en-US" altLang="zh-CN" sz="2800" b="1" dirty="0">
                <a:latin typeface="Times New Roman" pitchFamily="18" charset="0"/>
                <a:ea typeface="宋体" charset="-122"/>
              </a:endParaRPr>
            </a:p>
          </p:txBody>
        </p:sp>
        <p:sp>
          <p:nvSpPr>
            <p:cNvPr id="20" name="Rectangle 19"/>
            <p:cNvSpPr>
              <a:spLocks noChangeArrowheads="1"/>
            </p:cNvSpPr>
            <p:nvPr/>
          </p:nvSpPr>
          <p:spPr bwMode="auto">
            <a:xfrm>
              <a:off x="4490972" y="5467127"/>
              <a:ext cx="801562"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21" name="Rectangle 20"/>
            <p:cNvSpPr>
              <a:spLocks noChangeArrowheads="1"/>
            </p:cNvSpPr>
            <p:nvPr/>
          </p:nvSpPr>
          <p:spPr bwMode="auto">
            <a:xfrm>
              <a:off x="4689410" y="5876703"/>
              <a:ext cx="616410" cy="455366"/>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001</a:t>
              </a:r>
              <a:endParaRPr lang="en-US" altLang="zh-CN" sz="2800" b="1" dirty="0">
                <a:latin typeface="Times New Roman" pitchFamily="18" charset="0"/>
                <a:ea typeface="宋体" charset="-122"/>
              </a:endParaRPr>
            </a:p>
          </p:txBody>
        </p:sp>
        <p:sp>
          <p:nvSpPr>
            <p:cNvPr id="22" name="Rectangle 21"/>
            <p:cNvSpPr>
              <a:spLocks noChangeArrowheads="1"/>
            </p:cNvSpPr>
            <p:nvPr/>
          </p:nvSpPr>
          <p:spPr bwMode="auto">
            <a:xfrm>
              <a:off x="5612135" y="5875476"/>
              <a:ext cx="1309639" cy="390314"/>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smtClean="0"/>
                <a:t>)</a:t>
              </a:r>
              <a:endParaRPr lang="en-US" altLang="zh-CN" sz="2400" b="1" dirty="0">
                <a:latin typeface="Times New Roman" pitchFamily="18" charset="0"/>
                <a:ea typeface="宋体" charset="-122"/>
              </a:endParaRPr>
            </a:p>
          </p:txBody>
        </p:sp>
        <p:sp>
          <p:nvSpPr>
            <p:cNvPr id="23"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grpFill/>
            <a:ln w="28575" cmpd="sng">
              <a:solidFill>
                <a:schemeClr val="tx1"/>
              </a:solidFill>
              <a:prstDash val="solid"/>
              <a:round/>
              <a:headEnd/>
              <a:tailEnd/>
            </a:ln>
            <a:scene3d>
              <a:camera prst="orthographicFront"/>
              <a:lightRig rig="threePt" dir="t"/>
            </a:scene3d>
            <a:sp3d/>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5" name="Line 24"/>
            <p:cNvSpPr>
              <a:spLocks noChangeShapeType="1"/>
            </p:cNvSpPr>
            <p:nvPr/>
          </p:nvSpPr>
          <p:spPr bwMode="auto">
            <a:xfrm>
              <a:off x="4377085" y="2020664"/>
              <a:ext cx="19050" cy="438150"/>
            </a:xfrm>
            <a:prstGeom prst="line">
              <a:avLst/>
            </a:prstGeom>
            <a:grpFill/>
            <a:ln w="28575">
              <a:solidFill>
                <a:srgbClr val="FF3300"/>
              </a:solidFill>
              <a:round/>
              <a:headEnd/>
              <a:tailEnd type="triangle" w="med" len="me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4561235" y="2007964"/>
              <a:ext cx="15875" cy="1141413"/>
            </a:xfrm>
            <a:prstGeom prst="line">
              <a:avLst/>
            </a:prstGeom>
            <a:grpFill/>
            <a:ln w="28575">
              <a:solidFill>
                <a:srgbClr val="FF3300"/>
              </a:solidFill>
              <a:round/>
              <a:headEnd/>
              <a:tailEnd type="triangle" w="med" len="me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Line 26"/>
            <p:cNvSpPr>
              <a:spLocks noChangeShapeType="1"/>
            </p:cNvSpPr>
            <p:nvPr/>
          </p:nvSpPr>
          <p:spPr bwMode="auto">
            <a:xfrm>
              <a:off x="4772372" y="2020664"/>
              <a:ext cx="25400" cy="1765300"/>
            </a:xfrm>
            <a:prstGeom prst="line">
              <a:avLst/>
            </a:prstGeom>
            <a:grpFill/>
            <a:ln w="28575">
              <a:solidFill>
                <a:srgbClr val="FF3300"/>
              </a:solidFill>
              <a:round/>
              <a:headEnd/>
              <a:tailEnd type="triangle" w="med" len="me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Line 27"/>
            <p:cNvSpPr>
              <a:spLocks noChangeShapeType="1"/>
            </p:cNvSpPr>
            <p:nvPr/>
          </p:nvSpPr>
          <p:spPr bwMode="auto">
            <a:xfrm>
              <a:off x="4958110" y="2020664"/>
              <a:ext cx="33337" cy="2439988"/>
            </a:xfrm>
            <a:prstGeom prst="line">
              <a:avLst/>
            </a:prstGeom>
            <a:grpFill/>
            <a:ln w="28575">
              <a:solidFill>
                <a:srgbClr val="FF3300"/>
              </a:solidFill>
              <a:round/>
              <a:headEnd/>
              <a:tailEnd type="triangle" w="med" len="me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28"/>
            <p:cNvSpPr>
              <a:spLocks noChangeShapeType="1"/>
            </p:cNvSpPr>
            <p:nvPr/>
          </p:nvSpPr>
          <p:spPr bwMode="auto">
            <a:xfrm>
              <a:off x="3513485" y="2412777"/>
              <a:ext cx="757237" cy="0"/>
            </a:xfrm>
            <a:prstGeom prst="line">
              <a:avLst/>
            </a:prstGeom>
            <a:grpFill/>
            <a:ln w="38100">
              <a:solidFill>
                <a:schemeClr val="tx1"/>
              </a:solidFill>
              <a:round/>
              <a:headEnd/>
              <a:tailEn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29"/>
            <p:cNvSpPr>
              <a:spLocks noChangeShapeType="1"/>
            </p:cNvSpPr>
            <p:nvPr/>
          </p:nvSpPr>
          <p:spPr bwMode="auto">
            <a:xfrm>
              <a:off x="3740497" y="3125564"/>
              <a:ext cx="757238" cy="0"/>
            </a:xfrm>
            <a:prstGeom prst="line">
              <a:avLst/>
            </a:prstGeom>
            <a:grpFill/>
            <a:ln w="38100">
              <a:solidFill>
                <a:schemeClr val="tx1"/>
              </a:solidFill>
              <a:round/>
              <a:headEnd/>
              <a:tailEn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30"/>
            <p:cNvSpPr>
              <a:spLocks noChangeShapeType="1"/>
            </p:cNvSpPr>
            <p:nvPr/>
          </p:nvSpPr>
          <p:spPr bwMode="auto">
            <a:xfrm>
              <a:off x="3902422" y="3812952"/>
              <a:ext cx="758825" cy="0"/>
            </a:xfrm>
            <a:prstGeom prst="line">
              <a:avLst/>
            </a:prstGeom>
            <a:grpFill/>
            <a:ln w="38100">
              <a:solidFill>
                <a:schemeClr val="tx1"/>
              </a:solidFill>
              <a:round/>
              <a:headEnd/>
              <a:tailEn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31"/>
            <p:cNvSpPr>
              <a:spLocks noChangeShapeType="1"/>
            </p:cNvSpPr>
            <p:nvPr/>
          </p:nvSpPr>
          <p:spPr bwMode="auto">
            <a:xfrm>
              <a:off x="4107210" y="4500339"/>
              <a:ext cx="757237" cy="0"/>
            </a:xfrm>
            <a:prstGeom prst="line">
              <a:avLst/>
            </a:prstGeom>
            <a:grpFill/>
            <a:ln w="38100">
              <a:solidFill>
                <a:schemeClr val="tx1"/>
              </a:solidFill>
              <a:round/>
              <a:headEnd/>
              <a:tailEn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32"/>
            <p:cNvSpPr>
              <a:spLocks noChangeShapeType="1"/>
            </p:cNvSpPr>
            <p:nvPr/>
          </p:nvSpPr>
          <p:spPr bwMode="auto">
            <a:xfrm>
              <a:off x="4308822" y="5175027"/>
              <a:ext cx="758825" cy="0"/>
            </a:xfrm>
            <a:prstGeom prst="line">
              <a:avLst/>
            </a:prstGeom>
            <a:grpFill/>
            <a:ln w="38100">
              <a:solidFill>
                <a:schemeClr val="tx1"/>
              </a:solidFill>
              <a:round/>
              <a:headEnd/>
              <a:tailEn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Line 33"/>
            <p:cNvSpPr>
              <a:spLocks noChangeShapeType="1"/>
            </p:cNvSpPr>
            <p:nvPr/>
          </p:nvSpPr>
          <p:spPr bwMode="auto">
            <a:xfrm>
              <a:off x="4519547" y="5860827"/>
              <a:ext cx="757238" cy="0"/>
            </a:xfrm>
            <a:prstGeom prst="line">
              <a:avLst/>
            </a:prstGeom>
            <a:grpFill/>
            <a:ln w="38100">
              <a:solidFill>
                <a:schemeClr val="tx1"/>
              </a:solidFill>
              <a:round/>
              <a:headEnd/>
              <a:tailEn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Line 35"/>
            <p:cNvSpPr>
              <a:spLocks noChangeShapeType="1"/>
            </p:cNvSpPr>
            <p:nvPr/>
          </p:nvSpPr>
          <p:spPr bwMode="auto">
            <a:xfrm>
              <a:off x="5144327" y="2022252"/>
              <a:ext cx="39687" cy="3182937"/>
            </a:xfrm>
            <a:prstGeom prst="line">
              <a:avLst/>
            </a:prstGeom>
            <a:grpFill/>
            <a:ln w="28575">
              <a:solidFill>
                <a:srgbClr val="FF3300"/>
              </a:solidFill>
              <a:round/>
              <a:headEnd/>
              <a:tailEnd type="triangle" w="med" len="me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Rectangle 40"/>
            <p:cNvSpPr>
              <a:spLocks noChangeArrowheads="1"/>
            </p:cNvSpPr>
            <p:nvPr/>
          </p:nvSpPr>
          <p:spPr bwMode="auto">
            <a:xfrm>
              <a:off x="5978721" y="1204869"/>
              <a:ext cx="859686" cy="390314"/>
            </a:xfrm>
            <a:prstGeom prst="rect">
              <a:avLst/>
            </a:prstGeom>
            <a:grpFill/>
            <a:ln>
              <a:noFill/>
            </a:ln>
            <a:scene3d>
              <a:camera prst="orthographicFront"/>
              <a:lightRig rig="threePt" dir="t"/>
            </a:scene3d>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9" name="Line 41"/>
            <p:cNvSpPr>
              <a:spLocks noChangeShapeType="1"/>
            </p:cNvSpPr>
            <p:nvPr/>
          </p:nvSpPr>
          <p:spPr bwMode="auto">
            <a:xfrm flipH="1">
              <a:off x="5385048" y="1399952"/>
              <a:ext cx="504825" cy="0"/>
            </a:xfrm>
            <a:prstGeom prst="line">
              <a:avLst/>
            </a:prstGeom>
            <a:grpFill/>
            <a:ln w="38100">
              <a:solidFill>
                <a:schemeClr val="tx1"/>
              </a:solidFill>
              <a:round/>
              <a:headEnd/>
              <a:tailEnd type="triangle" w="med" len="med"/>
            </a:ln>
            <a:effectLst/>
            <a:scene3d>
              <a:camera prst="orthographicFront"/>
              <a:lightRig rig="threePt" dir="t"/>
            </a:scene3d>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cxnSp>
        <p:nvCxnSpPr>
          <p:cNvPr id="41" name="直接连接符 40"/>
          <p:cNvCxnSpPr/>
          <p:nvPr/>
        </p:nvCxnSpPr>
        <p:spPr bwMode="auto">
          <a:xfrm>
            <a:off x="5097016" y="1052736"/>
            <a:ext cx="72008" cy="5733256"/>
          </a:xfrm>
          <a:prstGeom prst="line">
            <a:avLst/>
          </a:prstGeom>
          <a:solidFill>
            <a:schemeClr val="accent1"/>
          </a:solidFill>
          <a:ln w="9525"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3583394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smtClean="0"/>
              <a:t>	</a:t>
            </a:r>
            <a:r>
              <a:rPr lang="zh-CN" altLang="en-US" dirty="0" smtClean="0"/>
              <a:t>数据链路层</a:t>
            </a:r>
            <a:r>
              <a:rPr lang="zh-CN" altLang="en-US" dirty="0"/>
              <a:t>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Tree>
    <p:extLst>
      <p:ext uri="{BB962C8B-B14F-4D97-AF65-F5344CB8AC3E}">
        <p14:creationId xmlns:p14="http://schemas.microsoft.com/office/powerpoint/2010/main" xmlns="" val="3952008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Tree>
    <p:extLst>
      <p:ext uri="{BB962C8B-B14F-4D97-AF65-F5344CB8AC3E}">
        <p14:creationId xmlns:p14="http://schemas.microsoft.com/office/powerpoint/2010/main" xmlns=""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Tree>
    <p:extLst>
      <p:ext uri="{BB962C8B-B14F-4D97-AF65-F5344CB8AC3E}">
        <p14:creationId xmlns:p14="http://schemas.microsoft.com/office/powerpoint/2010/main" xmlns=""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pic>
        <p:nvPicPr>
          <p:cNvPr id="109569" name="Picture 1"/>
          <p:cNvPicPr>
            <a:picLocks noChangeAspect="1" noChangeArrowheads="1"/>
          </p:cNvPicPr>
          <p:nvPr/>
        </p:nvPicPr>
        <p:blipFill>
          <a:blip r:embed="rId3" cstate="print"/>
          <a:srcRect/>
          <a:stretch>
            <a:fillRect/>
          </a:stretch>
        </p:blipFill>
        <p:spPr bwMode="auto">
          <a:xfrm>
            <a:off x="848544" y="3501008"/>
            <a:ext cx="6624736" cy="3075090"/>
          </a:xfrm>
          <a:prstGeom prst="rect">
            <a:avLst/>
          </a:prstGeom>
          <a:noFill/>
          <a:ln w="9525">
            <a:noFill/>
            <a:miter lim="800000"/>
            <a:headEnd/>
            <a:tailEnd/>
          </a:ln>
        </p:spPr>
      </p:pic>
    </p:spTree>
    <p:extLst>
      <p:ext uri="{BB962C8B-B14F-4D97-AF65-F5344CB8AC3E}">
        <p14:creationId xmlns:p14="http://schemas.microsoft.com/office/powerpoint/2010/main" xmlns="" val="2332664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p>
          <a:p>
            <a:r>
              <a:rPr lang="en-US" altLang="zh-CN" dirty="0"/>
              <a:t>3.2.2 </a:t>
            </a:r>
            <a:r>
              <a:rPr lang="en-US" altLang="zh-CN" dirty="0" smtClean="0"/>
              <a:t> PPP </a:t>
            </a:r>
            <a:r>
              <a:rPr lang="zh-CN" altLang="zh-CN" dirty="0" smtClean="0"/>
              <a:t>协议</a:t>
            </a:r>
            <a:r>
              <a:rPr lang="zh-CN" altLang="zh-CN" dirty="0"/>
              <a:t>的帧格式</a:t>
            </a:r>
          </a:p>
          <a:p>
            <a:r>
              <a:rPr lang="en-US" altLang="zh-CN" dirty="0"/>
              <a:t>3.2.3 </a:t>
            </a:r>
            <a:r>
              <a:rPr lang="en-US" altLang="zh-CN" dirty="0" smtClean="0"/>
              <a:t> PPP </a:t>
            </a:r>
            <a:r>
              <a:rPr lang="zh-CN" altLang="zh-CN" dirty="0" smtClean="0"/>
              <a:t>协议</a:t>
            </a:r>
            <a:r>
              <a:rPr lang="zh-CN" altLang="zh-CN" dirty="0"/>
              <a:t>的工作状态</a:t>
            </a:r>
          </a:p>
        </p:txBody>
      </p:sp>
    </p:spTree>
    <p:extLst>
      <p:ext uri="{BB962C8B-B14F-4D97-AF65-F5344CB8AC3E}">
        <p14:creationId xmlns:p14="http://schemas.microsoft.com/office/powerpoint/2010/main" xmlns="" val="2285493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Tree>
    <p:extLst>
      <p:ext uri="{BB962C8B-B14F-4D97-AF65-F5344CB8AC3E}">
        <p14:creationId xmlns:p14="http://schemas.microsoft.com/office/powerpoint/2010/main" xmlns=""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a:t>
              </a:r>
              <a:r>
                <a:rPr kumimoji="1" lang="zh-CN" altLang="en-US" sz="2000" b="1" dirty="0" smtClean="0">
                  <a:solidFill>
                    <a:srgbClr val="000099"/>
                  </a:solidFill>
                  <a:latin typeface="+mn-lt"/>
                  <a:ea typeface="黑体" pitchFamily="2" charset="-122"/>
                </a:rPr>
                <a:t>向互联网管理</a:t>
              </a:r>
              <a:r>
                <a:rPr kumimoji="1" lang="zh-CN" altLang="en-US" sz="2000" b="1" dirty="0">
                  <a:solidFill>
                    <a:srgbClr val="000099"/>
                  </a:solidFill>
                  <a:latin typeface="+mn-lt"/>
                  <a:ea typeface="黑体" pitchFamily="2" charset="-122"/>
                </a:rPr>
                <a:t>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3534993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Tree>
    <p:extLst>
      <p:ext uri="{BB962C8B-B14F-4D97-AF65-F5344CB8AC3E}">
        <p14:creationId xmlns:p14="http://schemas.microsoft.com/office/powerpoint/2010/main" xmlns="" val="2428461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Tree>
    <p:extLst>
      <p:ext uri="{BB962C8B-B14F-4D97-AF65-F5344CB8AC3E}">
        <p14:creationId xmlns:p14="http://schemas.microsoft.com/office/powerpoint/2010/main" xmlns="" val="3086392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Tree>
    <p:extLst>
      <p:ext uri="{BB962C8B-B14F-4D97-AF65-F5344CB8AC3E}">
        <p14:creationId xmlns:p14="http://schemas.microsoft.com/office/powerpoint/2010/main" xmlns="" val="268702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charset="0"/>
              </a:rPr>
              <a:t>(1) </a:t>
            </a:r>
            <a:r>
              <a:rPr lang="zh-CN" altLang="en-US" dirty="0" smtClean="0">
                <a:latin typeface="Arial" charset="0"/>
                <a:ea typeface="黑体" pitchFamily="2" charset="-122"/>
              </a:rPr>
              <a:t>一</a:t>
            </a:r>
            <a:r>
              <a:rPr lang="zh-CN" altLang="en-US" dirty="0">
                <a:latin typeface="Arial" charset="0"/>
                <a:ea typeface="黑体" pitchFamily="2" charset="-122"/>
              </a:rPr>
              <a:t>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p>
          <a:p>
            <a:pPr lvl="1"/>
            <a:r>
              <a:rPr lang="en-US" altLang="zh-CN" dirty="0" smtClean="0">
                <a:latin typeface="Arial" charset="0"/>
                <a:ea typeface="黑体" pitchFamily="2" charset="-122"/>
              </a:rPr>
              <a:t>(2) </a:t>
            </a:r>
            <a:r>
              <a:rPr lang="zh-CN" altLang="en-US" dirty="0" smtClean="0">
                <a:latin typeface="Arial" charset="0"/>
                <a:ea typeface="黑体" pitchFamily="2" charset="-122"/>
              </a:rPr>
              <a:t>链路控制</a:t>
            </a:r>
            <a:r>
              <a:rPr lang="zh-CN" altLang="en-US" dirty="0">
                <a:latin typeface="Arial" charset="0"/>
                <a:ea typeface="黑体" pitchFamily="2" charset="-122"/>
              </a:rPr>
              <a:t>协议 </a:t>
            </a:r>
            <a:r>
              <a:rPr lang="en-US" altLang="zh-CN" dirty="0">
                <a:latin typeface="Arial" charset="0"/>
                <a:ea typeface="黑体" pitchFamily="2" charset="-122"/>
              </a:rPr>
              <a:t>LCP (Link Control Protocol)</a:t>
            </a:r>
            <a:r>
              <a:rPr lang="zh-CN" altLang="en-US" dirty="0">
                <a:latin typeface="Arial" charset="0"/>
                <a:ea typeface="黑体" pitchFamily="2" charset="-122"/>
              </a:rPr>
              <a:t>。</a:t>
            </a:r>
          </a:p>
          <a:p>
            <a:pPr lvl="1"/>
            <a:r>
              <a:rPr lang="en-US" altLang="zh-CN" dirty="0" smtClean="0">
                <a:latin typeface="Arial" charset="0"/>
                <a:ea typeface="黑体" pitchFamily="2" charset="-122"/>
              </a:rPr>
              <a:t>(3) </a:t>
            </a:r>
            <a:r>
              <a:rPr lang="zh-CN" altLang="en-US" dirty="0" smtClean="0">
                <a:latin typeface="Arial" charset="0"/>
                <a:ea typeface="黑体" pitchFamily="2" charset="-122"/>
              </a:rPr>
              <a:t>网络</a:t>
            </a:r>
            <a:r>
              <a:rPr lang="zh-CN" altLang="en-US" dirty="0">
                <a:latin typeface="Arial" charset="0"/>
                <a:ea typeface="黑体" pitchFamily="2" charset="-122"/>
              </a:rPr>
              <a:t>控制协议 </a:t>
            </a:r>
            <a:r>
              <a:rPr lang="en-US" altLang="zh-CN" dirty="0">
                <a:latin typeface="Arial" charset="0"/>
                <a:ea typeface="黑体" pitchFamily="2" charset="-122"/>
              </a:rPr>
              <a:t>NCP (Network Control Protocol)</a:t>
            </a:r>
            <a:r>
              <a:rPr lang="zh-CN" altLang="en-US" dirty="0">
                <a:latin typeface="Arial" charset="0"/>
                <a:ea typeface="黑体" pitchFamily="2" charset="-122"/>
              </a:rPr>
              <a:t>。</a:t>
            </a:r>
            <a:r>
              <a:rPr lang="zh-CN" altLang="en-US" dirty="0"/>
              <a:t>   </a:t>
            </a:r>
          </a:p>
        </p:txBody>
      </p:sp>
    </p:spTree>
    <p:extLst>
      <p:ext uri="{BB962C8B-B14F-4D97-AF65-F5344CB8AC3E}">
        <p14:creationId xmlns:p14="http://schemas.microsoft.com/office/powerpoint/2010/main" xmlns="" val="102964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itchFamily="2" charset="-122"/>
              </a:rPr>
              <a:t>数据链路层</a:t>
            </a:r>
            <a:r>
              <a:rPr lang="zh-CN" altLang="zh-CN" sz="2400" b="1" dirty="0">
                <a:latin typeface="+mn-lt"/>
                <a:ea typeface="黑体" pitchFamily="2" charset="-122"/>
              </a:rPr>
              <a:t>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xmlns=""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solidFill>
                  <a:srgbClr val="0000FF"/>
                </a:solidFill>
              </a:rPr>
              <a:t>标志</a:t>
            </a:r>
            <a:r>
              <a:rPr lang="zh-CN" altLang="en-US" sz="2800" dirty="0">
                <a:solidFill>
                  <a:srgbClr val="0000FF"/>
                </a:solidFill>
              </a:rPr>
              <a:t>字段 </a:t>
            </a:r>
            <a:r>
              <a:rPr lang="en-US" altLang="zh-CN" sz="2800" dirty="0">
                <a:solidFill>
                  <a:srgbClr val="0000FF"/>
                </a:solidFill>
              </a:rPr>
              <a:t>F </a:t>
            </a:r>
            <a:r>
              <a:rPr lang="en-US" altLang="zh-CN" sz="2800" dirty="0"/>
              <a:t>=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solidFill>
                  <a:srgbClr val="0000FF"/>
                </a:solidFill>
              </a:rPr>
              <a:t>地址字段 </a:t>
            </a:r>
            <a:r>
              <a:rPr lang="en-US" altLang="zh-CN" sz="2800" dirty="0">
                <a:solidFill>
                  <a:srgbClr val="0000FF"/>
                </a:solidFill>
              </a:rPr>
              <a:t>A </a:t>
            </a:r>
            <a:r>
              <a:rPr lang="zh-CN" altLang="en-US" sz="2800" dirty="0"/>
              <a:t>只置为 </a:t>
            </a:r>
            <a:r>
              <a:rPr lang="en-US" altLang="zh-CN" sz="2800" dirty="0"/>
              <a:t>0xFF</a:t>
            </a:r>
            <a:r>
              <a:rPr lang="zh-CN" altLang="en-US" sz="2800" dirty="0"/>
              <a:t>。地址字段实际上并不起作用。</a:t>
            </a:r>
          </a:p>
          <a:p>
            <a:r>
              <a:rPr lang="zh-CN" altLang="en-US" sz="2800" dirty="0">
                <a:solidFill>
                  <a:srgbClr val="0000FF"/>
                </a:solidFill>
              </a:rPr>
              <a:t>控制字段 </a:t>
            </a:r>
            <a:r>
              <a:rPr lang="en-US" altLang="zh-CN" sz="2800" dirty="0">
                <a:solidFill>
                  <a:srgbClr val="0000FF"/>
                </a:solidFill>
              </a:rPr>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xmlns=""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a:t>
            </a:r>
            <a:r>
              <a:rPr lang="zh-CN" altLang="en-US" sz="2400" b="1" dirty="0" smtClean="0">
                <a:latin typeface="+mn-lt"/>
                <a:ea typeface="黑体" pitchFamily="2" charset="-122"/>
              </a:rPr>
              <a:t>。其值</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a:t>
            </a:r>
            <a:r>
              <a:rPr lang="zh-CN" altLang="en-US" sz="2400" b="1" dirty="0" smtClean="0">
                <a:latin typeface="+mn-lt"/>
                <a:ea typeface="黑体" pitchFamily="2" charset="-122"/>
              </a:rPr>
              <a:t>为 </a:t>
            </a:r>
            <a:r>
              <a:rPr lang="en-US" altLang="zh-CN" sz="2400" b="1" dirty="0" smtClean="0">
                <a:latin typeface="+mn-lt"/>
                <a:ea typeface="黑体" pitchFamily="2" charset="-122"/>
              </a:rPr>
              <a:t>0x0021</a:t>
            </a:r>
            <a:r>
              <a:rPr lang="zh-CN" altLang="en-US" sz="2400" b="1" dirty="0" smtClean="0">
                <a:latin typeface="+mn-lt"/>
                <a:ea typeface="黑体" pitchFamily="2" charset="-122"/>
              </a:rPr>
              <a:t>，则信息字段就是 </a:t>
            </a:r>
            <a:r>
              <a:rPr lang="en-US" altLang="zh-CN" sz="2400" b="1" dirty="0" smtClean="0">
                <a:latin typeface="+mn-lt"/>
                <a:ea typeface="黑体" pitchFamily="2" charset="-122"/>
              </a:rPr>
              <a:t>IP </a:t>
            </a:r>
            <a:r>
              <a:rPr lang="zh-CN" altLang="en-US" sz="2400" b="1" dirty="0">
                <a:latin typeface="+mn-lt"/>
                <a:ea typeface="黑体" pitchFamily="2" charset="-122"/>
              </a:rPr>
              <a:t>数据报</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r>
              <a:rPr lang="zh-CN" altLang="en-US" sz="2400" b="1" dirty="0" smtClean="0">
                <a:ea typeface="黑体" pitchFamily="2" charset="-122"/>
              </a:rPr>
              <a:t>。</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smtClean="0">
                <a:latin typeface="+mn-lt"/>
                <a:ea typeface="黑体" pitchFamily="2" charset="-122"/>
              </a:rPr>
              <a:t>0xC021</a:t>
            </a:r>
            <a:r>
              <a:rPr lang="zh-CN" altLang="en-US" sz="2400" b="1" dirty="0">
                <a:latin typeface="+mn-lt"/>
                <a:ea typeface="黑体" pitchFamily="2" charset="-122"/>
              </a:rPr>
              <a:t>，</a:t>
            </a:r>
            <a:r>
              <a:rPr lang="zh-CN" altLang="en-US" sz="2400" b="1" dirty="0" smtClean="0">
                <a:latin typeface="+mn-lt"/>
                <a:ea typeface="黑体" pitchFamily="2" charset="-122"/>
              </a:rPr>
              <a:t>则</a:t>
            </a:r>
            <a:r>
              <a:rPr lang="zh-CN" altLang="en-US" sz="2400" b="1" dirty="0">
                <a:latin typeface="+mn-lt"/>
                <a:ea typeface="黑体" pitchFamily="2" charset="-122"/>
              </a:rPr>
              <a:t>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smtClean="0">
                <a:ea typeface="黑体" pitchFamily="2" charset="-122"/>
              </a:rPr>
              <a:t>若</a:t>
            </a:r>
            <a:r>
              <a:rPr lang="zh-CN" altLang="en-US" sz="2400" b="1" dirty="0">
                <a:ea typeface="黑体" pitchFamily="2" charset="-122"/>
              </a:rPr>
              <a:t>为 </a:t>
            </a:r>
            <a:r>
              <a:rPr lang="en-US" altLang="zh-CN" sz="2400" b="1" dirty="0" smtClean="0">
                <a:ea typeface="黑体" pitchFamily="2" charset="-122"/>
              </a:rPr>
              <a:t>0xC023</a:t>
            </a:r>
            <a:r>
              <a:rPr lang="zh-CN" altLang="en-US" sz="2400" b="1" dirty="0" smtClean="0">
                <a:ea typeface="黑体" pitchFamily="2" charset="-122"/>
              </a:rPr>
              <a:t>，</a:t>
            </a:r>
            <a:r>
              <a:rPr lang="zh-CN" altLang="en-US" sz="2400" b="1" dirty="0">
                <a:ea typeface="黑体" pitchFamily="2" charset="-122"/>
              </a:rPr>
              <a:t>则信息字段</a:t>
            </a:r>
            <a:r>
              <a:rPr lang="zh-CN" altLang="en-US" sz="2400" b="1" dirty="0" smtClean="0">
                <a:ea typeface="黑体" pitchFamily="2" charset="-122"/>
              </a:rPr>
              <a:t>是鉴别数据。</a:t>
            </a:r>
            <a:endParaRPr lang="en-US" altLang="zh-CN" sz="2400" b="1" dirty="0">
              <a:ea typeface="黑体" pitchFamily="2" charset="-122"/>
            </a:endParaRPr>
          </a:p>
        </p:txBody>
      </p:sp>
    </p:spTree>
    <p:extLst>
      <p:ext uri="{BB962C8B-B14F-4D97-AF65-F5344CB8AC3E}">
        <p14:creationId xmlns:p14="http://schemas.microsoft.com/office/powerpoint/2010/main" xmlns="" val="3922854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dirty="0" smtClean="0"/>
              <a:t>字节填充 </a:t>
            </a:r>
            <a:endParaRPr lang="zh-CN" altLang="en-US" dirty="0"/>
          </a:p>
        </p:txBody>
      </p:sp>
      <p:sp>
        <p:nvSpPr>
          <p:cNvPr id="197635" name="Rectangle 3"/>
          <p:cNvSpPr>
            <a:spLocks noGrp="1" noChangeArrowheads="1"/>
          </p:cNvSpPr>
          <p:nvPr>
            <p:ph idx="1"/>
          </p:nvPr>
        </p:nvSpPr>
        <p:spPr>
          <a:xfrm>
            <a:off x="495300" y="1196752"/>
            <a:ext cx="9210228" cy="5400600"/>
          </a:xfrm>
        </p:spPr>
        <p:txBody>
          <a:bodyPr/>
          <a:lstStyle/>
          <a:p>
            <a:pPr>
              <a:spcBef>
                <a:spcPts val="1200"/>
              </a:spcBef>
            </a:pPr>
            <a:r>
              <a:rPr lang="zh-CN" altLang="en-US" dirty="0" smtClean="0"/>
              <a:t>当</a:t>
            </a:r>
            <a:r>
              <a:rPr lang="en-US" altLang="zh-CN" dirty="0" smtClean="0"/>
              <a:t>PPP</a:t>
            </a:r>
            <a:r>
              <a:rPr lang="zh-CN" altLang="en-US" dirty="0" smtClean="0"/>
              <a:t>使用</a:t>
            </a:r>
            <a:r>
              <a:rPr lang="zh-CN" altLang="en-US" dirty="0" smtClean="0">
                <a:solidFill>
                  <a:srgbClr val="FF0000"/>
                </a:solidFill>
              </a:rPr>
              <a:t>异步传输</a:t>
            </a:r>
            <a:r>
              <a:rPr lang="zh-CN" altLang="en-US" dirty="0" smtClean="0"/>
              <a:t>时，转义符定义为</a:t>
            </a:r>
            <a:r>
              <a:rPr lang="en-US" altLang="zh-CN" dirty="0" smtClean="0"/>
              <a:t>0x7D</a:t>
            </a:r>
            <a:r>
              <a:rPr lang="zh-CN" altLang="en-US" dirty="0" smtClean="0"/>
              <a:t>（即</a:t>
            </a:r>
            <a:r>
              <a:rPr lang="en-US" altLang="zh-CN" dirty="0" smtClean="0"/>
              <a:t>01111101</a:t>
            </a:r>
            <a:r>
              <a:rPr lang="zh-CN" altLang="en-US" dirty="0" smtClean="0"/>
              <a:t>）</a:t>
            </a:r>
            <a:r>
              <a:rPr lang="en-US" altLang="zh-CN" dirty="0" smtClean="0"/>
              <a:t>,</a:t>
            </a:r>
            <a:r>
              <a:rPr lang="zh-CN" altLang="en-US" dirty="0" smtClean="0"/>
              <a:t>并使用字节填充。</a:t>
            </a:r>
            <a:endParaRPr lang="en-US" altLang="zh-CN" dirty="0" smtClean="0"/>
          </a:p>
          <a:p>
            <a:pPr>
              <a:spcBef>
                <a:spcPts val="1200"/>
              </a:spcBef>
            </a:pPr>
            <a:r>
              <a:rPr lang="zh-CN" altLang="en-US" dirty="0" smtClean="0"/>
              <a:t>将</a:t>
            </a:r>
            <a:r>
              <a:rPr lang="zh-CN" altLang="en-US" dirty="0"/>
              <a:t>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Tree>
    <p:extLst>
      <p:ext uri="{BB962C8B-B14F-4D97-AF65-F5344CB8AC3E}">
        <p14:creationId xmlns:p14="http://schemas.microsoft.com/office/powerpoint/2010/main" xmlns=""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solidFill>
                  <a:srgbClr val="FF0000"/>
                </a:solidFill>
              </a:rPr>
              <a:t>同步传输</a:t>
            </a:r>
            <a:r>
              <a:rPr lang="zh-CN" altLang="en-US" dirty="0"/>
              <a:t>（一连串的比特连续传送）。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extLst>
      <p:ext uri="{BB962C8B-B14F-4D97-AF65-F5344CB8AC3E}">
        <p14:creationId xmlns:p14="http://schemas.microsoft.com/office/powerpoint/2010/main" xmlns="" val="13972037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xmlns="" w="12700">
                <a:solidFill>
                  <a:schemeClr val="tx1"/>
                </a:solidFill>
                <a:prstDash val="dash"/>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xmlns="" w="12700">
                <a:solidFill>
                  <a:schemeClr val="tx1"/>
                </a:solidFill>
                <a:prstDash val="dash"/>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itchFamily="2" charset="-122"/>
              </a:rPr>
              <a:t>接收</a:t>
            </a:r>
            <a:r>
              <a:rPr kumimoji="1" lang="zh-CN" altLang="en-US" sz="2400" b="1" dirty="0">
                <a:solidFill>
                  <a:srgbClr val="000099"/>
                </a:solidFill>
                <a:latin typeface="+mn-lt"/>
                <a:ea typeface="黑体" pitchFamily="2" charset="-122"/>
              </a:rPr>
              <a:t>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itchFamily="2" charset="-122"/>
              </a:rPr>
              <a:t>零</a:t>
            </a:r>
            <a:r>
              <a:rPr lang="zh-CN" altLang="zh-CN" sz="2400" b="1" dirty="0">
                <a:latin typeface="+mn-lt"/>
                <a:ea typeface="黑体" pitchFamily="2" charset="-122"/>
              </a:rPr>
              <a:t>比特的填充与删除</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133965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en-US" altLang="zh-CN" dirty="0" smtClean="0">
                <a:solidFill>
                  <a:srgbClr val="0000CC"/>
                </a:solidFill>
                <a:latin typeface="Arial" charset="0"/>
                <a:ea typeface="黑体" pitchFamily="2" charset="-122"/>
              </a:rPr>
              <a:t> </a:t>
            </a:r>
            <a:r>
              <a:rPr lang="zh-CN" altLang="en-US" dirty="0" smtClean="0">
                <a:solidFill>
                  <a:srgbClr val="0000CC"/>
                </a:solidFill>
                <a:latin typeface="Arial" charset="0"/>
                <a:ea typeface="黑体" pitchFamily="2" charset="-122"/>
              </a:rPr>
              <a:t>数据报</a:t>
            </a:r>
            <a:r>
              <a:rPr lang="zh-CN" altLang="en-US" dirty="0">
                <a:solidFill>
                  <a:srgbClr val="0000CC"/>
                </a:solidFill>
                <a:latin typeface="Arial" charset="0"/>
                <a:ea typeface="黑体" pitchFamily="2" charset="-122"/>
              </a:rPr>
              <a:t>。</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r>
              <a:rPr lang="zh-CN" altLang="en-US" dirty="0" smtClean="0">
                <a:solidFill>
                  <a:srgbClr val="0000CC"/>
                </a:solidFill>
                <a:latin typeface="Arial" charset="0"/>
                <a:ea typeface="黑体" pitchFamily="2" charset="-122"/>
              </a:rPr>
              <a:t>。</a:t>
            </a:r>
            <a:endParaRPr lang="zh-CN" altLang="en-US" dirty="0">
              <a:solidFill>
                <a:srgbClr val="0000CC"/>
              </a:solidFill>
              <a:latin typeface="Arial" charset="0"/>
            </a:endParaRPr>
          </a:p>
          <a:p>
            <a:pPr lvl="1"/>
            <a:endParaRPr lang="en-US" altLang="zh-CN" dirty="0"/>
          </a:p>
        </p:txBody>
      </p:sp>
    </p:spTree>
    <p:extLst>
      <p:ext uri="{BB962C8B-B14F-4D97-AF65-F5344CB8AC3E}">
        <p14:creationId xmlns:p14="http://schemas.microsoft.com/office/powerpoint/2010/main" xmlns=""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xfrm>
            <a:off x="495300" y="1196752"/>
            <a:ext cx="9066212" cy="5112568"/>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smtClean="0"/>
              <a:t>NCP</a:t>
            </a:r>
            <a:r>
              <a:rPr lang="zh-CN" altLang="en-US" sz="2400" dirty="0" smtClean="0"/>
              <a:t>给</a:t>
            </a:r>
            <a:r>
              <a:rPr lang="zh-CN" altLang="en-US" sz="2400" dirty="0"/>
              <a:t>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xmlns=""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en-US" altLang="zh-CN" sz="2400" b="1" dirty="0">
                  <a:solidFill>
                    <a:srgbClr val="000099"/>
                  </a:solidFill>
                  <a:latin typeface="+mn-lt"/>
                  <a:ea typeface="黑体" pitchFamily="2" charset="-122"/>
                </a:rPr>
                <a:t>LCP </a:t>
              </a:r>
              <a:r>
                <a:rPr lang="zh-CN" altLang="en-US" sz="2400" b="1" dirty="0">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dirty="0">
                  <a:solidFill>
                    <a:srgbClr val="000099"/>
                  </a:solidFill>
                  <a:latin typeface="+mn-lt"/>
                  <a:ea typeface="黑体" pitchFamily="2" charset="-122"/>
                </a:rPr>
                <a:t>已鉴别的 </a:t>
              </a:r>
              <a:r>
                <a:rPr lang="en-US" altLang="zh-CN" sz="2400" b="1" dirty="0">
                  <a:solidFill>
                    <a:srgbClr val="000099"/>
                  </a:solidFill>
                  <a:latin typeface="+mn-lt"/>
                  <a:ea typeface="黑体" pitchFamily="2" charset="-122"/>
                </a:rPr>
                <a:t>LCP </a:t>
              </a:r>
              <a:r>
                <a:rPr lang="zh-CN" altLang="en-US" sz="2400" b="1" dirty="0">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a:r>
                <a:rPr lang="zh-CN" altLang="en-US" sz="2400" b="1" dirty="0">
                  <a:solidFill>
                    <a:srgbClr val="000099"/>
                  </a:solidFill>
                  <a:latin typeface="+mn-lt"/>
                  <a:ea typeface="黑体" pitchFamily="2" charset="-122"/>
                </a:rPr>
                <a:t>已鉴别的 </a:t>
              </a:r>
              <a:r>
                <a:rPr lang="en-US" altLang="zh-CN" sz="2400" b="1" dirty="0">
                  <a:solidFill>
                    <a:srgbClr val="000099"/>
                  </a:solidFill>
                  <a:latin typeface="+mn-lt"/>
                  <a:ea typeface="黑体" pitchFamily="2" charset="-122"/>
                </a:rPr>
                <a:t>LCP </a:t>
              </a:r>
              <a:r>
                <a:rPr lang="zh-CN" altLang="en-US" sz="2400" b="1" dirty="0">
                  <a:solidFill>
                    <a:srgbClr val="000099"/>
                  </a:solidFill>
                  <a:latin typeface="+mn-lt"/>
                  <a:ea typeface="黑体" pitchFamily="2" charset="-122"/>
                </a:rPr>
                <a:t>链路</a:t>
              </a:r>
            </a:p>
            <a:p>
              <a:pPr algn="ct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NCP </a:t>
              </a:r>
              <a:r>
                <a:rPr lang="zh-CN" altLang="en-US" sz="2400" b="1" dirty="0">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LCP </a:t>
              </a:r>
              <a:r>
                <a:rPr lang="zh-CN" altLang="en-US" sz="2400" b="1" dirty="0">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NCP </a:t>
              </a:r>
              <a:r>
                <a:rPr lang="zh-CN" altLang="en-US" sz="2400" b="1" dirty="0">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dirty="0">
                  <a:solidFill>
                    <a:srgbClr val="000099"/>
                  </a:solidFill>
                  <a:latin typeface="+mn-lt"/>
                  <a:ea typeface="黑体" pitchFamily="2" charset="-122"/>
                </a:rPr>
                <a:t>LCP </a:t>
              </a:r>
              <a:r>
                <a:rPr lang="zh-CN" altLang="en-US" sz="2400" b="1" dirty="0">
                  <a:solidFill>
                    <a:srgbClr val="000099"/>
                  </a:solidFill>
                  <a:latin typeface="+mn-lt"/>
                  <a:ea typeface="黑体" pitchFamily="2" charset="-122"/>
                </a:rPr>
                <a:t>链路</a:t>
              </a:r>
            </a:p>
            <a:p>
              <a:pPr algn="ctr">
                <a:lnSpc>
                  <a:spcPct val="80000"/>
                </a:lnSpc>
              </a:pPr>
              <a:r>
                <a:rPr lang="zh-CN" altLang="en-US" sz="2400" b="1" dirty="0">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lang="en-US" altLang="zh-CN" sz="2400" b="1" dirty="0">
                  <a:solidFill>
                    <a:srgbClr val="000099"/>
                  </a:solidFill>
                  <a:latin typeface="+mn-lt"/>
                  <a:ea typeface="黑体" pitchFamily="2" charset="-122"/>
                </a:rPr>
                <a:t>LCP </a:t>
              </a:r>
              <a:r>
                <a:rPr lang="zh-CN" altLang="en-US" sz="2400" b="1" dirty="0">
                  <a:solidFill>
                    <a:srgbClr val="000099"/>
                  </a:solidFill>
                  <a:latin typeface="+mn-lt"/>
                  <a:ea typeface="黑体" pitchFamily="2" charset="-122"/>
                </a:rPr>
                <a:t>配置</a:t>
              </a:r>
            </a:p>
            <a:p>
              <a:pPr>
                <a:lnSpc>
                  <a:spcPct val="80000"/>
                </a:lnSpc>
              </a:pPr>
              <a:r>
                <a:rPr lang="zh-CN" altLang="en-US" sz="2400" b="1" dirty="0">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866657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i="1" dirty="0"/>
          </a:p>
        </p:txBody>
      </p:sp>
    </p:spTree>
    <p:extLst>
      <p:ext uri="{BB962C8B-B14F-4D97-AF65-F5344CB8AC3E}">
        <p14:creationId xmlns:p14="http://schemas.microsoft.com/office/powerpoint/2010/main" xmlns="" val="1082775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p>
          <a:p>
            <a:pPr lvl="1"/>
            <a:r>
              <a:rPr lang="zh-CN" altLang="en-US" sz="2400" dirty="0">
                <a:ea typeface="黑体" pitchFamily="2" charset="-122"/>
              </a:rPr>
              <a:t>具有</a:t>
            </a:r>
            <a:r>
              <a:rPr lang="zh-CN" altLang="en-US" sz="2400" dirty="0">
                <a:solidFill>
                  <a:srgbClr val="000099"/>
                </a:solidFill>
                <a:ea typeface="黑体" pitchFamily="2" charset="-122"/>
              </a:rPr>
              <a:t>广播功能</a:t>
            </a:r>
            <a:r>
              <a:rPr lang="zh-CN" altLang="en-US" sz="2400" dirty="0">
                <a:ea typeface="黑体" pitchFamily="2" charset="-122"/>
              </a:rPr>
              <a:t>，从一个站点可很方便地访问全网</a:t>
            </a:r>
            <a:r>
              <a:rPr lang="zh-CN" altLang="en-US" sz="2400" dirty="0" smtClean="0">
                <a:ea typeface="黑体" pitchFamily="2" charset="-122"/>
              </a:rPr>
              <a:t>。局域网</a:t>
            </a:r>
            <a:r>
              <a:rPr lang="zh-CN" altLang="en-US" sz="2400" dirty="0">
                <a:ea typeface="黑体" pitchFamily="2" charset="-122"/>
              </a:rPr>
              <a:t>上的主机可</a:t>
            </a:r>
            <a:r>
              <a:rPr lang="zh-CN" altLang="en-US" sz="2400" dirty="0">
                <a:solidFill>
                  <a:srgbClr val="FF0000"/>
                </a:solidFill>
                <a:ea typeface="黑体" pitchFamily="2" charset="-122"/>
              </a:rPr>
              <a:t>共享连接</a:t>
            </a:r>
            <a:r>
              <a:rPr lang="zh-CN" altLang="en-US" sz="2400" dirty="0">
                <a:ea typeface="黑体" pitchFamily="2" charset="-122"/>
              </a:rPr>
              <a:t>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a:t>
            </a:r>
            <a:r>
              <a:rPr lang="zh-CN" altLang="en-US" sz="2400" dirty="0" smtClean="0"/>
              <a:t>和生存性</a:t>
            </a:r>
            <a:r>
              <a:rPr lang="zh-CN" altLang="en-US" sz="2400" dirty="0"/>
              <a:t>。</a:t>
            </a:r>
          </a:p>
        </p:txBody>
      </p:sp>
    </p:spTree>
    <p:extLst>
      <p:ext uri="{BB962C8B-B14F-4D97-AF65-F5344CB8AC3E}">
        <p14:creationId xmlns:p14="http://schemas.microsoft.com/office/powerpoint/2010/main" xmlns=""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itchFamily="2" charset="-122"/>
              </a:rPr>
              <a:t>只</a:t>
            </a:r>
            <a:r>
              <a:rPr lang="zh-CN" altLang="zh-CN" sz="2400" b="1" dirty="0">
                <a:latin typeface="+mn-lt"/>
                <a:ea typeface="黑体" pitchFamily="2" charset="-122"/>
              </a:rPr>
              <a:t>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rgbClr val="FFFF6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xmlns=""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dirty="0"/>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xmlns=""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xmlns="" val="27346357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dirty="0"/>
              <a:t>媒体共享技术</a:t>
            </a:r>
          </a:p>
        </p:txBody>
      </p:sp>
      <p:sp>
        <p:nvSpPr>
          <p:cNvPr id="397315" name="Rectangle 3"/>
          <p:cNvSpPr>
            <a:spLocks noGrp="1" noChangeArrowheads="1"/>
          </p:cNvSpPr>
          <p:nvPr>
            <p:ph idx="1"/>
          </p:nvPr>
        </p:nvSpPr>
        <p:spPr>
          <a:xfrm>
            <a:off x="495300" y="1196752"/>
            <a:ext cx="9066212" cy="5661248"/>
          </a:xfrm>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smtClean="0">
                <a:latin typeface="Arial" charset="0"/>
                <a:ea typeface="黑体" pitchFamily="2" charset="-122"/>
              </a:rPr>
              <a:t>随机接入：用户可随机发送，必须解决</a:t>
            </a:r>
            <a:r>
              <a:rPr lang="zh-CN" altLang="en-US" dirty="0" smtClean="0">
                <a:solidFill>
                  <a:srgbClr val="0000FF"/>
                </a:solidFill>
                <a:latin typeface="Arial" charset="0"/>
                <a:ea typeface="黑体" pitchFamily="2" charset="-122"/>
              </a:rPr>
              <a:t>碰撞</a:t>
            </a:r>
            <a:r>
              <a:rPr lang="zh-CN" altLang="en-US" dirty="0" smtClean="0">
                <a:latin typeface="Arial" charset="0"/>
                <a:ea typeface="黑体" pitchFamily="2" charset="-122"/>
              </a:rPr>
              <a:t>。重点讨论</a:t>
            </a:r>
            <a:endParaRPr lang="zh-CN" altLang="en-US" dirty="0">
              <a:latin typeface="Arial" charset="0"/>
              <a:ea typeface="黑体" pitchFamily="2" charset="-122"/>
            </a:endParaRPr>
          </a:p>
          <a:p>
            <a:pPr lvl="1"/>
            <a:r>
              <a:rPr lang="zh-CN" altLang="en-US" dirty="0">
                <a:latin typeface="Arial" charset="0"/>
                <a:ea typeface="黑体" pitchFamily="2" charset="-122"/>
              </a:rPr>
              <a:t>受控接入 ，如多点线路</a:t>
            </a:r>
            <a:r>
              <a:rPr lang="zh-CN" altLang="en-US" dirty="0" smtClean="0">
                <a:latin typeface="Arial" charset="0"/>
                <a:ea typeface="黑体" pitchFamily="2" charset="-122"/>
              </a:rPr>
              <a:t>探询 </a:t>
            </a:r>
            <a:r>
              <a:rPr lang="en-US" altLang="zh-CN" dirty="0" smtClean="0">
                <a:latin typeface="Arial" charset="0"/>
                <a:ea typeface="黑体" pitchFamily="2" charset="-122"/>
              </a:rPr>
              <a:t>(</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smtClean="0">
                <a:latin typeface="Arial" charset="0"/>
                <a:ea typeface="黑体" pitchFamily="2" charset="-122"/>
              </a:rPr>
              <a:t>。目前使用得比较少，不再讨论</a:t>
            </a:r>
            <a:r>
              <a:rPr lang="zh-CN" altLang="en-US" dirty="0" smtClean="0"/>
              <a:t>  </a:t>
            </a:r>
            <a:r>
              <a:rPr lang="zh-CN" altLang="en-US" dirty="0"/>
              <a:t>	</a:t>
            </a:r>
          </a:p>
        </p:txBody>
      </p:sp>
    </p:spTree>
    <p:extLst>
      <p:ext uri="{BB962C8B-B14F-4D97-AF65-F5344CB8AC3E}">
        <p14:creationId xmlns:p14="http://schemas.microsoft.com/office/powerpoint/2010/main" xmlns=""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dirty="0" smtClean="0"/>
              <a:t>1.  </a:t>
            </a:r>
            <a:r>
              <a:rPr lang="zh-CN" altLang="en-US" dirty="0" smtClean="0"/>
              <a:t>以太网</a:t>
            </a:r>
            <a:r>
              <a:rPr lang="zh-CN" altLang="en-US" dirty="0"/>
              <a:t>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solidFill>
                  <a:srgbClr val="FF0000"/>
                </a:solidFill>
              </a:rPr>
              <a:t>802.3 </a:t>
            </a:r>
            <a:r>
              <a:rPr lang="zh-CN" altLang="en-US" dirty="0">
                <a:solidFill>
                  <a:srgbClr val="FF0000"/>
                </a:solidFill>
              </a:rPr>
              <a:t>局域网简称为“以太网”。</a:t>
            </a:r>
          </a:p>
          <a:p>
            <a:r>
              <a:rPr lang="zh-CN" altLang="en-US" dirty="0"/>
              <a:t>严格说来，“以太网”应当是指符合 </a:t>
            </a:r>
            <a:r>
              <a:rPr lang="en-US" altLang="zh-CN" dirty="0"/>
              <a:t>DIX Ethernet V2 </a:t>
            </a:r>
            <a:r>
              <a:rPr lang="zh-CN" altLang="en-US" dirty="0"/>
              <a:t>标准的局域网 </a:t>
            </a:r>
            <a:r>
              <a:rPr lang="zh-CN" altLang="en-US" dirty="0" smtClean="0"/>
              <a:t>。 </a:t>
            </a:r>
            <a:endParaRPr lang="zh-CN" altLang="en-US" dirty="0"/>
          </a:p>
        </p:txBody>
      </p:sp>
    </p:spTree>
    <p:extLst>
      <p:ext uri="{BB962C8B-B14F-4D97-AF65-F5344CB8AC3E}">
        <p14:creationId xmlns:p14="http://schemas.microsoft.com/office/powerpoint/2010/main" xmlns=""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dirty="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a:t>
            </a:r>
            <a:r>
              <a:rPr lang="zh-CN" altLang="en-US" sz="2800" dirty="0">
                <a:solidFill>
                  <a:srgbClr val="0000FF"/>
                </a:solidFill>
              </a:rPr>
              <a:t>多种局域网标准</a:t>
            </a:r>
            <a:r>
              <a:rPr lang="zh-CN" altLang="en-US" sz="2800" dirty="0" smtClean="0"/>
              <a:t>，</a:t>
            </a:r>
            <a:r>
              <a:rPr lang="en-US" altLang="zh-CN" sz="2800" dirty="0" smtClean="0"/>
              <a:t>IEEE 802 </a:t>
            </a:r>
            <a:r>
              <a:rPr lang="zh-CN" altLang="en-US" sz="2800" dirty="0"/>
              <a:t>委员会就将局域网的数据链路层拆成两个子层：</a:t>
            </a:r>
          </a:p>
          <a:p>
            <a:pPr lvl="1"/>
            <a:r>
              <a:rPr lang="zh-CN" altLang="en-US" sz="2400" dirty="0">
                <a:solidFill>
                  <a:srgbClr val="FF0000"/>
                </a:solidFill>
                <a:latin typeface="Arial" charset="0"/>
                <a:ea typeface="黑体" pitchFamily="2" charset="-122"/>
              </a:rPr>
              <a:t>逻辑链路控制 </a:t>
            </a:r>
            <a:r>
              <a:rPr lang="en-US" altLang="zh-CN" sz="2400" dirty="0">
                <a:latin typeface="Arial" charset="0"/>
                <a:ea typeface="黑体" pitchFamily="2" charset="-122"/>
              </a:rPr>
              <a:t>LLC (Logical Link Control)</a:t>
            </a:r>
            <a:r>
              <a:rPr lang="zh-CN" altLang="en-US" sz="2400" dirty="0" smtClean="0">
                <a:latin typeface="Arial" charset="0"/>
                <a:ea typeface="黑体" pitchFamily="2" charset="-122"/>
              </a:rPr>
              <a:t>子层；</a:t>
            </a:r>
            <a:endParaRPr lang="zh-CN" altLang="en-US" sz="2400" dirty="0">
              <a:latin typeface="Arial" charset="0"/>
              <a:ea typeface="黑体" pitchFamily="2" charset="-122"/>
            </a:endParaRPr>
          </a:p>
          <a:p>
            <a:pPr lvl="1"/>
            <a:r>
              <a:rPr lang="zh-CN" altLang="en-US" sz="2400" dirty="0">
                <a:solidFill>
                  <a:srgbClr val="FF0000"/>
                </a:solidFill>
                <a:latin typeface="Arial" charset="0"/>
                <a:ea typeface="黑体" pitchFamily="2" charset="-122"/>
              </a:rPr>
              <a:t>媒体接入控制 </a:t>
            </a:r>
            <a:r>
              <a:rPr lang="en-US" altLang="zh-CN" sz="2400" dirty="0">
                <a:latin typeface="Arial" charset="0"/>
              </a:rPr>
              <a:t>MAC (Medium Access Control)</a:t>
            </a:r>
            <a:r>
              <a:rPr lang="zh-CN" altLang="en-US" sz="2400" dirty="0">
                <a:latin typeface="Arial" charset="0"/>
                <a:ea typeface="黑体"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Tree>
    <p:extLst>
      <p:ext uri="{BB962C8B-B14F-4D97-AF65-F5344CB8AC3E}">
        <p14:creationId xmlns:p14="http://schemas.microsoft.com/office/powerpoint/2010/main" xmlns=""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p>
        </p:txBody>
      </p:sp>
      <p:sp>
        <p:nvSpPr>
          <p:cNvPr id="400409" name="Freeform 25"/>
          <p:cNvSpPr>
            <a:spLocks/>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02" name="Freeform 18"/>
          <p:cNvSpPr>
            <a:spLocks/>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grpSp>
        <p:nvGrpSpPr>
          <p:cNvPr id="400386" name="Group 2"/>
          <p:cNvGrpSpPr>
            <a:grpSpLocks/>
          </p:cNvGrpSpPr>
          <p:nvPr/>
        </p:nvGrpSpPr>
        <p:grpSpPr bwMode="auto">
          <a:xfrm>
            <a:off x="4485217"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xmlns="" w="9525">
                    <a:solidFill>
                      <a:srgbClr val="000000"/>
                    </a:solidFill>
                    <a:prstDash val="dash"/>
                    <a:round/>
                    <a:headEnd/>
                    <a:tailEnd/>
                  </a14:hiddenLine>
                </a:ext>
              </a:extLst>
            </p:spPr>
            <p:txBody>
              <a:bodyPr/>
              <a:lstStyle/>
              <a:p>
                <a:endParaRPr lang="zh-CN" altLang="en-US" sz="2000" b="1">
                  <a:solidFill>
                    <a:srgbClr val="000099"/>
                  </a:solidFill>
                  <a:latin typeface="+mn-lt"/>
                  <a:ea typeface="黑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grpSp>
        <p:nvGrpSpPr>
          <p:cNvPr id="400415" name="Group 31"/>
          <p:cNvGrpSpPr>
            <a:grpSpLocks/>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grpSp>
      <p:grpSp>
        <p:nvGrpSpPr>
          <p:cNvPr id="400420" name="Group 36"/>
          <p:cNvGrpSpPr>
            <a:grpSpLocks/>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a:t>
              </a:r>
            </a:p>
          </p:txBody>
        </p:sp>
      </p:grpSp>
      <p:sp>
        <p:nvSpPr>
          <p:cNvPr id="400426" name="AutoShape 42"/>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b="1" dirty="0">
                <a:solidFill>
                  <a:srgbClr val="C00000"/>
                </a:solidFill>
                <a:latin typeface="+mn-lt"/>
                <a:ea typeface="黑体" pitchFamily="2" charset="-122"/>
              </a:rPr>
              <a:t>LLC </a:t>
            </a:r>
            <a:r>
              <a:rPr kumimoji="1" lang="zh-CN" altLang="en-US" sz="2800" b="1" dirty="0">
                <a:solidFill>
                  <a:srgbClr val="C00000"/>
                </a:solidFill>
                <a:latin typeface="+mn-lt"/>
                <a:ea typeface="黑体" pitchFamily="2" charset="-122"/>
              </a:rPr>
              <a:t>子层看不见</a:t>
            </a:r>
          </a:p>
          <a:p>
            <a:pPr algn="ctr"/>
            <a:r>
              <a:rPr kumimoji="1" lang="zh-CN" altLang="en-US" sz="2800" b="1" dirty="0">
                <a:solidFill>
                  <a:srgbClr val="C00000"/>
                </a:solidFill>
                <a:latin typeface="+mn-lt"/>
                <a:ea typeface="黑体" pitchFamily="2" charset="-122"/>
              </a:rPr>
              <a:t>下面的局域网</a:t>
            </a:r>
          </a:p>
        </p:txBody>
      </p:sp>
    </p:spTree>
    <p:extLst>
      <p:ext uri="{BB962C8B-B14F-4D97-AF65-F5344CB8AC3E}">
        <p14:creationId xmlns:p14="http://schemas.microsoft.com/office/powerpoint/2010/main" xmlns=""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p>
        </p:txBody>
      </p:sp>
    </p:spTree>
    <p:extLst>
      <p:ext uri="{BB962C8B-B14F-4D97-AF65-F5344CB8AC3E}">
        <p14:creationId xmlns:p14="http://schemas.microsoft.com/office/powerpoint/2010/main" xmlns=""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dirty="0"/>
              <a:t>2.  </a:t>
            </a:r>
            <a:r>
              <a:rPr lang="zh-CN" altLang="en-US" dirty="0"/>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Tree>
    <p:extLst>
      <p:ext uri="{BB962C8B-B14F-4D97-AF65-F5344CB8AC3E}">
        <p14:creationId xmlns:p14="http://schemas.microsoft.com/office/powerpoint/2010/main" xmlns=""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dirty="0">
                <a:solidFill>
                  <a:srgbClr val="000099"/>
                </a:solidFill>
                <a:latin typeface="+mn-lt"/>
                <a:ea typeface="黑体" pitchFamily="2" charset="-122"/>
              </a:rPr>
              <a:t>适配器</a:t>
            </a:r>
          </a:p>
          <a:p>
            <a:pPr algn="ctr"/>
            <a:r>
              <a:rPr kumimoji="1" lang="zh-CN" altLang="en-US" sz="2400" b="1" dirty="0">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dirty="0">
                <a:solidFill>
                  <a:srgbClr val="000099"/>
                </a:solidFill>
                <a:latin typeface="+mn-lt"/>
                <a:ea typeface="黑体" pitchFamily="2" charset="-122"/>
              </a:rPr>
              <a:t>CPU </a:t>
            </a:r>
            <a:r>
              <a:rPr kumimoji="1" lang="zh-CN" altLang="en-US" sz="2400" b="1" dirty="0">
                <a:solidFill>
                  <a:srgbClr val="000099"/>
                </a:solidFill>
                <a:latin typeface="+mn-lt"/>
                <a:ea typeface="黑体" pitchFamily="2" charset="-122"/>
              </a:rPr>
              <a:t>和</a:t>
            </a:r>
          </a:p>
          <a:p>
            <a:pPr algn="ctr"/>
            <a:r>
              <a:rPr kumimoji="1" lang="zh-CN" altLang="en-US" sz="2400" b="1" dirty="0">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生成发送的数据</a:t>
            </a:r>
          </a:p>
          <a:p>
            <a:r>
              <a:rPr kumimoji="1" lang="zh-CN" altLang="en-US" sz="2400" b="1" dirty="0">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
        <p:nvSpPr>
          <p:cNvPr id="22" name="Text Box 26"/>
          <p:cNvSpPr txBox="1">
            <a:spLocks noChangeArrowheads="1"/>
          </p:cNvSpPr>
          <p:nvPr/>
        </p:nvSpPr>
        <p:spPr bwMode="auto">
          <a:xfrm>
            <a:off x="1136576" y="5805264"/>
            <a:ext cx="849694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400" b="1" dirty="0" smtClean="0">
                <a:latin typeface="+mn-lt"/>
                <a:ea typeface="黑体" pitchFamily="2" charset="-122"/>
              </a:rPr>
              <a:t>虽然把适配器的内容放在数据链路层中讲授，但其所实现的功能却包含了数据链路层及物理层这两个层次的功能！</a:t>
            </a:r>
            <a:endParaRPr kumimoji="1" lang="zh-CN" altLang="en-US" sz="2400" b="1" dirty="0">
              <a:latin typeface="+mn-lt"/>
              <a:ea typeface="黑体" pitchFamily="2" charset="-122"/>
            </a:endParaRPr>
          </a:p>
        </p:txBody>
      </p:sp>
    </p:spTree>
    <p:extLst>
      <p:ext uri="{BB962C8B-B14F-4D97-AF65-F5344CB8AC3E}">
        <p14:creationId xmlns:p14="http://schemas.microsoft.com/office/powerpoint/2010/main" xmlns="" val="28437198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xmlns="">
                  <a:solidFill>
                    <a:srgbClr val="3333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dirty="0">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Tree>
    <p:extLst>
      <p:ext uri="{BB962C8B-B14F-4D97-AF65-F5344CB8AC3E}">
        <p14:creationId xmlns:p14="http://schemas.microsoft.com/office/powerpoint/2010/main" xmlns=""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smtClean="0"/>
              <a:t>在具有</a:t>
            </a:r>
            <a:r>
              <a:rPr lang="zh-CN" altLang="en-US" dirty="0"/>
              <a:t>广播特性的总线上实现了一对一的通信。  </a:t>
            </a:r>
          </a:p>
        </p:txBody>
      </p:sp>
    </p:spTree>
    <p:extLst>
      <p:ext uri="{BB962C8B-B14F-4D97-AF65-F5344CB8AC3E}">
        <p14:creationId xmlns:p14="http://schemas.microsoft.com/office/powerpoint/2010/main" xmlns=""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xmlns="" val="806026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Tree>
    <p:extLst>
      <p:ext uri="{BB962C8B-B14F-4D97-AF65-F5344CB8AC3E}">
        <p14:creationId xmlns:p14="http://schemas.microsoft.com/office/powerpoint/2010/main" xmlns=""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052736"/>
            <a:ext cx="9066212" cy="4934173"/>
          </a:xfrm>
        </p:spPr>
        <p:txBody>
          <a:bodyPr/>
          <a:lstStyle/>
          <a:p>
            <a:r>
              <a:rPr lang="zh-CN" altLang="en-US" dirty="0">
                <a:solidFill>
                  <a:srgbClr val="0000FF"/>
                </a:solidFill>
              </a:rPr>
              <a:t>以太网提供的服务是不可靠的交付，即</a:t>
            </a:r>
            <a:r>
              <a:rPr lang="zh-CN" altLang="en-US" dirty="0">
                <a:solidFill>
                  <a:srgbClr val="FF0000"/>
                </a:solidFill>
              </a:rPr>
              <a:t>尽最大努力的交付</a:t>
            </a:r>
            <a:r>
              <a:rPr lang="zh-CN" altLang="en-US" dirty="0">
                <a:solidFill>
                  <a:srgbClr val="0000FF"/>
                </a:solidFill>
              </a:rPr>
              <a:t>。</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a:t>
            </a:r>
            <a:r>
              <a:rPr lang="zh-CN" altLang="en-US" dirty="0" smtClean="0"/>
              <a:t>个新</a:t>
            </a:r>
            <a:r>
              <a:rPr lang="zh-CN" altLang="en-US" dirty="0"/>
              <a:t>的数据帧来发送</a:t>
            </a:r>
            <a:r>
              <a:rPr lang="zh-CN" altLang="en-US" dirty="0" smtClean="0"/>
              <a:t>。</a:t>
            </a:r>
            <a:endParaRPr lang="en-US" altLang="zh-CN" dirty="0" smtClean="0"/>
          </a:p>
        </p:txBody>
      </p:sp>
    </p:spTree>
    <p:extLst>
      <p:ext uri="{BB962C8B-B14F-4D97-AF65-F5344CB8AC3E}">
        <p14:creationId xmlns:p14="http://schemas.microsoft.com/office/powerpoint/2010/main" xmlns=""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以太网发送的数据都</a:t>
            </a:r>
            <a:r>
              <a:rPr lang="zh-CN" altLang="en-US" dirty="0" smtClean="0">
                <a:solidFill>
                  <a:srgbClr val="FF0000"/>
                </a:solidFill>
              </a:rPr>
              <a:t>使用曼彻斯特 </a:t>
            </a:r>
            <a:r>
              <a:rPr lang="en-US" altLang="zh-CN" dirty="0" smtClean="0"/>
              <a:t>(Manchester)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itchFamily="2" charset="-122"/>
              </a:rPr>
              <a:t>曼彻斯特编码</a:t>
            </a:r>
            <a:r>
              <a:rPr lang="zh-CN" altLang="zh-CN" sz="2800" b="1" dirty="0" smtClean="0">
                <a:solidFill>
                  <a:srgbClr val="FF0000"/>
                </a:solidFill>
                <a:latin typeface="+mn-lt"/>
                <a:ea typeface="黑体" pitchFamily="2" charset="-122"/>
              </a:rPr>
              <a:t>缺点</a:t>
            </a:r>
            <a:r>
              <a:rPr lang="zh-CN" altLang="zh-CN" sz="2800" b="1" dirty="0" smtClean="0">
                <a:solidFill>
                  <a:srgbClr val="000099"/>
                </a:solidFill>
                <a:latin typeface="+mn-lt"/>
                <a:ea typeface="黑体" pitchFamily="2" charset="-122"/>
              </a:rPr>
              <a:t>是</a:t>
            </a:r>
            <a:r>
              <a:rPr lang="zh-CN" altLang="en-US" sz="2800" b="1" dirty="0" smtClean="0">
                <a:solidFill>
                  <a:srgbClr val="000099"/>
                </a:solidFill>
                <a:latin typeface="+mn-lt"/>
                <a:ea typeface="黑体" pitchFamily="2" charset="-122"/>
              </a:rPr>
              <a:t>：</a:t>
            </a:r>
            <a:r>
              <a:rPr lang="zh-CN" altLang="zh-CN" sz="2800" b="1" dirty="0" smtClean="0">
                <a:solidFill>
                  <a:srgbClr val="000099"/>
                </a:solidFill>
                <a:latin typeface="+mn-lt"/>
                <a:ea typeface="黑体" pitchFamily="2" charset="-122"/>
              </a:rPr>
              <a:t>它</a:t>
            </a:r>
            <a:r>
              <a:rPr lang="zh-CN" altLang="zh-CN" sz="2800" b="1" dirty="0">
                <a:solidFill>
                  <a:srgbClr val="000099"/>
                </a:solidFill>
                <a:latin typeface="+mn-lt"/>
                <a:ea typeface="黑体" pitchFamily="2" charset="-122"/>
              </a:rPr>
              <a:t>所占的频带宽度比原始的基带信号增加了</a:t>
            </a:r>
            <a:r>
              <a:rPr lang="zh-CN" altLang="zh-CN" sz="2800" b="1" dirty="0" smtClean="0">
                <a:solidFill>
                  <a:srgbClr val="000099"/>
                </a:solidFill>
                <a:latin typeface="+mn-lt"/>
                <a:ea typeface="黑体" pitchFamily="2" charset="-122"/>
              </a:rPr>
              <a:t>一倍</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5000645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extLst>
      <p:ext uri="{BB962C8B-B14F-4D97-AF65-F5344CB8AC3E}">
        <p14:creationId xmlns:p14="http://schemas.microsoft.com/office/powerpoint/2010/main" xmlns=""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extLst>
      <p:ext uri="{BB962C8B-B14F-4D97-AF65-F5344CB8AC3E}">
        <p14:creationId xmlns:p14="http://schemas.microsoft.com/office/powerpoint/2010/main" xmlns=""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extLst>
      <p:ext uri="{BB962C8B-B14F-4D97-AF65-F5344CB8AC3E}">
        <p14:creationId xmlns:p14="http://schemas.microsoft.com/office/powerpoint/2010/main" xmlns=""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Tree>
    <p:extLst>
      <p:ext uri="{BB962C8B-B14F-4D97-AF65-F5344CB8AC3E}">
        <p14:creationId xmlns:p14="http://schemas.microsoft.com/office/powerpoint/2010/main" xmlns=""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416496" y="3429000"/>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2</a:t>
              </a:r>
              <a:r>
                <a:rPr kumimoji="1" lang="en-US" altLang="zh-CN" b="1" dirty="0">
                  <a:solidFill>
                    <a:srgbClr val="000099"/>
                  </a:solidFill>
                  <a:latin typeface="+mn-lt"/>
                  <a:ea typeface="黑体" pitchFamily="2" charset="-122"/>
                  <a:sym typeface="Symbol" pitchFamily="18" charset="2"/>
                </a:rPr>
                <a:t></a:t>
              </a:r>
              <a:r>
                <a:rPr kumimoji="1" lang="en-US" altLang="zh-CN" b="1" dirty="0">
                  <a:solidFill>
                    <a:srgbClr val="000099"/>
                  </a:solidFill>
                  <a:latin typeface="+mn-lt"/>
                  <a:ea typeface="黑体" pitchFamily="2" charset="-122"/>
                </a:rPr>
                <a:t> </a:t>
              </a:r>
              <a:r>
                <a:rPr kumimoji="1" lang="en-US" altLang="zh-CN" b="1" dirty="0">
                  <a:solidFill>
                    <a:srgbClr val="000099"/>
                  </a:solidFill>
                  <a:latin typeface="+mn-lt"/>
                  <a:ea typeface="黑体" pitchFamily="2"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dirty="0">
                    <a:solidFill>
                      <a:srgbClr val="000099"/>
                    </a:solidFill>
                    <a:latin typeface="+mn-lt"/>
                    <a:ea typeface="黑体" pitchFamily="2" charset="-122"/>
                  </a:rPr>
                  <a:t>  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r>
                  <a:rPr kumimoji="1" lang="en-US" altLang="zh-CN" b="1" dirty="0">
                    <a:solidFill>
                      <a:srgbClr val="000099"/>
                    </a:solidFill>
                    <a:latin typeface="+mn-lt"/>
                    <a:ea typeface="黑体" pitchFamily="2" charset="-122"/>
                  </a:rPr>
                  <a:t> </a:t>
                </a:r>
                <a:r>
                  <a:rPr kumimoji="1" lang="en-US" altLang="zh-CN" b="1" dirty="0">
                    <a:solidFill>
                      <a:srgbClr val="000099"/>
                    </a:solidFill>
                    <a:latin typeface="+mn-lt"/>
                    <a:ea typeface="黑体" pitchFamily="2" charset="-122"/>
                    <a:sym typeface="Symbol" pitchFamily="18" charset="2"/>
                  </a:rPr>
                  <a:t> </a:t>
                </a:r>
                <a:r>
                  <a:rPr kumimoji="1" lang="en-US" altLang="zh-CN" b="1" baseline="30000" dirty="0">
                    <a:solidFill>
                      <a:srgbClr val="000099"/>
                    </a:solidFill>
                    <a:latin typeface="+mn-lt"/>
                    <a:ea typeface="黑体" pitchFamily="2"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2" y="2775991"/>
            <a:ext cx="3931445" cy="1006475"/>
            <a:chOff x="2562" y="865"/>
            <a:chExt cx="2286"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dirty="0">
                  <a:solidFill>
                    <a:srgbClr val="000099"/>
                  </a:solidFill>
                  <a:latin typeface="+mn-lt"/>
                  <a:ea typeface="黑体" pitchFamily="2" charset="-122"/>
                </a:rPr>
                <a:t>  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0</a:t>
            </a:r>
            <a:endParaRPr kumimoji="1" lang="en-US" altLang="zh-CN" b="1" baseline="30000" dirty="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smtClean="0"/>
              <a:t>信号传播</a:t>
            </a:r>
            <a:r>
              <a:rPr lang="zh-CN" altLang="en-US" sz="4000" dirty="0"/>
              <a:t>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itchFamily="2" charset="-122"/>
              </a:rPr>
              <a:t>A</a:t>
            </a:r>
            <a:r>
              <a:rPr lang="zh-CN" altLang="en-US" sz="2800" b="1" dirty="0" smtClean="0">
                <a:solidFill>
                  <a:srgbClr val="000066"/>
                </a:solidFill>
                <a:latin typeface="+mn-lt"/>
                <a:ea typeface="黑体" pitchFamily="2" charset="-122"/>
              </a:rPr>
              <a:t>需要单程传播时延的 </a:t>
            </a:r>
            <a:r>
              <a:rPr lang="en-US" altLang="zh-CN" sz="2800" b="1" dirty="0" smtClean="0">
                <a:solidFill>
                  <a:srgbClr val="000066"/>
                </a:solidFill>
                <a:latin typeface="+mn-lt"/>
                <a:ea typeface="黑体" pitchFamily="2" charset="-122"/>
              </a:rPr>
              <a:t>2 </a:t>
            </a:r>
            <a:r>
              <a:rPr lang="zh-CN" altLang="en-US" sz="2800" b="1" dirty="0" smtClean="0">
                <a:solidFill>
                  <a:srgbClr val="000066"/>
                </a:solidFill>
                <a:latin typeface="+mn-lt"/>
                <a:ea typeface="黑体" pitchFamily="2" charset="-122"/>
              </a:rPr>
              <a:t>倍的时间，</a:t>
            </a:r>
            <a:endParaRPr lang="en-US" altLang="zh-CN" sz="2800" b="1" dirty="0" smtClean="0">
              <a:solidFill>
                <a:srgbClr val="000066"/>
              </a:solidFill>
              <a:latin typeface="+mn-lt"/>
              <a:ea typeface="黑体" pitchFamily="2" charset="-122"/>
            </a:endParaRPr>
          </a:p>
          <a:p>
            <a:pPr algn="ctr"/>
            <a:r>
              <a:rPr lang="zh-CN" altLang="en-US" sz="2800" b="1" dirty="0" smtClean="0">
                <a:solidFill>
                  <a:srgbClr val="000066"/>
                </a:solidFill>
                <a:latin typeface="+mn-lt"/>
                <a:ea typeface="黑体" pitchFamily="2" charset="-122"/>
              </a:rPr>
              <a:t>才能检测到与 </a:t>
            </a:r>
            <a:r>
              <a:rPr lang="en-US" altLang="zh-CN" sz="2800" b="1" dirty="0" smtClean="0">
                <a:solidFill>
                  <a:srgbClr val="000066"/>
                </a:solidFill>
                <a:latin typeface="+mn-lt"/>
                <a:ea typeface="黑体" pitchFamily="2" charset="-122"/>
              </a:rPr>
              <a:t>B </a:t>
            </a:r>
            <a:r>
              <a:rPr lang="zh-CN" altLang="en-US" sz="2800" b="1" dirty="0" smtClean="0">
                <a:solidFill>
                  <a:srgbClr val="000066"/>
                </a:solidFill>
                <a:latin typeface="+mn-lt"/>
                <a:ea typeface="黑体" pitchFamily="2" charset="-122"/>
              </a:rPr>
              <a:t>的发送产生了冲突</a:t>
            </a:r>
            <a:endParaRPr lang="zh-CN" altLang="en-US" sz="2800" b="1" dirty="0">
              <a:solidFill>
                <a:srgbClr val="000066"/>
              </a:solidFill>
              <a:latin typeface="+mn-lt"/>
              <a:ea typeface="黑体" pitchFamily="2" charset="-122"/>
            </a:endParaRPr>
          </a:p>
        </p:txBody>
      </p:sp>
      <p:sp>
        <p:nvSpPr>
          <p:cNvPr id="40" name="Text Box 17"/>
          <p:cNvSpPr txBox="1">
            <a:spLocks noChangeArrowheads="1"/>
          </p:cNvSpPr>
          <p:nvPr/>
        </p:nvSpPr>
        <p:spPr bwMode="auto">
          <a:xfrm>
            <a:off x="704528" y="6093296"/>
            <a:ext cx="2016224"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buFont typeface="Symbol"/>
              <a:buChar char="t"/>
            </a:pPr>
            <a:r>
              <a:rPr kumimoji="1" lang="en-US" altLang="zh-CN" b="1" dirty="0" smtClean="0">
                <a:solidFill>
                  <a:srgbClr val="000099"/>
                </a:solidFill>
                <a:latin typeface="+mn-lt"/>
                <a:ea typeface="黑体" pitchFamily="2" charset="-122"/>
                <a:sym typeface="Symbol" pitchFamily="18" charset="2"/>
              </a:rPr>
              <a:t>:</a:t>
            </a:r>
            <a:r>
              <a:rPr kumimoji="1" lang="zh-CN" altLang="en-US" b="1" dirty="0" smtClean="0">
                <a:solidFill>
                  <a:srgbClr val="000099"/>
                </a:solidFill>
                <a:latin typeface="+mn-lt"/>
                <a:ea typeface="黑体" pitchFamily="2" charset="-122"/>
                <a:sym typeface="Symbol" pitchFamily="18" charset="2"/>
              </a:rPr>
              <a:t>套 </a:t>
            </a:r>
            <a:r>
              <a:rPr kumimoji="1" lang="en-US" altLang="zh-CN" b="1" dirty="0" smtClean="0">
                <a:solidFill>
                  <a:srgbClr val="000099"/>
                </a:solidFill>
                <a:latin typeface="+mn-lt"/>
                <a:ea typeface="黑体" pitchFamily="2" charset="-122"/>
                <a:sym typeface="Symbol" pitchFamily="18" charset="2"/>
              </a:rPr>
              <a:t>Tau</a:t>
            </a:r>
          </a:p>
          <a:p>
            <a:r>
              <a:rPr kumimoji="1" lang="el-GR" altLang="zh-CN" b="1" dirty="0" smtClean="0">
                <a:solidFill>
                  <a:srgbClr val="000099"/>
                </a:solidFill>
                <a:latin typeface="+mn-lt"/>
                <a:ea typeface="黑体" pitchFamily="2" charset="-122"/>
                <a:sym typeface="Symbol" pitchFamily="18" charset="2"/>
              </a:rPr>
              <a:t>δ</a:t>
            </a:r>
            <a:r>
              <a:rPr kumimoji="1" lang="zh-CN" altLang="el-GR" b="1" dirty="0" smtClean="0">
                <a:solidFill>
                  <a:srgbClr val="000099"/>
                </a:solidFill>
                <a:latin typeface="+mn-lt"/>
                <a:ea typeface="黑体" pitchFamily="2" charset="-122"/>
                <a:sym typeface="Symbol" pitchFamily="18" charset="2"/>
              </a:rPr>
              <a:t>：</a:t>
            </a:r>
            <a:r>
              <a:rPr kumimoji="1" lang="zh-CN" altLang="en-US" b="1" dirty="0" smtClean="0">
                <a:solidFill>
                  <a:srgbClr val="000099"/>
                </a:solidFill>
                <a:latin typeface="+mn-lt"/>
                <a:ea typeface="黑体" pitchFamily="2" charset="-122"/>
                <a:sym typeface="Symbol" pitchFamily="18" charset="2"/>
              </a:rPr>
              <a:t>德尔塔 </a:t>
            </a:r>
            <a:r>
              <a:rPr kumimoji="1" lang="en-US" altLang="zh-CN" b="1" dirty="0" err="1" smtClean="0">
                <a:solidFill>
                  <a:srgbClr val="000099"/>
                </a:solidFill>
                <a:latin typeface="+mn-lt"/>
                <a:ea typeface="黑体" pitchFamily="2" charset="-122"/>
                <a:sym typeface="Symbol" pitchFamily="18" charset="2"/>
              </a:rPr>
              <a:t>Delte</a:t>
            </a:r>
            <a:endParaRPr kumimoji="1" lang="en-US" altLang="zh-CN" b="1" dirty="0">
              <a:solidFill>
                <a:srgbClr val="000099"/>
              </a:solidFill>
              <a:latin typeface="+mn-lt"/>
              <a:ea typeface="黑体" pitchFamily="2" charset="-122"/>
              <a:sym typeface="Symbol" pitchFamily="18" charset="2"/>
            </a:endParaRPr>
          </a:p>
        </p:txBody>
      </p:sp>
    </p:spTree>
    <p:extLst>
      <p:ext uri="{BB962C8B-B14F-4D97-AF65-F5344CB8AC3E}">
        <p14:creationId xmlns:p14="http://schemas.microsoft.com/office/powerpoint/2010/main" xmlns=""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r>
              <a:rPr kumimoji="1" lang="en-US" altLang="zh-CN" b="1" dirty="0">
                <a:solidFill>
                  <a:srgbClr val="000099"/>
                </a:solidFill>
                <a:latin typeface="+mn-lt"/>
                <a:ea typeface="黑体" pitchFamily="2" charset="-122"/>
              </a:rPr>
              <a:t> </a:t>
            </a:r>
            <a:r>
              <a:rPr kumimoji="1" lang="en-US" altLang="zh-CN" b="1" dirty="0">
                <a:solidFill>
                  <a:srgbClr val="000099"/>
                </a:solidFill>
                <a:latin typeface="+mn-lt"/>
                <a:ea typeface="黑体" pitchFamily="2" charset="-122"/>
                <a:sym typeface="Symbol" pitchFamily="18" charset="2"/>
              </a:rPr>
              <a:t> </a:t>
            </a:r>
            <a:endParaRPr kumimoji="1" lang="en-US" altLang="zh-CN" b="1"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检测到信道空闲</a:t>
            </a:r>
          </a:p>
          <a:p>
            <a:pPr eaLnBrk="0" hangingPunct="0">
              <a:lnSpc>
                <a:spcPct val="90000"/>
              </a:lnSpc>
            </a:pPr>
            <a:r>
              <a:rPr kumimoji="1" lang="zh-CN" altLang="en-US" b="1" dirty="0">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dirty="0">
                  <a:solidFill>
                    <a:srgbClr val="000099"/>
                  </a:solidFill>
                  <a:latin typeface="+mn-lt"/>
                  <a:ea typeface="黑体" pitchFamily="2" charset="-122"/>
                </a:rPr>
                <a:t>  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smtClean="0">
                <a:solidFill>
                  <a:srgbClr val="000099"/>
                </a:solidFill>
                <a:latin typeface="+mn-lt"/>
                <a:ea typeface="黑体" pitchFamily="2" charset="-122"/>
              </a:rPr>
              <a:t>t</a:t>
            </a:r>
            <a:r>
              <a:rPr kumimoji="1" lang="en-US" altLang="zh-CN" b="1" dirty="0" smtClean="0">
                <a:solidFill>
                  <a:srgbClr val="000099"/>
                </a:solidFill>
                <a:latin typeface="+mn-lt"/>
                <a:ea typeface="黑体" pitchFamily="2" charset="-122"/>
              </a:rPr>
              <a:t> </a:t>
            </a:r>
            <a:r>
              <a:rPr kumimoji="1" lang="en-US" altLang="zh-CN" b="1" dirty="0">
                <a:solidFill>
                  <a:srgbClr val="000099"/>
                </a:solidFill>
                <a:latin typeface="+mn-lt"/>
                <a:ea typeface="黑体" pitchFamily="2" charset="-122"/>
              </a:rPr>
              <a:t>=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2</a:t>
              </a:r>
              <a:r>
                <a:rPr kumimoji="1" lang="en-US" altLang="zh-CN" b="1" dirty="0">
                  <a:solidFill>
                    <a:srgbClr val="000099"/>
                  </a:solidFill>
                  <a:latin typeface="+mn-lt"/>
                  <a:ea typeface="黑体" pitchFamily="2" charset="-122"/>
                  <a:sym typeface="Symbol" pitchFamily="18" charset="2"/>
                </a:rPr>
                <a:t></a:t>
              </a:r>
              <a:r>
                <a:rPr kumimoji="1" lang="en-US" altLang="zh-CN" b="1" dirty="0">
                  <a:solidFill>
                    <a:srgbClr val="000099"/>
                  </a:solidFill>
                  <a:latin typeface="+mn-lt"/>
                  <a:ea typeface="黑体" pitchFamily="2" charset="-122"/>
                </a:rPr>
                <a:t> </a:t>
              </a:r>
              <a:r>
                <a:rPr kumimoji="1" lang="en-US" altLang="zh-CN" b="1" dirty="0">
                  <a:solidFill>
                    <a:srgbClr val="000099"/>
                  </a:solidFill>
                  <a:latin typeface="+mn-lt"/>
                  <a:ea typeface="黑体" pitchFamily="2" charset="-122"/>
                  <a:sym typeface="Symbol" pitchFamily="18" charset="2"/>
                </a:rPr>
                <a:t> </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0000"/>
                </a:lnSpc>
              </a:pPr>
              <a:r>
                <a:rPr kumimoji="1" lang="zh-CN" altLang="en-US" b="1" dirty="0">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extLst>
      <p:ext uri="{BB962C8B-B14F-4D97-AF65-F5344CB8AC3E}">
        <p14:creationId xmlns:p14="http://schemas.microsoft.com/office/powerpoint/2010/main" xmlns=""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Tree>
    <p:extLst>
      <p:ext uri="{BB962C8B-B14F-4D97-AF65-F5344CB8AC3E}">
        <p14:creationId xmlns:p14="http://schemas.microsoft.com/office/powerpoint/2010/main" xmlns=""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xmlns=""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smtClean="0"/>
              <a:t>截断二进制指数退避</a:t>
            </a:r>
            <a:r>
              <a:rPr lang="zh-CN" altLang="en-US" sz="4000" dirty="0"/>
              <a:t>算法 </a:t>
            </a:r>
            <a:r>
              <a:rPr lang="en-US" altLang="zh-CN" sz="4000" dirty="0" smtClean="0"/>
              <a:t/>
            </a:r>
            <a:br>
              <a:rPr lang="en-US" altLang="zh-CN" sz="4000" dirty="0" smtClean="0"/>
            </a:br>
            <a:r>
              <a:rPr lang="en-US" altLang="zh-CN" sz="4000" dirty="0" smtClean="0"/>
              <a:t>(</a:t>
            </a: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ea typeface="黑体" pitchFamily="2" charset="-122"/>
              </a:rPr>
              <a:t>基本退避时间取为争用期 </a:t>
            </a:r>
            <a:r>
              <a:rPr lang="en-US" altLang="zh-CN" sz="2400" dirty="0">
                <a:solidFill>
                  <a:srgbClr val="0000FF"/>
                </a:solidFill>
                <a:latin typeface="Arial" charset="0"/>
                <a:ea typeface="黑体" pitchFamily="2" charset="-122"/>
              </a:rPr>
              <a:t>2</a:t>
            </a:r>
            <a:r>
              <a:rPr lang="en-US" altLang="zh-CN" sz="2400" i="1" dirty="0">
                <a:solidFill>
                  <a:srgbClr val="0000FF"/>
                </a:solidFill>
                <a:latin typeface="Arial" charset="0"/>
                <a:ea typeface="黑体" pitchFamily="2" charset="-122"/>
                <a:sym typeface="Symbol" pitchFamily="18" charset="2"/>
              </a:rPr>
              <a:t></a:t>
            </a:r>
            <a:r>
              <a:rPr lang="zh-CN" altLang="en-US" sz="2400" dirty="0">
                <a:solidFill>
                  <a:srgbClr val="0000FF"/>
                </a:solidFill>
                <a:latin typeface="Arial" charset="0"/>
                <a:ea typeface="黑体" pitchFamily="2" charset="-122"/>
              </a:rPr>
              <a:t>。</a:t>
            </a:r>
          </a:p>
          <a:p>
            <a:pPr lvl="1"/>
            <a:r>
              <a:rPr lang="zh-CN" altLang="en-US" sz="2400" dirty="0">
                <a:latin typeface="Arial" charset="0"/>
                <a:ea typeface="黑体" pitchFamily="2" charset="-122"/>
              </a:rPr>
              <a:t>从整数</a:t>
            </a:r>
            <a:r>
              <a:rPr lang="zh-CN" altLang="en-US" sz="2400" dirty="0" smtClean="0">
                <a:latin typeface="Arial" charset="0"/>
                <a:ea typeface="黑体" pitchFamily="2" charset="-122"/>
              </a:rPr>
              <a:t>集合 </a:t>
            </a:r>
            <a:r>
              <a:rPr lang="en-US" altLang="zh-CN" sz="2400" dirty="0" smtClean="0">
                <a:latin typeface="Arial" charset="0"/>
                <a:ea typeface="黑体" pitchFamily="2" charset="-122"/>
              </a:rPr>
              <a:t>[</a:t>
            </a:r>
            <a:r>
              <a:rPr lang="en-US" altLang="zh-CN" sz="2400" dirty="0">
                <a:latin typeface="Arial" charset="0"/>
                <a:ea typeface="黑体" pitchFamily="2" charset="-122"/>
              </a:rPr>
              <a:t>0</a:t>
            </a:r>
            <a:r>
              <a:rPr lang="en-US" altLang="zh-CN" sz="2400" dirty="0" smtClean="0">
                <a:latin typeface="Arial" charset="0"/>
                <a:ea typeface="黑体" pitchFamily="2" charset="-122"/>
              </a:rPr>
              <a:t>, 1, … , </a:t>
            </a:r>
            <a:r>
              <a:rPr lang="en-US" altLang="zh-CN" sz="2400" dirty="0">
                <a:latin typeface="Arial" charset="0"/>
                <a:ea typeface="黑体" pitchFamily="2" charset="-122"/>
              </a:rPr>
              <a:t>(2</a:t>
            </a:r>
            <a:r>
              <a:rPr lang="en-US" altLang="zh-CN" sz="2400" i="1" baseline="30000" dirty="0">
                <a:latin typeface="Arial" charset="0"/>
                <a:ea typeface="黑体" pitchFamily="2" charset="-122"/>
              </a:rPr>
              <a:t>k</a:t>
            </a:r>
            <a:r>
              <a:rPr lang="en-US" altLang="zh-CN" sz="2400" i="1" dirty="0">
                <a:latin typeface="Arial" charset="0"/>
                <a:ea typeface="黑体" pitchFamily="2" charset="-122"/>
              </a:rPr>
              <a:t> </a:t>
            </a:r>
            <a:r>
              <a:rPr lang="en-US" altLang="zh-CN" sz="2400" dirty="0">
                <a:latin typeface="Arial" charset="0"/>
                <a:ea typeface="黑体" pitchFamily="2" charset="-122"/>
                <a:sym typeface="Symbol" pitchFamily="18" charset="2"/>
              </a:rPr>
              <a:t></a:t>
            </a:r>
            <a:r>
              <a:rPr lang="en-US" altLang="zh-CN" sz="2400" dirty="0">
                <a:latin typeface="Arial" charset="0"/>
                <a:ea typeface="黑体" pitchFamily="2" charset="-122"/>
              </a:rPr>
              <a:t>1</a:t>
            </a:r>
            <a:r>
              <a:rPr lang="en-US" altLang="zh-CN" sz="2400" dirty="0" smtClean="0">
                <a:latin typeface="Arial" charset="0"/>
                <a:ea typeface="黑体" pitchFamily="2" charset="-122"/>
              </a:rPr>
              <a:t>)] </a:t>
            </a:r>
            <a:r>
              <a:rPr lang="zh-CN" altLang="en-US" sz="2400" dirty="0" smtClean="0">
                <a:latin typeface="Arial" charset="0"/>
                <a:ea typeface="黑体" pitchFamily="2" charset="-122"/>
              </a:rPr>
              <a:t>中</a:t>
            </a:r>
            <a:r>
              <a:rPr lang="zh-CN" altLang="en-US" sz="2400" dirty="0">
                <a:solidFill>
                  <a:srgbClr val="FF0000"/>
                </a:solidFill>
                <a:latin typeface="Arial" charset="0"/>
                <a:ea typeface="黑体" pitchFamily="2" charset="-122"/>
              </a:rPr>
              <a:t>随机</a:t>
            </a:r>
            <a:r>
              <a:rPr lang="zh-CN" altLang="en-US" sz="2400" dirty="0">
                <a:latin typeface="Arial" charset="0"/>
                <a:ea typeface="黑体" pitchFamily="2" charset="-122"/>
              </a:rPr>
              <a:t>地取出一个数，记为 </a:t>
            </a:r>
            <a:r>
              <a:rPr lang="en-US" altLang="zh-CN" sz="2400" i="1" dirty="0">
                <a:latin typeface="Arial" charset="0"/>
                <a:ea typeface="黑体" pitchFamily="2" charset="-122"/>
              </a:rPr>
              <a:t>r</a:t>
            </a:r>
            <a:r>
              <a:rPr lang="zh-CN" altLang="en-US" sz="2400" dirty="0">
                <a:latin typeface="Arial" charset="0"/>
                <a:ea typeface="黑体" pitchFamily="2" charset="-122"/>
              </a:rPr>
              <a:t>。重传所需的时延就是 </a:t>
            </a:r>
            <a:r>
              <a:rPr lang="en-US" altLang="zh-CN" sz="2400" i="1" dirty="0">
                <a:latin typeface="Arial" charset="0"/>
                <a:ea typeface="黑体" pitchFamily="2" charset="-122"/>
              </a:rPr>
              <a:t>r </a:t>
            </a:r>
            <a:r>
              <a:rPr lang="zh-CN" altLang="en-US" sz="2400" dirty="0">
                <a:latin typeface="Arial" charset="0"/>
                <a:ea typeface="黑体" pitchFamily="2" charset="-122"/>
              </a:rPr>
              <a:t>倍的基本退避时间。</a:t>
            </a:r>
          </a:p>
          <a:p>
            <a:pPr lvl="1"/>
            <a:r>
              <a:rPr lang="zh-CN" altLang="en-US" sz="2400" dirty="0">
                <a:latin typeface="Arial" charset="0"/>
                <a:ea typeface="黑体" pitchFamily="2" charset="-122"/>
              </a:rPr>
              <a:t>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ea typeface="黑体" pitchFamily="2" charset="-122"/>
              </a:rPr>
              <a:t>当 </a:t>
            </a:r>
            <a:r>
              <a:rPr lang="en-US" altLang="zh-CN" sz="2400" i="1" dirty="0">
                <a:latin typeface="Arial" charset="0"/>
                <a:ea typeface="黑体" pitchFamily="2" charset="-122"/>
              </a:rPr>
              <a:t>k </a:t>
            </a:r>
            <a:r>
              <a:rPr lang="en-US" altLang="zh-CN" sz="2400" dirty="0">
                <a:latin typeface="Arial" charset="0"/>
                <a:ea typeface="黑体" pitchFamily="2" charset="-122"/>
                <a:sym typeface="Symbol" pitchFamily="18" charset="2"/>
              </a:rPr>
              <a:t> </a:t>
            </a:r>
            <a:r>
              <a:rPr lang="en-US" altLang="zh-CN" sz="2400" dirty="0">
                <a:latin typeface="Arial" charset="0"/>
                <a:ea typeface="黑体" pitchFamily="2" charset="-122"/>
              </a:rPr>
              <a:t>10 </a:t>
            </a:r>
            <a:r>
              <a:rPr lang="zh-CN" altLang="en-US" sz="2400" dirty="0">
                <a:latin typeface="Arial" charset="0"/>
                <a:ea typeface="黑体" pitchFamily="2" charset="-122"/>
              </a:rPr>
              <a:t>时，参数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等于重传次数。</a:t>
            </a:r>
          </a:p>
          <a:p>
            <a:pPr lvl="1"/>
            <a:r>
              <a:rPr lang="zh-CN" altLang="en-US" sz="2400" dirty="0">
                <a:latin typeface="Arial" charset="0"/>
                <a:ea typeface="黑体" pitchFamily="2" charset="-122"/>
              </a:rPr>
              <a:t>当重传达 </a:t>
            </a:r>
            <a:r>
              <a:rPr lang="en-US" altLang="zh-CN" sz="2400" dirty="0">
                <a:latin typeface="Arial" charset="0"/>
                <a:ea typeface="黑体" pitchFamily="2" charset="-122"/>
              </a:rPr>
              <a:t>16 </a:t>
            </a:r>
            <a:r>
              <a:rPr lang="zh-CN" altLang="en-US" sz="2400" dirty="0">
                <a:latin typeface="Arial" charset="0"/>
                <a:ea typeface="黑体" pitchFamily="2" charset="-122"/>
              </a:rPr>
              <a:t>次仍不能成功时即丢弃该帧，并向高层报告。</a:t>
            </a:r>
            <a:r>
              <a:rPr lang="zh-CN" altLang="en-US" sz="2400" dirty="0"/>
              <a:t> </a:t>
            </a:r>
          </a:p>
        </p:txBody>
      </p:sp>
    </p:spTree>
    <p:extLst>
      <p:ext uri="{BB962C8B-B14F-4D97-AF65-F5344CB8AC3E}">
        <p14:creationId xmlns:p14="http://schemas.microsoft.com/office/powerpoint/2010/main" xmlns=""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dirty="0"/>
              <a:t>争用</a:t>
            </a:r>
            <a:r>
              <a:rPr lang="zh-CN" altLang="en-US" dirty="0" smtClean="0"/>
              <a:t>期时间 </a:t>
            </a:r>
            <a:endParaRPr lang="zh-CN" altLang="en-US" dirty="0"/>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itchFamily="18" charset="2"/>
              </a:rPr>
              <a:t></a:t>
            </a:r>
            <a:r>
              <a:rPr lang="en-US" altLang="zh-CN" dirty="0"/>
              <a:t>s </a:t>
            </a:r>
            <a:r>
              <a:rPr lang="zh-CN" altLang="en-US" dirty="0"/>
              <a:t>为</a:t>
            </a:r>
            <a:r>
              <a:rPr lang="zh-CN" altLang="en-US" dirty="0">
                <a:solidFill>
                  <a:srgbClr val="FF0000"/>
                </a:solidFill>
              </a:rPr>
              <a:t>争用</a:t>
            </a:r>
            <a:r>
              <a:rPr lang="zh-CN" altLang="en-US" dirty="0" smtClean="0">
                <a:solidFill>
                  <a:srgbClr val="FF0000"/>
                </a:solidFill>
              </a:rPr>
              <a:t>期时间</a:t>
            </a:r>
            <a:r>
              <a:rPr lang="zh-CN" altLang="en-US" dirty="0" smtClean="0"/>
              <a:t>。</a:t>
            </a:r>
            <a:endParaRPr lang="zh-CN" altLang="en-US" dirty="0"/>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。也可以说争用期是</a:t>
            </a:r>
            <a:r>
              <a:rPr lang="en-US" altLang="zh-CN" dirty="0" smtClean="0">
                <a:solidFill>
                  <a:srgbClr val="FF0000"/>
                </a:solidFill>
              </a:rPr>
              <a:t>512</a:t>
            </a:r>
            <a:r>
              <a:rPr lang="zh-CN" altLang="en-US" dirty="0" smtClean="0">
                <a:solidFill>
                  <a:srgbClr val="FF0000"/>
                </a:solidFill>
              </a:rPr>
              <a:t>比特时间</a:t>
            </a:r>
            <a:r>
              <a:rPr lang="zh-CN" altLang="en-US" dirty="0" smtClean="0"/>
              <a:t>。</a:t>
            </a:r>
            <a:endParaRPr lang="zh-CN" altLang="en-US" dirty="0"/>
          </a:p>
        </p:txBody>
      </p:sp>
      <p:sp>
        <p:nvSpPr>
          <p:cNvPr id="2" name="矩形 1"/>
          <p:cNvSpPr/>
          <p:nvPr/>
        </p:nvSpPr>
        <p:spPr>
          <a:xfrm>
            <a:off x="920552" y="3861048"/>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smtClean="0">
                <a:solidFill>
                  <a:srgbClr val="0000FF"/>
                </a:solidFill>
                <a:latin typeface="+mn-lt"/>
                <a:ea typeface="黑体" pitchFamily="2" charset="-122"/>
              </a:rPr>
              <a:t>以太网</a:t>
            </a:r>
            <a:r>
              <a:rPr lang="zh-CN" altLang="en-US" sz="3200" b="1" dirty="0">
                <a:solidFill>
                  <a:srgbClr val="0000FF"/>
                </a:solidFill>
                <a:latin typeface="+mn-lt"/>
                <a:ea typeface="黑体" pitchFamily="2" charset="-122"/>
              </a:rPr>
              <a:t>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xmlns="" val="2745525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dirty="0"/>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xmlns="" val="12058214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p>
          <a:p>
            <a:r>
              <a:rPr lang="en-US" altLang="zh-CN" dirty="0" smtClean="0">
                <a:latin typeface="Arial" charset="0"/>
              </a:rPr>
              <a:t>(1) </a:t>
            </a:r>
            <a:r>
              <a:rPr lang="zh-CN" altLang="en-US" dirty="0" smtClean="0">
                <a:latin typeface="Arial" charset="0"/>
                <a:ea typeface="黑体" pitchFamily="2" charset="-122"/>
              </a:rPr>
              <a:t>立即</a:t>
            </a:r>
            <a:r>
              <a:rPr lang="zh-CN" altLang="en-US" dirty="0">
                <a:latin typeface="Arial" charset="0"/>
                <a:ea typeface="黑体" pitchFamily="2" charset="-122"/>
              </a:rPr>
              <a:t>停止发送数据；</a:t>
            </a:r>
          </a:p>
          <a:p>
            <a:r>
              <a:rPr lang="en-US" altLang="zh-CN" dirty="0" smtClean="0">
                <a:latin typeface="Arial" charset="0"/>
                <a:ea typeface="黑体" pitchFamily="2" charset="-122"/>
              </a:rPr>
              <a:t>(2) </a:t>
            </a:r>
            <a:r>
              <a:rPr lang="zh-CN" altLang="en-US" dirty="0" smtClean="0">
                <a:latin typeface="Arial" charset="0"/>
                <a:ea typeface="黑体" pitchFamily="2" charset="-122"/>
              </a:rPr>
              <a:t>再</a:t>
            </a:r>
            <a:r>
              <a:rPr lang="zh-CN" altLang="en-US" dirty="0">
                <a:latin typeface="Arial" charset="0"/>
                <a:ea typeface="黑体" pitchFamily="2" charset="-122"/>
              </a:rPr>
              <a:t>继续发送若干比特的</a:t>
            </a:r>
            <a:r>
              <a:rPr lang="zh-CN" altLang="en-US" dirty="0" smtClean="0">
                <a:solidFill>
                  <a:srgbClr val="FF0000"/>
                </a:solidFill>
                <a:latin typeface="Arial" charset="0"/>
                <a:ea typeface="黑体" pitchFamily="2" charset="-122"/>
              </a:rPr>
              <a:t>人为干扰信号  </a:t>
            </a:r>
            <a:r>
              <a:rPr lang="en-US" altLang="zh-CN" dirty="0" smtClean="0">
                <a:latin typeface="Arial" charset="0"/>
                <a:ea typeface="黑体" pitchFamily="2" charset="-122"/>
              </a:rPr>
              <a:t>(</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Tree>
    <p:extLst>
      <p:ext uri="{BB962C8B-B14F-4D97-AF65-F5344CB8AC3E}">
        <p14:creationId xmlns:p14="http://schemas.microsoft.com/office/powerpoint/2010/main" xmlns="" val="21239472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Tree>
    <p:extLst>
      <p:ext uri="{BB962C8B-B14F-4D97-AF65-F5344CB8AC3E}">
        <p14:creationId xmlns:p14="http://schemas.microsoft.com/office/powerpoint/2010/main" xmlns=""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a:solidFill>
                  <a:srgbClr val="0000FF"/>
                </a:solidFill>
              </a:rPr>
              <a:t>。</a:t>
            </a:r>
            <a:r>
              <a:rPr lang="zh-CN" altLang="zh-CN" sz="2600" dirty="0" smtClean="0"/>
              <a:t>但</a:t>
            </a:r>
            <a:r>
              <a:rPr lang="zh-CN" altLang="zh-CN" sz="2600" dirty="0"/>
              <a:t>在发送之前，必须先检测信道。</a:t>
            </a:r>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检测到信道忙，则应不停地检测，一直等待信道转为空闲。若检测到信道空闲，并</a:t>
            </a:r>
            <a:r>
              <a:rPr lang="zh-CN" altLang="zh-CN" sz="2600" dirty="0" smtClean="0"/>
              <a:t>在</a:t>
            </a:r>
            <a:r>
              <a:rPr lang="en-US" altLang="zh-CN" sz="2600" dirty="0" smtClean="0"/>
              <a:t> 96 </a:t>
            </a:r>
            <a:r>
              <a:rPr lang="zh-CN" altLang="zh-CN" sz="2600" dirty="0" smtClean="0">
                <a:solidFill>
                  <a:srgbClr val="0070C0"/>
                </a:solidFill>
              </a:rPr>
              <a:t>比特</a:t>
            </a:r>
            <a:r>
              <a:rPr lang="zh-CN" altLang="zh-CN" sz="2600" dirty="0">
                <a:solidFill>
                  <a:srgbClr val="0070C0"/>
                </a:solidFill>
              </a:rPr>
              <a:t>时间</a:t>
            </a:r>
            <a:r>
              <a:rPr lang="zh-CN" altLang="zh-CN" sz="2600" dirty="0"/>
              <a:t>内信道保持空闲（保证了帧间最小间隔），就发送这个帧。</a:t>
            </a:r>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a:t>
            </a:r>
            <a:r>
              <a:rPr lang="zh-CN" altLang="zh-CN" sz="2200" dirty="0" smtClean="0"/>
              <a:t>回到</a:t>
            </a:r>
            <a:r>
              <a:rPr lang="en-US" altLang="zh-CN" sz="2200" dirty="0" smtClean="0"/>
              <a:t> (</a:t>
            </a:r>
            <a:r>
              <a:rPr lang="en-US" altLang="zh-CN" sz="2200" dirty="0"/>
              <a:t>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a:t>
            </a:r>
            <a:r>
              <a:rPr lang="zh-CN" altLang="zh-CN" sz="2200" dirty="0" smtClean="0"/>
              <a:t>等待</a:t>
            </a:r>
            <a:r>
              <a:rPr lang="en-US" altLang="zh-CN" sz="2200" dirty="0" smtClean="0"/>
              <a:t> </a:t>
            </a:r>
            <a:r>
              <a:rPr lang="en-US" altLang="zh-CN" sz="2200" i="1" dirty="0" smtClean="0"/>
              <a:t>r </a:t>
            </a:r>
            <a:r>
              <a:rPr lang="zh-CN" altLang="zh-CN" sz="2200" dirty="0" smtClean="0"/>
              <a:t>倍</a:t>
            </a:r>
            <a:r>
              <a:rPr lang="en-US" altLang="zh-CN" sz="2200" dirty="0" smtClean="0"/>
              <a:t> 512 </a:t>
            </a:r>
            <a:r>
              <a:rPr lang="zh-CN" altLang="zh-CN" sz="2200" dirty="0" smtClean="0">
                <a:solidFill>
                  <a:srgbClr val="0000FF"/>
                </a:solidFill>
              </a:rPr>
              <a:t>比特</a:t>
            </a:r>
            <a:r>
              <a:rPr lang="zh-CN" altLang="zh-CN" sz="2200" dirty="0">
                <a:solidFill>
                  <a:srgbClr val="0000FF"/>
                </a:solidFill>
              </a:rPr>
              <a:t>时间</a:t>
            </a:r>
            <a:r>
              <a:rPr lang="zh-CN" altLang="zh-CN" sz="2200" dirty="0"/>
              <a:t>后，返回到</a:t>
            </a:r>
            <a:r>
              <a:rPr lang="zh-CN" altLang="zh-CN" sz="2200" dirty="0" smtClean="0"/>
              <a:t>步骤</a:t>
            </a:r>
            <a:r>
              <a:rPr lang="en-US" altLang="zh-CN" sz="2200" dirty="0" smtClean="0"/>
              <a:t> (</a:t>
            </a:r>
            <a:r>
              <a:rPr lang="en-US" altLang="zh-CN" sz="2200" dirty="0"/>
              <a:t>2)</a:t>
            </a:r>
            <a:r>
              <a:rPr lang="zh-CN" altLang="zh-CN" sz="2200" dirty="0"/>
              <a:t>，继续检测信道。但若重</a:t>
            </a:r>
            <a:r>
              <a:rPr lang="zh-CN" altLang="zh-CN" sz="2200" dirty="0" smtClean="0"/>
              <a:t>传达</a:t>
            </a:r>
            <a:r>
              <a:rPr lang="en-US" altLang="zh-CN" sz="2200" dirty="0" smtClean="0"/>
              <a:t> 16 </a:t>
            </a:r>
            <a:r>
              <a:rPr lang="zh-CN" altLang="zh-CN" sz="2200" dirty="0" smtClean="0"/>
              <a:t>次</a:t>
            </a:r>
            <a:r>
              <a:rPr lang="zh-CN" altLang="zh-CN" sz="2200" dirty="0"/>
              <a:t>仍不能成功，则停止重传而向上报错。</a:t>
            </a:r>
          </a:p>
          <a:p>
            <a:pPr>
              <a:lnSpc>
                <a:spcPct val="105000"/>
              </a:lnSpc>
            </a:pPr>
            <a:endParaRPr lang="zh-CN" altLang="zh-CN" sz="2400" dirty="0"/>
          </a:p>
          <a:p>
            <a:pPr>
              <a:lnSpc>
                <a:spcPct val="105000"/>
              </a:lnSpc>
            </a:pPr>
            <a:endParaRPr lang="zh-CN" altLang="en-US" sz="2400" dirty="0"/>
          </a:p>
        </p:txBody>
      </p:sp>
    </p:spTree>
    <p:extLst>
      <p:ext uri="{BB962C8B-B14F-4D97-AF65-F5344CB8AC3E}">
        <p14:creationId xmlns:p14="http://schemas.microsoft.com/office/powerpoint/2010/main" xmlns="" val="36535219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p>
        </p:txBody>
      </p:sp>
    </p:spTree>
    <p:extLst>
      <p:ext uri="{BB962C8B-B14F-4D97-AF65-F5344CB8AC3E}">
        <p14:creationId xmlns:p14="http://schemas.microsoft.com/office/powerpoint/2010/main" xmlns="" val="17885684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xmlns="" val="12794631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 </a:t>
            </a:r>
            <a:r>
              <a:rPr lang="zh-CN" altLang="zh-CN" dirty="0" smtClean="0"/>
              <a:t>年</a:t>
            </a:r>
            <a:r>
              <a:rPr lang="zh-CN" altLang="en-US" dirty="0" smtClean="0"/>
              <a:t>，</a:t>
            </a:r>
            <a:r>
              <a:rPr lang="en-US" altLang="zh-CN" dirty="0" smtClean="0"/>
              <a:t>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itchFamily="2" charset="-122"/>
                </a:rPr>
                <a:t>速率为</a:t>
              </a:r>
              <a:r>
                <a:rPr lang="en-US" altLang="zh-CN" sz="2800" b="1" dirty="0" smtClean="0">
                  <a:solidFill>
                    <a:srgbClr val="000099"/>
                  </a:solidFill>
                  <a:latin typeface="+mn-lt"/>
                  <a:ea typeface="黑体" pitchFamily="2" charset="-122"/>
                </a:rPr>
                <a:t>10 </a:t>
              </a:r>
              <a:r>
                <a:rPr lang="en-US" altLang="zh-CN" sz="2800" b="1" dirty="0">
                  <a:solidFill>
                    <a:srgbClr val="000099"/>
                  </a:solidFill>
                  <a:latin typeface="+mn-lt"/>
                  <a:ea typeface="黑体" pitchFamily="2" charset="-122"/>
                </a:rPr>
                <a:t>Mbit/s </a:t>
              </a:r>
              <a:endParaRPr lang="zh-CN" altLang="en-US"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675455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r>
              <a:rPr lang="zh-CN" altLang="zh-CN" dirty="0" smtClean="0">
                <a:solidFill>
                  <a:srgbClr val="FF0000"/>
                </a:solidFill>
              </a:rPr>
              <a:t>物理</a:t>
            </a:r>
            <a:r>
              <a:rPr lang="zh-CN" altLang="zh-CN" dirty="0">
                <a:solidFill>
                  <a:srgbClr val="FF0000"/>
                </a:solidFill>
              </a:rPr>
              <a:t>链路</a:t>
            </a:r>
            <a:r>
              <a:rPr lang="zh-CN" altLang="zh-CN" dirty="0"/>
              <a:t>就是上面所说的</a:t>
            </a:r>
            <a:r>
              <a:rPr lang="zh-CN" altLang="zh-CN" dirty="0" smtClean="0"/>
              <a:t>链路</a:t>
            </a:r>
            <a:r>
              <a:rPr lang="zh-CN" altLang="en-US" dirty="0" smtClean="0"/>
              <a:t>。</a:t>
            </a:r>
            <a:endParaRPr lang="en-US" altLang="zh-CN" dirty="0" smtClean="0"/>
          </a:p>
          <a:p>
            <a:r>
              <a:rPr lang="zh-CN" altLang="zh-CN" dirty="0" smtClean="0">
                <a:solidFill>
                  <a:srgbClr val="FF0000"/>
                </a:solidFill>
              </a:rPr>
              <a:t>逻辑</a:t>
            </a:r>
            <a:r>
              <a:rPr lang="zh-CN" altLang="zh-CN" dirty="0">
                <a:solidFill>
                  <a:srgbClr val="FF0000"/>
                </a:solidFill>
              </a:rPr>
              <a:t>链路</a:t>
            </a:r>
            <a:r>
              <a:rPr lang="zh-CN" altLang="zh-CN" dirty="0"/>
              <a:t>就是上面的数据链路，是物理链路加上必要的通信协议。</a:t>
            </a:r>
          </a:p>
          <a:p>
            <a:r>
              <a:rPr lang="zh-CN" altLang="zh-CN" dirty="0"/>
              <a:t>早期的数据通信协议</a:t>
            </a:r>
            <a:r>
              <a:rPr lang="zh-CN" altLang="zh-CN" dirty="0" smtClean="0"/>
              <a:t>曾</a:t>
            </a:r>
            <a:r>
              <a:rPr lang="zh-CN" altLang="en-US" dirty="0" smtClean="0"/>
              <a:t>叫做</a:t>
            </a:r>
            <a:r>
              <a:rPr lang="zh-CN" altLang="zh-CN" dirty="0" smtClean="0">
                <a:solidFill>
                  <a:srgbClr val="FF0000"/>
                </a:solidFill>
              </a:rPr>
              <a:t>通信规程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Tree>
    <p:extLst>
      <p:ext uri="{BB962C8B-B14F-4D97-AF65-F5344CB8AC3E}">
        <p14:creationId xmlns:p14="http://schemas.microsoft.com/office/powerpoint/2010/main" xmlns="" val="7372412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extLst>
      <p:ext uri="{BB962C8B-B14F-4D97-AF65-F5344CB8AC3E}">
        <p14:creationId xmlns:p14="http://schemas.microsoft.com/office/powerpoint/2010/main" xmlns=""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smtClean="0"/>
              <a:t>10BASE-T </a:t>
            </a:r>
            <a:r>
              <a:rPr lang="zh-CN" altLang="en-US" sz="3600" dirty="0" smtClean="0"/>
              <a:t>以太网</a:t>
            </a:r>
            <a:r>
              <a:rPr lang="zh-CN" altLang="en-US" sz="3600" dirty="0"/>
              <a:t>在局域网中的统治地位</a:t>
            </a:r>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extLst>
      <p:ext uri="{BB962C8B-B14F-4D97-AF65-F5344CB8AC3E}">
        <p14:creationId xmlns:p14="http://schemas.microsoft.com/office/powerpoint/2010/main" xmlns=""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a:t>
            </a:r>
            <a:r>
              <a:rPr lang="zh-CN" altLang="zh-CN" sz="2900"/>
              <a:t>的</a:t>
            </a:r>
            <a:r>
              <a:rPr lang="zh-CN" altLang="zh-CN" sz="2900" smtClean="0"/>
              <a:t>芯片</a:t>
            </a:r>
            <a:r>
              <a:rPr lang="zh-CN" altLang="en-US" sz="2900" smtClean="0"/>
              <a:t>。</a:t>
            </a:r>
            <a:endParaRPr lang="zh-CN" altLang="en-US" sz="2900" dirty="0"/>
          </a:p>
        </p:txBody>
      </p:sp>
    </p:spTree>
    <p:extLst>
      <p:ext uri="{BB962C8B-B14F-4D97-AF65-F5344CB8AC3E}">
        <p14:creationId xmlns:p14="http://schemas.microsoft.com/office/powerpoint/2010/main" xmlns=""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itchFamily="2" charset="-122"/>
                </a:rPr>
                <a:t>集</a:t>
              </a:r>
            </a:p>
            <a:p>
              <a:pPr defTabSz="762000" eaLnBrk="0" hangingPunct="0">
                <a:lnSpc>
                  <a:spcPct val="90000"/>
                </a:lnSpc>
              </a:pPr>
              <a:r>
                <a:rPr kumimoji="1" lang="zh-CN" altLang="en-US" sz="2800" b="1" dirty="0">
                  <a:solidFill>
                    <a:srgbClr val="000099"/>
                  </a:solidFill>
                  <a:latin typeface="+mn-lt"/>
                  <a:ea typeface="黑体" pitchFamily="2" charset="-122"/>
                </a:rPr>
                <a:t>线</a:t>
              </a:r>
            </a:p>
            <a:p>
              <a:pPr defTabSz="762000" eaLnBrk="0" hangingPunct="0">
                <a:lnSpc>
                  <a:spcPct val="90000"/>
                </a:lnSpc>
              </a:pPr>
              <a:r>
                <a:rPr kumimoji="1" lang="zh-CN" altLang="en-US" sz="2800" b="1" dirty="0">
                  <a:solidFill>
                    <a:srgbClr val="000099"/>
                  </a:solidFill>
                  <a:latin typeface="+mn-lt"/>
                  <a:ea typeface="黑体"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spTree>
    <p:extLst>
      <p:ext uri="{BB962C8B-B14F-4D97-AF65-F5344CB8AC3E}">
        <p14:creationId xmlns:p14="http://schemas.microsoft.com/office/powerpoint/2010/main" xmlns="" val="15312286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r>
              <a:rPr lang="zh-CN" altLang="zh-CN" dirty="0" smtClean="0"/>
              <a:t>。</a:t>
            </a:r>
            <a:endParaRPr lang="en-US" altLang="zh-CN" dirty="0" smtClean="0"/>
          </a:p>
          <a:p>
            <a:r>
              <a:rPr lang="zh-CN" altLang="zh-CN" dirty="0" smtClean="0"/>
              <a:t>当</a:t>
            </a:r>
            <a:r>
              <a:rPr lang="zh-CN" altLang="zh-CN" dirty="0"/>
              <a:t>发生碰撞时，信道资源实际上是被浪费了。因此，当扣除碰撞所造成的信道损失后，</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a:rPr>
              <a:t>假设</a:t>
            </a:r>
            <a:r>
              <a:rPr lang="zh-CN" altLang="en-US" i="1" dirty="0" smtClean="0">
                <a:sym typeface="Symbol"/>
              </a:rPr>
              <a:t> </a:t>
            </a:r>
            <a:r>
              <a:rPr lang="en-US" altLang="zh-CN" i="1" dirty="0">
                <a:sym typeface="Symbol"/>
              </a:rPr>
              <a:t>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smtClean="0"/>
              <a:t>设帧</a:t>
            </a:r>
            <a:r>
              <a:rPr lang="zh-CN" altLang="en-US" dirty="0"/>
              <a:t>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a:t>
            </a:r>
            <a:r>
              <a:rPr lang="en-US" altLang="zh-CN" dirty="0" smtClean="0">
                <a:latin typeface="Times New Roman" pitchFamily="18" charset="0"/>
              </a:rPr>
              <a:t>bit/s</a:t>
            </a:r>
            <a:r>
              <a:rPr lang="en-US" altLang="zh-CN" dirty="0">
                <a:latin typeface="Times New Roman" pitchFamily="18" charset="0"/>
              </a:rPr>
              <a:t>)</a:t>
            </a:r>
            <a:r>
              <a:rPr lang="zh-CN" altLang="en-US" dirty="0" smtClean="0">
                <a:latin typeface="Times New Roman" pitchFamily="18" charset="0"/>
              </a:rPr>
              <a:t>，则</a:t>
            </a:r>
            <a:r>
              <a:rPr lang="zh-CN" altLang="en-US" dirty="0" smtClean="0"/>
              <a:t>帧</a:t>
            </a:r>
            <a:r>
              <a:rPr lang="zh-CN" altLang="en-US" dirty="0"/>
              <a:t>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a:t>
            </a:r>
            <a:r>
              <a:rPr lang="en-US" altLang="zh-CN" dirty="0" smtClean="0">
                <a:latin typeface="Times New Roman" pitchFamily="18" charset="0"/>
              </a:rPr>
              <a:t>= </a:t>
            </a:r>
            <a:r>
              <a:rPr lang="en-US" altLang="zh-CN" i="1" dirty="0" smtClean="0">
                <a:latin typeface="Times New Roman" pitchFamily="18" charset="0"/>
              </a:rPr>
              <a:t>L</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 (</a:t>
            </a:r>
            <a:r>
              <a:rPr lang="en-US" altLang="zh-CN" dirty="0">
                <a:latin typeface="Times New Roman" pitchFamily="18" charset="0"/>
              </a:rPr>
              <a:t>s)</a:t>
            </a:r>
            <a:r>
              <a:rPr lang="zh-CN" altLang="en-US" dirty="0">
                <a:latin typeface="Times New Roman" pitchFamily="18" charset="0"/>
              </a:rPr>
              <a:t>。</a:t>
            </a:r>
            <a:r>
              <a:rPr lang="zh-CN" altLang="en-US" dirty="0"/>
              <a:t> </a:t>
            </a:r>
          </a:p>
        </p:txBody>
      </p:sp>
    </p:spTree>
    <p:extLst>
      <p:ext uri="{BB962C8B-B14F-4D97-AF65-F5344CB8AC3E}">
        <p14:creationId xmlns:p14="http://schemas.microsoft.com/office/powerpoint/2010/main" xmlns=""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smtClean="0">
                <a:sym typeface="Symbol"/>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itchFamily="2" charset="-122"/>
                    <a:sym typeface="Symbol"/>
                  </a:rPr>
                  <a:t></a:t>
                </a:r>
                <a:endParaRPr kumimoji="1" lang="en-US" altLang="zh-CN" sz="2000" b="1" i="1" kern="0" dirty="0">
                  <a:solidFill>
                    <a:srgbClr val="000099"/>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xmlns="" val="27070654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a:t>
            </a:r>
            <a:r>
              <a:rPr lang="zh-CN" altLang="zh-CN" dirty="0" smtClean="0"/>
              <a:t>是</a:t>
            </a:r>
            <a:r>
              <a:rPr lang="en-US" altLang="zh-CN" dirty="0" smtClean="0"/>
              <a:t> </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en-US" altLang="zh-CN" dirty="0">
                <a:solidFill>
                  <a:srgbClr val="FF0000"/>
                </a:solidFill>
              </a:rPr>
              <a:t>+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smtClean="0"/>
              <a:t>。</a:t>
            </a:r>
            <a:endParaRPr lang="en-US" altLang="zh-CN" dirty="0" smtClean="0"/>
          </a:p>
          <a:p>
            <a:r>
              <a:rPr lang="zh-CN" altLang="zh-CN" dirty="0" smtClean="0"/>
              <a:t>这</a:t>
            </a:r>
            <a:r>
              <a:rPr lang="zh-CN" altLang="zh-CN" dirty="0"/>
              <a:t>是因为当一个站发送完最后一个比特时，这个比特还要在以太网上传播</a:t>
            </a:r>
            <a:r>
              <a:rPr lang="zh-CN" altLang="zh-CN" dirty="0" smtClean="0"/>
              <a:t>。</a:t>
            </a:r>
            <a:endParaRPr lang="en-US" altLang="zh-CN" dirty="0" smtClean="0"/>
          </a:p>
          <a:p>
            <a:r>
              <a:rPr lang="zh-CN" altLang="zh-CN" dirty="0"/>
              <a:t>在最极端的情况下，发送站在传输媒体的一端，而比特在媒体上传输到另一端所需的时间</a:t>
            </a:r>
            <a:r>
              <a:rPr lang="zh-CN" altLang="zh-CN" dirty="0" smtClean="0"/>
              <a:t>是</a:t>
            </a:r>
            <a:r>
              <a:rPr lang="en-US" altLang="zh-CN" dirty="0" smtClean="0"/>
              <a:t> </a:t>
            </a:r>
            <a:r>
              <a:rPr lang="en-US" altLang="zh-CN" i="1" dirty="0" smtClean="0">
                <a:sym typeface="Symbol"/>
              </a:rPr>
              <a:t></a:t>
            </a:r>
            <a:r>
              <a:rPr lang="en-US" altLang="zh-CN" dirty="0" smtClean="0">
                <a:sym typeface="Symbol"/>
              </a:rPr>
              <a:t> </a:t>
            </a:r>
            <a:r>
              <a:rPr lang="zh-CN" altLang="en-US" dirty="0" smtClean="0">
                <a:sym typeface="Symbol"/>
              </a:rPr>
              <a:t>。</a:t>
            </a:r>
            <a:endParaRPr lang="zh-CN" altLang="en-US" dirty="0"/>
          </a:p>
        </p:txBody>
      </p:sp>
    </p:spTree>
    <p:extLst>
      <p:ext uri="{BB962C8B-B14F-4D97-AF65-F5344CB8AC3E}">
        <p14:creationId xmlns:p14="http://schemas.microsoft.com/office/powerpoint/2010/main" xmlns="" val="9071164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smtClean="0"/>
              <a:t>参数 </a:t>
            </a:r>
            <a:r>
              <a:rPr lang="el-GR" altLang="zh-CN" i="1" dirty="0" smtClean="0">
                <a:ea typeface="宋体"/>
              </a:rPr>
              <a:t>α</a:t>
            </a:r>
            <a:r>
              <a:rPr lang="en-US" altLang="zh-CN" i="1" dirty="0" smtClean="0">
                <a:ea typeface="宋体"/>
              </a:rPr>
              <a:t> </a:t>
            </a:r>
            <a:r>
              <a:rPr lang="zh-CN" altLang="en-US" dirty="0" smtClean="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smtClean="0"/>
              <a:t>在</a:t>
            </a:r>
            <a:r>
              <a:rPr lang="zh-CN" altLang="en-US" dirty="0"/>
              <a:t>以太网中定义了参数 </a:t>
            </a:r>
            <a:r>
              <a:rPr lang="el-GR" altLang="zh-CN" i="1" dirty="0" smtClean="0">
                <a:ea typeface="宋体"/>
              </a:rPr>
              <a:t>α</a:t>
            </a:r>
            <a:r>
              <a:rPr lang="zh-CN" altLang="en-US" dirty="0" smtClean="0"/>
              <a:t>，</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extLst>
              <p:ext uri="{D42A27DB-BD31-4B8C-83A1-F6EECF244321}">
                <p14:modId xmlns:p14="http://schemas.microsoft.com/office/powerpoint/2010/main" xmlns="" val="1824131169"/>
              </p:ext>
            </p:extLst>
          </p:nvPr>
        </p:nvGraphicFramePr>
        <p:xfrm>
          <a:off x="3505200" y="3501008"/>
          <a:ext cx="2046044" cy="792088"/>
        </p:xfrm>
        <a:graphic>
          <a:graphicData uri="http://schemas.openxmlformats.org/presentationml/2006/ole">
            <p:oleObj spid="_x0000_s3077" name="公式" r:id="rId3" imgW="545863" imgH="228501" progId="Equation.3">
              <p:embed/>
            </p:oleObj>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 </a:t>
            </a:r>
            <a:r>
              <a:rPr lang="en-US" altLang="zh-CN" sz="2400" b="1" dirty="0" smtClean="0">
                <a:solidFill>
                  <a:srgbClr val="000066"/>
                </a:solidFill>
                <a:latin typeface="+mn-lt"/>
                <a:ea typeface="黑体" pitchFamily="2" charset="-122"/>
              </a:rPr>
              <a:t>→0</a:t>
            </a:r>
            <a:r>
              <a:rPr lang="zh-CN" altLang="en-US" sz="2400" b="1" dirty="0" smtClean="0">
                <a:solidFill>
                  <a:srgbClr val="000066"/>
                </a:solidFill>
                <a:latin typeface="+mn-lt"/>
                <a:ea typeface="黑体" pitchFamily="2" charset="-122"/>
              </a:rPr>
              <a:t>，表示</a:t>
            </a:r>
            <a:r>
              <a:rPr lang="zh-CN" altLang="en-US" sz="2400" b="1" dirty="0">
                <a:solidFill>
                  <a:srgbClr val="000066"/>
                </a:solidFill>
                <a:latin typeface="+mn-lt"/>
                <a:ea typeface="黑体" pitchFamily="2" charset="-122"/>
              </a:rPr>
              <a:t>一发生碰撞就立即可以检测出来</a:t>
            </a:r>
            <a:r>
              <a:rPr lang="zh-CN" altLang="en-US"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a:t>
            </a:r>
            <a:r>
              <a:rPr lang="en-US" altLang="zh-CN" sz="2400" b="1" i="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越大，表明争用期所占的比例增大，每</a:t>
            </a:r>
            <a:r>
              <a:rPr lang="zh-CN" altLang="en-US" sz="2400" b="1" dirty="0" smtClean="0">
                <a:solidFill>
                  <a:srgbClr val="000066"/>
                </a:solidFill>
                <a:latin typeface="+mn-lt"/>
                <a:ea typeface="黑体" pitchFamily="2" charset="-122"/>
              </a:rPr>
              <a:t>发生</a:t>
            </a:r>
            <a:r>
              <a:rPr lang="zh-CN" altLang="en-US" sz="2400" b="1" dirty="0">
                <a:solidFill>
                  <a:srgbClr val="000066"/>
                </a:solidFill>
                <a:latin typeface="+mn-lt"/>
                <a:ea typeface="黑体" pitchFamily="2" charset="-122"/>
              </a:rPr>
              <a:t>一次碰撞就浪费许多信道资源，使得</a:t>
            </a:r>
            <a:r>
              <a:rPr lang="zh-CN" altLang="en-US" sz="2400" b="1" dirty="0" smtClean="0">
                <a:solidFill>
                  <a:srgbClr val="000066"/>
                </a:solidFill>
                <a:latin typeface="+mn-lt"/>
                <a:ea typeface="黑体" pitchFamily="2" charset="-122"/>
              </a:rPr>
              <a:t>信道利用率</a:t>
            </a:r>
            <a:r>
              <a:rPr lang="zh-CN" altLang="en-US" sz="2400" b="1" dirty="0">
                <a:solidFill>
                  <a:srgbClr val="000066"/>
                </a:solidFill>
                <a:latin typeface="+mn-lt"/>
                <a:ea typeface="黑体" pitchFamily="2" charset="-122"/>
              </a:rPr>
              <a:t>明显降低。 </a:t>
            </a:r>
          </a:p>
        </p:txBody>
      </p:sp>
    </p:spTree>
    <p:extLst>
      <p:ext uri="{BB962C8B-B14F-4D97-AF65-F5344CB8AC3E}">
        <p14:creationId xmlns:p14="http://schemas.microsoft.com/office/powerpoint/2010/main" xmlns="" val="33648119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a:t>
            </a:r>
            <a:r>
              <a:rPr lang="zh-CN" altLang="en-US" dirty="0" smtClean="0"/>
              <a:t>参数 </a:t>
            </a:r>
            <a:r>
              <a:rPr lang="el-GR" altLang="zh-CN" i="1" dirty="0" smtClean="0">
                <a:ea typeface="宋体"/>
              </a:rPr>
              <a:t>α</a:t>
            </a:r>
            <a:r>
              <a:rPr lang="en-US" altLang="zh-CN" i="1" dirty="0" smtClean="0">
                <a:ea typeface="宋体"/>
              </a:rPr>
              <a:t> </a:t>
            </a:r>
            <a:r>
              <a:rPr lang="zh-CN" altLang="en-US" dirty="0" smtClean="0"/>
              <a:t>的</a:t>
            </a:r>
            <a:r>
              <a:rPr lang="zh-CN" altLang="en-US" dirty="0"/>
              <a:t>要求</a:t>
            </a:r>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的参数</a:t>
            </a:r>
            <a:r>
              <a:rPr lang="en-US" altLang="zh-CN" i="1" dirty="0"/>
              <a:t>a</a:t>
            </a:r>
            <a:r>
              <a:rPr lang="zh-CN" altLang="zh-CN" dirty="0"/>
              <a:t>的值应当尽可能小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t>当</a:t>
            </a:r>
            <a:r>
              <a:rPr lang="zh-CN" altLang="en-US" dirty="0"/>
              <a:t>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smtClean="0"/>
              <a:t> </a:t>
            </a:r>
            <a:r>
              <a:rPr lang="zh-CN" altLang="en-US" dirty="0"/>
              <a:t>值太大。 </a:t>
            </a:r>
          </a:p>
        </p:txBody>
      </p:sp>
    </p:spTree>
    <p:extLst>
      <p:ext uri="{BB962C8B-B14F-4D97-AF65-F5344CB8AC3E}">
        <p14:creationId xmlns:p14="http://schemas.microsoft.com/office/powerpoint/2010/main" xmlns="" val="7839866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p>
        </p:txBody>
      </p:sp>
      <p:graphicFrame>
        <p:nvGraphicFramePr>
          <p:cNvPr id="436232" name="Object 8"/>
          <p:cNvGraphicFramePr>
            <a:graphicFrameLocks noChangeAspect="1"/>
          </p:cNvGraphicFramePr>
          <p:nvPr>
            <p:extLst>
              <p:ext uri="{D42A27DB-BD31-4B8C-83A1-F6EECF244321}">
                <p14:modId xmlns:p14="http://schemas.microsoft.com/office/powerpoint/2010/main" xmlns="" val="4160055167"/>
              </p:ext>
            </p:extLst>
          </p:nvPr>
        </p:nvGraphicFramePr>
        <p:xfrm>
          <a:off x="848544" y="4797152"/>
          <a:ext cx="3302696" cy="1008112"/>
        </p:xfrm>
        <a:graphic>
          <a:graphicData uri="http://schemas.openxmlformats.org/presentationml/2006/ole">
            <p:oleObj spid="_x0000_s4101" name="公式" r:id="rId4" imgW="1282700" imgH="431800" progId="Equation.3">
              <p:embed/>
            </p:oleObj>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388" indent="-179388">
              <a:buSzPct val="80000"/>
              <a:buFont typeface="Wingdings" pitchFamily="2" charset="2"/>
              <a:buChar char="l"/>
            </a:pPr>
            <a:r>
              <a:rPr lang="zh-CN" altLang="zh-CN" sz="2400" b="1" dirty="0">
                <a:solidFill>
                  <a:srgbClr val="000066"/>
                </a:solidFill>
                <a:latin typeface="+mn-lt"/>
                <a:ea typeface="黑体" pitchFamily="2" charset="-122"/>
              </a:rPr>
              <a:t>只有当</a:t>
            </a:r>
            <a:r>
              <a:rPr lang="zh-CN" altLang="zh-CN" sz="2400" b="1" dirty="0" smtClean="0">
                <a:solidFill>
                  <a:srgbClr val="000066"/>
                </a:solidFill>
                <a:latin typeface="+mn-lt"/>
                <a:ea typeface="黑体" pitchFamily="2" charset="-122"/>
              </a:rPr>
              <a:t>参数</a:t>
            </a:r>
            <a:r>
              <a:rPr lang="en-US" altLang="zh-CN" sz="2400" b="1" dirty="0" smtClean="0">
                <a:solidFill>
                  <a:srgbClr val="000066"/>
                </a:solidFill>
                <a:latin typeface="+mn-lt"/>
                <a:ea typeface="黑体" pitchFamily="2" charset="-122"/>
              </a:rPr>
              <a:t> </a:t>
            </a:r>
            <a:r>
              <a:rPr lang="en-US" altLang="zh-CN" sz="2400" b="1" i="1" dirty="0" smtClean="0">
                <a:solidFill>
                  <a:srgbClr val="000066"/>
                </a:solidFill>
                <a:latin typeface="+mn-lt"/>
                <a:ea typeface="黑体" pitchFamily="2" charset="-122"/>
              </a:rPr>
              <a:t>a </a:t>
            </a:r>
            <a:r>
              <a:rPr lang="zh-CN" altLang="zh-CN" sz="2400" b="1" dirty="0" smtClean="0">
                <a:solidFill>
                  <a:srgbClr val="000066"/>
                </a:solidFill>
                <a:latin typeface="+mn-lt"/>
                <a:ea typeface="黑体" pitchFamily="2" charset="-122"/>
              </a:rPr>
              <a:t>远小于</a:t>
            </a:r>
            <a:r>
              <a:rPr lang="en-US" altLang="zh-CN" sz="2400" b="1" dirty="0" smtClean="0">
                <a:solidFill>
                  <a:srgbClr val="000066"/>
                </a:solidFill>
                <a:latin typeface="+mn-lt"/>
                <a:ea typeface="黑体" pitchFamily="2" charset="-122"/>
              </a:rPr>
              <a:t> 1 </a:t>
            </a:r>
            <a:r>
              <a:rPr lang="zh-CN" altLang="zh-CN" sz="2400" b="1" dirty="0" smtClean="0">
                <a:solidFill>
                  <a:srgbClr val="000066"/>
                </a:solidFill>
                <a:latin typeface="+mn-lt"/>
                <a:ea typeface="黑体" pitchFamily="2" charset="-122"/>
              </a:rPr>
              <a:t>才能</a:t>
            </a:r>
            <a:r>
              <a:rPr lang="zh-CN" altLang="zh-CN" sz="2400" b="1" dirty="0">
                <a:solidFill>
                  <a:srgbClr val="000066"/>
                </a:solidFill>
                <a:latin typeface="+mn-lt"/>
                <a:ea typeface="黑体" pitchFamily="2" charset="-122"/>
              </a:rPr>
              <a:t>得到尽可能高的极限信道</a:t>
            </a:r>
            <a:r>
              <a:rPr lang="zh-CN" altLang="zh-CN" sz="2400" b="1" dirty="0" smtClean="0">
                <a:solidFill>
                  <a:srgbClr val="000066"/>
                </a:solidFill>
                <a:latin typeface="+mn-lt"/>
                <a:ea typeface="黑体" pitchFamily="2" charset="-122"/>
              </a:rPr>
              <a:t>利用率</a:t>
            </a:r>
            <a:r>
              <a:rPr lang="zh-CN" altLang="en-US" sz="2400" b="1" dirty="0" smtClean="0">
                <a:solidFill>
                  <a:srgbClr val="000066"/>
                </a:solidFill>
                <a:latin typeface="+mn-lt"/>
                <a:ea typeface="黑体" pitchFamily="2" charset="-122"/>
              </a:rPr>
              <a:t>。</a:t>
            </a:r>
            <a:endParaRPr lang="en-US" altLang="zh-CN" sz="2400" b="1" dirty="0" smtClean="0">
              <a:solidFill>
                <a:srgbClr val="000066"/>
              </a:solidFill>
              <a:latin typeface="+mn-lt"/>
              <a:ea typeface="黑体" pitchFamily="2" charset="-122"/>
            </a:endParaRPr>
          </a:p>
          <a:p>
            <a:pPr marL="179388" indent="-179388">
              <a:buSzPct val="80000"/>
              <a:buFont typeface="Wingdings" pitchFamily="2" charset="2"/>
              <a:buChar char="l"/>
            </a:pPr>
            <a:r>
              <a:rPr lang="zh-CN" altLang="zh-CN" sz="2400" b="1" dirty="0">
                <a:solidFill>
                  <a:srgbClr val="000066"/>
                </a:solidFill>
                <a:latin typeface="+mn-lt"/>
                <a:ea typeface="黑体" pitchFamily="2" charset="-122"/>
              </a:rPr>
              <a:t>据统计，当以太网的利用率</a:t>
            </a:r>
            <a:r>
              <a:rPr lang="zh-CN" altLang="zh-CN" sz="2400" b="1" dirty="0" smtClean="0">
                <a:solidFill>
                  <a:srgbClr val="000066"/>
                </a:solidFill>
                <a:latin typeface="+mn-lt"/>
                <a:ea typeface="黑体" pitchFamily="2" charset="-122"/>
              </a:rPr>
              <a:t>达到</a:t>
            </a:r>
            <a:r>
              <a:rPr lang="en-US" altLang="zh-CN" sz="2400" b="1" dirty="0" smtClean="0">
                <a:solidFill>
                  <a:srgbClr val="000066"/>
                </a:solidFill>
                <a:latin typeface="+mn-lt"/>
                <a:ea typeface="黑体" pitchFamily="2" charset="-122"/>
              </a:rPr>
              <a:t> 30</a:t>
            </a:r>
            <a:r>
              <a:rPr lang="en-US" altLang="zh-CN" sz="2400" b="1" dirty="0">
                <a:solidFill>
                  <a:srgbClr val="000066"/>
                </a:solidFill>
                <a:latin typeface="+mn-lt"/>
                <a:ea typeface="黑体" pitchFamily="2" charset="-122"/>
              </a:rPr>
              <a:t>%</a:t>
            </a:r>
            <a:r>
              <a:rPr lang="zh-CN" altLang="zh-CN" sz="2400" b="1" dirty="0">
                <a:solidFill>
                  <a:srgbClr val="000066"/>
                </a:solidFill>
                <a:latin typeface="+mn-lt"/>
                <a:ea typeface="黑体" pitchFamily="2" charset="-122"/>
              </a:rPr>
              <a:t>时就已经处于重载的情况。很多的网络容量被网上的碰撞消耗掉了。</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738666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itchFamily="2" charset="-122"/>
              </a:rPr>
              <a:t>使用</a:t>
            </a:r>
            <a:r>
              <a:rPr lang="zh-CN" altLang="zh-CN" sz="2400" b="1" dirty="0">
                <a:latin typeface="+mn-lt"/>
                <a:ea typeface="黑体" pitchFamily="2" charset="-122"/>
              </a:rPr>
              <a:t>点对点信道的数据链路层</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2901902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Tree>
    <p:extLst>
      <p:ext uri="{BB962C8B-B14F-4D97-AF65-F5344CB8AC3E}">
        <p14:creationId xmlns:p14="http://schemas.microsoft.com/office/powerpoint/2010/main" xmlns="" val="39899272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itchFamily="2" charset="-122"/>
              </a:rPr>
              <a:t>这种 </a:t>
            </a:r>
            <a:r>
              <a:rPr lang="en-US" altLang="zh-CN" sz="2800" b="1" dirty="0" smtClean="0">
                <a:solidFill>
                  <a:srgbClr val="0000FF"/>
                </a:solidFill>
                <a:latin typeface="+mn-lt"/>
                <a:ea typeface="黑体" pitchFamily="2" charset="-122"/>
              </a:rPr>
              <a:t>48 </a:t>
            </a:r>
            <a:r>
              <a:rPr lang="zh-CN" altLang="en-US" sz="2800" b="1" dirty="0" smtClean="0">
                <a:solidFill>
                  <a:srgbClr val="0000FF"/>
                </a:solidFill>
                <a:latin typeface="+mn-lt"/>
                <a:ea typeface="黑体" pitchFamily="2" charset="-122"/>
              </a:rPr>
              <a:t>位</a:t>
            </a:r>
            <a:r>
              <a:rPr lang="zh-CN" altLang="en-US" sz="2800" b="1" dirty="0">
                <a:solidFill>
                  <a:srgbClr val="0000FF"/>
                </a:solidFill>
                <a:latin typeface="+mn-lt"/>
                <a:ea typeface="黑体" pitchFamily="2" charset="-122"/>
              </a:rPr>
              <a:t>“地址”应当是某个接口的标识符。</a:t>
            </a:r>
          </a:p>
        </p:txBody>
      </p:sp>
    </p:spTree>
    <p:extLst>
      <p:ext uri="{BB962C8B-B14F-4D97-AF65-F5344CB8AC3E}">
        <p14:creationId xmlns:p14="http://schemas.microsoft.com/office/powerpoint/2010/main" xmlns="" val="25729954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 </a:t>
            </a:r>
            <a:r>
              <a:rPr lang="zh-CN" altLang="zh-CN" sz="2800" dirty="0" smtClean="0"/>
              <a:t>字节</a:t>
            </a:r>
            <a:r>
              <a:rPr lang="en-US" altLang="zh-CN" sz="2800" dirty="0" smtClean="0"/>
              <a:t> ( 16 </a:t>
            </a:r>
            <a:r>
              <a:rPr lang="zh-CN" altLang="zh-CN" sz="2800" dirty="0" smtClean="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smtClean="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p14="http://schemas.microsoft.com/office/powerpoint/2010/main" xmlns="" val="14892223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地址也</a:t>
            </a:r>
            <a:r>
              <a:rPr lang="zh-CN" altLang="en-US" dirty="0" smtClean="0"/>
              <a:t>叫做</a:t>
            </a:r>
            <a:r>
              <a:rPr lang="zh-CN" altLang="zh-CN" dirty="0" smtClean="0">
                <a:solidFill>
                  <a:srgbClr val="FF0000"/>
                </a:solidFill>
              </a:rPr>
              <a:t>硬件地址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p>
        </p:txBody>
      </p:sp>
    </p:spTree>
    <p:extLst>
      <p:ext uri="{BB962C8B-B14F-4D97-AF65-F5344CB8AC3E}">
        <p14:creationId xmlns:p14="http://schemas.microsoft.com/office/powerpoint/2010/main" xmlns="" val="365182061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smtClean="0"/>
              <a:t>IEEE </a:t>
            </a:r>
            <a:r>
              <a:rPr lang="zh-CN" altLang="zh-CN" sz="2800" dirty="0" smtClean="0"/>
              <a:t>规定</a:t>
            </a:r>
            <a:r>
              <a:rPr lang="zh-CN" altLang="zh-CN" sz="2800" dirty="0"/>
              <a:t>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a:t>
            </a:r>
            <a:r>
              <a:rPr lang="zh-CN" altLang="zh-CN" sz="2800" dirty="0" smtClean="0"/>
              <a:t>的</a:t>
            </a:r>
            <a:r>
              <a:rPr lang="en-US" altLang="zh-CN" sz="2800" dirty="0" smtClean="0"/>
              <a:t> 23 </a:t>
            </a:r>
            <a:r>
              <a:rPr lang="zh-CN" altLang="zh-CN" sz="2800" dirty="0" smtClean="0"/>
              <a:t>位。</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a:t>
            </a:r>
            <a:r>
              <a:rPr lang="en-US" altLang="zh-CN" sz="2800" dirty="0" smtClean="0"/>
              <a:t>2</a:t>
            </a:r>
            <a:r>
              <a:rPr lang="en-US" altLang="zh-CN" sz="2800" baseline="30000" dirty="0" smtClean="0"/>
              <a:t>24</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dirty="0" smtClean="0"/>
              <a:t> </a:t>
            </a:r>
            <a:r>
              <a:rPr lang="en-US" altLang="zh-CN" sz="2800" dirty="0" smtClean="0"/>
              <a:t>2</a:t>
            </a:r>
            <a:r>
              <a:rPr lang="en-US" altLang="zh-CN" sz="2800" baseline="30000" dirty="0" smtClean="0"/>
              <a:t>24</a:t>
            </a:r>
            <a:r>
              <a:rPr lang="en-US" altLang="zh-CN" sz="2800" dirty="0" smtClean="0"/>
              <a:t> </a:t>
            </a:r>
            <a:r>
              <a:rPr lang="zh-CN" altLang="zh-CN" sz="2800" dirty="0" smtClean="0"/>
              <a:t>个</a:t>
            </a:r>
            <a:r>
              <a:rPr lang="zh-CN" altLang="zh-CN" sz="2800" dirty="0"/>
              <a:t>组地址</a:t>
            </a:r>
            <a:r>
              <a:rPr lang="zh-CN" altLang="zh-CN" sz="2800" dirty="0" smtClean="0"/>
              <a:t>。</a:t>
            </a:r>
            <a:r>
              <a:rPr lang="zh-CN" altLang="en-US" sz="2800" dirty="0" smtClean="0"/>
              <a:t>（由低位</a:t>
            </a:r>
            <a:r>
              <a:rPr lang="en-US" altLang="zh-CN" sz="2800" dirty="0" smtClean="0"/>
              <a:t>3</a:t>
            </a:r>
            <a:r>
              <a:rPr lang="zh-CN" altLang="en-US" sz="2800" smtClean="0"/>
              <a:t>个字节构成）</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a:t>
            </a:r>
            <a:r>
              <a:rPr lang="zh-CN" altLang="en-US" sz="2800" dirty="0" smtClean="0">
                <a:solidFill>
                  <a:srgbClr val="FF0000"/>
                </a:solidFill>
              </a:rPr>
              <a:t>广播地址</a:t>
            </a:r>
            <a:r>
              <a:rPr lang="zh-CN" altLang="en-US" sz="2800" dirty="0" smtClean="0"/>
              <a:t>。只能作为目的地址使用。</a:t>
            </a:r>
            <a:endParaRPr lang="zh-CN" altLang="en-US" sz="2800" dirty="0"/>
          </a:p>
        </p:txBody>
      </p:sp>
    </p:spTree>
    <p:extLst>
      <p:ext uri="{BB962C8B-B14F-4D97-AF65-F5344CB8AC3E}">
        <p14:creationId xmlns:p14="http://schemas.microsoft.com/office/powerpoint/2010/main" xmlns="" val="11543547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t>第</a:t>
            </a:r>
            <a:r>
              <a:rPr lang="zh-CN" altLang="en-US" dirty="0"/>
              <a:t>一</a:t>
            </a:r>
            <a:r>
              <a:rPr lang="zh-CN" altLang="zh-CN" dirty="0" smtClean="0"/>
              <a:t>字节</a:t>
            </a:r>
            <a:r>
              <a:rPr lang="zh-CN" altLang="zh-CN" dirty="0"/>
              <a:t>的最低</a:t>
            </a:r>
            <a:r>
              <a:rPr lang="zh-CN" altLang="zh-CN" dirty="0" smtClean="0"/>
              <a:t>第</a:t>
            </a:r>
            <a:r>
              <a:rPr lang="en-US" altLang="zh-CN" dirty="0" smtClean="0"/>
              <a:t> 2 </a:t>
            </a:r>
            <a:r>
              <a:rPr lang="zh-CN" altLang="zh-CN" dirty="0" smtClean="0"/>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en-US" dirty="0"/>
          </a:p>
        </p:txBody>
      </p:sp>
    </p:spTree>
    <p:extLst>
      <p:ext uri="{BB962C8B-B14F-4D97-AF65-F5344CB8AC3E}">
        <p14:creationId xmlns:p14="http://schemas.microsoft.com/office/powerpoint/2010/main" xmlns="" val="24262606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Tree>
    <p:extLst>
      <p:ext uri="{BB962C8B-B14F-4D97-AF65-F5344CB8AC3E}">
        <p14:creationId xmlns:p14="http://schemas.microsoft.com/office/powerpoint/2010/main" xmlns=""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extLst>
      <p:ext uri="{BB962C8B-B14F-4D97-AF65-F5344CB8AC3E}">
        <p14:creationId xmlns:p14="http://schemas.microsoft.com/office/powerpoint/2010/main" xmlns="" val="34540227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p14="http://schemas.microsoft.com/office/powerpoint/2010/main" xmlns=""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a:t>
            </a:r>
            <a:r>
              <a:rPr kumimoji="1" lang="en-US" altLang="zh-CN" sz="1600" b="1" dirty="0" smtClean="0">
                <a:solidFill>
                  <a:srgbClr val="000099"/>
                </a:solidFill>
                <a:latin typeface="+mn-lt"/>
                <a:ea typeface="黑体" pitchFamily="2" charset="-122"/>
              </a:rPr>
              <a:t>     101010101010 10101011</a:t>
            </a:r>
            <a:endParaRPr kumimoji="1" lang="en-US" altLang="zh-CN" sz="1600" b="1" dirty="0">
              <a:solidFill>
                <a:srgbClr val="000099"/>
              </a:solidFill>
              <a:latin typeface="+mn-lt"/>
              <a:ea typeface="黑体"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p14="http://schemas.microsoft.com/office/powerpoint/2010/main" xmlns=""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a:grpSpLocks/>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p14="http://schemas.microsoft.com/office/powerpoint/2010/main" xmlns=""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60869225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8206212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xmlns=""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xmlns=""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xmlns=""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pic>
        <p:nvPicPr>
          <p:cNvPr id="166914" name="Picture 2"/>
          <p:cNvPicPr>
            <a:picLocks noChangeAspect="1" noChangeArrowheads="1"/>
          </p:cNvPicPr>
          <p:nvPr/>
        </p:nvPicPr>
        <p:blipFill>
          <a:blip r:embed="rId3" cstate="print"/>
          <a:srcRect/>
          <a:stretch>
            <a:fillRect/>
          </a:stretch>
        </p:blipFill>
        <p:spPr bwMode="auto">
          <a:xfrm>
            <a:off x="0" y="1484784"/>
            <a:ext cx="9906000" cy="3024336"/>
          </a:xfrm>
          <a:prstGeom prst="rect">
            <a:avLst/>
          </a:prstGeom>
          <a:noFill/>
          <a:ln w="9525">
            <a:noFill/>
            <a:miter lim="800000"/>
            <a:headEnd/>
            <a:tailEnd/>
          </a:ln>
        </p:spPr>
      </p:pic>
    </p:spTree>
    <p:extLst>
      <p:ext uri="{BB962C8B-B14F-4D97-AF65-F5344CB8AC3E}">
        <p14:creationId xmlns:p14="http://schemas.microsoft.com/office/powerpoint/2010/main" xmlns="" val="6532103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smtClean="0"/>
              <a:t>帧</a:t>
            </a:r>
            <a:r>
              <a:rPr lang="zh-CN" altLang="en-US" dirty="0"/>
              <a:t>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r>
              <a:rPr lang="zh-CN" altLang="en-US" dirty="0" smtClean="0"/>
              <a:t>。（有效</a:t>
            </a:r>
            <a:r>
              <a:rPr lang="zh-CN" altLang="en-US" dirty="0"/>
              <a:t>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xmlns="" val="9401476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smtClean="0"/>
              <a:t>3.4.3  </a:t>
            </a:r>
            <a:r>
              <a:rPr lang="zh-CN" altLang="zh-CN" dirty="0"/>
              <a:t>虚拟局域网</a:t>
            </a:r>
          </a:p>
        </p:txBody>
      </p:sp>
    </p:spTree>
    <p:extLst>
      <p:ext uri="{BB962C8B-B14F-4D97-AF65-F5344CB8AC3E}">
        <p14:creationId xmlns:p14="http://schemas.microsoft.com/office/powerpoint/2010/main" xmlns="" val="41352410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a:ln/>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itchFamily="2" charset="-122"/>
              </a:rPr>
              <a:t>主机</a:t>
            </a:r>
            <a:r>
              <a:rPr lang="zh-CN" altLang="zh-CN" sz="2400" b="1" dirty="0">
                <a:latin typeface="+mn-lt"/>
                <a:ea typeface="黑体" pitchFamily="2" charset="-122"/>
              </a:rPr>
              <a:t>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itchFamily="2" charset="-122"/>
                </a:rPr>
                <a:t>主机</a:t>
              </a:r>
              <a:endParaRPr lang="zh-CN" altLang="en-US" sz="2400" b="1" dirty="0">
                <a:solidFill>
                  <a:srgbClr val="000099"/>
                </a:solidFill>
                <a:latin typeface="+mn-lt"/>
                <a:ea typeface="黑体" pitchFamily="2" charset="-122"/>
              </a:endParaRPr>
            </a:p>
          </p:txBody>
        </p:sp>
      </p:grpSp>
    </p:spTree>
    <p:extLst>
      <p:ext uri="{BB962C8B-B14F-4D97-AF65-F5344CB8AC3E}">
        <p14:creationId xmlns:p14="http://schemas.microsoft.com/office/powerpoint/2010/main" xmlns="" val="2646080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1566</TotalTime>
  <Words>10637</Words>
  <Application>Microsoft Office PowerPoint</Application>
  <PresentationFormat>A4 纸张(210x297 毫米)</PresentationFormat>
  <Paragraphs>1478</Paragraphs>
  <Slides>139</Slides>
  <Notes>103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139</vt:i4>
      </vt:variant>
    </vt:vector>
  </HeadingPairs>
  <TitlesOfParts>
    <vt:vector size="141" baseType="lpstr">
      <vt:lpstr>CN(myzh)Icon</vt:lpstr>
      <vt:lpstr>公式</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帧检验序列 FCS </vt:lpstr>
      <vt:lpstr>接收端对收到的每一帧进行 CRC 检验 </vt:lpstr>
      <vt:lpstr>应当注意 </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字节填充 </vt:lpstr>
      <vt:lpstr>零比特填充 </vt:lpstr>
      <vt:lpstr>零比特填充 </vt:lpstr>
      <vt:lpstr> 不提供使用序号和确认的可靠传输 </vt:lpstr>
      <vt:lpstr> 3.2.3   PPP 协议的工作状态 </vt:lpstr>
      <vt:lpstr>幻灯片 37</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幻灯片 58</vt:lpstr>
      <vt:lpstr>CSMA/CD 重要特性</vt:lpstr>
      <vt:lpstr>争用期</vt:lpstr>
      <vt:lpstr>截断二进制指数退避算法  (truncated binary exponential type)</vt:lpstr>
      <vt:lpstr>争用期时间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3.4  扩展的以太网</vt:lpstr>
      <vt:lpstr>3.4.1  在物理层扩展以太网</vt:lpstr>
      <vt:lpstr>3.4.1  在物理层扩展以太网</vt:lpstr>
      <vt:lpstr>幻灯片 101</vt:lpstr>
      <vt:lpstr>用集线器扩展以太网 </vt:lpstr>
      <vt:lpstr>3.4.2  在数据链路层扩展以太网 </vt:lpstr>
      <vt:lpstr>幻灯片 104</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幻灯片 119</vt:lpstr>
      <vt:lpstr>幻灯片 120</vt:lpstr>
      <vt:lpstr>幻灯片 121</vt:lpstr>
      <vt:lpstr>幻灯片 122</vt:lpstr>
      <vt:lpstr>虚拟局域网使用的以太网帧格式</vt:lpstr>
      <vt:lpstr>虚拟局域网使用的以太网帧格式</vt:lpstr>
      <vt:lpstr>3.5  高速以太网</vt:lpstr>
      <vt:lpstr>3.5.1  100BASE-T 以太网</vt:lpstr>
      <vt:lpstr>100BASE-T 以太网的特点</vt:lpstr>
      <vt:lpstr>3.5.2  吉比特以太网</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更快的以太网</vt:lpstr>
      <vt:lpstr>端到端的以太网传输 </vt:lpstr>
      <vt:lpstr>以太网从 10 Mbit/s 到100 Gbit/s 的演进 </vt:lpstr>
      <vt:lpstr>3.5.4  使用以太网进行宽带接入</vt:lpstr>
      <vt:lpstr>PPPoE</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simon</cp:lastModifiedBy>
  <cp:revision>102</cp:revision>
  <dcterms:created xsi:type="dcterms:W3CDTF">2016-10-04T02:36:21Z</dcterms:created>
  <dcterms:modified xsi:type="dcterms:W3CDTF">2020-03-17T00:28:40Z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