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3" r:id="rId2"/>
    <p:sldId id="270" r:id="rId3"/>
    <p:sldId id="275" r:id="rId4"/>
    <p:sldId id="274" r:id="rId5"/>
    <p:sldId id="2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</p14:sldIdLst>
        </p14:section>
        <p14:section name="Commands, Comments, Teamwork, Selection Pane, Sign In" id="{B9B51309-D148-4332-87C2-07BE32FBCA3B}">
          <p14:sldIdLst>
            <p14:sldId id="270"/>
            <p14:sldId id="275"/>
            <p14:sldId id="274"/>
            <p14:sldId id="276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274" autoAdjust="0"/>
  </p:normalViewPr>
  <p:slideViewPr>
    <p:cSldViewPr snapToGrid="0">
      <p:cViewPr varScale="1">
        <p:scale>
          <a:sx n="91" d="100"/>
          <a:sy n="91" d="100"/>
        </p:scale>
        <p:origin x="208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4/7/24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32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1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3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pPr algn="ctr"/>
            <a:r>
              <a:rPr lang="en-US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习题</a:t>
            </a:r>
            <a:r>
              <a:rPr lang="zh-CN" altLang="en-US" sz="4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（补充）</a:t>
            </a:r>
            <a:endParaRPr lang="en-US" sz="4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11306" y="4058520"/>
            <a:ext cx="9582736" cy="11338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大气化学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8F35FF06-5DFB-7D3E-C0E9-E7443C3B7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200" y="1486510"/>
            <a:ext cx="10681599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在某地某日某时观测到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小时平均体积混合比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=120ppbv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，请计算在常温常压下（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P=101.325kPa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T=25℃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的数浓度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[O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和质量浓度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ρ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（结果分别用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/cm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“μg/m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表示，阿伏伽德罗常数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000" b="0" i="0" u="none" strike="noStrike" cap="none" normalizeH="0" baseline="-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=6.02×10</a:t>
            </a:r>
            <a:r>
              <a:rPr kumimoji="0" lang="en-US" altLang="en-US" sz="2000" b="0" i="0" u="none" strike="noStrike" cap="none" normalizeH="0" baseline="3000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/mol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）？根据我国环境空气质量标准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GB3095-2012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，该观测值是否超过了二类区域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小时平均标准值（二类区域对应二级标准）？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8B3E71D5-8CF3-D103-98ED-C8D726D18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574" y="4429426"/>
            <a:ext cx="10555225" cy="1827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13430035-9DD1-9820-114D-AD68195A2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3309619"/>
            <a:ext cx="75956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47635D-224D-BB70-7DD6-A38F3ACC54D0}"/>
              </a:ext>
            </a:extLst>
          </p:cNvPr>
          <p:cNvSpPr txBox="1"/>
          <p:nvPr/>
        </p:nvSpPr>
        <p:spPr>
          <a:xfrm>
            <a:off x="939018" y="2214237"/>
            <a:ext cx="10313964" cy="1842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2.	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常温常压下，大气中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2000" kern="1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反应的速率常数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2000" kern="1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O3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=1.8</a:t>
            </a:r>
            <a:r>
              <a:rPr lang="en-US" sz="20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000" kern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-14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cm</a:t>
            </a:r>
            <a:r>
              <a:rPr lang="en-US" sz="2000" kern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/(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sz="2000" kern="10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s)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[O</a:t>
            </a:r>
            <a:r>
              <a:rPr lang="en-US" sz="2000" kern="1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]=5</a:t>
            </a:r>
            <a:r>
              <a:rPr lang="en-US" sz="20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000" kern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12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/cm</a:t>
            </a:r>
            <a:r>
              <a:rPr lang="en-US" sz="2000" kern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；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OH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反应的速率常数</a:t>
            </a:r>
            <a:r>
              <a:rPr lang="en-US" sz="2000" kern="1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sz="2000" kern="100" baseline="-25000" dirty="0" err="1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OH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=6.8</a:t>
            </a:r>
            <a:r>
              <a:rPr lang="en-US" sz="20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000" kern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-12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cm</a:t>
            </a:r>
            <a:r>
              <a:rPr lang="en-US" sz="2000" kern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/(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sz="2000" kern="10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·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s)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[OH]=1</a:t>
            </a:r>
            <a:r>
              <a:rPr lang="en-US" sz="2000" kern="100" spc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en-US" sz="2000" kern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/cm</a:t>
            </a:r>
            <a:r>
              <a:rPr lang="en-US" sz="2000" kern="100" baseline="30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。写出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分别与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2000" kern="1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OH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的反应式，并计算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分别被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2000" kern="1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OH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氧化时，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的寿命</a:t>
            </a:r>
            <a:r>
              <a:rPr lang="en-US" sz="2000" kern="10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τ</a:t>
            </a:r>
            <a:r>
              <a:rPr lang="en-US" sz="2000" kern="100" baseline="-25000" dirty="0" err="1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分别是多少？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85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D0FD7F-FED1-6819-0942-B598506E20AC}"/>
              </a:ext>
            </a:extLst>
          </p:cNvPr>
          <p:cNvSpPr txBox="1"/>
          <p:nvPr/>
        </p:nvSpPr>
        <p:spPr>
          <a:xfrm>
            <a:off x="998807" y="1892393"/>
            <a:ext cx="10199076" cy="3073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	</a:t>
            </a:r>
            <a:r>
              <a:rPr 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假设在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T=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298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P=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hPa</a:t>
            </a:r>
            <a:r>
              <a:rPr 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的城市大气环境中，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sz="2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sz="2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的混合比均为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en-US" sz="20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ppbv</a:t>
            </a:r>
            <a:r>
              <a:rPr lang="zh-CN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，发生如下机制：</a:t>
            </a:r>
            <a:endParaRPr lang="en-A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①</a:t>
            </a: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NO+O</a:t>
            </a:r>
            <a:r>
              <a:rPr lang="en-US" sz="20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→NO</a:t>
            </a:r>
            <a:r>
              <a:rPr lang="en-US" sz="200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+O</a:t>
            </a:r>
            <a:r>
              <a:rPr lang="en-US" sz="200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………………k</a:t>
            </a:r>
            <a:r>
              <a:rPr lang="en-US" sz="200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=2.2×10</a:t>
            </a:r>
            <a:r>
              <a:rPr lang="en-US" sz="20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-12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exp(-1430/T)cm</a:t>
            </a:r>
            <a:r>
              <a:rPr lang="en-US" sz="20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/(</a:t>
            </a:r>
            <a:r>
              <a:rPr lang="zh-C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·s)</a:t>
            </a:r>
            <a:endParaRPr lang="en-A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②NO</a:t>
            </a:r>
            <a:r>
              <a:rPr lang="en-US" sz="200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+O</a:t>
            </a:r>
            <a:r>
              <a:rPr lang="en-US" sz="200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→NO+O</a:t>
            </a:r>
            <a:r>
              <a:rPr lang="en-US" sz="200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………………k</a:t>
            </a:r>
            <a:r>
              <a:rPr lang="en-US" sz="2000" baseline="-25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=1.17×10</a:t>
            </a:r>
            <a:r>
              <a:rPr lang="en-US" sz="20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-20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cm</a:t>
            </a:r>
            <a:r>
              <a:rPr lang="en-US" sz="2000" baseline="30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/(</a:t>
            </a:r>
            <a:r>
              <a:rPr lang="zh-CN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个</a:t>
            </a:r>
            <a:r>
              <a:rPr lang="en-US" sz="20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·s)</a:t>
            </a:r>
            <a:endParaRPr lang="en-A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计算在上述机制控制下，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NO</a:t>
            </a:r>
            <a:r>
              <a:rPr lang="en-US" sz="20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的平衡数浓度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[NO]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[NO</a:t>
            </a:r>
            <a:r>
              <a:rPr lang="en-US" sz="2000" kern="10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916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99FAA4-19A3-908C-D9AC-D179CEDA00BB}"/>
              </a:ext>
            </a:extLst>
          </p:cNvPr>
          <p:cNvSpPr txBox="1"/>
          <p:nvPr/>
        </p:nvSpPr>
        <p:spPr>
          <a:xfrm>
            <a:off x="323557" y="1266848"/>
            <a:ext cx="11521440" cy="5923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	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Chapman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纯氧机制为（其中</a:t>
            </a:r>
            <a:r>
              <a:rPr lang="zh-CN" sz="20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①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、</a:t>
            </a:r>
            <a:r>
              <a:rPr lang="zh-CN" sz="20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  <a:cs typeface="SimSun" panose="02010600030101010101" pitchFamily="2" charset="-122"/>
              </a:rPr>
              <a:t>③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为光化学反应，且有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&gt;&gt;k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）：</a:t>
            </a:r>
            <a:endParaRPr lang="en-US" altLang="zh-C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 algn="just">
              <a:lnSpc>
                <a:spcPct val="200000"/>
              </a:lnSpc>
              <a:buAutoNum type="arabicPeriod" startAt="3"/>
            </a:pP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 algn="just">
              <a:lnSpc>
                <a:spcPct val="200000"/>
              </a:lnSpc>
              <a:buAutoNum type="arabicPeriod" startAt="3"/>
            </a:pPr>
            <a:endParaRPr lang="en-US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457200" indent="-457200" algn="just">
              <a:lnSpc>
                <a:spcPct val="200000"/>
              </a:lnSpc>
              <a:buAutoNum type="arabicPeriod" startAt="3"/>
            </a:pPr>
            <a:endParaRPr lang="en-US" sz="20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  <a:spcBef>
                <a:spcPts val="1800"/>
              </a:spcBef>
            </a:pP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已知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20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km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高度处，气温为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200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，大气数密度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[M]=</a:t>
            </a:r>
            <a:r>
              <a:rPr lang="en-US" sz="20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1.8×10</a:t>
            </a:r>
            <a:r>
              <a:rPr lang="en-US" sz="2000" baseline="300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18</a:t>
            </a:r>
            <a:r>
              <a:rPr lang="zh-CN" sz="200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个</a:t>
            </a:r>
            <a:r>
              <a:rPr lang="en-US" sz="200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·</a:t>
            </a:r>
            <a:r>
              <a:rPr lang="en-US" sz="20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cm</a:t>
            </a:r>
            <a:r>
              <a:rPr lang="en-US" sz="2000" baseline="300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-3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；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45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km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高度处，气温为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270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，大气数密度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[M]=</a:t>
            </a:r>
            <a:r>
              <a:rPr lang="en-US" sz="20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4.1×10</a:t>
            </a:r>
            <a:r>
              <a:rPr lang="en-US" sz="2000" baseline="300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16</a:t>
            </a:r>
            <a:r>
              <a:rPr lang="zh-CN" sz="200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个</a:t>
            </a:r>
            <a:r>
              <a:rPr lang="en-US" sz="200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·</a:t>
            </a:r>
            <a:r>
              <a:rPr lang="en-US" sz="20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cm</a:t>
            </a:r>
            <a:r>
              <a:rPr lang="en-US" sz="2000" baseline="3000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-3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。</a:t>
            </a:r>
            <a:endParaRPr lang="en-US" altLang="zh-CN" sz="2000" dirty="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1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）计算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20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km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和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45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km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高度处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的寿命。并判断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在整个平流层是否符合稳态近似假设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（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在均质层内的混合比可视为常数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C</a:t>
            </a:r>
            <a:r>
              <a:rPr lang="en-US" sz="20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O2</a:t>
            </a:r>
            <a:r>
              <a:rPr lang="en-US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=21%</a:t>
            </a:r>
            <a:r>
              <a:rPr lang="zh-CN" sz="2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）</a:t>
            </a:r>
            <a:endParaRPr lang="en-A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）若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O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符合稳态近似，计算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20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km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45</a:t>
            </a:r>
            <a:r>
              <a:rPr lang="en-US" sz="2000" i="1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km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高度处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[O]/[O</a:t>
            </a:r>
            <a:r>
              <a:rPr lang="en-US" sz="2000" kern="1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r>
              <a:rPr lang="zh-CN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  <a:cs typeface="Times New Roman" panose="02020603050405020304" pitchFamily="18" charset="0"/>
              </a:rPr>
              <a:t>这一比值，并根据比值判断是否可以在整个平流层假设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[O</a:t>
            </a:r>
            <a:r>
              <a:rPr lang="en-US" sz="2000" kern="100" baseline="-250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x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r>
              <a:rPr lang="en-US" sz="2000" kern="10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≈[O</a:t>
            </a:r>
            <a:r>
              <a:rPr lang="en-US" sz="2000" kern="100" baseline="-2500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3</a:t>
            </a:r>
            <a:r>
              <a:rPr lang="en-US" sz="2000" kern="100" dirty="0">
                <a:solidFill>
                  <a:srgbClr val="191B1F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ea typeface="SimSun" panose="02010600030101010101" pitchFamily="2" charset="-122"/>
              </a:rPr>
              <a:t>]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?</a:t>
            </a:r>
            <a:endParaRPr lang="en-AU" sz="2000" kern="100" dirty="0">
              <a:effectLst/>
              <a:latin typeface="Calibri" panose="020F0502020204030204" pitchFamily="34" charset="0"/>
              <a:ea typeface="SimSun" panose="02010600030101010101" pitchFamily="2" charset="-122"/>
            </a:endParaRPr>
          </a:p>
          <a:p>
            <a:pPr marL="457200" indent="-457200" algn="just">
              <a:lnSpc>
                <a:spcPct val="200000"/>
              </a:lnSpc>
              <a:buAutoNum type="arabicPeriod" startAt="3"/>
            </a:pPr>
            <a:endParaRPr lang="en-AU" sz="2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16" name="Picture 15" descr="A number of numbers and symbols&#10;&#10;Description automatically generated with medium confidence">
            <a:extLst>
              <a:ext uri="{FF2B5EF4-FFF2-40B4-BE49-F238E27FC236}">
                <a16:creationId xmlns:a16="http://schemas.microsoft.com/office/drawing/2014/main" id="{B6079A55-9950-B2C2-1599-DE8B0405B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899" y="1730321"/>
            <a:ext cx="5549510" cy="213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705342"/>
      </p:ext>
    </p:extLst>
  </p:cSld>
  <p:clrMapOvr>
    <a:masterClrMapping/>
  </p:clrMapOvr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64</TotalTime>
  <Words>390</Words>
  <Application>Microsoft Macintosh PowerPoint</Application>
  <PresentationFormat>Widescreen</PresentationFormat>
  <Paragraphs>20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WelcomeDoc</vt:lpstr>
      <vt:lpstr>习题（补充）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练习题（补充）</dc:title>
  <dc:subject/>
  <dc:creator>Simon 修</dc:creator>
  <cp:keywords/>
  <dc:description/>
  <cp:lastModifiedBy>Simon 修</cp:lastModifiedBy>
  <cp:revision>2</cp:revision>
  <dcterms:created xsi:type="dcterms:W3CDTF">2024-04-07T13:58:24Z</dcterms:created>
  <dcterms:modified xsi:type="dcterms:W3CDTF">2024-04-07T15:03:01Z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