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0" r:id="rId3"/>
    <p:sldId id="275" r:id="rId4"/>
    <p:sldId id="274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75"/>
            <p14:sldId id="274"/>
            <p14:sldId id="27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BEBEB"/>
    <a:srgbClr val="F8F8F8"/>
    <a:srgbClr val="D24726"/>
    <a:srgbClr val="D2B4A6"/>
    <a:srgbClr val="734F29"/>
    <a:srgbClr val="DD462F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274" autoAdjust="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3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pPr algn="ctr"/>
            <a:r>
              <a:rPr lang="en-US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习题</a:t>
            </a:r>
            <a:r>
              <a:rPr lang="zh-CN" alt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（补充</a:t>
            </a:r>
            <a:r>
              <a:rPr lang="en-US" altLang="zh-CN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sz="4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11306" y="4058520"/>
            <a:ext cx="9582736" cy="1133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大气化学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F35FF06-5DFB-7D3E-C0E9-E7443C3B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00" y="2102063"/>
            <a:ext cx="10681599" cy="1600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某城市下午</a:t>
            </a:r>
            <a:r>
              <a:rPr lang="zh-CN" altLang="en-US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两</a:t>
            </a:r>
            <a:r>
              <a:rPr lang="zh-CN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点，标准大气压下，温度为</a:t>
            </a:r>
            <a:r>
              <a:rPr lang="en-US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25</a:t>
            </a:r>
            <a:r>
              <a:rPr lang="zh-CN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℃，臭氧浓度达到</a:t>
            </a:r>
            <a:r>
              <a:rPr lang="en-US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320 </a:t>
            </a:r>
            <a:r>
              <a:rPr lang="en-US" sz="1800" kern="100" spc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μg</a:t>
            </a:r>
            <a:r>
              <a:rPr lang="en-US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</a:t>
            </a:r>
            <a:r>
              <a:rPr lang="en-US" sz="1800" kern="100" spc="1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-3</a:t>
            </a:r>
            <a:r>
              <a:rPr lang="zh-CN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，超过国家二级标准一倍，请问此时的臭氧体积混合比浓度是多少？对环境有哪些危害？</a:t>
            </a:r>
            <a:r>
              <a:rPr lang="en-AU" sz="2000" dirty="0"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3430035-9DD1-9820-114D-AD68195A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3309619"/>
            <a:ext cx="75956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47635D-224D-BB70-7DD6-A38F3ACC54D0}"/>
              </a:ext>
            </a:extLst>
          </p:cNvPr>
          <p:cNvSpPr txBox="1"/>
          <p:nvPr/>
        </p:nvSpPr>
        <p:spPr>
          <a:xfrm>
            <a:off x="939018" y="1967102"/>
            <a:ext cx="10313964" cy="178330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	</a:t>
            </a:r>
            <a:r>
              <a:rPr lang="zh-CN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含硫化合物在对流层的平均浓度是</a:t>
            </a:r>
            <a:r>
              <a:rPr lang="en-US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zh-CN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zh-CN" sz="1800" kern="100" spc="1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sz="1800" kern="100" spc="1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9</a:t>
            </a:r>
            <a:r>
              <a:rPr lang="zh-CN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（质量分数），而对流层空气总质量为</a:t>
            </a:r>
            <a:r>
              <a:rPr lang="en-US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1800" kern="100" spc="1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21</a:t>
            </a:r>
            <a:r>
              <a:rPr lang="en-US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r>
              <a:rPr lang="zh-CN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，含硫化合物的天然源和人为源总贡献约为</a:t>
            </a:r>
            <a:r>
              <a:rPr lang="en-US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200</a:t>
            </a:r>
            <a:r>
              <a:rPr lang="zh-CN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  <a:r>
              <a:rPr lang="en-US" sz="1800" kern="100" spc="1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6 </a:t>
            </a:r>
            <a:r>
              <a:rPr lang="en-US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t/a</a:t>
            </a:r>
            <a:r>
              <a:rPr lang="zh-CN" sz="18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，求解含硫化合物在对流层中的平均停留时间？</a:t>
            </a:r>
            <a:r>
              <a:rPr lang="en-AU" sz="2000" dirty="0">
                <a:effectLst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83E5D5B-8E81-8C14-3B95-9C561408D627}"/>
                  </a:ext>
                </a:extLst>
              </p:cNvPr>
              <p:cNvSpPr txBox="1"/>
              <p:nvPr/>
            </p:nvSpPr>
            <p:spPr>
              <a:xfrm>
                <a:off x="3228391" y="4301412"/>
                <a:ext cx="6074230" cy="77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CN" sz="280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(−9)×4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a:rPr lang="en-US" altLang="zh-CN" sz="2800" i="1"/>
                          <m:t>200×</m:t>
                        </m:r>
                        <m:sSup>
                          <m:sSupPr>
                            <m:ctrlPr>
                              <a:rPr lang="en-US" altLang="zh-CN" sz="2800" i="1"/>
                            </m:ctrlPr>
                          </m:sSupPr>
                          <m:e>
                            <m:r>
                              <a:rPr lang="en-US" altLang="zh-CN" sz="2800" i="1"/>
                              <m:t>10</m:t>
                            </m:r>
                          </m:e>
                          <m:sup>
                            <m:r>
                              <a:rPr lang="en-US" altLang="zh-CN" sz="2800" i="1"/>
                              <m:t>12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800" i="1"/>
                          <m:t>g</m:t>
                        </m:r>
                        <m:r>
                          <a:rPr lang="en-US" altLang="zh-CN" sz="2800" i="1"/>
                          <m:t>/</m:t>
                        </m:r>
                        <m:r>
                          <a:rPr lang="en-US" altLang="zh-CN" sz="2800" i="1"/>
                          <m:t>𝑎</m:t>
                        </m:r>
                      </m:den>
                    </m:f>
                    <m: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0.02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800" dirty="0"/>
                  <a:t>=7.2d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83E5D5B-8E81-8C14-3B95-9C561408D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391" y="4301412"/>
                <a:ext cx="6074230" cy="777970"/>
              </a:xfrm>
              <a:prstGeom prst="rect">
                <a:avLst/>
              </a:prstGeom>
              <a:blipFill>
                <a:blip r:embed="rId3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8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D0FD7F-FED1-6819-0942-B598506E20AC}"/>
              </a:ext>
            </a:extLst>
          </p:cNvPr>
          <p:cNvSpPr txBox="1"/>
          <p:nvPr/>
        </p:nvSpPr>
        <p:spPr>
          <a:xfrm>
            <a:off x="912340" y="1781527"/>
            <a:ext cx="10367319" cy="1225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imSun" panose="02010600030101010101" pitchFamily="2" charset="-122"/>
              </a:rPr>
              <a:t>，在一定温度条件下，获得下列实验数据，请推断给出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NO和Br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imSun" panose="02010600030101010101" pitchFamily="2" charset="-122"/>
              </a:rPr>
              <a:t>反应的速率方程，确定反应级数，并计算反应速率常数。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SimSun" panose="02010600030101010101" pitchFamily="2" charset="-122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D4900-173A-D3AD-2F57-77521F99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87" y="1980811"/>
            <a:ext cx="2606256" cy="4009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9B0804-4677-70D8-799F-AD46743B1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77719"/>
              </p:ext>
            </p:extLst>
          </p:nvPr>
        </p:nvGraphicFramePr>
        <p:xfrm>
          <a:off x="2706131" y="3416643"/>
          <a:ext cx="6524367" cy="2289733"/>
        </p:xfrm>
        <a:graphic>
          <a:graphicData uri="http://schemas.openxmlformats.org/drawingml/2006/table">
            <a:tbl>
              <a:tblPr firstRow="1" firstCol="1" bandRow="1"/>
              <a:tblGrid>
                <a:gridCol w="1221362">
                  <a:extLst>
                    <a:ext uri="{9D8B030D-6E8A-4147-A177-3AD203B41FA5}">
                      <a16:colId xmlns:a16="http://schemas.microsoft.com/office/drawing/2014/main" val="3041428572"/>
                    </a:ext>
                  </a:extLst>
                </a:gridCol>
                <a:gridCol w="1670119">
                  <a:extLst>
                    <a:ext uri="{9D8B030D-6E8A-4147-A177-3AD203B41FA5}">
                      <a16:colId xmlns:a16="http://schemas.microsoft.com/office/drawing/2014/main" val="3826781874"/>
                    </a:ext>
                  </a:extLst>
                </a:gridCol>
                <a:gridCol w="1705232">
                  <a:extLst>
                    <a:ext uri="{9D8B030D-6E8A-4147-A177-3AD203B41FA5}">
                      <a16:colId xmlns:a16="http://schemas.microsoft.com/office/drawing/2014/main" val="409629290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608750367"/>
                    </a:ext>
                  </a:extLst>
                </a:gridCol>
              </a:tblGrid>
              <a:tr h="371326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实验组</a:t>
                      </a:r>
                      <a:endParaRPr lang="en-AU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初始浓度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mol/L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速率</a:t>
                      </a:r>
                      <a:r>
                        <a:rPr lang="en-US" sz="16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mol/</a:t>
                      </a:r>
                      <a:r>
                        <a:rPr lang="zh-CN" sz="16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L·s</a:t>
                      </a:r>
                      <a:r>
                        <a:rPr lang="zh-CN" sz="16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AU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178489"/>
                  </a:ext>
                </a:extLst>
              </a:tr>
              <a:tr h="3183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AU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US" sz="1600" b="1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AU" sz="1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90164"/>
                  </a:ext>
                </a:extLst>
              </a:tr>
              <a:tr h="3183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AU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924010"/>
                  </a:ext>
                </a:extLst>
              </a:tr>
              <a:tr h="3268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AU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372365"/>
                  </a:ext>
                </a:extLst>
              </a:tr>
              <a:tr h="3183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AU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36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03824"/>
                  </a:ext>
                </a:extLst>
              </a:tr>
              <a:tr h="3183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AU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18584"/>
                  </a:ext>
                </a:extLst>
              </a:tr>
              <a:tr h="3183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AU" sz="1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108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97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91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FAA4-19A3-908C-D9AC-D179CEDA00BB}"/>
              </a:ext>
            </a:extLst>
          </p:cNvPr>
          <p:cNvSpPr txBox="1"/>
          <p:nvPr/>
        </p:nvSpPr>
        <p:spPr>
          <a:xfrm>
            <a:off x="947513" y="1581806"/>
            <a:ext cx="10296974" cy="3422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4.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ja-JP" alt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大气辐射使得大气成为一个巨大的光化学反应器，</a:t>
            </a:r>
          </a:p>
          <a:p>
            <a:pPr algn="just">
              <a:lnSpc>
                <a:spcPct val="200000"/>
              </a:lnSpc>
            </a:pPr>
            <a:r>
              <a:rPr lang="ja-JP" alt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（</a:t>
            </a:r>
            <a:r>
              <a:rPr lang="en-US" altLang="ja-JP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ja-JP" alt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）试写出</a:t>
            </a:r>
            <a:r>
              <a:rPr lang="en-A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n-AU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A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-NO-O</a:t>
            </a:r>
            <a:r>
              <a:rPr lang="en-AU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ja-JP" alt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光化学循环过程的反应方程式</a:t>
            </a:r>
            <a:endParaRPr lang="en-AU" altLang="ja-JP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ja-JP" alt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（</a:t>
            </a:r>
            <a:r>
              <a:rPr lang="en-US" altLang="ja-JP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ja-JP" alt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） 已知</a:t>
            </a:r>
            <a:r>
              <a:rPr lang="en-AU" altLang="ja-JP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AU" altLang="ja-JP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ja-JP" alt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光解反应</a:t>
            </a:r>
            <a:r>
              <a:rPr lang="en-AU" altLang="ja-JP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AU" altLang="ja-JP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AU" altLang="ja-JP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AU" altLang="ja-JP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+ O</a:t>
            </a:r>
            <a:r>
              <a:rPr lang="ja-JP" alt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的反应焓变</a:t>
            </a:r>
            <a:r>
              <a:rPr lang="el-GR" altLang="ja-JP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en-AU" altLang="ja-JP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 = 498.4 kJ/mol</a:t>
            </a:r>
            <a:r>
              <a:rPr lang="ja-JP" altLang="en-A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，</a:t>
            </a:r>
            <a:r>
              <a:rPr lang="ja-JP" alt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试求能够使该反应发生的光的最大波长。</a:t>
            </a:r>
            <a:r>
              <a:rPr lang="en-US" altLang="ja-JP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ja-JP" alt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普朗克常数</a:t>
            </a:r>
            <a:r>
              <a:rPr lang="en-AU" altLang="ja-JP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 = 6.626</a:t>
            </a:r>
            <a:r>
              <a:rPr lang="en-AU" sz="1800" dirty="0">
                <a:effectLst/>
                <a:latin typeface="Times New Roman" panose="02020603050405020304" pitchFamily="18" charset="0"/>
                <a:ea typeface="Songti TC Light" panose="02010600040101010101" pitchFamily="2" charset="-120"/>
                <a:cs typeface="Times New Roman" panose="02020603050405020304" pitchFamily="18" charset="0"/>
                <a:sym typeface="Wingdings 2" pitchFamily="2" charset="2"/>
              </a:rPr>
              <a:t></a:t>
            </a:r>
            <a:r>
              <a:rPr lang="en-AU" sz="2000" dirty="0">
                <a:effectLst/>
              </a:rPr>
              <a:t> </a:t>
            </a:r>
            <a:r>
              <a:rPr lang="en-AU" altLang="ja-JP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altLang="zh-CN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AU" altLang="ja-JP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34 </a:t>
            </a:r>
            <a:r>
              <a:rPr lang="en-AU" altLang="ja-JP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J·s)</a:t>
            </a:r>
            <a:endParaRPr lang="ja-JP" alt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ja-JP" alt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A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3B3592-2A5E-9F06-B19D-07330189E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2592174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图片 10">
            <a:extLst>
              <a:ext uri="{FF2B5EF4-FFF2-40B4-BE49-F238E27FC236}">
                <a16:creationId xmlns:a16="http://schemas.microsoft.com/office/drawing/2014/main" id="{493D29F8-C829-46E0-DE49-9CF751DC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5" b="34689"/>
          <a:stretch>
            <a:fillRect/>
          </a:stretch>
        </p:blipFill>
        <p:spPr bwMode="auto">
          <a:xfrm>
            <a:off x="3830596" y="2919628"/>
            <a:ext cx="630194" cy="37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0271F928-957D-5A99-73F8-C1D1A1C3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559"/>
            <a:ext cx="2592174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A306F0-9A2B-D78E-4A37-6D6AD18D2F21}"/>
              </a:ext>
            </a:extLst>
          </p:cNvPr>
          <p:cNvSpPr txBox="1"/>
          <p:nvPr/>
        </p:nvSpPr>
        <p:spPr>
          <a:xfrm>
            <a:off x="947513" y="4716244"/>
            <a:ext cx="48627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C00CC"/>
                </a:solidFill>
              </a:rPr>
              <a:t>&gt;&gt;&gt;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6.626*1e-34*3e8*6.02*1e23/(498.4*1e3)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2.400994382022472e-07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662A26-E8CC-E720-D089-67B3C391138A}"/>
              </a:ext>
            </a:extLst>
          </p:cNvPr>
          <p:cNvSpPr txBox="1"/>
          <p:nvPr/>
        </p:nvSpPr>
        <p:spPr>
          <a:xfrm>
            <a:off x="947513" y="536257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Λ</a:t>
            </a:r>
            <a:r>
              <a:rPr lang="en-US" altLang="zh-CN" dirty="0"/>
              <a:t>&lt;=240nm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032B21-5668-9A57-42CA-8E5F102F72D2}"/>
                  </a:ext>
                </a:extLst>
              </p:cNvPr>
              <p:cNvSpPr txBox="1"/>
              <p:nvPr/>
            </p:nvSpPr>
            <p:spPr>
              <a:xfrm>
                <a:off x="947513" y="4060973"/>
                <a:ext cx="1173655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hc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032B21-5668-9A57-42CA-8E5F102F7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13" y="4060973"/>
                <a:ext cx="1173655" cy="616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70534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389</TotalTime>
  <Words>291</Words>
  <Application>Microsoft Office PowerPoint</Application>
  <PresentationFormat>宽屏</PresentationFormat>
  <Paragraphs>44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WelcomeDoc</vt:lpstr>
      <vt:lpstr>习题（补充2）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练习题（补充）</dc:title>
  <dc:subject/>
  <dc:creator>Simon 修</dc:creator>
  <cp:keywords/>
  <dc:description/>
  <cp:lastModifiedBy>Shengyan Cheng</cp:lastModifiedBy>
  <cp:revision>10</cp:revision>
  <dcterms:created xsi:type="dcterms:W3CDTF">2024-04-07T13:58:24Z</dcterms:created>
  <dcterms:modified xsi:type="dcterms:W3CDTF">2025-06-20T06:53:34Z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