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4" r:id="rId2"/>
    <p:sldId id="418" r:id="rId3"/>
    <p:sldId id="415" r:id="rId4"/>
    <p:sldId id="416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3A3"/>
    <a:srgbClr val="FFFFFF"/>
    <a:srgbClr val="ECECEC"/>
    <a:srgbClr val="404040"/>
    <a:srgbClr val="453D3A"/>
    <a:srgbClr val="1A92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91" autoAdjust="0"/>
    <p:restoredTop sz="82977"/>
  </p:normalViewPr>
  <p:slideViewPr>
    <p:cSldViewPr snapToGrid="0" showGuides="1">
      <p:cViewPr varScale="1">
        <p:scale>
          <a:sx n="112" d="100"/>
          <a:sy n="112" d="100"/>
        </p:scale>
        <p:origin x="126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52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0" d="100"/>
        <a:sy n="120" d="100"/>
      </p:scale>
      <p:origin x="0" y="33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2F98C7-9395-4E9A-96EC-DE4C39432AA7}" type="datetimeFigureOut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464DB0-CCE3-4363-801A-A01AADC639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043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54008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304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1268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zh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464DB0-CCE3-4363-801A-A01AADC6398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6679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371325" y="387275"/>
            <a:ext cx="324000" cy="32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9325" y="135275"/>
            <a:ext cx="252000" cy="252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 userDrawn="1"/>
        </p:nvSpPr>
        <p:spPr>
          <a:xfrm>
            <a:off x="11226675" y="6318000"/>
            <a:ext cx="540000" cy="5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>
          <a:xfrm>
            <a:off x="10801350" y="6405438"/>
            <a:ext cx="1390650" cy="365125"/>
          </a:xfrm>
        </p:spPr>
        <p:txBody>
          <a:bodyPr/>
          <a:lstStyle>
            <a:lvl1pPr algn="ctr">
              <a:defRPr sz="2000" b="1">
                <a:solidFill>
                  <a:schemeClr val="bg1"/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998743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438" userDrawn="1">
          <p15:clr>
            <a:srgbClr val="FBAE40"/>
          </p15:clr>
        </p15:guide>
        <p15:guide id="4" pos="7242" userDrawn="1">
          <p15:clr>
            <a:srgbClr val="FBAE40"/>
          </p15:clr>
        </p15:guide>
        <p15:guide id="5" orient="horz" pos="34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666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A4C821-51AF-415E-BF5B-CDCDE3466362}" type="datetime1">
              <a:rPr lang="zh-CN" altLang="en-US" smtClean="0"/>
              <a:t>2023/9/14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D91E7F-84B6-4064-9D4E-CC7D244BCA0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066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5"/>
              <p:cNvSpPr/>
              <p:nvPr/>
            </p:nvSpPr>
            <p:spPr>
              <a:xfrm>
                <a:off x="695323" y="779023"/>
                <a:ext cx="11337847" cy="493405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𝟏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.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计算空气和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𝑪𝑶</m:t>
                    </m:r>
                    <m:r>
                      <a:rPr lang="en-US" altLang="zh-CN" sz="2400" b="1" i="1" baseline="-25000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𝟐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𝑷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𝟏𝟎𝟏𝟑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 b="1" i="1" dirty="0" err="1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𝒉𝑷𝒂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𝑻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𝟎</m:t>
                    </m:r>
                    <m:r>
                      <a:rPr lang="zh-CN" altLang="en-US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℃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时的数密度（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𝑪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bg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𝑪𝑶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chemeClr val="bg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𝟐</m:t>
                            </m:r>
                          </m:sub>
                        </m:sSub>
                      </m:sub>
                    </m:sSub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𝟑𝟔𝟓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 b="1" i="1" dirty="0" err="1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𝒑𝒑𝒎𝒗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）</a:t>
                </a:r>
                <a:endParaRPr lang="en-US" altLang="zh-CN" sz="2400" b="1" baseline="-25000" dirty="0">
                  <a:solidFill>
                    <a:schemeClr val="bg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</mc:Choice>
        <mc:Fallback xmlns="">
          <p:sp>
            <p:nvSpPr>
              <p:cNvPr id="8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3" y="779023"/>
                <a:ext cx="11337847" cy="493405"/>
              </a:xfrm>
              <a:prstGeom prst="rect">
                <a:avLst/>
              </a:prstGeom>
              <a:blipFill rotWithShape="0">
                <a:blip r:embed="rId3"/>
                <a:stretch>
                  <a:fillRect l="-108" t="-95062" b="-1185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5323" y="1885544"/>
                <a:ext cx="228998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latin typeface="Cambria Math" charset="0"/>
                        </a:rPr>
                        <m:t>𝑷</m:t>
                      </m:r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𝑽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𝑨𝒊𝒓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𝑵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𝑨𝒊𝒓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𝑹𝑻</m:t>
                      </m:r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3" y="1885544"/>
                <a:ext cx="2289986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862" r="-1862" b="-180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07093" y="2654524"/>
                <a:ext cx="4857291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400" b="1" i="1" smtClean="0">
                          <a:solidFill>
                            <a:schemeClr val="accent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kumimoji="1" lang="zh-CN" altLang="en-US" sz="2400" b="1" i="1" smtClean="0">
                          <a:solidFill>
                            <a:schemeClr val="accent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𝑷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𝑨𝒊𝒓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𝝊</m:t>
                              </m:r>
                            </m:sub>
                          </m:sSub>
                        </m:den>
                      </m:f>
                      <m:r>
                        <a:rPr kumimoji="1" lang="en-US" altLang="zh-CN" sz="2400" b="1" i="1" smtClean="0">
                          <a:latin typeface="Cambria Math" charset="0"/>
                        </a:rPr>
                        <m:t>𝑹𝑻</m:t>
                      </m:r>
                      <m:r>
                        <a:rPr kumimoji="1" lang="zh-CN" altLang="en-US" sz="2400" b="1" i="1" smtClean="0">
                          <a:latin typeface="Cambria Math" charset="0"/>
                        </a:rPr>
                        <m:t>    </m:t>
                      </m:r>
                      <m:r>
                        <a:rPr kumimoji="1" lang="en-US" altLang="zh-CN" sz="2400" b="1" i="1">
                          <a:solidFill>
                            <a:schemeClr val="accent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kumimoji="1" lang="zh-CN" altLang="en-US" sz="2400" b="1" i="1" smtClean="0">
                          <a:solidFill>
                            <a:schemeClr val="accent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𝑨𝒊𝒓</m:t>
                          </m:r>
                        </m:sub>
                      </m:sSub>
                      <m:r>
                        <a:rPr kumimoji="1" lang="en-US" altLang="zh-CN" sz="2400" b="1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𝑷</m:t>
                          </m:r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𝝊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𝑹𝑻</m:t>
                          </m:r>
                        </m:den>
                      </m:f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093" y="2654524"/>
                <a:ext cx="4857291" cy="754694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矩形 14"/>
              <p:cNvSpPr/>
              <p:nvPr/>
            </p:nvSpPr>
            <p:spPr>
              <a:xfrm>
                <a:off x="695321" y="2217344"/>
                <a:ext cx="53042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𝑵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𝑨𝒊𝒓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——</m:t>
                    </m:r>
                  </m:oMath>
                </a14:m>
                <a:r>
                  <a:rPr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空气的物质的量</a:t>
                </a:r>
                <a:endParaRPr lang="en-US" altLang="zh-CN" sz="2400" b="1" dirty="0">
                  <a:solidFill>
                    <a:schemeClr val="accent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</mc:Choice>
        <mc:Fallback xmlns="">
          <p:sp>
            <p:nvSpPr>
              <p:cNvPr id="6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1" y="2217344"/>
                <a:ext cx="5304201" cy="646331"/>
              </a:xfrm>
              <a:prstGeom prst="rect">
                <a:avLst/>
              </a:prstGeom>
              <a:blipFill rotWithShape="0">
                <a:blip r:embed="rId6"/>
                <a:stretch>
                  <a:fillRect l="-230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95321" y="2862177"/>
                <a:ext cx="2014205" cy="7546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𝑨𝒊𝒓</m:t>
                          </m:r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𝑨𝒊𝒓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𝑨𝒊𝒓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1" y="2862177"/>
                <a:ext cx="2014205" cy="754694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14"/>
              <p:cNvSpPr/>
              <p:nvPr/>
            </p:nvSpPr>
            <p:spPr>
              <a:xfrm>
                <a:off x="695321" y="3470976"/>
                <a:ext cx="53042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𝒏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𝑨𝒊𝒓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——</m:t>
                    </m:r>
                  </m:oMath>
                </a14:m>
                <a:r>
                  <a:rPr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空气的数浓度</a:t>
                </a:r>
                <a:endParaRPr lang="en-US" altLang="zh-CN" sz="2400" b="1" dirty="0">
                  <a:solidFill>
                    <a:schemeClr val="accent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</mc:Choice>
        <mc:Fallback xmlns="">
          <p:sp>
            <p:nvSpPr>
              <p:cNvPr id="9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1" y="3470976"/>
                <a:ext cx="5304201" cy="646331"/>
              </a:xfrm>
              <a:prstGeom prst="rect">
                <a:avLst/>
              </a:prstGeom>
              <a:blipFill rotWithShape="0">
                <a:blip r:embed="rId8"/>
                <a:stretch>
                  <a:fillRect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ight Brace 2"/>
          <p:cNvSpPr/>
          <p:nvPr/>
        </p:nvSpPr>
        <p:spPr>
          <a:xfrm>
            <a:off x="4204549" y="2076495"/>
            <a:ext cx="287866" cy="185832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5320" y="4763638"/>
                <a:ext cx="9730292" cy="75616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𝑨𝒊𝒓</m:t>
                          </m:r>
                        </m:sub>
                      </m:sSub>
                      <m:r>
                        <a:rPr kumimoji="1" lang="en-US" altLang="zh-CN" sz="2400" b="1" i="0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𝑷</m:t>
                          </m:r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𝑨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𝝊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𝑹𝑻</m:t>
                          </m:r>
                        </m:den>
                      </m:f>
                      <m:r>
                        <a:rPr kumimoji="1" lang="en-US" altLang="zh-CN" sz="2400" b="1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𝟏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.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𝟎𝟏𝟑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1" lang="en-US" altLang="zh-CN" sz="24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𝟓</m:t>
                              </m:r>
                            </m:sup>
                          </m:sSup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𝟔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.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𝟎𝟐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kumimoji="1" lang="en-US" altLang="zh-CN" sz="2400" b="1" i="1" smtClean="0">
                                  <a:latin typeface="Cambria Math" panose="02040503050406030204" pitchFamily="18" charset="0"/>
                                  <a:ea typeface="Cambria Math" charset="0"/>
                                  <a:cs typeface="Cambria Math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𝟏𝟎</m:t>
                              </m:r>
                            </m:e>
                            <m:sup>
                              <m:r>
                                <a:rPr kumimoji="1" lang="en-US" altLang="zh-CN" sz="2400" b="1" i="1" smtClean="0"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𝟐𝟑</m:t>
                              </m:r>
                            </m:sup>
                          </m:sSup>
                        </m:num>
                        <m:den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𝟖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.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𝟑𝟏𝟒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×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𝟐𝟕𝟑</m:t>
                          </m:r>
                        </m:den>
                      </m:f>
                      <m:r>
                        <a:rPr kumimoji="1" lang="en-US" altLang="zh-CN" sz="2400" b="1" i="1" smtClean="0"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𝟐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.</m:t>
                      </m:r>
                      <m:r>
                        <a:rPr kumimoji="1" lang="en-US" altLang="zh-CN" sz="2400" b="1" i="1" smtClean="0">
                          <a:latin typeface="Cambria Math" charset="0"/>
                        </a:rPr>
                        <m:t>𝟔𝟗</m:t>
                      </m:r>
                      <m:r>
                        <a:rPr kumimoji="1" lang="en-US" altLang="zh-CN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𝟏𝟎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𝟐𝟓</m:t>
                          </m:r>
                        </m:sup>
                      </m:sSup>
                      <m:r>
                        <a:rPr kumimoji="1" lang="zh-CN" altLang="en-US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𝒎𝒐𝒍𝒆𝒄𝒖𝒍𝒆𝒔</m:t>
                      </m:r>
                      <m:r>
                        <a:rPr kumimoji="1" lang="en-US" altLang="zh-CN" sz="2400" b="1" i="1" smtClean="0"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𝒎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0" y="4763638"/>
                <a:ext cx="9730292" cy="756169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矩形 14"/>
          <p:cNvSpPr/>
          <p:nvPr/>
        </p:nvSpPr>
        <p:spPr>
          <a:xfrm>
            <a:off x="695320" y="4117307"/>
            <a:ext cx="53042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/>
                </a:solidFill>
                <a:latin typeface="SimSun" charset="-122"/>
                <a:ea typeface="SimSun" charset="-122"/>
                <a:cs typeface="SimSun" charset="-122"/>
              </a:rPr>
              <a:t>空气的数密度：</a:t>
            </a:r>
            <a:endParaRPr lang="en-US" altLang="zh-CN" sz="2400" b="1" dirty="0">
              <a:solidFill>
                <a:schemeClr val="accent1"/>
              </a:solidFill>
              <a:latin typeface="SimSun" charset="-122"/>
              <a:ea typeface="SimSun" charset="-122"/>
              <a:cs typeface="SimSun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35805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  <p:bldP spid="3" grpId="0" animBg="1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5320" y="1998779"/>
                <a:ext cx="4983608" cy="7126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𝑪𝑶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b="1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zh-CN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kumimoji="1" lang="en-US" altLang="zh-CN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zh-CN" sz="2400" b="1" i="1">
                                      <a:latin typeface="Cambria Math" charset="0"/>
                                    </a:rPr>
                                    <m:t>𝑪𝑶</m:t>
                                  </m:r>
                                </m:e>
                                <m:sub>
                                  <m:r>
                                    <a:rPr kumimoji="1" lang="en-US" altLang="zh-CN" sz="2400" b="1" i="1">
                                      <a:latin typeface="Cambria Math" charset="0"/>
                                    </a:rPr>
                                    <m:t>𝟐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𝒏</m:t>
                              </m:r>
                            </m:e>
                            <m:sub>
                              <m:r>
                                <a:rPr kumimoji="1" lang="en-US" altLang="zh-CN" sz="2400" b="1" i="1" smtClean="0">
                                  <a:latin typeface="Cambria Math" charset="0"/>
                                </a:rPr>
                                <m:t>𝑨𝒊𝒓</m:t>
                              </m:r>
                            </m:sub>
                          </m:sSub>
                        </m:den>
                      </m:f>
                      <m:r>
                        <a:rPr kumimoji="1" lang="zh-CN" altLang="en-US" sz="2400" b="1" i="1" smtClean="0">
                          <a:latin typeface="Cambria Math" charset="0"/>
                        </a:rPr>
                        <m:t>    </m:t>
                      </m:r>
                      <m:r>
                        <a:rPr kumimoji="1" lang="en-US" altLang="zh-CN" sz="2400" b="1" i="1">
                          <a:solidFill>
                            <a:schemeClr val="accent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⇒</m:t>
                      </m:r>
                      <m:r>
                        <a:rPr kumimoji="1" lang="zh-CN" altLang="en-US" sz="2400" b="1" i="1" smtClean="0">
                          <a:solidFill>
                            <a:schemeClr val="accent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   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𝑪𝑶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b="1" i="1"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𝑪𝑶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kumimoji="1"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 smtClean="0">
                              <a:latin typeface="Cambria Math" charset="0"/>
                            </a:rPr>
                            <m:t>𝑨𝒊𝒓</m:t>
                          </m:r>
                        </m:sub>
                      </m:sSub>
                    </m:oMath>
                  </m:oMathPara>
                </a14:m>
                <a:endParaRPr kumimoji="1" lang="zh-CN" altLang="en-US" sz="2400" b="1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0" y="1998779"/>
                <a:ext cx="4983608" cy="712631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95320" y="3424041"/>
                <a:ext cx="10240944" cy="4233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𝑪𝑶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𝑪</m:t>
                          </m:r>
                        </m:e>
                        <m:sub>
                          <m:sSub>
                            <m:sSubPr>
                              <m:ctrlPr>
                                <a:rPr kumimoji="1" lang="en-US" altLang="zh-CN" sz="2400" b="1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𝑪𝑶</m:t>
                              </m:r>
                            </m:e>
                            <m:sub>
                              <m:r>
                                <a:rPr kumimoji="1" lang="en-US" altLang="zh-CN" sz="2400" b="1" i="1">
                                  <a:solidFill>
                                    <a:schemeClr val="tx1"/>
                                  </a:solidFill>
                                  <a:latin typeface="Cambria Math" charset="0"/>
                                </a:rPr>
                                <m:t>𝟐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𝒏</m:t>
                          </m:r>
                        </m:e>
                        <m:sub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charset="0"/>
                            </a:rPr>
                            <m:t>𝑨𝒊𝒓</m:t>
                          </m:r>
                        </m:sub>
                      </m:sSub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𝟑𝟔𝟓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𝟏𝟎</m:t>
                          </m:r>
                        </m:e>
                        <m:sup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𝟔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𝟐</m:t>
                      </m:r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.</m:t>
                      </m:r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</a:rPr>
                        <m:t>𝟔𝟗</m:t>
                      </m:r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𝟏𝟎</m:t>
                          </m:r>
                        </m:e>
                        <m:sup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𝟐𝟓</m:t>
                          </m:r>
                        </m:sup>
                      </m:sSup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=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𝟗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.</m:t>
                      </m:r>
                      <m:r>
                        <a:rPr kumimoji="1" lang="en-US" altLang="zh-CN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𝟖𝟐</m:t>
                      </m:r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×</m:t>
                      </m:r>
                      <m:sSup>
                        <m:sSupPr>
                          <m:ctrlP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𝟏𝟎</m:t>
                          </m:r>
                        </m:e>
                        <m:sup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𝟐</m:t>
                          </m:r>
                          <m:r>
                            <a:rPr kumimoji="1" lang="en-US" altLang="zh-CN" sz="2400" b="1" i="1" smtClean="0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𝟏</m:t>
                          </m:r>
                        </m:sup>
                      </m:sSup>
                      <m:r>
                        <a:rPr kumimoji="1" lang="zh-CN" altLang="en-US" sz="2400" b="1" i="1" smtClean="0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 </m:t>
                      </m:r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𝒎𝒐𝒍𝒆𝒄𝒖𝒍𝒆𝒔</m:t>
                      </m:r>
                      <m:r>
                        <a:rPr kumimoji="1" lang="en-US" altLang="zh-CN" sz="2400" b="1" i="1">
                          <a:solidFill>
                            <a:schemeClr val="tx1"/>
                          </a:solidFill>
                          <a:latin typeface="Cambria Math" charset="0"/>
                          <a:ea typeface="Cambria Math" charset="0"/>
                          <a:cs typeface="Cambria Math" charset="0"/>
                        </a:rPr>
                        <m:t>∙</m:t>
                      </m:r>
                      <m:sSup>
                        <m:sSupPr>
                          <m:ctrlP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charset="0"/>
                              <a:cs typeface="Cambria Math" charset="0"/>
                            </a:rPr>
                          </m:ctrlPr>
                        </m:sSupPr>
                        <m:e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𝒎</m:t>
                          </m:r>
                        </m:e>
                        <m:sup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−</m:t>
                          </m:r>
                          <m:r>
                            <a:rPr kumimoji="1" lang="en-US" altLang="zh-CN" sz="2400" b="1" i="1">
                              <a:solidFill>
                                <a:schemeClr val="tx1"/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𝟑</m:t>
                          </m:r>
                        </m:sup>
                      </m:sSup>
                    </m:oMath>
                  </m:oMathPara>
                </a14:m>
                <a:endParaRPr kumimoji="1" lang="zh-CN" altLang="en-US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0" y="3424041"/>
                <a:ext cx="10240944" cy="423386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4"/>
              <p:cNvSpPr/>
              <p:nvPr/>
            </p:nvSpPr>
            <p:spPr>
              <a:xfrm>
                <a:off x="695320" y="2711410"/>
                <a:ext cx="5304201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𝑪𝑶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的数密度：</a:t>
                </a:r>
                <a:endParaRPr lang="en-US" altLang="zh-CN" sz="2400" b="1" dirty="0">
                  <a:solidFill>
                    <a:schemeClr val="accent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</mc:Choice>
        <mc:Fallback xmlns="">
          <p:sp>
            <p:nvSpPr>
              <p:cNvPr id="11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0" y="2711410"/>
                <a:ext cx="5304201" cy="646331"/>
              </a:xfrm>
              <a:prstGeom prst="rect">
                <a:avLst/>
              </a:prstGeom>
              <a:blipFill rotWithShape="0">
                <a:blip r:embed="rId5"/>
                <a:stretch>
                  <a:fillRect l="-230" b="-75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34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5"/>
              <p:cNvSpPr/>
              <p:nvPr/>
            </p:nvSpPr>
            <p:spPr>
              <a:xfrm>
                <a:off x="708020" y="722002"/>
                <a:ext cx="11337850" cy="1842940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𝟐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.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热带近地表空气中水气的混合比能够达到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𝟎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.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𝟎𝟑</m:t>
                    </m:r>
                    <m:r>
                      <a:rPr lang="zh-CN" altLang="en-US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 b="1" i="1" dirty="0" err="1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𝒎𝒐𝒍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/</m:t>
                    </m:r>
                    <m:r>
                      <a:rPr lang="en-US" altLang="zh-CN" sz="2400" b="1" i="1" dirty="0" err="1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𝒎𝒐𝒍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，计算该情况下空气的摩尔质量（干空气的摩尔质量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𝑨𝒊𝒓</m:t>
                        </m:r>
                        <m: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,   </m:t>
                        </m:r>
                        <m: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𝒅𝒓𝒚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 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𝟐𝟖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.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𝟗𝟔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×</m:t>
                    </m:r>
                    <m:sSup>
                      <m:sSupPr>
                        <m:ctrlP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pPr>
                      <m:e>
                        <m: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−</m:t>
                        </m:r>
                        <m: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𝟑</m:t>
                        </m:r>
                      </m:sup>
                    </m:sSup>
                    <m:r>
                      <a:rPr lang="zh-CN" altLang="en-US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𝒌𝒈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/</m:t>
                    </m:r>
                    <m:r>
                      <a:rPr lang="en-US" altLang="zh-CN" sz="2400" b="1" i="1" dirty="0" err="1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𝒎𝒐𝒍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bg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𝑯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chemeClr val="bg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𝟐</m:t>
                            </m:r>
                          </m:sub>
                        </m:sSub>
                        <m:r>
                          <a:rPr lang="en-US" altLang="zh-CN" sz="2400" b="1" i="1" dirty="0" smtClean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𝑶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𝟏𝟖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×</m:t>
                    </m:r>
                    <m:sSup>
                      <m:sSupPr>
                        <m:ctrlPr>
                          <a:rPr lang="en-US" altLang="zh-CN" sz="2400" b="1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chemeClr val="bg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𝟑</m:t>
                        </m:r>
                      </m:sup>
                    </m:sSup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 b="1" i="1" dirty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𝒌𝒈</m:t>
                    </m:r>
                    <m:r>
                      <a:rPr lang="en-US" altLang="zh-CN" sz="2400" b="1" i="1" dirty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/</m:t>
                    </m:r>
                    <m:r>
                      <a:rPr lang="en-US" altLang="zh-CN" sz="2400" b="1" i="1" dirty="0" err="1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𝒎𝒐𝒍</m:t>
                    </m:r>
                    <m:r>
                      <a:rPr lang="en-US" altLang="zh-CN" sz="2400" b="1" i="1" dirty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）</a:t>
                </a:r>
                <a:endParaRPr lang="en-US" altLang="zh-CN" sz="2400" b="1" dirty="0">
                  <a:solidFill>
                    <a:schemeClr val="bg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</mc:Choice>
        <mc:Fallback xmlns="">
          <p:sp>
            <p:nvSpPr>
              <p:cNvPr id="14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020" y="722002"/>
                <a:ext cx="11337850" cy="1842940"/>
              </a:xfrm>
              <a:prstGeom prst="rect">
                <a:avLst/>
              </a:prstGeom>
              <a:blipFill rotWithShape="0">
                <a:blip r:embed="rId3"/>
                <a:stretch>
                  <a:fillRect l="-806" t="-18812" b="-13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14"/>
              <p:cNvSpPr/>
              <p:nvPr/>
            </p:nvSpPr>
            <p:spPr>
              <a:xfrm>
                <a:off x="695320" y="2711410"/>
                <a:ext cx="11496680" cy="403578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设有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</a:rPr>
                      <m:t>𝟏</m:t>
                    </m:r>
                    <m:r>
                      <a:rPr kumimoji="1" lang="zh-CN" altLang="en-US" sz="2400" b="1" i="1">
                        <a:solidFill>
                          <a:schemeClr val="accent1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</a:rPr>
                      <m:t>𝒎𝒐𝒍</m:t>
                    </m:r>
                  </m:oMath>
                </a14:m>
                <a:r>
                  <a:rPr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湿空气（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𝑵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𝑨𝒊𝒓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,   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𝒘𝒆𝒕</m:t>
                        </m:r>
                      </m:sub>
                    </m:sSub>
                    <m:r>
                      <a:rPr lang="en-US" altLang="zh-CN" sz="2400" b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r>
                      <a:rPr lang="en-US" altLang="zh-CN" sz="2400" b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𝟏</m:t>
                    </m:r>
                    <m:r>
                      <a:rPr lang="zh-CN" altLang="en-US" sz="2400" b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𝒎𝒐𝒍</m:t>
                    </m:r>
                  </m:oMath>
                </a14:m>
                <a:r>
                  <a:rPr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）：</a:t>
                </a:r>
                <a:endParaRPr lang="en-US" altLang="zh-CN" sz="2400" b="1" dirty="0">
                  <a:solidFill>
                    <a:schemeClr val="accent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因为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𝑪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𝑯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𝑶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𝟎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.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𝟎𝟑</m:t>
                    </m:r>
                    <m:r>
                      <a:rPr kumimoji="1" lang="zh-CN" altLang="en-US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 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𝒎𝒐𝒍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/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𝒎𝒐𝒍</m:t>
                    </m:r>
                  </m:oMath>
                </a14:m>
                <a:endParaRPr lang="en-US" altLang="zh-CN" sz="2400" b="1" dirty="0">
                  <a:solidFill>
                    <a:schemeClr val="accent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𝑵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𝑯</m:t>
                            </m:r>
                          </m:e>
                          <m:sub>
                            <m:r>
                              <a:rPr kumimoji="1" lang="en-US" altLang="zh-CN" sz="2400" b="1" i="1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𝑶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𝟏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𝟎𝟑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𝟎𝟑</m:t>
                    </m:r>
                    <m:r>
                      <a:rPr kumimoji="1" lang="zh-CN" altLang="en-US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𝒎𝒐𝒍</m:t>
                    </m:r>
                  </m:oMath>
                </a14:m>
                <a:r>
                  <a:rPr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𝑵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𝑨𝒊𝒓</m:t>
                        </m:r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,   </m:t>
                        </m:r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𝒅𝒓𝒚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</a:rPr>
                      <m:t>𝟏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d>
                      <m:dPr>
                        <m:ctrlP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dPr>
                      <m:e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</m:t>
                        </m:r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kumimoji="1" lang="en-US" altLang="zh-CN" sz="2400" b="1" i="1" smtClean="0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𝟎𝟑</m:t>
                        </m:r>
                      </m:e>
                    </m:d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𝟗𝟕</m:t>
                    </m:r>
                    <m:r>
                      <a:rPr kumimoji="1" lang="zh-CN" altLang="en-US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𝒎𝒐𝒍</m:t>
                    </m:r>
                  </m:oMath>
                </a14:m>
                <a:endParaRPr lang="en-US" altLang="zh-CN" sz="2400" b="1" dirty="0">
                  <a:solidFill>
                    <a:schemeClr val="accent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𝒎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𝑨𝒊𝒓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,   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𝒘𝒆𝒕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𝑨𝒊𝒓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,   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𝒅𝒓𝒚</m:t>
                        </m:r>
                      </m:sub>
                    </m:sSub>
                    <m:r>
                      <a:rPr lang="en-US" altLang="zh-CN" sz="2400" b="1" i="1" dirty="0" smtClean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𝑵</m:t>
                        </m:r>
                      </m:e>
                      <m:sub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𝑨𝒊𝒓</m:t>
                        </m:r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,   </m:t>
                        </m:r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𝒅𝒓𝒚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+</m:t>
                    </m:r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𝑴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𝑯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𝑶</m:t>
                        </m:r>
                      </m:sub>
                    </m:sSub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𝑵</m:t>
                        </m:r>
                      </m:e>
                      <m:sub>
                        <m:sSub>
                          <m:sSubPr>
                            <m:ctrlP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𝑯</m:t>
                            </m:r>
                          </m:e>
                          <m:sub>
                            <m: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</a:rPr>
                              <m:t>𝟐</m:t>
                            </m:r>
                          </m:sub>
                        </m:sSub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</a:rPr>
                          <m:t>𝑶</m:t>
                        </m:r>
                      </m:sub>
                    </m:sSub>
                    <m:r>
                      <a:rPr kumimoji="1" lang="en-US" altLang="zh-CN" sz="2400" b="1" i="1" smtClean="0">
                        <a:solidFill>
                          <a:schemeClr val="accent1"/>
                        </a:solidFill>
                        <a:latin typeface="Cambria Math" charset="0"/>
                      </a:rPr>
                      <m:t>=</m:t>
                    </m:r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𝟐𝟖</m:t>
                    </m:r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.</m:t>
                    </m:r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𝟗𝟔</m:t>
                    </m:r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×</m:t>
                    </m:r>
                    <m:sSup>
                      <m:sSupPr>
                        <m:ctrlP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𝟑</m:t>
                        </m:r>
                      </m:sup>
                    </m:sSup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×</m:t>
                    </m:r>
                    <m:r>
                      <a:rPr lang="en-US" altLang="zh-CN" sz="2400" b="1" i="1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𝟎</m:t>
                    </m:r>
                    <m:r>
                      <a:rPr lang="en-US" altLang="zh-CN" sz="2400" b="1" i="1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.</m:t>
                    </m:r>
                    <m:r>
                      <a:rPr lang="en-US" altLang="zh-CN" sz="2400" b="1" i="1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𝟗𝟕</m:t>
                    </m:r>
                    <m:r>
                      <a:rPr lang="en-US" altLang="zh-CN" sz="2400" b="1" i="1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+</m:t>
                    </m:r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𝟏𝟖</m:t>
                    </m:r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×</m:t>
                    </m:r>
                    <m:sSup>
                      <m:sSupPr>
                        <m:ctrlP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𝟑</m:t>
                        </m:r>
                      </m:sup>
                    </m:sSup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×</m:t>
                    </m:r>
                    <m:r>
                      <a:rPr lang="en-US" altLang="zh-CN" sz="2400" b="1" i="0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𝟎</m:t>
                    </m:r>
                    <m:r>
                      <a:rPr lang="en-US" altLang="zh-CN" sz="2400" b="1" i="0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.</m:t>
                    </m:r>
                    <m:r>
                      <a:rPr lang="en-US" altLang="zh-CN" sz="2400" b="1" i="0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𝟎𝟑</m:t>
                    </m:r>
                    <m:r>
                      <a:rPr lang="en-US" altLang="zh-CN" sz="2400" b="1" i="0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r>
                      <a:rPr lang="en-US" altLang="zh-CN" sz="2400" b="1" i="0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𝟐𝟖</m:t>
                    </m:r>
                    <m:r>
                      <a:rPr lang="en-US" altLang="zh-CN" sz="2400" b="1" i="0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.</m:t>
                    </m:r>
                    <m:r>
                      <a:rPr lang="en-US" altLang="zh-CN" sz="2400" b="1" i="0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𝟔𝟑</m:t>
                    </m:r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×</m:t>
                    </m:r>
                    <m:sSup>
                      <m:sSupPr>
                        <m:ctrlP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𝟑</m:t>
                        </m:r>
                      </m:sup>
                    </m:sSup>
                    <m:r>
                      <a:rPr lang="zh-CN" altLang="en-US" sz="2400" b="1" i="1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 b="1" i="1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𝒌𝒈</m:t>
                    </m:r>
                  </m:oMath>
                </a14:m>
                <a:endParaRPr lang="en-US" altLang="zh-CN" sz="2400" b="1" dirty="0">
                  <a:solidFill>
                    <a:schemeClr val="accent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bPr>
                      <m:e>
                        <m:r>
                          <a:rPr lang="en-US" altLang="zh-CN" sz="2400" b="1" i="1" dirty="0" smtClean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𝑴</m:t>
                        </m:r>
                      </m:e>
                      <m:sub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𝑨𝒊𝒓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,   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𝒘𝒆𝒕</m:t>
                        </m:r>
                      </m:sub>
                    </m:sSub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𝒎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𝑨𝒊𝒓</m:t>
                            </m:r>
                            <m: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,   </m:t>
                            </m:r>
                            <m: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𝒘𝒆𝒕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𝑵</m:t>
                            </m:r>
                          </m:e>
                          <m:sub>
                            <m: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𝑨𝒊𝒓</m:t>
                            </m:r>
                            <m: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,   </m:t>
                            </m:r>
                            <m: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𝒘𝒆𝒕</m:t>
                            </m:r>
                          </m:sub>
                        </m:sSub>
                      </m:den>
                    </m:f>
                    <m:r>
                      <a:rPr lang="en-US" altLang="zh-CN" sz="2400" b="1" i="1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f>
                      <m:fPr>
                        <m:ctrlPr>
                          <a:rPr lang="en-US" altLang="zh-CN" sz="24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fPr>
                      <m:num>
                        <m:r>
                          <a:rPr lang="en-US" altLang="zh-CN" sz="2400" b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𝟐𝟖</m:t>
                        </m:r>
                        <m:r>
                          <a:rPr lang="en-US" altLang="zh-CN" sz="2400" b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.</m:t>
                        </m:r>
                        <m:r>
                          <a:rPr lang="en-US" altLang="zh-CN" sz="2400" b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𝟔𝟑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SimSun" charset="-122"/>
                                <a:cs typeface="SimSun" charset="-122"/>
                              </a:rPr>
                            </m:ctrlPr>
                          </m:sSupPr>
                          <m:e>
                            <m: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𝟏𝟎</m:t>
                            </m:r>
                          </m:e>
                          <m:sup>
                            <m: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−</m:t>
                            </m:r>
                            <m:r>
                              <a:rPr lang="en-US" altLang="zh-CN" sz="2400" b="1" i="1" dirty="0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SimSun" charset="-122"/>
                                <a:cs typeface="SimSun" charset="-122"/>
                              </a:rPr>
                              <m:t>𝟑</m:t>
                            </m:r>
                          </m:sup>
                        </m:sSup>
                      </m:num>
                      <m:den>
                        <m:r>
                          <a:rPr lang="en-US" altLang="zh-CN" sz="2400" b="1" i="1" dirty="0" smtClean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𝟏</m:t>
                        </m:r>
                      </m:den>
                    </m:f>
                    <m:r>
                      <a:rPr lang="en-US" altLang="zh-CN" sz="2400" b="1" i="1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=</m:t>
                    </m:r>
                    <m:r>
                      <a:rPr lang="en-US" altLang="zh-CN" sz="2400" b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𝟐𝟖</m:t>
                    </m:r>
                    <m:r>
                      <a:rPr lang="en-US" altLang="zh-CN" sz="2400" b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.</m:t>
                    </m:r>
                    <m:r>
                      <a:rPr lang="en-US" altLang="zh-CN" sz="2400" b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𝟔𝟑</m:t>
                    </m:r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×</m:t>
                    </m:r>
                    <m:sSup>
                      <m:sSupPr>
                        <m:ctrlP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SimSun" charset="-122"/>
                            <a:cs typeface="SimSun" charset="-122"/>
                          </a:rPr>
                        </m:ctrlPr>
                      </m:sSupPr>
                      <m:e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𝟏𝟎</m:t>
                        </m:r>
                      </m:e>
                      <m:sup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−</m:t>
                        </m:r>
                        <m:r>
                          <a:rPr lang="en-US" altLang="zh-CN" sz="2400" b="1" i="1" dirty="0">
                            <a:solidFill>
                              <a:schemeClr val="accent1"/>
                            </a:solidFill>
                            <a:latin typeface="Cambria Math" charset="0"/>
                            <a:ea typeface="SimSun" charset="-122"/>
                            <a:cs typeface="SimSun" charset="-122"/>
                          </a:rPr>
                          <m:t>𝟑</m:t>
                        </m:r>
                      </m:sup>
                    </m:sSup>
                    <m:r>
                      <a:rPr lang="zh-CN" altLang="en-US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 b="1" i="1" dirty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𝒌𝒈</m:t>
                    </m:r>
                    <m:r>
                      <a:rPr lang="en-US" altLang="zh-CN" sz="2400" b="1" i="1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/</m:t>
                    </m:r>
                    <m:r>
                      <a:rPr lang="en-US" altLang="zh-CN" sz="2400" b="1" i="1" dirty="0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𝒎𝒐𝒍</m:t>
                    </m:r>
                  </m:oMath>
                </a14:m>
                <a:endParaRPr lang="en-US" altLang="zh-CN" sz="2400" b="1" dirty="0">
                  <a:solidFill>
                    <a:schemeClr val="accent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</mc:Choice>
        <mc:Fallback xmlns="">
          <p:sp>
            <p:nvSpPr>
              <p:cNvPr id="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0" y="2711410"/>
                <a:ext cx="11496680" cy="4035785"/>
              </a:xfrm>
              <a:prstGeom prst="rect">
                <a:avLst/>
              </a:prstGeom>
              <a:blipFill rotWithShape="0">
                <a:blip r:embed="rId4"/>
                <a:stretch>
                  <a:fillRect l="-795" t="-84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88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矩形 5"/>
              <p:cNvSpPr/>
              <p:nvPr/>
            </p:nvSpPr>
            <p:spPr>
              <a:xfrm>
                <a:off x="695320" y="731816"/>
                <a:ext cx="11337850" cy="1681294"/>
              </a:xfrm>
              <a:prstGeom prst="rect">
                <a:avLst/>
              </a:prstGeom>
              <a:solidFill>
                <a:schemeClr val="accent1"/>
              </a:solidFill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𝟑</m:t>
                    </m:r>
                  </m:oMath>
                </a14:m>
                <a:r>
                  <a:rPr lang="en-US" altLang="zh-CN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. </a:t>
                </a:r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对大气中的水汽，其主要来源是地表水的蒸发，最主要的清除过程是降水。水汽在大气中的总质量约为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𝟏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.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𝟑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×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𝟏𝟎𝟏𝟔</m:t>
                    </m:r>
                    <m:r>
                      <a:rPr lang="zh-CN" altLang="en-US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𝒌𝒈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，且全球平均降雨量为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𝟎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.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𝟐</m:t>
                    </m:r>
                    <m:r>
                      <a:rPr lang="zh-CN" altLang="en-US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𝒄𝒎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/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𝒅𝒂𝒚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。计算水汽在大气中的保留时间。（地球半径：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𝟔𝟒𝟎𝟎</m:t>
                    </m:r>
                    <m:r>
                      <a:rPr lang="zh-CN" altLang="en-US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𝒌𝒎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，水的密度：</a:t>
                </a:r>
                <a14:m>
                  <m:oMath xmlns:m="http://schemas.openxmlformats.org/officeDocument/2006/math"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𝟏𝟎𝟎𝟎</m:t>
                    </m:r>
                    <m:r>
                      <a:rPr lang="zh-CN" altLang="en-US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 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𝒌𝒈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/</m:t>
                    </m:r>
                    <m:r>
                      <a:rPr lang="en-US" altLang="zh-CN" sz="2400" b="1" i="1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𝒎</m:t>
                    </m:r>
                    <m:r>
                      <a:rPr lang="en-US" altLang="zh-CN" sz="2400" b="1" i="1" baseline="30000" dirty="0" smtClean="0">
                        <a:solidFill>
                          <a:schemeClr val="bg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𝟑</m:t>
                    </m:r>
                  </m:oMath>
                </a14:m>
                <a:r>
                  <a:rPr lang="zh-CN" altLang="en-US" sz="2400" b="1" dirty="0">
                    <a:solidFill>
                      <a:schemeClr val="bg1"/>
                    </a:solidFill>
                    <a:latin typeface="SimSun" charset="-122"/>
                    <a:ea typeface="SimSun" charset="-122"/>
                    <a:cs typeface="SimSun" charset="-122"/>
                  </a:rPr>
                  <a:t>）</a:t>
                </a:r>
                <a:endParaRPr lang="en-US" altLang="zh-CN" sz="2400" b="1" dirty="0">
                  <a:solidFill>
                    <a:schemeClr val="bg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</p:txBody>
          </p:sp>
        </mc:Choice>
        <mc:Fallback>
          <p:sp>
            <p:nvSpPr>
              <p:cNvPr id="9" name="矩形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0" y="731816"/>
                <a:ext cx="11337850" cy="1681294"/>
              </a:xfrm>
              <a:prstGeom prst="rect">
                <a:avLst/>
              </a:prstGeom>
              <a:blipFill>
                <a:blip r:embed="rId3"/>
                <a:stretch>
                  <a:fillRect l="-806" b="-652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95320" y="2654935"/>
                <a:ext cx="10963280" cy="33146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某一物种保留时间</a:t>
                </a:r>
                <a14:m>
                  <m:oMath xmlns:m="http://schemas.openxmlformats.org/officeDocument/2006/math">
                    <m:r>
                      <a:rPr kumimoji="1" lang="zh-CN" altLang="en-US" sz="2400" b="1" i="1" smtClean="0">
                        <a:solidFill>
                          <a:schemeClr val="accent1"/>
                        </a:solidFill>
                        <a:latin typeface="Cambria Math" charset="0"/>
                        <a:ea typeface="SimSun" charset="-122"/>
                        <a:cs typeface="SimSun" charset="-122"/>
                      </a:rPr>
                      <m:t>𝝉</m:t>
                    </m:r>
                  </m:oMath>
                </a14:m>
                <a:r>
                  <a:rPr kumimoji="1"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的定义为该物种在大气中的量，比该物种在大气中的清除率。</a:t>
                </a:r>
                <a:endParaRPr kumimoji="1" lang="en-US" altLang="zh-CN" sz="2400" b="1" dirty="0">
                  <a:solidFill>
                    <a:schemeClr val="accent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依题意，水汽含量已知，清除率为降雨量形式，故需将降雨量转化为以质量表示：</a:t>
                </a:r>
                <a:endParaRPr kumimoji="1" lang="en-US" altLang="zh-CN" sz="2400" b="1" dirty="0">
                  <a:solidFill>
                    <a:schemeClr val="accent1"/>
                  </a:solidFill>
                  <a:latin typeface="SimSun" charset="-122"/>
                  <a:ea typeface="SimSun" charset="-122"/>
                  <a:cs typeface="SimSun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质量表示的降雨量：</a:t>
                </a:r>
                <a14:m>
                  <m:oMath xmlns:m="http://schemas.openxmlformats.org/officeDocument/2006/math"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</a:rPr>
                      <m:t>𝑹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</a:rPr>
                      <m:t>=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</a:rPr>
                      <m:t>𝟒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𝝅</m:t>
                    </m:r>
                    <m:sSup>
                      <m:sSupPr>
                        <m:ctrlP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𝒓</m:t>
                        </m:r>
                      </m:e>
                      <m:sup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𝒉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∙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𝝆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𝟒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𝟑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𝟏𝟒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𝟔𝟒𝟎𝟎</m:t>
                            </m:r>
                            <m: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×</m:t>
                            </m:r>
                            <m:sSup>
                              <m:sSupPr>
                                <m:ctrlPr>
                                  <a:rPr kumimoji="1" lang="en-US" altLang="zh-CN" sz="2400" b="1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sz="2400" b="1" i="1">
                                    <a:solidFill>
                                      <a:schemeClr val="accent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𝟏𝟎</m:t>
                                </m:r>
                              </m:e>
                              <m:sup>
                                <m:r>
                                  <a:rPr kumimoji="1" lang="en-US" altLang="zh-CN" sz="2400" b="1" i="1">
                                    <a:solidFill>
                                      <a:schemeClr val="accent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𝟑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𝟎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𝟐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−</m:t>
                        </m:r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𝟐</m:t>
                        </m:r>
                      </m:sup>
                    </m:sSup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𝟏𝟎𝟎𝟎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𝟏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𝟎𝟑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  <m:sSup>
                      <m:sSupPr>
                        <m:ctrlP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𝟏𝟎</m:t>
                        </m:r>
                      </m:e>
                      <m:sup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𝟏𝟓</m:t>
                        </m:r>
                      </m:sup>
                    </m:sSup>
                    <m:r>
                      <a:rPr kumimoji="1" lang="zh-CN" altLang="en-US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𝒌𝒈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/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𝒅𝒂𝒚</m:t>
                    </m:r>
                  </m:oMath>
                </a14:m>
                <a:endParaRPr kumimoji="1" lang="en-US" altLang="zh-CN" sz="2400" b="1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chemeClr val="accent1"/>
                    </a:solidFill>
                    <a:latin typeface="SimSun" charset="-122"/>
                    <a:ea typeface="SimSun" charset="-122"/>
                    <a:cs typeface="SimSun" charset="-122"/>
                  </a:rPr>
                  <a:t>所以：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bPr>
                      <m:e>
                        <m:r>
                          <a:rPr kumimoji="1" lang="zh-CN" altLang="en-US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𝝉</m:t>
                        </m:r>
                      </m:e>
                      <m:sub>
                        <m:r>
                          <a:rPr kumimoji="1" lang="zh-CN" altLang="en-US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水汽</m:t>
                        </m:r>
                      </m:sub>
                    </m:sSub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𝒎</m:t>
                        </m:r>
                      </m:num>
                      <m:den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𝑹</m:t>
                        </m:r>
                      </m:den>
                    </m:f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fPr>
                      <m:num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𝟑</m:t>
                        </m:r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sSup>
                          <m:sSupPr>
                            <m:ctrlP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𝟏𝟎</m:t>
                            </m:r>
                          </m:e>
                          <m:sup>
                            <m: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𝟏𝟔</m:t>
                            </m:r>
                          </m:sup>
                        </m:sSup>
                      </m:num>
                      <m:den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𝟏</m:t>
                        </m:r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.</m:t>
                        </m:r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𝟎𝟑</m:t>
                        </m:r>
                        <m:r>
                          <a:rPr kumimoji="1" lang="en-US" altLang="zh-CN" sz="2400" b="1" i="1">
                            <a:solidFill>
                              <a:schemeClr val="accent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×</m:t>
                        </m:r>
                        <m:sSup>
                          <m:sSupPr>
                            <m:ctrlP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𝟏𝟎</m:t>
                            </m:r>
                          </m:e>
                          <m:sup>
                            <m:r>
                              <a:rPr kumimoji="1" lang="en-US" altLang="zh-CN" sz="2400" b="1" i="1">
                                <a:solidFill>
                                  <a:schemeClr val="accent1"/>
                                </a:solidFill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𝟏𝟓</m:t>
                            </m:r>
                          </m:sup>
                        </m:sSup>
                      </m:den>
                    </m:f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𝟏𝟐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.</m:t>
                    </m:r>
                    <m:r>
                      <a:rPr kumimoji="1" lang="en-US" altLang="zh-CN" sz="2400" b="1" i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𝟔</m:t>
                    </m:r>
                    <m:r>
                      <a:rPr kumimoji="1" lang="zh-CN" altLang="en-US" sz="2400" b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kumimoji="1" lang="en-US" altLang="zh-CN" sz="2400" b="1">
                        <a:solidFill>
                          <a:schemeClr val="accent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𝐝𝐚𝐲</m:t>
                    </m:r>
                  </m:oMath>
                </a14:m>
                <a:endParaRPr kumimoji="1" lang="zh-CN" altLang="en-US" sz="2400" b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20" y="2654935"/>
                <a:ext cx="10963280" cy="3314625"/>
              </a:xfrm>
              <a:prstGeom prst="rect">
                <a:avLst/>
              </a:prstGeom>
              <a:blipFill rotWithShape="0">
                <a:blip r:embed="rId4"/>
                <a:stretch>
                  <a:fillRect l="-1668" r="-17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9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主题">
  <a:themeElements>
    <a:clrScheme name="工大蓝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53A3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434</Words>
  <Application>Microsoft Office PowerPoint</Application>
  <PresentationFormat>宽屏</PresentationFormat>
  <Paragraphs>26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SimSun</vt:lpstr>
      <vt:lpstr>Arial</vt:lpstr>
      <vt:lpstr>Calibri</vt:lpstr>
      <vt:lpstr>Cambria Math</vt:lpstr>
      <vt:lpstr>Consolas</vt:lpstr>
      <vt:lpstr>Verdana</vt:lpstr>
      <vt:lpstr>Office 主题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第一PPT模板网-WWW.1PPT.COM</dc:creator>
  <dc:description>第一PPT模板网-WWW.1PPT.COM</dc:description>
  <cp:lastModifiedBy>Na Li</cp:lastModifiedBy>
  <cp:revision>765</cp:revision>
  <dcterms:created xsi:type="dcterms:W3CDTF">2015-10-24T01:57:14Z</dcterms:created>
  <dcterms:modified xsi:type="dcterms:W3CDTF">2023-09-14T10:03:25Z</dcterms:modified>
  <cp:category>第一PPT模板网-WWW.1PPT.COM</cp:category>
</cp:coreProperties>
</file>