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</p:sldMasterIdLst>
  <p:notesMasterIdLst>
    <p:notesMasterId r:id="rId10"/>
  </p:notesMasterIdLst>
  <p:sldIdLst>
    <p:sldId id="366" r:id="rId3"/>
    <p:sldId id="256" r:id="rId4"/>
    <p:sldId id="353" r:id="rId5"/>
    <p:sldId id="281" r:id="rId6"/>
    <p:sldId id="303" r:id="rId7"/>
    <p:sldId id="356" r:id="rId8"/>
    <p:sldId id="318" r:id="rId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8403" autoAdjust="0"/>
  </p:normalViewPr>
  <p:slideViewPr>
    <p:cSldViewPr snapToGrid="0">
      <p:cViewPr varScale="1">
        <p:scale>
          <a:sx n="64" d="100"/>
          <a:sy n="64" d="100"/>
        </p:scale>
        <p:origin x="13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A62A-B051-A941-B5E8-DF52D3293DA1}" type="datetimeFigureOut">
              <a:rPr lang="en-CN" smtClean="0"/>
              <a:t>06/20/2025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18116-8C53-EE49-BABE-B9D671008E4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47433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对气压的观测</a:t>
            </a:r>
            <a:r>
              <a:rPr lang="zh-CN" altLang="en-US" dirty="0"/>
              <a:t>，相比对浓度的观测来说，是相对容易进行的。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18116-8C53-EE49-BABE-B9D671008E41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538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题目给出了</a:t>
            </a:r>
            <a:r>
              <a:rPr lang="zh-CN" altLang="en-US" dirty="0"/>
              <a:t>乙烯</a:t>
            </a:r>
            <a:r>
              <a:rPr lang="en-US" altLang="zh-CN" dirty="0"/>
              <a:t>C2H4</a:t>
            </a:r>
            <a:r>
              <a:rPr lang="zh-CN" altLang="en-US" dirty="0"/>
              <a:t>与羟基自由基在</a:t>
            </a:r>
            <a:r>
              <a:rPr lang="en-US" altLang="zh-CN" dirty="0"/>
              <a:t>298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  <a:r>
              <a:rPr lang="zh-CN" altLang="en-US" dirty="0"/>
              <a:t>时的反应速率常数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并给出了这一反应的活化能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要求计算</a:t>
            </a:r>
            <a:r>
              <a:rPr lang="en-US" altLang="zh-CN" dirty="0"/>
              <a:t>273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  <a:r>
              <a:rPr lang="zh-CN" altLang="en-US" dirty="0"/>
              <a:t>时该反应的动力学常数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18116-8C53-EE49-BABE-B9D671008E41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51618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由反应物R</a:t>
            </a:r>
            <a:r>
              <a:rPr lang="zh-CN" altLang="en-US" dirty="0"/>
              <a:t>，</a:t>
            </a:r>
            <a:r>
              <a:rPr lang="en-CN" dirty="0"/>
              <a:t>生成产物P</a:t>
            </a:r>
          </a:p>
          <a:p>
            <a:endParaRPr lang="en-CN" dirty="0"/>
          </a:p>
          <a:p>
            <a:r>
              <a:rPr lang="en-CN" dirty="0"/>
              <a:t>有两种可能的历程</a:t>
            </a:r>
          </a:p>
          <a:p>
            <a:endParaRPr lang="en-CN" dirty="0"/>
          </a:p>
          <a:p>
            <a:r>
              <a:rPr lang="en-CN" dirty="0"/>
              <a:t>第一种</a:t>
            </a:r>
            <a:r>
              <a:rPr lang="zh-CN" altLang="en-US" dirty="0"/>
              <a:t>，是由</a:t>
            </a:r>
            <a:r>
              <a:rPr lang="en-US" altLang="zh-CN" dirty="0"/>
              <a:t>R</a:t>
            </a:r>
            <a:r>
              <a:rPr lang="zh-CN" altLang="en-US" dirty="0"/>
              <a:t>，直接，生成产物</a:t>
            </a:r>
            <a:r>
              <a:rPr lang="en-US" altLang="zh-CN" dirty="0"/>
              <a:t>P</a:t>
            </a:r>
          </a:p>
          <a:p>
            <a:endParaRPr lang="en-US" altLang="zh-CN" dirty="0"/>
          </a:p>
          <a:p>
            <a:r>
              <a:rPr lang="zh-CN" altLang="en-US" dirty="0"/>
              <a:t>第二种，则是先生成中间产物</a:t>
            </a:r>
            <a:r>
              <a:rPr lang="en-US" altLang="zh-CN" dirty="0"/>
              <a:t>B</a:t>
            </a:r>
            <a:r>
              <a:rPr lang="zh-CN" altLang="en-US" dirty="0"/>
              <a:t>，再由</a:t>
            </a:r>
            <a:r>
              <a:rPr lang="en-US" altLang="zh-CN" dirty="0"/>
              <a:t>B</a:t>
            </a:r>
            <a:r>
              <a:rPr lang="zh-CN" altLang="en-US" dirty="0"/>
              <a:t>，继而生成产物</a:t>
            </a:r>
            <a:r>
              <a:rPr lang="en-US" altLang="zh-CN" dirty="0"/>
              <a:t>P</a:t>
            </a:r>
          </a:p>
          <a:p>
            <a:endParaRPr lang="en-US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18116-8C53-EE49-BABE-B9D671008E41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31806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对气压的观测</a:t>
            </a:r>
            <a:r>
              <a:rPr lang="zh-CN" altLang="en-US" dirty="0"/>
              <a:t>，相比对浓度的观测来说，是相对容易进行的。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18116-8C53-EE49-BABE-B9D671008E41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538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题目给出了</a:t>
            </a:r>
            <a:r>
              <a:rPr lang="zh-CN" altLang="en-US" dirty="0"/>
              <a:t>乙烯</a:t>
            </a:r>
            <a:r>
              <a:rPr lang="en-US" altLang="zh-CN" dirty="0"/>
              <a:t>C2H4</a:t>
            </a:r>
            <a:r>
              <a:rPr lang="zh-CN" altLang="en-US" dirty="0"/>
              <a:t>与羟基自由基在</a:t>
            </a:r>
            <a:r>
              <a:rPr lang="en-US" altLang="zh-CN" dirty="0"/>
              <a:t>298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  <a:r>
              <a:rPr lang="zh-CN" altLang="en-US" dirty="0"/>
              <a:t>时的反应速率常数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并给出了这一反应的活化能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要求计算</a:t>
            </a:r>
            <a:r>
              <a:rPr lang="en-US" altLang="zh-CN" dirty="0"/>
              <a:t>273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  <a:r>
              <a:rPr lang="zh-CN" altLang="en-US" dirty="0"/>
              <a:t>时该反应的动力学常数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18116-8C53-EE49-BABE-B9D671008E41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538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题目说在</a:t>
            </a:r>
            <a:r>
              <a:rPr lang="en-US" altLang="zh-CN" dirty="0"/>
              <a:t>59</a:t>
            </a:r>
            <a:r>
              <a:rPr lang="zh-CN" altLang="en-US" dirty="0"/>
              <a:t>立方厘米的反应池内装有气相丙酮，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被</a:t>
            </a:r>
            <a:r>
              <a:rPr lang="en-US" altLang="zh-CN" dirty="0"/>
              <a:t>313</a:t>
            </a:r>
            <a:r>
              <a:rPr lang="zh-CN" altLang="en-US" dirty="0"/>
              <a:t>纳米波长的单色光照射，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丙酮发生这一光解反应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那么要计算这一反应的量子产额，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我们就得先写出量子产额的表达，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18116-8C53-EE49-BABE-B9D671008E41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538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8D1A-1042-E770-D8F9-2B945704E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485AA-1E6D-0B22-455A-6867FE6BB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8F316-553B-F680-EA7D-277D7326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A5C53-A51F-BD45-90CF-5D3638ADF188}" type="datetimeFigureOut">
              <a:rPr lang="en-CN" smtClean="0"/>
              <a:t>06/20/2025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BB600-A20C-E3D5-02FD-4E40BD92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B97F2-6690-DAAD-0ECF-DB0FAACF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900B7-1253-FF4F-B0CC-A5EC414FE4B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5384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B9EDFA-CDD4-ED75-C42E-C6E6377E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C185-EC22-6C4D-96F7-3431BF971CF3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A705A-9EC0-3F02-D8DE-FC035F9A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4D2E1-2D28-CDA2-9AAC-DE87210B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8BF53-9996-9848-B440-7E08D2804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2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23B99-F205-D091-03EE-244E2EA8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E6A13-F2F5-DD5A-AF17-E360F4221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A0909-FB1C-1E2B-184B-E71304638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1A450-86B3-8D42-8CB9-1A395BF7F54F}" type="datetimeFigureOut">
              <a:rPr lang="en-CN" smtClean="0"/>
              <a:t>06/20/2025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112BB-5014-172C-A424-FF5BBF9ED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92097-B1D4-B782-E9E8-386686FAD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0257B-F8E3-4C49-B654-C678AD54FAB5}" type="slidenum">
              <a:rPr lang="en-CN" smtClean="0"/>
              <a:t>‹#›</a:t>
            </a:fld>
            <a:endParaRPr lang="en-CN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C61873E-0CD5-5E11-D7F8-C05D8AC3176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19955507"/>
              </p:ext>
            </p:extLst>
          </p:nvPr>
        </p:nvGraphicFramePr>
        <p:xfrm>
          <a:off x="2" y="1"/>
          <a:ext cx="12192000" cy="36512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17101654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700" b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SimHei" panose="02010609060101010101" pitchFamily="49" charset="-122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练</a:t>
                      </a:r>
                      <a:r>
                        <a:rPr lang="zh-CN" altLang="en-US" sz="17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SimHei" panose="02010609060101010101" pitchFamily="49" charset="-122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700" b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SimHei" panose="02010609060101010101" pitchFamily="49" charset="-122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a:t>习</a:t>
                      </a:r>
                      <a:endParaRPr lang="en-US" sz="17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SimHei" panose="02010609060101010101" pitchFamily="49" charset="-122"/>
                        <a:ea typeface="SimHei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170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5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49">
            <a:extLst>
              <a:ext uri="{FF2B5EF4-FFF2-40B4-BE49-F238E27FC236}">
                <a16:creationId xmlns:a16="http://schemas.microsoft.com/office/drawing/2014/main" id="{2BD930AB-E61E-2931-CCF0-4C54AFA5B58C}"/>
              </a:ext>
            </a:extLst>
          </p:cNvPr>
          <p:cNvSpPr/>
          <p:nvPr userDrawn="1"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82D3A-9476-0E29-89B9-9748B8D3F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CC185-EC22-6C4D-96F7-3431BF971CF3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1C4C4-FD2A-333A-D6F8-48BCBC3FD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605CA-F0B9-DD89-79F3-357B265E7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8BF53-9996-9848-B440-7E08D2804AC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文本框 8">
            <a:extLst>
              <a:ext uri="{FF2B5EF4-FFF2-40B4-BE49-F238E27FC236}">
                <a16:creationId xmlns:a16="http://schemas.microsoft.com/office/drawing/2014/main" id="{670C3854-64AA-F013-6F4A-DC21AC796274}"/>
              </a:ext>
            </a:extLst>
          </p:cNvPr>
          <p:cNvSpPr txBox="1"/>
          <p:nvPr userDrawn="1"/>
        </p:nvSpPr>
        <p:spPr>
          <a:xfrm>
            <a:off x="2177143" y="20315"/>
            <a:ext cx="7837714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b="1" dirty="0">
                <a:solidFill>
                  <a:schemeClr val="tx1">
                    <a:lumMod val="85000"/>
                    <a:lumOff val="15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</a:t>
            </a:r>
          </a:p>
          <a:p>
            <a:pPr algn="ctr"/>
            <a:r>
              <a:rPr lang="en-US" altLang="zh-CN" sz="8800" b="1" dirty="0">
                <a:solidFill>
                  <a:schemeClr val="tx1">
                    <a:lumMod val="85000"/>
                    <a:lumOff val="15000"/>
                    <a:alpha val="2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</a:p>
        </p:txBody>
      </p:sp>
      <p:sp>
        <p:nvSpPr>
          <p:cNvPr id="14" name="矩形 50">
            <a:extLst>
              <a:ext uri="{FF2B5EF4-FFF2-40B4-BE49-F238E27FC236}">
                <a16:creationId xmlns:a16="http://schemas.microsoft.com/office/drawing/2014/main" id="{372C78C7-19B5-2C97-A083-B771CF193DCF}"/>
              </a:ext>
            </a:extLst>
          </p:cNvPr>
          <p:cNvSpPr/>
          <p:nvPr userDrawn="1"/>
        </p:nvSpPr>
        <p:spPr>
          <a:xfrm>
            <a:off x="8975725" y="0"/>
            <a:ext cx="32162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2">
            <a:extLst>
              <a:ext uri="{FF2B5EF4-FFF2-40B4-BE49-F238E27FC236}">
                <a16:creationId xmlns:a16="http://schemas.microsoft.com/office/drawing/2014/main" id="{711FE414-ECA2-9AD3-0163-5F5F99DCBEFB}"/>
              </a:ext>
            </a:extLst>
          </p:cNvPr>
          <p:cNvGrpSpPr/>
          <p:nvPr userDrawn="1"/>
        </p:nvGrpSpPr>
        <p:grpSpPr>
          <a:xfrm>
            <a:off x="3447736" y="2973631"/>
            <a:ext cx="5296528" cy="1865910"/>
            <a:chOff x="4887549" y="1124584"/>
            <a:chExt cx="2416902" cy="2416902"/>
          </a:xfrm>
        </p:grpSpPr>
        <p:sp>
          <p:nvSpPr>
            <p:cNvPr id="16" name="文本框 46">
              <a:extLst>
                <a:ext uri="{FF2B5EF4-FFF2-40B4-BE49-F238E27FC236}">
                  <a16:creationId xmlns:a16="http://schemas.microsoft.com/office/drawing/2014/main" id="{FB8AAC4B-07B3-38B9-F3F2-278CA28C17F6}"/>
                </a:ext>
              </a:extLst>
            </p:cNvPr>
            <p:cNvSpPr txBox="1"/>
            <p:nvPr/>
          </p:nvSpPr>
          <p:spPr>
            <a:xfrm>
              <a:off x="4887549" y="1178872"/>
              <a:ext cx="2416902" cy="10763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CN" sz="4800" b="1" dirty="0">
                  <a:solidFill>
                    <a:schemeClr val="accent1"/>
                  </a:solidFill>
                  <a:latin typeface="SimHei" panose="02010609060101010101" pitchFamily="49" charset="-122"/>
                  <a:ea typeface="SimHei" panose="02010609060101010101" pitchFamily="49" charset="-122"/>
                  <a:cs typeface="SimSun" charset="-122"/>
                </a:rPr>
                <a:t>习</a:t>
              </a:r>
              <a:r>
                <a:rPr lang="zh-CN" altLang="en-US" sz="4800" b="1" dirty="0">
                  <a:solidFill>
                    <a:schemeClr val="accent1"/>
                  </a:solidFill>
                  <a:latin typeface="SimHei" panose="02010609060101010101" pitchFamily="49" charset="-122"/>
                  <a:ea typeface="SimHei" panose="02010609060101010101" pitchFamily="49" charset="-122"/>
                  <a:cs typeface="SimSun" charset="-122"/>
                </a:rPr>
                <a:t>  </a:t>
              </a:r>
              <a:r>
                <a:rPr lang="zh-CN" altLang="en-CN" sz="4800" b="1" dirty="0">
                  <a:solidFill>
                    <a:schemeClr val="accent1"/>
                  </a:solidFill>
                  <a:latin typeface="SimHei" panose="02010609060101010101" pitchFamily="49" charset="-122"/>
                  <a:ea typeface="SimHei" panose="02010609060101010101" pitchFamily="49" charset="-122"/>
                  <a:cs typeface="SimSun" charset="-122"/>
                </a:rPr>
                <a:t>题</a:t>
              </a:r>
              <a:endParaRPr lang="en-US" altLang="zh-CN" sz="48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  <a:cs typeface="SimSun" charset="-122"/>
              </a:endParaRPr>
            </a:p>
          </p:txBody>
        </p:sp>
        <p:sp>
          <p:nvSpPr>
            <p:cNvPr id="17" name="矩形 1">
              <a:extLst>
                <a:ext uri="{FF2B5EF4-FFF2-40B4-BE49-F238E27FC236}">
                  <a16:creationId xmlns:a16="http://schemas.microsoft.com/office/drawing/2014/main" id="{8CE590B4-76B2-64AE-2544-0E0F5C2F1625}"/>
                </a:ext>
              </a:extLst>
            </p:cNvPr>
            <p:cNvSpPr/>
            <p:nvPr/>
          </p:nvSpPr>
          <p:spPr>
            <a:xfrm>
              <a:off x="4887549" y="1124584"/>
              <a:ext cx="2416902" cy="241690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024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17" dur="250" fill="hold"/>
                                        <p:tgtEl>
                                          <p:spTgt spid="15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1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/>
      <p:bldP spid="14" grpId="0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0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9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1.png"/><Relationship Id="rId9" Type="http://schemas.openxmlformats.org/officeDocument/2006/relationships/image" Target="../media/image3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42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8"/>
    </mc:Choice>
    <mc:Fallback xmlns="">
      <p:transition spd="slow" advTm="106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B32A16-E874-9DC9-DE53-8F8905986E90}"/>
                  </a:ext>
                </a:extLst>
              </p:cNvPr>
              <p:cNvSpPr txBox="1"/>
              <p:nvPr/>
            </p:nvSpPr>
            <p:spPr>
              <a:xfrm>
                <a:off x="494525" y="805479"/>
                <a:ext cx="11202950" cy="310187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4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1.</a:t>
                </a:r>
                <a:r>
                  <a:rPr lang="zh-CN" altLang="en-US" sz="24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sz="24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在气相反应动力学中，往往可以用</a:t>
                </a:r>
                <a:r>
                  <a:rPr lang="zh-CN" altLang="en-US" sz="24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分压</a:t>
                </a:r>
                <a:r>
                  <a:rPr lang="zh-CN" sz="24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来代替浓度</a:t>
                </a:r>
                <a:r>
                  <a:rPr lang="zh-CN" altLang="en-US" sz="24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r>
                  <a:rPr lang="zh-CN" sz="24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若反应</a:t>
                </a:r>
                <a14:m>
                  <m:oMath xmlns:m="http://schemas.openxmlformats.org/officeDocument/2006/math">
                    <m:r>
                      <a:rPr lang="en-US" sz="2400" b="1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𝒂𝑨</m:t>
                    </m:r>
                    <m:r>
                      <a:rPr lang="en-US" sz="2400" b="1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400" b="1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𝑷</m:t>
                    </m:r>
                  </m:oMath>
                </a14:m>
                <a:r>
                  <a:rPr lang="zh-CN" sz="24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sz="2400" b="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sz="24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级反应，反应速率常数的微分形式可写为：</a:t>
                </a:r>
                <a:endParaRPr lang="en-CN" sz="2400" kern="1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30480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CN" sz="2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  <m:f>
                        <m:fPr>
                          <m:ctrlPr>
                            <a:rPr lang="en-CN" sz="2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CN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N" sz="2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sSubSup>
                        <m:sSubSupPr>
                          <m:ctrlPr>
                            <a:rPr lang="en-CN" sz="2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sz="2400" b="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CN" sz="2400" kern="1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sz="24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式中：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N" sz="24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4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——</a:t>
                </a:r>
                <a:r>
                  <a:rPr lang="zh-CN" sz="24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以压力表示的反应速率常数；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N" sz="24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——</a:t>
                </a:r>
                <a14:m>
                  <m:oMath xmlns:m="http://schemas.openxmlformats.org/officeDocument/2006/math">
                    <m:r>
                      <a:rPr lang="en-US" sz="2400" b="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zh-CN" sz="24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的分压。</a:t>
                </a:r>
                <a:endParaRPr lang="en-CN" sz="2400" kern="1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sz="24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sz="24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sz="24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）若为理想气体，请证明：</a:t>
                </a:r>
                <a:endParaRPr lang="en-CN" sz="2400" kern="1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  <a:p>
                <a:pPr indent="30480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2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N" sz="2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b="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𝑅𝑇</m:t>
                      </m:r>
                      <m:sSup>
                        <m:sSupPr>
                          <m:ctrlPr>
                            <a:rPr lang="en-CN" sz="2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b="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sz="2400" b="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CN" sz="2400" kern="1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sz="24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sz="24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sz="24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）当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N" sz="24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b="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=2.0×1</m:t>
                    </m:r>
                    <m:sSup>
                      <m:sSupPr>
                        <m:ctrlPr>
                          <a:rPr lang="en-CN" sz="24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400" b="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  <m:r>
                      <a:rPr lang="en-US" sz="2400" b="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𝑑</m:t>
                    </m:r>
                    <m:sSup>
                      <m:sSupPr>
                        <m:ctrlPr>
                          <a:rPr lang="en-CN" sz="24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/(</m:t>
                    </m:r>
                    <m:r>
                      <m:rPr>
                        <m:nor/>
                      </m:rPr>
                      <a:rPr lang="en-US" sz="2400" kern="1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rPr>
                      <m:t>mol</m:t>
                    </m:r>
                    <m:r>
                      <a:rPr lang="en-US" sz="2400" b="0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sz="2400" b="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sz="24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sz="2400" b="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b="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=300 </m:t>
                    </m:r>
                    <m:r>
                      <a:rPr lang="en-US" sz="2400" b="0" i="1" kern="10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CN" sz="24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，反应为二级时，求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N" sz="24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sz="24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的值。</a:t>
                </a:r>
                <a:endParaRPr lang="en-CN" sz="2400" kern="1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B32A16-E874-9DC9-DE53-8F8905986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25" y="805479"/>
                <a:ext cx="11202950" cy="3101875"/>
              </a:xfrm>
              <a:prstGeom prst="rect">
                <a:avLst/>
              </a:prstGeom>
              <a:blipFill>
                <a:blip r:embed="rId5"/>
                <a:stretch>
                  <a:fillRect l="-792" t="-2449" r="-792" b="-285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22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02"/>
    </mc:Choice>
    <mc:Fallback xmlns="">
      <p:transition spd="slow" advTm="1480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B32A16-E874-9DC9-DE53-8F8905986E90}"/>
                  </a:ext>
                </a:extLst>
              </p:cNvPr>
              <p:cNvSpPr txBox="1"/>
              <p:nvPr/>
            </p:nvSpPr>
            <p:spPr>
              <a:xfrm>
                <a:off x="494525" y="805479"/>
                <a:ext cx="11202950" cy="173118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4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rPr>
                      <m:t>98</m:t>
                    </m:r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i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rPr>
                      <m:t>K</m:t>
                    </m:r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时乙烯与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0" i="1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rPr>
                      <m:t>OH</m:t>
                    </m:r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自由基的反应速率常数是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8.52×1</m:t>
                    </m:r>
                    <m:sSup>
                      <m:sSupPr>
                        <m:ctrlPr>
                          <a:rPr lang="en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b="0" i="0" smtClean="0">
                            <a:solidFill>
                              <a:schemeClr val="bg1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ea typeface="SimHei" panose="02010609060101010101" pitchFamily="49" charset="-122"/>
                            <a:cs typeface="Times New Roman" panose="02020603050405020304" pitchFamily="18" charset="0"/>
                          </a:rPr>
                          <m:t>m</m:t>
                        </m:r>
                      </m:e>
                      <m:sup>
                        <m: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/(</m:t>
                    </m:r>
                    <m:r>
                      <a:rPr lang="zh-CN" alt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分子</m:t>
                    </m:r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，已知反应的活化能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3.64 </m:t>
                    </m:r>
                    <m:r>
                      <m:rPr>
                        <m:nor/>
                      </m:rPr>
                      <a:rPr lang="en-US" sz="2400" i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rPr>
                      <m:t>kJ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sz="2400" i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rPr>
                      <m:t>mol</m:t>
                    </m:r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，计算在温度为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rPr>
                      <m:t>273 </m:t>
                    </m:r>
                    <m:r>
                      <m:rPr>
                        <m:nor/>
                      </m:rPr>
                      <a:rPr lang="en-US" sz="2400" b="0" i="1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rPr>
                      <m:t>K</m:t>
                    </m:r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时的反应速率常数，并讨论温度对该自由基反应的速率的影响。（阿伦尼乌斯公式：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C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为指前因子）</a:t>
                </a:r>
                <a:endParaRPr lang="en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B32A16-E874-9DC9-DE53-8F8905986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25" y="805479"/>
                <a:ext cx="11202950" cy="1731180"/>
              </a:xfrm>
              <a:prstGeom prst="rect">
                <a:avLst/>
              </a:prstGeom>
              <a:blipFill>
                <a:blip r:embed="rId5"/>
                <a:stretch>
                  <a:fillRect l="-792" t="-4380" r="-792" b="-583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22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8"/>
    </mc:Choice>
    <mc:Fallback xmlns="">
      <p:transition spd="slow" advTm="149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B32A16-E874-9DC9-DE53-8F8905986E90}"/>
                  </a:ext>
                </a:extLst>
              </p:cNvPr>
              <p:cNvSpPr txBox="1"/>
              <p:nvPr/>
            </p:nvSpPr>
            <p:spPr>
              <a:xfrm>
                <a:off x="494525" y="805479"/>
                <a:ext cx="11202950" cy="3121304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1000"/>
                  </a:spcAft>
                </a:pPr>
                <a:r>
                  <a:rPr lang="en-US" altLang="zh-CN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由反应物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生成产物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有两种可能的历程：（阿伦尼乌斯公式：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𝐴𝑒𝑥𝑝</m:t>
                    </m:r>
                    <m:r>
                      <a:rPr lang="en-US" sz="2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en-CN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r>
                          <a:rPr lang="en-US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为指前因子）</a:t>
                </a:r>
                <a:endParaRPr lang="en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1000"/>
                  </a:spcAft>
                </a:pPr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）直接生成产物：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limUpp>
                      <m:limUppPr>
                        <m:ctrlPr>
                          <a:rPr lang="en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lim>
                        <m:sSub>
                          <m:sSubPr>
                            <m:ctrlPr>
                              <a:rPr lang="en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lim>
                    </m:limUpp>
                    <m:r>
                      <a:rPr lang="en-US" sz="2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=200 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rPr>
                      <m:t>kJ</m:t>
                    </m:r>
                    <m:r>
                      <a:rPr lang="en-US" sz="2400" b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rPr>
                      <m:t>mol</m:t>
                    </m:r>
                  </m:oMath>
                </a14:m>
                <a:endParaRPr lang="en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1000"/>
                  </a:spcAft>
                </a:pPr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）经中间步骤生成产物：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box>
                      <m:boxPr>
                        <m:ctrlPr>
                          <a:rPr lang="en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en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en-C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groupChr>
                      </m:e>
                    </m:box>
                    <m:r>
                      <a:rPr lang="en-US" sz="2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box>
                      <m:boxPr>
                        <m:ctrlPr>
                          <a:rPr lang="en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en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>
                              <m:sSubPr>
                                <m:ctrlPr>
                                  <a:rPr lang="en-C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400" b="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groupChr>
                      </m:e>
                    </m:box>
                    <m:r>
                      <a:rPr lang="en-US" sz="2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=160 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rPr>
                      <m:t>kJ</m:t>
                    </m:r>
                    <m:r>
                      <a:rPr lang="en-US" sz="2400" b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rPr>
                      <m:t>mol</m:t>
                    </m:r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=120 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rPr>
                      <m:t>kJ</m:t>
                    </m:r>
                    <m:r>
                      <a:rPr lang="en-US" sz="2400" b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sz="24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rPr>
                      <m:t>mol</m:t>
                    </m:r>
                  </m:oMath>
                </a14:m>
                <a:endParaRPr lang="en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1000"/>
                  </a:spcAft>
                </a:pPr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若忽略指前因子的差别，两种历程中哪一种可能性更大？计算在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288K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的同一体系中两种反应历程的速率常数比。</a:t>
                </a:r>
                <a:endParaRPr lang="en-CN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B32A16-E874-9DC9-DE53-8F8905986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25" y="805479"/>
                <a:ext cx="11202950" cy="3121304"/>
              </a:xfrm>
              <a:prstGeom prst="rect">
                <a:avLst/>
              </a:prstGeom>
              <a:blipFill>
                <a:blip r:embed="rId5"/>
                <a:stretch>
                  <a:fillRect l="-792" r="-792" b="-202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8"/>
    </mc:Choice>
    <mc:Fallback xmlns="">
      <p:transition spd="slow" advTm="159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B32A16-E874-9DC9-DE53-8F8905986E90}"/>
                  </a:ext>
                </a:extLst>
              </p:cNvPr>
              <p:cNvSpPr txBox="1"/>
              <p:nvPr/>
            </p:nvSpPr>
            <p:spPr>
              <a:xfrm>
                <a:off x="494525" y="805479"/>
                <a:ext cx="11202950" cy="4367349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4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4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sz="24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过氧烷基硝酸酯按下述方式分解：</a:t>
                </a:r>
                <a:endParaRPr lang="en-US" sz="24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CN" sz="2400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N" sz="2400" b="1" i="1" kern="1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sz="2400" b="1" i="1" kern="100">
                                  <a:solidFill>
                                    <a:schemeClr val="bg1"/>
                                  </a:solidFill>
                                  <a:latin typeface="Times New Roman" panose="020206030504050203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R</m:t>
                              </m:r>
                              <m:sSub>
                                <m:sSubPr>
                                  <m:ctrlPr>
                                    <a:rPr lang="en-CN" sz="2400" b="1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400" b="1" i="1" kern="100">
                                      <a:solidFill>
                                        <a:schemeClr val="bg1"/>
                                      </a:solidFill>
                                      <a:latin typeface="Times New Roman" panose="020206030504050203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O</m:t>
                                  </m:r>
                                </m:e>
                                <m:sub>
                                  <m:r>
                                    <a:rPr lang="en-US" sz="2400" b="1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400" b="1" i="1" kern="100">
                                  <a:solidFill>
                                    <a:schemeClr val="bg1"/>
                                  </a:solidFill>
                                  <a:latin typeface="Times New Roman" panose="020206030504050203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sSub>
                                <m:sSubPr>
                                  <m:ctrlPr>
                                    <a:rPr lang="en-CN" sz="2400" b="1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400" b="1" i="1" kern="100">
                                      <a:solidFill>
                                        <a:schemeClr val="bg1"/>
                                      </a:solidFill>
                                      <a:latin typeface="Times New Roman" panose="020206030504050203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O</m:t>
                                  </m:r>
                                </m:e>
                                <m:sub>
                                  <m:r>
                                    <a:rPr lang="en-US" sz="2400" b="1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400" b="1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m:rPr>
                                  <m:nor/>
                                </m:rPr>
                                <a:rPr lang="en-US" sz="2400" b="1" i="1" kern="100">
                                  <a:solidFill>
                                    <a:schemeClr val="bg1"/>
                                  </a:solidFill>
                                  <a:latin typeface="Times New Roman" panose="020206030504050203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R</m:t>
                              </m:r>
                              <m:sSub>
                                <m:sSubPr>
                                  <m:ctrlPr>
                                    <a:rPr lang="en-CN" sz="2400" b="1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400" b="1" i="1" kern="100">
                                      <a:solidFill>
                                        <a:schemeClr val="bg1"/>
                                      </a:solidFill>
                                      <a:latin typeface="Times New Roman" panose="020206030504050203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O</m:t>
                                  </m:r>
                                </m:e>
                                <m:sub>
                                  <m:r>
                                    <a:rPr lang="en-US" sz="2400" b="1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400" b="1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2400" b="1" i="1" kern="100">
                                  <a:solidFill>
                                    <a:schemeClr val="bg1"/>
                                  </a:solidFill>
                                  <a:latin typeface="Times New Roman" panose="020206030504050203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sSub>
                                <m:sSubPr>
                                  <m:ctrlPr>
                                    <a:rPr lang="en-CN" sz="2400" b="1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400" b="1" i="1" kern="100">
                                      <a:solidFill>
                                        <a:schemeClr val="bg1"/>
                                      </a:solidFill>
                                      <a:latin typeface="Times New Roman" panose="020206030504050203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O</m:t>
                                  </m:r>
                                </m:e>
                                <m:sub>
                                  <m:r>
                                    <a:rPr lang="en-US" sz="2400" b="1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400" b="1" i="1" kern="100">
                                  <a:solidFill>
                                    <a:schemeClr val="bg1"/>
                                  </a:solidFill>
                                  <a:latin typeface="Times New Roman" panose="020206030504050203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R</m:t>
                              </m:r>
                              <m:sSub>
                                <m:sSubPr>
                                  <m:ctrlPr>
                                    <a:rPr lang="en-CN" sz="2400" b="1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400" b="1" i="1" kern="100">
                                      <a:solidFill>
                                        <a:schemeClr val="bg1"/>
                                      </a:solidFill>
                                      <a:latin typeface="Times New Roman" panose="020206030504050203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O</m:t>
                                  </m:r>
                                </m:e>
                                <m:sub>
                                  <m:r>
                                    <a:rPr lang="en-US" sz="2400" b="1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400" b="1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2400" b="1" i="1" kern="100">
                                  <a:solidFill>
                                    <a:schemeClr val="bg1"/>
                                  </a:solidFill>
                                  <a:latin typeface="Times New Roman" panose="020206030504050203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sSub>
                                <m:sSubPr>
                                  <m:ctrlPr>
                                    <a:rPr lang="en-CN" sz="2400" b="1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400" b="1" i="1" kern="100">
                                      <a:solidFill>
                                        <a:schemeClr val="bg1"/>
                                      </a:solidFill>
                                      <a:latin typeface="Times New Roman" panose="020206030504050203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O</m:t>
                                  </m:r>
                                </m:e>
                                <m:sub>
                                  <m:r>
                                    <a:rPr lang="en-US" sz="2400" b="1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400" b="1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m:rPr>
                                  <m:nor/>
                                </m:rPr>
                                <a:rPr lang="en-US" sz="2400" b="1" i="1" kern="100">
                                  <a:solidFill>
                                    <a:schemeClr val="bg1"/>
                                  </a:solidFill>
                                  <a:latin typeface="Times New Roman" panose="020206030504050203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R</m:t>
                              </m:r>
                              <m:sSub>
                                <m:sSubPr>
                                  <m:ctrlPr>
                                    <a:rPr lang="en-CN" sz="2400" b="1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400" b="1" i="1" kern="100">
                                      <a:solidFill>
                                        <a:schemeClr val="bg1"/>
                                      </a:solidFill>
                                      <a:latin typeface="Times New Roman" panose="020206030504050203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O</m:t>
                                  </m:r>
                                </m:e>
                                <m:sub>
                                  <m:r>
                                    <a:rPr lang="en-US" sz="2400" b="1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400" b="1" i="1" kern="100">
                                  <a:solidFill>
                                    <a:schemeClr val="bg1"/>
                                  </a:solidFill>
                                  <a:latin typeface="Times New Roman" panose="020206030504050203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sSub>
                                <m:sSubPr>
                                  <m:ctrlPr>
                                    <a:rPr lang="en-CN" sz="2400" b="1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400" b="1" i="1" kern="100">
                                      <a:solidFill>
                                        <a:schemeClr val="bg1"/>
                                      </a:solidFill>
                                      <a:latin typeface="Times New Roman" panose="020206030504050203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O</m:t>
                                  </m:r>
                                </m:e>
                                <m:sub>
                                  <m:r>
                                    <a:rPr lang="en-US" sz="2400" b="1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400" b="1" i="1" kern="100">
                                  <a:solidFill>
                                    <a:schemeClr val="bg1"/>
                                  </a:solidFill>
                                  <a:latin typeface="Times New Roman" panose="020206030504050203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R</m:t>
                              </m:r>
                              <m:sSub>
                                <m:sSubPr>
                                  <m:ctrlPr>
                                    <a:rPr lang="en-CN" sz="2400" b="1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400" b="1" i="1" kern="100">
                                      <a:solidFill>
                                        <a:schemeClr val="bg1"/>
                                      </a:solidFill>
                                      <a:latin typeface="Times New Roman" panose="020206030504050203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O</m:t>
                                  </m:r>
                                </m:e>
                                <m:sub>
                                  <m:r>
                                    <a:rPr lang="en-US" sz="2400" b="1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400" b="1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2400" b="1" i="1" kern="100">
                                  <a:solidFill>
                                    <a:schemeClr val="bg1"/>
                                  </a:solidFill>
                                  <a:latin typeface="Times New Roman" panose="020206030504050203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R</m:t>
                              </m:r>
                              <m:sSub>
                                <m:sSubPr>
                                  <m:ctrlPr>
                                    <a:rPr lang="en-CN" sz="2400" b="1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en-US" sz="2400" b="1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400" b="1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sz="2400" b="1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  <m:r>
                                <m:rPr>
                                  <m:nor/>
                                </m:rPr>
                                <a:rPr lang="en-US" sz="2400" b="1" i="1" kern="100">
                                  <a:solidFill>
                                    <a:schemeClr val="bg1"/>
                                  </a:solidFill>
                                  <a:latin typeface="Times New Roman" panose="020206030504050203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RO</m:t>
                              </m:r>
                              <m:r>
                                <a:rPr lang="en-US" sz="2400" b="1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N" sz="2400" b="1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400" b="1" i="1" kern="100">
                                      <a:solidFill>
                                        <a:schemeClr val="bg1"/>
                                      </a:solidFill>
                                      <a:latin typeface="Times New Roman" panose="020206030504050203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O</m:t>
                                  </m:r>
                                </m:e>
                                <m:sub>
                                  <m:r>
                                    <a:rPr lang="en-US" sz="2400" b="1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400" b="1" i="1" kern="100">
                                  <a:solidFill>
                                    <a:schemeClr val="bg1"/>
                                  </a:solidFill>
                                  <a:latin typeface="Times New Roman" panose="020206030504050203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RO</m:t>
                              </m:r>
                              <m:r>
                                <a:rPr lang="en-US" sz="2400" b="1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2400" b="1" i="1" kern="100">
                                  <a:solidFill>
                                    <a:schemeClr val="bg1"/>
                                  </a:solidFill>
                                  <a:latin typeface="Times New Roman" panose="020206030504050203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sSub>
                                <m:sSubPr>
                                  <m:ctrlPr>
                                    <a:rPr lang="en-CN" sz="2400" b="1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en-US" sz="2400" b="1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400" b="1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m:rPr>
                                  <m:nor/>
                                </m:rPr>
                                <a:rPr lang="en-US" sz="2400" b="1" i="1" kern="100">
                                  <a:solidFill>
                                    <a:schemeClr val="bg1"/>
                                  </a:solidFill>
                                  <a:latin typeface="Times New Roman" panose="020206030504050203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  <m:t>RON</m:t>
                              </m:r>
                              <m:sSub>
                                <m:sSubPr>
                                  <m:ctrlPr>
                                    <a:rPr lang="en-CN" sz="2400" b="1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400" b="1" i="1" kern="100">
                                      <a:solidFill>
                                        <a:schemeClr val="bg1"/>
                                      </a:solidFill>
                                      <a:latin typeface="Times New Roman" panose="020206030504050203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O</m:t>
                                  </m:r>
                                </m:e>
                                <m:sub>
                                  <m:r>
                                    <a:rPr lang="en-US" sz="2400" b="1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CN" sz="2400" kern="1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zh-CN" sz="24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𝑹𝑶</m:t>
                        </m:r>
                      </m:e>
                      <m:sub>
                        <m:r>
                          <a:rPr lang="en-US" sz="2400" b="1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2400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𝑵</m:t>
                        </m:r>
                        <m:r>
                          <a:rPr lang="en-US" sz="2400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𝑶</m:t>
                        </m:r>
                      </m:e>
                      <m:sub>
                        <m:r>
                          <a:rPr lang="en-US" sz="2400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sz="24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在一个反应器中分解，并观测到其衰减。希望通过衰减实验所测量的衰减速率来估计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N" sz="2400" i="1" kern="10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sz="24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（第一个反应的速率常数）。假如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Times New Roman" panose="02020603050405020304" pitchFamily="18" charset="0"/>
                          </a:rPr>
                          <m:t>𝑹𝑶</m:t>
                        </m:r>
                      </m:e>
                      <m:sub>
                        <m:r>
                          <a:rPr lang="en-US" sz="2400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sz="24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Times New Roman" panose="02020603050405020304" pitchFamily="18" charset="0"/>
                          </a:rPr>
                          <m:t>𝑵𝑶</m:t>
                        </m:r>
                      </m:e>
                      <m:sub>
                        <m:r>
                          <a:rPr lang="en-US" sz="2400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sz="24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处于准稳态，并且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Times New Roman" panose="02020603050405020304" pitchFamily="18" charset="0"/>
                              </a:rPr>
                              <m:t>𝑹</m:t>
                            </m:r>
                            <m:r>
                              <a:rPr lang="en-US" sz="2400" b="1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Times New Roman" panose="020206030504050203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sz="2400" b="1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sz="24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kern="1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近似等于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Times New Roman" panose="02020603050405020304" pitchFamily="18" charset="0"/>
                              </a:rPr>
                              <m:t>𝑵𝑶</m:t>
                            </m:r>
                          </m:e>
                          <m:sub>
                            <m:r>
                              <a:rPr lang="en-US" sz="2400" b="1" i="1" kern="1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，证明：观测的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𝑹𝑶</m:t>
                        </m:r>
                      </m:e>
                      <m:sub>
                        <m:r>
                          <a:rPr lang="en-US" sz="2400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2400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𝑵𝑶</m:t>
                        </m:r>
                      </m:e>
                      <m:sub>
                        <m:r>
                          <a:rPr lang="en-US" sz="2400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一级衰减速率常数同体系各基元反应的速率常数的关系为：</a:t>
                </a:r>
                <a:endParaRPr lang="en-US" altLang="zh-CN" sz="2400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N" sz="2400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i="1" kern="10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obs</m:t>
                          </m:r>
                        </m:sub>
                      </m:sSub>
                      <m:r>
                        <a:rPr lang="en-US" sz="2400" b="0" i="1" kern="10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N" sz="2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CN" sz="2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CN" sz="2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N" sz="2400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b="0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CN" sz="2400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b="0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kern="1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CN" sz="2400" i="1" kern="10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b="0" i="1" kern="100" smtClean="0">
                                      <a:solidFill>
                                        <a:schemeClr val="bg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CN" sz="2400" i="1" kern="1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B32A16-E874-9DC9-DE53-8F8905986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25" y="805479"/>
                <a:ext cx="11202950" cy="4367349"/>
              </a:xfrm>
              <a:prstGeom prst="rect">
                <a:avLst/>
              </a:prstGeom>
              <a:blipFill>
                <a:blip r:embed="rId5"/>
                <a:stretch>
                  <a:fillRect l="-792" t="-1739" r="-79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45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5"/>
    </mc:Choice>
    <mc:Fallback xmlns="">
      <p:transition spd="slow" advTm="171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619975-C529-A048-1DD1-4C7B34435C3F}"/>
                  </a:ext>
                </a:extLst>
              </p:cNvPr>
              <p:cNvSpPr txBox="1"/>
              <p:nvPr/>
            </p:nvSpPr>
            <p:spPr>
              <a:xfrm>
                <a:off x="494525" y="805479"/>
                <a:ext cx="11202950" cy="1200329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24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5</a:t>
                </a:r>
                <a:r>
                  <a:rPr 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en-US" sz="2400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根据大气中的重要有机痕量气体</a:t>
                </a:r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，如甲醛，与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i="1" smtClean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rPr>
                      <m:t>OH</m:t>
                    </m:r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自由基的反应速率常数</a:t>
                </a:r>
                <a14:m>
                  <m:oMath xmlns:m="http://schemas.openxmlformats.org/officeDocument/2006/math">
                    <m:r>
                      <a:rPr lang="en-US" altLang="zh-CN" sz="24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.2×1</m:t>
                    </m:r>
                    <m:sSup>
                      <m:sSupPr>
                        <m:ctrlPr>
                          <a:rPr lang="en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1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ea typeface="SimHei" panose="02010609060101010101" pitchFamily="49" charset="-122"/>
                            <a:cs typeface="Times New Roman" panose="02020603050405020304" pitchFamily="18" charset="0"/>
                          </a:rPr>
                          <m:t>m</m:t>
                        </m:r>
                      </m:e>
                      <m:sup>
                        <m: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/(</m:t>
                    </m:r>
                    <m:r>
                      <a:rPr lang="zh-CN" alt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分子</m:t>
                    </m:r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，计算甲醛在大气中被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i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rPr>
                      <m:t>OH</m:t>
                    </m:r>
                  </m:oMath>
                </a14:m>
                <a:r>
                  <a:rPr lang="zh-CN" altLang="en-US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氧化时的寿命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Times New Roman" panose="02020603050405020304" pitchFamily="18" charset="0"/>
                          </a:rPr>
                          <m:t>𝑯𝑪𝑯𝑶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。其中，</a:t>
                </a:r>
                <a:r>
                  <a:rPr lang="en-US" sz="2400" b="1" dirty="0">
                    <a:solidFill>
                      <a:schemeClr val="bg1"/>
                    </a:solidFill>
                    <a:ea typeface="SimHei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i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rPr>
                      <m:t>OH</m:t>
                    </m:r>
                  </m:oMath>
                </a14:m>
                <a:r>
                  <a:rPr lang="en-CN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的数浓度为</a:t>
                </a:r>
                <a:r>
                  <a:rPr lang="en-US" altLang="zh-CN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24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N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个</m:t>
                        </m:r>
                        <m: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1"/>
                            </a:solidFill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ea typeface="SimHei" panose="02010609060101010101" pitchFamily="49" charset="-122"/>
                            <a:cs typeface="Times New Roman" panose="02020603050405020304" pitchFamily="18" charset="0"/>
                          </a:rPr>
                          <m:t>m</m:t>
                        </m:r>
                      </m:e>
                      <m:sup>
                        <m:r>
                          <a:rPr lang="en-US" sz="24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619975-C529-A048-1DD1-4C7B34435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25" y="805479"/>
                <a:ext cx="11202950" cy="1200329"/>
              </a:xfrm>
              <a:prstGeom prst="rect">
                <a:avLst/>
              </a:prstGeom>
              <a:blipFill>
                <a:blip r:embed="rId9"/>
                <a:stretch>
                  <a:fillRect l="-792" t="-6316" r="-792" b="-947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5E72F153-7B30-FCEE-8D79-7D6811ECAC5D}"/>
              </a:ext>
            </a:extLst>
          </p:cNvPr>
          <p:cNvSpPr txBox="1"/>
          <p:nvPr/>
        </p:nvSpPr>
        <p:spPr>
          <a:xfrm>
            <a:off x="886326" y="5518029"/>
            <a:ext cx="10419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注：计算基于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quote-cjk-patch"/>
              </a:rPr>
              <a:t>OH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自由基浓度修正为 </a:t>
            </a:r>
            <a:r>
              <a:rPr lang="en-US" altLang="zh-CN" b="0" dirty="0">
                <a:solidFill>
                  <a:srgbClr val="404040"/>
                </a:solidFill>
                <a:effectLst/>
                <a:latin typeface="KaTeX_Main"/>
              </a:rPr>
              <a:t>10</a:t>
            </a:r>
            <a:r>
              <a:rPr lang="en-US" altLang="zh-CN" b="0" baseline="30000" dirty="0">
                <a:solidFill>
                  <a:srgbClr val="404040"/>
                </a:solidFill>
                <a:effectLst/>
                <a:latin typeface="KaTeX_Main"/>
              </a:rPr>
              <a:t>6</a:t>
            </a:r>
            <a:r>
              <a:rPr lang="zh-CN" altLang="en-US" b="0" dirty="0">
                <a:solidFill>
                  <a:srgbClr val="404040"/>
                </a:solidFill>
                <a:effectLst/>
                <a:latin typeface="KaTeX_Main"/>
              </a:rPr>
              <a:t>分子</a:t>
            </a:r>
            <a:r>
              <a:rPr lang="en-US" altLang="zh-CN" b="0" dirty="0">
                <a:solidFill>
                  <a:srgbClr val="404040"/>
                </a:solidFill>
                <a:effectLst/>
                <a:latin typeface="KaTeX_Main"/>
              </a:rPr>
              <a:t>/cm</a:t>
            </a:r>
            <a:r>
              <a:rPr lang="en-US" altLang="zh-CN" b="0" baseline="30000" dirty="0">
                <a:solidFill>
                  <a:srgbClr val="404040"/>
                </a:solidFill>
                <a:effectLst/>
                <a:latin typeface="KaTeX_Main"/>
              </a:rPr>
              <a:t>3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，因给定浓度 </a:t>
            </a:r>
            <a:r>
              <a:rPr lang="en-US" altLang="zh-CN" b="0" dirty="0">
                <a:solidFill>
                  <a:srgbClr val="404040"/>
                </a:solidFill>
                <a:effectLst/>
                <a:latin typeface="KaTeX_Main"/>
              </a:rPr>
              <a:t>10</a:t>
            </a:r>
            <a:r>
              <a:rPr lang="en-US" altLang="zh-CN" b="0" baseline="30000" dirty="0">
                <a:solidFill>
                  <a:srgbClr val="404040"/>
                </a:solidFill>
                <a:effectLst/>
                <a:latin typeface="KaTeX_Main"/>
              </a:rPr>
              <a:t>−6</a:t>
            </a:r>
            <a:r>
              <a:rPr lang="zh-CN" altLang="en-US" b="0" dirty="0">
                <a:solidFill>
                  <a:srgbClr val="404040"/>
                </a:solidFill>
                <a:effectLst/>
                <a:latin typeface="KaTeX_Main"/>
              </a:rPr>
              <a:t>分子</a:t>
            </a:r>
            <a:r>
              <a:rPr lang="en-US" altLang="zh-CN" b="0" dirty="0">
                <a:solidFill>
                  <a:srgbClr val="404040"/>
                </a:solidFill>
                <a:effectLst/>
                <a:latin typeface="KaTeX_Main"/>
              </a:rPr>
              <a:t>/cm</a:t>
            </a:r>
            <a:r>
              <a:rPr lang="en-US" altLang="zh-CN" b="0" baseline="30000" dirty="0">
                <a:solidFill>
                  <a:srgbClr val="404040"/>
                </a:solidFill>
                <a:effectLst/>
                <a:latin typeface="KaTeX_Main"/>
              </a:rPr>
              <a:t>3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quote-cjk-patch"/>
              </a:rPr>
              <a:t> 导致不合理的寿命值。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9E0B90-34F5-21D5-8D56-94981021A5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65834" y="3021294"/>
            <a:ext cx="1745131" cy="8154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F1AE11C-FB53-E92C-545B-00B1CC22C014}"/>
              </a:ext>
            </a:extLst>
          </p:cNvPr>
          <p:cNvSpPr txBox="1"/>
          <p:nvPr/>
        </p:nvSpPr>
        <p:spPr>
          <a:xfrm>
            <a:off x="5488131" y="3105833"/>
            <a:ext cx="3392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&gt;&gt;&gt; 1/9.2*1e1</a:t>
            </a:r>
            <a:r>
              <a:rPr lang="en-US" altLang="zh-CN" dirty="0"/>
              <a:t>8</a:t>
            </a:r>
            <a:r>
              <a:rPr lang="zh-CN" altLang="en-US" dirty="0"/>
              <a:t>/(365*24*60*60)</a:t>
            </a:r>
          </a:p>
          <a:p>
            <a:r>
              <a:rPr lang="en-US" altLang="zh-CN" dirty="0"/>
              <a:t>3446716519.974412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45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3"/>
    </mc:Choice>
    <mc:Fallback xmlns="">
      <p:transition spd="slow" advTm="141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B32A16-E874-9DC9-DE53-8F8905986E90}"/>
                  </a:ext>
                </a:extLst>
              </p:cNvPr>
              <p:cNvSpPr txBox="1"/>
              <p:nvPr/>
            </p:nvSpPr>
            <p:spPr>
              <a:xfrm>
                <a:off x="494525" y="805479"/>
                <a:ext cx="11202950" cy="2144177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800"/>
                  </a:spcAft>
                </a:pPr>
                <a:r>
                  <a:rPr lang="en-US" altLang="zh-CN" sz="24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6</a:t>
                </a:r>
                <a:r>
                  <a:rPr lang="en-US" altLang="zh-CN" sz="24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sz="24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气相丙酮被一波长为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rPr>
                      <m:t>313 </m:t>
                    </m:r>
                    <m:r>
                      <a:rPr lang="en-US" altLang="zh-CN" sz="2400" b="0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rPr>
                      <m:t>𝑛𝑚</m:t>
                    </m:r>
                  </m:oMath>
                </a14:m>
                <a:r>
                  <a:rPr lang="zh-CN" altLang="en-US" sz="24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的单色光照射，这个波长的光可使丙酮按下式分解：</a:t>
                </a:r>
                <a:endParaRPr lang="en-US" sz="2400" b="1" kern="100" dirty="0">
                  <a:solidFill>
                    <a:schemeClr val="bg1"/>
                  </a:solidFill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1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𝑪𝑯</m:t>
                                  </m:r>
                                </m:e>
                                <m:sub>
                                  <m:r>
                                    <a:rPr lang="en-US" sz="2400" b="1" i="1" kern="10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2400" b="1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kern="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m:t>𝑪𝑶</m:t>
                      </m:r>
                      <m:r>
                        <a:rPr lang="en-US" sz="2400" b="1" i="1" kern="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1" i="1" kern="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  <a:cs typeface="Times New Roman" panose="02020603050405020304" pitchFamily="18" charset="0"/>
                        </a:rPr>
                        <m:t>𝒉</m:t>
                      </m:r>
                      <m:r>
                        <a:rPr lang="en-US" sz="2400" b="1" i="1" kern="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𝝂</m:t>
                      </m:r>
                      <m:r>
                        <a:rPr lang="en-US" sz="2400" b="1" i="1" kern="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b="1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sz="2400" b="1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2400" b="1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400" b="1" i="1" kern="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b="1" i="1" kern="1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𝑪𝑶</m:t>
                      </m:r>
                    </m:oMath>
                  </m:oMathPara>
                </a14:m>
                <a:endParaRPr lang="en-CN" sz="2400" kern="1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:r>
                  <a:rPr lang="zh-CN" altLang="en-US" sz="24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实验的</a:t>
                </a:r>
                <a:r>
                  <a:rPr lang="zh-CN" altLang="en-CN" sz="24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反应池</a:t>
                </a:r>
                <a:r>
                  <a:rPr lang="zh-CN" altLang="en-US" sz="24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体积为</a:t>
                </a:r>
                <a14:m>
                  <m:oMath xmlns:m="http://schemas.openxmlformats.org/officeDocument/2006/math">
                    <m:r>
                      <a:rPr lang="en-US" altLang="zh-CN" sz="2400" b="0" i="0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rPr>
                      <m:t>59</m:t>
                    </m:r>
                    <m:r>
                      <a:rPr lang="zh-CN" altLang="en-US" sz="2400" b="0" i="0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Times New Roman" panose="02020603050405020304" pitchFamily="18" charset="0"/>
                          </a:rPr>
                          <m:t>𝑐𝑚</m:t>
                        </m:r>
                      </m:e>
                      <m:sup>
                        <m:r>
                          <a:rPr lang="en-US" altLang="zh-CN" sz="24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24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，气相丙酮吸收入射光的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rPr>
                      <m:t>91.5</m:t>
                    </m:r>
                    <m:r>
                      <a:rPr lang="zh-CN" altLang="en-US" sz="24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rPr>
                      <m:t>%</m:t>
                    </m:r>
                  </m:oMath>
                </a14:m>
                <a:r>
                  <a:rPr lang="zh-CN" altLang="en-US" sz="24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，实验测得入射光能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24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rPr>
                      <m:t>=4.81×</m:t>
                    </m:r>
                    <m:sSup>
                      <m:sSupPr>
                        <m:ctrlPr>
                          <a:rPr lang="en-US" altLang="zh-CN" sz="24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  <m:r>
                      <a:rPr lang="zh-CN" altLang="en-US" sz="24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𝐽</m:t>
                    </m:r>
                  </m:oMath>
                </a14:m>
                <a:r>
                  <a:rPr lang="zh-CN" altLang="en-US" sz="24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，始压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kern="100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rPr>
                      <m:t>=102.1 </m:t>
                    </m:r>
                    <m:r>
                      <a:rPr lang="en-US" altLang="zh-CN" sz="24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rPr>
                      <m:t>𝑘𝑃𝑎</m:t>
                    </m:r>
                  </m:oMath>
                </a14:m>
                <a:r>
                  <a:rPr lang="zh-CN" altLang="en-US" sz="2400" kern="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，终压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kern="1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rPr>
                      <m:t>=10</m:t>
                    </m:r>
                    <m:r>
                      <a:rPr lang="en-US" altLang="zh-CN" sz="2400" b="0" i="1" kern="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rPr>
                      <m:t>4.4</m:t>
                    </m:r>
                    <m:r>
                      <a:rPr lang="en-US" altLang="zh-CN" sz="24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rPr>
                      <m:t>𝑘𝑃𝑎</m:t>
                    </m:r>
                  </m:oMath>
                </a14:m>
                <a:r>
                  <a:rPr lang="zh-CN" altLang="en-US" sz="24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，反应温度为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rPr>
                      <m:t>330.0 </m:t>
                    </m:r>
                    <m:r>
                      <a:rPr lang="en-US" altLang="zh-CN" sz="2400" b="0" i="1" kern="10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SimHei" panose="02010609060101010101" pitchFamily="49" charset="-122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zh-CN" altLang="en-US" sz="2400" kern="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SimHei" panose="02010609060101010101" pitchFamily="49" charset="-122"/>
                    <a:cs typeface="Times New Roman" panose="02020603050405020304" pitchFamily="18" charset="0"/>
                  </a:rPr>
                  <a:t>。试计算该反应的量子产额。</a:t>
                </a:r>
                <a:endParaRPr lang="en-CN" sz="2400" i="1" kern="1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Hei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B32A16-E874-9DC9-DE53-8F8905986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25" y="805479"/>
                <a:ext cx="11202950" cy="2144177"/>
              </a:xfrm>
              <a:prstGeom prst="rect">
                <a:avLst/>
              </a:prstGeom>
              <a:blipFill>
                <a:blip r:embed="rId3"/>
                <a:stretch>
                  <a:fillRect l="-816" t="-3125" r="-3536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C12F6344-4AA8-6BAF-DF4A-D7F8B602712A}"/>
              </a:ext>
            </a:extLst>
          </p:cNvPr>
          <p:cNvSpPr txBox="1"/>
          <p:nvPr/>
        </p:nvSpPr>
        <p:spPr>
          <a:xfrm>
            <a:off x="1499936" y="5406190"/>
            <a:ext cx="919212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C00CC"/>
                </a:solidFill>
              </a:rPr>
              <a:t>&gt;&gt;&gt;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chemeClr val="accent6"/>
                </a:solidFill>
              </a:rPr>
              <a:t>(2300*59e-6*6.02*1e23*6.626*1e-34*3e8)/(8.314*330*313e-9*.915*4.81*1e-4)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42964.974378954896</a:t>
            </a:r>
          </a:p>
        </p:txBody>
      </p:sp>
    </p:spTree>
    <p:extLst>
      <p:ext uri="{BB962C8B-B14F-4D97-AF65-F5344CB8AC3E}">
        <p14:creationId xmlns:p14="http://schemas.microsoft.com/office/powerpoint/2010/main" val="342559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1"/>
    </mc:Choice>
    <mc:Fallback xmlns="">
      <p:transition spd="slow" advTm="1741"/>
    </mc:Fallback>
  </mc:AlternateContent>
</p:sld>
</file>

<file path=ppt/theme/theme1.xml><?xml version="1.0" encoding="utf-8"?>
<a:theme xmlns:a="http://schemas.openxmlformats.org/drawingml/2006/main" name="8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778</Words>
  <Application>Microsoft Office PowerPoint</Application>
  <PresentationFormat>宽屏</PresentationFormat>
  <Paragraphs>58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KaTeX_Main</vt:lpstr>
      <vt:lpstr>quote-cjk-patch</vt:lpstr>
      <vt:lpstr>SimHei</vt:lpstr>
      <vt:lpstr>微软雅黑</vt:lpstr>
      <vt:lpstr>Arial</vt:lpstr>
      <vt:lpstr>Calibri</vt:lpstr>
      <vt:lpstr>Calibri Light</vt:lpstr>
      <vt:lpstr>Cambria Math</vt:lpstr>
      <vt:lpstr>Times New Roman</vt:lpstr>
      <vt:lpstr>8_Custom Design</vt:lpstr>
      <vt:lpstr>7_Custom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Shengyan Cheng</cp:lastModifiedBy>
  <cp:revision>102</cp:revision>
  <dcterms:created xsi:type="dcterms:W3CDTF">2022-10-18T13:15:29Z</dcterms:created>
  <dcterms:modified xsi:type="dcterms:W3CDTF">2025-06-20T04:32:31Z</dcterms:modified>
</cp:coreProperties>
</file>