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8"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0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69.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0.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7.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5.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file:///C:\Users\1V994W2\Documents\Tencent%20Files\574576071\FileRecv\&#25340;&#35013;&#32032;&#26448;\&#31616;&#32422;&#28385;&#29256;-60\\9\subject_holdleft_67,116,224_0_staid_full_0.png" TargetMode="External"/><Relationship Id="rId3" Type="http://schemas.openxmlformats.org/officeDocument/2006/relationships/image" Target="../media/image6.png"/><Relationship Id="rId2" Type="http://schemas.openxmlformats.org/officeDocument/2006/relationships/tags" Target="../tags/tag103.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3.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1.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8.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40.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7.xml"/><Relationship Id="rId2" Type="http://schemas.openxmlformats.org/officeDocument/2006/relationships/tags" Target="../tags/tag146.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5.xml"/><Relationship Id="rId2" Type="http://schemas.openxmlformats.org/officeDocument/2006/relationships/tags" Target="../tags/tag154.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3.xml"/><Relationship Id="rId2" Type="http://schemas.openxmlformats.org/officeDocument/2006/relationships/tags" Target="../tags/tag162.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tags" Target="../tags/tag167.xml"/><Relationship Id="rId10" Type="http://schemas.openxmlformats.org/officeDocument/2006/relationships/tags" Target="../tags/tag16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2.xml"/><Relationship Id="rId2" Type="http://schemas.openxmlformats.org/officeDocument/2006/relationships/tags" Target="../tags/tag171.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1.xml"/><Relationship Id="rId2" Type="http://schemas.openxmlformats.org/officeDocument/2006/relationships/tags" Target="../tags/tag180.xml"/><Relationship Id="rId16" Type="http://schemas.openxmlformats.org/officeDocument/2006/relationships/tags" Target="../tags/tag190.xml"/><Relationship Id="rId15" Type="http://schemas.openxmlformats.org/officeDocument/2006/relationships/tags" Target="../tags/tag189.xml"/><Relationship Id="rId14" Type="http://schemas.openxmlformats.org/officeDocument/2006/relationships/tags" Target="../tags/tag188.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2.xml"/><Relationship Id="rId2" Type="http://schemas.openxmlformats.org/officeDocument/2006/relationships/tags" Target="../tags/tag191.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cxnSp>
        <p:nvCxnSpPr>
          <p:cNvPr id="6" name="直接连接符 7"/>
          <p:cNvCxnSpPr/>
          <p:nvPr userDrawn="1">
            <p:custDataLst>
              <p:tags r:id="rId8"/>
            </p:custDataLst>
          </p:nvPr>
        </p:nvCxnSpPr>
        <p:spPr>
          <a:xfrm>
            <a:off x="2831792" y="3065650"/>
            <a:ext cx="597789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idx="13" hasCustomPrompt="1"/>
            <p:custDataLst>
              <p:tags r:id="rId9"/>
            </p:custDataLst>
          </p:nvPr>
        </p:nvSpPr>
        <p:spPr>
          <a:xfrm>
            <a:off x="2645737" y="1422270"/>
            <a:ext cx="6350000" cy="1440180"/>
          </a:xfrm>
        </p:spPr>
        <p:txBody>
          <a:bodyPr vert="horz" wrap="square" lIns="90170" tIns="46990" rIns="90170" bIns="46990" rtlCol="0" anchor="b" anchorCtr="0">
            <a:normAutofit/>
          </a:bodyPr>
          <a:lstStyle>
            <a:lvl1pP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a:t>编辑标题</a:t>
            </a:r>
            <a:endParaRPr lang="zh-CN" altLang="en-US"/>
          </a:p>
        </p:txBody>
      </p:sp>
      <p:sp>
        <p:nvSpPr>
          <p:cNvPr id="3" name="Subtitle 2"/>
          <p:cNvSpPr>
            <a:spLocks noGrp="1"/>
          </p:cNvSpPr>
          <p:nvPr>
            <p:ph type="subTitle" idx="14" hasCustomPrompt="1"/>
            <p:custDataLst>
              <p:tags r:id="rId10"/>
            </p:custDataLst>
          </p:nvPr>
        </p:nvSpPr>
        <p:spPr>
          <a:xfrm>
            <a:off x="2831792" y="3268850"/>
            <a:ext cx="5977890" cy="1103630"/>
          </a:xfrm>
        </p:spPr>
        <p:txBody>
          <a:bodyPr vert="horz" wrap="square" lIns="90170" tIns="46990" rIns="90170" bIns="46990" rtlCol="0" anchor="t">
            <a:normAutofit/>
          </a:bodyPr>
          <a:lstStyle>
            <a:lvl1pPr>
              <a:defRPr lang="zh-CN" altLang="en-US" sz="18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7"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8"/>
          <p:cNvSpPr/>
          <p:nvPr userDrawn="1">
            <p:custDataLst>
              <p:tags r:id="rId8"/>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Subtitle 1"/>
          <p:cNvSpPr>
            <a:spLocks noGrp="1"/>
          </p:cNvSpPr>
          <p:nvPr>
            <p:ph type="subTitle" idx="13" hasCustomPrompt="1"/>
            <p:custDataLst>
              <p:tags r:id="rId12"/>
            </p:custDataLst>
          </p:nvPr>
        </p:nvSpPr>
        <p:spPr>
          <a:xfrm>
            <a:off x="3858260" y="4233228"/>
            <a:ext cx="4475480" cy="730250"/>
          </a:xfrm>
        </p:spPr>
        <p:txBody>
          <a:bodyPr vert="horz" wrap="square" lIns="90170" tIns="0" rIns="90170" bIns="46990" rtlCol="0">
            <a:normAutofit/>
          </a:bodyPr>
          <a:lstStyle>
            <a:lvl1pP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spcAft>
                <a:spcPts val="0"/>
              </a:spcAft>
              <a:buClrTx/>
              <a:buSzTx/>
              <a:buNone/>
            </a:pPr>
            <a:r>
              <a:rPr lang="zh-CN" altLang="en-US"/>
              <a:t>单击此处编辑副标题</a:t>
            </a:r>
            <a:endParaRPr lang="zh-CN" altLang="en-US"/>
          </a:p>
        </p:txBody>
      </p:sp>
      <p:sp>
        <p:nvSpPr>
          <p:cNvPr id="3" name="Title 2"/>
          <p:cNvSpPr>
            <a:spLocks noGrp="1"/>
          </p:cNvSpPr>
          <p:nvPr>
            <p:ph type="ctrTitle" idx="14" hasCustomPrompt="1"/>
            <p:custDataLst>
              <p:tags r:id="rId13"/>
            </p:custDataLst>
          </p:nvPr>
        </p:nvSpPr>
        <p:spPr>
          <a:xfrm>
            <a:off x="3858260" y="3406457"/>
            <a:ext cx="4475480" cy="688340"/>
          </a:xfrm>
        </p:spPr>
        <p:txBody>
          <a:bodyPr vert="horz" wrap="square" lIns="90170" tIns="46990" rIns="90170" bIns="0" rtlCol="0" anchor="b" anchorCtr="0">
            <a:normAutofit/>
          </a:bodyPr>
          <a:lstStyle>
            <a:lvl1pPr>
              <a:defRPr kumimoji="0" lang="zh-CN" altLang="en-US" sz="2800" b="0" i="0" spc="3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 typeface="Arial" panose="020B0604020202020204" pitchFamily="34" charset="0"/>
            </a:pPr>
            <a:r>
              <a:rPr lang="zh-CN" altLang="en-US"/>
              <a:t>编辑标题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10"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email"/>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8"/>
          <p:cNvPicPr/>
          <p:nvPr userDrawn="1">
            <p:custDataLst>
              <p:tags r:id="rId6"/>
            </p:custDataLst>
          </p:nvPr>
        </p:nvPicPr>
        <p:blipFill>
          <a:blip r:embed="rId7" r:link="rId8" cstate="email"/>
          <a:stretch>
            <a:fillRect/>
          </a:stretch>
        </p:blipFill>
        <p:spPr>
          <a:xfrm>
            <a:off x="0" y="6354923"/>
            <a:ext cx="720090" cy="503077"/>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7"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6"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Title 7"/>
          <p:cNvSpPr>
            <a:spLocks noGrp="1"/>
          </p:cNvSpPr>
          <p:nvPr>
            <p:ph type="title" idx="14" hasCustomPrompt="1"/>
            <p:custDataLst>
              <p:tags r:id="rId8"/>
            </p:custDataLst>
          </p:nvPr>
        </p:nvSpPr>
        <p:spPr>
          <a:xfrm>
            <a:off x="3590883" y="2252773"/>
            <a:ext cx="5365750" cy="1398905"/>
          </a:xfrm>
        </p:spPr>
        <p:txBody>
          <a:bodyPr vert="horz" wrap="square" lIns="90170" tIns="46990" rIns="90170" bIns="0" rtlCol="0" anchor="b" anchorCtr="0">
            <a:normAutofit/>
          </a:bodyPr>
          <a:lstStyle>
            <a:lvl1pPr>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9" name="Text Placeholder 8"/>
          <p:cNvSpPr>
            <a:spLocks noGrp="1"/>
          </p:cNvSpPr>
          <p:nvPr>
            <p:ph type="body" sz="quarter" idx="15" hasCustomPrompt="1"/>
            <p:custDataLst>
              <p:tags r:id="rId9"/>
            </p:custDataLst>
          </p:nvPr>
        </p:nvSpPr>
        <p:spPr>
          <a:xfrm>
            <a:off x="3590250" y="3862499"/>
            <a:ext cx="5366385" cy="448945"/>
          </a:xfrm>
          <a:prstGeom prst="rect">
            <a:avLst/>
          </a:prstGeom>
        </p:spPr>
        <p:txBody>
          <a:bodyPr vert="horz" wrap="square" lIns="90170" tIns="46990" rIns="90170" bIns="46990" rtlCol="0" anchor="t"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dist">
              <a:lnSpc>
                <a:spcPct val="100000"/>
              </a:lnSpc>
              <a:spcAft>
                <a:spcPts val="0"/>
              </a:spcAft>
              <a:buClrTx/>
              <a:buSzTx/>
              <a:buNone/>
            </a:pPr>
            <a:r>
              <a:rPr lang="zh-CN" altLang="en-US"/>
              <a:t>单击此处编辑文本</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5"/>
          <p:cNvPicPr/>
          <p:nvPr userDrawn="1">
            <p:custDataLst>
              <p:tags r:id="rId2"/>
            </p:custDataLst>
          </p:nvPr>
        </p:nvPicPr>
        <p:blipFill>
          <a:blip r:embed="rId3" r:link="rId4" cstate="email"/>
          <a:stretch>
            <a:fillRect/>
          </a:stretch>
        </p:blipFill>
        <p:spPr>
          <a:xfrm>
            <a:off x="0" y="0"/>
            <a:ext cx="720090" cy="503077"/>
          </a:xfrm>
          <a:prstGeom prst="rect">
            <a:avLst/>
          </a:prstGeom>
        </p:spPr>
      </p:pic>
      <p:pic>
        <p:nvPicPr>
          <p:cNvPr id="6" name="图片 7"/>
          <p:cNvPicPr/>
          <p:nvPr userDrawn="1">
            <p:custDataLst>
              <p:tags r:id="rId5"/>
            </p:custDataLst>
          </p:nvPr>
        </p:nvPicPr>
        <p:blipFill>
          <a:blip r:embed="rId6" r:link="rId7" cstate="email"/>
          <a:stretch>
            <a:fillRect/>
          </a:stretch>
        </p:blipFill>
        <p:spPr>
          <a:xfrm>
            <a:off x="11471910" y="0"/>
            <a:ext cx="720090" cy="434568"/>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3"/>
            </p:custDataLst>
          </p:nvPr>
        </p:nvPicPr>
        <p:blipFill>
          <a:blip r:embed="rId4" r:link="rId5" cstate="email"/>
          <a:stretch>
            <a:fillRect/>
          </a:stretch>
        </p:blipFill>
        <p:spPr>
          <a:xfrm>
            <a:off x="0" y="0"/>
            <a:ext cx="720090" cy="503077"/>
          </a:xfrm>
          <a:prstGeom prst="rect">
            <a:avLst/>
          </a:prstGeom>
        </p:spPr>
      </p:pic>
      <p:pic>
        <p:nvPicPr>
          <p:cNvPr id="8" name="图片 8"/>
          <p:cNvPicPr/>
          <p:nvPr userDrawn="1">
            <p:custDataLst>
              <p:tags r:id="rId6"/>
            </p:custDataLst>
          </p:nvPr>
        </p:nvPicPr>
        <p:blipFill>
          <a:blip r:embed="rId7" r:link="rId8" cstate="email"/>
          <a:stretch>
            <a:fillRect/>
          </a:stretch>
        </p:blipFill>
        <p:spPr>
          <a:xfrm>
            <a:off x="11471910" y="0"/>
            <a:ext cx="720090" cy="434568"/>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6"/>
          <p:cNvPicPr/>
          <p:nvPr userDrawn="1">
            <p:custDataLst>
              <p:tags r:id="rId3"/>
            </p:custDataLst>
          </p:nvPr>
        </p:nvPicPr>
        <p:blipFill>
          <a:blip r:embed="rId4" r:link="rId5" cstate="email"/>
          <a:stretch>
            <a:fillRect/>
          </a:stretch>
        </p:blipFill>
        <p:spPr>
          <a:xfrm>
            <a:off x="11471910" y="0"/>
            <a:ext cx="720090" cy="50307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3"/>
            </p:custDataLst>
          </p:nvPr>
        </p:nvPicPr>
        <p:blipFill>
          <a:blip r:embed="rId4" r:link="rId5" cstate="email"/>
          <a:stretch>
            <a:fillRect/>
          </a:stretch>
        </p:blipFill>
        <p:spPr>
          <a:xfrm>
            <a:off x="0" y="0"/>
            <a:ext cx="720090" cy="503077"/>
          </a:xfrm>
          <a:prstGeom prst="rect">
            <a:avLst/>
          </a:prstGeom>
        </p:spPr>
      </p:pic>
      <p:pic>
        <p:nvPicPr>
          <p:cNvPr id="8" name="图片 8"/>
          <p:cNvPicPr/>
          <p:nvPr userDrawn="1">
            <p:custDataLst>
              <p:tags r:id="rId6"/>
            </p:custDataLst>
          </p:nvPr>
        </p:nvPicPr>
        <p:blipFill>
          <a:blip r:embed="rId7" r:link="rId8" cstate="email"/>
          <a:stretch>
            <a:fillRect/>
          </a:stretch>
        </p:blipFill>
        <p:spPr>
          <a:xfrm>
            <a:off x="11471910" y="0"/>
            <a:ext cx="720090" cy="434568"/>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3"/>
            </p:custDataLst>
          </p:nvPr>
        </p:nvPicPr>
        <p:blipFill>
          <a:blip r:embed="rId4" r:link="rId5" cstate="email"/>
          <a:stretch>
            <a:fillRect/>
          </a:stretch>
        </p:blipFill>
        <p:spPr>
          <a:xfrm>
            <a:off x="0" y="0"/>
            <a:ext cx="720090" cy="503077"/>
          </a:xfrm>
          <a:prstGeom prst="rect">
            <a:avLst/>
          </a:prstGeom>
        </p:spPr>
      </p:pic>
      <p:pic>
        <p:nvPicPr>
          <p:cNvPr id="8" name="图片 8"/>
          <p:cNvPicPr/>
          <p:nvPr userDrawn="1">
            <p:custDataLst>
              <p:tags r:id="rId6"/>
            </p:custDataLst>
          </p:nvPr>
        </p:nvPicPr>
        <p:blipFill>
          <a:blip r:embed="rId7" r:link="rId8" cstate="email"/>
          <a:stretch>
            <a:fillRect/>
          </a:stretch>
        </p:blipFill>
        <p:spPr>
          <a:xfrm>
            <a:off x="11471910" y="0"/>
            <a:ext cx="720090" cy="434568"/>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4"/>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6"/>
          <p:cNvPicPr/>
          <p:nvPr userDrawn="1">
            <p:custDataLst>
              <p:tags r:id="rId3"/>
            </p:custDataLst>
          </p:nvPr>
        </p:nvPicPr>
        <p:blipFill>
          <a:blip r:embed="rId4" r:link="rId5" cstate="email"/>
          <a:stretch>
            <a:fillRect/>
          </a:stretch>
        </p:blipFill>
        <p:spPr>
          <a:xfrm>
            <a:off x="11471910" y="6354923"/>
            <a:ext cx="720090" cy="503077"/>
          </a:xfrm>
          <a:prstGeom prst="rect">
            <a:avLst/>
          </a:prstGeom>
        </p:spPr>
      </p:pic>
      <p:pic>
        <p:nvPicPr>
          <p:cNvPr id="10" name="图片 8"/>
          <p:cNvPicPr/>
          <p:nvPr userDrawn="1">
            <p:custDataLst>
              <p:tags r:id="rId6"/>
            </p:custDataLst>
          </p:nvPr>
        </p:nvPicPr>
        <p:blipFill>
          <a:blip r:embed="rId7" r:link="rId8" cstate="email"/>
          <a:stretch>
            <a:fillRect/>
          </a:stretch>
        </p:blipFill>
        <p:spPr>
          <a:xfrm>
            <a:off x="0" y="6423432"/>
            <a:ext cx="720090" cy="434568"/>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3"/>
            </p:custDataLst>
          </p:nvPr>
        </p:nvPicPr>
        <p:blipFill>
          <a:blip r:embed="rId4" r:link="rId5" cstate="email"/>
          <a:stretch>
            <a:fillRect/>
          </a:stretch>
        </p:blipFill>
        <p:spPr>
          <a:xfrm>
            <a:off x="10571797" y="5726078"/>
            <a:ext cx="1620202" cy="1131922"/>
          </a:xfrm>
          <a:prstGeom prst="rect">
            <a:avLst/>
          </a:prstGeom>
        </p:spPr>
      </p:pic>
      <p:pic>
        <p:nvPicPr>
          <p:cNvPr id="8" name="图片 8"/>
          <p:cNvPicPr/>
          <p:nvPr userDrawn="1">
            <p:custDataLst>
              <p:tags r:id="rId6"/>
            </p:custDataLst>
          </p:nvPr>
        </p:nvPicPr>
        <p:blipFill>
          <a:blip r:embed="rId7" r:link="rId8" cstate="email"/>
          <a:stretch>
            <a:fillRect/>
          </a:stretch>
        </p:blipFill>
        <p:spPr>
          <a:xfrm>
            <a:off x="0" y="5880222"/>
            <a:ext cx="1620202" cy="97777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4.xml"/><Relationship Id="rId23" Type="http://schemas.openxmlformats.org/officeDocument/2006/relationships/tags" Target="../tags/tag203.xml"/><Relationship Id="rId22" Type="http://schemas.openxmlformats.org/officeDocument/2006/relationships/tags" Target="../tags/tag202.xml"/><Relationship Id="rId21" Type="http://schemas.openxmlformats.org/officeDocument/2006/relationships/tags" Target="../tags/tag201.xml"/><Relationship Id="rId20" Type="http://schemas.openxmlformats.org/officeDocument/2006/relationships/tags" Target="../tags/tag200.xml"/><Relationship Id="rId2" Type="http://schemas.openxmlformats.org/officeDocument/2006/relationships/slideLayout" Target="../slideLayouts/slideLayout13.xml"/><Relationship Id="rId19" Type="http://schemas.openxmlformats.org/officeDocument/2006/relationships/tags" Target="../tags/tag19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10.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4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44.xml"/></Relationships>
</file>

<file path=ppt/slides/_rels/slide11.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5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49.xml"/></Relationships>
</file>

<file path=ppt/slides/_rels/slide1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5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54.xml"/></Relationships>
</file>

<file path=ppt/slides/_rels/slide13.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6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59.xml"/></Relationships>
</file>

<file path=ppt/slides/_rels/slide14.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6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64.xml"/></Relationships>
</file>

<file path=ppt/slides/_rels/slide2.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0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08.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15.xml"/><Relationship Id="rId7" Type="http://schemas.openxmlformats.org/officeDocument/2006/relationships/image" Target="../media/image9.png"/><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14.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 Type="http://schemas.openxmlformats.org/officeDocument/2006/relationships/tags" Target="../tags/tag213.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1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 Type="http://schemas.openxmlformats.org/officeDocument/2006/relationships/tags" Target="../tags/tag216.xml"/></Relationships>
</file>

<file path=ppt/slides/_rels/slide5.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20.xml"/></Relationships>
</file>

<file path=ppt/slides/_rels/slide6.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6.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25.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3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 Type="http://schemas.openxmlformats.org/officeDocument/2006/relationships/tags" Target="../tags/tag230.xml"/></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3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1" Type="http://schemas.openxmlformats.org/officeDocument/2006/relationships/slideLayout" Target="../slideLayouts/slideLayout18.xml"/><Relationship Id="rId10" Type="http://schemas.openxmlformats.org/officeDocument/2006/relationships/tags" Target="../tags/tag238.xml"/><Relationship Id="rId1" Type="http://schemas.openxmlformats.org/officeDocument/2006/relationships/tags" Target="../tags/tag234.xml"/></Relationships>
</file>

<file path=ppt/slides/_rels/slide9.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4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slideLayout" Target="../slideLayouts/slideLayout18.xml"/><Relationship Id="rId1" Type="http://schemas.openxmlformats.org/officeDocument/2006/relationships/tags" Target="../tags/tag2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13"/>
            <p:custDataLst>
              <p:tags r:id="rId1"/>
            </p:custDataLst>
          </p:nvPr>
        </p:nvSpPr>
        <p:spPr>
          <a:xfrm>
            <a:off x="979170" y="1422400"/>
            <a:ext cx="9704070" cy="1440180"/>
          </a:xfrm>
        </p:spPr>
        <p:txBody>
          <a:bodyPr>
            <a:normAutofit fontScale="90000"/>
          </a:bodyPr>
          <a:p>
            <a:pPr marL="0" indent="0" algn="ctr">
              <a:lnSpc>
                <a:spcPct val="100000"/>
              </a:lnSpc>
              <a:spcBef>
                <a:spcPts val="0"/>
              </a:spcBef>
              <a:spcAft>
                <a:spcPts val="0"/>
              </a:spcAft>
              <a:buSzPct val="100000"/>
              <a:buNone/>
            </a:pPr>
            <a:r>
              <a:rPr lang="zh-CN" altLang="zh-CN" sz="7200">
                <a:solidFill>
                  <a:schemeClr val="accent1"/>
                </a:solidFill>
              </a:rPr>
              <a:t>第十章 </a:t>
            </a:r>
            <a:br>
              <a:rPr lang="zh-CN" altLang="zh-CN" sz="7200">
                <a:solidFill>
                  <a:schemeClr val="accent1"/>
                </a:solidFill>
              </a:rPr>
            </a:br>
            <a:r>
              <a:rPr lang="zh-CN" altLang="zh-CN" sz="7200">
                <a:solidFill>
                  <a:schemeClr val="accent1"/>
                </a:solidFill>
              </a:rPr>
              <a:t>隐私威胁与保护</a:t>
            </a:r>
            <a:endParaRPr lang="zh-CN" altLang="zh-CN" sz="7200">
              <a:solidFill>
                <a:schemeClr val="accent1"/>
              </a:solidFill>
            </a:endParaRPr>
          </a:p>
        </p:txBody>
      </p:sp>
      <p:sp>
        <p:nvSpPr>
          <p:cNvPr id="5" name="Subtitle 2"/>
          <p:cNvSpPr>
            <a:spLocks noGrp="1"/>
          </p:cNvSpPr>
          <p:nvPr>
            <p:ph type="subTitle" idx="14"/>
            <p:custDataLst>
              <p:tags r:id="rId2"/>
            </p:custDataLst>
          </p:nvPr>
        </p:nvSpPr>
        <p:spPr/>
        <p:txBody>
          <a:bodyPr/>
          <a:p>
            <a:pPr marL="0" indent="0" algn="ctr">
              <a:lnSpc>
                <a:spcPct val="130000"/>
              </a:lnSpc>
              <a:spcBef>
                <a:spcPts val="0"/>
              </a:spcBef>
              <a:spcAft>
                <a:spcPts val="1000"/>
              </a:spcAft>
              <a:buSzPct val="100000"/>
              <a:buNone/>
            </a:pPr>
            <a:r>
              <a:rPr lang="zh-CN" altLang="en-US" sz="1800">
                <a:solidFill>
                  <a:schemeClr val="dk1">
                    <a:lumMod val="65000"/>
                    <a:lumOff val="35000"/>
                  </a:schemeClr>
                </a:solidFill>
              </a:rPr>
              <a:t>成都信息工程大学区块链产业学院 李飞</a:t>
            </a:r>
            <a:endParaRPr lang="zh-CN" altLang="en-US" sz="1800">
              <a:solidFill>
                <a:schemeClr val="dk1">
                  <a:lumMod val="65000"/>
                  <a:lumOff val="3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6"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nvSpPr>
        <p:spPr>
          <a:xfrm>
            <a:off x="391795" y="1842135"/>
            <a:ext cx="11577320" cy="5015865"/>
          </a:xfrm>
          <a:prstGeom prst="rect">
            <a:avLst/>
          </a:prstGeom>
          <a:noFill/>
        </p:spPr>
        <p:txBody>
          <a:bodyPr wrap="square" rtlCol="0" anchor="t">
            <a:spAutoFit/>
          </a:bodyPr>
          <a:p>
            <a:r>
              <a:rPr lang="zh-CN" altLang="en-US" sz="2000">
                <a:solidFill>
                  <a:srgbClr val="000000"/>
                </a:solidFill>
                <a:latin typeface="微软雅黑" panose="020B0503020204020204" charset="-122"/>
                <a:ea typeface="微软雅黑" panose="020B0503020204020204" charset="-122"/>
                <a:cs typeface="微软雅黑" panose="020B0503020204020204" charset="-122"/>
              </a:rPr>
              <a:t>零知识证明解决的问题是，我有一个秘密，我需要向你证明我知道这个秘密，但是我又不能让你知道这个秘密。而环签名解决的问题是，我对你说了一句话，但是你只知道是某一群人中有人对你说了这句话，而不知道这群人里具体哪个人说的。简言之就是，我把自己藏进了人群里。环签名通过将实际签名者的公钥藏进一个公钥集合，来达到保护签名者身份的目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000">
                <a:solidFill>
                  <a:srgbClr val="000000"/>
                </a:solidFill>
                <a:latin typeface="微软雅黑" panose="020B0503020204020204" charset="-122"/>
                <a:ea typeface="微软雅黑" panose="020B0503020204020204" charset="-122"/>
                <a:cs typeface="微软雅黑" panose="020B0503020204020204" charset="-122"/>
              </a:rPr>
              <a:t>环签名（Ring Signature）方案由 Rivest，Shamir 和 Tauman 三位密码学家 于2001年首次提出。环签名也被称为 CryptoNote，由群签名演化而来，典型的应用案例是门罗币。群签名是利用公开的群公钥和群签名进行验证的方案，其中群公钥是公开的，群成员可以生成群签名，验证者能利用群公钥验证所得群签名的正确性，但不能确定群中的正式签名者。可是群管理员可以撤销签名，揭露真正的签名者群签名，这是群签名的关键问题所在。</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000">
                <a:solidFill>
                  <a:srgbClr val="000000"/>
                </a:solidFill>
                <a:latin typeface="微软雅黑" panose="020B0503020204020204" charset="-122"/>
                <a:ea typeface="微软雅黑" panose="020B0503020204020204" charset="-122"/>
                <a:cs typeface="微软雅黑" panose="020B0503020204020204" charset="-122"/>
              </a:rPr>
              <a:t>环签名方案则去掉了群组管理员，不需要环成员之间的合作，签名者利用自己的私钥和集合中其他成员的公钥就能独立的进行签名，集合中的其他成员可能不知道自己被包含在了其中。这种方案的优势除了能够对签名者进行无条件的匿名外，环中的其他成员也不能伪造真实签名者签名。外部攻击者即使在获得某个有效环签名的基础上，也不能伪造一个签名。</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7"/>
            </p:custDataLst>
          </p:nvPr>
        </p:nvSpPr>
        <p:spPr>
          <a:xfrm>
            <a:off x="464185" y="1061720"/>
            <a:ext cx="3399155"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7</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、环签名技术</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8"/>
            </p:custDataLst>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6"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3" name="文本框 2"/>
          <p:cNvSpPr txBox="1"/>
          <p:nvPr>
            <p:custDataLst>
              <p:tags r:id="rId7"/>
            </p:custDataLst>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1.2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隐私威胁与保护</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custDataLst>
              <p:tags r:id="rId8"/>
            </p:custDataLst>
          </p:nvPr>
        </p:nvSpPr>
        <p:spPr>
          <a:xfrm>
            <a:off x="154940" y="1344930"/>
            <a:ext cx="11909425" cy="5463540"/>
          </a:xfrm>
          <a:prstGeom prst="rect">
            <a:avLst/>
          </a:prstGeom>
          <a:noFill/>
        </p:spPr>
        <p:txBody>
          <a:bodyPr wrap="square" rtlCol="0" anchor="t">
            <a:noAutofit/>
          </a:bodyPr>
          <a:p>
            <a:pPr>
              <a:lnSpc>
                <a:spcPct val="120000"/>
              </a:lnSpc>
            </a:pPr>
            <a:r>
              <a:rPr lang="en-US" altLang="zh-CN" sz="20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如今，区块链技术面临的隐私威胁是多种多样，不仅仅只是在用户身份以及交易隐私上面，本章主要从用户身份隐私、交易隐私、网络隐私、通信隐私几个方面分析区块链技术隐私泄露问题。</a:t>
            </a:r>
            <a:endParaRPr lang="zh-CN" altLang="en-US" sz="2000">
              <a:solidFill>
                <a:schemeClr val="dk1"/>
              </a:solidFill>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、用户身份隐私</a:t>
            </a:r>
            <a:endParaRPr lang="zh-CN" altLang="en-US" sz="2000" b="1">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0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用户身份隐私主要是指交易双方的地址信息，其本质是双方公钥的哈希值。在早期时候，因为这种地址的匿名特性，交易的所有数据都是公开的。但随着技术的发展，可以通过拓扑学、社会学、统计学以及溯源技术等一系列知识，分析得到交易双方在现实世界的真实信息，用户的隐私信息更会受到极大的威胁。</a:t>
            </a:r>
            <a:endParaRPr lang="zh-CN" altLang="en-US" sz="2000">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solidFill>
                  <a:schemeClr val="dk1"/>
                </a:solidFill>
                <a:latin typeface="微软雅黑" panose="020B0503020204020204" charset="-122"/>
                <a:ea typeface="微软雅黑" panose="020B0503020204020204" charset="-122"/>
                <a:cs typeface="微软雅黑" panose="020B0503020204020204" charset="-122"/>
              </a:rPr>
              <a:t>最常用的解决方案主要是混币机制，也就是将多笔交易混合在一起，切断加密货币中交易方与接收方的联系，提高加密货币的隐私性和匿名性。</a:t>
            </a:r>
            <a:endParaRPr lang="zh-CN" altLang="en-US" sz="2000">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solidFill>
                  <a:srgbClr val="FF0000"/>
                </a:solidFill>
                <a:latin typeface="微软雅黑" panose="020B0503020204020204" charset="-122"/>
                <a:ea typeface="微软雅黑" panose="020B0503020204020204" charset="-122"/>
                <a:cs typeface="微软雅黑" panose="020B0503020204020204" charset="-122"/>
              </a:rPr>
              <a:t>混币过程的执行可以由可信第三方或者是某种协议执行</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，根据这种特性，</a:t>
            </a:r>
            <a:r>
              <a:rPr lang="zh-CN" altLang="en-US" sz="2000">
                <a:solidFill>
                  <a:srgbClr val="FF0000"/>
                </a:solidFill>
                <a:latin typeface="微软雅黑" panose="020B0503020204020204" charset="-122"/>
                <a:ea typeface="微软雅黑" panose="020B0503020204020204" charset="-122"/>
                <a:cs typeface="微软雅黑" panose="020B0503020204020204" charset="-122"/>
              </a:rPr>
              <a:t>混币机制也可分为基于中心化结点的混币机制和去中心化的混币机制。</a:t>
            </a:r>
            <a:endParaRPr lang="zh-CN" altLang="en-US" sz="2000">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solidFill>
                  <a:schemeClr val="dk1"/>
                </a:solidFill>
                <a:latin typeface="微软雅黑" panose="020B0503020204020204" charset="-122"/>
                <a:ea typeface="微软雅黑" panose="020B0503020204020204" charset="-122"/>
                <a:cs typeface="微软雅黑" panose="020B0503020204020204" charset="-122"/>
              </a:rPr>
              <a:t>基于中心化的混币机制：其本质是单纯地将一笔资金在多个地址中多次转移，实现简单、易于操作，在现有的各类数字货币系统中具有极高的适用性。但中心化混币机制普遍存在额外收费和时延问题，第三方节点的可信度也得不到保证，以此也容易引发第三方盗窃资金、泄露混币过程的风险。盲签名技术虽然可以降低混币过程泄露的风险，但又会引起混币的计算代价增高。</a:t>
            </a:r>
            <a:endParaRPr lang="zh-CN" altLang="en-US" sz="2000">
              <a:solidFill>
                <a:schemeClr val="dk1"/>
              </a:solidFill>
              <a:latin typeface="微软雅黑" panose="020B0503020204020204" charset="-122"/>
              <a:ea typeface="微软雅黑" panose="020B0503020204020204" charset="-122"/>
              <a:cs typeface="微软雅黑" panose="020B0503020204020204" charset="-122"/>
            </a:endParaRPr>
          </a:p>
          <a:p>
            <a:pPr>
              <a:lnSpc>
                <a:spcPct val="110000"/>
              </a:lnSpc>
            </a:pPr>
            <a:endParaRPr lang="zh-CN" altLang="en-US" sz="20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6"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custDataLst>
              <p:tags r:id="rId7"/>
            </p:custDataLst>
          </p:nvPr>
        </p:nvSpPr>
        <p:spPr>
          <a:xfrm>
            <a:off x="-635" y="1167765"/>
            <a:ext cx="12021185" cy="5785485"/>
          </a:xfrm>
          <a:prstGeom prst="rect">
            <a:avLst/>
          </a:prstGeom>
          <a:noFill/>
        </p:spPr>
        <p:txBody>
          <a:bodyPr wrap="square" rtlCol="0" anchor="t">
            <a:spAutoFit/>
          </a:bodyPr>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去中心化的混币机制：整个过程由混币协议实现，不需要第三方节点的参与，能有效避免中心化混币机制出现的问题，可去中心化混币机制的计算成本要更高，服务效率也更加较为低下。而且这一种机制仍然不能说是绝对安全，比如无法保证所有参与混币的用户守信、混币用户信息易泄露、容易遭受拒绝服务攻击等等。门罗币（Monero）在混币机制中采用了环签名加密技术，虽然有效避免了上述风险，但混币过程却变得更加冗长。</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algn="l">
              <a:lnSpc>
                <a:spcPct val="170000"/>
              </a:lnSpc>
              <a:buClrTx/>
              <a:buSzTx/>
              <a:buFontTx/>
            </a:pPr>
            <a:r>
              <a:rPr lang="en-US" altLang="zh-CN" sz="2000" b="1">
                <a:solidFill>
                  <a:schemeClr val="dk1"/>
                </a:solidFill>
                <a:latin typeface="微软雅黑" panose="020B0503020204020204" charset="-122"/>
                <a:ea typeface="微软雅黑" panose="020B0503020204020204" charset="-122"/>
                <a:cs typeface="微软雅黑" panose="020B0503020204020204" charset="-122"/>
                <a:sym typeface="+mn-ea"/>
              </a:rPr>
              <a:t>2</a:t>
            </a:r>
            <a:r>
              <a:rPr lang="zh-CN" altLang="en-US" sz="2000" b="1">
                <a:solidFill>
                  <a:schemeClr val="dk1"/>
                </a:solidFill>
                <a:latin typeface="微软雅黑" panose="020B0503020204020204" charset="-122"/>
                <a:ea typeface="微软雅黑" panose="020B0503020204020204" charset="-122"/>
                <a:cs typeface="微软雅黑" panose="020B0503020204020204" charset="-122"/>
                <a:sym typeface="+mn-ea"/>
              </a:rPr>
              <a:t>、</a:t>
            </a:r>
            <a:r>
              <a:rPr lang="en-US" altLang="zh-CN" sz="2000" b="1">
                <a:solidFill>
                  <a:schemeClr val="dk1"/>
                </a:solidFill>
                <a:latin typeface="微软雅黑" panose="020B0503020204020204" charset="-122"/>
                <a:ea typeface="微软雅黑" panose="020B0503020204020204" charset="-122"/>
                <a:cs typeface="微软雅黑" panose="020B0503020204020204" charset="-122"/>
                <a:sym typeface="+mn-ea"/>
              </a:rPr>
              <a:t>用户交易隐私</a:t>
            </a:r>
            <a:endParaRPr lang="en-US" altLang="zh-CN" sz="2000" b="1">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20000"/>
              </a:lnSpc>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在区块链数字货币起步较早的时候，数字货币仅仅是以数据链的方式从一个钱包直接转移到另一个钱包，其交易记录不做任何保护措施全部公开在区块链系统中。这样虽然有效防止了双重花费问题，但在隐私保护方面却有着极大的问题。然后又有人提出将交易数据的哈希值上链，数据本体仍然储存在链下的中心数据库。可这样一来区块链技术的防篡改、分布式特性就没有得到发挥，特别是线下数据库一旦发生存储丢失、数据损坏、单机故障等问题后还会导致系统的验证能力失效，从而引发一系列问题。</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20000"/>
              </a:lnSpc>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后来又有人提出将交易数据链下加密后再上链，也就是通过对称方式加密数据，非对称加密方式加密对称密钥的方式。可这样的加密方式仍然存在一定缺陷，首先是加密过后的数据无法通过合约来进行数据的操作以及共享。然后就是加密密钥传递需要中心化机构的参与，双方的私密数据不透明，也无法通过区块链的共识来进行验证。</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custDataLst>
              <p:tags r:id="rId8"/>
            </p:custDataLst>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1.2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隐私威胁</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与保护</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6"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custDataLst>
              <p:tags r:id="rId7"/>
            </p:custDataLst>
          </p:nvPr>
        </p:nvSpPr>
        <p:spPr>
          <a:xfrm>
            <a:off x="99695" y="1064260"/>
            <a:ext cx="11890375" cy="6069965"/>
          </a:xfrm>
          <a:prstGeom prst="rect">
            <a:avLst/>
          </a:prstGeom>
          <a:noFill/>
        </p:spPr>
        <p:txBody>
          <a:bodyPr wrap="square" rtlCol="0" anchor="t">
            <a:spAutoFit/>
          </a:bodyPr>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还有一种方案就是将交易数据直接进行非对称加密上链，但这样方案在很多时候也是不可行的，因为非对称加密算法主要适用于数据量较小时短数据的加密，对于交易数据这种长数据只有对称加密的性能才可以达到。但对称密钥加密数据又会存在密钥的协商问题。基于以上的问题，有人又提出了基于双重加密的交易隐私保护方法设计，在保证隐私数据安全性的同时，优化了加密方案，使性能得到了很好的提升。</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除此之外还有同态加密、零知识证明、数据隔离、属性加密等解决方案。</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同态加密：即数据经过同态加密后再进行运算得到的结果解密后，与明文直接进行同样的运算得到的结果一致。它可以隐藏账本的真实信息，即便是加密结果被攻击者成功解密，也无法获得对应的明文信息，极大地提高了信息的安全性和隐蔽性。</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零知识证明：其实际上是在被验证方不透露任何有价值的信息条件下，使验证方确信被验证方断言正确的一种协议。一般可以将其分为交互式零知识证明与非交互式零知识证明，交互式零知识证明需要可信第三方充当额外工作时，安全方面具有一定隐患。非交互式零知识证明解决了这个问题，但效率却是要比交互式零知识证明低上很多。</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gn="l">
              <a:lnSpc>
                <a:spcPct val="120000"/>
              </a:lnSpc>
              <a:buClrTx/>
              <a:buSzTx/>
              <a:buFontTx/>
            </a:pPr>
            <a:r>
              <a:rPr lang="en-US" altLang="zh-CN" b="1">
                <a:solidFill>
                  <a:schemeClr val="dk1"/>
                </a:solidFill>
                <a:latin typeface="微软雅黑" panose="020B0503020204020204" charset="-122"/>
                <a:ea typeface="微软雅黑" panose="020B0503020204020204" charset="-122"/>
                <a:cs typeface="微软雅黑" panose="020B0503020204020204" charset="-122"/>
              </a:rPr>
              <a:t>3 网络隐私</a:t>
            </a:r>
            <a:endParaRPr lang="en-US" altLang="zh-CN" b="1">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rgbClr val="FF0000"/>
                </a:solidFill>
                <a:latin typeface="微软雅黑" panose="020B0503020204020204" charset="-122"/>
                <a:ea typeface="微软雅黑" panose="020B0503020204020204" charset="-122"/>
                <a:cs typeface="微软雅黑" panose="020B0503020204020204" charset="-122"/>
              </a:rPr>
              <a:t>网络隐私主要分为节点隐私以及通信隐私。</a:t>
            </a:r>
            <a:r>
              <a:rPr lang="zh-CN" altLang="en-US">
                <a:solidFill>
                  <a:schemeClr val="dk1"/>
                </a:solidFill>
                <a:latin typeface="微软雅黑" panose="020B0503020204020204" charset="-122"/>
                <a:ea typeface="微软雅黑" panose="020B0503020204020204" charset="-122"/>
                <a:cs typeface="微软雅黑" panose="020B0503020204020204" charset="-122"/>
              </a:rPr>
              <a:t>节点隐私主要内容有</a:t>
            </a:r>
            <a:r>
              <a:rPr lang="zh-CN" altLang="en-US">
                <a:solidFill>
                  <a:srgbClr val="FF0000"/>
                </a:solidFill>
                <a:latin typeface="微软雅黑" panose="020B0503020204020204" charset="-122"/>
                <a:ea typeface="微软雅黑" panose="020B0503020204020204" charset="-122"/>
                <a:cs typeface="微软雅黑" panose="020B0503020204020204" charset="-122"/>
              </a:rPr>
              <a:t>服务器地理位置、节点的物理信息、系统版本、节点 IP</a:t>
            </a:r>
            <a:r>
              <a:rPr lang="zh-CN" altLang="en-US">
                <a:solidFill>
                  <a:schemeClr val="dk1"/>
                </a:solidFill>
                <a:latin typeface="微软雅黑" panose="020B0503020204020204" charset="-122"/>
                <a:ea typeface="微软雅黑" panose="020B0503020204020204" charset="-122"/>
                <a:cs typeface="微软雅黑" panose="020B0503020204020204" charset="-122"/>
              </a:rPr>
              <a:t> 等。在区块链上每一个节点的安全防护能力都是不同的，再加上区块链是一个对等网络，攻击者想要获取链上被保护的数据比起中心化数据库还可能更简单一些。</a:t>
            </a:r>
            <a:r>
              <a:rPr lang="zh-CN" altLang="en-US">
                <a:solidFill>
                  <a:srgbClr val="FF0000"/>
                </a:solidFill>
                <a:latin typeface="微软雅黑" panose="020B0503020204020204" charset="-122"/>
                <a:ea typeface="微软雅黑" panose="020B0503020204020204" charset="-122"/>
                <a:cs typeface="微软雅黑" panose="020B0503020204020204" charset="-122"/>
              </a:rPr>
              <a:t>对公有链来说，任意节点都可以接入，攻击者也可以通过监</a:t>
            </a:r>
            <a:endParaRPr lang="zh-CN" altLang="en-US">
              <a:solidFill>
                <a:srgbClr val="FF0000"/>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a:solidFill>
                  <a:srgbClr val="FF0000"/>
                </a:solidFill>
                <a:latin typeface="微软雅黑" panose="020B0503020204020204" charset="-122"/>
                <a:ea typeface="微软雅黑" panose="020B0503020204020204" charset="-122"/>
                <a:cs typeface="微软雅黑" panose="020B0503020204020204" charset="-122"/>
              </a:rPr>
              <a:t>听、扫描技术等对整个网络进行探测攻击。</a:t>
            </a:r>
            <a:r>
              <a:rPr lang="zh-CN" altLang="en-US">
                <a:solidFill>
                  <a:schemeClr val="dk1"/>
                </a:solidFill>
                <a:latin typeface="微软雅黑" panose="020B0503020204020204" charset="-122"/>
                <a:ea typeface="微软雅黑" panose="020B0503020204020204" charset="-122"/>
                <a:cs typeface="微软雅黑" panose="020B0503020204020204" charset="-122"/>
              </a:rPr>
              <a:t>甚至有人通过这些方式获取了大量的比特币节点信息，然后绘制出整个比特币系统的网络拓扑，再与溯源技术结合，用户的数据隐私将受到严重威胁。</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8"/>
            </p:custDataLst>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1.2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隐私威胁</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与保护</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6"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custDataLst>
              <p:tags r:id="rId7"/>
            </p:custDataLst>
          </p:nvPr>
        </p:nvSpPr>
        <p:spPr>
          <a:xfrm>
            <a:off x="117475" y="996950"/>
            <a:ext cx="11957685" cy="5749925"/>
          </a:xfrm>
          <a:prstGeom prst="rect">
            <a:avLst/>
          </a:prstGeom>
          <a:noFill/>
        </p:spPr>
        <p:txBody>
          <a:bodyPr wrap="square" rtlCol="0" anchor="t">
            <a:spAutoFit/>
          </a:bodyPr>
          <a:p>
            <a:pPr>
              <a:lnSpc>
                <a:spcPct val="110000"/>
              </a:lnSpc>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通信隐私主要内容包括数据流量、节点间数据明文及密文等。</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虽然如今的加密货币很多都采用了ZK-SNARK 或者是环签名等先进密码学技术，但攻击者仍可以利用旁道攻击技术，破坏交易的不可连接性、机密性、不可追溯性、匿名性等。如今，对于这类隐私威胁，常采用的解决方案有可行第三方转发、混合网络、洋葱网络、大蒜路由、雷电网络、闪电网络等。</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10000"/>
              </a:lnSpc>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洋葱网络：主要由洋葱路由组成，使攻击者获取全局信息的难度大大增加，极大地降低了通信隐私泄露威胁。特别是第二代洋葱路由的出现，进一步优化了洋葱网络，其实用性也变得更强。</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10000"/>
              </a:lnSpc>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闪电网络：这是为达到链下通道隔离机制所使用的一种技术，主要目的是解决区块链上高频小额支付不便问题。其网络运行主体在区块链链下，实现了高频小额交易的同时，还提高了用户交易隐私安全性，对整个区块链技术来说，其拓展性有一步增强。</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buClrTx/>
              <a:buSzTx/>
              <a:buFontTx/>
            </a:pPr>
            <a:r>
              <a:rPr lang="en-US" altLang="zh-CN" sz="2000" b="1">
                <a:solidFill>
                  <a:schemeClr val="dk1"/>
                </a:solidFill>
                <a:latin typeface="微软雅黑" panose="020B0503020204020204" charset="-122"/>
                <a:ea typeface="微软雅黑" panose="020B0503020204020204" charset="-122"/>
                <a:cs typeface="微软雅黑" panose="020B0503020204020204" charset="-122"/>
                <a:sym typeface="+mn-ea"/>
              </a:rPr>
              <a:t>4、应用隐私</a:t>
            </a:r>
            <a:endParaRPr lang="en-US" altLang="zh-CN" sz="2000" b="1">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00000"/>
              </a:lnSpc>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应用隐私一般分为用户端隐私与服务端隐私</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，隐私主要内容有</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支付流敏感信息、浏览器 Cookie、密钥存放位置</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等。这一类隐私信息的</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泄露威胁其实并不来源于区块链技术本身，其主要问题还是在用户和服务商身上</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用户的安全意识薄弱，在系统全线申请的时候往往会采用默认同意授权的方式。这样就给了第三方攻击者的操作空间，在对用户敏感信息进行收集之后，就可以通过一系列技术跟用户的身份产生映射关系，这样就能联系到用户的其他信息，造成严重的隐私泄露。而在攻击者收集信息之前，用户往往很难注意到自己暴露的哪些信息隐含着自己的敏感隐私，更不知道这些信息会被攻击者利用起来使自己的隐私信息全部暴露。</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00000"/>
              </a:lnSpc>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服务商暴露隐私的源头主要来自操作不当或者服务漏洞。就比如服务商授予用户的权限不匹配、服务商公开信息中隐含了敏感信息、插件存在漏洞等。</a:t>
            </a:r>
            <a:endParaRPr lang="zh-CN" altLang="en-US">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120000"/>
              </a:lnSpc>
            </a:pP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对于这类隐私威胁，常用的解决方案有发布官方插件、身份认证、增强用户安全意识等。</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custDataLst>
              <p:tags r:id="rId8"/>
            </p:custDataLst>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1.2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隐私威胁</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与保护</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9"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custDataLst>
              <p:tags r:id="rId7"/>
            </p:custDataLst>
          </p:nvPr>
        </p:nvSpPr>
        <p:spPr>
          <a:xfrm>
            <a:off x="560705" y="1049020"/>
            <a:ext cx="2314575"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5</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、同态加密</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8"/>
            </p:custDataLst>
          </p:nvPr>
        </p:nvSpPr>
        <p:spPr>
          <a:xfrm>
            <a:off x="414655" y="1684020"/>
            <a:ext cx="11428095" cy="4733290"/>
          </a:xfrm>
          <a:prstGeom prst="rect">
            <a:avLst/>
          </a:prstGeom>
          <a:noFill/>
        </p:spPr>
        <p:txBody>
          <a:bodyPr wrap="square" rtlCol="0" anchor="t">
            <a:spAutoFit/>
          </a:bodyPr>
          <a:p>
            <a:pPr>
              <a:lnSpc>
                <a:spcPct val="17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同态加密是基于数学难题的计算复杂性理论的密码学技术。</a:t>
            </a:r>
            <a:r>
              <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rPr>
              <a:t>对经过同态加密的数据进行处理得到一个输出，将这一输出进行解密，其结果与用同一方法处理未加密的原始数据得到的输出结果是一样的。</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加法同态，如果存在有效算法</a:t>
            </a:r>
            <a:r>
              <a:rPr lang="zh-CN" altLang="en-US" sz="2800">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，E(x+y)=E(x)</a:t>
            </a:r>
            <a:r>
              <a:rPr lang="zh-CN" altLang="en-US" sz="280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E(y)或者 x+y=D(E(x)</a:t>
            </a:r>
            <a:r>
              <a:rPr lang="zh-CN" altLang="en-US" sz="2800">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E(y))成立，并且不泄漏 x 和 y。</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乘法同态，如果存在有效算法 ，E(x×y)=E(x) E(y)或者 xy=D(E(x) E(y))成立，并且不泄漏 x 和 y。</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混合乘法同态，如果存在有效算法 ，E(x×y)=E(x) y 或者 xy=D(E(x) y)成立，并且不泄漏 x。</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减法同态，如果存在有效算法</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，E(x-y)=E(x)</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 E(y)或者 x</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y=D(E(x)</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 E(y))成立，并且不泄漏 x 和 y，则称 E 为减法同态。</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除法同态，如果存在有效算法○/ ，E(x/y)=E(x)○/ E(y)或者 x/y=D(E(x)○/ E(y))成立，并且不泄漏 x 和 y，则称 E 为减法同态。</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rPr>
              <a:t>代数同态，如果 E 既是加法同态又是乘法同态。</a:t>
            </a:r>
            <a:endPar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rPr>
              <a:t>算术同态，如果 E 同时为加法同态、减法同态、乘法同态和除法同态。</a:t>
            </a:r>
            <a:endPar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8"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nvSpPr>
        <p:spPr>
          <a:xfrm>
            <a:off x="300355" y="335915"/>
            <a:ext cx="11548745" cy="6554470"/>
          </a:xfrm>
          <a:prstGeom prst="rect">
            <a:avLst/>
          </a:prstGeom>
          <a:noFill/>
        </p:spPr>
        <p:txBody>
          <a:bodyPr wrap="square" rtlCol="0" anchor="t">
            <a:spAutoFit/>
          </a:bodyPr>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一、 </a:t>
            </a:r>
            <a:r>
              <a:rPr lang="zh-CN" altLang="en-US" sz="2400" b="1">
                <a:solidFill>
                  <a:srgbClr val="000000"/>
                </a:solidFill>
                <a:latin typeface="微软雅黑" panose="020B0503020204020204" charset="-122"/>
                <a:ea typeface="微软雅黑" panose="020B0503020204020204" charset="-122"/>
                <a:cs typeface="微软雅黑" panose="020B0503020204020204" charset="-122"/>
              </a:rPr>
              <a:t>同态加密是一种公钥加密算法</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，加密使用公钥pk，解密使用私钥sk。</a:t>
            </a:r>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二、 </a:t>
            </a:r>
            <a:r>
              <a:rPr lang="zh-CN" altLang="en-US" sz="2400" b="1">
                <a:solidFill>
                  <a:srgbClr val="000000"/>
                </a:solidFill>
                <a:latin typeface="微软雅黑" panose="020B0503020204020204" charset="-122"/>
                <a:ea typeface="微软雅黑" panose="020B0503020204020204" charset="-122"/>
                <a:cs typeface="微软雅黑" panose="020B0503020204020204" charset="-122"/>
              </a:rPr>
              <a:t>密文具有计算功能，无需解密就能对加密数据进行处理</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，处理过程不会泄露任何原始内容，拥有密钥的用户解密后可以得到处理后的结果。</a:t>
            </a:r>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其中，Encrypt是加密操作，Decrypt是解密操作，f()是计算功能。</a:t>
            </a:r>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三、</a:t>
            </a:r>
            <a:r>
              <a:rPr lang="zh-CN" altLang="en-US" sz="2400" b="1">
                <a:solidFill>
                  <a:srgbClr val="000000"/>
                </a:solidFill>
                <a:latin typeface="微软雅黑" panose="020B0503020204020204" charset="-122"/>
                <a:ea typeface="微软雅黑" panose="020B0503020204020204" charset="-122"/>
                <a:cs typeface="微软雅黑" panose="020B0503020204020204" charset="-122"/>
              </a:rPr>
              <a:t>f()满足加法运算，则称为加法同态；f()满足乘法运算，则称为乘法同态；f()同时满足加法和乘法运算，则成为全同态。</a:t>
            </a:r>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7"/>
          <a:stretch>
            <a:fillRect/>
          </a:stretch>
        </p:blipFill>
        <p:spPr>
          <a:xfrm>
            <a:off x="1771650" y="1702435"/>
            <a:ext cx="7630160" cy="3095625"/>
          </a:xfrm>
          <a:prstGeom prst="rect">
            <a:avLst/>
          </a:prstGeom>
        </p:spPr>
      </p:pic>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8"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3" name="文本框 2"/>
          <p:cNvSpPr txBox="1"/>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7"/>
            </p:custDataLst>
          </p:nvPr>
        </p:nvSpPr>
        <p:spPr>
          <a:xfrm>
            <a:off x="64770" y="1205865"/>
            <a:ext cx="12127230" cy="5631180"/>
          </a:xfrm>
          <a:prstGeom prst="rect">
            <a:avLst/>
          </a:prstGeom>
          <a:noFill/>
        </p:spPr>
        <p:txBody>
          <a:bodyPr wrap="square" rtlCol="0" anchor="t">
            <a:spAutoFit/>
          </a:bodyPr>
          <a:p>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同态加密的概念最初提出用于解决云计算等外包计算中的数据机密性保护问题，防止云计算服务提供商获取敏感明文数据。随着区块链、隐私计算等新型领域的发展及其对隐私保护的更高要求，同态加密的应用拓展到了更为丰富的领域。</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）云计算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在云计算或外包计算中，用户为了节约自身的软硬件成本，可将计算和存储需求外包给云服务提供商，利用云服务提供商强大的算力资源实现数据的托管存储和处理。但是，将明文数据直接交给云服务器具有一定的安全风险，而传统的加密存储方式则无法实现对密文数据的直接计算，因此如何同时实现数据的机密性和可计算性成为了一个难题，同态加密的出现为这一场景的实现提供了可能性。</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在传统的云存储与计算解决方案中，用户需要信任云服务器提供商不会窃取甚至用户数据，而基于同态加密的云计算模型可在根本上解决这一矛盾。首先，用户使用同态加密算法和加密密钥对数据进行加密，并将密文发送给云服务器；云服务器在无法获知明文数据的情况下按照用户给定的程序对密文进行计算，并将密文计算结果返回给用户；用户使用同态加密算法和解密密钥对密文计算结果进行解密，所得结果与直接对明文进行相同计算的结果等价。</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）在区块链中应用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同态加密首先运用在云计算和大数据中。对于区块链技术，</a:t>
            </a:r>
            <a:r>
              <a:rPr lang="zh-CN" altLang="en-US" b="1">
                <a:solidFill>
                  <a:srgbClr val="FF0000"/>
                </a:solidFill>
                <a:highlight>
                  <a:srgbClr val="FFFF00"/>
                </a:highlight>
                <a:latin typeface="微软雅黑" panose="020B0503020204020204" charset="-122"/>
                <a:ea typeface="微软雅黑" panose="020B0503020204020204" charset="-122"/>
                <a:cs typeface="微软雅黑" panose="020B0503020204020204" charset="-122"/>
              </a:rPr>
              <a:t>同态加密也是很好的互补。使用同态加密技术，运行在区块链上的智能合约可以处理密文，而无法获知真实数据，极大地提高了隐私安全性。</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对于区块链网络用户来说，希望提交到区块链网络中的数据安全性能得以保证，</a:t>
            </a:r>
            <a:r>
              <a:rPr lang="zh-CN" altLang="en-US" b="1">
                <a:solidFill>
                  <a:srgbClr val="FF0000"/>
                </a:solidFill>
                <a:highlight>
                  <a:srgbClr val="FFFF00"/>
                </a:highlight>
                <a:latin typeface="微软雅黑" panose="020B0503020204020204" charset="-122"/>
                <a:ea typeface="微软雅黑" panose="020B0503020204020204" charset="-122"/>
                <a:cs typeface="微软雅黑" panose="020B0503020204020204" charset="-122"/>
              </a:rPr>
              <a:t>尤其是重要敏感数据的安全性，应避免恶意的信息泄露和篡改。同态加密技术能够使用户的密文数据在区块链智能合约中密文运算，而非传统的明文运算。这样的优点是，用户将交易数据提交到区块链网络之前，可使用相应的加密算法对交易数据进行加密，数据以密文的形式存在，即使被攻击者获取，也不会泄露用户的任何隐私信息，同时密文运算结果与明文运算结果一致。</a:t>
            </a:r>
            <a:endPar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endParaRPr>
          </a:p>
          <a:p>
            <a:endPar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9"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custDataLst>
              <p:tags r:id="rId7"/>
            </p:custDataLst>
          </p:nvPr>
        </p:nvSpPr>
        <p:spPr>
          <a:xfrm>
            <a:off x="464185" y="1061720"/>
            <a:ext cx="3026410"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6</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、零知识证明</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custDataLst>
              <p:tags r:id="rId8"/>
            </p:custDataLst>
          </p:nvPr>
        </p:nvSpPr>
        <p:spPr>
          <a:xfrm>
            <a:off x="0" y="1583690"/>
            <a:ext cx="12075795" cy="5142865"/>
          </a:xfrm>
          <a:prstGeom prst="rect">
            <a:avLst/>
          </a:prstGeom>
          <a:noFill/>
        </p:spPr>
        <p:txBody>
          <a:bodyPr wrap="square" rtlCol="0" anchor="t">
            <a:noAutofit/>
          </a:bodyPr>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"零知识证明"-zero-knowledge proof，是由S.Goldwasser、S.Micali及C.Rackoff在20世纪80年代初提出的。它指的是</a:t>
            </a:r>
            <a:r>
              <a:rPr lang="zh-CN" altLang="en-US">
                <a:solidFill>
                  <a:schemeClr val="dk1"/>
                </a:solidFill>
                <a:highlight>
                  <a:srgbClr val="FF0000"/>
                </a:highlight>
                <a:latin typeface="微软雅黑" panose="020B0503020204020204" charset="-122"/>
                <a:ea typeface="微软雅黑" panose="020B0503020204020204" charset="-122"/>
                <a:cs typeface="微软雅黑" panose="020B0503020204020204" charset="-122"/>
              </a:rPr>
              <a:t>证明者能够在不向验证者提供任何有用的信息的情况下，使验证者相信某个论断是正确的。</a:t>
            </a:r>
            <a:r>
              <a:rPr lang="zh-CN" altLang="en-US">
                <a:solidFill>
                  <a:schemeClr val="dk1"/>
                </a:solidFill>
                <a:latin typeface="微软雅黑" panose="020B0503020204020204" charset="-122"/>
                <a:ea typeface="微软雅黑" panose="020B0503020204020204" charset="-122"/>
                <a:cs typeface="微软雅黑" panose="020B0503020204020204" charset="-122"/>
              </a:rPr>
              <a:t>零知识证明实质上是一种涉及两方或更多方的协议，即两方或更多方完成一项任务所需采取的一系列步骤。证明者向验证者证明并使其相信自己知道或拥有某一消息，但证明过程不能向验证者泄漏任何关于被证明消息的信息。</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证明举例</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如：（</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用户在系统注册时，系统不会保存用户的密码明文，而是保存了密码的哈希值；用户在登录系统时，只需要输入注册时的密码，系统会根据用户输入密码产生的哈希值与系统数据库保存的哈希值进行比对。如果一致，则系统认为——当前登录用户知道该账号的密码。</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这样，用户不需要告诉网站密码，就能证明自己的身份。这其实就是一种零知识证明。</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）B确定该房间内有某一物体，A用自己拥有的钥匙打开该房间的门，然后把物体拿出来出示给B，从而证明自己确实拥有该房间的钥匙。</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在整个证明的过程中，B始终不能看到钥匙的样子，从而避免了钥匙的泄露。</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3</a:t>
            </a:r>
            <a:r>
              <a:rPr lang="zh-CN" altLang="en-US">
                <a:solidFill>
                  <a:schemeClr val="dk1"/>
                </a:solidFill>
                <a:latin typeface="微软雅黑" panose="020B0503020204020204" charset="-122"/>
                <a:ea typeface="微软雅黑" panose="020B0503020204020204" charset="-122"/>
                <a:cs typeface="微软雅黑" panose="020B0503020204020204" charset="-122"/>
              </a:rPr>
              <a:t>）A要去公司实习，公司要求A在校所有功课没有挂科，才有资格加入公司。A虽然所有功课都没有挂科，但都在61、62左右徘徊；A不想让公司看到自己的成绩单，于是A委托学校开了一个证明：证明A在校所有功课全部及格。并交到了公司，加入了公司。</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a:solidFill>
                  <a:schemeClr val="dk1"/>
                </a:solidFill>
                <a:latin typeface="微软雅黑" panose="020B0503020204020204" charset="-122"/>
                <a:ea typeface="微软雅黑" panose="020B0503020204020204" charset="-122"/>
                <a:cs typeface="微软雅黑" panose="020B0503020204020204" charset="-122"/>
              </a:rPr>
              <a:t>这样，A既没有暴露自己的确切考试成绩，又向公司证明自己满足要求。这其实就是零知识证明。</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9"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custDataLst>
              <p:tags r:id="rId7"/>
            </p:custDataLst>
          </p:nvPr>
        </p:nvSpPr>
        <p:spPr>
          <a:xfrm>
            <a:off x="228600" y="1910715"/>
            <a:ext cx="11734800" cy="5389880"/>
          </a:xfrm>
          <a:prstGeom prst="rect">
            <a:avLst/>
          </a:prstGeom>
          <a:noFill/>
        </p:spPr>
        <p:txBody>
          <a:bodyPr wrap="square" rtlCol="0" anchor="t">
            <a:noAutofit/>
          </a:bodyPr>
          <a:p>
            <a:r>
              <a:rPr lang="en-US" altLang="zh-CN" sz="24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rPr>
              <a:t>（</a:t>
            </a:r>
            <a:r>
              <a:rPr lang="en-US" altLang="zh-CN" sz="2400">
                <a:solidFill>
                  <a:schemeClr val="dk1"/>
                </a:solidFill>
                <a:latin typeface="微软雅黑" panose="020B0503020204020204" charset="-122"/>
                <a:ea typeface="微软雅黑" panose="020B0503020204020204" charset="-122"/>
                <a:cs typeface="微软雅黑" panose="020B0503020204020204" charset="-122"/>
                <a:sym typeface="+mn-ea"/>
              </a:rPr>
              <a:t>4</a:t>
            </a:r>
            <a:r>
              <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rPr>
              <a:t>）A拥有B的公钥，A没有见过B，而B见过A的照片，偶然一天2人见面了，B认出了A，但A不能确定面前的人是否是B，这时B要向A证明自己是B，也有2个方法。</a:t>
            </a:r>
            <a:endParaRPr lang="zh-CN" altLang="en-US" sz="24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2400">
              <a:solidFill>
                <a:schemeClr val="dk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rPr>
              <a:t>①B把自己的私钥给A，A用这个私钥对某个数据加密，然后用B的公钥解密，如果正确，则证明对方确实是B。</a:t>
            </a:r>
            <a:endParaRPr lang="zh-CN" altLang="en-US" sz="24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2400">
              <a:solidFill>
                <a:schemeClr val="dk1"/>
              </a:solidFill>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4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rPr>
              <a:t>②A给出一个随机值，并使用B的公钥对其加密，然后将加密后的数据交给B，B用自己的私钥解密并展示给A，如果与A给出的随机值相同，则证明对方是B。</a:t>
            </a:r>
            <a:endParaRPr lang="zh-CN" altLang="en-US" sz="2400">
              <a:solidFill>
                <a:schemeClr val="dk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a:solidFill>
                  <a:schemeClr val="dk1"/>
                </a:solidFill>
                <a:latin typeface="微软雅黑" panose="020B0503020204020204" charset="-122"/>
                <a:ea typeface="微软雅黑" panose="020B0503020204020204" charset="-122"/>
                <a:cs typeface="微软雅黑" panose="020B0503020204020204" charset="-122"/>
              </a:rPr>
              <a:t>这些</a:t>
            </a:r>
            <a:r>
              <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rPr>
              <a:t>方法都属于零知识证明。</a:t>
            </a:r>
            <a:endPar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endParaRPr>
          </a:p>
          <a:p>
            <a:pPr>
              <a:lnSpc>
                <a:spcPct val="130000"/>
              </a:lnSpc>
            </a:pPr>
            <a:r>
              <a:rPr lang="zh-CN" altLang="en-US" sz="2400">
                <a:solidFill>
                  <a:schemeClr val="dk1"/>
                </a:solidFill>
                <a:latin typeface="微软雅黑" panose="020B0503020204020204" charset="-122"/>
                <a:ea typeface="微软雅黑" panose="020B0503020204020204" charset="-122"/>
                <a:cs typeface="微软雅黑" panose="020B0503020204020204" charset="-122"/>
              </a:rPr>
              <a:t>零知识证明：零知识，即在证明的过程中不透露任何内情。通俗的来讲，就是既证明了自己想证明的事情，同时透露给验证者的信息为“零”。</a:t>
            </a:r>
            <a:endParaRPr lang="zh-CN" altLang="en-US" sz="24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240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custDataLst>
              <p:tags r:id="rId8"/>
            </p:custDataLst>
          </p:nvPr>
        </p:nvSpPr>
        <p:spPr>
          <a:xfrm>
            <a:off x="464185" y="1193165"/>
            <a:ext cx="3209925"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6</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、零知识证明</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8"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100" name="文本框 99"/>
          <p:cNvSpPr txBox="1"/>
          <p:nvPr/>
        </p:nvSpPr>
        <p:spPr>
          <a:xfrm>
            <a:off x="100965" y="1860550"/>
            <a:ext cx="11978005" cy="4707890"/>
          </a:xfrm>
          <a:prstGeom prst="rect">
            <a:avLst/>
          </a:prstGeom>
          <a:noFill/>
          <a:ln w="9525">
            <a:noFill/>
          </a:ln>
        </p:spPr>
        <p:txBody>
          <a:bodyPr wrap="square">
            <a:spAutoFit/>
          </a:bodyPr>
          <a:p>
            <a:pPr indent="0"/>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zh-CN" sz="2000" b="0">
                <a:solidFill>
                  <a:srgbClr val="000000"/>
                </a:solidFill>
                <a:latin typeface="微软雅黑" panose="020B0503020204020204" charset="-122"/>
                <a:ea typeface="微软雅黑" panose="020B0503020204020204" charset="-122"/>
                <a:cs typeface="微软雅黑" panose="020B0503020204020204" charset="-122"/>
              </a:rPr>
              <a:t>在现在的时代，个人的身份与很多信息进行了关联，你的手机号，身份证号，银行卡号等等都绑定在一起，只要知道你的手机号，就可以通过关联信息获取到你的姓名，出生年月等等信息，可所谓“牵一发而动全身”。</a:t>
            </a:r>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zh-CN" sz="2000" b="0">
                <a:solidFill>
                  <a:srgbClr val="000000"/>
                </a:solidFill>
                <a:latin typeface="微软雅黑" panose="020B0503020204020204" charset="-122"/>
                <a:ea typeface="微软雅黑" panose="020B0503020204020204" charset="-122"/>
                <a:cs typeface="微软雅黑" panose="020B0503020204020204" charset="-122"/>
              </a:rPr>
              <a:t>在区块链的世界中，用地址来表示交易双方，这样达到了匿名的作用。然而，链上的信息虽然是匿名的，但是通过链上信息绑定的链下信息，像很多交易所都绑定了链上地址与链下的银行账户、支付宝，这样可以很方便的追溯真实世界的交易双方，使得匿名性荡然无存。那么，有没有一种方法，能够在隐藏发送方、接受方以及交易金额等其他细节的情况下，保证交易有效呢？</a:t>
            </a:r>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b="1">
                <a:solidFill>
                  <a:srgbClr val="FF0000"/>
                </a:solidFill>
                <a:highlight>
                  <a:srgbClr val="FFFF00"/>
                </a:highlight>
                <a:latin typeface="微软雅黑" panose="020B0503020204020204" charset="-122"/>
                <a:ea typeface="微软雅黑" panose="020B0503020204020204" charset="-122"/>
                <a:cs typeface="微软雅黑" panose="020B0503020204020204" charset="-122"/>
              </a:rPr>
              <a:t>答案就是：零知识证明</a:t>
            </a:r>
            <a:endParaRPr lang="zh-CN" altLang="en-US" sz="2000" b="1">
              <a:solidFill>
                <a:srgbClr val="FF0000"/>
              </a:solidFill>
              <a:highlight>
                <a:srgbClr val="FFFF00"/>
              </a:highlight>
              <a:latin typeface="微软雅黑" panose="020B0503020204020204" charset="-122"/>
              <a:ea typeface="微软雅黑" panose="020B0503020204020204" charset="-122"/>
              <a:cs typeface="微软雅黑" panose="020B0503020204020204" charset="-122"/>
            </a:endParaRPr>
          </a:p>
          <a:p>
            <a:pPr inden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通过利用零知识证明机制，可以将交易双方的地址、交易细节隐藏起来。</a:t>
            </a:r>
            <a:endParaRPr lang="zh-CN" altLang="en-US" sz="2000" b="1">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目前ZCASH（大零币）使用零知识机制来证明交易有效，在ZCASH中，摒弃了之前的UTXO方式，而是使用了一种基于UTXO，被称为NOTE（支票）的新方式代替。NOTE代表了当前账户对资产的支配权，与UTXO不同，账户余额的存储方式不再是“未消费的交易输出”，而是“未被作废的支票（NOTE）”；一个NOTE是由所有者公钥PK、所拥有金额V、和唯一区分支票的序列号r组成，表示为NOTE=(PK， v， r)。</a:t>
            </a:r>
            <a:endParaRPr lang="zh-CN" altLang="en-US" sz="2000" b="1">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7"/>
            </p:custDataLst>
          </p:nvPr>
        </p:nvSpPr>
        <p:spPr>
          <a:xfrm>
            <a:off x="464185" y="1061720"/>
            <a:ext cx="3041015"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6</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、零知识证明</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9"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100" name="文本框 99"/>
          <p:cNvSpPr txBox="1"/>
          <p:nvPr/>
        </p:nvSpPr>
        <p:spPr>
          <a:xfrm>
            <a:off x="0" y="1583690"/>
            <a:ext cx="12121515" cy="4892675"/>
          </a:xfrm>
          <a:prstGeom prst="rect">
            <a:avLst/>
          </a:prstGeom>
          <a:noFill/>
          <a:ln w="9525">
            <a:noFill/>
          </a:ln>
        </p:spPr>
        <p:txBody>
          <a:bodyPr wrap="square">
            <a:spAutoFit/>
          </a:bodyPr>
          <a:p>
            <a:pPr indent="0">
              <a:lnSpc>
                <a:spcPct val="120000"/>
              </a:lnSpc>
            </a:pPr>
            <a:r>
              <a:rPr lang="zh-CN" sz="2000" b="0">
                <a:solidFill>
                  <a:srgbClr val="000000"/>
                </a:solidFill>
                <a:latin typeface="微软雅黑" panose="020B0503020204020204" charset="-122"/>
                <a:ea typeface="微软雅黑" panose="020B0503020204020204" charset="-122"/>
                <a:cs typeface="微软雅黑" panose="020B0503020204020204" charset="-122"/>
              </a:rPr>
              <a:t>ZCash交易</a:t>
            </a:r>
            <a:r>
              <a:rPr lang="zh-CN" sz="2000" b="0">
                <a:solidFill>
                  <a:srgbClr val="000000"/>
                </a:solidFill>
                <a:effectLst>
                  <a:outerShdw blurRad="38100" dist="38100" dir="2700000" algn="tl">
                    <a:srgbClr val="000000">
                      <a:alpha val="43137"/>
                    </a:srgbClr>
                  </a:outerShdw>
                </a:effectLst>
                <a:highlight>
                  <a:srgbClr val="FF0000"/>
                </a:highlight>
                <a:latin typeface="微软雅黑" panose="020B0503020204020204" charset="-122"/>
                <a:ea typeface="微软雅黑" panose="020B0503020204020204" charset="-122"/>
                <a:cs typeface="微软雅黑" panose="020B0503020204020204" charset="-122"/>
              </a:rPr>
              <a:t>分为两类</a:t>
            </a:r>
            <a:r>
              <a:rPr lang="zh-CN" sz="2000" b="0">
                <a:solidFill>
                  <a:srgbClr val="000000"/>
                </a:solidFill>
                <a:latin typeface="微软雅黑" panose="020B0503020204020204" charset="-122"/>
                <a:ea typeface="微软雅黑" panose="020B0503020204020204" charset="-122"/>
                <a:cs typeface="微软雅黑" panose="020B0503020204020204" charset="-122"/>
              </a:rPr>
              <a:t>：</a:t>
            </a:r>
            <a:r>
              <a:rPr lang="zh-CN" sz="2000" b="0">
                <a:solidFill>
                  <a:srgbClr val="000000"/>
                </a:solidFill>
                <a:highlight>
                  <a:srgbClr val="FF0000"/>
                </a:highlight>
                <a:latin typeface="微软雅黑" panose="020B0503020204020204" charset="-122"/>
                <a:ea typeface="微软雅黑" panose="020B0503020204020204" charset="-122"/>
                <a:cs typeface="微软雅黑" panose="020B0503020204020204" charset="-122"/>
              </a:rPr>
              <a:t>透明地址交易和隐藏地址交易。</a:t>
            </a:r>
            <a:r>
              <a:rPr lang="zh-CN" sz="2000" b="0">
                <a:solidFill>
                  <a:srgbClr val="000000"/>
                </a:solidFill>
                <a:latin typeface="微软雅黑" panose="020B0503020204020204" charset="-122"/>
                <a:ea typeface="微软雅黑" panose="020B0503020204020204" charset="-122"/>
                <a:cs typeface="微软雅黑" panose="020B0503020204020204" charset="-122"/>
              </a:rPr>
              <a:t>透明地址交易的输入、输出直接是可见的NOTE信息；</a:t>
            </a:r>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r>
              <a:rPr lang="zh-CN" sz="2000" b="0">
                <a:solidFill>
                  <a:srgbClr val="000000"/>
                </a:solidFill>
                <a:latin typeface="微软雅黑" panose="020B0503020204020204" charset="-122"/>
                <a:ea typeface="微软雅黑" panose="020B0503020204020204" charset="-122"/>
                <a:cs typeface="微软雅黑" panose="020B0503020204020204" charset="-122"/>
              </a:rPr>
              <a:t>隐藏地址</a:t>
            </a:r>
            <a:r>
              <a:rPr lang="zh-CN" sz="2000" b="0">
                <a:solidFill>
                  <a:srgbClr val="000000"/>
                </a:solidFill>
                <a:highlight>
                  <a:srgbClr val="FF0000"/>
                </a:highlight>
                <a:latin typeface="微软雅黑" panose="020B0503020204020204" charset="-122"/>
                <a:ea typeface="微软雅黑" panose="020B0503020204020204" charset="-122"/>
                <a:cs typeface="微软雅黑" panose="020B0503020204020204" charset="-122"/>
              </a:rPr>
              <a:t>交易，输入和/或输出的地址和金额是隐藏的</a:t>
            </a:r>
            <a:r>
              <a:rPr lang="zh-CN" sz="2000" b="0">
                <a:solidFill>
                  <a:srgbClr val="000000"/>
                </a:solidFill>
                <a:latin typeface="微软雅黑" panose="020B0503020204020204" charset="-122"/>
                <a:ea typeface="微软雅黑" panose="020B0503020204020204" charset="-122"/>
                <a:cs typeface="微软雅黑" panose="020B0503020204020204" charset="-122"/>
              </a:rPr>
              <a:t>。</a:t>
            </a:r>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在ZCASH的隐藏地址交易中，交易的输入输出不再是明文的NOTE，而是NOTE的签发和废弃通知。如下图：</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左侧代表的是“签发的新的NOTE”，右侧代表的是“作废的NOTE”。</a:t>
            </a:r>
            <a:r>
              <a:rPr lang="zh-CN" altLang="en-US" sz="2000" b="0">
                <a:solidFill>
                  <a:srgbClr val="000000"/>
                </a:solidFill>
                <a:highlight>
                  <a:srgbClr val="FF0000"/>
                </a:highlight>
                <a:latin typeface="微软雅黑" panose="020B0503020204020204" charset="-122"/>
                <a:ea typeface="微软雅黑" panose="020B0503020204020204" charset="-122"/>
                <a:cs typeface="微软雅黑" panose="020B0503020204020204" charset="-122"/>
              </a:rPr>
              <a:t>每次进行转账，就会把转账方的NOTE放到作废列表里，代表此NOTE已经作废，同时为收款方创建一张等额的NOTE。</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这样就实现了“资产的转移”，并且由于</a:t>
            </a:r>
            <a:r>
              <a:rPr lang="zh-CN" altLang="en-US" sz="2000" b="0">
                <a:solidFill>
                  <a:srgbClr val="000000"/>
                </a:solidFill>
                <a:highlight>
                  <a:srgbClr val="FF0000"/>
                </a:highlight>
                <a:latin typeface="微软雅黑" panose="020B0503020204020204" charset="-122"/>
                <a:ea typeface="微软雅黑" panose="020B0503020204020204" charset="-122"/>
                <a:cs typeface="微软雅黑" panose="020B0503020204020204" charset="-122"/>
              </a:rPr>
              <a:t>都是记录的NOTE的哈希值</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，因此并不知道被废弃的和新签发的NOTE的内容，这样就做到了隐藏交易双方及交易细节。</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7"/>
            </p:custDataLst>
          </p:nvPr>
        </p:nvSpPr>
        <p:spPr>
          <a:xfrm>
            <a:off x="464185" y="1061720"/>
            <a:ext cx="3399155"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6</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、零知识证明</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custDataLst>
              <p:tags r:id="rId8"/>
            </p:custDataLst>
          </p:nvPr>
        </p:nvPicPr>
        <p:blipFill>
          <a:blip r:embed="rId9"/>
          <a:stretch>
            <a:fillRect/>
          </a:stretch>
        </p:blipFill>
        <p:spPr>
          <a:xfrm>
            <a:off x="2748915" y="2760345"/>
            <a:ext cx="4723765" cy="1740535"/>
          </a:xfrm>
          <a:prstGeom prst="rect">
            <a:avLst/>
          </a:prstGeom>
        </p:spPr>
      </p:pic>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5"/>
          <p:cNvPicPr/>
          <p:nvPr userDrawn="1">
            <p:custDataLst>
              <p:tags r:id="rId1"/>
            </p:custDataLst>
          </p:nvPr>
        </p:nvPicPr>
        <p:blipFill>
          <a:blip r:embed="rId2" r:link="rId3" cstate="email"/>
          <a:stretch>
            <a:fillRect/>
          </a:stretch>
        </p:blipFill>
        <p:spPr>
          <a:xfrm>
            <a:off x="0" y="0"/>
            <a:ext cx="720090" cy="503077"/>
          </a:xfrm>
          <a:prstGeom prst="rect">
            <a:avLst/>
          </a:prstGeom>
        </p:spPr>
      </p:pic>
      <p:pic>
        <p:nvPicPr>
          <p:cNvPr id="6" name="图片 7"/>
          <p:cNvPicPr/>
          <p:nvPr userDrawn="1">
            <p:custDataLst>
              <p:tags r:id="rId4"/>
            </p:custDataLst>
          </p:nvPr>
        </p:nvPicPr>
        <p:blipFill>
          <a:blip r:embed="rId5" r:link="rId6" cstate="email"/>
          <a:stretch>
            <a:fillRect/>
          </a:stretch>
        </p:blipFill>
        <p:spPr>
          <a:xfrm>
            <a:off x="11471910" y="0"/>
            <a:ext cx="720090" cy="434568"/>
          </a:xfrm>
          <a:prstGeom prst="rect">
            <a:avLst/>
          </a:prstGeom>
        </p:spPr>
      </p:pic>
      <p:sp>
        <p:nvSpPr>
          <p:cNvPr id="2" name="文本框 1"/>
          <p:cNvSpPr txBox="1"/>
          <p:nvPr/>
        </p:nvSpPr>
        <p:spPr>
          <a:xfrm>
            <a:off x="371475" y="1792605"/>
            <a:ext cx="11239500" cy="2676525"/>
          </a:xfrm>
          <a:prstGeom prst="rect">
            <a:avLst/>
          </a:prstGeom>
          <a:noFill/>
        </p:spPr>
        <p:txBody>
          <a:bodyPr wrap="square" rtlCol="0" anchor="t">
            <a:spAutoFit/>
          </a:bodyPr>
          <a:p>
            <a:pPr indent="0">
              <a:lnSpc>
                <a:spcPct val="120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矿工如何确认这些匿名交易？在矿工确认交易时，转账方会提供一个证明P，能够证明：转账方通过私钥SK、公钥PK、支票序列号r计算后的哈希值，与在签发列表中存在的哈希值一致，这足以证明转账方的NOTE存在。这样既没有泄露转账方的信息，又证明了NOTE存在。</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矿工确认NOTE存在后，就会在作废列表中查询，如果没有此笔NOTE的作废记录，则证明转账方NOTE有效（防止双花）。然后再在作废列表中，把当前NOTE的序列号哈希计算后的值记录在作废列表中，表明此笔NOTE已经作废，同时为收款方签发新的NOTE。</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至此，就可以在区块链中应用零知识证明来保护交易双方隐私了。</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custDataLst>
              <p:tags r:id="rId7"/>
            </p:custDataLst>
          </p:nvPr>
        </p:nvSpPr>
        <p:spPr>
          <a:xfrm>
            <a:off x="464185" y="1061720"/>
            <a:ext cx="3399155" cy="521970"/>
          </a:xfrm>
          <a:prstGeom prst="rect">
            <a:avLst/>
          </a:prstGeom>
          <a:noFill/>
        </p:spPr>
        <p:txBody>
          <a:bodyPr wrap="square" rtlCol="0">
            <a:spAutoFit/>
          </a:bodyPr>
          <a:p>
            <a:r>
              <a:rPr lang="en-US" altLang="zh-CN" sz="2800" b="1">
                <a:solidFill>
                  <a:schemeClr val="dk1"/>
                </a:solidFill>
                <a:latin typeface="微软雅黑" panose="020B0503020204020204" charset="-122"/>
                <a:ea typeface="微软雅黑" panose="020B0503020204020204" charset="-122"/>
                <a:cs typeface="微软雅黑" panose="020B0503020204020204" charset="-122"/>
              </a:rPr>
              <a:t>6</a:t>
            </a:r>
            <a:r>
              <a:rPr lang="zh-CN" altLang="en-US" sz="2800" b="1">
                <a:solidFill>
                  <a:schemeClr val="dk1"/>
                </a:solidFill>
                <a:latin typeface="微软雅黑" panose="020B0503020204020204" charset="-122"/>
                <a:ea typeface="微软雅黑" panose="020B0503020204020204" charset="-122"/>
                <a:cs typeface="微软雅黑" panose="020B0503020204020204" charset="-122"/>
              </a:rPr>
              <a:t>、零知识证明</a:t>
            </a:r>
            <a:endParaRPr lang="zh-CN" altLang="en-US" sz="2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8"/>
            </p:custDataLst>
          </p:nvPr>
        </p:nvSpPr>
        <p:spPr>
          <a:xfrm>
            <a:off x="0" y="130810"/>
            <a:ext cx="6096000" cy="866140"/>
          </a:xfrm>
          <a:prstGeom prst="rect">
            <a:avLst/>
          </a:prstGeom>
          <a:noFill/>
        </p:spPr>
        <p:txBody>
          <a:bodyPr wrap="square" rtlCol="0" anchor="t">
            <a:spAutoFit/>
          </a:bodyPr>
          <a:p>
            <a:pPr lvl="1" indent="0" algn="l">
              <a:lnSpc>
                <a:spcPct val="180000"/>
              </a:lnSpc>
              <a:buClrTx/>
              <a:buSzTx/>
              <a:buNone/>
            </a:pPr>
            <a:r>
              <a:rPr lang="en-US" altLang="zh-CN" sz="2800">
                <a:solidFill>
                  <a:schemeClr val="accent1"/>
                </a:solidFill>
                <a:latin typeface="微软雅黑" panose="020B0503020204020204" charset="-122"/>
                <a:ea typeface="微软雅黑" panose="020B0503020204020204" charset="-122"/>
                <a:cs typeface="微软雅黑" panose="020B0503020204020204" charset="-122"/>
                <a:sym typeface="+mn-ea"/>
              </a:rPr>
              <a:t>1.1 </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密码知识</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Lst>
</file>

<file path=ppt/tags/tag14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14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4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4.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2.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16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6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1.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17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7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18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8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1.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19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7"/>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7"/>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p="http://schemas.openxmlformats.org/presentationml/2006/main">
  <p:tag name="KSO_WM_TAG_VERSION" val="1.0"/>
  <p:tag name="KSO_WM_BEAUTIFY_FLAG" val="#wm#"/>
  <p:tag name="KSO_WM_TEMPLATE_CATEGORY" val="custom"/>
  <p:tag name="KSO_WM_TEMPLATE_INDEX" val="20204427"/>
  <p:tag name="KSO_WM_TEMPLATE_SUBCATEGORY" val="0"/>
  <p:tag name="KSO_WM_TEMPLATE_MASTER_TYPE" val="1"/>
  <p:tag name="KSO_WM_TEMPLATE_COLOR_TYPE" val="1"/>
  <p:tag name="KSO_WM_TEMPLATE_MASTER_THUMB_INDEX" val="12"/>
  <p:tag name="KSO_WM_TEMPLATE_THUMBS_INDEX" val="1、4、7、9、12、17、20、21、22、23、24、28、30、34、38"/>
</p:tagLst>
</file>

<file path=ppt/tags/tag205.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数据分析总结"/>
  <p:tag name="KSO_WM_TEMPLATE_CATEGORY" val="custom"/>
  <p:tag name="KSO_WM_TEMPLATE_INDEX" val="20204427"/>
  <p:tag name="KSO_WM_UNIT_ID" val="custom20204427_1*a*1"/>
  <p:tag name="KSO_WM_UNIT_ISNUMDGMTITLE" val="0"/>
</p:tagLst>
</file>

<file path=ppt/tags/tag206.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
  <p:tag name="KSO_WM_TEMPLATE_CATEGORY" val="custom"/>
  <p:tag name="KSO_WM_TEMPLATE_INDEX" val="20204427"/>
  <p:tag name="KSO_WM_UNIT_ID" val="custom20204427_1*b*1"/>
  <p:tag name="KSO_WM_UNIT_ISNUMDGMTITLE" val="0"/>
  <p:tag name="KSO_WM_UNIT_TEXT_FILL_FORE_SCHEMECOLOR_INDEX_BRIGHTNESS" val="0.35"/>
  <p:tag name="KSO_WM_UNIT_TEXT_FILL_FORE_SCHEMECOLOR_INDEX" val="13"/>
  <p:tag name="KSO_WM_UNIT_TEXT_FILL_TYPE" val="1"/>
</p:tagLst>
</file>

<file path=ppt/tags/tag207.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427"/>
  <p:tag name="KSO_WM_SLIDE_ID" val="custom20204427_1"/>
  <p:tag name="KSO_WM_TEMPLATE_MASTER_THUMB_INDEX" val="12"/>
  <p:tag name="KSO_WM_TEMPLATE_THUMBS_INDEX" val="1、4、7、9、12、17、20、21、22、23、24、28、30、34、38"/>
</p:tagLst>
</file>

<file path=ppt/tags/tag20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0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15.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2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2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2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3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3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3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4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4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4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4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4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5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5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5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6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43640faf-7b2d-4642-8edf-e950232bffed}"/>
  <p:tag name="KSO_WM_UNIT_TYPE" val="i"/>
</p:tagLst>
</file>

<file path=ppt/tags/tag26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WM_BEAUTIFY_SHAPE_IDENTITY" val="{74769e25-416d-4cda-ae7e-64866c7c9f1f}"/>
  <p:tag name="KSO_WM_UNIT_TYPE" val="i"/>
</p:tagLst>
</file>

<file path=ppt/tags/tag2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269.xml><?xml version="1.0" encoding="utf-8"?>
<p:tagLst xmlns:p="http://schemas.openxmlformats.org/presentationml/2006/main">
  <p:tag name="COMMONDATA" val="eyJoZGlkIjoiODU0ODQyODEzMDZjNDUyZDUwNzUxOGQwNmU1YTA2MjMifQ=="/>
  <p:tag name="KSO_WPP_MARK_KEY" val="0274dc8b-f77e-451f-ac67-05fa80e2d5f7"/>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51">
      <a:dk1>
        <a:srgbClr val="000000"/>
      </a:dk1>
      <a:lt1>
        <a:srgbClr val="FFFFFF"/>
      </a:lt1>
      <a:dk2>
        <a:srgbClr val="EDF2F9"/>
      </a:dk2>
      <a:lt2>
        <a:srgbClr val="FFFFFF"/>
      </a:lt2>
      <a:accent1>
        <a:srgbClr val="257AC1"/>
      </a:accent1>
      <a:accent2>
        <a:srgbClr val="2761BF"/>
      </a:accent2>
      <a:accent3>
        <a:srgbClr val="179185"/>
      </a:accent3>
      <a:accent4>
        <a:srgbClr val="439230"/>
      </a:accent4>
      <a:accent5>
        <a:srgbClr val="B09E16"/>
      </a:accent5>
      <a:accent6>
        <a:srgbClr val="CA443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6960</Words>
  <Application>WPS 演示</Application>
  <PresentationFormat>宽屏</PresentationFormat>
  <Paragraphs>159</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Wingdings</vt:lpstr>
      <vt:lpstr>Wingdings</vt:lpstr>
      <vt:lpstr>微软雅黑</vt:lpstr>
      <vt:lpstr>汉仪旗黑-85S</vt:lpstr>
      <vt:lpstr>Arial Unicode MS</vt:lpstr>
      <vt:lpstr>Calibri</vt:lpstr>
      <vt:lpstr>Office 主题​​</vt:lpstr>
      <vt:lpstr>2_Office 主题​​</vt:lpstr>
      <vt:lpstr>第一章  密码与隐私威胁与保护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李飞</cp:lastModifiedBy>
  <cp:revision>192</cp:revision>
  <dcterms:created xsi:type="dcterms:W3CDTF">2019-06-19T02:08:00Z</dcterms:created>
  <dcterms:modified xsi:type="dcterms:W3CDTF">2023-11-07T15:26:32Z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AD4ADB3641604C45BE5C901AB8B1BCAC</vt:lpwstr>
  </property>
</Properties>
</file>