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3"/>
    <p:sldId id="258" r:id="rId4"/>
    <p:sldId id="259" r:id="rId5"/>
    <p:sldId id="260" r:id="rId6"/>
    <p:sldId id="261" r:id="rId7"/>
    <p:sldId id="262" r:id="rId8"/>
    <p:sldId id="263" r:id="rId9"/>
    <p:sldId id="264" r:id="rId10"/>
    <p:sldId id="265" r:id="rId11"/>
    <p:sldId id="313" r:id="rId12"/>
    <p:sldId id="266" r:id="rId13"/>
    <p:sldId id="267" r:id="rId14"/>
    <p:sldId id="268" r:id="rId15"/>
    <p:sldId id="269" r:id="rId16"/>
    <p:sldId id="270" r:id="rId17"/>
    <p:sldId id="361" r:id="rId18"/>
    <p:sldId id="362" r:id="rId19"/>
    <p:sldId id="363" r:id="rId20"/>
    <p:sldId id="364" r:id="rId21"/>
    <p:sldId id="365" r:id="rId22"/>
    <p:sldId id="366" r:id="rId24"/>
    <p:sldId id="367" r:id="rId25"/>
    <p:sldId id="368" r:id="rId26"/>
    <p:sldId id="369" r:id="rId27"/>
    <p:sldId id="370" r:id="rId28"/>
    <p:sldId id="371" r:id="rId29"/>
    <p:sldId id="372" r:id="rId30"/>
    <p:sldId id="373" r:id="rId31"/>
    <p:sldId id="374" r:id="rId32"/>
    <p:sldId id="375" r:id="rId33"/>
    <p:sldId id="376" r:id="rId34"/>
    <p:sldId id="377" r:id="rId35"/>
    <p:sldId id="378" r:id="rId36"/>
    <p:sldId id="379" r:id="rId37"/>
    <p:sldId id="380" r:id="rId38"/>
    <p:sldId id="381" r:id="rId39"/>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gs" Target="tags/tag15.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9218" name="幻灯片图像占位符 9217"/>
          <p:cNvSpPr/>
          <p:nvPr>
            <p:ph type="sldImg"/>
          </p:nvPr>
        </p:nvSpPr>
        <p:spPr/>
      </p:sp>
      <p:sp>
        <p:nvSpPr>
          <p:cNvPr id="9219" name="文本占位符 9218"/>
          <p:cNvSpPr/>
          <p:nvPr>
            <p:ph type="body" idx="1"/>
          </p:nvPr>
        </p:nvSpPr>
        <p:spPr/>
        <p:txBody>
          <a:bodyPr/>
          <a:p>
            <a:pPr lvl="0"/>
            <a:r>
              <a:rPr lang="zh-CN" altLang="en-US" dirty="0"/>
              <a:t>AD</a:t>
            </a:r>
            <a:r>
              <a:rPr lang="zh-CN" altLang="en-US" baseline="-25000" dirty="0"/>
              <a:t>c</a:t>
            </a:r>
            <a:r>
              <a:rPr lang="zh-CN" altLang="en-US" dirty="0"/>
              <a:t>是ID</a:t>
            </a:r>
            <a:r>
              <a:rPr lang="zh-CN" altLang="en-US" baseline="-25000" dirty="0"/>
              <a:t>c</a:t>
            </a:r>
            <a:r>
              <a:rPr lang="zh-CN" altLang="en-US" dirty="0"/>
              <a:t>的地址，如IP</a:t>
            </a: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1" Type="http://schemas.openxmlformats.org/officeDocument/2006/relationships/image" Target="../media/image20.png"/><Relationship Id="rId20" Type="http://schemas.openxmlformats.org/officeDocument/2006/relationships/image" Target="../media/image19.png"/><Relationship Id="rId2" Type="http://schemas.openxmlformats.org/officeDocument/2006/relationships/image" Target="../media/image1.png"/><Relationship Id="rId19" Type="http://schemas.openxmlformats.org/officeDocument/2006/relationships/image" Target="../media/image18.png"/><Relationship Id="rId18" Type="http://schemas.openxmlformats.org/officeDocument/2006/relationships/image" Target="../media/image17.png"/><Relationship Id="rId17" Type="http://schemas.openxmlformats.org/officeDocument/2006/relationships/image" Target="../media/image16.png"/><Relationship Id="rId16" Type="http://schemas.openxmlformats.org/officeDocument/2006/relationships/image" Target="../media/image15.png"/><Relationship Id="rId15" Type="http://schemas.openxmlformats.org/officeDocument/2006/relationships/image" Target="../media/image14.png"/><Relationship Id="rId14" Type="http://schemas.openxmlformats.org/officeDocument/2006/relationships/image" Target="../media/image13.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C:\Users\iamisis\Desktop\崔老师的PPT\bghome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D:\TDDOWNLOAD\win8风格图标\PNG\Communications\Blue\MB_0018_note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3229" y="2353360"/>
            <a:ext cx="920511" cy="92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C:\Users\iamisis\Desktop\MetroStation_2.0_XiaZaiBa\metrostation_by_yankoa-d312tty\PNG\Others\Blue\MB_0001_pi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6239" y="2332723"/>
            <a:ext cx="933207"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C:\Users\iamisis\Desktop\MetroStation_2.0_XiaZaiBa\metrostation_by_yankoa-d312tty\PNG\Network\Blue\MB_0036_search.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9445" y="2353360"/>
            <a:ext cx="917336"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C:\Users\iamisis\Desktop\MetroStation_2.0_XiaZaiBa\metrostation_by_yankoa-d312tty\PNG\Suites\Blue\MB_0029_program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16782" y="2332723"/>
            <a:ext cx="93162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C:\Users\iamisis\Desktop\MetroStation_2.0_XiaZaiBa\metrostation_by_yankoa-d312tty\PNG\Media\Blue\MB_0018_viewe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48402" y="2332723"/>
            <a:ext cx="93162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Users\iamisis\Desktop\MetroStation_2.0_XiaZaiBa\metrostation_by_yankoa-d312tty\PNG\Navigation\blue\MB_0014_world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80022" y="2343835"/>
            <a:ext cx="933207"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PPECLOGO-eff-0-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04233" y="4548188"/>
            <a:ext cx="834808"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descr="PPECLOGO-eff-0-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67257" y="4522789"/>
            <a:ext cx="77291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descr="PPECLOGO-eff-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158167" y="5105401"/>
            <a:ext cx="412643" cy="24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6" descr="PPECLOGO-eff-0-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446747" y="4559301"/>
            <a:ext cx="315831"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PPECLOGO-eff-0-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078678" y="5146677"/>
            <a:ext cx="155535" cy="9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 descr="PPECLOGO-eff-0-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96176" y="4351339"/>
            <a:ext cx="77291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9" descr="PPECLOGO-eff-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9090" y="4749801"/>
            <a:ext cx="116333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0" descr="PPECLOGO-eff-5-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872357" y="4868864"/>
            <a:ext cx="1444249"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1" descr="PPECLOGO-eff-5-4"/>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8424257" y="4446590"/>
            <a:ext cx="87924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2" descr="PPECLOGO-eff-0-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894305" y="5013325"/>
            <a:ext cx="411056" cy="2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3" descr="PPECLOGO-eff-0-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500301" y="4219575"/>
            <a:ext cx="411056" cy="2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4" descr="PPECLOGO-eff2-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80646" y="4508501"/>
            <a:ext cx="1336327"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5" descr="PPECLOGO-eff2-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77267" y="4459288"/>
            <a:ext cx="344399"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6" descr="PPECLOGO-eff2-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48212" y="4824414"/>
            <a:ext cx="55389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7" descr="PPECLOGO-eff2-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913215" y="4562475"/>
            <a:ext cx="284089"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8" descr="PPECLOGO-eff2-1-3"/>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313160" y="4900614"/>
            <a:ext cx="222192"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851200" y="4413600"/>
            <a:ext cx="7892583" cy="893763"/>
          </a:xfrm>
        </p:spPr>
        <p:txBody>
          <a:bodyPr/>
          <a:lstStyle>
            <a:lvl1pPr algn="l">
              <a:defRPr sz="3200" b="1" baseline="0">
                <a:solidFill>
                  <a:schemeClr val="bg1"/>
                </a:solidFill>
              </a:defRPr>
            </a:lvl1pPr>
          </a:lstStyle>
          <a:p>
            <a:pPr lvl="0"/>
            <a:r>
              <a:rPr lang="zh-CN" altLang="en-US" noProof="0" smtClean="0"/>
              <a:t>单击此处编辑母版标题样式</a:t>
            </a:r>
            <a:endParaRPr lang="zh-CN" altLang="en-US" noProof="0" smtClean="0"/>
          </a:p>
        </p:txBody>
      </p:sp>
      <p:sp>
        <p:nvSpPr>
          <p:cNvPr id="3075" name="Rectangle 3"/>
          <p:cNvSpPr>
            <a:spLocks noGrp="1" noChangeArrowheads="1"/>
          </p:cNvSpPr>
          <p:nvPr>
            <p:ph type="subTitle" idx="1"/>
          </p:nvPr>
        </p:nvSpPr>
        <p:spPr>
          <a:xfrm>
            <a:off x="2847600" y="5378333"/>
            <a:ext cx="7899098" cy="530224"/>
          </a:xfrm>
        </p:spPr>
        <p:txBody>
          <a:bodyPr/>
          <a:lstStyle>
            <a:lvl1pPr marL="0" indent="0" algn="l">
              <a:buFontTx/>
              <a:buNone/>
              <a:defRPr baseline="0">
                <a:solidFill>
                  <a:schemeClr val="bg1"/>
                </a:solidFill>
              </a:defRPr>
            </a:lvl1pPr>
          </a:lstStyle>
          <a:p>
            <a:pPr lvl="0"/>
            <a:r>
              <a:rPr lang="zh-CN" altLang="en-US" noProof="0" smtClean="0"/>
              <a:t>单击此处编辑母版副标题样式</a:t>
            </a:r>
            <a:endParaRPr lang="zh-CN" altLang="en-US" noProof="0" smtClean="0"/>
          </a:p>
        </p:txBody>
      </p:sp>
      <p:sp>
        <p:nvSpPr>
          <p:cNvPr id="27" name="Rectangle 4"/>
          <p:cNvSpPr>
            <a:spLocks noGrp="1" noChangeArrowheads="1"/>
          </p:cNvSpPr>
          <p:nvPr>
            <p:ph type="dt" sz="half" idx="10"/>
          </p:nvPr>
        </p:nvSpPr>
        <p:spPr/>
        <p:txBody>
          <a:bodyPr/>
          <a:lstStyle>
            <a:lvl1pPr>
              <a:defRPr baseline="0" smtClean="0"/>
            </a:lvl1pPr>
          </a:lstStyle>
          <a:p>
            <a:pPr>
              <a:defRPr/>
            </a:pPr>
            <a:endParaRPr lang="en-US" altLang="zh-CN"/>
          </a:p>
        </p:txBody>
      </p:sp>
      <p:sp>
        <p:nvSpPr>
          <p:cNvPr id="28" name="Rectangle 5"/>
          <p:cNvSpPr>
            <a:spLocks noGrp="1" noChangeArrowheads="1"/>
          </p:cNvSpPr>
          <p:nvPr>
            <p:ph type="ftr" sz="quarter" idx="11"/>
          </p:nvPr>
        </p:nvSpPr>
        <p:spPr/>
        <p:txBody>
          <a:bodyPr/>
          <a:lstStyle>
            <a:lvl1pPr>
              <a:defRPr baseline="0" smtClean="0"/>
            </a:lvl1pPr>
          </a:lstStyle>
          <a:p>
            <a:pPr>
              <a:defRPr/>
            </a:pPr>
            <a:endParaRPr lang="en-US" altLang="zh-CN"/>
          </a:p>
        </p:txBody>
      </p:sp>
      <p:sp>
        <p:nvSpPr>
          <p:cNvPr id="29" name="Rectangle 6"/>
          <p:cNvSpPr>
            <a:spLocks noGrp="1" noChangeArrowheads="1"/>
          </p:cNvSpPr>
          <p:nvPr>
            <p:ph type="sldNum" sz="quarter" idx="12"/>
          </p:nvPr>
        </p:nvSpPr>
        <p:spPr/>
        <p:txBody>
          <a:bodyPr/>
          <a:lstStyle>
            <a:lvl1pPr>
              <a:defRPr baseline="0" smtClean="0"/>
            </a:lvl1pPr>
          </a:lstStyle>
          <a:p>
            <a:pPr>
              <a:defRPr/>
            </a:pPr>
            <a:fld id="{87E4BE33-EC1D-4BDB-8015-45DF6AF7B3DB}" type="slidenum">
              <a:rPr lang="en-US" altLang="zh-CN"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pic>
        <p:nvPicPr>
          <p:cNvPr id="8"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2"/>
          <p:cNvSpPr>
            <a:spLocks noGrp="1"/>
          </p:cNvSpPr>
          <p:nvPr>
            <p:ph type="dt" sz="half" idx="10"/>
          </p:nvPr>
        </p:nvSpPr>
        <p:spPr/>
        <p:txBody>
          <a:bodyPr/>
          <a:lstStyle/>
          <a:p>
            <a:fld id="{13D0CE79-49FB-443D-BEF8-6B709DE8FD0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906490-237C-474C-BA2E-D98840BC1F8F}" type="slidenum">
              <a:rPr lang="zh-CN" altLang="en-US" smtClean="0"/>
            </a:fld>
            <a:endParaRPr lang="zh-CN" altLang="en-US"/>
          </a:p>
        </p:txBody>
      </p:sp>
      <p:sp>
        <p:nvSpPr>
          <p:cNvPr id="7" name="内容占位符 6"/>
          <p:cNvSpPr>
            <a:spLocks noGrp="1"/>
          </p:cNvSpPr>
          <p:nvPr>
            <p:ph sz="quarter" idx="13"/>
          </p:nvPr>
        </p:nvSpPr>
        <p:spPr>
          <a:xfrm>
            <a:off x="261449" y="439616"/>
            <a:ext cx="11669102" cy="5669329"/>
          </a:xfrm>
        </p:spPr>
        <p:txBody>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accent1">
                    <a:lumMod val="7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sz="2400" baseline="0">
                <a:solidFill>
                  <a:srgbClr val="000000"/>
                </a:solidFill>
              </a:defRPr>
            </a:lvl1pPr>
            <a:lvl2pPr>
              <a:defRPr sz="2000" baseline="0"/>
            </a:lvl2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baseline="0"/>
            </a:lvl1pPr>
          </a:lstStyle>
          <a:p>
            <a:fld id="{13D0CE79-49FB-443D-BEF8-6B709DE8FD0C}" type="datetimeFigureOut">
              <a:rPr lang="zh-CN" altLang="en-US" smtClean="0"/>
            </a:fld>
            <a:endParaRPr lang="zh-CN" altLang="en-US"/>
          </a:p>
        </p:txBody>
      </p:sp>
      <p:sp>
        <p:nvSpPr>
          <p:cNvPr id="5" name="Rectangle 5"/>
          <p:cNvSpPr>
            <a:spLocks noGrp="1" noChangeArrowheads="1"/>
          </p:cNvSpPr>
          <p:nvPr>
            <p:ph type="ftr" sz="quarter" idx="11"/>
          </p:nvPr>
        </p:nvSpPr>
        <p:spPr/>
        <p:txBody>
          <a:bodyPr/>
          <a:lstStyle>
            <a:lvl1pPr>
              <a:defRPr baseline="0"/>
            </a:lvl1pPr>
          </a:lstStyle>
          <a:p>
            <a:endParaRPr lang="zh-CN" altLang="en-US" dirty="0"/>
          </a:p>
        </p:txBody>
      </p:sp>
      <p:sp>
        <p:nvSpPr>
          <p:cNvPr id="6" name="Rectangle 6"/>
          <p:cNvSpPr>
            <a:spLocks noGrp="1" noChangeArrowheads="1"/>
          </p:cNvSpPr>
          <p:nvPr>
            <p:ph type="sldNum" sz="quarter" idx="12"/>
          </p:nvPr>
        </p:nvSpPr>
        <p:spPr/>
        <p:txBody>
          <a:bodyPr/>
          <a:lstStyle>
            <a:lvl1pPr>
              <a:defRPr baseline="0"/>
            </a:lvl1pPr>
          </a:lstStyle>
          <a:p>
            <a:fld id="{EF906490-237C-474C-BA2E-D98840BC1F8F}"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4"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nvPr>
        </p:nvSpPr>
        <p:spPr>
          <a:xfrm>
            <a:off x="3225600" y="2767263"/>
            <a:ext cx="5961600" cy="944337"/>
          </a:xfrm>
        </p:spPr>
        <p:txBody>
          <a:bodyPr anchor="b"/>
          <a:lstStyle>
            <a:lvl1pPr>
              <a:defRPr sz="6000"/>
            </a:lvl1pPr>
          </a:lstStyle>
          <a:p>
            <a:r>
              <a:rPr lang="zh-CN" altLang="en-US" dirty="0" smtClean="0"/>
              <a:t>编辑标题</a:t>
            </a:r>
            <a:endParaRPr lang="zh-CN" altLang="en-US" dirty="0"/>
          </a:p>
        </p:txBody>
      </p:sp>
      <p:sp>
        <p:nvSpPr>
          <p:cNvPr id="3" name="文本占位符 2"/>
          <p:cNvSpPr>
            <a:spLocks noGrp="1"/>
          </p:cNvSpPr>
          <p:nvPr>
            <p:ph type="body" idx="1"/>
          </p:nvPr>
        </p:nvSpPr>
        <p:spPr>
          <a:xfrm>
            <a:off x="3225600" y="3784613"/>
            <a:ext cx="7314064" cy="1485220"/>
          </a:xfrm>
        </p:spPr>
        <p:txBody>
          <a:bodyPr/>
          <a:lstStyle>
            <a:lvl1pPr marL="0" indent="0">
              <a:buNone/>
              <a:defRPr sz="2400"/>
            </a:lvl1pPr>
            <a:lvl2pPr marL="457200" indent="0">
              <a:buNone/>
              <a:defRPr sz="2000"/>
            </a:lvl2pPr>
            <a:lvl3pPr marL="914400" indent="0">
              <a:buNone/>
              <a:defRPr sz="1800"/>
            </a:lvl3pPr>
            <a:lvl4pPr marL="1370965" indent="0">
              <a:buNone/>
              <a:defRPr sz="1600"/>
            </a:lvl4pPr>
            <a:lvl5pPr marL="1828165" indent="0">
              <a:buNone/>
              <a:defRPr sz="1600"/>
            </a:lvl5pPr>
            <a:lvl6pPr marL="2285365" indent="0">
              <a:buNone/>
              <a:defRPr sz="1600"/>
            </a:lvl6pPr>
            <a:lvl7pPr marL="2742565" indent="0">
              <a:buNone/>
              <a:defRPr sz="1600"/>
            </a:lvl7pPr>
            <a:lvl8pPr marL="3199765" indent="0">
              <a:buNone/>
              <a:defRPr sz="1600"/>
            </a:lvl8pPr>
            <a:lvl9pPr marL="3656330" indent="0">
              <a:buNone/>
              <a:defRPr sz="1600"/>
            </a:lvl9pPr>
          </a:lstStyle>
          <a:p>
            <a:pPr lvl="0"/>
            <a:r>
              <a:rPr lang="zh-CN" altLang="en-US" dirty="0" smtClean="0"/>
              <a:t>单击此处编辑母版文本样式</a:t>
            </a:r>
            <a:endParaRPr lang="zh-CN" altLang="en-US" dirty="0" smtClean="0"/>
          </a:p>
        </p:txBody>
      </p:sp>
      <p:sp>
        <p:nvSpPr>
          <p:cNvPr id="5" name="日期占位符 3"/>
          <p:cNvSpPr>
            <a:spLocks noGrp="1"/>
          </p:cNvSpPr>
          <p:nvPr>
            <p:ph type="dt" sz="half" idx="10"/>
          </p:nvPr>
        </p:nvSpPr>
        <p:spPr/>
        <p:txBody>
          <a:bodyPr/>
          <a:lstStyle>
            <a:lvl1pPr>
              <a:defRPr smtClean="0"/>
            </a:lvl1pPr>
          </a:lstStyle>
          <a:p>
            <a:fld id="{13D0CE79-49FB-443D-BEF8-6B709DE8FD0C}" type="datetimeFigureOut">
              <a:rPr lang="zh-CN" altLang="en-US" smtClean="0"/>
            </a:fld>
            <a:endParaRPr lang="zh-CN" altLang="en-US"/>
          </a:p>
        </p:txBody>
      </p:sp>
      <p:sp>
        <p:nvSpPr>
          <p:cNvPr id="6" name="页脚占位符 4"/>
          <p:cNvSpPr>
            <a:spLocks noGrp="1"/>
          </p:cNvSpPr>
          <p:nvPr>
            <p:ph type="ftr" sz="quarter" idx="11"/>
          </p:nvPr>
        </p:nvSpPr>
        <p:spPr/>
        <p:txBody>
          <a:bodyPr/>
          <a:lstStyle>
            <a:lvl1pPr>
              <a:defRPr smtClean="0"/>
            </a:lvl1pPr>
          </a:lstStyle>
          <a:p>
            <a:endParaRPr lang="zh-CN" altLang="en-US"/>
          </a:p>
        </p:txBody>
      </p:sp>
      <p:sp>
        <p:nvSpPr>
          <p:cNvPr id="7" name="灯片编号占位符 5"/>
          <p:cNvSpPr>
            <a:spLocks noGrp="1"/>
          </p:cNvSpPr>
          <p:nvPr>
            <p:ph type="sldNum" sz="quarter" idx="12"/>
          </p:nvPr>
        </p:nvSpPr>
        <p:spPr/>
        <p:txBody>
          <a:bodyPr/>
          <a:lstStyle>
            <a:lvl1pPr>
              <a:defRPr smtClean="0"/>
            </a:lvl1pPr>
          </a:lstStyle>
          <a:p>
            <a:fld id="{EF906490-237C-474C-BA2E-D98840BC1F8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anose="020B0604020202020204" pitchFamily="34" charset="0"/>
                <a:ea typeface="黑体" panose="02010609060101010101" pitchFamily="2" charset="-122"/>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5313" y="1347118"/>
            <a:ext cx="5279099" cy="4500000"/>
          </a:xfrm>
        </p:spPr>
        <p:txBody>
          <a:bodyPr/>
          <a:lstStyle>
            <a:lvl1pPr>
              <a:defRPr sz="2400">
                <a:solidFill>
                  <a:srgbClr val="000000"/>
                </a:solidFill>
                <a:latin typeface="Arial" panose="020B0604020202020204" pitchFamily="34" charset="0"/>
                <a:ea typeface="黑体" panose="02010609060101010101" pitchFamily="2" charset="-122"/>
              </a:defRPr>
            </a:lvl1pPr>
            <a:lvl2pPr>
              <a:defRPr sz="1800">
                <a:solidFill>
                  <a:srgbClr val="227577"/>
                </a:solidFill>
                <a:latin typeface="Arial" panose="020B0604020202020204" pitchFamily="34" charset="0"/>
                <a:ea typeface="黑体" panose="02010609060101010101" pitchFamily="2" charset="-122"/>
              </a:defRPr>
            </a:lvl2pPr>
            <a:lvl3pPr>
              <a:defRPr sz="2000">
                <a:solidFill>
                  <a:srgbClr val="000000"/>
                </a:solidFill>
                <a:latin typeface="Arial" panose="020B0604020202020204" pitchFamily="34" charset="0"/>
                <a:ea typeface="黑体" panose="02010609060101010101" pitchFamily="2" charset="-122"/>
              </a:defRPr>
            </a:lvl3pPr>
            <a:lvl4pPr>
              <a:defRPr sz="1800">
                <a:solidFill>
                  <a:srgbClr val="000000"/>
                </a:solidFill>
                <a:latin typeface="Arial" panose="020B0604020202020204" pitchFamily="34" charset="0"/>
                <a:ea typeface="黑体" panose="02010609060101010101" pitchFamily="2" charset="-122"/>
              </a:defRPr>
            </a:lvl4pPr>
            <a:lvl5pPr>
              <a:defRPr sz="1800">
                <a:solidFill>
                  <a:srgbClr val="000000"/>
                </a:solidFill>
                <a:latin typeface="Arial" panose="020B0604020202020204" pitchFamily="34" charset="0"/>
                <a:ea typeface="黑体" panose="02010609060101010101" pitchFamily="2" charset="-122"/>
              </a:defRPr>
            </a:lvl5pPr>
            <a:lvl6pPr>
              <a:defRPr>
                <a:solidFill>
                  <a:srgbClr val="000000"/>
                </a:solidFill>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内容占位符 3"/>
          <p:cNvSpPr>
            <a:spLocks noGrp="1"/>
          </p:cNvSpPr>
          <p:nvPr>
            <p:ph sz="half" idx="2"/>
          </p:nvPr>
        </p:nvSpPr>
        <p:spPr>
          <a:xfrm>
            <a:off x="6314327" y="1347118"/>
            <a:ext cx="5284103" cy="4500000"/>
          </a:xfrm>
        </p:spPr>
        <p:txBody>
          <a:bodyPr/>
          <a:lstStyle>
            <a:lvl1pPr>
              <a:defRPr sz="2400">
                <a:solidFill>
                  <a:srgbClr val="000000"/>
                </a:solidFill>
                <a:latin typeface="Arial" panose="020B0604020202020204" pitchFamily="34" charset="0"/>
                <a:ea typeface="黑体" panose="02010609060101010101" pitchFamily="2" charset="-122"/>
              </a:defRPr>
            </a:lvl1pPr>
            <a:lvl2pPr>
              <a:defRPr sz="1800">
                <a:solidFill>
                  <a:srgbClr val="227577"/>
                </a:solidFill>
                <a:latin typeface="Arial" panose="020B0604020202020204" pitchFamily="34" charset="0"/>
                <a:ea typeface="黑体" panose="02010609060101010101" pitchFamily="2" charset="-122"/>
              </a:defRPr>
            </a:lvl2pPr>
            <a:lvl3pPr>
              <a:defRPr sz="2000">
                <a:solidFill>
                  <a:srgbClr val="000000"/>
                </a:solidFill>
                <a:latin typeface="Arial" panose="020B0604020202020204" pitchFamily="34" charset="0"/>
                <a:ea typeface="黑体" panose="02010609060101010101" pitchFamily="2" charset="-122"/>
              </a:defRPr>
            </a:lvl3pPr>
            <a:lvl4pPr>
              <a:defRPr sz="1800">
                <a:solidFill>
                  <a:srgbClr val="000000"/>
                </a:solidFill>
                <a:latin typeface="Arial" panose="020B0604020202020204" pitchFamily="34" charset="0"/>
                <a:ea typeface="黑体" panose="02010609060101010101" pitchFamily="2" charset="-122"/>
              </a:defRPr>
            </a:lvl4pPr>
            <a:lvl5pPr>
              <a:defRPr sz="1800">
                <a:solidFill>
                  <a:srgbClr val="000000"/>
                </a:solidFill>
                <a:latin typeface="Arial" panose="020B0604020202020204" pitchFamily="34" charset="0"/>
                <a:ea typeface="黑体" panose="02010609060101010101" pitchFamily="2" charset="-122"/>
              </a:defRPr>
            </a:lvl5pPr>
            <a:lvl6pPr>
              <a:defRPr>
                <a:solidFill>
                  <a:srgbClr val="000000"/>
                </a:solidFill>
              </a:defRPr>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Rectangle 4"/>
          <p:cNvSpPr>
            <a:spLocks noGrp="1" noChangeArrowheads="1"/>
          </p:cNvSpPr>
          <p:nvPr>
            <p:ph type="dt" sz="half" idx="10"/>
          </p:nvPr>
        </p:nvSpPr>
        <p:spPr/>
        <p:txBody>
          <a:bodyPr/>
          <a:lstStyle>
            <a:lvl1pPr>
              <a:defRPr>
                <a:latin typeface="Arial" panose="020B0604020202020204" pitchFamily="34" charset="0"/>
                <a:ea typeface="黑体" panose="02010609060101010101" pitchFamily="2" charset="-122"/>
              </a:defRPr>
            </a:lvl1pPr>
          </a:lstStyle>
          <a:p>
            <a:fld id="{13D0CE79-49FB-443D-BEF8-6B709DE8FD0C}" type="datetimeFigureOut">
              <a:rPr lang="zh-CN" altLang="en-US" smtClean="0"/>
            </a:fld>
            <a:endParaRPr lang="zh-CN" altLang="en-US"/>
          </a:p>
        </p:txBody>
      </p:sp>
      <p:sp>
        <p:nvSpPr>
          <p:cNvPr id="6" name="Rectangle 5"/>
          <p:cNvSpPr>
            <a:spLocks noGrp="1" noChangeArrowheads="1"/>
          </p:cNvSpPr>
          <p:nvPr>
            <p:ph type="ftr" sz="quarter" idx="11"/>
          </p:nvPr>
        </p:nvSpPr>
        <p:spPr/>
        <p:txBody>
          <a:bodyPr/>
          <a:lstStyle>
            <a:lvl1pPr>
              <a:defRPr>
                <a:latin typeface="Arial" panose="020B0604020202020204" pitchFamily="34" charset="0"/>
                <a:ea typeface="黑体" panose="02010609060101010101" pitchFamily="2" charset="-122"/>
              </a:defRPr>
            </a:lvl1pPr>
          </a:lstStyle>
          <a:p>
            <a:endParaRPr lang="zh-CN" altLang="en-US"/>
          </a:p>
        </p:txBody>
      </p:sp>
      <p:sp>
        <p:nvSpPr>
          <p:cNvPr id="7" name="Rectangle 6"/>
          <p:cNvSpPr>
            <a:spLocks noGrp="1" noChangeArrowheads="1"/>
          </p:cNvSpPr>
          <p:nvPr>
            <p:ph type="sldNum" sz="quarter" idx="12"/>
          </p:nvPr>
        </p:nvSpPr>
        <p:spPr/>
        <p:txBody>
          <a:bodyPr/>
          <a:lstStyle>
            <a:lvl1pPr>
              <a:defRPr>
                <a:latin typeface="Arial" panose="020B0604020202020204" pitchFamily="34" charset="0"/>
                <a:ea typeface="黑体" panose="02010609060101010101" pitchFamily="2" charset="-122"/>
              </a:defRPr>
            </a:lvl1pPr>
          </a:lstStyle>
          <a:p>
            <a:fld id="{EF906490-237C-474C-BA2E-D98840BC1F8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6400" y="259200"/>
            <a:ext cx="10972800" cy="57600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6400" y="1392406"/>
            <a:ext cx="5158032"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26400" y="2336633"/>
            <a:ext cx="5158032" cy="3684588"/>
          </a:xfrm>
        </p:spPr>
        <p:txBody>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5" name="文本占位符 4"/>
          <p:cNvSpPr>
            <a:spLocks noGrp="1"/>
          </p:cNvSpPr>
          <p:nvPr>
            <p:ph type="body" sz="quarter" idx="3"/>
          </p:nvPr>
        </p:nvSpPr>
        <p:spPr>
          <a:xfrm>
            <a:off x="6415775" y="1392406"/>
            <a:ext cx="5183425"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33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415775" y="2336633"/>
            <a:ext cx="5183425" cy="3684588"/>
          </a:xfrm>
        </p:spPr>
        <p:txBody>
          <a:body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7" name="Rectangle 4"/>
          <p:cNvSpPr>
            <a:spLocks noGrp="1" noChangeArrowheads="1"/>
          </p:cNvSpPr>
          <p:nvPr>
            <p:ph type="dt" sz="half" idx="10"/>
          </p:nvPr>
        </p:nvSpPr>
        <p:spPr/>
        <p:txBody>
          <a:bodyPr/>
          <a:lstStyle>
            <a:lvl1pPr>
              <a:defRPr/>
            </a:lvl1pPr>
          </a:lstStyle>
          <a:p>
            <a:fld id="{C9E60F58-3108-4415-857A-6D0360DF626E}" type="datetimeFigureOut">
              <a:rPr lang="zh-CN" altLang="en-US" smtClean="0"/>
            </a:fld>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4AE85CE2-CEAD-46BB-861E-7D62265DC96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pic>
        <p:nvPicPr>
          <p:cNvPr id="7"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hasCustomPrompt="1"/>
          </p:nvPr>
        </p:nvSpPr>
        <p:spPr>
          <a:xfrm>
            <a:off x="3304800" y="2718000"/>
            <a:ext cx="5662800" cy="1432800"/>
          </a:xfrm>
        </p:spPr>
        <p:txBody>
          <a:bodyPr>
            <a:normAutofit/>
          </a:bodyPr>
          <a:lstStyle>
            <a:lvl1pPr algn="ctr">
              <a:defRPr sz="8800"/>
            </a:lvl1pPr>
          </a:lstStyle>
          <a:p>
            <a:r>
              <a:rPr lang="zh-CN" altLang="en-US" dirty="0" smtClean="0"/>
              <a:t>编辑标题</a:t>
            </a:r>
            <a:endParaRPr lang="zh-CN" altLang="en-US" dirty="0"/>
          </a:p>
        </p:txBody>
      </p:sp>
      <p:sp>
        <p:nvSpPr>
          <p:cNvPr id="3" name="Rectangle 4"/>
          <p:cNvSpPr>
            <a:spLocks noGrp="1" noChangeArrowheads="1"/>
          </p:cNvSpPr>
          <p:nvPr>
            <p:ph type="dt" sz="half" idx="10"/>
          </p:nvPr>
        </p:nvSpPr>
        <p:spPr/>
        <p:txBody>
          <a:bodyPr/>
          <a:lstStyle>
            <a:lvl1pPr>
              <a:defRPr/>
            </a:lvl1pPr>
          </a:lstStyle>
          <a:p>
            <a:fld id="{13D0CE79-49FB-443D-BEF8-6B709DE8FD0C}" type="datetimeFigureOut">
              <a:rPr lang="zh-CN" altLang="en-US" smtClean="0"/>
            </a:fld>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EF906490-237C-474C-BA2E-D98840BC1F8F}" type="slidenum">
              <a:rPr lang="zh-CN" altLang="en-US" smtClean="0"/>
            </a:fld>
            <a:endParaRPr lang="zh-CN" altLang="en-US"/>
          </a:p>
        </p:txBody>
      </p:sp>
      <p:sp>
        <p:nvSpPr>
          <p:cNvPr id="6" name="圆角矩形 13"/>
          <p:cNvSpPr>
            <a:spLocks noChangeArrowheads="1"/>
          </p:cNvSpPr>
          <p:nvPr/>
        </p:nvSpPr>
        <p:spPr bwMode="auto">
          <a:xfrm>
            <a:off x="3823293" y="3968609"/>
            <a:ext cx="4572396" cy="369792"/>
          </a:xfrm>
          <a:prstGeom prst="roundRect">
            <a:avLst>
              <a:gd name="adj" fmla="val 50000"/>
            </a:avLst>
          </a:prstGeom>
          <a:solidFill>
            <a:schemeClr val="accent2">
              <a:alpha val="98999"/>
            </a:schemeClr>
          </a:solidFill>
          <a:ln>
            <a:noFill/>
          </a:ln>
          <a:extLst>
            <a:ext uri="{91240B29-F687-4F45-9708-019B960494DF}">
              <a14:hiddenLine xmlns:a14="http://schemas.microsoft.com/office/drawing/2010/main" w="9525">
                <a:solidFill>
                  <a:srgbClr val="000000"/>
                </a:solidFill>
                <a:round/>
              </a14:hiddenLine>
            </a:ext>
          </a:extLst>
        </p:spPr>
        <p:txBody>
          <a:bodyPr anchor="ctr">
            <a:normAutofit fontScale="62500" lnSpcReduction="20000"/>
          </a:bodyPr>
          <a:lstStyle>
            <a:lvl1pPr>
              <a:defRPr>
                <a:solidFill>
                  <a:schemeClr val="tx1"/>
                </a:solidFill>
                <a:latin typeface="Calibri" panose="020F0502020204030204" charset="0"/>
                <a:ea typeface="幼圆" panose="02010509060101010101" pitchFamily="49" charset="-122"/>
              </a:defRPr>
            </a:lvl1pPr>
            <a:lvl2pPr marL="742950" indent="-285750">
              <a:defRPr>
                <a:solidFill>
                  <a:schemeClr val="tx1"/>
                </a:solidFill>
                <a:latin typeface="Calibri" panose="020F0502020204030204" charset="0"/>
                <a:ea typeface="幼圆" panose="02010509060101010101" pitchFamily="49" charset="-122"/>
              </a:defRPr>
            </a:lvl2pPr>
            <a:lvl3pPr marL="1143000" indent="-228600">
              <a:defRPr>
                <a:solidFill>
                  <a:schemeClr val="tx1"/>
                </a:solidFill>
                <a:latin typeface="Calibri" panose="020F0502020204030204" charset="0"/>
                <a:ea typeface="幼圆" panose="02010509060101010101" pitchFamily="49" charset="-122"/>
              </a:defRPr>
            </a:lvl3pPr>
            <a:lvl4pPr marL="1600200" indent="-228600">
              <a:defRPr>
                <a:solidFill>
                  <a:schemeClr val="tx1"/>
                </a:solidFill>
                <a:latin typeface="Calibri" panose="020F0502020204030204" charset="0"/>
                <a:ea typeface="幼圆" panose="02010509060101010101" pitchFamily="49" charset="-122"/>
              </a:defRPr>
            </a:lvl4pPr>
            <a:lvl5pPr marL="2057400" indent="-228600">
              <a:defRPr>
                <a:solidFill>
                  <a:schemeClr val="tx1"/>
                </a:solidFill>
                <a:latin typeface="Calibri" panose="020F050202020403020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幼圆" panose="02010509060101010101" pitchFamily="49" charset="-122"/>
              </a:defRPr>
            </a:lvl9pPr>
          </a:lstStyle>
          <a:p>
            <a:pPr algn="ctr"/>
            <a:endParaRPr lang="en-US" sz="2000">
              <a:solidFill>
                <a:schemeClr val="accent2"/>
              </a:solidFill>
              <a:latin typeface="Arial" panose="020B0604020202020204" pitchFamily="34" charset="0"/>
              <a:ea typeface="黑体" panose="0201060906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pic>
        <p:nvPicPr>
          <p:cNvPr id="2"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smtClean="0"/>
            </a:lvl1pPr>
          </a:lstStyle>
          <a:p>
            <a:fld id="{13D0CE79-49FB-443D-BEF8-6B709DE8FD0C}" type="datetimeFigureOut">
              <a:rPr lang="zh-CN" altLang="en-US" smtClean="0"/>
            </a:fld>
            <a:endParaRPr lang="zh-CN" altLang="en-US"/>
          </a:p>
        </p:txBody>
      </p:sp>
      <p:sp>
        <p:nvSpPr>
          <p:cNvPr id="4" name="页脚占位符 2"/>
          <p:cNvSpPr>
            <a:spLocks noGrp="1"/>
          </p:cNvSpPr>
          <p:nvPr>
            <p:ph type="ftr" sz="quarter" idx="11"/>
          </p:nvPr>
        </p:nvSpPr>
        <p:spPr/>
        <p:txBody>
          <a:bodyPr/>
          <a:lstStyle>
            <a:lvl1pPr>
              <a:defRPr smtClean="0"/>
            </a:lvl1pPr>
          </a:lstStyle>
          <a:p>
            <a:endParaRPr lang="zh-CN" altLang="en-US"/>
          </a:p>
        </p:txBody>
      </p:sp>
      <p:sp>
        <p:nvSpPr>
          <p:cNvPr id="5" name="灯片编号占位符 3"/>
          <p:cNvSpPr>
            <a:spLocks noGrp="1"/>
          </p:cNvSpPr>
          <p:nvPr>
            <p:ph type="sldNum" sz="quarter" idx="12"/>
          </p:nvPr>
        </p:nvSpPr>
        <p:spPr/>
        <p:txBody>
          <a:bodyPr/>
          <a:lstStyle>
            <a:lvl1pPr>
              <a:defRPr smtClean="0"/>
            </a:lvl1pPr>
          </a:lstStyle>
          <a:p>
            <a:fld id="{EF906490-237C-474C-BA2E-D98840BC1F8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6400" y="259200"/>
            <a:ext cx="10972800" cy="4176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410379" y="987426"/>
            <a:ext cx="6172180" cy="4873625"/>
          </a:xfrm>
        </p:spPr>
        <p:txBody>
          <a:bodyPr/>
          <a:lstStyle>
            <a:lvl1pPr marL="0" indent="0">
              <a:buNone/>
              <a:defRPr sz="3200"/>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765" indent="0">
              <a:buNone/>
              <a:defRPr sz="2000"/>
            </a:lvl8pPr>
            <a:lvl9pPr marL="3656330" indent="0">
              <a:buNone/>
              <a:defRPr sz="2000"/>
            </a:lvl9pPr>
          </a:lstStyle>
          <a:p>
            <a:pPr lvl="0"/>
            <a:r>
              <a:rPr lang="zh-CN" altLang="en-US" noProof="0" dirty="0" smtClean="0"/>
              <a:t>单击图标添加图片</a:t>
            </a:r>
            <a:endParaRPr lang="zh-CN" altLang="en-US" noProof="0" dirty="0" smtClean="0"/>
          </a:p>
        </p:txBody>
      </p:sp>
      <p:sp>
        <p:nvSpPr>
          <p:cNvPr id="4" name="文本占位符 3"/>
          <p:cNvSpPr>
            <a:spLocks noGrp="1"/>
          </p:cNvSpPr>
          <p:nvPr>
            <p:ph type="body" sz="half" idx="2"/>
          </p:nvPr>
        </p:nvSpPr>
        <p:spPr>
          <a:xfrm>
            <a:off x="626400" y="987426"/>
            <a:ext cx="4402800" cy="4873625"/>
          </a:xfrm>
        </p:spPr>
        <p:txBody>
          <a:bodyPr/>
          <a:lstStyle>
            <a:lvl1pPr marL="0" indent="0">
              <a:buNone/>
              <a:defRPr sz="20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765" indent="0">
              <a:buNone/>
              <a:defRPr sz="1000"/>
            </a:lvl8pPr>
            <a:lvl9pPr marL="3656330" indent="0">
              <a:buNone/>
              <a:defRPr sz="10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fld id="{13D0CE79-49FB-443D-BEF8-6B709DE8FD0C}" type="datetimeFigureOut">
              <a:rPr lang="zh-CN" altLang="en-US" smtClean="0"/>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EF906490-237C-474C-BA2E-D98840BC1F8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7" name="Picture 2" descr="C:\Users\iamisis\Desktop\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竖排标题 1"/>
          <p:cNvSpPr>
            <a:spLocks noGrp="1"/>
          </p:cNvSpPr>
          <p:nvPr>
            <p:ph type="title" orient="vert"/>
          </p:nvPr>
        </p:nvSpPr>
        <p:spPr>
          <a:xfrm>
            <a:off x="10495722" y="195943"/>
            <a:ext cx="1102707" cy="6062345"/>
          </a:xfrm>
        </p:spPr>
        <p:txBody>
          <a:bodyPr vert="eaVert"/>
          <a:lstStyle>
            <a:lvl1pPr>
              <a:defRPr sz="2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609442" y="195943"/>
            <a:ext cx="9660993" cy="6062345"/>
          </a:xfrm>
        </p:spPr>
        <p:txBody>
          <a:bodyPr vert="eaVert"/>
          <a:lstStyle>
            <a:lvl1pPr>
              <a:spcBef>
                <a:spcPts val="300"/>
              </a:spcBef>
              <a:spcAft>
                <a:spcPts val="300"/>
              </a:spcAft>
              <a:defRPr sz="2400">
                <a:solidFill>
                  <a:srgbClr val="000000"/>
                </a:solidFill>
              </a:defRPr>
            </a:lvl1pPr>
            <a:lvl2pPr marL="356870" indent="-285750">
              <a:buFont typeface="Arial" panose="020B0604020202020204" pitchFamily="34" charset="0"/>
              <a:buChar char="•"/>
              <a:defRPr sz="2000"/>
            </a:lvl2pPr>
            <a:lvl3pPr marL="720090">
              <a:spcBef>
                <a:spcPts val="300"/>
              </a:spcBef>
              <a:spcAft>
                <a:spcPts val="300"/>
              </a:spcAft>
              <a:defRPr sz="2000"/>
            </a:lvl3pPr>
            <a:lvl4pPr marL="1080135">
              <a:spcBef>
                <a:spcPts val="300"/>
              </a:spcBef>
              <a:spcAft>
                <a:spcPts val="300"/>
              </a:spcAft>
              <a:defRPr sz="1800"/>
            </a:lvl4pPr>
            <a:lvl5pPr marL="1440180">
              <a:spcBef>
                <a:spcPts val="300"/>
              </a:spcBef>
              <a:spcAft>
                <a:spcPts val="300"/>
              </a:spcAft>
              <a:defRPr sz="1800"/>
            </a:lvl5pPr>
            <a:lvl6pPr marL="1800225">
              <a:spcBef>
                <a:spcPts val="300"/>
              </a:spcBef>
              <a:spcAft>
                <a:spcPts val="300"/>
              </a:spcAft>
              <a:defRPr sz="1800"/>
            </a:lvl6pPr>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fld id="{13D0CE79-49FB-443D-BEF8-6B709DE8FD0C}" type="datetimeFigureOut">
              <a:rPr lang="zh-CN" altLang="en-US" smtClean="0"/>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EF906490-237C-474C-BA2E-D98840BC1F8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2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Users\iamisis\Desktop\00.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25313" y="260351"/>
            <a:ext cx="1097311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endParaRPr lang="zh-CN" altLang="en-US" dirty="0" smtClean="0"/>
          </a:p>
        </p:txBody>
      </p:sp>
      <p:sp>
        <p:nvSpPr>
          <p:cNvPr id="1028" name="Rectangle 3"/>
          <p:cNvSpPr>
            <a:spLocks noGrp="1" noChangeArrowheads="1"/>
          </p:cNvSpPr>
          <p:nvPr>
            <p:ph type="body" idx="1"/>
          </p:nvPr>
        </p:nvSpPr>
        <p:spPr bwMode="auto">
          <a:xfrm>
            <a:off x="625313" y="1125537"/>
            <a:ext cx="10973117" cy="4895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2"/>
            <a:r>
              <a:rPr lang="zh-CN" altLang="en-US" dirty="0" smtClean="0"/>
              <a:t>第二级</a:t>
            </a:r>
            <a:endParaRPr lang="zh-CN" altLang="en-US" dirty="0" smtClean="0"/>
          </a:p>
          <a:p>
            <a:pPr lvl="3"/>
            <a:r>
              <a:rPr lang="zh-CN" altLang="en-US" dirty="0" smtClean="0"/>
              <a:t>第三级</a:t>
            </a:r>
            <a:endParaRPr lang="zh-CN" altLang="en-US" dirty="0" smtClean="0"/>
          </a:p>
          <a:p>
            <a:pPr lvl="4"/>
            <a:r>
              <a:rPr lang="zh-CN" altLang="en-US" dirty="0" smtClean="0"/>
              <a:t>第四级</a:t>
            </a:r>
            <a:endParaRPr lang="zh-CN" altLang="en-US" dirty="0" smtClean="0"/>
          </a:p>
          <a:p>
            <a:pPr lvl="5"/>
            <a:r>
              <a:rPr lang="zh-CN" altLang="en-US" dirty="0" smtClean="0"/>
              <a:t>第五级</a:t>
            </a:r>
            <a:endParaRPr lang="zh-CN" altLang="en-US" dirty="0"/>
          </a:p>
        </p:txBody>
      </p:sp>
      <p:sp>
        <p:nvSpPr>
          <p:cNvPr id="2" name="Rectangle 4"/>
          <p:cNvSpPr>
            <a:spLocks noGrp="1" noChangeArrowheads="1"/>
          </p:cNvSpPr>
          <p:nvPr>
            <p:ph type="dt" sz="half" idx="2"/>
          </p:nvPr>
        </p:nvSpPr>
        <p:spPr bwMode="auto">
          <a:xfrm>
            <a:off x="609442" y="6245225"/>
            <a:ext cx="2845647"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baseline="0" smtClean="0">
                <a:latin typeface="Arial" panose="020B0604020202020204" pitchFamily="34" charset="0"/>
                <a:ea typeface="黑体" panose="02010609060101010101" pitchFamily="2" charset="-122"/>
              </a:defRPr>
            </a:lvl1pPr>
          </a:lstStyle>
          <a:p>
            <a:fld id="{13D0CE79-49FB-443D-BEF8-6B709DE8FD0C}" type="datetimeFigureOut">
              <a:rPr lang="zh-CN" altLang="en-US" smtClean="0"/>
            </a:fld>
            <a:endParaRPr lang="zh-CN" altLang="en-US"/>
          </a:p>
        </p:txBody>
      </p:sp>
      <p:sp>
        <p:nvSpPr>
          <p:cNvPr id="1029" name="Rectangle 5"/>
          <p:cNvSpPr>
            <a:spLocks noGrp="1" noChangeArrowheads="1"/>
          </p:cNvSpPr>
          <p:nvPr>
            <p:ph type="ftr" sz="quarter" idx="3"/>
          </p:nvPr>
        </p:nvSpPr>
        <p:spPr bwMode="auto">
          <a:xfrm>
            <a:off x="4166103" y="6245225"/>
            <a:ext cx="3859795"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baseline="0" smtClean="0">
                <a:latin typeface="Arial" panose="020B0604020202020204" pitchFamily="34" charset="0"/>
                <a:ea typeface="黑体" panose="02010609060101010101" pitchFamily="2" charset="-122"/>
              </a:defRPr>
            </a:lvl1pPr>
          </a:lstStyle>
          <a:p>
            <a:endParaRPr lang="zh-CN" altLang="en-US"/>
          </a:p>
        </p:txBody>
      </p:sp>
      <p:sp>
        <p:nvSpPr>
          <p:cNvPr id="1030" name="Rectangle 6"/>
          <p:cNvSpPr>
            <a:spLocks noGrp="1" noChangeArrowheads="1"/>
          </p:cNvSpPr>
          <p:nvPr>
            <p:ph type="sldNum" sz="quarter" idx="4"/>
          </p:nvPr>
        </p:nvSpPr>
        <p:spPr bwMode="auto">
          <a:xfrm>
            <a:off x="8736914" y="6245225"/>
            <a:ext cx="2845645" cy="476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baseline="0" smtClean="0">
                <a:latin typeface="Arial" panose="020B0604020202020204" pitchFamily="34" charset="0"/>
                <a:ea typeface="黑体" panose="02010609060101010101" pitchFamily="2" charset="-122"/>
              </a:defRPr>
            </a:lvl1pPr>
          </a:lstStyle>
          <a:p>
            <a:fld id="{EF906490-237C-474C-BA2E-D98840BC1F8F}" type="slidenum">
              <a:rPr lang="zh-CN" altLang="en-US" smtClean="0"/>
            </a:fld>
            <a:endParaRPr lang="zh-CN" altLang="en-US"/>
          </a:p>
        </p:txBody>
      </p:sp>
      <p:sp>
        <p:nvSpPr>
          <p:cNvPr id="1032" name="直接连接符 10"/>
          <p:cNvSpPr>
            <a:spLocks noChangeShapeType="1"/>
          </p:cNvSpPr>
          <p:nvPr/>
        </p:nvSpPr>
        <p:spPr bwMode="auto">
          <a:xfrm flipH="1">
            <a:off x="214258" y="842491"/>
            <a:ext cx="3096405" cy="0"/>
          </a:xfrm>
          <a:prstGeom prst="line">
            <a:avLst/>
          </a:prstGeom>
          <a:noFill/>
          <a:ln w="9525">
            <a:solidFill>
              <a:srgbClr val="00B0F0"/>
            </a:solidFill>
            <a:round/>
          </a:ln>
          <a:extLst>
            <a:ext uri="{909E8E84-426E-40DD-AFC4-6F175D3DCCD1}">
              <a14:hiddenFill xmlns:a14="http://schemas.microsoft.com/office/drawing/2010/main">
                <a:noFill/>
              </a14:hiddenFill>
            </a:ext>
          </a:extLst>
        </p:spPr>
        <p:txBody>
          <a:bodyPr/>
          <a:lstStyle/>
          <a:p>
            <a:endParaRPr lang="zh-CN" altLang="en-US" sz="1800" baseline="0">
              <a:latin typeface="Arial" panose="020B0604020202020204" pitchFamily="34" charset="0"/>
              <a:ea typeface="黑体" panose="02010609060101010101" pitchFamily="2" charset="-122"/>
            </a:endParaRPr>
          </a:p>
        </p:txBody>
      </p:sp>
      <p:sp>
        <p:nvSpPr>
          <p:cNvPr id="1033" name="Rectangle 7"/>
          <p:cNvSpPr>
            <a:spLocks noChangeArrowheads="1"/>
          </p:cNvSpPr>
          <p:nvPr/>
        </p:nvSpPr>
        <p:spPr bwMode="auto">
          <a:xfrm>
            <a:off x="1" y="804391"/>
            <a:ext cx="215844" cy="7143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800" baseline="0">
              <a:solidFill>
                <a:srgbClr val="000000"/>
              </a:solidFill>
              <a:latin typeface="Arial" panose="020B0604020202020204" pitchFamily="34" charset="0"/>
              <a:ea typeface="黑体" panose="02010609060101010101" pitchFamily="2" charset="-122"/>
              <a:sym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1" fontAlgn="base" hangingPunct="1">
        <a:spcBef>
          <a:spcPct val="0"/>
        </a:spcBef>
        <a:spcAft>
          <a:spcPct val="0"/>
        </a:spcAft>
        <a:defRPr sz="2400" kern="1200" baseline="0">
          <a:solidFill>
            <a:schemeClr val="accent1"/>
          </a:solidFill>
          <a:latin typeface="Arial" panose="020B0604020202020204" pitchFamily="34" charset="0"/>
          <a:ea typeface="黑体" panose="02010609060101010101" pitchFamily="2" charset="-122"/>
          <a:cs typeface="+mj-cs"/>
        </a:defRPr>
      </a:lvl1pPr>
      <a:lvl2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2400">
          <a:solidFill>
            <a:schemeClr val="accent1"/>
          </a:solidFill>
          <a:latin typeface="Arial Black" panose="020B0A04020102020204" pitchFamily="34" charset="0"/>
          <a:ea typeface="微软雅黑" panose="020B0503020204020204" charset="-122"/>
          <a:cs typeface="宋体" panose="02010600030101010101" pitchFamily="2" charset="-122"/>
        </a:defRPr>
      </a:lvl5pPr>
      <a:lvl6pPr marL="4572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09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165"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charset="-122"/>
          <a:cs typeface="宋体" panose="02010600030101010101" pitchFamily="2" charset="-122"/>
        </a:defRPr>
      </a:lvl9pPr>
    </p:titleStyle>
    <p:bodyStyle>
      <a:lvl1pPr marL="342900" indent="-342900" algn="l" rtl="0" eaLnBrk="1" fontAlgn="base" hangingPunct="1">
        <a:spcBef>
          <a:spcPts val="300"/>
        </a:spcBef>
        <a:spcAft>
          <a:spcPts val="300"/>
        </a:spcAft>
        <a:buChar char="•"/>
        <a:defRPr sz="2400" kern="1200" baseline="0">
          <a:solidFill>
            <a:srgbClr val="000000"/>
          </a:solidFill>
          <a:latin typeface="Arial" panose="020B0604020202020204" pitchFamily="34" charset="0"/>
          <a:ea typeface="黑体" panose="02010609060101010101" pitchFamily="2" charset="-122"/>
          <a:cs typeface="+mn-cs"/>
        </a:defRPr>
      </a:lvl1pPr>
      <a:lvl2pPr marL="356870" indent="-285750" algn="l" rtl="0" eaLnBrk="1" fontAlgn="base" hangingPunct="1">
        <a:lnSpc>
          <a:spcPct val="130000"/>
        </a:lnSpc>
        <a:spcBef>
          <a:spcPct val="20000"/>
        </a:spcBef>
        <a:spcAft>
          <a:spcPct val="0"/>
        </a:spcAft>
        <a:buFont typeface="Arial" panose="020B0604020202020204" pitchFamily="34" charset="0"/>
        <a:buChar char=" "/>
        <a:defRPr sz="1800" kern="1200" baseline="0">
          <a:solidFill>
            <a:schemeClr val="tx1"/>
          </a:solidFill>
          <a:latin typeface="Arial" panose="020B0604020202020204" pitchFamily="34" charset="0"/>
          <a:ea typeface="黑体" panose="02010609060101010101" pitchFamily="2" charset="-122"/>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440180"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800225"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xml"/><Relationship Id="rId1" Type="http://schemas.openxmlformats.org/officeDocument/2006/relationships/image" Target="../media/image25.w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2.xml"/><Relationship Id="rId1" Type="http://schemas.openxmlformats.org/officeDocument/2006/relationships/image" Target="../media/image26.w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27.wmf"/><Relationship Id="rId1"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28.wmf"/><Relationship Id="rId1"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29.wmf"/><Relationship Id="rId1"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30.wmf"/><Relationship Id="rId1"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31.wmf"/><Relationship Id="rId1"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32.wmf"/><Relationship Id="rId1" Type="http://schemas.openxmlformats.org/officeDocument/2006/relationships/oleObject" Target="../embeddings/oleObject8.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tags" Target="../tags/tag7.xml"/><Relationship Id="rId2" Type="http://schemas.openxmlformats.org/officeDocument/2006/relationships/image" Target="../media/image22.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tags" Target="../tags/tag9.xml"/><Relationship Id="rId2" Type="http://schemas.openxmlformats.org/officeDocument/2006/relationships/image" Target="../media/image23.wmf"/><Relationship Id="rId1"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Text Box 4"/>
          <p:cNvSpPr txBox="1"/>
          <p:nvPr/>
        </p:nvSpPr>
        <p:spPr>
          <a:xfrm>
            <a:off x="2590800" y="838200"/>
            <a:ext cx="304800" cy="365760"/>
          </a:xfrm>
          <a:prstGeom prst="rect">
            <a:avLst/>
          </a:prstGeom>
          <a:noFill/>
          <a:ln w="9525">
            <a:noFill/>
          </a:ln>
        </p:spPr>
        <p:txBody>
          <a:bodyPr>
            <a:spAutoFit/>
          </a:bodyPr>
          <a:p>
            <a:pPr lvl="0" eaLnBrk="1" hangingPunct="1">
              <a:spcBef>
                <a:spcPct val="50000"/>
              </a:spcBef>
            </a:pPr>
            <a:endParaRPr lang="zh-CN" altLang="en-US" dirty="0">
              <a:latin typeface="Times New Roman" panose="02020603050405020304" pitchFamily="2" charset="0"/>
              <a:ea typeface="宋体" panose="02010600030101010101" pitchFamily="2" charset="-122"/>
            </a:endParaRPr>
          </a:p>
        </p:txBody>
      </p:sp>
      <p:sp>
        <p:nvSpPr>
          <p:cNvPr id="3078" name="标题 3077"/>
          <p:cNvSpPr>
            <a:spLocks noGrp="1"/>
          </p:cNvSpPr>
          <p:nvPr>
            <p:ph type="title"/>
          </p:nvPr>
        </p:nvSpPr>
        <p:spPr>
          <a:xfrm>
            <a:off x="3359150" y="1997075"/>
            <a:ext cx="6840538" cy="1000125"/>
          </a:xfrm>
        </p:spPr>
        <p:txBody>
          <a:bodyPr anchor="ctr">
            <a:normAutofit fontScale="90000"/>
          </a:bodyPr>
          <a:p>
            <a:pPr lvl="0"/>
            <a:r>
              <a:rPr lang="zh-CN" altLang="en-US" sz="5200" dirty="0">
                <a:solidFill>
                  <a:srgbClr val="FF0000"/>
                </a:solidFill>
                <a:effectLst>
                  <a:outerShdw blurRad="38100" dist="38100" dir="2700000">
                    <a:srgbClr val="C0C0C0"/>
                  </a:outerShdw>
                </a:effectLst>
                <a:latin typeface="黑体" panose="02010609060101010101" pitchFamily="2" charset="-122"/>
                <a:ea typeface="黑体" panose="02010609060101010101" pitchFamily="2" charset="-122"/>
              </a:rPr>
              <a:t>第</a:t>
            </a:r>
            <a:r>
              <a:rPr lang="en-US" altLang="x-none" sz="5200" dirty="0">
                <a:solidFill>
                  <a:srgbClr val="FF0000"/>
                </a:solidFill>
                <a:effectLst>
                  <a:outerShdw blurRad="38100" dist="38100" dir="2700000">
                    <a:srgbClr val="C0C0C0"/>
                  </a:outerShdw>
                </a:effectLst>
                <a:latin typeface="黑体" panose="02010609060101010101" pitchFamily="2" charset="-122"/>
                <a:ea typeface="黑体" panose="02010609060101010101" pitchFamily="2" charset="-122"/>
              </a:rPr>
              <a:t>4</a:t>
            </a:r>
            <a:r>
              <a:rPr lang="zh-CN" altLang="en-US" sz="5200" dirty="0">
                <a:solidFill>
                  <a:srgbClr val="FF0000"/>
                </a:solidFill>
                <a:effectLst>
                  <a:outerShdw blurRad="38100" dist="38100" dir="2700000">
                    <a:srgbClr val="C0C0C0"/>
                  </a:outerShdw>
                </a:effectLst>
                <a:latin typeface="黑体" panose="02010609060101010101" pitchFamily="2" charset="-122"/>
                <a:ea typeface="黑体" panose="02010609060101010101" pitchFamily="2" charset="-122"/>
              </a:rPr>
              <a:t>章 </a:t>
            </a:r>
            <a:br>
              <a:rPr lang="zh-CN" altLang="en-US" sz="5200" dirty="0">
                <a:solidFill>
                  <a:srgbClr val="FF0000"/>
                </a:solidFill>
                <a:effectLst>
                  <a:outerShdw blurRad="38100" dist="38100" dir="2700000">
                    <a:srgbClr val="C0C0C0"/>
                  </a:outerShdw>
                </a:effectLst>
                <a:latin typeface="黑体" panose="02010609060101010101" pitchFamily="2" charset="-122"/>
                <a:ea typeface="黑体" panose="02010609060101010101" pitchFamily="2" charset="-122"/>
              </a:rPr>
            </a:br>
            <a:r>
              <a:rPr lang="zh-CN" altLang="en-US" sz="5200" dirty="0">
                <a:solidFill>
                  <a:srgbClr val="FF0000"/>
                </a:solidFill>
                <a:effectLst>
                  <a:outerShdw blurRad="38100" dist="38100" dir="2700000">
                    <a:srgbClr val="C0C0C0"/>
                  </a:outerShdw>
                </a:effectLst>
                <a:latin typeface="黑体" panose="02010609060101010101" pitchFamily="2" charset="-122"/>
                <a:ea typeface="黑体" panose="02010609060101010101" pitchFamily="2" charset="-122"/>
              </a:rPr>
              <a:t>数字签名与认证技术</a:t>
            </a:r>
            <a:r>
              <a:rPr lang="zh-CN" altLang="en-US" sz="4000" dirty="0"/>
              <a:t> </a:t>
            </a:r>
            <a:endParaRPr lang="zh-CN" altLang="en-US" sz="4000" dirty="0"/>
          </a:p>
        </p:txBody>
      </p:sp>
      <p:sp>
        <p:nvSpPr>
          <p:cNvPr id="2" name="日期占位符 1"/>
          <p:cNvSpPr/>
          <p:nvPr>
            <p:ph type="dt" sz="half" idx="10"/>
          </p:nvPr>
        </p:nvSpPr>
        <p:spPr/>
        <p:txBody>
          <a:bodyPr/>
          <a:p>
            <a:pPr lvl="0" eaLnBrk="1" hangingPunct="1"/>
            <a:fld id="{BB962C8B-B14F-4D97-AF65-F5344CB8AC3E}" type="datetime1">
              <a:rPr lang="zh-CN" altLang="en-US" dirty="0"/>
            </a:fld>
            <a:endParaRPr lang="zh-CN" altLang="en-US" dirty="0"/>
          </a:p>
        </p:txBody>
      </p:sp>
      <p:sp>
        <p:nvSpPr>
          <p:cNvPr id="3" name="灯片编号占位符 2"/>
          <p:cNvSpPr/>
          <p:nvPr>
            <p:ph type="sldNum" sz="quarter" idx="12"/>
          </p:nvPr>
        </p:nvSpPr>
        <p:spPr/>
        <p:txBody>
          <a:bodyPr/>
          <a:p>
            <a:pPr lvl="0" eaLnBrk="1" hangingPunct="1"/>
            <a:fld id="{9A0DB2DC-4C9A-4742-B13C-FB6460FD3503}" type="slidenum">
              <a:rPr lang="en-US" altLang="x-none" dirty="0"/>
            </a:fld>
            <a:endParaRPr lang="en-US" altLang="x-none"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0960" y="307340"/>
            <a:ext cx="11977370" cy="6918960"/>
          </a:xfrm>
          <a:prstGeom prst="rect">
            <a:avLst/>
          </a:prstGeom>
          <a:noFill/>
          <a:ln w="9525">
            <a:noFill/>
          </a:ln>
        </p:spPr>
        <p:txBody>
          <a:bodyPr wrap="square">
            <a:spAutoFit/>
          </a:bodyPr>
          <a:p>
            <a:pPr marL="0" indent="0" algn="l"/>
            <a:r>
              <a:rPr lang="en-US" altLang="zh-CN" sz="2800" b="1" u="none">
                <a:latin typeface="宋体" panose="02010600030101010101" pitchFamily="2" charset="-122"/>
                <a:ea typeface="宋体" panose="02010600030101010101" pitchFamily="2" charset="-122"/>
                <a:cs typeface="宋体" panose="02010600030101010101" pitchFamily="2" charset="-122"/>
              </a:rPr>
              <a:t>4.2.2  </a:t>
            </a:r>
            <a:r>
              <a:rPr lang="zh-CN" altLang="en-US" sz="2800" b="1" u="none">
                <a:latin typeface="宋体" panose="02010600030101010101" pitchFamily="2" charset="-122"/>
                <a:ea typeface="宋体" panose="02010600030101010101" pitchFamily="2" charset="-122"/>
                <a:cs typeface="宋体" panose="02010600030101010101" pitchFamily="2" charset="-122"/>
              </a:rPr>
              <a:t>数字证书</a:t>
            </a:r>
            <a:endParaRPr lang="zh-CN" altLang="en-US" sz="2800" b="1" u="none">
              <a:latin typeface="宋体" panose="02010600030101010101" pitchFamily="2" charset="-122"/>
              <a:ea typeface="宋体" panose="02010600030101010101" pitchFamily="2" charset="-122"/>
              <a:cs typeface="宋体" panose="02010600030101010101" pitchFamily="2" charset="-122"/>
            </a:endParaRPr>
          </a:p>
          <a:p>
            <a:pPr marL="0" indent="0" algn="l"/>
            <a:r>
              <a:rPr lang="zh-CN" altLang="en-US" sz="2000" b="0" u="none">
                <a:latin typeface="宋体" panose="02010600030101010101" pitchFamily="2" charset="-122"/>
                <a:ea typeface="宋体" panose="02010600030101010101" pitchFamily="2" charset="-122"/>
                <a:cs typeface="宋体" panose="02010600030101010101" pitchFamily="2" charset="-122"/>
              </a:rPr>
              <a:t>     数字证书又称为数字标识</a:t>
            </a:r>
            <a:r>
              <a:rPr lang="en-US" altLang="zh-CN" sz="2000" b="0" u="none">
                <a:latin typeface="Times New Roman" panose="02020603050405020304" pitchFamily="2" charset="0"/>
                <a:ea typeface="Times New Roman" panose="02020603050405020304" pitchFamily="2" charset="0"/>
                <a:cs typeface="Times New Roman" panose="02020603050405020304" pitchFamily="2" charset="0"/>
              </a:rPr>
              <a:t>(Digital Certificate, Digital ID</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Times New Roman" panose="02020603050405020304" pitchFamily="2" charset="0"/>
                <a:ea typeface="Times New Roman" panose="02020603050405020304" pitchFamily="2" charset="0"/>
                <a:cs typeface="Times New Roman" panose="02020603050405020304" pitchFamily="2" charset="0"/>
              </a:rPr>
              <a:t>它提供了一种在</a:t>
            </a:r>
            <a:r>
              <a:rPr lang="zh-CN" altLang="en-US" sz="2000" b="0" u="none">
                <a:latin typeface="宋体" panose="02010600030101010101" pitchFamily="2" charset="-122"/>
                <a:ea typeface="宋体" panose="02010600030101010101" pitchFamily="2" charset="-122"/>
                <a:cs typeface="宋体" panose="02010600030101010101" pitchFamily="2" charset="-122"/>
              </a:rPr>
              <a:t>网络</a:t>
            </a:r>
            <a:r>
              <a:rPr lang="zh-CN" altLang="en-US" sz="2000" b="0" u="none">
                <a:latin typeface="Times New Roman" panose="02020603050405020304" pitchFamily="2" charset="0"/>
                <a:ea typeface="Times New Roman" panose="02020603050405020304" pitchFamily="2" charset="0"/>
                <a:cs typeface="Times New Roman" panose="02020603050405020304" pitchFamily="2" charset="0"/>
              </a:rPr>
              <a:t>上身份验证的方式，是用来标志和证明网络通信双方身份的数字信息文件，与</a:t>
            </a:r>
            <a:r>
              <a:rPr lang="zh-CN" altLang="en-US" sz="2000" b="0" u="none">
                <a:latin typeface="宋体" panose="02010600030101010101" pitchFamily="2" charset="-122"/>
                <a:ea typeface="宋体" panose="02010600030101010101" pitchFamily="2" charset="-122"/>
                <a:cs typeface="宋体" panose="02010600030101010101" pitchFamily="2" charset="-122"/>
              </a:rPr>
              <a:t>我们</a:t>
            </a:r>
            <a:r>
              <a:rPr lang="zh-CN" altLang="en-US" sz="2000" b="0" u="none">
                <a:latin typeface="Times New Roman" panose="02020603050405020304" pitchFamily="2" charset="0"/>
                <a:ea typeface="Times New Roman" panose="02020603050405020304" pitchFamily="2" charset="0"/>
                <a:cs typeface="Times New Roman" panose="02020603050405020304" pitchFamily="2" charset="0"/>
              </a:rPr>
              <a:t>日常生活中的身份证相似。在网上进行电子商务活动时，交易双方需要使用数字证书来表明自己的身份，并使用数字证书来进行有关的交易操作。                  </a:t>
            </a:r>
            <a:endParaRPr lang="zh-CN" altLang="en-US" sz="2000" b="0" u="none">
              <a:latin typeface="Times New Roman" panose="02020603050405020304" pitchFamily="2" charset="0"/>
              <a:ea typeface="Times New Roman" panose="02020603050405020304" pitchFamily="2" charset="0"/>
              <a:cs typeface="Times New Roman" panose="02020603050405020304" pitchFamily="2" charset="0"/>
            </a:endParaRPr>
          </a:p>
          <a:p>
            <a:pPr marL="0" indent="0" algn="l"/>
            <a:endParaRPr lang="zh-CN" altLang="en-US" sz="2000" b="0" u="none">
              <a:latin typeface="Times New Roman" panose="02020603050405020304" pitchFamily="2" charset="0"/>
              <a:ea typeface="Times New Roman" panose="02020603050405020304" pitchFamily="2" charset="0"/>
              <a:cs typeface="Times New Roman" panose="02020603050405020304" pitchFamily="2" charset="0"/>
            </a:endParaRPr>
          </a:p>
          <a:p>
            <a:pPr marL="0" indent="0" algn="l"/>
            <a:r>
              <a:rPr lang="zh-CN" altLang="en-US" sz="2000" b="0" u="none">
                <a:latin typeface="Times New Roman" panose="02020603050405020304" pitchFamily="2" charset="0"/>
                <a:ea typeface="Times New Roman" panose="02020603050405020304" pitchFamily="2" charset="0"/>
                <a:cs typeface="Times New Roman" panose="02020603050405020304" pitchFamily="2" charset="0"/>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数字证书是由权威公正的第三方机构即</a:t>
            </a:r>
            <a:r>
              <a:rPr lang="en-US" altLang="zh-CN" sz="2000" b="0" u="none">
                <a:latin typeface="Times New Roman" panose="02020603050405020304" pitchFamily="2" charset="0"/>
                <a:ea typeface="Times New Roman" panose="02020603050405020304" pitchFamily="2" charset="0"/>
                <a:cs typeface="Times New Roman" panose="02020603050405020304" pitchFamily="2" charset="0"/>
              </a:rPr>
              <a:t>CA</a:t>
            </a:r>
            <a:r>
              <a:rPr lang="zh-CN" altLang="en-US" sz="2000" b="0" u="none">
                <a:latin typeface="宋体" panose="02010600030101010101" pitchFamily="2" charset="-122"/>
                <a:ea typeface="宋体" panose="02010600030101010101" pitchFamily="2" charset="-122"/>
                <a:cs typeface="宋体" panose="02010600030101010101" pitchFamily="2" charset="-122"/>
              </a:rPr>
              <a:t>中心（后面将讲解）</a:t>
            </a:r>
            <a:r>
              <a:rPr lang="zh-CN" altLang="en-US" sz="2000" b="0" u="none">
                <a:latin typeface="Times New Roman" panose="02020603050405020304" pitchFamily="2" charset="0"/>
                <a:ea typeface="Times New Roman" panose="02020603050405020304" pitchFamily="2" charset="0"/>
                <a:cs typeface="Times New Roman" panose="02020603050405020304" pitchFamily="2" charset="0"/>
              </a:rPr>
              <a:t>签发的，</a:t>
            </a:r>
            <a:r>
              <a:rPr lang="zh-CN" altLang="en-US" sz="2000" b="0" u="none">
                <a:solidFill>
                  <a:srgbClr val="FF0000"/>
                </a:solidFill>
                <a:latin typeface="Times New Roman" panose="02020603050405020304" pitchFamily="2" charset="0"/>
                <a:ea typeface="Times New Roman" panose="02020603050405020304" pitchFamily="2" charset="0"/>
                <a:cs typeface="Times New Roman" panose="02020603050405020304" pitchFamily="2" charset="0"/>
              </a:rPr>
              <a:t>以数字证书为核心的加密技术可以对网络上传输的信息进行加密和解密、数字签名和签名验证，确保网上传递信息的机密性、完整性，以及交易实体身份的真实性，签名信息的不可否认性，从而保障网络应用的安全性</a:t>
            </a:r>
            <a:r>
              <a:rPr lang="zh-CN" altLang="en-US" sz="2000" b="0" u="none">
                <a:latin typeface="Times New Roman" panose="02020603050405020304" pitchFamily="2" charset="0"/>
                <a:ea typeface="Times New Roman" panose="02020603050405020304" pitchFamily="2" charset="0"/>
                <a:cs typeface="Times New Roman" panose="02020603050405020304" pitchFamily="2" charset="0"/>
              </a:rPr>
              <a:t>。       </a:t>
            </a:r>
            <a:endParaRPr lang="zh-CN" altLang="en-US" sz="2000" b="0" u="none">
              <a:latin typeface="Times New Roman" panose="02020603050405020304" pitchFamily="2" charset="0"/>
              <a:ea typeface="Times New Roman" panose="02020603050405020304" pitchFamily="2" charset="0"/>
              <a:cs typeface="Times New Roman" panose="02020603050405020304" pitchFamily="2" charset="0"/>
            </a:endParaRPr>
          </a:p>
          <a:p>
            <a:pPr marL="0" indent="0" algn="l"/>
            <a:r>
              <a:rPr lang="zh-CN" altLang="en-US" sz="2000" b="0" u="none">
                <a:latin typeface="Times New Roman" panose="02020603050405020304" pitchFamily="2" charset="0"/>
                <a:ea typeface="Times New Roman" panose="02020603050405020304" pitchFamily="2" charset="0"/>
                <a:cs typeface="Times New Roman" panose="02020603050405020304" pitchFamily="2" charset="0"/>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数字证书采用公钥密码体制，即利用一对互相匹配的密钥进行加密、解密。每个用户拥有一把仅为本人所掌握的私钥，用它进行解密和签名；同时拥有一把公钥，</a:t>
            </a:r>
            <a:r>
              <a:rPr lang="zh-CN" altLang="en-US" sz="2000" b="0" u="none">
                <a:latin typeface="Times New Roman" panose="02020603050405020304" pitchFamily="2" charset="0"/>
                <a:ea typeface="Times New Roman" panose="02020603050405020304" pitchFamily="2" charset="0"/>
                <a:cs typeface="Times New Roman" panose="02020603050405020304" pitchFamily="2" charset="0"/>
              </a:rPr>
              <a:t>并可以对外公开，用于加密和验证签名。当发送一份保密文件时，发送方使用接收方的公钥对数据加密，而接收方则使用自己的私钥解密，这样，信息就可以安全无误地到达目的地了，即使被第三方截获，由于没有相应的私钥，也无法进行解密。通过数字的手段保证加密过程是一个不可逆过程，即只有用私钥才能解密。</a:t>
            </a:r>
            <a:endParaRPr lang="zh-CN" altLang="en-US" sz="2000" b="0" u="none">
              <a:latin typeface="Times New Roman" panose="02020603050405020304" pitchFamily="2" charset="0"/>
              <a:ea typeface="Times New Roman" panose="02020603050405020304" pitchFamily="2" charset="0"/>
              <a:cs typeface="Times New Roman" panose="02020603050405020304" pitchFamily="2" charset="0"/>
            </a:endParaRPr>
          </a:p>
          <a:p>
            <a:pPr marL="0" indent="0" algn="l"/>
            <a:r>
              <a:rPr lang="zh-CN" altLang="en-US" sz="2000" b="0" u="none">
                <a:latin typeface="Times New Roman" panose="02020603050405020304" pitchFamily="2" charset="0"/>
                <a:ea typeface="Times New Roman" panose="02020603050405020304" pitchFamily="2" charset="0"/>
                <a:cs typeface="Times New Roman" panose="02020603050405020304" pitchFamily="2" charset="0"/>
              </a:rPr>
              <a:t>     </a:t>
            </a:r>
            <a:endParaRPr lang="zh-CN" altLang="en-US" sz="2000" b="0" u="none">
              <a:latin typeface="Times New Roman" panose="02020603050405020304" pitchFamily="2" charset="0"/>
              <a:ea typeface="Times New Roman" panose="02020603050405020304" pitchFamily="2" charset="0"/>
              <a:cs typeface="Times New Roman" panose="02020603050405020304" pitchFamily="2" charset="0"/>
            </a:endParaRPr>
          </a:p>
          <a:p>
            <a:pPr marL="0" indent="0" algn="l"/>
            <a:r>
              <a:rPr lang="zh-CN" altLang="en-US" sz="2000" b="0" u="none">
                <a:latin typeface="Times New Roman" panose="02020603050405020304" pitchFamily="2" charset="0"/>
                <a:ea typeface="Times New Roman" panose="02020603050405020304" pitchFamily="2" charset="0"/>
                <a:cs typeface="Times New Roman" panose="02020603050405020304" pitchFamily="2" charset="0"/>
              </a:rPr>
              <a:t>      数字</a:t>
            </a:r>
            <a:r>
              <a:rPr lang="zh-CN" altLang="en-US" sz="2000" b="0" u="none">
                <a:latin typeface="宋体" panose="02010600030101010101" pitchFamily="2" charset="-122"/>
                <a:ea typeface="宋体" panose="02010600030101010101" pitchFamily="2" charset="-122"/>
                <a:cs typeface="宋体" panose="02010600030101010101" pitchFamily="2" charset="-122"/>
              </a:rPr>
              <a:t>证书</a:t>
            </a:r>
            <a:r>
              <a:rPr lang="zh-CN" altLang="en-US" sz="2000" b="0" u="none">
                <a:latin typeface="Times New Roman" panose="02020603050405020304" pitchFamily="2" charset="0"/>
                <a:ea typeface="Times New Roman" panose="02020603050405020304" pitchFamily="2" charset="0"/>
                <a:cs typeface="Times New Roman" panose="02020603050405020304" pitchFamily="2" charset="0"/>
              </a:rPr>
              <a:t>能够确认以下两点：</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r>
              <a:rPr lang="en-US" altLang="zh-CN" sz="2000" b="0" u="none">
                <a:latin typeface="宋体" panose="02010600030101010101" pitchFamily="2" charset="-122"/>
                <a:ea typeface="宋体" panose="02010600030101010101" pitchFamily="2" charset="-122"/>
                <a:cs typeface="宋体" panose="02010600030101010101" pitchFamily="2" charset="-122"/>
              </a:rPr>
              <a:t>   ①</a:t>
            </a:r>
            <a:r>
              <a:rPr lang="zh-CN" altLang="en-US" sz="2000" b="0" u="none">
                <a:latin typeface="宋体" panose="02010600030101010101" pitchFamily="2" charset="-122"/>
                <a:ea typeface="宋体" panose="02010600030101010101" pitchFamily="2" charset="-122"/>
                <a:cs typeface="宋体" panose="02010600030101010101" pitchFamily="2" charset="-122"/>
              </a:rPr>
              <a:t>保证信息是由签名者自己签名发送的，签名者不能否认或难以否认。</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r>
              <a:rPr lang="en-US" altLang="zh-CN" sz="2000" b="0" u="none">
                <a:latin typeface="宋体" panose="02010600030101010101" pitchFamily="2" charset="-122"/>
                <a:ea typeface="宋体" panose="02010600030101010101" pitchFamily="2" charset="-122"/>
                <a:cs typeface="宋体" panose="02010600030101010101" pitchFamily="2" charset="-122"/>
              </a:rPr>
              <a:t>   ②</a:t>
            </a:r>
            <a:r>
              <a:rPr lang="zh-CN" altLang="en-US" sz="2000" b="0" u="none">
                <a:latin typeface="宋体" panose="02010600030101010101" pitchFamily="2" charset="-122"/>
                <a:ea typeface="宋体" panose="02010600030101010101" pitchFamily="2" charset="-122"/>
                <a:cs typeface="宋体" panose="02010600030101010101" pitchFamily="2" charset="-122"/>
              </a:rPr>
              <a:t>保证信息自签发后到收到为止未曾作过任何修改，签发的文件是真实文件。</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p>
            <a:pPr marL="0" indent="0" algn="l"/>
            <a:endParaRPr lang="zh-CN" altLang="en-US" sz="2000" b="0" u="none">
              <a:latin typeface="Times New Roman" panose="02020603050405020304" pitchFamily="2" charset="0"/>
              <a:ea typeface="Times New Roman" panose="02020603050405020304" pitchFamily="2" charset="0"/>
              <a:cs typeface="Times New Roman" panose="02020603050405020304" pitchFamily="2" charset="0"/>
            </a:endParaRPr>
          </a:p>
          <a:p>
            <a:pPr marL="0" indent="0" algn="l"/>
            <a:r>
              <a:rPr lang="zh-CN" altLang="en-US" sz="2000" b="0" u="none">
                <a:latin typeface="Times New Roman" panose="02020603050405020304" pitchFamily="2" charset="0"/>
                <a:ea typeface="Times New Roman" panose="02020603050405020304" pitchFamily="2" charset="0"/>
                <a:cs typeface="Times New Roman" panose="02020603050405020304" pitchFamily="2" charset="0"/>
              </a:rPr>
              <a:t>    </a:t>
            </a:r>
            <a:endParaRPr lang="zh-C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2289"/>
          <p:cNvSpPr>
            <a:spLocks noGrp="1"/>
          </p:cNvSpPr>
          <p:nvPr>
            <p:ph type="title"/>
          </p:nvPr>
        </p:nvSpPr>
        <p:spPr>
          <a:xfrm>
            <a:off x="1631950" y="173038"/>
            <a:ext cx="7772400" cy="808037"/>
          </a:xfrm>
        </p:spPr>
        <p:txBody>
          <a:bodyPr anchor="ctr"/>
          <a:p>
            <a:pPr algn="l"/>
            <a:r>
              <a:rPr lang="en-US" altLang="x-none" sz="3600" dirty="0"/>
              <a:t>4.3  </a:t>
            </a:r>
            <a:r>
              <a:rPr lang="zh-CN" altLang="en-US" sz="3600" dirty="0"/>
              <a:t>认证技术</a:t>
            </a:r>
            <a:endParaRPr lang="zh-CN" altLang="en-US" dirty="0"/>
          </a:p>
        </p:txBody>
      </p:sp>
      <p:sp>
        <p:nvSpPr>
          <p:cNvPr id="12291" name="文本占位符 12290"/>
          <p:cNvSpPr>
            <a:spLocks noGrp="1"/>
          </p:cNvSpPr>
          <p:nvPr>
            <p:ph type="body" idx="1"/>
          </p:nvPr>
        </p:nvSpPr>
        <p:spPr>
          <a:xfrm>
            <a:off x="1814513" y="957263"/>
            <a:ext cx="8458200" cy="431800"/>
          </a:xfrm>
        </p:spPr>
        <p:txBody>
          <a:bodyPr>
            <a:normAutofit fontScale="90000"/>
          </a:bodyPr>
          <a:p>
            <a:pPr algn="just">
              <a:lnSpc>
                <a:spcPct val="100000"/>
              </a:lnSpc>
            </a:pPr>
            <a:r>
              <a:rPr lang="en-US" altLang="x-none" b="1" dirty="0"/>
              <a:t>4.3.1  </a:t>
            </a:r>
            <a:r>
              <a:rPr lang="zh-CN" altLang="en-US" b="1" dirty="0"/>
              <a:t>认证及认证模型</a:t>
            </a:r>
            <a:endParaRPr lang="zh-CN" altLang="en-US" b="1" dirty="0"/>
          </a:p>
        </p:txBody>
      </p:sp>
      <p:sp>
        <p:nvSpPr>
          <p:cNvPr id="12292" name="文本框 12291"/>
          <p:cNvSpPr txBox="1"/>
          <p:nvPr/>
        </p:nvSpPr>
        <p:spPr>
          <a:xfrm>
            <a:off x="1524000" y="1700213"/>
            <a:ext cx="9144000" cy="1299210"/>
          </a:xfrm>
          <a:prstGeom prst="rect">
            <a:avLst/>
          </a:prstGeom>
          <a:noFill/>
          <a:ln w="9525">
            <a:noFill/>
          </a:ln>
        </p:spPr>
        <p:txBody>
          <a:bodyPr>
            <a:spAutoFit/>
          </a:bodyPr>
          <a:p>
            <a:pPr lvl="0" eaLnBrk="1" hangingPunct="1">
              <a:lnSpc>
                <a:spcPct val="115000"/>
              </a:lnSpc>
            </a:pPr>
            <a:r>
              <a:rPr lang="zh-CN" altLang="en-US" sz="2300" b="1" dirty="0">
                <a:latin typeface="楷体_GB2312" pitchFamily="1" charset="-122"/>
                <a:ea typeface="楷体_GB2312" pitchFamily="1" charset="-122"/>
              </a:rPr>
              <a:t>    </a:t>
            </a:r>
            <a:r>
              <a:rPr lang="zh-CN" altLang="en-US" sz="2300" b="1" dirty="0">
                <a:solidFill>
                  <a:srgbClr val="0000FF"/>
                </a:solidFill>
                <a:latin typeface="楷体_GB2312" pitchFamily="1" charset="-122"/>
                <a:ea typeface="楷体_GB2312" pitchFamily="1" charset="-122"/>
              </a:rPr>
              <a:t>认证（</a:t>
            </a:r>
            <a:r>
              <a:rPr lang="en-US" altLang="x-none" sz="2300" b="1" dirty="0">
                <a:solidFill>
                  <a:srgbClr val="0000FF"/>
                </a:solidFill>
                <a:latin typeface="楷体_GB2312" pitchFamily="1" charset="-122"/>
                <a:ea typeface="楷体_GB2312" pitchFamily="1" charset="-122"/>
              </a:rPr>
              <a:t>Authentication</a:t>
            </a:r>
            <a:r>
              <a:rPr lang="zh-CN" altLang="en-US" sz="2300" b="1" dirty="0">
                <a:solidFill>
                  <a:srgbClr val="0000FF"/>
                </a:solidFill>
                <a:latin typeface="楷体_GB2312" pitchFamily="1" charset="-122"/>
                <a:ea typeface="楷体_GB2312" pitchFamily="1" charset="-122"/>
              </a:rPr>
              <a:t>）是指核实真实身份的过程，是防止主动攻击的重要技术之一，</a:t>
            </a:r>
            <a:r>
              <a:rPr lang="zh-CN" altLang="en-US" sz="2300" b="1" dirty="0">
                <a:latin typeface="楷体_GB2312" pitchFamily="1" charset="-122"/>
                <a:ea typeface="楷体_GB2312" pitchFamily="1" charset="-122"/>
              </a:rPr>
              <a:t>是一种用可靠的方法证实被认证对象（包括人和事）是否名副其实或是否有效的过程，因此也称为鉴别或验证。</a:t>
            </a:r>
            <a:r>
              <a:rPr lang="zh-CN" altLang="en-US" sz="2300" dirty="0">
                <a:latin typeface="楷体_GB2312" pitchFamily="1" charset="-122"/>
                <a:ea typeface="楷体_GB2312" pitchFamily="1" charset="-122"/>
              </a:rPr>
              <a:t> </a:t>
            </a:r>
            <a:endParaRPr lang="en-US" altLang="x-none" sz="2300" dirty="0">
              <a:latin typeface="楷体_GB2312" pitchFamily="1" charset="-122"/>
              <a:ea typeface="楷体_GB2312" pitchFamily="1" charset="-122"/>
            </a:endParaRPr>
          </a:p>
        </p:txBody>
      </p:sp>
      <p:pic>
        <p:nvPicPr>
          <p:cNvPr id="12293" name="图片 12292"/>
          <p:cNvPicPr>
            <a:picLocks noChangeAspect="1"/>
          </p:cNvPicPr>
          <p:nvPr/>
        </p:nvPicPr>
        <p:blipFill>
          <a:blip r:embed="rId1"/>
          <a:stretch>
            <a:fillRect/>
          </a:stretch>
        </p:blipFill>
        <p:spPr>
          <a:xfrm>
            <a:off x="3143250" y="3141663"/>
            <a:ext cx="6335713" cy="2808287"/>
          </a:xfrm>
          <a:prstGeom prst="rect">
            <a:avLst/>
          </a:prstGeom>
          <a:noFill/>
          <a:ln w="9525">
            <a:noFill/>
          </a:ln>
        </p:spPr>
      </p:pic>
      <p:sp>
        <p:nvSpPr>
          <p:cNvPr id="12294" name="矩形 12293"/>
          <p:cNvSpPr/>
          <p:nvPr/>
        </p:nvSpPr>
        <p:spPr>
          <a:xfrm>
            <a:off x="1992313" y="3546158"/>
            <a:ext cx="2137410" cy="365760"/>
          </a:xfrm>
          <a:prstGeom prst="rect">
            <a:avLst/>
          </a:prstGeom>
          <a:noFill/>
          <a:ln w="9525">
            <a:noFill/>
          </a:ln>
        </p:spPr>
        <p:txBody>
          <a:bodyPr wrap="none" anchor="ctr">
            <a:spAutoFit/>
          </a:bodyPr>
          <a:p>
            <a:pPr lvl="0" eaLnBrk="0" hangingPunct="0"/>
            <a:r>
              <a:rPr lang="zh-CN" altLang="en-US" b="1" dirty="0">
                <a:solidFill>
                  <a:srgbClr val="FF0000"/>
                </a:solidFill>
                <a:effectLst>
                  <a:outerShdw blurRad="38100" dist="38100" dir="2700000">
                    <a:srgbClr val="C0C0C0"/>
                  </a:outerShdw>
                </a:effectLst>
                <a:latin typeface="楷体_GB2312" pitchFamily="1" charset="-122"/>
                <a:ea typeface="楷体_GB2312" pitchFamily="1" charset="-122"/>
              </a:rPr>
              <a:t>纯认证系统的模型 </a:t>
            </a:r>
            <a:endParaRPr lang="zh-CN" altLang="en-US" b="1" dirty="0">
              <a:solidFill>
                <a:srgbClr val="FF0000"/>
              </a:solidFill>
              <a:effectLst>
                <a:outerShdw blurRad="38100" dist="38100" dir="2700000">
                  <a:srgbClr val="C0C0C0"/>
                </a:outerShdw>
              </a:effectLst>
              <a:latin typeface="楷体_GB2312" pitchFamily="1" charset="-122"/>
              <a:ea typeface="楷体_GB2312" pitchFamily="1" charset="-122"/>
            </a:endParaRPr>
          </a:p>
        </p:txBody>
      </p:sp>
      <p:sp>
        <p:nvSpPr>
          <p:cNvPr id="2" name="日期占位符 1"/>
          <p:cNvSpPr/>
          <p:nvPr>
            <p:ph type="dt" sz="half" idx="10"/>
          </p:nvPr>
        </p:nvSpPr>
        <p:spPr/>
        <p:txBody>
          <a:bodyPr/>
          <a:p>
            <a:pPr lvl="0" eaLnBrk="1" hangingPunct="1"/>
            <a:fld id="{BB962C8B-B14F-4D97-AF65-F5344CB8AC3E}" type="datetime1">
              <a:rPr lang="zh-CN" altLang="en-US" dirty="0"/>
            </a:fld>
            <a:endParaRPr lang="zh-CN" altLang="en-US" dirty="0"/>
          </a:p>
        </p:txBody>
      </p:sp>
      <p:sp>
        <p:nvSpPr>
          <p:cNvPr id="3" name="灯片编号占位符 2"/>
          <p:cNvSpPr/>
          <p:nvPr>
            <p:ph type="sldNum" sz="quarter" idx="12"/>
          </p:nvPr>
        </p:nvSpPr>
        <p:spPr/>
        <p:txBody>
          <a:bodyPr/>
          <a:p>
            <a:pPr lvl="0" eaLnBrk="1" hangingPunct="1"/>
            <a:fld id="{9A0DB2DC-4C9A-4742-B13C-FB6460FD3503}" type="slidenum">
              <a:rPr lang="en-US" altLang="x-none" dirty="0"/>
            </a:fld>
            <a:endParaRPr lang="en-US" altLang="x-none" dirty="0"/>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endParaRPr lang="zh-CN" altLang="en-US"/>
          </a:p>
        </p:txBody>
      </p:sp>
      <p:sp>
        <p:nvSpPr>
          <p:cNvPr id="13314" name="内容占位符 13313"/>
          <p:cNvSpPr>
            <a:spLocks noGrp="1"/>
          </p:cNvSpPr>
          <p:nvPr>
            <p:ph sz="half" idx="2"/>
          </p:nvPr>
        </p:nvSpPr>
        <p:spPr>
          <a:xfrm>
            <a:off x="433070" y="260350"/>
            <a:ext cx="5283835" cy="1043305"/>
          </a:xfrm>
        </p:spPr>
        <p:txBody>
          <a:bodyPr>
            <a:normAutofit/>
          </a:bodyPr>
          <a:p>
            <a:pPr algn="just">
              <a:lnSpc>
                <a:spcPct val="100000"/>
              </a:lnSpc>
            </a:pPr>
            <a:r>
              <a:rPr lang="en-US" altLang="x-none" b="1" dirty="0"/>
              <a:t>4.3.2  </a:t>
            </a:r>
            <a:r>
              <a:rPr lang="zh-CN" altLang="en-US" b="1" dirty="0"/>
              <a:t>认证方法分类</a:t>
            </a:r>
            <a:endParaRPr lang="zh-CN" altLang="en-US" b="1" dirty="0"/>
          </a:p>
        </p:txBody>
      </p:sp>
      <p:sp>
        <p:nvSpPr>
          <p:cNvPr id="2" name="日期占位符 1"/>
          <p:cNvSpPr/>
          <p:nvPr>
            <p:ph type="dt" sz="half" idx="10"/>
          </p:nvPr>
        </p:nvSpPr>
        <p:spPr/>
        <p:txBody>
          <a:bodyPr/>
          <a:p>
            <a:pPr lvl="0" eaLnBrk="1" hangingPunct="1"/>
            <a:fld id="{BB962C8B-B14F-4D97-AF65-F5344CB8AC3E}" type="datetime1">
              <a:rPr lang="zh-CN" altLang="en-US" dirty="0"/>
            </a:fld>
            <a:endParaRPr lang="zh-CN" altLang="en-US" dirty="0"/>
          </a:p>
        </p:txBody>
      </p:sp>
      <p:sp>
        <p:nvSpPr>
          <p:cNvPr id="3" name="灯片编号占位符 2"/>
          <p:cNvSpPr/>
          <p:nvPr>
            <p:ph type="sldNum" sz="quarter" idx="12"/>
          </p:nvPr>
        </p:nvSpPr>
        <p:spPr/>
        <p:txBody>
          <a:bodyPr/>
          <a:p>
            <a:pPr lvl="0" eaLnBrk="1" hangingPunct="1"/>
            <a:fld id="{9A0DB2DC-4C9A-4742-B13C-FB6460FD3503}" type="slidenum">
              <a:rPr lang="en-US" altLang="x-none" dirty="0"/>
            </a:fld>
            <a:endParaRPr lang="en-US" altLang="x-none" dirty="0"/>
          </a:p>
        </p:txBody>
      </p:sp>
      <p:sp>
        <p:nvSpPr>
          <p:cNvPr id="100" name="文本框 99"/>
          <p:cNvSpPr txBox="1"/>
          <p:nvPr/>
        </p:nvSpPr>
        <p:spPr>
          <a:xfrm>
            <a:off x="110490" y="975360"/>
            <a:ext cx="11853545" cy="1676400"/>
          </a:xfrm>
          <a:prstGeom prst="rect">
            <a:avLst/>
          </a:prstGeom>
          <a:noFill/>
          <a:ln w="9525">
            <a:noFill/>
          </a:ln>
        </p:spPr>
        <p:txBody>
          <a:bodyPr wrap="square">
            <a:spAutoFit/>
          </a:bodyPr>
          <a:p>
            <a:pPr marL="0" indent="267970" algn="l"/>
            <a:r>
              <a:rPr lang="en-US" altLang="zh-CN" sz="2400" b="1" u="none">
                <a:latin typeface="宋体" panose="02010600030101010101" pitchFamily="2" charset="-122"/>
                <a:ea typeface="宋体" panose="02010600030101010101" pitchFamily="2" charset="-122"/>
                <a:cs typeface="宋体" panose="02010600030101010101" pitchFamily="2" charset="-122"/>
              </a:rPr>
              <a:t>1</a:t>
            </a:r>
            <a:r>
              <a:rPr lang="zh-CN" altLang="en-US" sz="2400" b="1" u="none">
                <a:latin typeface="宋体" panose="02010600030101010101" pitchFamily="2" charset="-122"/>
                <a:ea typeface="宋体" panose="02010600030101010101" pitchFamily="2" charset="-122"/>
                <a:cs typeface="宋体" panose="02010600030101010101" pitchFamily="2" charset="-122"/>
              </a:rPr>
              <a:t>．单向认证</a:t>
            </a:r>
            <a:endParaRPr lang="zh-CN" altLang="en-US" sz="2400" b="1" u="none">
              <a:latin typeface="宋体" panose="02010600030101010101" pitchFamily="2" charset="-122"/>
              <a:ea typeface="宋体" panose="02010600030101010101" pitchFamily="2" charset="-122"/>
              <a:cs typeface="宋体" panose="02010600030101010101" pitchFamily="2" charset="-122"/>
            </a:endParaRPr>
          </a:p>
          <a:p>
            <a:pPr marL="0" indent="267970" algn="l"/>
            <a:r>
              <a:rPr lang="zh-CN" altLang="en-US" sz="2000" b="0" u="none">
                <a:latin typeface="宋体" panose="02010600030101010101" pitchFamily="2" charset="-122"/>
                <a:ea typeface="宋体" panose="02010600030101010101" pitchFamily="2" charset="-122"/>
                <a:cs typeface="宋体" panose="02010600030101010101" pitchFamily="2" charset="-122"/>
              </a:rPr>
              <a:t>    单向认证是指在网络服务认证过程中，服务方对客户方进行单方面的鉴别，而客户方不需要识别服务方的身份。例如，假设一个客户需要访问某台服务器，单向认证只是由客户向服务器发送自己的</a:t>
            </a:r>
            <a:r>
              <a:rPr lang="en-US" altLang="zh-CN" sz="2000" b="0" u="none">
                <a:latin typeface="Times New Roman" panose="02020603050405020304" pitchFamily="2" charset="0"/>
                <a:ea typeface="Times New Roman" panose="02020603050405020304" pitchFamily="2" charset="0"/>
                <a:cs typeface="Times New Roman" panose="02020603050405020304" pitchFamily="2" charset="0"/>
              </a:rPr>
              <a:t>ID</a:t>
            </a:r>
            <a:r>
              <a:rPr lang="zh-CN" altLang="en-US" sz="2000" b="0" u="none">
                <a:latin typeface="宋体" panose="02010600030101010101" pitchFamily="2" charset="-122"/>
                <a:ea typeface="宋体" panose="02010600030101010101" pitchFamily="2" charset="-122"/>
                <a:cs typeface="宋体" panose="02010600030101010101" pitchFamily="2" charset="-122"/>
              </a:rPr>
              <a:t>和密码，然后服务器根据收到的密码和</a:t>
            </a:r>
            <a:r>
              <a:rPr lang="en-US" altLang="zh-CN" sz="2000" b="0" u="none">
                <a:latin typeface="Times New Roman" panose="02020603050405020304" pitchFamily="2" charset="0"/>
                <a:ea typeface="Times New Roman" panose="02020603050405020304" pitchFamily="2" charset="0"/>
                <a:cs typeface="Times New Roman" panose="02020603050405020304" pitchFamily="2" charset="0"/>
              </a:rPr>
              <a:t>ID</a:t>
            </a:r>
            <a:r>
              <a:rPr lang="zh-CN" altLang="en-US" sz="2000" b="0" u="none">
                <a:latin typeface="宋体" panose="02010600030101010101" pitchFamily="2" charset="-122"/>
                <a:ea typeface="宋体" panose="02010600030101010101" pitchFamily="2" charset="-122"/>
                <a:cs typeface="宋体" panose="02010600030101010101" pitchFamily="2" charset="-122"/>
              </a:rPr>
              <a:t>，进行比对检验，鉴别客户方的身份真实性。单向认证过程如图</a:t>
            </a:r>
            <a:r>
              <a:rPr lang="en-US" altLang="zh-CN" sz="2000" b="0" u="none">
                <a:latin typeface="Times New Roman" panose="02020603050405020304" pitchFamily="2" charset="0"/>
                <a:ea typeface="Times New Roman" panose="02020603050405020304" pitchFamily="2" charset="0"/>
                <a:cs typeface="Times New Roman" panose="02020603050405020304" pitchFamily="2" charset="0"/>
              </a:rPr>
              <a:t>4-4</a:t>
            </a:r>
            <a:r>
              <a:rPr lang="zh-CN" altLang="en-US" sz="2000" b="0" u="none">
                <a:latin typeface="宋体" panose="02010600030101010101" pitchFamily="2" charset="-122"/>
                <a:ea typeface="宋体" panose="02010600030101010101" pitchFamily="2" charset="-122"/>
                <a:cs typeface="宋体" panose="02010600030101010101" pitchFamily="2" charset="-122"/>
              </a:rPr>
              <a:t>所示，认证过程由六步构成：</a:t>
            </a:r>
            <a:endParaRPr lang="zh-CN" altLang="en-US" sz="2000"/>
          </a:p>
        </p:txBody>
      </p:sp>
      <p:pic>
        <p:nvPicPr>
          <p:cNvPr id="1073742856" name="Picture 8"/>
          <p:cNvPicPr>
            <a:picLocks noChangeAspect="1"/>
          </p:cNvPicPr>
          <p:nvPr>
            <p:ph sz="half" idx="1"/>
          </p:nvPr>
        </p:nvPicPr>
        <p:blipFill>
          <a:blip r:embed="rId1"/>
          <a:stretch>
            <a:fillRect/>
          </a:stretch>
        </p:blipFill>
        <p:spPr>
          <a:xfrm>
            <a:off x="2186940" y="2651760"/>
            <a:ext cx="5731510" cy="3312160"/>
          </a:xfrm>
          <a:prstGeom prst="rect">
            <a:avLst/>
          </a:prstGeom>
          <a:noFill/>
          <a:ln w="9525">
            <a:noFill/>
          </a:ln>
        </p:spPr>
      </p:pic>
      <p:sp>
        <p:nvSpPr>
          <p:cNvPr id="5" name="文本框 4"/>
          <p:cNvSpPr txBox="1"/>
          <p:nvPr/>
        </p:nvSpPr>
        <p:spPr>
          <a:xfrm>
            <a:off x="2512695" y="5993765"/>
            <a:ext cx="5080000" cy="365760"/>
          </a:xfrm>
          <a:prstGeom prst="rect">
            <a:avLst/>
          </a:prstGeom>
          <a:noFill/>
          <a:ln w="9525">
            <a:noFill/>
          </a:ln>
        </p:spPr>
        <p:txBody>
          <a:bodyPr>
            <a:spAutoFit/>
          </a:bodyPr>
          <a:p>
            <a:pPr marL="0" indent="1600200" algn="l"/>
            <a:r>
              <a:rPr lang="zh-CN" altLang="en-US" b="0" u="none">
                <a:latin typeface="宋体" panose="02010600030101010101" pitchFamily="2" charset="-122"/>
                <a:ea typeface="宋体" panose="02010600030101010101" pitchFamily="2" charset="-122"/>
                <a:cs typeface="宋体" panose="02010600030101010101" pitchFamily="2" charset="-122"/>
              </a:rPr>
              <a:t>图</a:t>
            </a:r>
            <a:r>
              <a:rPr lang="en-US" altLang="zh-CN" b="0" u="none">
                <a:latin typeface="Times New Roman" panose="02020603050405020304" pitchFamily="2" charset="0"/>
                <a:ea typeface="Times New Roman" panose="02020603050405020304" pitchFamily="2" charset="0"/>
                <a:cs typeface="Times New Roman" panose="02020603050405020304" pitchFamily="2" charset="0"/>
              </a:rPr>
              <a:t>4-4  </a:t>
            </a:r>
            <a:r>
              <a:rPr lang="zh-CN" altLang="en-US" b="0" u="none">
                <a:latin typeface="宋体" panose="02010600030101010101" pitchFamily="2" charset="-122"/>
                <a:ea typeface="宋体" panose="02010600030101010101" pitchFamily="2" charset="-122"/>
                <a:cs typeface="宋体" panose="02010600030101010101" pitchFamily="2" charset="-122"/>
              </a:rPr>
              <a:t>单向认证过程示意图</a:t>
            </a:r>
            <a:r>
              <a:rPr lang="zh-CN" altLang="en-US" b="0" u="none">
                <a:latin typeface="Times New Roman" panose="02020603050405020304" pitchFamily="2" charset="0"/>
                <a:ea typeface="Times New Roman" panose="02020603050405020304" pitchFamily="2" charset="0"/>
                <a:cs typeface="Times New Roman" panose="02020603050405020304" pitchFamily="2" charset="0"/>
              </a:rPr>
              <a:t> </a:t>
            </a:r>
            <a:endParaRPr lang="zh-CN" altLang="en-US"/>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p:nvPr>
            <p:ph type="dt" sz="half" idx="10"/>
          </p:nvPr>
        </p:nvSpPr>
        <p:spPr/>
        <p:txBody>
          <a:bodyPr/>
          <a:p>
            <a:pPr lvl="0" eaLnBrk="1" hangingPunct="1"/>
            <a:fld id="{BB962C8B-B14F-4D97-AF65-F5344CB8AC3E}" type="datetime1">
              <a:rPr lang="zh-CN" altLang="en-US" dirty="0"/>
            </a:fld>
            <a:endParaRPr lang="zh-CN" altLang="en-US" dirty="0"/>
          </a:p>
        </p:txBody>
      </p:sp>
      <p:sp>
        <p:nvSpPr>
          <p:cNvPr id="3" name="灯片编号占位符 2"/>
          <p:cNvSpPr/>
          <p:nvPr>
            <p:ph type="sldNum" sz="quarter" idx="12"/>
          </p:nvPr>
        </p:nvSpPr>
        <p:spPr/>
        <p:txBody>
          <a:bodyPr/>
          <a:p>
            <a:pPr lvl="0" eaLnBrk="1" hangingPunct="1"/>
            <a:fld id="{9A0DB2DC-4C9A-4742-B13C-FB6460FD3503}" type="slidenum">
              <a:rPr lang="en-US" altLang="x-none" dirty="0"/>
            </a:fld>
            <a:endParaRPr lang="en-US" altLang="x-none" dirty="0"/>
          </a:p>
        </p:txBody>
      </p:sp>
      <p:sp>
        <p:nvSpPr>
          <p:cNvPr id="100" name="文本框 99"/>
          <p:cNvSpPr txBox="1"/>
          <p:nvPr/>
        </p:nvSpPr>
        <p:spPr>
          <a:xfrm>
            <a:off x="10795" y="166370"/>
            <a:ext cx="12170410" cy="1371600"/>
          </a:xfrm>
          <a:prstGeom prst="rect">
            <a:avLst/>
          </a:prstGeom>
          <a:noFill/>
          <a:ln w="9525">
            <a:noFill/>
          </a:ln>
        </p:spPr>
        <p:txBody>
          <a:bodyPr wrap="square">
            <a:spAutoFit/>
          </a:bodyPr>
          <a:p>
            <a:pPr marL="0" indent="267970" algn="l"/>
            <a:r>
              <a:rPr lang="en-US" altLang="zh-CN" sz="2400" b="1" u="none">
                <a:latin typeface="宋体" panose="02010600030101010101" pitchFamily="2" charset="-122"/>
                <a:ea typeface="宋体" panose="02010600030101010101" pitchFamily="2" charset="-122"/>
                <a:cs typeface="宋体" panose="02010600030101010101" pitchFamily="2" charset="-122"/>
              </a:rPr>
              <a:t>2</a:t>
            </a:r>
            <a:r>
              <a:rPr lang="zh-CN" altLang="en-US" sz="2400" b="1" u="none">
                <a:latin typeface="宋体" panose="02010600030101010101" pitchFamily="2" charset="-122"/>
                <a:ea typeface="宋体" panose="02010600030101010101" pitchFamily="2" charset="-122"/>
                <a:cs typeface="宋体" panose="02010600030101010101" pitchFamily="2" charset="-122"/>
              </a:rPr>
              <a:t>．双向认证</a:t>
            </a:r>
            <a:endParaRPr lang="zh-CN" altLang="en-US" sz="2400" b="1" u="none">
              <a:latin typeface="宋体" panose="02010600030101010101" pitchFamily="2" charset="-122"/>
              <a:ea typeface="宋体" panose="02010600030101010101" pitchFamily="2" charset="-122"/>
              <a:cs typeface="宋体" panose="02010600030101010101" pitchFamily="2" charset="-122"/>
            </a:endParaRPr>
          </a:p>
          <a:p>
            <a:pPr marL="0" indent="267970" algn="l"/>
            <a:r>
              <a:rPr lang="zh-CN" altLang="en-US" sz="2000" b="0" u="none">
                <a:latin typeface="宋体" panose="02010600030101010101" pitchFamily="2" charset="-122"/>
                <a:ea typeface="宋体" panose="02010600030101010101" pitchFamily="2" charset="-122"/>
                <a:cs typeface="宋体" panose="02010600030101010101" pitchFamily="2" charset="-122"/>
              </a:rPr>
              <a:t>    双向认证是指在网络服务认证过程中，不仅服务方对客户方要进行鉴别，而且客户方也要鉴别服务方的身份。双向认证增加了客户方对服务方的认证，这样就可以解决服务器的真假识别安全问题。双向认证过程如图</a:t>
            </a:r>
            <a:r>
              <a:rPr lang="en-US" altLang="zh-CN" sz="2000" b="0" u="none">
                <a:latin typeface="Times New Roman" panose="02020603050405020304" pitchFamily="2" charset="0"/>
                <a:ea typeface="Times New Roman" panose="02020603050405020304" pitchFamily="2" charset="0"/>
                <a:cs typeface="Times New Roman" panose="02020603050405020304" pitchFamily="2" charset="0"/>
              </a:rPr>
              <a:t>4-5</a:t>
            </a:r>
            <a:r>
              <a:rPr lang="zh-CN" altLang="en-US" sz="2000" b="0" u="none">
                <a:latin typeface="宋体" panose="02010600030101010101" pitchFamily="2" charset="-122"/>
                <a:ea typeface="宋体" panose="02010600030101010101" pitchFamily="2" charset="-122"/>
                <a:cs typeface="宋体" panose="02010600030101010101" pitchFamily="2" charset="-122"/>
              </a:rPr>
              <a:t>所示，认证过程由九步构成：</a:t>
            </a:r>
            <a:endParaRPr lang="zh-CN" altLang="en-US" sz="2000"/>
          </a:p>
        </p:txBody>
      </p:sp>
      <p:pic>
        <p:nvPicPr>
          <p:cNvPr id="1073742857" name="Picture 9"/>
          <p:cNvPicPr>
            <a:picLocks noChangeAspect="1"/>
          </p:cNvPicPr>
          <p:nvPr>
            <p:ph sz="quarter" idx="13"/>
          </p:nvPr>
        </p:nvPicPr>
        <p:blipFill>
          <a:blip r:embed="rId1"/>
          <a:stretch>
            <a:fillRect/>
          </a:stretch>
        </p:blipFill>
        <p:spPr>
          <a:xfrm>
            <a:off x="2814955" y="1266190"/>
            <a:ext cx="5080635" cy="4767580"/>
          </a:xfrm>
          <a:prstGeom prst="rect">
            <a:avLst/>
          </a:prstGeom>
          <a:noFill/>
          <a:ln w="9525">
            <a:noFill/>
          </a:ln>
        </p:spPr>
      </p:pic>
      <p:sp>
        <p:nvSpPr>
          <p:cNvPr id="5" name="文本框 4"/>
          <p:cNvSpPr txBox="1"/>
          <p:nvPr/>
        </p:nvSpPr>
        <p:spPr>
          <a:xfrm>
            <a:off x="2438400" y="6033770"/>
            <a:ext cx="5080000" cy="365760"/>
          </a:xfrm>
          <a:prstGeom prst="rect">
            <a:avLst/>
          </a:prstGeom>
          <a:noFill/>
          <a:ln w="9525">
            <a:noFill/>
          </a:ln>
        </p:spPr>
        <p:txBody>
          <a:bodyPr>
            <a:spAutoFit/>
          </a:bodyPr>
          <a:p>
            <a:pPr marL="0" indent="1657350" algn="l"/>
            <a:r>
              <a:rPr lang="zh-CN" altLang="en-US" b="0" u="none">
                <a:latin typeface="宋体" panose="02010600030101010101" pitchFamily="2" charset="-122"/>
                <a:ea typeface="宋体" panose="02010600030101010101" pitchFamily="2" charset="-122"/>
                <a:cs typeface="宋体" panose="02010600030101010101" pitchFamily="2" charset="-122"/>
              </a:rPr>
              <a:t>图</a:t>
            </a:r>
            <a:r>
              <a:rPr lang="en-US" altLang="zh-CN" b="0" u="none">
                <a:latin typeface="宋体" panose="02010600030101010101" pitchFamily="2" charset="-122"/>
                <a:ea typeface="宋体" panose="02010600030101010101" pitchFamily="2" charset="-122"/>
                <a:cs typeface="宋体" panose="02010600030101010101" pitchFamily="2" charset="-122"/>
              </a:rPr>
              <a:t>4-5  </a:t>
            </a:r>
            <a:r>
              <a:rPr lang="zh-CN" altLang="en-US" b="0" u="none">
                <a:latin typeface="宋体" panose="02010600030101010101" pitchFamily="2" charset="-122"/>
                <a:ea typeface="宋体" panose="02010600030101010101" pitchFamily="2" charset="-122"/>
                <a:cs typeface="宋体" panose="02010600030101010101" pitchFamily="2" charset="-122"/>
              </a:rPr>
              <a:t>双向认证过程示意图 </a:t>
            </a:r>
            <a:endParaRPr lang="zh-CN" altLang="en-US"/>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p:nvPr>
            <p:ph type="dt" sz="half" idx="10"/>
          </p:nvPr>
        </p:nvSpPr>
        <p:spPr/>
        <p:txBody>
          <a:bodyPr/>
          <a:p>
            <a:pPr lvl="0" eaLnBrk="1" hangingPunct="1"/>
            <a:fld id="{BB962C8B-B14F-4D97-AF65-F5344CB8AC3E}" type="datetime1">
              <a:rPr lang="zh-CN" altLang="en-US" dirty="0"/>
            </a:fld>
            <a:endParaRPr lang="zh-CN" altLang="en-US" dirty="0"/>
          </a:p>
        </p:txBody>
      </p:sp>
      <p:sp>
        <p:nvSpPr>
          <p:cNvPr id="3" name="灯片编号占位符 2"/>
          <p:cNvSpPr/>
          <p:nvPr>
            <p:ph type="sldNum" sz="quarter" idx="12"/>
          </p:nvPr>
        </p:nvSpPr>
        <p:spPr/>
        <p:txBody>
          <a:bodyPr/>
          <a:p>
            <a:pPr lvl="0" eaLnBrk="1" hangingPunct="1"/>
            <a:fld id="{9A0DB2DC-4C9A-4742-B13C-FB6460FD3503}" type="slidenum">
              <a:rPr lang="en-US" altLang="x-none" dirty="0"/>
            </a:fld>
            <a:endParaRPr lang="en-US" altLang="x-none" dirty="0"/>
          </a:p>
        </p:txBody>
      </p:sp>
      <p:sp>
        <p:nvSpPr>
          <p:cNvPr id="100" name="文本框 99"/>
          <p:cNvSpPr txBox="1"/>
          <p:nvPr/>
        </p:nvSpPr>
        <p:spPr>
          <a:xfrm>
            <a:off x="299085" y="1066800"/>
            <a:ext cx="11676380" cy="2160905"/>
          </a:xfrm>
          <a:prstGeom prst="rect">
            <a:avLst/>
          </a:prstGeom>
          <a:noFill/>
          <a:ln w="9525">
            <a:noFill/>
          </a:ln>
        </p:spPr>
        <p:txBody>
          <a:bodyPr wrap="square">
            <a:spAutoFit/>
          </a:bodyPr>
          <a:p>
            <a:pPr marL="0" indent="266700" algn="l"/>
            <a:r>
              <a:rPr lang="en-US" altLang="zh-CN" sz="2800" b="1" u="none">
                <a:latin typeface="宋体" panose="02010600030101010101" pitchFamily="2" charset="-122"/>
                <a:ea typeface="宋体" panose="02010600030101010101" pitchFamily="2" charset="-122"/>
                <a:cs typeface="宋体" panose="02010600030101010101" pitchFamily="2" charset="-122"/>
              </a:rPr>
              <a:t>3</a:t>
            </a:r>
            <a:r>
              <a:rPr lang="zh-CN" altLang="en-US" sz="2800" b="1" u="none">
                <a:latin typeface="宋体" panose="02010600030101010101" pitchFamily="2" charset="-122"/>
                <a:ea typeface="宋体" panose="02010600030101010101" pitchFamily="2" charset="-122"/>
                <a:cs typeface="宋体" panose="02010600030101010101" pitchFamily="2" charset="-122"/>
              </a:rPr>
              <a:t>．第三方认证</a:t>
            </a:r>
            <a:endParaRPr lang="zh-CN" altLang="en-US" sz="2800" b="1" u="none">
              <a:latin typeface="宋体" panose="02010600030101010101" pitchFamily="2" charset="-122"/>
              <a:ea typeface="宋体" panose="02010600030101010101" pitchFamily="2" charset="-122"/>
              <a:cs typeface="宋体" panose="02010600030101010101" pitchFamily="2" charset="-122"/>
            </a:endParaRPr>
          </a:p>
          <a:p>
            <a:pPr marL="0" indent="266700" algn="l"/>
            <a:r>
              <a:rPr lang="zh-CN" altLang="en-US" sz="1050" b="0" u="none">
                <a:latin typeface="宋体" panose="02010600030101010101" pitchFamily="2" charset="-122"/>
                <a:ea typeface="宋体" panose="02010600030101010101" pitchFamily="2" charset="-122"/>
                <a:cs typeface="宋体" panose="02010600030101010101" pitchFamily="2" charset="-122"/>
              </a:rPr>
              <a:t>     </a:t>
            </a:r>
            <a:r>
              <a:rPr lang="zh-CN" altLang="en-US" sz="2400" b="0" u="none">
                <a:latin typeface="宋体" panose="02010600030101010101" pitchFamily="2" charset="-122"/>
                <a:ea typeface="宋体" panose="02010600030101010101" pitchFamily="2" charset="-122"/>
                <a:cs typeface="宋体" panose="02010600030101010101" pitchFamily="2" charset="-122"/>
              </a:rPr>
              <a:t>第三方认证是指在网络服务认证过程中，服务方和客户方的身份鉴别通过第三方来实现。第三方不仅负责维护认证信息，而且还负责验证双方的身份。</a:t>
            </a:r>
            <a:r>
              <a:rPr lang="zh-CN" altLang="en-US" sz="2400" b="1" u="none">
                <a:solidFill>
                  <a:srgbClr val="FF0000"/>
                </a:solidFill>
                <a:latin typeface="宋体" panose="02010600030101010101" pitchFamily="2" charset="-122"/>
                <a:ea typeface="宋体" panose="02010600030101010101" pitchFamily="2" charset="-122"/>
                <a:cs typeface="宋体" panose="02010600030101010101" pitchFamily="2" charset="-122"/>
              </a:rPr>
              <a:t>每个用户都把自己的</a:t>
            </a:r>
            <a:r>
              <a:rPr lang="en-US" altLang="zh-CN" sz="2400" b="1" u="none">
                <a:solidFill>
                  <a:srgbClr val="FF0000"/>
                </a:solidFill>
                <a:latin typeface="宋体" panose="02010600030101010101" pitchFamily="2" charset="-122"/>
                <a:ea typeface="宋体" panose="02010600030101010101" pitchFamily="2" charset="-122"/>
                <a:cs typeface="宋体" panose="02010600030101010101" pitchFamily="2" charset="-122"/>
              </a:rPr>
              <a:t>ID</a:t>
            </a:r>
            <a:r>
              <a:rPr lang="zh-CN" altLang="en-US" sz="2400" b="1" u="none">
                <a:solidFill>
                  <a:srgbClr val="FF0000"/>
                </a:solidFill>
                <a:latin typeface="宋体" panose="02010600030101010101" pitchFamily="2" charset="-122"/>
                <a:ea typeface="宋体" panose="02010600030101010101" pitchFamily="2" charset="-122"/>
                <a:cs typeface="宋体" panose="02010600030101010101" pitchFamily="2" charset="-122"/>
              </a:rPr>
              <a:t>和密码发送给可信第三方</a:t>
            </a:r>
            <a:r>
              <a:rPr lang="zh-CN" altLang="en-US" sz="2400" b="0" u="none">
                <a:latin typeface="宋体" panose="02010600030101010101" pitchFamily="2" charset="-122"/>
                <a:ea typeface="宋体" panose="02010600030101010101" pitchFamily="2" charset="-122"/>
                <a:cs typeface="宋体" panose="02010600030101010101" pitchFamily="2" charset="-122"/>
              </a:rPr>
              <a:t>，由第三方负责认证过程。</a:t>
            </a:r>
            <a:r>
              <a:rPr lang="zh-CN" altLang="en-US" sz="2400" b="1" u="none">
                <a:solidFill>
                  <a:srgbClr val="FF0000"/>
                </a:solidFill>
                <a:latin typeface="宋体" panose="02010600030101010101" pitchFamily="2" charset="-122"/>
                <a:ea typeface="宋体" panose="02010600030101010101" pitchFamily="2" charset="-122"/>
                <a:cs typeface="宋体" panose="02010600030101010101" pitchFamily="2" charset="-122"/>
              </a:rPr>
              <a:t>此方法兼顾了安全性和密码存储的简单易行性。 </a:t>
            </a:r>
            <a:endParaRPr lang="zh-CN" altLang="en-US" sz="2400" b="1" u="none">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p:nvPr>
            <p:ph type="dt" sz="half" idx="10"/>
          </p:nvPr>
        </p:nvSpPr>
        <p:spPr/>
        <p:txBody>
          <a:bodyPr/>
          <a:p>
            <a:pPr lvl="0" eaLnBrk="1" hangingPunct="1"/>
            <a:fld id="{BB962C8B-B14F-4D97-AF65-F5344CB8AC3E}" type="datetime1">
              <a:rPr lang="zh-CN" altLang="en-US" dirty="0"/>
            </a:fld>
            <a:endParaRPr lang="zh-CN" altLang="en-US" dirty="0"/>
          </a:p>
        </p:txBody>
      </p:sp>
      <p:sp>
        <p:nvSpPr>
          <p:cNvPr id="3" name="灯片编号占位符 2"/>
          <p:cNvSpPr/>
          <p:nvPr>
            <p:ph type="sldNum" sz="quarter" idx="12"/>
          </p:nvPr>
        </p:nvSpPr>
        <p:spPr/>
        <p:txBody>
          <a:bodyPr/>
          <a:p>
            <a:pPr lvl="0" eaLnBrk="1" hangingPunct="1"/>
            <a:fld id="{9A0DB2DC-4C9A-4742-B13C-FB6460FD3503}" type="slidenum">
              <a:rPr lang="en-US" altLang="x-none" dirty="0"/>
            </a:fld>
            <a:endParaRPr lang="en-US" altLang="x-none" dirty="0"/>
          </a:p>
        </p:txBody>
      </p:sp>
      <p:sp>
        <p:nvSpPr>
          <p:cNvPr id="100" name="文本框 99"/>
          <p:cNvSpPr txBox="1"/>
          <p:nvPr/>
        </p:nvSpPr>
        <p:spPr>
          <a:xfrm>
            <a:off x="200660" y="294640"/>
            <a:ext cx="8677275" cy="518160"/>
          </a:xfrm>
          <a:prstGeom prst="rect">
            <a:avLst/>
          </a:prstGeom>
          <a:noFill/>
          <a:ln w="9525">
            <a:noFill/>
          </a:ln>
        </p:spPr>
        <p:txBody>
          <a:bodyPr wrap="square">
            <a:spAutoFit/>
          </a:bodyPr>
          <a:p>
            <a:pPr marL="0" indent="0" algn="l"/>
            <a:r>
              <a:rPr lang="en-US" altLang="zh-CN" sz="2800" b="1" u="none">
                <a:latin typeface="宋体" panose="02010600030101010101" pitchFamily="2" charset="-122"/>
                <a:ea typeface="宋体" panose="02010600030101010101" pitchFamily="2" charset="-122"/>
                <a:cs typeface="宋体" panose="02010600030101010101" pitchFamily="2" charset="-122"/>
              </a:rPr>
              <a:t>4.3.3 </a:t>
            </a:r>
            <a:r>
              <a:rPr lang="zh-CN" altLang="en-US" sz="2800" b="1" u="none">
                <a:latin typeface="宋体" panose="02010600030101010101" pitchFamily="2" charset="-122"/>
                <a:ea typeface="宋体" panose="02010600030101010101" pitchFamily="2" charset="-122"/>
                <a:cs typeface="宋体" panose="02010600030101010101" pitchFamily="2" charset="-122"/>
              </a:rPr>
              <a:t>认证实现技术</a:t>
            </a:r>
            <a:endParaRPr lang="zh-CN" altLang="en-US" sz="2800" b="1"/>
          </a:p>
        </p:txBody>
      </p:sp>
      <p:sp>
        <p:nvSpPr>
          <p:cNvPr id="4" name="文本框 3"/>
          <p:cNvSpPr txBox="1"/>
          <p:nvPr/>
        </p:nvSpPr>
        <p:spPr>
          <a:xfrm>
            <a:off x="110490" y="951230"/>
            <a:ext cx="8525510" cy="5029200"/>
          </a:xfrm>
          <a:prstGeom prst="rect">
            <a:avLst/>
          </a:prstGeom>
          <a:noFill/>
          <a:ln w="9525">
            <a:noFill/>
          </a:ln>
        </p:spPr>
        <p:txBody>
          <a:bodyPr wrap="square">
            <a:spAutoFit/>
          </a:bodyPr>
          <a:p>
            <a:pPr marL="0" indent="288290" algn="l">
              <a:lnSpc>
                <a:spcPct val="150000"/>
              </a:lnSpc>
            </a:pPr>
            <a:r>
              <a:rPr lang="en-US" altLang="zh-CN" sz="2400" b="0" u="none">
                <a:solidFill>
                  <a:srgbClr val="000000"/>
                </a:solidFill>
                <a:latin typeface="宋体" panose="02010600030101010101" pitchFamily="2" charset="-122"/>
                <a:ea typeface="宋体" panose="02010600030101010101" pitchFamily="2" charset="-122"/>
                <a:cs typeface="宋体" panose="02010600030101010101" pitchFamily="2" charset="-122"/>
              </a:rPr>
              <a:t>1</a:t>
            </a:r>
            <a:r>
              <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rPr>
              <a:t>．静态密码</a:t>
            </a:r>
            <a:endParaRPr lang="zh-CN" altLang="en-US" sz="2400" b="0" u="none">
              <a:solidFill>
                <a:srgbClr val="000000"/>
              </a:solidFill>
              <a:latin typeface="宋体" panose="02010600030101010101" pitchFamily="2" charset="-122"/>
              <a:ea typeface="宋体" panose="02010600030101010101" pitchFamily="2" charset="-122"/>
              <a:cs typeface="宋体" panose="02010600030101010101" pitchFamily="2" charset="-122"/>
            </a:endParaRPr>
          </a:p>
          <a:p>
            <a:pPr marL="0" indent="288290" algn="l">
              <a:lnSpc>
                <a:spcPct val="150000"/>
              </a:lnSpc>
            </a:pPr>
            <a:r>
              <a:rPr lang="zh-CN" altLang="en-US" sz="2400"/>
              <a:t>2．智能卡（IC卡）</a:t>
            </a:r>
            <a:endParaRPr lang="zh-CN" altLang="en-US" sz="2400"/>
          </a:p>
          <a:p>
            <a:pPr marL="0" indent="288290" algn="l">
              <a:lnSpc>
                <a:spcPct val="150000"/>
              </a:lnSpc>
            </a:pPr>
            <a:r>
              <a:rPr lang="zh-CN" altLang="en-US" sz="2400"/>
              <a:t>3．短信密码</a:t>
            </a:r>
            <a:endParaRPr lang="zh-CN" altLang="en-US" sz="2400"/>
          </a:p>
          <a:p>
            <a:pPr marL="0" indent="288290" algn="l">
              <a:lnSpc>
                <a:spcPct val="150000"/>
              </a:lnSpc>
            </a:pPr>
            <a:r>
              <a:rPr lang="zh-CN" altLang="en-US" sz="2400"/>
              <a:t>4．动态口令牌</a:t>
            </a:r>
            <a:endParaRPr lang="zh-CN" altLang="en-US" sz="2400"/>
          </a:p>
          <a:p>
            <a:pPr marL="0" indent="288290" algn="l">
              <a:lnSpc>
                <a:spcPct val="150000"/>
              </a:lnSpc>
            </a:pPr>
            <a:r>
              <a:rPr lang="zh-CN" altLang="en-US" sz="2400"/>
              <a:t>5．USB KEY</a:t>
            </a:r>
            <a:endParaRPr lang="zh-CN" altLang="en-US" sz="2400"/>
          </a:p>
          <a:p>
            <a:pPr marL="0" indent="288290" algn="l">
              <a:lnSpc>
                <a:spcPct val="150000"/>
              </a:lnSpc>
            </a:pPr>
            <a:r>
              <a:rPr lang="zh-CN" altLang="en-US" sz="2400"/>
              <a:t>6．数字签名</a:t>
            </a:r>
            <a:endParaRPr lang="zh-CN" altLang="en-US" sz="2400"/>
          </a:p>
          <a:p>
            <a:pPr marL="0" indent="288290" algn="l">
              <a:lnSpc>
                <a:spcPct val="150000"/>
              </a:lnSpc>
            </a:pPr>
            <a:r>
              <a:rPr lang="zh-CN" altLang="en-US" sz="2400"/>
              <a:t>7．生物识别技术</a:t>
            </a:r>
            <a:endParaRPr lang="zh-CN" altLang="en-US" sz="2400"/>
          </a:p>
          <a:p>
            <a:pPr marL="0" indent="288290" algn="l">
              <a:lnSpc>
                <a:spcPct val="150000"/>
              </a:lnSpc>
            </a:pPr>
            <a:r>
              <a:rPr lang="zh-CN" altLang="en-US" sz="2400"/>
              <a:t>8．双因素身份认证</a:t>
            </a:r>
            <a:endParaRPr lang="zh-CN" altLang="en-US" sz="2400"/>
          </a:p>
          <a:p>
            <a:pPr marL="0" indent="288290" algn="l">
              <a:lnSpc>
                <a:spcPct val="150000"/>
              </a:lnSpc>
            </a:pPr>
            <a:r>
              <a:rPr lang="zh-CN" altLang="en-US" sz="2400"/>
              <a:t>9．身份的零知识证明</a:t>
            </a:r>
            <a:endParaRPr lang="zh-CN" altLang="en-US" sz="240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4097"/>
          <p:cNvSpPr txBox="1"/>
          <p:nvPr/>
        </p:nvSpPr>
        <p:spPr>
          <a:xfrm>
            <a:off x="438785" y="533400"/>
            <a:ext cx="11266805" cy="4695825"/>
          </a:xfrm>
          <a:prstGeom prst="rect">
            <a:avLst/>
          </a:prstGeom>
          <a:noFill/>
          <a:ln w="9525">
            <a:noFill/>
          </a:ln>
        </p:spPr>
        <p:txBody>
          <a:bodyPr wrap="square">
            <a:spAutoFit/>
          </a:bodyPr>
          <a:p>
            <a:pPr lvl="0" algn="just">
              <a:lnSpc>
                <a:spcPct val="110000"/>
              </a:lnSpc>
              <a:spcBef>
                <a:spcPct val="50000"/>
              </a:spcBef>
            </a:pPr>
            <a:r>
              <a:rPr lang="en-US" altLang="zh-CN" sz="2400" b="1">
                <a:latin typeface="宋体" panose="02010600030101010101" pitchFamily="2" charset="-122"/>
                <a:ea typeface="宋体" panose="02010600030101010101" pitchFamily="2" charset="-122"/>
              </a:rPr>
              <a:t> 4.4  Kerberos</a:t>
            </a:r>
            <a:r>
              <a:rPr lang="zh-CN" altLang="zh-CN" sz="2400" b="1">
                <a:latin typeface="宋体" panose="02010600030101010101" pitchFamily="2" charset="-122"/>
                <a:ea typeface="宋体" panose="02010600030101010101" pitchFamily="2" charset="-122"/>
              </a:rPr>
              <a:t>技术</a:t>
            </a:r>
            <a:endParaRPr lang="zh-CN" altLang="zh-CN" sz="2400" b="1">
              <a:latin typeface="宋体" panose="02010600030101010101" pitchFamily="2" charset="-122"/>
              <a:ea typeface="宋体" panose="02010600030101010101" pitchFamily="2" charset="-122"/>
            </a:endParaRPr>
          </a:p>
          <a:p>
            <a:pPr lvl="0">
              <a:lnSpc>
                <a:spcPct val="110000"/>
              </a:lnSpc>
              <a:spcBef>
                <a:spcPct val="50000"/>
              </a:spcBef>
            </a:pPr>
            <a:r>
              <a:rPr lang="zh-CN" altLang="en-US" sz="2400">
                <a:latin typeface="Times New Roman" panose="02020603050405020304" pitchFamily="2" charset="0"/>
                <a:ea typeface="宋体" panose="02010600030101010101" pitchFamily="2" charset="-122"/>
              </a:rPr>
              <a:t>　　</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的基本原理是</a:t>
            </a:r>
            <a:r>
              <a:rPr lang="zh-CN" altLang="en-US" sz="2400">
                <a:solidFill>
                  <a:srgbClr val="FF0000"/>
                </a:solidFill>
                <a:latin typeface="宋体" panose="02010600030101010101" pitchFamily="2" charset="-122"/>
                <a:ea typeface="宋体" panose="02010600030101010101" pitchFamily="2" charset="-122"/>
              </a:rPr>
              <a:t>利用对称密码技术</a:t>
            </a:r>
            <a:r>
              <a:rPr lang="zh-CN" altLang="en-US" sz="2400">
                <a:latin typeface="宋体" panose="02010600030101010101" pitchFamily="2" charset="-122"/>
                <a:ea typeface="宋体" panose="02010600030101010101" pitchFamily="2" charset="-122"/>
              </a:rPr>
              <a:t>，使用</a:t>
            </a:r>
            <a:r>
              <a:rPr lang="zh-CN" altLang="en-US" sz="2400">
                <a:solidFill>
                  <a:srgbClr val="FF0000"/>
                </a:solidFill>
                <a:latin typeface="宋体" panose="02010600030101010101" pitchFamily="2" charset="-122"/>
                <a:ea typeface="宋体" panose="02010600030101010101" pitchFamily="2" charset="-122"/>
              </a:rPr>
              <a:t>可信的第三方</a:t>
            </a:r>
            <a:r>
              <a:rPr lang="zh-CN" altLang="en-US" sz="2400">
                <a:latin typeface="宋体" panose="02010600030101010101" pitchFamily="2" charset="-122"/>
                <a:ea typeface="宋体" panose="02010600030101010101" pitchFamily="2" charset="-122"/>
              </a:rPr>
              <a:t>来认证服务器的用户身份，并在用户和服务器之间建立安全信道。例如，</a:t>
            </a:r>
            <a:r>
              <a:rPr lang="en-US" altLang="zh-CN" sz="2400">
                <a:latin typeface="Times New Roman" panose="02020603050405020304" pitchFamily="2" charset="0"/>
                <a:ea typeface="宋体" panose="02010600030101010101" pitchFamily="2" charset="-122"/>
              </a:rPr>
              <a:t>Alice</a:t>
            </a:r>
            <a:r>
              <a:rPr lang="zh-CN" altLang="en-US" sz="2400">
                <a:latin typeface="宋体" panose="02010600030101010101" pitchFamily="2" charset="-122"/>
                <a:ea typeface="宋体" panose="02010600030101010101" pitchFamily="2" charset="-122"/>
              </a:rPr>
              <a:t>和</a:t>
            </a:r>
            <a:r>
              <a:rPr lang="en-US" altLang="zh-CN" sz="2400">
                <a:latin typeface="Times New Roman" panose="02020603050405020304" pitchFamily="2" charset="0"/>
                <a:ea typeface="宋体" panose="02010600030101010101" pitchFamily="2" charset="-122"/>
              </a:rPr>
              <a:t>Bob</a:t>
            </a:r>
            <a:r>
              <a:rPr lang="zh-CN" altLang="en-US" sz="2400">
                <a:latin typeface="宋体" panose="02010600030101010101" pitchFamily="2" charset="-122"/>
                <a:ea typeface="宋体" panose="02010600030101010101" pitchFamily="2" charset="-122"/>
              </a:rPr>
              <a:t>分别都与可信第三方共享密钥，如果用户</a:t>
            </a:r>
            <a:r>
              <a:rPr lang="en-US" altLang="zh-CN" sz="2400">
                <a:latin typeface="Times New Roman" panose="02020603050405020304" pitchFamily="2" charset="0"/>
                <a:ea typeface="宋体" panose="02010600030101010101" pitchFamily="2" charset="-122"/>
              </a:rPr>
              <a:t>Alice</a:t>
            </a:r>
            <a:r>
              <a:rPr lang="zh-CN" altLang="en-US" sz="2400">
                <a:latin typeface="宋体" panose="02010600030101010101" pitchFamily="2" charset="-122"/>
                <a:ea typeface="宋体" panose="02010600030101010101" pitchFamily="2" charset="-122"/>
              </a:rPr>
              <a:t>想要获取</a:t>
            </a:r>
            <a:r>
              <a:rPr lang="en-US" altLang="zh-CN" sz="2400">
                <a:latin typeface="Times New Roman" panose="02020603050405020304" pitchFamily="2" charset="0"/>
                <a:ea typeface="宋体" panose="02010600030101010101" pitchFamily="2" charset="-122"/>
              </a:rPr>
              <a:t>Bob</a:t>
            </a:r>
            <a:r>
              <a:rPr lang="zh-CN" altLang="en-US" sz="2400">
                <a:latin typeface="宋体" panose="02010600030101010101" pitchFamily="2" charset="-122"/>
                <a:ea typeface="宋体" panose="02010600030101010101" pitchFamily="2" charset="-122"/>
              </a:rPr>
              <a:t>提供的服务，那么</a:t>
            </a:r>
            <a:r>
              <a:rPr lang="en-US" altLang="zh-CN" sz="2400">
                <a:latin typeface="Times New Roman" panose="02020603050405020304" pitchFamily="2" charset="0"/>
                <a:ea typeface="宋体" panose="02010600030101010101" pitchFamily="2" charset="-122"/>
              </a:rPr>
              <a:t>Alice</a:t>
            </a:r>
            <a:r>
              <a:rPr lang="zh-CN" altLang="en-US" sz="2400">
                <a:latin typeface="宋体" panose="02010600030101010101" pitchFamily="2" charset="-122"/>
                <a:ea typeface="宋体" panose="02010600030101010101" pitchFamily="2" charset="-122"/>
              </a:rPr>
              <a:t>首先向可信第三方申请一个用于获取</a:t>
            </a:r>
            <a:r>
              <a:rPr lang="en-US" altLang="zh-CN" sz="2400">
                <a:latin typeface="Times New Roman" panose="02020603050405020304" pitchFamily="2" charset="0"/>
                <a:ea typeface="宋体" panose="02010600030101010101" pitchFamily="2" charset="-122"/>
              </a:rPr>
              <a:t>Bob</a:t>
            </a:r>
            <a:r>
              <a:rPr lang="zh-CN" altLang="en-US" sz="2400">
                <a:latin typeface="宋体" panose="02010600030101010101" pitchFamily="2" charset="-122"/>
                <a:ea typeface="宋体" panose="02010600030101010101" pitchFamily="2" charset="-122"/>
              </a:rPr>
              <a:t>服务的票据</a:t>
            </a:r>
            <a:r>
              <a:rPr lang="en-US" altLang="zh-CN" sz="2400">
                <a:latin typeface="Times New Roman" panose="02020603050405020304" pitchFamily="2" charset="0"/>
                <a:ea typeface="宋体" panose="02010600030101010101" pitchFamily="2" charset="-122"/>
              </a:rPr>
              <a:t>TGT(Ticket Granting Ticket)</a:t>
            </a:r>
            <a:r>
              <a:rPr lang="zh-CN" altLang="en-US" sz="2400">
                <a:latin typeface="宋体" panose="02010600030101010101" pitchFamily="2" charset="-122"/>
                <a:ea typeface="宋体" panose="02010600030101010101" pitchFamily="2" charset="-122"/>
              </a:rPr>
              <a:t>，然后可信第三方给</a:t>
            </a:r>
            <a:r>
              <a:rPr lang="en-US" altLang="zh-CN" sz="2400">
                <a:latin typeface="Times New Roman" panose="02020603050405020304" pitchFamily="2" charset="0"/>
                <a:ea typeface="宋体" panose="02010600030101010101" pitchFamily="2" charset="-122"/>
              </a:rPr>
              <a:t>Alice</a:t>
            </a:r>
            <a:r>
              <a:rPr lang="zh-CN" altLang="en-US" sz="2400">
                <a:latin typeface="宋体" panose="02010600030101010101" pitchFamily="2" charset="-122"/>
                <a:ea typeface="宋体" panose="02010600030101010101" pitchFamily="2" charset="-122"/>
              </a:rPr>
              <a:t>提供一个</a:t>
            </a:r>
            <a:r>
              <a:rPr lang="en-US" altLang="zh-CN" sz="2400">
                <a:latin typeface="Times New Roman" panose="02020603050405020304" pitchFamily="2" charset="0"/>
                <a:ea typeface="宋体" panose="02010600030101010101" pitchFamily="2" charset="-122"/>
              </a:rPr>
              <a:t>Bob</a:t>
            </a:r>
            <a:r>
              <a:rPr lang="zh-CN" altLang="en-US" sz="2400">
                <a:latin typeface="宋体" panose="02010600030101010101" pitchFamily="2" charset="-122"/>
                <a:ea typeface="宋体" panose="02010600030101010101" pitchFamily="2" charset="-122"/>
              </a:rPr>
              <a:t>的服务票据</a:t>
            </a:r>
            <a:r>
              <a:rPr lang="en-US" altLang="zh-CN" sz="2400">
                <a:latin typeface="Times New Roman" panose="02020603050405020304" pitchFamily="2" charset="0"/>
                <a:ea typeface="宋体" panose="02010600030101010101" pitchFamily="2" charset="-122"/>
              </a:rPr>
              <a:t>TGS(Ticket Granting Server)</a:t>
            </a:r>
            <a:r>
              <a:rPr lang="zh-CN" altLang="en-US" sz="2400">
                <a:latin typeface="宋体" panose="02010600030101010101" pitchFamily="2" charset="-122"/>
                <a:ea typeface="宋体" panose="02010600030101010101" pitchFamily="2" charset="-122"/>
              </a:rPr>
              <a:t>及用于</a:t>
            </a:r>
            <a:r>
              <a:rPr lang="en-US" altLang="zh-CN" sz="2400">
                <a:latin typeface="Times New Roman" panose="02020603050405020304" pitchFamily="2" charset="0"/>
                <a:ea typeface="宋体" panose="02010600030101010101" pitchFamily="2" charset="-122"/>
              </a:rPr>
              <a:t>Alice</a:t>
            </a:r>
            <a:r>
              <a:rPr lang="zh-CN" altLang="en-US" sz="2400">
                <a:latin typeface="宋体" panose="02010600030101010101" pitchFamily="2" charset="-122"/>
                <a:ea typeface="宋体" panose="02010600030101010101" pitchFamily="2" charset="-122"/>
              </a:rPr>
              <a:t>和</a:t>
            </a:r>
            <a:r>
              <a:rPr lang="en-US" altLang="zh-CN" sz="2400">
                <a:latin typeface="Times New Roman" panose="02020603050405020304" pitchFamily="2" charset="0"/>
                <a:ea typeface="宋体" panose="02010600030101010101" pitchFamily="2" charset="-122"/>
              </a:rPr>
              <a:t>Bob</a:t>
            </a:r>
            <a:r>
              <a:rPr lang="zh-CN" altLang="en-US" sz="2400">
                <a:latin typeface="宋体" panose="02010600030101010101" pitchFamily="2" charset="-122"/>
                <a:ea typeface="宋体" panose="02010600030101010101" pitchFamily="2" charset="-122"/>
              </a:rPr>
              <a:t>之间安全会话的密钥，最后</a:t>
            </a:r>
            <a:r>
              <a:rPr lang="en-US" altLang="zh-CN" sz="2400">
                <a:latin typeface="Times New Roman" panose="02020603050405020304" pitchFamily="2" charset="0"/>
                <a:ea typeface="宋体" panose="02010600030101010101" pitchFamily="2" charset="-122"/>
              </a:rPr>
              <a:t>Alice</a:t>
            </a:r>
            <a:r>
              <a:rPr lang="zh-CN" altLang="en-US" sz="2400">
                <a:latin typeface="宋体" panose="02010600030101010101" pitchFamily="2" charset="-122"/>
                <a:ea typeface="宋体" panose="02010600030101010101" pitchFamily="2" charset="-122"/>
              </a:rPr>
              <a:t>利用可信第三方提供的服务票据和会话密钥，访问</a:t>
            </a:r>
            <a:r>
              <a:rPr lang="en-US" altLang="zh-CN" sz="2400">
                <a:latin typeface="Times New Roman" panose="02020603050405020304" pitchFamily="2" charset="0"/>
                <a:ea typeface="宋体" panose="02010600030101010101" pitchFamily="2" charset="-122"/>
              </a:rPr>
              <a:t>Bob</a:t>
            </a:r>
            <a:r>
              <a:rPr lang="zh-CN" altLang="en-US" sz="2400">
                <a:latin typeface="宋体" panose="02010600030101010101" pitchFamily="2" charset="-122"/>
                <a:ea typeface="宋体" panose="02010600030101010101" pitchFamily="2" charset="-122"/>
              </a:rPr>
              <a:t>服务并进行安全通信。</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由美国麻省理工学院</a:t>
            </a:r>
            <a:r>
              <a:rPr lang="en-US" altLang="zh-CN" sz="2400">
                <a:latin typeface="Times New Roman" panose="02020603050405020304" pitchFamily="2" charset="0"/>
                <a:ea typeface="宋体" panose="02010600030101010101" pitchFamily="2" charset="-122"/>
              </a:rPr>
              <a:t>(MIT)</a:t>
            </a:r>
            <a:r>
              <a:rPr lang="zh-CN" altLang="en-US" sz="2400">
                <a:latin typeface="宋体" panose="02010600030101010101" pitchFamily="2" charset="-122"/>
                <a:ea typeface="宋体" panose="02010600030101010101" pitchFamily="2" charset="-122"/>
              </a:rPr>
              <a:t>研制实现，已经历了五个版本的发展。</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协议实现的源程序可以从网站</a:t>
            </a:r>
            <a:r>
              <a:rPr lang="en-US" altLang="zh-CN" sz="2400">
                <a:latin typeface="Times New Roman" panose="02020603050405020304" pitchFamily="2" charset="0"/>
                <a:ea typeface="宋体" panose="02010600030101010101" pitchFamily="2" charset="-122"/>
              </a:rPr>
              <a:t>http://web.mit.edu/kerberos/</a:t>
            </a:r>
            <a:r>
              <a:rPr lang="zh-CN" altLang="en-US" sz="2400">
                <a:latin typeface="宋体" panose="02010600030101010101" pitchFamily="2" charset="-122"/>
                <a:ea typeface="宋体" panose="02010600030101010101" pitchFamily="2" charset="-122"/>
              </a:rPr>
              <a:t>下载。</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认证系统可以用来对网络上通信的实体进行相互身份认证，并且能够阻止旁听和重放等攻击。</a:t>
            </a:r>
            <a:r>
              <a:rPr lang="zh-CN" altLang="en-US" sz="2400">
                <a:latin typeface="Times New Roman" panose="02020603050405020304" pitchFamily="2" charset="0"/>
                <a:ea typeface="宋体" panose="02010600030101010101" pitchFamily="2" charset="-122"/>
              </a:rPr>
              <a:t> </a:t>
            </a:r>
            <a:endParaRPr lang="zh-CN" altLang="en-US" sz="2400">
              <a:latin typeface="Times New Roman" panose="02020603050405020304" pitchFamily="2"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文本框 5121"/>
          <p:cNvSpPr txBox="1"/>
          <p:nvPr/>
        </p:nvSpPr>
        <p:spPr>
          <a:xfrm>
            <a:off x="655320" y="908050"/>
            <a:ext cx="9977755" cy="3992880"/>
          </a:xfrm>
          <a:prstGeom prst="rect">
            <a:avLst/>
          </a:prstGeom>
          <a:noFill/>
          <a:ln w="9525">
            <a:noFill/>
          </a:ln>
        </p:spPr>
        <p:txBody>
          <a:bodyPr wrap="square">
            <a:spAutoFit/>
          </a:bodyPr>
          <a:p>
            <a:pPr marL="0" lvl="0" indent="304800" algn="l" eaLnBrk="1" latinLnBrk="0" hangingPunct="1"/>
            <a:r>
              <a:rPr lang="en-US" altLang="zh-CN" sz="3200" u="none">
                <a:latin typeface="宋体" panose="02010600030101010101" pitchFamily="2" charset="-122"/>
                <a:ea typeface="宋体" panose="02010600030101010101" pitchFamily="2" charset="-122"/>
                <a:sym typeface="宋体" panose="02010600030101010101" pitchFamily="2" charset="-122"/>
              </a:rPr>
              <a:t>Kerberos </a:t>
            </a:r>
            <a:r>
              <a:rPr lang="zh-CN" altLang="en-US" sz="3200" u="none">
                <a:latin typeface="宋体" panose="02010600030101010101" pitchFamily="2" charset="-122"/>
                <a:ea typeface="宋体" panose="02010600030101010101" pitchFamily="2" charset="-122"/>
                <a:sym typeface="宋体" panose="02010600030101010101" pitchFamily="2" charset="-122"/>
              </a:rPr>
              <a:t>的设计目标</a:t>
            </a:r>
            <a:endParaRPr lang="zh-CN" altLang="en-US" sz="3200" u="none">
              <a:latin typeface="宋体" panose="02010600030101010101" pitchFamily="2" charset="-122"/>
              <a:ea typeface="宋体" panose="02010600030101010101" pitchFamily="2" charset="-122"/>
              <a:sym typeface="宋体" panose="02010600030101010101" pitchFamily="2" charset="-122"/>
            </a:endParaRPr>
          </a:p>
          <a:p>
            <a:pPr marL="0" lvl="0" indent="304800" algn="l" eaLnBrk="1" latinLnBrk="0" hangingPunct="1"/>
            <a:r>
              <a:rPr lang="en-US" altLang="zh-CN" sz="3200" u="none">
                <a:latin typeface="宋体" panose="02010600030101010101" pitchFamily="2" charset="-122"/>
                <a:ea typeface="宋体" panose="02010600030101010101" pitchFamily="2" charset="-122"/>
                <a:sym typeface="宋体" panose="02010600030101010101" pitchFamily="2" charset="-122"/>
              </a:rPr>
              <a:t>①</a:t>
            </a:r>
            <a:r>
              <a:rPr lang="zh-CN" altLang="en-US" sz="3200" u="none">
                <a:latin typeface="宋体" panose="02010600030101010101" pitchFamily="2" charset="-122"/>
                <a:ea typeface="宋体" panose="02010600030101010101" pitchFamily="2" charset="-122"/>
                <a:sym typeface="宋体" panose="02010600030101010101" pitchFamily="2" charset="-122"/>
              </a:rPr>
              <a:t>安全性</a:t>
            </a:r>
            <a:endParaRPr lang="zh-CN" altLang="en-US" sz="3200" u="none">
              <a:latin typeface="宋体" panose="02010600030101010101" pitchFamily="2" charset="-122"/>
              <a:ea typeface="宋体" panose="02010600030101010101" pitchFamily="2" charset="-122"/>
              <a:sym typeface="宋体" panose="02010600030101010101" pitchFamily="2" charset="-122"/>
            </a:endParaRPr>
          </a:p>
          <a:p>
            <a:pPr marL="0" lvl="0" indent="304800" algn="l" eaLnBrk="1" latinLnBrk="0" hangingPunct="1"/>
            <a:r>
              <a:rPr lang="zh-CN" altLang="en-US" sz="3200" u="none">
                <a:latin typeface="宋体" panose="02010600030101010101" pitchFamily="2" charset="-122"/>
                <a:ea typeface="宋体" panose="02010600030101010101" pitchFamily="2" charset="-122"/>
                <a:sym typeface="宋体" panose="02010600030101010101" pitchFamily="2" charset="-122"/>
              </a:rPr>
              <a:t>能够有效防止攻击者假扮成另一个合法的授权用户。</a:t>
            </a:r>
            <a:endParaRPr lang="zh-CN" altLang="en-US" sz="3200" u="none">
              <a:latin typeface="宋体" panose="02010600030101010101" pitchFamily="2" charset="-122"/>
              <a:ea typeface="宋体" panose="02010600030101010101" pitchFamily="2" charset="-122"/>
              <a:sym typeface="宋体" panose="02010600030101010101" pitchFamily="2" charset="-122"/>
            </a:endParaRPr>
          </a:p>
          <a:p>
            <a:pPr marL="0" lvl="0" indent="304800" algn="l" eaLnBrk="1" latinLnBrk="0" hangingPunct="1"/>
            <a:r>
              <a:rPr lang="en-US" altLang="zh-CN" sz="3200" u="none">
                <a:latin typeface="宋体" panose="02010600030101010101" pitchFamily="2" charset="-122"/>
                <a:ea typeface="宋体" panose="02010600030101010101" pitchFamily="2" charset="-122"/>
                <a:sym typeface="宋体" panose="02010600030101010101" pitchFamily="2" charset="-122"/>
              </a:rPr>
              <a:t>②</a:t>
            </a:r>
            <a:r>
              <a:rPr lang="zh-CN" altLang="en-US" sz="3200" u="none">
                <a:latin typeface="宋体" panose="02010600030101010101" pitchFamily="2" charset="-122"/>
                <a:ea typeface="宋体" panose="02010600030101010101" pitchFamily="2" charset="-122"/>
                <a:sym typeface="宋体" panose="02010600030101010101" pitchFamily="2" charset="-122"/>
              </a:rPr>
              <a:t>可靠性</a:t>
            </a:r>
            <a:endParaRPr lang="zh-CN" altLang="en-US" sz="3200" u="none">
              <a:latin typeface="宋体" panose="02010600030101010101" pitchFamily="2" charset="-122"/>
              <a:ea typeface="宋体" panose="02010600030101010101" pitchFamily="2" charset="-122"/>
              <a:sym typeface="宋体" panose="02010600030101010101" pitchFamily="2" charset="-122"/>
            </a:endParaRPr>
          </a:p>
          <a:p>
            <a:pPr marL="0" lvl="0" indent="304800" algn="l" eaLnBrk="1" latinLnBrk="0" hangingPunct="1"/>
            <a:r>
              <a:rPr lang="zh-CN" altLang="en-US" sz="3200" u="none">
                <a:latin typeface="宋体" panose="02010600030101010101" pitchFamily="2" charset="-122"/>
                <a:ea typeface="宋体" panose="02010600030101010101" pitchFamily="2" charset="-122"/>
                <a:sym typeface="宋体" panose="02010600030101010101" pitchFamily="2" charset="-122"/>
              </a:rPr>
              <a:t>分布式服务器体系结构，提供相互备份。</a:t>
            </a:r>
            <a:endParaRPr lang="zh-CN" altLang="en-US" sz="3200" u="none">
              <a:latin typeface="宋体" panose="02010600030101010101" pitchFamily="2" charset="-122"/>
              <a:ea typeface="宋体" panose="02010600030101010101" pitchFamily="2" charset="-122"/>
              <a:sym typeface="宋体" panose="02010600030101010101" pitchFamily="2" charset="-122"/>
            </a:endParaRPr>
          </a:p>
          <a:p>
            <a:pPr marL="0" lvl="0" indent="304800" algn="l" eaLnBrk="1" latinLnBrk="0" hangingPunct="1"/>
            <a:r>
              <a:rPr lang="en-US" altLang="zh-CN" sz="3200" u="none">
                <a:latin typeface="宋体" panose="02010600030101010101" pitchFamily="2" charset="-122"/>
                <a:ea typeface="宋体" panose="02010600030101010101" pitchFamily="2" charset="-122"/>
                <a:sym typeface="宋体" panose="02010600030101010101" pitchFamily="2" charset="-122"/>
              </a:rPr>
              <a:t>③</a:t>
            </a:r>
            <a:r>
              <a:rPr lang="zh-CN" altLang="en-US" sz="3200" u="none">
                <a:latin typeface="宋体" panose="02010600030101010101" pitchFamily="2" charset="-122"/>
                <a:ea typeface="宋体" panose="02010600030101010101" pitchFamily="2" charset="-122"/>
                <a:sym typeface="宋体" panose="02010600030101010101" pitchFamily="2" charset="-122"/>
              </a:rPr>
              <a:t>对用户透明性</a:t>
            </a:r>
            <a:endParaRPr lang="zh-CN" altLang="en-US" sz="3200" u="none">
              <a:latin typeface="宋体" panose="02010600030101010101" pitchFamily="2" charset="-122"/>
              <a:ea typeface="宋体" panose="02010600030101010101" pitchFamily="2" charset="-122"/>
              <a:sym typeface="宋体" panose="02010600030101010101" pitchFamily="2" charset="-122"/>
            </a:endParaRPr>
          </a:p>
          <a:p>
            <a:pPr marL="0" lvl="0" indent="304800" algn="l" eaLnBrk="1" latinLnBrk="0" hangingPunct="1"/>
            <a:r>
              <a:rPr lang="en-US" altLang="zh-CN" sz="3200" u="none">
                <a:latin typeface="宋体" panose="02010600030101010101" pitchFamily="2" charset="-122"/>
                <a:ea typeface="宋体" panose="02010600030101010101" pitchFamily="2" charset="-122"/>
                <a:sym typeface="宋体" panose="02010600030101010101" pitchFamily="2" charset="-122"/>
              </a:rPr>
              <a:t>④</a:t>
            </a:r>
            <a:r>
              <a:rPr lang="zh-CN" altLang="en-US" sz="3200" u="none">
                <a:latin typeface="宋体" panose="02010600030101010101" pitchFamily="2" charset="-122"/>
                <a:ea typeface="宋体" panose="02010600030101010101" pitchFamily="2" charset="-122"/>
                <a:sym typeface="宋体" panose="02010600030101010101" pitchFamily="2" charset="-122"/>
              </a:rPr>
              <a:t>可伸缩</a:t>
            </a:r>
            <a:endParaRPr lang="zh-CN" altLang="en-US" sz="3200" u="none">
              <a:latin typeface="宋体" panose="02010600030101010101" pitchFamily="2" charset="-122"/>
              <a:ea typeface="宋体" panose="02010600030101010101" pitchFamily="2" charset="-122"/>
              <a:sym typeface="宋体" panose="02010600030101010101" pitchFamily="2" charset="-122"/>
            </a:endParaRPr>
          </a:p>
          <a:p>
            <a:pPr marL="0" lvl="0" indent="304800" algn="l" eaLnBrk="1" latinLnBrk="0" hangingPunct="1"/>
            <a:r>
              <a:rPr lang="zh-CN" altLang="en-US" sz="3200" u="none">
                <a:latin typeface="宋体" panose="02010600030101010101" pitchFamily="2" charset="-122"/>
                <a:ea typeface="宋体" panose="02010600030101010101" pitchFamily="2" charset="-122"/>
                <a:sym typeface="宋体" panose="02010600030101010101" pitchFamily="2" charset="-122"/>
              </a:rPr>
              <a:t>能够支持大数量的客户和服务器。</a:t>
            </a:r>
            <a:endParaRPr lang="zh-CN" altLang="en-US" sz="3200">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文本框 6145"/>
          <p:cNvSpPr txBox="1"/>
          <p:nvPr/>
        </p:nvSpPr>
        <p:spPr>
          <a:xfrm>
            <a:off x="123190" y="609600"/>
            <a:ext cx="11691620" cy="4856480"/>
          </a:xfrm>
          <a:prstGeom prst="rect">
            <a:avLst/>
          </a:prstGeom>
          <a:noFill/>
          <a:ln w="9525">
            <a:noFill/>
          </a:ln>
        </p:spPr>
        <p:txBody>
          <a:bodyPr wrap="square">
            <a:spAutoFit/>
          </a:bodyPr>
          <a:p>
            <a:pPr lvl="0" algn="just">
              <a:lnSpc>
                <a:spcPct val="138000"/>
              </a:lnSpc>
              <a:spcBef>
                <a:spcPct val="50000"/>
              </a:spcBef>
            </a:pPr>
            <a:r>
              <a:rPr lang="zh-CN" altLang="en-US" sz="2400">
                <a:latin typeface="宋体" panose="02010600030101010101" pitchFamily="2" charset="-122"/>
                <a:ea typeface="宋体" panose="02010600030101010101" pitchFamily="2" charset="-122"/>
              </a:rPr>
              <a:t>　　一个</a:t>
            </a:r>
            <a:r>
              <a:rPr lang="en-US" altLang="zh-CN" sz="2400">
                <a:latin typeface="宋体" panose="02010600030101010101" pitchFamily="2" charset="-122"/>
                <a:ea typeface="宋体" panose="02010600030101010101" pitchFamily="2" charset="-122"/>
              </a:rPr>
              <a:t>Kerberos</a:t>
            </a:r>
            <a:r>
              <a:rPr lang="zh-CN" altLang="en-US" sz="2400">
                <a:latin typeface="宋体" panose="02010600030101010101" pitchFamily="2" charset="-122"/>
                <a:ea typeface="宋体" panose="02010600030101010101" pitchFamily="2" charset="-122"/>
              </a:rPr>
              <a:t>系统涉及到</a:t>
            </a:r>
            <a:r>
              <a:rPr lang="zh-CN" altLang="en-US" sz="2400">
                <a:solidFill>
                  <a:srgbClr val="FF0000"/>
                </a:solidFill>
                <a:latin typeface="宋体" panose="02010600030101010101" pitchFamily="2" charset="-122"/>
                <a:ea typeface="宋体" panose="02010600030101010101" pitchFamily="2" charset="-122"/>
              </a:rPr>
              <a:t>四个基本实体</a:t>
            </a:r>
            <a:r>
              <a:rPr lang="zh-CN" altLang="en-US" sz="2400">
                <a:latin typeface="宋体" panose="02010600030101010101" pitchFamily="2" charset="-122"/>
                <a:ea typeface="宋体" panose="02010600030101010101" pitchFamily="2" charset="-122"/>
              </a:rPr>
              <a:t>：</a:t>
            </a:r>
            <a:endParaRPr lang="zh-CN" altLang="en-US" sz="2400">
              <a:latin typeface="宋体" panose="02010600030101010101" pitchFamily="2" charset="-122"/>
              <a:ea typeface="宋体" panose="02010600030101010101" pitchFamily="2" charset="-122"/>
            </a:endParaRPr>
          </a:p>
          <a:p>
            <a:pPr lvl="0" algn="just">
              <a:lnSpc>
                <a:spcPct val="138000"/>
              </a:lnSpc>
              <a:spcBef>
                <a:spcPct val="50000"/>
              </a:spcBef>
            </a:pPr>
            <a:r>
              <a:rPr lang="zh-CN" altLang="en-US" sz="2400">
                <a:latin typeface="宋体" panose="02010600030101010101" pitchFamily="2" charset="-122"/>
                <a:ea typeface="宋体" panose="02010600030101010101" pitchFamily="2" charset="-122"/>
              </a:rPr>
              <a:t>　　</a:t>
            </a:r>
            <a:r>
              <a:rPr lang="en-US" altLang="zh-CN" sz="2400">
                <a:latin typeface="宋体" panose="02010600030101010101" pitchFamily="2" charset="-122"/>
                <a:ea typeface="宋体" panose="02010600030101010101" pitchFamily="2" charset="-122"/>
              </a:rPr>
              <a:t>* </a:t>
            </a:r>
            <a:r>
              <a:rPr lang="en-US" altLang="zh-CN" sz="2400">
                <a:solidFill>
                  <a:srgbClr val="FF0000"/>
                </a:solidFill>
                <a:latin typeface="宋体" panose="02010600030101010101" pitchFamily="2" charset="-122"/>
                <a:ea typeface="宋体" panose="02010600030101010101" pitchFamily="2" charset="-122"/>
              </a:rPr>
              <a:t>Kerberos</a:t>
            </a:r>
            <a:r>
              <a:rPr lang="zh-CN" altLang="en-US" sz="2400">
                <a:solidFill>
                  <a:srgbClr val="FF0000"/>
                </a:solidFill>
                <a:latin typeface="宋体" panose="02010600030101010101" pitchFamily="2" charset="-122"/>
                <a:ea typeface="宋体" panose="02010600030101010101" pitchFamily="2" charset="-122"/>
              </a:rPr>
              <a:t>客户机</a:t>
            </a:r>
            <a:r>
              <a:rPr lang="zh-CN" altLang="en-US" sz="2400">
                <a:latin typeface="宋体" panose="02010600030101010101" pitchFamily="2" charset="-122"/>
                <a:ea typeface="宋体" panose="02010600030101010101" pitchFamily="2" charset="-122"/>
              </a:rPr>
              <a:t>：用户用来访问服务器的设备。</a:t>
            </a:r>
            <a:endParaRPr lang="zh-CN" altLang="en-US" sz="2400">
              <a:latin typeface="宋体" panose="02010600030101010101" pitchFamily="2" charset="-122"/>
              <a:ea typeface="宋体" panose="02010600030101010101" pitchFamily="2" charset="-122"/>
            </a:endParaRPr>
          </a:p>
          <a:p>
            <a:pPr lvl="0" algn="just">
              <a:lnSpc>
                <a:spcPct val="138000"/>
              </a:lnSpc>
              <a:spcBef>
                <a:spcPct val="50000"/>
              </a:spcBef>
            </a:pPr>
            <a:r>
              <a:rPr lang="zh-CN" altLang="en-US" sz="2400">
                <a:latin typeface="宋体" panose="02010600030101010101" pitchFamily="2" charset="-122"/>
                <a:ea typeface="宋体" panose="02010600030101010101" pitchFamily="2" charset="-122"/>
              </a:rPr>
              <a:t>　　</a:t>
            </a:r>
            <a:r>
              <a:rPr lang="en-US" altLang="zh-CN" sz="2400">
                <a:latin typeface="宋体" panose="02010600030101010101" pitchFamily="2" charset="-122"/>
                <a:ea typeface="宋体" panose="02010600030101010101" pitchFamily="2" charset="-122"/>
              </a:rPr>
              <a:t>* </a:t>
            </a:r>
            <a:r>
              <a:rPr lang="en-US" altLang="zh-CN" sz="2400">
                <a:solidFill>
                  <a:srgbClr val="FF0000"/>
                </a:solidFill>
                <a:latin typeface="宋体" panose="02010600030101010101" pitchFamily="2" charset="-122"/>
                <a:ea typeface="宋体" panose="02010600030101010101" pitchFamily="2" charset="-122"/>
              </a:rPr>
              <a:t>AS(Authentication Server)</a:t>
            </a:r>
            <a:r>
              <a:rPr lang="zh-CN" altLang="en-US" sz="2400">
                <a:latin typeface="宋体" panose="02010600030101010101" pitchFamily="2" charset="-122"/>
                <a:ea typeface="宋体" panose="02010600030101010101" pitchFamily="2" charset="-122"/>
              </a:rPr>
              <a:t>：为用户分发</a:t>
            </a:r>
            <a:r>
              <a:rPr lang="en-US" altLang="zh-CN" sz="2400">
                <a:latin typeface="宋体" panose="02010600030101010101" pitchFamily="2" charset="-122"/>
                <a:ea typeface="宋体" panose="02010600030101010101" pitchFamily="2" charset="-122"/>
              </a:rPr>
              <a:t>TGT(Ticket Granting Ticket)</a:t>
            </a:r>
            <a:r>
              <a:rPr lang="zh-CN" altLang="en-US" sz="2400">
                <a:latin typeface="宋体" panose="02010600030101010101" pitchFamily="2" charset="-122"/>
                <a:ea typeface="宋体" panose="02010600030101010101" pitchFamily="2" charset="-122"/>
              </a:rPr>
              <a:t>的服务器。用户使用</a:t>
            </a:r>
            <a:r>
              <a:rPr lang="en-US" altLang="zh-CN" sz="2400">
                <a:latin typeface="宋体" panose="02010600030101010101" pitchFamily="2" charset="-122"/>
                <a:ea typeface="宋体" panose="02010600030101010101" pitchFamily="2" charset="-122"/>
              </a:rPr>
              <a:t>TGT(Ticket Granting Ticket)</a:t>
            </a:r>
            <a:r>
              <a:rPr lang="zh-CN" altLang="en-US" sz="2400">
                <a:latin typeface="宋体" panose="02010600030101010101" pitchFamily="2" charset="-122"/>
                <a:ea typeface="宋体" panose="02010600030101010101" pitchFamily="2" charset="-122"/>
              </a:rPr>
              <a:t>向</a:t>
            </a:r>
            <a:r>
              <a:rPr lang="en-US" altLang="zh-CN" sz="2400">
                <a:latin typeface="宋体" panose="02010600030101010101" pitchFamily="2" charset="-122"/>
                <a:ea typeface="宋体" panose="02010600030101010101" pitchFamily="2" charset="-122"/>
              </a:rPr>
              <a:t>TGS(Ticket Granting Server)</a:t>
            </a:r>
            <a:r>
              <a:rPr lang="zh-CN" altLang="en-US" sz="2400">
                <a:latin typeface="宋体" panose="02010600030101010101" pitchFamily="2" charset="-122"/>
                <a:ea typeface="宋体" panose="02010600030101010101" pitchFamily="2" charset="-122"/>
              </a:rPr>
              <a:t>证明自己的身份。</a:t>
            </a:r>
            <a:endParaRPr lang="zh-CN" altLang="en-US" sz="2400">
              <a:latin typeface="宋体" panose="02010600030101010101" pitchFamily="2" charset="-122"/>
              <a:ea typeface="宋体" panose="02010600030101010101" pitchFamily="2" charset="-122"/>
            </a:endParaRPr>
          </a:p>
          <a:p>
            <a:pPr lvl="0" algn="just">
              <a:lnSpc>
                <a:spcPct val="138000"/>
              </a:lnSpc>
              <a:spcBef>
                <a:spcPct val="50000"/>
              </a:spcBef>
            </a:pPr>
            <a:r>
              <a:rPr lang="zh-CN" altLang="en-US" sz="2400">
                <a:latin typeface="宋体" panose="02010600030101010101" pitchFamily="2" charset="-122"/>
                <a:ea typeface="宋体" panose="02010600030101010101" pitchFamily="2" charset="-122"/>
              </a:rPr>
              <a:t>　　</a:t>
            </a:r>
            <a:r>
              <a:rPr lang="en-US" altLang="zh-CN" sz="2400">
                <a:latin typeface="宋体" panose="02010600030101010101" pitchFamily="2" charset="-122"/>
                <a:ea typeface="宋体" panose="02010600030101010101" pitchFamily="2" charset="-122"/>
              </a:rPr>
              <a:t>* </a:t>
            </a:r>
            <a:r>
              <a:rPr lang="en-US" altLang="zh-CN" sz="2400">
                <a:solidFill>
                  <a:srgbClr val="FF0000"/>
                </a:solidFill>
                <a:latin typeface="宋体" panose="02010600030101010101" pitchFamily="2" charset="-122"/>
                <a:ea typeface="宋体" panose="02010600030101010101" pitchFamily="2" charset="-122"/>
              </a:rPr>
              <a:t>TGS(Ticket Granting Server)</a:t>
            </a:r>
            <a:r>
              <a:rPr lang="zh-CN" altLang="en-US" sz="2400">
                <a:latin typeface="宋体" panose="02010600030101010101" pitchFamily="2" charset="-122"/>
                <a:ea typeface="宋体" panose="02010600030101010101" pitchFamily="2" charset="-122"/>
              </a:rPr>
              <a:t>：为用户分发到最终目的票据的服务器，用户使用这个票据向自己要求提供服务的服务器证明自己的身份。</a:t>
            </a:r>
            <a:endParaRPr lang="zh-CN" altLang="en-US" sz="2400">
              <a:latin typeface="宋体" panose="02010600030101010101" pitchFamily="2" charset="-122"/>
              <a:ea typeface="宋体" panose="02010600030101010101" pitchFamily="2" charset="-122"/>
            </a:endParaRPr>
          </a:p>
          <a:p>
            <a:pPr lvl="0">
              <a:lnSpc>
                <a:spcPct val="138000"/>
              </a:lnSpc>
              <a:spcBef>
                <a:spcPct val="50000"/>
              </a:spcBef>
            </a:pPr>
            <a:r>
              <a:rPr lang="zh-CN" altLang="en-US" sz="2400">
                <a:latin typeface="Times New Roman" panose="02020603050405020304" pitchFamily="2" charset="0"/>
                <a:ea typeface="宋体" panose="02010600030101010101" pitchFamily="2" charset="-122"/>
              </a:rPr>
              <a:t>　　</a:t>
            </a:r>
            <a:r>
              <a:rPr lang="en-US" altLang="zh-CN" sz="2400">
                <a:latin typeface="Times New Roman" panose="02020603050405020304" pitchFamily="2" charset="0"/>
                <a:ea typeface="宋体" panose="02010600030101010101" pitchFamily="2" charset="-122"/>
              </a:rPr>
              <a:t>* </a:t>
            </a:r>
            <a:r>
              <a:rPr lang="en-US" altLang="zh-CN" sz="2400">
                <a:solidFill>
                  <a:srgbClr val="FF0000"/>
                </a:solidFill>
                <a:latin typeface="宋体" panose="02010600030101010101" pitchFamily="2" charset="-122"/>
                <a:ea typeface="宋体" panose="02010600030101010101" pitchFamily="2" charset="-122"/>
              </a:rPr>
              <a:t>应用服务器(Application Server)</a:t>
            </a:r>
            <a:r>
              <a:rPr lang="zh-CN" altLang="en-US" sz="2400">
                <a:latin typeface="宋体" panose="02010600030101010101" pitchFamily="2" charset="-122"/>
                <a:ea typeface="宋体" panose="02010600030101010101" pitchFamily="2" charset="-122"/>
              </a:rPr>
              <a:t>：为用户提供特定服务。</a:t>
            </a:r>
            <a:r>
              <a:rPr lang="zh-CN" altLang="en-US" sz="2400">
                <a:latin typeface="Times New Roman" panose="02020603050405020304" pitchFamily="2" charset="0"/>
                <a:ea typeface="宋体" panose="02010600030101010101" pitchFamily="2" charset="-122"/>
              </a:rPr>
              <a:t> </a:t>
            </a:r>
            <a:endParaRPr lang="zh-CN" altLang="en-US" sz="2400">
              <a:latin typeface="Times New Roman" panose="02020603050405020304" pitchFamily="2"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文本框 7169"/>
          <p:cNvSpPr txBox="1"/>
          <p:nvPr/>
        </p:nvSpPr>
        <p:spPr>
          <a:xfrm>
            <a:off x="654685" y="1689735"/>
            <a:ext cx="10614025" cy="3717290"/>
          </a:xfrm>
          <a:prstGeom prst="rect">
            <a:avLst/>
          </a:prstGeom>
          <a:noFill/>
          <a:ln w="9525">
            <a:noFill/>
          </a:ln>
        </p:spPr>
        <p:txBody>
          <a:bodyPr wrap="square">
            <a:spAutoFit/>
          </a:bodyPr>
          <a:p>
            <a:pPr marL="0" lvl="0" indent="266700" algn="l" eaLnBrk="1" latinLnBrk="0" hangingPunct="1">
              <a:lnSpc>
                <a:spcPct val="170000"/>
              </a:lnSpc>
            </a:pPr>
            <a:r>
              <a:rPr lang="en-US" altLang="zh-CN" sz="2800" u="none">
                <a:solidFill>
                  <a:srgbClr val="000000"/>
                </a:solidFill>
                <a:latin typeface="宋体" panose="02010600030101010101" pitchFamily="2" charset="-122"/>
                <a:ea typeface="宋体" panose="02010600030101010101" pitchFamily="2" charset="-122"/>
                <a:sym typeface="宋体" panose="02010600030101010101" pitchFamily="2" charset="-122"/>
              </a:rPr>
              <a:t>Kerberos </a:t>
            </a:r>
            <a:r>
              <a:rPr lang="zh-CN" altLang="en-US" sz="2800" u="none">
                <a:solidFill>
                  <a:srgbClr val="000000"/>
                </a:solidFill>
                <a:latin typeface="宋体" panose="02010600030101010101" pitchFamily="2" charset="-122"/>
                <a:ea typeface="宋体" panose="02010600030101010101" pitchFamily="2" charset="-122"/>
                <a:sym typeface="宋体" panose="02010600030101010101" pitchFamily="2" charset="-122"/>
              </a:rPr>
              <a:t>的设计</a:t>
            </a:r>
            <a:r>
              <a:rPr lang="zh-CN" altLang="en-US" sz="2800" u="none">
                <a:latin typeface="宋体" panose="02010600030101010101" pitchFamily="2" charset="-122"/>
                <a:ea typeface="宋体" panose="02010600030101010101" pitchFamily="2" charset="-122"/>
                <a:sym typeface="宋体" panose="02010600030101010101" pitchFamily="2" charset="-122"/>
              </a:rPr>
              <a:t>基本思路：</a:t>
            </a:r>
            <a:endParaRPr lang="zh-CN" altLang="en-US" sz="2800" u="none">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lnSpc>
                <a:spcPct val="170000"/>
              </a:lnSpc>
            </a:pPr>
            <a:r>
              <a:rPr lang="en-US" altLang="zh-CN" sz="2800" u="none">
                <a:latin typeface="宋体" panose="02010600030101010101" pitchFamily="2" charset="-122"/>
                <a:ea typeface="宋体" panose="02010600030101010101" pitchFamily="2" charset="-122"/>
                <a:sym typeface="宋体" panose="02010600030101010101" pitchFamily="2" charset="-122"/>
              </a:rPr>
              <a:t>①</a:t>
            </a:r>
            <a:r>
              <a:rPr lang="zh-CN" altLang="en-US" sz="2800" u="none">
                <a:latin typeface="宋体" panose="02010600030101010101" pitchFamily="2" charset="-122"/>
                <a:ea typeface="宋体" panose="02010600030101010101" pitchFamily="2" charset="-122"/>
                <a:sym typeface="宋体" panose="02010600030101010101" pitchFamily="2" charset="-122"/>
              </a:rPr>
              <a:t>使用一个（或一组）独立的认证服务器（</a:t>
            </a:r>
            <a:r>
              <a:rPr lang="en-US" altLang="zh-CN" sz="2800" u="none">
                <a:latin typeface="宋体" panose="02010600030101010101" pitchFamily="2" charset="-122"/>
                <a:ea typeface="宋体" panose="02010600030101010101" pitchFamily="2" charset="-122"/>
                <a:sym typeface="宋体" panose="02010600030101010101" pitchFamily="2" charset="-122"/>
              </a:rPr>
              <a:t>AS—Authentication Server</a:t>
            </a:r>
            <a:r>
              <a:rPr lang="zh-CN" altLang="en-US" sz="2800" u="none">
                <a:latin typeface="宋体" panose="02010600030101010101" pitchFamily="2" charset="-122"/>
                <a:ea typeface="宋体" panose="02010600030101010101" pitchFamily="2" charset="-122"/>
                <a:sym typeface="宋体" panose="02010600030101010101" pitchFamily="2" charset="-122"/>
              </a:rPr>
              <a:t>），来为网络中的客户提供身份认证服务； </a:t>
            </a:r>
            <a:endParaRPr lang="zh-CN" altLang="en-US" sz="2800" u="none">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lnSpc>
                <a:spcPct val="170000"/>
              </a:lnSpc>
            </a:pPr>
            <a:r>
              <a:rPr lang="en-US" altLang="zh-CN" sz="2800" u="none">
                <a:latin typeface="宋体" panose="02010600030101010101" pitchFamily="2" charset="-122"/>
                <a:ea typeface="宋体" panose="02010600030101010101" pitchFamily="2" charset="-122"/>
                <a:sym typeface="宋体" panose="02010600030101010101" pitchFamily="2" charset="-122"/>
              </a:rPr>
              <a:t>②</a:t>
            </a:r>
            <a:r>
              <a:rPr lang="zh-CN" altLang="en-US" sz="2800" u="none">
                <a:latin typeface="宋体" panose="02010600030101010101" pitchFamily="2" charset="-122"/>
                <a:ea typeface="宋体" panose="02010600030101010101" pitchFamily="2" charset="-122"/>
                <a:sym typeface="宋体" panose="02010600030101010101" pitchFamily="2" charset="-122"/>
              </a:rPr>
              <a:t>认证服务器 </a:t>
            </a:r>
            <a:r>
              <a:rPr lang="en-US" altLang="zh-CN" sz="2800" u="none">
                <a:latin typeface="宋体" panose="02010600030101010101" pitchFamily="2" charset="-122"/>
                <a:ea typeface="宋体" panose="02010600030101010101" pitchFamily="2" charset="-122"/>
                <a:sym typeface="宋体" panose="02010600030101010101" pitchFamily="2" charset="-122"/>
              </a:rPr>
              <a:t>(AS)</a:t>
            </a:r>
            <a:r>
              <a:rPr lang="zh-CN" altLang="en-US" sz="2800" u="none">
                <a:latin typeface="宋体" panose="02010600030101010101" pitchFamily="2" charset="-122"/>
                <a:ea typeface="宋体" panose="02010600030101010101" pitchFamily="2" charset="-122"/>
                <a:sym typeface="宋体" panose="02010600030101010101" pitchFamily="2" charset="-122"/>
              </a:rPr>
              <a:t>，用户口令由 </a:t>
            </a:r>
            <a:r>
              <a:rPr lang="en-US" altLang="zh-CN" sz="2800" u="none">
                <a:latin typeface="宋体" panose="02010600030101010101" pitchFamily="2" charset="-122"/>
                <a:ea typeface="宋体" panose="02010600030101010101" pitchFamily="2" charset="-122"/>
                <a:sym typeface="宋体" panose="02010600030101010101" pitchFamily="2" charset="-122"/>
              </a:rPr>
              <a:t>AS </a:t>
            </a:r>
            <a:r>
              <a:rPr lang="zh-CN" altLang="en-US" sz="2800" u="none">
                <a:latin typeface="宋体" panose="02010600030101010101" pitchFamily="2" charset="-122"/>
                <a:ea typeface="宋体" panose="02010600030101010101" pitchFamily="2" charset="-122"/>
                <a:sym typeface="宋体" panose="02010600030101010101" pitchFamily="2" charset="-122"/>
              </a:rPr>
              <a:t>保存在数据库中；</a:t>
            </a:r>
            <a:endParaRPr lang="zh-CN" altLang="en-US" sz="2800" u="none">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lnSpc>
                <a:spcPct val="170000"/>
              </a:lnSpc>
            </a:pPr>
            <a:r>
              <a:rPr lang="en-US" altLang="zh-CN" sz="2800" u="none">
                <a:latin typeface="宋体" panose="02010600030101010101" pitchFamily="2" charset="-122"/>
                <a:ea typeface="宋体" panose="02010600030101010101" pitchFamily="2" charset="-122"/>
                <a:sym typeface="宋体" panose="02010600030101010101" pitchFamily="2" charset="-122"/>
              </a:rPr>
              <a:t>③AS </a:t>
            </a:r>
            <a:r>
              <a:rPr lang="zh-CN" altLang="en-US" sz="2800" u="none">
                <a:latin typeface="宋体" panose="02010600030101010101" pitchFamily="2" charset="-122"/>
                <a:ea typeface="宋体" panose="02010600030101010101" pitchFamily="2" charset="-122"/>
                <a:sym typeface="宋体" panose="02010600030101010101" pitchFamily="2" charset="-122"/>
              </a:rPr>
              <a:t>与每个服务器共享一个惟一保密密钥（已被安全分发）。</a:t>
            </a:r>
            <a:endParaRPr lang="zh-CN" altLang="en-US" sz="2800">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4097"/>
          <p:cNvSpPr txBox="1"/>
          <p:nvPr/>
        </p:nvSpPr>
        <p:spPr>
          <a:xfrm>
            <a:off x="4629150" y="685800"/>
            <a:ext cx="2933700" cy="579120"/>
          </a:xfrm>
          <a:prstGeom prst="rect">
            <a:avLst/>
          </a:prstGeom>
          <a:noFill/>
          <a:ln w="9525">
            <a:noFill/>
          </a:ln>
        </p:spPr>
        <p:txBody>
          <a:bodyPr wrap="none" anchor="t">
            <a:spAutoFit/>
          </a:bodyPr>
          <a:p>
            <a:pPr lvl="0" eaLnBrk="1" hangingPunct="1"/>
            <a:r>
              <a:rPr lang="en-US" altLang="x-none" sz="3200" b="1" dirty="0">
                <a:latin typeface="Times New Roman" panose="02020603050405020304" pitchFamily="2" charset="0"/>
                <a:ea typeface="宋体" panose="02010600030101010101" pitchFamily="2" charset="-122"/>
              </a:rPr>
              <a:t>4.1  </a:t>
            </a:r>
            <a:r>
              <a:rPr lang="zh-CN" altLang="en-US" sz="3200" b="1" dirty="0">
                <a:latin typeface="宋体" panose="02010600030101010101" pitchFamily="2" charset="-122"/>
                <a:ea typeface="宋体" panose="02010600030101010101" pitchFamily="2" charset="-122"/>
              </a:rPr>
              <a:t>杂</a:t>
            </a:r>
            <a:r>
              <a:rPr lang="zh-CN" altLang="en-US" sz="3200" b="1" dirty="0">
                <a:latin typeface="Times New Roman" panose="02020603050405020304" pitchFamily="2" charset="0"/>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凑</a:t>
            </a:r>
            <a:r>
              <a:rPr lang="zh-CN" altLang="en-US" sz="3200" b="1" dirty="0">
                <a:latin typeface="Times New Roman" panose="02020603050405020304" pitchFamily="2" charset="0"/>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函</a:t>
            </a:r>
            <a:r>
              <a:rPr lang="zh-CN" altLang="en-US" sz="3200" b="1" dirty="0">
                <a:latin typeface="Times New Roman" panose="02020603050405020304" pitchFamily="2" charset="0"/>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数</a:t>
            </a:r>
            <a:r>
              <a:rPr lang="zh-CN" altLang="en-US" sz="3200" b="1" dirty="0">
                <a:latin typeface="Times New Roman" panose="02020603050405020304" pitchFamily="2" charset="0"/>
                <a:ea typeface="宋体" panose="02010600030101010101" pitchFamily="2" charset="-122"/>
              </a:rPr>
              <a:t> </a:t>
            </a:r>
            <a:endParaRPr lang="zh-CN" altLang="en-US" sz="3200" b="1" dirty="0">
              <a:latin typeface="Times New Roman" panose="02020603050405020304" pitchFamily="2" charset="0"/>
              <a:ea typeface="宋体" panose="02010600030101010101" pitchFamily="2" charset="-122"/>
            </a:endParaRPr>
          </a:p>
        </p:txBody>
      </p:sp>
      <p:sp>
        <p:nvSpPr>
          <p:cNvPr id="4099" name="文本框 4098"/>
          <p:cNvSpPr txBox="1"/>
          <p:nvPr/>
        </p:nvSpPr>
        <p:spPr>
          <a:xfrm>
            <a:off x="123190" y="1295400"/>
            <a:ext cx="11920220" cy="4187190"/>
          </a:xfrm>
          <a:prstGeom prst="rect">
            <a:avLst/>
          </a:prstGeom>
          <a:noFill/>
          <a:ln w="9525">
            <a:noFill/>
          </a:ln>
        </p:spPr>
        <p:txBody>
          <a:bodyPr wrap="square">
            <a:spAutoFit/>
          </a:bodyPr>
          <a:p>
            <a:pPr lvl="0" algn="just" eaLnBrk="1" hangingPunct="1">
              <a:lnSpc>
                <a:spcPct val="130000"/>
              </a:lnSpc>
              <a:spcBef>
                <a:spcPct val="50000"/>
              </a:spcBef>
            </a:pPr>
            <a:r>
              <a:rPr lang="zh-CN" altLang="en-US" dirty="0">
                <a:latin typeface="Times New Roman" panose="02020603050405020304" pitchFamily="2" charset="0"/>
                <a:ea typeface="宋体" panose="02010600030101010101" pitchFamily="2" charset="-122"/>
              </a:rPr>
              <a:t>     </a:t>
            </a:r>
            <a:r>
              <a:rPr lang="zh-CN" altLang="en-US" sz="2400" dirty="0">
                <a:latin typeface="Times New Roman" panose="02020603050405020304" pitchFamily="2" charset="0"/>
                <a:ea typeface="宋体" panose="02010600030101010101" pitchFamily="2" charset="-122"/>
              </a:rPr>
              <a:t>杂凑函数简称</a:t>
            </a:r>
            <a:r>
              <a:rPr lang="en-US" altLang="x-none" sz="2400" dirty="0">
                <a:latin typeface="Times New Roman" panose="02020603050405020304" pitchFamily="2" charset="0"/>
                <a:ea typeface="宋体" panose="02010600030101010101" pitchFamily="2" charset="-122"/>
              </a:rPr>
              <a:t>Hash</a:t>
            </a:r>
            <a:r>
              <a:rPr lang="zh-CN" altLang="en-US" sz="2400" dirty="0">
                <a:latin typeface="Times New Roman" panose="02020603050405020304" pitchFamily="2" charset="0"/>
                <a:ea typeface="宋体" panose="02010600030101010101" pitchFamily="2" charset="-122"/>
              </a:rPr>
              <a:t>函数，</a:t>
            </a:r>
            <a:r>
              <a:rPr lang="zh-CN" altLang="en-US" sz="2400" b="1" dirty="0">
                <a:solidFill>
                  <a:srgbClr val="FF0000"/>
                </a:solidFill>
                <a:latin typeface="Times New Roman" panose="02020603050405020304" pitchFamily="2" charset="0"/>
                <a:ea typeface="宋体" panose="02010600030101010101" pitchFamily="2" charset="-122"/>
              </a:rPr>
              <a:t>它能够将</a:t>
            </a:r>
            <a:r>
              <a:rPr lang="zh-CN" altLang="en-US" sz="2400" b="1" dirty="0">
                <a:solidFill>
                  <a:srgbClr val="0070C0"/>
                </a:solidFill>
                <a:latin typeface="Times New Roman" panose="02020603050405020304" pitchFamily="2" charset="0"/>
                <a:ea typeface="宋体" panose="02010600030101010101" pitchFamily="2" charset="-122"/>
              </a:rPr>
              <a:t>任意长度</a:t>
            </a:r>
            <a:r>
              <a:rPr lang="zh-CN" altLang="en-US" sz="2400" b="1" dirty="0">
                <a:solidFill>
                  <a:srgbClr val="FF0000"/>
                </a:solidFill>
                <a:latin typeface="Times New Roman" panose="02020603050405020304" pitchFamily="2" charset="0"/>
                <a:ea typeface="宋体" panose="02010600030101010101" pitchFamily="2" charset="-122"/>
              </a:rPr>
              <a:t>的信息转换成</a:t>
            </a:r>
            <a:r>
              <a:rPr lang="zh-CN" altLang="en-US" sz="2400" b="1" dirty="0">
                <a:solidFill>
                  <a:srgbClr val="0070C0"/>
                </a:solidFill>
                <a:latin typeface="Times New Roman" panose="02020603050405020304" pitchFamily="2" charset="0"/>
                <a:ea typeface="宋体" panose="02010600030101010101" pitchFamily="2" charset="-122"/>
              </a:rPr>
              <a:t>固定长度</a:t>
            </a:r>
            <a:r>
              <a:rPr lang="zh-CN" altLang="en-US" sz="2400" b="1" dirty="0">
                <a:solidFill>
                  <a:srgbClr val="FF0000"/>
                </a:solidFill>
                <a:latin typeface="Times New Roman" panose="02020603050405020304" pitchFamily="2" charset="0"/>
                <a:ea typeface="宋体" panose="02010600030101010101" pitchFamily="2" charset="-122"/>
              </a:rPr>
              <a:t>哈希值</a:t>
            </a:r>
            <a:r>
              <a:rPr lang="en-US" altLang="x-none" sz="2400" dirty="0">
                <a:latin typeface="Times New Roman" panose="02020603050405020304" pitchFamily="2" charset="0"/>
                <a:ea typeface="宋体" panose="02010600030101010101" pitchFamily="2" charset="-122"/>
              </a:rPr>
              <a:t>(</a:t>
            </a:r>
            <a:r>
              <a:rPr lang="zh-CN" altLang="en-US" sz="2400" dirty="0">
                <a:latin typeface="Times New Roman" panose="02020603050405020304" pitchFamily="2" charset="0"/>
                <a:ea typeface="宋体" panose="02010600030101010101" pitchFamily="2" charset="-122"/>
              </a:rPr>
              <a:t>又称数字摘要或消息摘要</a:t>
            </a:r>
            <a:r>
              <a:rPr lang="en-US" altLang="x-none" sz="2400" dirty="0">
                <a:latin typeface="Times New Roman" panose="02020603050405020304" pitchFamily="2" charset="0"/>
                <a:ea typeface="宋体" panose="02010600030101010101" pitchFamily="2" charset="-122"/>
              </a:rPr>
              <a:t>)</a:t>
            </a:r>
            <a:r>
              <a:rPr lang="zh-CN" altLang="en-US" sz="2400" dirty="0">
                <a:latin typeface="Times New Roman" panose="02020603050405020304" pitchFamily="2" charset="0"/>
                <a:ea typeface="宋体" panose="02010600030101010101" pitchFamily="2" charset="-122"/>
              </a:rPr>
              <a:t>，并且任意的不同消息或文件所生成的哈希值是不一样。令</a:t>
            </a:r>
            <a:r>
              <a:rPr lang="en-US" altLang="x-none" sz="2400" i="1" dirty="0">
                <a:latin typeface="Times New Roman" panose="02020603050405020304" pitchFamily="2" charset="0"/>
                <a:ea typeface="宋体" panose="02010600030101010101" pitchFamily="2" charset="-122"/>
              </a:rPr>
              <a:t>h</a:t>
            </a:r>
            <a:r>
              <a:rPr lang="zh-CN" altLang="en-US" sz="2400" dirty="0">
                <a:latin typeface="Times New Roman" panose="02020603050405020304" pitchFamily="2" charset="0"/>
                <a:ea typeface="宋体" panose="02010600030101010101" pitchFamily="2" charset="-122"/>
              </a:rPr>
              <a:t>表示</a:t>
            </a:r>
            <a:r>
              <a:rPr lang="en-US" altLang="x-none" sz="2400" dirty="0">
                <a:latin typeface="Times New Roman" panose="02020603050405020304" pitchFamily="2" charset="0"/>
                <a:ea typeface="宋体" panose="02010600030101010101" pitchFamily="2" charset="-122"/>
              </a:rPr>
              <a:t>Hash</a:t>
            </a:r>
            <a:r>
              <a:rPr lang="zh-CN" altLang="en-US" sz="2400" dirty="0">
                <a:latin typeface="Times New Roman" panose="02020603050405020304" pitchFamily="2" charset="0"/>
                <a:ea typeface="宋体" panose="02010600030101010101" pitchFamily="2" charset="-122"/>
              </a:rPr>
              <a:t>函数，则</a:t>
            </a:r>
            <a:r>
              <a:rPr lang="en-US" altLang="x-none" sz="2400" i="1" dirty="0">
                <a:latin typeface="Times New Roman" panose="02020603050405020304" pitchFamily="2" charset="0"/>
                <a:ea typeface="宋体" panose="02010600030101010101" pitchFamily="2" charset="-122"/>
              </a:rPr>
              <a:t>h</a:t>
            </a:r>
            <a:r>
              <a:rPr lang="zh-CN" altLang="en-US" sz="2400" dirty="0">
                <a:latin typeface="Times New Roman" panose="02020603050405020304" pitchFamily="2" charset="0"/>
                <a:ea typeface="宋体" panose="02010600030101010101" pitchFamily="2" charset="-122"/>
              </a:rPr>
              <a:t>应满足下列条件：</a:t>
            </a:r>
            <a:endParaRPr lang="zh-CN" altLang="en-US" sz="2400" dirty="0">
              <a:latin typeface="Times New Roman" panose="02020603050405020304" pitchFamily="2" charset="0"/>
              <a:ea typeface="宋体" panose="02010600030101010101" pitchFamily="2" charset="-122"/>
            </a:endParaRPr>
          </a:p>
          <a:p>
            <a:pPr lvl="0" algn="just" eaLnBrk="1" hangingPunct="1">
              <a:lnSpc>
                <a:spcPct val="130000"/>
              </a:lnSpc>
              <a:spcBef>
                <a:spcPct val="50000"/>
              </a:spcBef>
            </a:pPr>
            <a:r>
              <a:rPr lang="zh-CN" altLang="en-US" sz="2400" dirty="0">
                <a:latin typeface="Wingdings" panose="05000000000000000000" pitchFamily="2" charset="2"/>
                <a:ea typeface="宋体" panose="02010600030101010101" pitchFamily="2" charset="-122"/>
              </a:rPr>
              <a:t> </a:t>
            </a:r>
            <a:r>
              <a:rPr lang="en-US" altLang="x-none" sz="2400" dirty="0">
                <a:latin typeface="Wingdings" panose="05000000000000000000" pitchFamily="2" charset="2"/>
                <a:ea typeface="宋体" panose="02010600030101010101" pitchFamily="2" charset="-122"/>
              </a:rPr>
              <a:t>n</a:t>
            </a:r>
            <a:r>
              <a:rPr lang="en-US" altLang="x-none" sz="2400" dirty="0">
                <a:latin typeface="Times New Roman" panose="02020603050405020304" pitchFamily="2" charset="0"/>
                <a:ea typeface="Times New Roman" panose="02020603050405020304" pitchFamily="2" charset="0"/>
              </a:rPr>
              <a:t>  </a:t>
            </a:r>
            <a:r>
              <a:rPr lang="en-US" altLang="x-none" sz="2400" i="1" dirty="0">
                <a:latin typeface="Times New Roman" panose="02020603050405020304" pitchFamily="2" charset="0"/>
                <a:ea typeface="宋体" panose="02010600030101010101" pitchFamily="2" charset="-122"/>
              </a:rPr>
              <a:t>h</a:t>
            </a:r>
            <a:r>
              <a:rPr lang="zh-CN" altLang="en-US" sz="2400" dirty="0">
                <a:latin typeface="Times New Roman" panose="02020603050405020304" pitchFamily="2" charset="0"/>
                <a:ea typeface="宋体" panose="02010600030101010101" pitchFamily="2" charset="-122"/>
              </a:rPr>
              <a:t>的输入可以是任意长度的消息或文件</a:t>
            </a:r>
            <a:r>
              <a:rPr lang="en-US" altLang="x-none" sz="2400" i="1" dirty="0">
                <a:latin typeface="Times New Roman" panose="02020603050405020304" pitchFamily="2" charset="0"/>
                <a:ea typeface="宋体" panose="02010600030101010101" pitchFamily="2" charset="-122"/>
              </a:rPr>
              <a:t>M</a:t>
            </a:r>
            <a:r>
              <a:rPr lang="zh-CN" altLang="en-US" sz="2400" dirty="0">
                <a:latin typeface="Times New Roman" panose="02020603050405020304" pitchFamily="2" charset="0"/>
                <a:ea typeface="宋体" panose="02010600030101010101" pitchFamily="2" charset="-122"/>
              </a:rPr>
              <a:t>；</a:t>
            </a:r>
            <a:endParaRPr lang="zh-CN" altLang="en-US" sz="2400" dirty="0">
              <a:latin typeface="Times New Roman" panose="02020603050405020304" pitchFamily="2" charset="0"/>
              <a:ea typeface="宋体" panose="02010600030101010101" pitchFamily="2" charset="-122"/>
            </a:endParaRPr>
          </a:p>
          <a:p>
            <a:pPr lvl="0" algn="just" eaLnBrk="1" hangingPunct="1">
              <a:lnSpc>
                <a:spcPct val="130000"/>
              </a:lnSpc>
              <a:spcBef>
                <a:spcPct val="50000"/>
              </a:spcBef>
            </a:pPr>
            <a:r>
              <a:rPr lang="zh-CN" altLang="en-US" sz="2400" dirty="0">
                <a:latin typeface="Wingdings" panose="05000000000000000000" pitchFamily="2" charset="2"/>
                <a:ea typeface="宋体" panose="02010600030101010101" pitchFamily="2" charset="-122"/>
              </a:rPr>
              <a:t> </a:t>
            </a:r>
            <a:r>
              <a:rPr lang="en-US" altLang="x-none" sz="2400" dirty="0">
                <a:latin typeface="Wingdings" panose="05000000000000000000" pitchFamily="2" charset="2"/>
                <a:ea typeface="宋体" panose="02010600030101010101" pitchFamily="2" charset="-122"/>
              </a:rPr>
              <a:t>n</a:t>
            </a:r>
            <a:r>
              <a:rPr lang="en-US" altLang="x-none" sz="2400" dirty="0">
                <a:latin typeface="Times New Roman" panose="02020603050405020304" pitchFamily="2" charset="0"/>
                <a:ea typeface="Times New Roman" panose="02020603050405020304" pitchFamily="2" charset="0"/>
              </a:rPr>
              <a:t>  </a:t>
            </a:r>
            <a:r>
              <a:rPr lang="en-US" altLang="x-none" sz="2400" i="1" dirty="0">
                <a:latin typeface="Times New Roman" panose="02020603050405020304" pitchFamily="2" charset="0"/>
                <a:ea typeface="宋体" panose="02010600030101010101" pitchFamily="2" charset="-122"/>
              </a:rPr>
              <a:t>h</a:t>
            </a:r>
            <a:r>
              <a:rPr lang="zh-CN" altLang="en-US" sz="2400" dirty="0">
                <a:latin typeface="Times New Roman" panose="02020603050405020304" pitchFamily="2" charset="0"/>
                <a:ea typeface="宋体" panose="02010600030101010101" pitchFamily="2" charset="-122"/>
              </a:rPr>
              <a:t>的输出长度是固定的；</a:t>
            </a:r>
            <a:endParaRPr lang="zh-CN" altLang="en-US" sz="2400" dirty="0">
              <a:latin typeface="Times New Roman" panose="02020603050405020304" pitchFamily="2" charset="0"/>
              <a:ea typeface="宋体" panose="02010600030101010101" pitchFamily="2" charset="-122"/>
            </a:endParaRPr>
          </a:p>
          <a:p>
            <a:pPr lvl="0" algn="just" eaLnBrk="1" hangingPunct="1">
              <a:lnSpc>
                <a:spcPct val="130000"/>
              </a:lnSpc>
              <a:spcBef>
                <a:spcPct val="50000"/>
              </a:spcBef>
            </a:pPr>
            <a:r>
              <a:rPr lang="zh-CN" altLang="en-US" sz="2400" dirty="0">
                <a:latin typeface="Wingdings" panose="05000000000000000000" pitchFamily="2" charset="2"/>
                <a:ea typeface="宋体" panose="02010600030101010101" pitchFamily="2" charset="-122"/>
              </a:rPr>
              <a:t> </a:t>
            </a:r>
            <a:r>
              <a:rPr lang="en-US" altLang="x-none" sz="2400" dirty="0">
                <a:latin typeface="Wingdings" panose="05000000000000000000" pitchFamily="2" charset="2"/>
                <a:ea typeface="宋体" panose="02010600030101010101" pitchFamily="2" charset="-122"/>
              </a:rPr>
              <a:t>n</a:t>
            </a:r>
            <a:r>
              <a:rPr lang="en-US" altLang="x-none" sz="2400" dirty="0">
                <a:latin typeface="Times New Roman" panose="02020603050405020304" pitchFamily="2" charset="0"/>
                <a:ea typeface="Times New Roman" panose="02020603050405020304" pitchFamily="2" charset="0"/>
              </a:rPr>
              <a:t>  </a:t>
            </a:r>
            <a:r>
              <a:rPr lang="zh-CN" altLang="en-US" sz="2400" dirty="0">
                <a:latin typeface="Times New Roman" panose="02020603050405020304" pitchFamily="2" charset="0"/>
                <a:ea typeface="宋体" panose="02010600030101010101" pitchFamily="2" charset="-122"/>
              </a:rPr>
              <a:t>给定</a:t>
            </a:r>
            <a:r>
              <a:rPr lang="en-US" altLang="x-none" sz="2400" i="1" dirty="0">
                <a:latin typeface="Times New Roman" panose="02020603050405020304" pitchFamily="2" charset="0"/>
                <a:ea typeface="宋体" panose="02010600030101010101" pitchFamily="2" charset="-122"/>
              </a:rPr>
              <a:t>h</a:t>
            </a:r>
            <a:r>
              <a:rPr lang="zh-CN" altLang="en-US" sz="2400" dirty="0">
                <a:latin typeface="Times New Roman" panose="02020603050405020304" pitchFamily="2" charset="0"/>
                <a:ea typeface="宋体" panose="02010600030101010101" pitchFamily="2" charset="-122"/>
              </a:rPr>
              <a:t>和</a:t>
            </a:r>
            <a:r>
              <a:rPr lang="en-US" altLang="x-none" sz="2400" i="1" dirty="0">
                <a:latin typeface="Times New Roman" panose="02020603050405020304" pitchFamily="2" charset="0"/>
                <a:ea typeface="宋体" panose="02010600030101010101" pitchFamily="2" charset="-122"/>
              </a:rPr>
              <a:t>M</a:t>
            </a:r>
            <a:r>
              <a:rPr lang="zh-CN" altLang="en-US" sz="2400" dirty="0">
                <a:latin typeface="Times New Roman" panose="02020603050405020304" pitchFamily="2" charset="0"/>
                <a:ea typeface="宋体" panose="02010600030101010101" pitchFamily="2" charset="-122"/>
              </a:rPr>
              <a:t>，计算</a:t>
            </a:r>
            <a:r>
              <a:rPr lang="en-US" altLang="x-none" sz="2400" i="1" dirty="0">
                <a:latin typeface="Times New Roman" panose="02020603050405020304" pitchFamily="2" charset="0"/>
                <a:ea typeface="宋体" panose="02010600030101010101" pitchFamily="2" charset="-122"/>
              </a:rPr>
              <a:t>h</a:t>
            </a:r>
            <a:r>
              <a:rPr lang="en-US" altLang="x-none" sz="2400" dirty="0">
                <a:latin typeface="Times New Roman" panose="02020603050405020304" pitchFamily="2" charset="0"/>
                <a:ea typeface="宋体" panose="02010600030101010101" pitchFamily="2" charset="-122"/>
              </a:rPr>
              <a:t>(</a:t>
            </a:r>
            <a:r>
              <a:rPr lang="en-US" altLang="x-none" sz="2400" i="1" dirty="0">
                <a:latin typeface="Times New Roman" panose="02020603050405020304" pitchFamily="2" charset="0"/>
                <a:ea typeface="宋体" panose="02010600030101010101" pitchFamily="2" charset="-122"/>
              </a:rPr>
              <a:t>M</a:t>
            </a:r>
            <a:r>
              <a:rPr lang="en-US" altLang="x-none" sz="2400" dirty="0">
                <a:latin typeface="Times New Roman" panose="02020603050405020304" pitchFamily="2" charset="0"/>
                <a:ea typeface="宋体" panose="02010600030101010101" pitchFamily="2" charset="-122"/>
              </a:rPr>
              <a:t>)</a:t>
            </a:r>
            <a:r>
              <a:rPr lang="zh-CN" altLang="en-US" sz="2400" dirty="0">
                <a:latin typeface="Times New Roman" panose="02020603050405020304" pitchFamily="2" charset="0"/>
                <a:ea typeface="宋体" panose="02010600030101010101" pitchFamily="2" charset="-122"/>
              </a:rPr>
              <a:t>是容易的；</a:t>
            </a:r>
            <a:endParaRPr lang="zh-CN" altLang="en-US" sz="2400" dirty="0">
              <a:latin typeface="Times New Roman" panose="02020603050405020304" pitchFamily="2" charset="0"/>
              <a:ea typeface="宋体" panose="02010600030101010101" pitchFamily="2" charset="-122"/>
            </a:endParaRPr>
          </a:p>
          <a:p>
            <a:pPr lvl="0" algn="just" eaLnBrk="1" hangingPunct="1">
              <a:lnSpc>
                <a:spcPct val="130000"/>
              </a:lnSpc>
              <a:spcBef>
                <a:spcPct val="50000"/>
              </a:spcBef>
            </a:pPr>
            <a:r>
              <a:rPr lang="zh-CN" altLang="en-US" sz="2400" dirty="0">
                <a:latin typeface="Wingdings" panose="05000000000000000000" pitchFamily="2" charset="2"/>
                <a:ea typeface="宋体" panose="02010600030101010101" pitchFamily="2" charset="-122"/>
              </a:rPr>
              <a:t> </a:t>
            </a:r>
            <a:r>
              <a:rPr lang="en-US" altLang="x-none" sz="2400" dirty="0">
                <a:latin typeface="Wingdings" panose="05000000000000000000" pitchFamily="2" charset="2"/>
                <a:ea typeface="宋体" panose="02010600030101010101" pitchFamily="2" charset="-122"/>
              </a:rPr>
              <a:t>n</a:t>
            </a:r>
            <a:r>
              <a:rPr lang="en-US" altLang="x-none" sz="2400" dirty="0">
                <a:latin typeface="Times New Roman" panose="02020603050405020304" pitchFamily="2" charset="0"/>
                <a:ea typeface="Times New Roman" panose="02020603050405020304" pitchFamily="2" charset="0"/>
              </a:rPr>
              <a:t> </a:t>
            </a:r>
            <a:r>
              <a:rPr lang="zh-CN" altLang="en-US" sz="2400" dirty="0">
                <a:latin typeface="Times New Roman" panose="02020603050405020304" pitchFamily="2" charset="0"/>
                <a:ea typeface="宋体" panose="02010600030101010101" pitchFamily="2" charset="-122"/>
              </a:rPr>
              <a:t>给定</a:t>
            </a:r>
            <a:r>
              <a:rPr lang="en-US" altLang="x-none" sz="2400" i="1" dirty="0">
                <a:latin typeface="Times New Roman" panose="02020603050405020304" pitchFamily="2" charset="0"/>
                <a:ea typeface="宋体" panose="02010600030101010101" pitchFamily="2" charset="-122"/>
              </a:rPr>
              <a:t>h</a:t>
            </a:r>
            <a:r>
              <a:rPr lang="zh-CN" altLang="en-US" sz="2400" dirty="0">
                <a:latin typeface="Times New Roman" panose="02020603050405020304" pitchFamily="2" charset="0"/>
                <a:ea typeface="宋体" panose="02010600030101010101" pitchFamily="2" charset="-122"/>
              </a:rPr>
              <a:t>的描述，找两个不同的消息</a:t>
            </a:r>
            <a:r>
              <a:rPr lang="en-US" altLang="x-none" sz="2400" i="1" dirty="0">
                <a:latin typeface="Times New Roman" panose="02020603050405020304" pitchFamily="2" charset="0"/>
                <a:ea typeface="宋体" panose="02010600030101010101" pitchFamily="2" charset="-122"/>
              </a:rPr>
              <a:t>M</a:t>
            </a:r>
            <a:r>
              <a:rPr lang="en-US" altLang="x-none" sz="2400" baseline="-30000" dirty="0">
                <a:latin typeface="Times New Roman" panose="02020603050405020304" pitchFamily="2" charset="0"/>
                <a:ea typeface="宋体" panose="02010600030101010101" pitchFamily="2" charset="-122"/>
              </a:rPr>
              <a:t>1</a:t>
            </a:r>
            <a:r>
              <a:rPr lang="zh-CN" altLang="en-US" sz="2400" dirty="0">
                <a:latin typeface="Times New Roman" panose="02020603050405020304" pitchFamily="2" charset="0"/>
                <a:ea typeface="宋体" panose="02010600030101010101" pitchFamily="2" charset="-122"/>
              </a:rPr>
              <a:t>和</a:t>
            </a:r>
            <a:r>
              <a:rPr lang="en-US" altLang="x-none" sz="2400" i="1" dirty="0">
                <a:latin typeface="Times New Roman" panose="02020603050405020304" pitchFamily="2" charset="0"/>
                <a:ea typeface="宋体" panose="02010600030101010101" pitchFamily="2" charset="-122"/>
              </a:rPr>
              <a:t>M</a:t>
            </a:r>
            <a:r>
              <a:rPr lang="en-US" altLang="x-none" sz="2400" baseline="-30000" dirty="0">
                <a:latin typeface="Times New Roman" panose="02020603050405020304" pitchFamily="2" charset="0"/>
                <a:ea typeface="宋体" panose="02010600030101010101" pitchFamily="2" charset="-122"/>
              </a:rPr>
              <a:t>2</a:t>
            </a:r>
            <a:r>
              <a:rPr lang="zh-CN" altLang="en-US" sz="2400" dirty="0">
                <a:latin typeface="Times New Roman" panose="02020603050405020304" pitchFamily="2" charset="0"/>
                <a:ea typeface="宋体" panose="02010600030101010101" pitchFamily="2" charset="-122"/>
              </a:rPr>
              <a:t>，使得</a:t>
            </a:r>
            <a:r>
              <a:rPr lang="en-US" altLang="x-none" sz="2400" i="1" dirty="0">
                <a:latin typeface="Times New Roman" panose="02020603050405020304" pitchFamily="2" charset="0"/>
                <a:ea typeface="宋体" panose="02010600030101010101" pitchFamily="2" charset="-122"/>
              </a:rPr>
              <a:t>h</a:t>
            </a:r>
            <a:r>
              <a:rPr lang="en-US" altLang="x-none" sz="2400" dirty="0">
                <a:latin typeface="Times New Roman" panose="02020603050405020304" pitchFamily="2" charset="0"/>
                <a:ea typeface="宋体" panose="02010600030101010101" pitchFamily="2" charset="-122"/>
              </a:rPr>
              <a:t>(</a:t>
            </a:r>
            <a:r>
              <a:rPr lang="en-US" altLang="x-none" sz="2400" i="1" dirty="0">
                <a:latin typeface="Times New Roman" panose="02020603050405020304" pitchFamily="2" charset="0"/>
                <a:ea typeface="宋体" panose="02010600030101010101" pitchFamily="2" charset="-122"/>
              </a:rPr>
              <a:t>M</a:t>
            </a:r>
            <a:r>
              <a:rPr lang="en-US" altLang="x-none" sz="2400" i="1" baseline="-30000" dirty="0">
                <a:latin typeface="Times New Roman" panose="02020603050405020304" pitchFamily="2" charset="0"/>
                <a:ea typeface="宋体" panose="02010600030101010101" pitchFamily="2" charset="-122"/>
              </a:rPr>
              <a:t>1</a:t>
            </a:r>
            <a:r>
              <a:rPr lang="en-US" altLang="x-none" sz="2400" dirty="0">
                <a:latin typeface="Times New Roman" panose="02020603050405020304" pitchFamily="2" charset="0"/>
                <a:ea typeface="宋体" panose="02010600030101010101" pitchFamily="2" charset="-122"/>
              </a:rPr>
              <a:t>)</a:t>
            </a:r>
            <a:r>
              <a:rPr lang="en-US" altLang="x-none" sz="2400" i="1" dirty="0">
                <a:latin typeface="Times New Roman" panose="02020603050405020304" pitchFamily="2" charset="0"/>
                <a:ea typeface="宋体" panose="02010600030101010101" pitchFamily="2" charset="-122"/>
              </a:rPr>
              <a:t>=h</a:t>
            </a:r>
            <a:r>
              <a:rPr lang="en-US" altLang="x-none" sz="2400" dirty="0">
                <a:latin typeface="Times New Roman" panose="02020603050405020304" pitchFamily="2" charset="0"/>
                <a:ea typeface="宋体" panose="02010600030101010101" pitchFamily="2" charset="-122"/>
              </a:rPr>
              <a:t>(</a:t>
            </a:r>
            <a:r>
              <a:rPr lang="en-US" altLang="x-none" sz="2400" i="1" dirty="0">
                <a:latin typeface="Times New Roman" panose="02020603050405020304" pitchFamily="2" charset="0"/>
                <a:ea typeface="宋体" panose="02010600030101010101" pitchFamily="2" charset="-122"/>
              </a:rPr>
              <a:t>M</a:t>
            </a:r>
            <a:r>
              <a:rPr lang="en-US" altLang="x-none" sz="2400" i="1" baseline="-30000" dirty="0">
                <a:latin typeface="Times New Roman" panose="02020603050405020304" pitchFamily="2" charset="0"/>
                <a:ea typeface="宋体" panose="02010600030101010101" pitchFamily="2" charset="-122"/>
              </a:rPr>
              <a:t>2</a:t>
            </a:r>
            <a:r>
              <a:rPr lang="en-US" altLang="x-none" sz="2400" dirty="0">
                <a:latin typeface="Times New Roman" panose="02020603050405020304" pitchFamily="2" charset="0"/>
                <a:ea typeface="宋体" panose="02010600030101010101" pitchFamily="2" charset="-122"/>
              </a:rPr>
              <a:t>)</a:t>
            </a:r>
            <a:r>
              <a:rPr lang="zh-CN" altLang="en-US" sz="2400" dirty="0">
                <a:latin typeface="Times New Roman" panose="02020603050405020304" pitchFamily="2" charset="0"/>
                <a:ea typeface="宋体" panose="02010600030101010101" pitchFamily="2" charset="-122"/>
              </a:rPr>
              <a:t>在计算上是不可</a:t>
            </a:r>
            <a:r>
              <a:rPr lang="zh-CN" altLang="en-US" sz="2400" dirty="0">
                <a:latin typeface="宋体" panose="02010600030101010101" pitchFamily="2" charset="-122"/>
                <a:ea typeface="宋体" panose="02010600030101010101" pitchFamily="2" charset="-122"/>
              </a:rPr>
              <a:t>行的。</a:t>
            </a:r>
            <a:r>
              <a:rPr lang="zh-CN" altLang="en-US" sz="2400" dirty="0">
                <a:latin typeface="Times New Roman" panose="02020603050405020304" pitchFamily="2" charset="0"/>
                <a:ea typeface="宋体" panose="02010600030101010101" pitchFamily="2" charset="-122"/>
              </a:rPr>
              <a:t> </a:t>
            </a:r>
            <a:endParaRPr lang="zh-CN" altLang="en-US" sz="2400" dirty="0">
              <a:latin typeface="Times New Roman" panose="02020603050405020304" pitchFamily="2" charset="0"/>
              <a:ea typeface="宋体" panose="02010600030101010101" pitchFamily="2" charset="-122"/>
            </a:endParaRPr>
          </a:p>
        </p:txBody>
      </p:sp>
      <p:sp>
        <p:nvSpPr>
          <p:cNvPr id="2" name="日期占位符 1"/>
          <p:cNvSpPr/>
          <p:nvPr>
            <p:ph type="dt" sz="half" idx="10"/>
          </p:nvPr>
        </p:nvSpPr>
        <p:spPr/>
        <p:txBody>
          <a:bodyPr/>
          <a:p>
            <a:pPr lvl="0" eaLnBrk="1" hangingPunct="1"/>
            <a:fld id="{BB962C8B-B14F-4D97-AF65-F5344CB8AC3E}" type="datetime1">
              <a:rPr lang="zh-CN" altLang="en-US" dirty="0"/>
            </a:fld>
            <a:endParaRPr lang="zh-CN" altLang="en-US" dirty="0"/>
          </a:p>
        </p:txBody>
      </p:sp>
      <p:sp>
        <p:nvSpPr>
          <p:cNvPr id="3" name="灯片编号占位符 2"/>
          <p:cNvSpPr/>
          <p:nvPr>
            <p:ph type="sldNum" sz="quarter" idx="12"/>
          </p:nvPr>
        </p:nvSpPr>
        <p:spPr/>
        <p:txBody>
          <a:bodyPr/>
          <a:p>
            <a:pPr lvl="0" eaLnBrk="1" hangingPunct="1"/>
            <a:fld id="{9A0DB2DC-4C9A-4742-B13C-FB6460FD3503}" type="slidenum">
              <a:rPr lang="en-US" altLang="x-none" dirty="0"/>
            </a:fld>
            <a:endParaRPr lang="en-US" altLang="x-none" dirty="0"/>
          </a:p>
        </p:txBody>
      </p:sp>
    </p:spTree>
    <p:custDataLst>
      <p:tags r:id="rId1"/>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文本框 8193"/>
          <p:cNvSpPr txBox="1"/>
          <p:nvPr/>
        </p:nvSpPr>
        <p:spPr>
          <a:xfrm>
            <a:off x="1443990" y="838200"/>
            <a:ext cx="8855075" cy="5262245"/>
          </a:xfrm>
          <a:prstGeom prst="rect">
            <a:avLst/>
          </a:prstGeom>
          <a:noFill/>
          <a:ln w="9525">
            <a:noFill/>
          </a:ln>
        </p:spPr>
        <p:txBody>
          <a:bodyPr wrap="square">
            <a:spAutoFit/>
          </a:bodyPr>
          <a:p>
            <a:pPr marL="0" lvl="0" indent="266700" algn="l" eaLnBrk="1" latinLnBrk="0" hangingPunct="1"/>
            <a:r>
              <a:rPr lang="zh-CN" altLang="en-US" sz="2400" u="none" dirty="0">
                <a:latin typeface="宋体" panose="02010600030101010101" pitchFamily="2" charset="-122"/>
                <a:ea typeface="宋体" panose="02010600030101010101" pitchFamily="2" charset="-122"/>
                <a:sym typeface="宋体" panose="02010600030101010101" pitchFamily="2" charset="-122"/>
              </a:rPr>
              <a:t>例如C要与服务器V发起会话，其过程如下：</a:t>
            </a:r>
            <a:endParaRPr lang="zh-CN" altLang="en-US" sz="2400" u="none" dirty="0">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zh-CN" altLang="en-US" sz="2400" u="none" dirty="0">
                <a:latin typeface="宋体" panose="02010600030101010101" pitchFamily="2" charset="-122"/>
                <a:ea typeface="宋体" panose="02010600030101010101" pitchFamily="2" charset="-122"/>
                <a:sym typeface="宋体" panose="02010600030101010101" pitchFamily="2" charset="-122"/>
              </a:rPr>
              <a:t>(1)C   AS:   ID</a:t>
            </a:r>
            <a:r>
              <a:rPr lang="zh-CN" altLang="en-US" sz="2400" u="none" baseline="-25000" dirty="0">
                <a:latin typeface="宋体" panose="02010600030101010101" pitchFamily="2" charset="-122"/>
                <a:ea typeface="宋体" panose="02010600030101010101" pitchFamily="2" charset="-122"/>
                <a:sym typeface="宋体" panose="02010600030101010101" pitchFamily="2" charset="-122"/>
              </a:rPr>
              <a:t>C</a:t>
            </a:r>
            <a:r>
              <a:rPr lang="zh-CN" altLang="en-US" sz="2400" u="none" dirty="0">
                <a:latin typeface="宋体" panose="02010600030101010101" pitchFamily="2" charset="-122"/>
                <a:ea typeface="宋体" panose="02010600030101010101" pitchFamily="2" charset="-122"/>
                <a:sym typeface="宋体" panose="02010600030101010101" pitchFamily="2" charset="-122"/>
              </a:rPr>
              <a:t> || AD</a:t>
            </a:r>
            <a:r>
              <a:rPr lang="zh-CN" altLang="en-US" sz="2400" u="none" baseline="-25000" dirty="0">
                <a:latin typeface="宋体" panose="02010600030101010101" pitchFamily="2" charset="-122"/>
                <a:ea typeface="宋体" panose="02010600030101010101" pitchFamily="2" charset="-122"/>
                <a:sym typeface="宋体" panose="02010600030101010101" pitchFamily="2" charset="-122"/>
              </a:rPr>
              <a:t>C</a:t>
            </a:r>
            <a:r>
              <a:rPr lang="zh-CN" altLang="en-US" sz="2400" u="none" dirty="0">
                <a:latin typeface="宋体" panose="02010600030101010101" pitchFamily="2" charset="-122"/>
                <a:ea typeface="宋体" panose="02010600030101010101" pitchFamily="2" charset="-122"/>
                <a:sym typeface="宋体" panose="02010600030101010101" pitchFamily="2" charset="-122"/>
              </a:rPr>
              <a:t> || ID</a:t>
            </a:r>
            <a:r>
              <a:rPr lang="zh-CN" altLang="en-US" sz="2400" u="none" baseline="-25000" dirty="0">
                <a:latin typeface="宋体" panose="02010600030101010101" pitchFamily="2" charset="-122"/>
                <a:ea typeface="宋体" panose="02010600030101010101" pitchFamily="2" charset="-122"/>
                <a:sym typeface="宋体" panose="02010600030101010101" pitchFamily="2" charset="-122"/>
              </a:rPr>
              <a:t>V</a:t>
            </a:r>
            <a:endParaRPr lang="zh-CN" altLang="en-US" sz="2400" u="none" baseline="-25000" dirty="0">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zh-CN" altLang="en-US" sz="2400" u="none" dirty="0">
                <a:latin typeface="宋体" panose="02010600030101010101" pitchFamily="2" charset="-122"/>
                <a:ea typeface="宋体" panose="02010600030101010101" pitchFamily="2" charset="-122"/>
                <a:sym typeface="宋体" panose="02010600030101010101" pitchFamily="2" charset="-122"/>
              </a:rPr>
              <a:t>(2)AS  C:   Ticket</a:t>
            </a:r>
            <a:endParaRPr lang="zh-CN" altLang="en-US" sz="2400" u="none" dirty="0">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zh-CN" altLang="en-US" sz="2400" u="none" dirty="0">
                <a:latin typeface="宋体" panose="02010600030101010101" pitchFamily="2" charset="-122"/>
                <a:ea typeface="宋体" panose="02010600030101010101" pitchFamily="2" charset="-122"/>
                <a:sym typeface="宋体" panose="02010600030101010101" pitchFamily="2" charset="-122"/>
              </a:rPr>
              <a:t>(3)C   V  :   ID</a:t>
            </a:r>
            <a:r>
              <a:rPr lang="zh-CN" altLang="en-US" sz="2400" u="none" baseline="-25000" dirty="0">
                <a:latin typeface="宋体" panose="02010600030101010101" pitchFamily="2" charset="-122"/>
                <a:ea typeface="宋体" panose="02010600030101010101" pitchFamily="2" charset="-122"/>
                <a:sym typeface="宋体" panose="02010600030101010101" pitchFamily="2" charset="-122"/>
              </a:rPr>
              <a:t>C</a:t>
            </a:r>
            <a:r>
              <a:rPr lang="zh-CN" altLang="en-US" sz="2400" u="none" dirty="0">
                <a:latin typeface="宋体" panose="02010600030101010101" pitchFamily="2" charset="-122"/>
                <a:ea typeface="宋体" panose="02010600030101010101" pitchFamily="2" charset="-122"/>
                <a:sym typeface="宋体" panose="02010600030101010101" pitchFamily="2" charset="-122"/>
              </a:rPr>
              <a:t> || Ticket</a:t>
            </a:r>
            <a:endParaRPr lang="zh-CN" altLang="en-US" sz="2400" u="none" dirty="0">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zh-CN" altLang="en-US" sz="2400" u="none" dirty="0">
                <a:latin typeface="宋体" panose="02010600030101010101" pitchFamily="2" charset="-122"/>
                <a:ea typeface="宋体" panose="02010600030101010101" pitchFamily="2" charset="-122"/>
                <a:sym typeface="宋体" panose="02010600030101010101" pitchFamily="2" charset="-122"/>
              </a:rPr>
              <a:t>    Ticket  =  E</a:t>
            </a:r>
            <a:r>
              <a:rPr lang="zh-CN" altLang="en-US" sz="2400" u="none" baseline="-25000" dirty="0">
                <a:latin typeface="宋体" panose="02010600030101010101" pitchFamily="2" charset="-122"/>
                <a:ea typeface="宋体" panose="02010600030101010101" pitchFamily="2" charset="-122"/>
                <a:sym typeface="宋体" panose="02010600030101010101" pitchFamily="2" charset="-122"/>
              </a:rPr>
              <a:t>KV</a:t>
            </a:r>
            <a:r>
              <a:rPr lang="zh-CN" altLang="en-US" sz="2400" u="none" dirty="0">
                <a:latin typeface="宋体" panose="02010600030101010101" pitchFamily="2" charset="-122"/>
                <a:ea typeface="宋体" panose="02010600030101010101" pitchFamily="2" charset="-122"/>
                <a:sym typeface="宋体" panose="02010600030101010101" pitchFamily="2" charset="-122"/>
              </a:rPr>
              <a:t>[ID</a:t>
            </a:r>
            <a:r>
              <a:rPr lang="zh-CN" altLang="en-US" sz="2400" u="none" baseline="-25000" dirty="0">
                <a:latin typeface="宋体" panose="02010600030101010101" pitchFamily="2" charset="-122"/>
                <a:ea typeface="宋体" panose="02010600030101010101" pitchFamily="2" charset="-122"/>
                <a:sym typeface="宋体" panose="02010600030101010101" pitchFamily="2" charset="-122"/>
              </a:rPr>
              <a:t>C</a:t>
            </a:r>
            <a:r>
              <a:rPr lang="zh-CN" altLang="en-US" sz="2400" u="none" dirty="0">
                <a:latin typeface="宋体" panose="02010600030101010101" pitchFamily="2" charset="-122"/>
                <a:ea typeface="宋体" panose="02010600030101010101" pitchFamily="2" charset="-122"/>
                <a:sym typeface="宋体" panose="02010600030101010101" pitchFamily="2" charset="-122"/>
              </a:rPr>
              <a:t> || AD</a:t>
            </a:r>
            <a:r>
              <a:rPr lang="zh-CN" altLang="en-US" sz="2400" u="none" baseline="-25000" dirty="0">
                <a:latin typeface="宋体" panose="02010600030101010101" pitchFamily="2" charset="-122"/>
                <a:ea typeface="宋体" panose="02010600030101010101" pitchFamily="2" charset="-122"/>
                <a:sym typeface="宋体" panose="02010600030101010101" pitchFamily="2" charset="-122"/>
              </a:rPr>
              <a:t>C</a:t>
            </a:r>
            <a:r>
              <a:rPr lang="zh-CN" altLang="en-US" sz="2400" u="none" dirty="0">
                <a:latin typeface="宋体" panose="02010600030101010101" pitchFamily="2" charset="-122"/>
                <a:ea typeface="宋体" panose="02010600030101010101" pitchFamily="2" charset="-122"/>
                <a:sym typeface="宋体" panose="02010600030101010101" pitchFamily="2" charset="-122"/>
              </a:rPr>
              <a:t> || ID</a:t>
            </a:r>
            <a:r>
              <a:rPr lang="zh-CN" altLang="en-US" sz="2400" u="none" baseline="-25000" dirty="0">
                <a:latin typeface="宋体" panose="02010600030101010101" pitchFamily="2" charset="-122"/>
                <a:ea typeface="宋体" panose="02010600030101010101" pitchFamily="2" charset="-122"/>
                <a:sym typeface="宋体" panose="02010600030101010101" pitchFamily="2" charset="-122"/>
              </a:rPr>
              <a:t>V</a:t>
            </a:r>
            <a:r>
              <a:rPr lang="zh-CN" altLang="en-US" sz="2400" u="none" dirty="0">
                <a:latin typeface="宋体" panose="02010600030101010101" pitchFamily="2" charset="-122"/>
                <a:ea typeface="宋体" panose="02010600030101010101" pitchFamily="2" charset="-122"/>
                <a:sym typeface="宋体" panose="02010600030101010101" pitchFamily="2" charset="-122"/>
              </a:rPr>
              <a:t>] </a:t>
            </a:r>
            <a:endParaRPr lang="zh-CN" altLang="en-US" sz="2400" u="none" dirty="0">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zh-CN" altLang="en-US" sz="2400" u="none" dirty="0">
                <a:latin typeface="宋体" panose="02010600030101010101" pitchFamily="2" charset="-122"/>
                <a:ea typeface="宋体" panose="02010600030101010101" pitchFamily="2" charset="-122"/>
                <a:sym typeface="宋体" panose="02010600030101010101" pitchFamily="2" charset="-122"/>
              </a:rPr>
              <a:t>在实际使用中，会遇到如下问题：</a:t>
            </a:r>
            <a:endParaRPr lang="zh-CN" altLang="en-US" sz="2400" u="none" dirty="0">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zh-CN" altLang="en-US" sz="2400" u="none" dirty="0">
                <a:latin typeface="宋体" panose="02010600030101010101" pitchFamily="2" charset="-122"/>
                <a:ea typeface="宋体" panose="02010600030101010101" pitchFamily="2" charset="-122"/>
                <a:sym typeface="宋体" panose="02010600030101010101" pitchFamily="2" charset="-122"/>
              </a:rPr>
              <a:t>①用户希望输入口令的次数最少。</a:t>
            </a:r>
            <a:endParaRPr lang="zh-CN" altLang="en-US" sz="2400" u="none" dirty="0">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zh-CN" altLang="en-US" sz="2400" u="none" dirty="0">
                <a:latin typeface="宋体" panose="02010600030101010101" pitchFamily="2" charset="-122"/>
                <a:ea typeface="宋体" panose="02010600030101010101" pitchFamily="2" charset="-122"/>
                <a:sym typeface="宋体" panose="02010600030101010101" pitchFamily="2" charset="-122"/>
              </a:rPr>
              <a:t>②口令以明文传送会被窃听。</a:t>
            </a:r>
            <a:endParaRPr lang="zh-CN" altLang="en-US" sz="2400" u="none" dirty="0">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zh-CN" altLang="en-US" sz="2400" u="none" dirty="0">
                <a:latin typeface="宋体" panose="02010600030101010101" pitchFamily="2" charset="-122"/>
                <a:ea typeface="宋体" panose="02010600030101010101" pitchFamily="2" charset="-122"/>
                <a:sym typeface="宋体" panose="02010600030101010101" pitchFamily="2" charset="-122"/>
              </a:rPr>
              <a:t>对于这样的问题，</a:t>
            </a:r>
            <a:r>
              <a:rPr lang="zh-CN" altLang="en-US" sz="2400" u="none" dirty="0">
                <a:solidFill>
                  <a:srgbClr val="000000"/>
                </a:solidFill>
                <a:latin typeface="宋体" panose="02010600030101010101" pitchFamily="2" charset="-122"/>
                <a:ea typeface="宋体" panose="02010600030101010101" pitchFamily="2" charset="-122"/>
                <a:sym typeface="宋体" panose="02010600030101010101" pitchFamily="2" charset="-122"/>
              </a:rPr>
              <a:t>Kerberos的</a:t>
            </a:r>
            <a:r>
              <a:rPr lang="zh-CN" altLang="en-US" sz="2400" u="none" dirty="0">
                <a:latin typeface="宋体" panose="02010600030101010101" pitchFamily="2" charset="-122"/>
                <a:ea typeface="宋体" panose="02010600030101010101" pitchFamily="2" charset="-122"/>
                <a:sym typeface="宋体" panose="02010600030101010101" pitchFamily="2" charset="-122"/>
              </a:rPr>
              <a:t>解决办法是：</a:t>
            </a:r>
            <a:endParaRPr lang="zh-CN" altLang="en-US" sz="2400" u="none" dirty="0">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zh-CN" altLang="en-US" sz="2400" u="none" dirty="0">
                <a:latin typeface="宋体" panose="02010600030101010101" pitchFamily="2" charset="-122"/>
                <a:ea typeface="宋体" panose="02010600030101010101" pitchFamily="2" charset="-122"/>
                <a:sym typeface="宋体" panose="02010600030101010101" pitchFamily="2" charset="-122"/>
              </a:rPr>
              <a:t> ①票据重用（ticket reusable）。</a:t>
            </a:r>
            <a:endParaRPr lang="zh-CN" altLang="en-US" sz="2400" u="none" dirty="0">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zh-CN" altLang="en-US" sz="2400" u="none" dirty="0">
                <a:latin typeface="宋体" panose="02010600030101010101" pitchFamily="2" charset="-122"/>
                <a:ea typeface="宋体" panose="02010600030101010101" pitchFamily="2" charset="-122"/>
                <a:sym typeface="宋体" panose="02010600030101010101" pitchFamily="2" charset="-122"/>
              </a:rPr>
              <a:t> ②引入票据许可服务器（TGS -  ticket-granting server）。用于向用户分发服务器的访问票据；认证服务器 AS 并不直接向客户发放访问应用服务器的票据，而是由 TGS 服务器来向客户发放。</a:t>
            </a:r>
            <a:endParaRPr lang="zh-CN" altLang="en-US" sz="2400" dirty="0">
              <a:latin typeface="Arial" panose="020B0604020202020204" pitchFamily="34" charset="0"/>
              <a:ea typeface="宋体" panose="02010600030101010101" pitchFamily="2" charset="-122"/>
            </a:endParaRPr>
          </a:p>
        </p:txBody>
      </p:sp>
      <p:sp>
        <p:nvSpPr>
          <p:cNvPr id="8195" name="箭头 91"/>
          <p:cNvSpPr/>
          <p:nvPr/>
        </p:nvSpPr>
        <p:spPr>
          <a:xfrm>
            <a:off x="2497455" y="2212023"/>
            <a:ext cx="287338" cy="1587"/>
          </a:xfrm>
          <a:prstGeom prst="line">
            <a:avLst/>
          </a:prstGeom>
          <a:ln w="28575" cap="flat" cmpd="sng">
            <a:solidFill>
              <a:schemeClr val="tx1"/>
            </a:solidFill>
            <a:prstDash val="solid"/>
            <a:headEnd type="none" w="med" len="med"/>
            <a:tailEnd type="triangle" w="med" len="med"/>
          </a:ln>
        </p:spPr>
      </p:sp>
      <p:sp>
        <p:nvSpPr>
          <p:cNvPr id="8196" name="箭头 91"/>
          <p:cNvSpPr/>
          <p:nvPr/>
        </p:nvSpPr>
        <p:spPr>
          <a:xfrm>
            <a:off x="2487613" y="1397953"/>
            <a:ext cx="288925" cy="1587"/>
          </a:xfrm>
          <a:prstGeom prst="line">
            <a:avLst/>
          </a:prstGeom>
          <a:ln w="28575" cap="flat" cmpd="sng">
            <a:solidFill>
              <a:schemeClr val="tx1"/>
            </a:solidFill>
            <a:prstDash val="solid"/>
            <a:headEnd type="none" w="med" len="med"/>
            <a:tailEnd type="triangle" w="med" len="med"/>
          </a:ln>
        </p:spPr>
      </p:sp>
      <p:sp>
        <p:nvSpPr>
          <p:cNvPr id="8197" name="箭头 91"/>
          <p:cNvSpPr/>
          <p:nvPr/>
        </p:nvSpPr>
        <p:spPr>
          <a:xfrm>
            <a:off x="2497773" y="1804670"/>
            <a:ext cx="287337" cy="1588"/>
          </a:xfrm>
          <a:prstGeom prst="line">
            <a:avLst/>
          </a:prstGeom>
          <a:ln w="28575" cap="flat" cmpd="sng">
            <a:solidFill>
              <a:schemeClr val="tx1"/>
            </a:solidFill>
            <a:prstDash val="solid"/>
            <a:headEnd type="none" w="med" len="med"/>
            <a:tailEnd type="triangle" w="med" len="med"/>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文本框 10241"/>
          <p:cNvSpPr txBox="1"/>
          <p:nvPr/>
        </p:nvSpPr>
        <p:spPr>
          <a:xfrm>
            <a:off x="1703388" y="939165"/>
            <a:ext cx="8424862" cy="5212080"/>
          </a:xfrm>
          <a:prstGeom prst="rect">
            <a:avLst/>
          </a:prstGeom>
          <a:noFill/>
          <a:ln w="9525">
            <a:noFill/>
          </a:ln>
        </p:spPr>
        <p:txBody>
          <a:bodyPr wrap="square">
            <a:spAutoFit/>
          </a:bodyPr>
          <a:p>
            <a:pPr marL="0" lvl="0" indent="0" algn="l" eaLnBrk="1" latinLnBrk="0" hangingPunct="1"/>
            <a:r>
              <a:rPr lang="en-US" altLang="zh-CN" sz="2800" u="none">
                <a:latin typeface="宋体" panose="02010600030101010101" pitchFamily="2" charset="-122"/>
                <a:ea typeface="宋体" panose="02010600030101010101" pitchFamily="2" charset="-122"/>
                <a:sym typeface="宋体" panose="02010600030101010101" pitchFamily="2" charset="-122"/>
              </a:rPr>
              <a:t>Kerberos</a:t>
            </a:r>
            <a:r>
              <a:rPr lang="zh-CN" altLang="en-US" sz="2800" u="none">
                <a:latin typeface="宋体" panose="02010600030101010101" pitchFamily="2" charset="-122"/>
                <a:ea typeface="宋体" panose="02010600030101010101" pitchFamily="2" charset="-122"/>
                <a:sym typeface="宋体" panose="02010600030101010101" pitchFamily="2" charset="-122"/>
              </a:rPr>
              <a:t>中有两种票据：</a:t>
            </a:r>
            <a:endParaRPr lang="zh-CN" altLang="en-US" sz="2800" u="none">
              <a:latin typeface="宋体" panose="02010600030101010101" pitchFamily="2" charset="-122"/>
              <a:ea typeface="宋体" panose="02010600030101010101" pitchFamily="2" charset="-122"/>
              <a:sym typeface="宋体" panose="02010600030101010101" pitchFamily="2" charset="-122"/>
            </a:endParaRPr>
          </a:p>
          <a:p>
            <a:pPr marL="0" lvl="0" indent="0" algn="l" eaLnBrk="1" latinLnBrk="0" hangingPunct="1"/>
            <a:r>
              <a:rPr lang="zh-CN" altLang="en-US" sz="2800" u="none">
                <a:latin typeface="宋体" panose="02010600030101010101" pitchFamily="2" charset="-122"/>
                <a:ea typeface="宋体" panose="02010600030101010101" pitchFamily="2" charset="-122"/>
                <a:sym typeface="宋体" panose="02010600030101010101" pitchFamily="2" charset="-122"/>
              </a:rPr>
              <a:t>（</a:t>
            </a:r>
            <a:r>
              <a:rPr lang="en-US" altLang="zh-CN" sz="2800" u="none">
                <a:latin typeface="宋体" panose="02010600030101010101" pitchFamily="2" charset="-122"/>
                <a:ea typeface="宋体" panose="02010600030101010101" pitchFamily="2" charset="-122"/>
                <a:sym typeface="宋体" panose="02010600030101010101" pitchFamily="2" charset="-122"/>
              </a:rPr>
              <a:t>1</a:t>
            </a:r>
            <a:r>
              <a:rPr lang="zh-CN" altLang="en-US" sz="2800" u="none">
                <a:latin typeface="宋体" panose="02010600030101010101" pitchFamily="2" charset="-122"/>
                <a:ea typeface="宋体" panose="02010600030101010101" pitchFamily="2" charset="-122"/>
                <a:sym typeface="宋体" panose="02010600030101010101" pitchFamily="2" charset="-122"/>
              </a:rPr>
              <a:t>）服务许可票据（</a:t>
            </a:r>
            <a:r>
              <a:rPr lang="en-US" altLang="zh-CN" sz="2800" u="none">
                <a:latin typeface="宋体" panose="02010600030101010101" pitchFamily="2" charset="-122"/>
                <a:ea typeface="宋体" panose="02010600030101010101" pitchFamily="2" charset="-122"/>
                <a:sym typeface="宋体" panose="02010600030101010101" pitchFamily="2" charset="-122"/>
              </a:rPr>
              <a:t>Service granting ticket</a:t>
            </a:r>
            <a:r>
              <a:rPr lang="zh-CN" altLang="en-US" sz="2800" u="none">
                <a:latin typeface="宋体" panose="02010600030101010101" pitchFamily="2" charset="-122"/>
                <a:ea typeface="宋体" panose="02010600030101010101" pitchFamily="2" charset="-122"/>
                <a:sym typeface="宋体" panose="02010600030101010101" pitchFamily="2" charset="-122"/>
              </a:rPr>
              <a:t>）</a:t>
            </a:r>
            <a:endParaRPr lang="zh-CN" altLang="en-US" sz="2800" u="none">
              <a:latin typeface="宋体" panose="02010600030101010101" pitchFamily="2" charset="-122"/>
              <a:ea typeface="宋体" panose="02010600030101010101" pitchFamily="2" charset="-122"/>
              <a:sym typeface="宋体" panose="02010600030101010101" pitchFamily="2" charset="-122"/>
            </a:endParaRPr>
          </a:p>
          <a:p>
            <a:pPr marL="0" lvl="0" indent="0" algn="l" eaLnBrk="1" latinLnBrk="0" hangingPunct="1"/>
            <a:r>
              <a:rPr lang="zh-CN" altLang="en-US" sz="2800" u="none">
                <a:latin typeface="宋体" panose="02010600030101010101" pitchFamily="2" charset="-122"/>
                <a:ea typeface="宋体" panose="02010600030101010101" pitchFamily="2" charset="-122"/>
                <a:sym typeface="宋体" panose="02010600030101010101" pitchFamily="2" charset="-122"/>
              </a:rPr>
              <a:t>它是客户需要提供的票据；用 </a:t>
            </a:r>
            <a:r>
              <a:rPr lang="en-US" altLang="zh-CN" sz="2800" u="none">
                <a:latin typeface="宋体" panose="02010600030101010101" pitchFamily="2" charset="-122"/>
                <a:ea typeface="宋体" panose="02010600030101010101" pitchFamily="2" charset="-122"/>
                <a:sym typeface="宋体" panose="02010600030101010101" pitchFamily="2" charset="-122"/>
              </a:rPr>
              <a:t>Ticket</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V </a:t>
            </a:r>
            <a:r>
              <a:rPr lang="zh-CN" altLang="en-US" sz="2800" u="none">
                <a:latin typeface="宋体" panose="02010600030101010101" pitchFamily="2" charset="-122"/>
                <a:ea typeface="宋体" panose="02010600030101010101" pitchFamily="2" charset="-122"/>
                <a:sym typeface="宋体" panose="02010600030101010101" pitchFamily="2" charset="-122"/>
              </a:rPr>
              <a:t>表示访问应用服务器 </a:t>
            </a:r>
            <a:r>
              <a:rPr lang="en-US" altLang="zh-CN" sz="2800" u="none">
                <a:latin typeface="宋体" panose="02010600030101010101" pitchFamily="2" charset="-122"/>
                <a:ea typeface="宋体" panose="02010600030101010101" pitchFamily="2" charset="-122"/>
                <a:sym typeface="宋体" panose="02010600030101010101" pitchFamily="2" charset="-122"/>
              </a:rPr>
              <a:t>V </a:t>
            </a:r>
            <a:r>
              <a:rPr lang="zh-CN" altLang="en-US" sz="2800" u="none">
                <a:latin typeface="宋体" panose="02010600030101010101" pitchFamily="2" charset="-122"/>
                <a:ea typeface="宋体" panose="02010600030101010101" pitchFamily="2" charset="-122"/>
                <a:sym typeface="宋体" panose="02010600030101010101" pitchFamily="2" charset="-122"/>
              </a:rPr>
              <a:t>的票据；</a:t>
            </a:r>
            <a:r>
              <a:rPr lang="en-US" altLang="zh-CN" sz="2800" u="none">
                <a:latin typeface="宋体" panose="02010600030101010101" pitchFamily="2" charset="-122"/>
                <a:ea typeface="宋体" panose="02010600030101010101" pitchFamily="2" charset="-122"/>
                <a:sym typeface="宋体" panose="02010600030101010101" pitchFamily="2" charset="-122"/>
              </a:rPr>
              <a:t>Ticket</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V </a:t>
            </a:r>
            <a:r>
              <a:rPr lang="zh-CN" altLang="en-US" sz="2800" u="none">
                <a:latin typeface="宋体" panose="02010600030101010101" pitchFamily="2" charset="-122"/>
                <a:ea typeface="宋体" panose="02010600030101010101" pitchFamily="2" charset="-122"/>
                <a:sym typeface="宋体" panose="02010600030101010101" pitchFamily="2" charset="-122"/>
              </a:rPr>
              <a:t>定义为 </a:t>
            </a:r>
            <a:endParaRPr lang="zh-CN" altLang="en-US" sz="2800" u="none">
              <a:latin typeface="宋体" panose="02010600030101010101" pitchFamily="2" charset="-122"/>
              <a:ea typeface="宋体" panose="02010600030101010101" pitchFamily="2" charset="-122"/>
              <a:sym typeface="宋体" panose="02010600030101010101" pitchFamily="2" charset="-122"/>
            </a:endParaRPr>
          </a:p>
          <a:p>
            <a:pPr marL="0" lvl="0" indent="0" algn="l" eaLnBrk="1" latinLnBrk="0" hangingPunct="1"/>
            <a:r>
              <a:rPr lang="en-US" altLang="zh-CN" sz="2800" u="none">
                <a:latin typeface="宋体" panose="02010600030101010101" pitchFamily="2" charset="-122"/>
                <a:ea typeface="宋体" panose="02010600030101010101" pitchFamily="2" charset="-122"/>
                <a:sym typeface="宋体" panose="02010600030101010101" pitchFamily="2" charset="-122"/>
              </a:rPr>
              <a:t>EK</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v </a:t>
            </a:r>
            <a:r>
              <a:rPr lang="en-US" altLang="zh-CN" sz="2800" u="none">
                <a:latin typeface="宋体" panose="02010600030101010101" pitchFamily="2" charset="-122"/>
                <a:ea typeface="宋体" panose="02010600030101010101" pitchFamily="2" charset="-122"/>
                <a:sym typeface="宋体" panose="02010600030101010101" pitchFamily="2" charset="-122"/>
              </a:rPr>
              <a:t>[ ID</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C</a:t>
            </a:r>
            <a:r>
              <a:rPr lang="en-US" altLang="zh-CN" sz="2800" u="none">
                <a:latin typeface="宋体" panose="02010600030101010101" pitchFamily="2" charset="-122"/>
                <a:ea typeface="宋体" panose="02010600030101010101" pitchFamily="2" charset="-122"/>
                <a:sym typeface="宋体" panose="02010600030101010101" pitchFamily="2" charset="-122"/>
              </a:rPr>
              <a:t>‖AD</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C</a:t>
            </a:r>
            <a:r>
              <a:rPr lang="en-US" altLang="zh-CN" sz="2800" u="none">
                <a:latin typeface="宋体" panose="02010600030101010101" pitchFamily="2" charset="-122"/>
                <a:ea typeface="宋体" panose="02010600030101010101" pitchFamily="2" charset="-122"/>
                <a:sym typeface="宋体" panose="02010600030101010101" pitchFamily="2" charset="-122"/>
              </a:rPr>
              <a:t>‖ID</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V</a:t>
            </a:r>
            <a:r>
              <a:rPr lang="en-US" altLang="zh-CN" sz="2800" u="none">
                <a:latin typeface="宋体" panose="02010600030101010101" pitchFamily="2" charset="-122"/>
                <a:ea typeface="宋体" panose="02010600030101010101" pitchFamily="2" charset="-122"/>
                <a:sym typeface="宋体" panose="02010600030101010101" pitchFamily="2" charset="-122"/>
              </a:rPr>
              <a:t>‖TS</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2</a:t>
            </a:r>
            <a:r>
              <a:rPr lang="en-US" altLang="zh-CN" sz="2800" u="none">
                <a:latin typeface="宋体" panose="02010600030101010101" pitchFamily="2" charset="-122"/>
                <a:ea typeface="宋体" panose="02010600030101010101" pitchFamily="2" charset="-122"/>
                <a:sym typeface="宋体" panose="02010600030101010101" pitchFamily="2" charset="-122"/>
              </a:rPr>
              <a:t>‖LT</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2 </a:t>
            </a:r>
            <a:r>
              <a:rPr lang="en-US" altLang="zh-CN" sz="2800" u="none">
                <a:latin typeface="宋体" panose="02010600030101010101" pitchFamily="2" charset="-122"/>
                <a:ea typeface="宋体" panose="02010600030101010101" pitchFamily="2" charset="-122"/>
                <a:sym typeface="宋体" panose="02010600030101010101" pitchFamily="2" charset="-122"/>
              </a:rPr>
              <a:t>]</a:t>
            </a:r>
            <a:r>
              <a:rPr lang="zh-CN" altLang="en-US" sz="2800" u="none">
                <a:latin typeface="宋体" panose="02010600030101010101" pitchFamily="2" charset="-122"/>
                <a:ea typeface="宋体" panose="02010600030101010101" pitchFamily="2" charset="-122"/>
                <a:sym typeface="宋体" panose="02010600030101010101" pitchFamily="2" charset="-122"/>
              </a:rPr>
              <a:t>。 </a:t>
            </a:r>
            <a:endParaRPr lang="zh-CN" altLang="en-US" sz="2800" u="none">
              <a:latin typeface="宋体" panose="02010600030101010101" pitchFamily="2" charset="-122"/>
              <a:ea typeface="宋体" panose="02010600030101010101" pitchFamily="2" charset="-122"/>
              <a:sym typeface="宋体" panose="02010600030101010101" pitchFamily="2" charset="-122"/>
            </a:endParaRPr>
          </a:p>
          <a:p>
            <a:pPr marL="0" lvl="0" indent="0" algn="l" eaLnBrk="1" latinLnBrk="0" hangingPunct="1"/>
            <a:r>
              <a:rPr lang="zh-CN" altLang="en-US" sz="2800" u="none">
                <a:latin typeface="宋体" panose="02010600030101010101" pitchFamily="2" charset="-122"/>
                <a:ea typeface="宋体" panose="02010600030101010101" pitchFamily="2" charset="-122"/>
                <a:sym typeface="宋体" panose="02010600030101010101" pitchFamily="2" charset="-122"/>
              </a:rPr>
              <a:t>（</a:t>
            </a:r>
            <a:r>
              <a:rPr lang="en-US" altLang="zh-CN" sz="2800" u="none">
                <a:latin typeface="宋体" panose="02010600030101010101" pitchFamily="2" charset="-122"/>
                <a:ea typeface="宋体" panose="02010600030101010101" pitchFamily="2" charset="-122"/>
                <a:sym typeface="宋体" panose="02010600030101010101" pitchFamily="2" charset="-122"/>
              </a:rPr>
              <a:t>2</a:t>
            </a:r>
            <a:r>
              <a:rPr lang="zh-CN" altLang="en-US" sz="2800" u="none">
                <a:latin typeface="宋体" panose="02010600030101010101" pitchFamily="2" charset="-122"/>
                <a:ea typeface="宋体" panose="02010600030101010101" pitchFamily="2" charset="-122"/>
                <a:sym typeface="宋体" panose="02010600030101010101" pitchFamily="2" charset="-122"/>
              </a:rPr>
              <a:t>）票据许可票据（</a:t>
            </a:r>
            <a:r>
              <a:rPr lang="en-US" altLang="zh-CN" sz="2800" u="none">
                <a:latin typeface="宋体" panose="02010600030101010101" pitchFamily="2" charset="-122"/>
                <a:ea typeface="宋体" panose="02010600030101010101" pitchFamily="2" charset="-122"/>
                <a:sym typeface="宋体" panose="02010600030101010101" pitchFamily="2" charset="-122"/>
              </a:rPr>
              <a:t>Ticket granting ticket</a:t>
            </a:r>
            <a:r>
              <a:rPr lang="zh-CN" altLang="en-US" sz="2800" u="none">
                <a:latin typeface="宋体" panose="02010600030101010101" pitchFamily="2" charset="-122"/>
                <a:ea typeface="宋体" panose="02010600030101010101" pitchFamily="2" charset="-122"/>
                <a:sym typeface="宋体" panose="02010600030101010101" pitchFamily="2" charset="-122"/>
              </a:rPr>
              <a:t>）</a:t>
            </a:r>
            <a:endParaRPr lang="zh-CN" altLang="en-US" sz="2800" u="none">
              <a:latin typeface="宋体" panose="02010600030101010101" pitchFamily="2" charset="-122"/>
              <a:ea typeface="宋体" panose="02010600030101010101" pitchFamily="2" charset="-122"/>
              <a:sym typeface="宋体" panose="02010600030101010101" pitchFamily="2" charset="-122"/>
            </a:endParaRPr>
          </a:p>
          <a:p>
            <a:pPr marL="0" lvl="0" indent="0" algn="l" eaLnBrk="1" latinLnBrk="0" hangingPunct="1"/>
            <a:r>
              <a:rPr lang="zh-CN" altLang="en-US" sz="2800" u="none">
                <a:latin typeface="宋体" panose="02010600030101010101" pitchFamily="2" charset="-122"/>
                <a:ea typeface="宋体" panose="02010600030101010101" pitchFamily="2" charset="-122"/>
                <a:sym typeface="宋体" panose="02010600030101010101" pitchFamily="2" charset="-122"/>
              </a:rPr>
              <a:t>它是客户访问 </a:t>
            </a:r>
            <a:r>
              <a:rPr lang="en-US" altLang="zh-CN" sz="2800" u="none">
                <a:latin typeface="宋体" panose="02010600030101010101" pitchFamily="2" charset="-122"/>
                <a:ea typeface="宋体" panose="02010600030101010101" pitchFamily="2" charset="-122"/>
                <a:sym typeface="宋体" panose="02010600030101010101" pitchFamily="2" charset="-122"/>
              </a:rPr>
              <a:t>TGS </a:t>
            </a:r>
            <a:r>
              <a:rPr lang="zh-CN" altLang="en-US" sz="2800" u="none">
                <a:latin typeface="宋体" panose="02010600030101010101" pitchFamily="2" charset="-122"/>
                <a:ea typeface="宋体" panose="02010600030101010101" pitchFamily="2" charset="-122"/>
                <a:sym typeface="宋体" panose="02010600030101010101" pitchFamily="2" charset="-122"/>
              </a:rPr>
              <a:t>服务器需要提供的票据，目的是为了申请某一个应用服务器的 “服务许可票据”；票据许可票据由 </a:t>
            </a:r>
            <a:r>
              <a:rPr lang="en-US" altLang="zh-CN" sz="2800" u="none">
                <a:latin typeface="宋体" panose="02010600030101010101" pitchFamily="2" charset="-122"/>
                <a:ea typeface="宋体" panose="02010600030101010101" pitchFamily="2" charset="-122"/>
                <a:sym typeface="宋体" panose="02010600030101010101" pitchFamily="2" charset="-122"/>
              </a:rPr>
              <a:t>AS </a:t>
            </a:r>
            <a:r>
              <a:rPr lang="zh-CN" altLang="en-US" sz="2800" u="none">
                <a:latin typeface="宋体" panose="02010600030101010101" pitchFamily="2" charset="-122"/>
                <a:ea typeface="宋体" panose="02010600030101010101" pitchFamily="2" charset="-122"/>
                <a:sym typeface="宋体" panose="02010600030101010101" pitchFamily="2" charset="-122"/>
              </a:rPr>
              <a:t>发放；用 </a:t>
            </a:r>
            <a:r>
              <a:rPr lang="en-US" altLang="zh-CN" sz="2800" u="none">
                <a:latin typeface="宋体" panose="02010600030101010101" pitchFamily="2" charset="-122"/>
                <a:ea typeface="宋体" panose="02010600030101010101" pitchFamily="2" charset="-122"/>
                <a:sym typeface="宋体" panose="02010600030101010101" pitchFamily="2" charset="-122"/>
              </a:rPr>
              <a:t>Ticket</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tgs </a:t>
            </a:r>
            <a:r>
              <a:rPr lang="zh-CN" altLang="en-US" sz="2800" u="none">
                <a:latin typeface="宋体" panose="02010600030101010101" pitchFamily="2" charset="-122"/>
                <a:ea typeface="宋体" panose="02010600030101010101" pitchFamily="2" charset="-122"/>
                <a:sym typeface="宋体" panose="02010600030101010101" pitchFamily="2" charset="-122"/>
              </a:rPr>
              <a:t>表示访问 </a:t>
            </a:r>
            <a:r>
              <a:rPr lang="en-US" altLang="zh-CN" sz="2800" u="none">
                <a:latin typeface="宋体" panose="02010600030101010101" pitchFamily="2" charset="-122"/>
                <a:ea typeface="宋体" panose="02010600030101010101" pitchFamily="2" charset="-122"/>
                <a:sym typeface="宋体" panose="02010600030101010101" pitchFamily="2" charset="-122"/>
              </a:rPr>
              <a:t>TGS </a:t>
            </a:r>
            <a:r>
              <a:rPr lang="zh-CN" altLang="en-US" sz="2800" u="none">
                <a:latin typeface="宋体" panose="02010600030101010101" pitchFamily="2" charset="-122"/>
                <a:ea typeface="宋体" panose="02010600030101010101" pitchFamily="2" charset="-122"/>
                <a:sym typeface="宋体" panose="02010600030101010101" pitchFamily="2" charset="-122"/>
              </a:rPr>
              <a:t>服务器的票据；</a:t>
            </a:r>
            <a:r>
              <a:rPr lang="en-US" altLang="zh-CN" sz="2800" u="none">
                <a:latin typeface="宋体" panose="02010600030101010101" pitchFamily="2" charset="-122"/>
                <a:ea typeface="宋体" panose="02010600030101010101" pitchFamily="2" charset="-122"/>
                <a:sym typeface="宋体" panose="02010600030101010101" pitchFamily="2" charset="-122"/>
              </a:rPr>
              <a:t>Ticket</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tgs </a:t>
            </a:r>
            <a:r>
              <a:rPr lang="zh-CN" altLang="en-US" sz="2800" u="none">
                <a:latin typeface="宋体" panose="02010600030101010101" pitchFamily="2" charset="-122"/>
                <a:ea typeface="宋体" panose="02010600030101010101" pitchFamily="2" charset="-122"/>
                <a:sym typeface="宋体" panose="02010600030101010101" pitchFamily="2" charset="-122"/>
              </a:rPr>
              <a:t>在用户登录时向 </a:t>
            </a:r>
            <a:r>
              <a:rPr lang="en-US" altLang="zh-CN" sz="2800" u="none">
                <a:latin typeface="宋体" panose="02010600030101010101" pitchFamily="2" charset="-122"/>
                <a:ea typeface="宋体" panose="02010600030101010101" pitchFamily="2" charset="-122"/>
                <a:sym typeface="宋体" panose="02010600030101010101" pitchFamily="2" charset="-122"/>
              </a:rPr>
              <a:t>AS </a:t>
            </a:r>
            <a:r>
              <a:rPr lang="zh-CN" altLang="en-US" sz="2800" u="none">
                <a:latin typeface="宋体" panose="02010600030101010101" pitchFamily="2" charset="-122"/>
                <a:ea typeface="宋体" panose="02010600030101010101" pitchFamily="2" charset="-122"/>
                <a:sym typeface="宋体" panose="02010600030101010101" pitchFamily="2" charset="-122"/>
              </a:rPr>
              <a:t>申请一次，可多次重复使用；</a:t>
            </a:r>
            <a:r>
              <a:rPr lang="en-US" altLang="zh-CN" sz="2800" u="none">
                <a:latin typeface="宋体" panose="02010600030101010101" pitchFamily="2" charset="-122"/>
                <a:ea typeface="宋体" panose="02010600030101010101" pitchFamily="2" charset="-122"/>
                <a:sym typeface="宋体" panose="02010600030101010101" pitchFamily="2" charset="-122"/>
              </a:rPr>
              <a:t>Ticket</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tgs </a:t>
            </a:r>
            <a:r>
              <a:rPr lang="zh-CN" altLang="en-US" sz="2800" u="none">
                <a:latin typeface="宋体" panose="02010600030101010101" pitchFamily="2" charset="-122"/>
                <a:ea typeface="宋体" panose="02010600030101010101" pitchFamily="2" charset="-122"/>
                <a:sym typeface="宋体" panose="02010600030101010101" pitchFamily="2" charset="-122"/>
              </a:rPr>
              <a:t>定义为 </a:t>
            </a:r>
            <a:endParaRPr lang="zh-CN" altLang="en-US" sz="2800" u="none">
              <a:latin typeface="宋体" panose="02010600030101010101" pitchFamily="2" charset="-122"/>
              <a:ea typeface="宋体" panose="02010600030101010101" pitchFamily="2" charset="-122"/>
              <a:sym typeface="宋体" panose="02010600030101010101" pitchFamily="2" charset="-122"/>
            </a:endParaRPr>
          </a:p>
          <a:p>
            <a:pPr marL="0" lvl="0" indent="0" algn="l" eaLnBrk="1" latinLnBrk="0" hangingPunct="1"/>
            <a:r>
              <a:rPr lang="en-US" altLang="zh-CN" sz="2800" u="none">
                <a:latin typeface="宋体" panose="02010600030101010101" pitchFamily="2" charset="-122"/>
                <a:ea typeface="宋体" panose="02010600030101010101" pitchFamily="2" charset="-122"/>
                <a:sym typeface="宋体" panose="02010600030101010101" pitchFamily="2" charset="-122"/>
              </a:rPr>
              <a:t>EK</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tgs</a:t>
            </a:r>
            <a:r>
              <a:rPr lang="en-US" altLang="zh-CN" sz="2800" u="none">
                <a:latin typeface="宋体" panose="02010600030101010101" pitchFamily="2" charset="-122"/>
                <a:ea typeface="宋体" panose="02010600030101010101" pitchFamily="2" charset="-122"/>
                <a:sym typeface="宋体" panose="02010600030101010101" pitchFamily="2" charset="-122"/>
              </a:rPr>
              <a:t> [ ID</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C</a:t>
            </a:r>
            <a:r>
              <a:rPr lang="en-US" altLang="zh-CN" sz="2800" u="none">
                <a:latin typeface="宋体" panose="02010600030101010101" pitchFamily="2" charset="-122"/>
                <a:ea typeface="宋体" panose="02010600030101010101" pitchFamily="2" charset="-122"/>
                <a:sym typeface="宋体" panose="02010600030101010101" pitchFamily="2" charset="-122"/>
              </a:rPr>
              <a:t>‖AD</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C</a:t>
            </a:r>
            <a:r>
              <a:rPr lang="en-US" altLang="zh-CN" sz="2800" u="none">
                <a:latin typeface="宋体" panose="02010600030101010101" pitchFamily="2" charset="-122"/>
                <a:ea typeface="宋体" panose="02010600030101010101" pitchFamily="2" charset="-122"/>
                <a:sym typeface="宋体" panose="02010600030101010101" pitchFamily="2" charset="-122"/>
              </a:rPr>
              <a:t>‖ID</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tgs</a:t>
            </a:r>
            <a:r>
              <a:rPr lang="en-US" altLang="zh-CN" sz="2800" u="none">
                <a:latin typeface="宋体" panose="02010600030101010101" pitchFamily="2" charset="-122"/>
                <a:ea typeface="宋体" panose="02010600030101010101" pitchFamily="2" charset="-122"/>
                <a:sym typeface="宋体" panose="02010600030101010101" pitchFamily="2" charset="-122"/>
              </a:rPr>
              <a:t>‖TS</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1</a:t>
            </a:r>
            <a:r>
              <a:rPr lang="en-US" altLang="zh-CN" sz="2800" u="none">
                <a:latin typeface="宋体" panose="02010600030101010101" pitchFamily="2" charset="-122"/>
                <a:ea typeface="宋体" panose="02010600030101010101" pitchFamily="2" charset="-122"/>
                <a:sym typeface="宋体" panose="02010600030101010101" pitchFamily="2" charset="-122"/>
              </a:rPr>
              <a:t>‖LT</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1</a:t>
            </a:r>
            <a:r>
              <a:rPr lang="en-US" altLang="zh-CN" sz="2800" u="none">
                <a:latin typeface="宋体" panose="02010600030101010101" pitchFamily="2" charset="-122"/>
                <a:ea typeface="宋体" panose="02010600030101010101" pitchFamily="2" charset="-122"/>
                <a:sym typeface="宋体" panose="02010600030101010101" pitchFamily="2" charset="-122"/>
              </a:rPr>
              <a:t> ]</a:t>
            </a:r>
            <a:r>
              <a:rPr lang="zh-CN" altLang="en-US" sz="2800" u="none">
                <a:latin typeface="宋体" panose="02010600030101010101" pitchFamily="2" charset="-122"/>
                <a:ea typeface="宋体" panose="02010600030101010101" pitchFamily="2" charset="-122"/>
                <a:sym typeface="宋体" panose="02010600030101010101" pitchFamily="2" charset="-122"/>
              </a:rPr>
              <a:t>。 </a:t>
            </a:r>
            <a:endParaRPr lang="zh-CN" altLang="en-US" sz="2800">
              <a:latin typeface="Arial" panose="020B060402020202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文本框 11265"/>
          <p:cNvSpPr txBox="1"/>
          <p:nvPr/>
        </p:nvSpPr>
        <p:spPr>
          <a:xfrm>
            <a:off x="1905000" y="804863"/>
            <a:ext cx="8610600" cy="4800600"/>
          </a:xfrm>
          <a:prstGeom prst="rect">
            <a:avLst/>
          </a:prstGeom>
          <a:noFill/>
          <a:ln w="9525">
            <a:noFill/>
          </a:ln>
        </p:spPr>
        <p:txBody>
          <a:bodyPr>
            <a:spAutoFit/>
          </a:bodyPr>
          <a:p>
            <a:pPr lvl="0">
              <a:lnSpc>
                <a:spcPct val="138000"/>
              </a:lnSpc>
              <a:spcBef>
                <a:spcPct val="50000"/>
              </a:spcBef>
            </a:pPr>
            <a:r>
              <a:rPr lang="zh-CN" altLang="en-US" sz="2400">
                <a:latin typeface="宋体" panose="02010600030101010101" pitchFamily="2" charset="-122"/>
                <a:ea typeface="宋体" panose="02010600030101010101" pitchFamily="2" charset="-122"/>
              </a:rPr>
              <a:t>　</a:t>
            </a:r>
            <a:r>
              <a:rPr lang="zh-CN" altLang="en-US" sz="2800">
                <a:latin typeface="宋体" panose="02010600030101010101" pitchFamily="2" charset="-122"/>
                <a:ea typeface="宋体" panose="02010600030101010101" pitchFamily="2" charset="-122"/>
              </a:rPr>
              <a:t>　在</a:t>
            </a:r>
            <a:r>
              <a:rPr lang="en-US" altLang="zh-CN" sz="2800">
                <a:latin typeface="Times New Roman" panose="02020603050405020304" pitchFamily="2" charset="0"/>
                <a:ea typeface="宋体" panose="02010600030101010101" pitchFamily="2" charset="-122"/>
              </a:rPr>
              <a:t>Kerberos</a:t>
            </a:r>
            <a:r>
              <a:rPr lang="zh-CN" altLang="en-US" sz="2800">
                <a:latin typeface="宋体" panose="02010600030101010101" pitchFamily="2" charset="-122"/>
                <a:ea typeface="宋体" panose="02010600030101010101" pitchFamily="2" charset="-122"/>
              </a:rPr>
              <a:t>系统中，</a:t>
            </a:r>
            <a:r>
              <a:rPr lang="zh-CN" altLang="en-US" sz="2800" b="1">
                <a:solidFill>
                  <a:srgbClr val="FF0000"/>
                </a:solidFill>
                <a:latin typeface="宋体" panose="02010600030101010101" pitchFamily="2" charset="-122"/>
                <a:ea typeface="宋体" panose="02010600030101010101" pitchFamily="2" charset="-122"/>
              </a:rPr>
              <a:t>票据</a:t>
            </a:r>
            <a:r>
              <a:rPr lang="en-US" altLang="zh-CN" sz="2800" b="1">
                <a:solidFill>
                  <a:srgbClr val="FF0000"/>
                </a:solidFill>
                <a:latin typeface="Times New Roman" panose="02020603050405020304" pitchFamily="2" charset="0"/>
                <a:ea typeface="宋体" panose="02010600030101010101" pitchFamily="2" charset="-122"/>
              </a:rPr>
              <a:t>(Ticket)</a:t>
            </a:r>
            <a:r>
              <a:rPr lang="zh-CN" altLang="en-US" sz="2800" b="1">
                <a:solidFill>
                  <a:srgbClr val="FF0000"/>
                </a:solidFill>
                <a:latin typeface="宋体" panose="02010600030101010101" pitchFamily="2" charset="-122"/>
                <a:ea typeface="宋体" panose="02010600030101010101" pitchFamily="2" charset="-122"/>
              </a:rPr>
              <a:t>是用于安全传递用户身份所需要的信息的集合。</a:t>
            </a:r>
            <a:r>
              <a:rPr lang="zh-CN" altLang="en-US" sz="2800">
                <a:latin typeface="宋体" panose="02010600030101010101" pitchFamily="2" charset="-122"/>
                <a:ea typeface="宋体" panose="02010600030101010101" pitchFamily="2" charset="-122"/>
              </a:rPr>
              <a:t>它不仅包含该用户的身份，而且还包含其他一些相关的信息。一般来说，它主要包括客户方</a:t>
            </a:r>
            <a:r>
              <a:rPr lang="en-US" altLang="zh-CN" sz="2800">
                <a:latin typeface="Times New Roman" panose="02020603050405020304" pitchFamily="2" charset="0"/>
                <a:ea typeface="宋体" panose="02010600030101010101" pitchFamily="2" charset="-122"/>
              </a:rPr>
              <a:t>Principal</a:t>
            </a:r>
            <a:r>
              <a:rPr lang="zh-CN" altLang="en-US" sz="2800">
                <a:latin typeface="宋体" panose="02010600030101010101" pitchFamily="2" charset="-122"/>
                <a:ea typeface="宋体" panose="02010600030101010101" pitchFamily="2" charset="-122"/>
              </a:rPr>
              <a:t>、目的服务方</a:t>
            </a:r>
            <a:r>
              <a:rPr lang="en-US" altLang="zh-CN" sz="2800">
                <a:latin typeface="Times New Roman" panose="02020603050405020304" pitchFamily="2" charset="0"/>
                <a:ea typeface="宋体" panose="02010600030101010101" pitchFamily="2" charset="-122"/>
              </a:rPr>
              <a:t>Principal</a:t>
            </a:r>
            <a:r>
              <a:rPr lang="zh-CN" altLang="en-US" sz="2800">
                <a:latin typeface="宋体" panose="02010600030101010101" pitchFamily="2" charset="-122"/>
                <a:ea typeface="宋体" panose="02010600030101010101" pitchFamily="2" charset="-122"/>
              </a:rPr>
              <a:t>、客户方</a:t>
            </a:r>
            <a:r>
              <a:rPr lang="en-US" altLang="zh-CN" sz="2800">
                <a:latin typeface="Times New Roman" panose="02020603050405020304" pitchFamily="2" charset="0"/>
                <a:ea typeface="宋体" panose="02010600030101010101" pitchFamily="2" charset="-122"/>
              </a:rPr>
              <a:t>IP</a:t>
            </a:r>
            <a:r>
              <a:rPr lang="zh-CN" altLang="en-US" sz="2800">
                <a:latin typeface="宋体" panose="02010600030101010101" pitchFamily="2" charset="-122"/>
                <a:ea typeface="宋体" panose="02010600030101010101" pitchFamily="2" charset="-122"/>
              </a:rPr>
              <a:t>地址、时间戳</a:t>
            </a:r>
            <a:r>
              <a:rPr lang="en-US" altLang="zh-CN" sz="2800">
                <a:latin typeface="Times New Roman" panose="02020603050405020304" pitchFamily="2" charset="0"/>
                <a:ea typeface="宋体" panose="02010600030101010101" pitchFamily="2" charset="-122"/>
              </a:rPr>
              <a:t>(</a:t>
            </a:r>
            <a:r>
              <a:rPr lang="zh-CN" altLang="en-US" sz="2800">
                <a:latin typeface="宋体" panose="02010600030101010101" pitchFamily="2" charset="-122"/>
                <a:ea typeface="宋体" panose="02010600030101010101" pitchFamily="2" charset="-122"/>
              </a:rPr>
              <a:t>分发该</a:t>
            </a:r>
            <a:r>
              <a:rPr lang="en-US" altLang="zh-CN" sz="2800">
                <a:latin typeface="Times New Roman" panose="02020603050405020304" pitchFamily="2" charset="0"/>
                <a:ea typeface="宋体" panose="02010600030101010101" pitchFamily="2" charset="-122"/>
              </a:rPr>
              <a:t>Ticket</a:t>
            </a:r>
            <a:r>
              <a:rPr lang="zh-CN" altLang="en-US" sz="2800">
                <a:latin typeface="宋体" panose="02010600030101010101" pitchFamily="2" charset="-122"/>
                <a:ea typeface="宋体" panose="02010600030101010101" pitchFamily="2" charset="-122"/>
              </a:rPr>
              <a:t>的时间</a:t>
            </a:r>
            <a:r>
              <a:rPr lang="en-US" altLang="zh-CN" sz="2800">
                <a:latin typeface="Times New Roman" panose="02020603050405020304" pitchFamily="2" charset="0"/>
                <a:ea typeface="宋体" panose="02010600030101010101" pitchFamily="2" charset="-122"/>
              </a:rPr>
              <a:t>)</a:t>
            </a:r>
            <a:r>
              <a:rPr lang="zh-CN" altLang="en-US" sz="2800">
                <a:latin typeface="宋体" panose="02010600030101010101" pitchFamily="2" charset="-122"/>
                <a:ea typeface="宋体" panose="02010600030101010101" pitchFamily="2" charset="-122"/>
              </a:rPr>
              <a:t>、</a:t>
            </a:r>
            <a:r>
              <a:rPr lang="en-US" altLang="zh-CN" sz="2800">
                <a:latin typeface="Times New Roman" panose="02020603050405020304" pitchFamily="2" charset="0"/>
                <a:ea typeface="宋体" panose="02010600030101010101" pitchFamily="2" charset="-122"/>
              </a:rPr>
              <a:t>Ticket</a:t>
            </a:r>
            <a:r>
              <a:rPr lang="zh-CN" altLang="en-US" sz="2800">
                <a:latin typeface="宋体" panose="02010600030101010101" pitchFamily="2" charset="-122"/>
                <a:ea typeface="宋体" panose="02010600030101010101" pitchFamily="2" charset="-122"/>
              </a:rPr>
              <a:t>的生存期以及会话密钥等内容。</a:t>
            </a:r>
            <a:r>
              <a:rPr lang="zh-CN" altLang="en-US" sz="2800" b="1">
                <a:solidFill>
                  <a:srgbClr val="FF0000"/>
                </a:solidFill>
                <a:latin typeface="宋体" panose="02010600030101010101" pitchFamily="2" charset="-122"/>
                <a:ea typeface="宋体" panose="02010600030101010101" pitchFamily="2" charset="-122"/>
              </a:rPr>
              <a:t>通常将</a:t>
            </a:r>
            <a:r>
              <a:rPr lang="en-US" altLang="zh-CN" sz="2800" b="1">
                <a:solidFill>
                  <a:srgbClr val="FF0000"/>
                </a:solidFill>
                <a:latin typeface="Times New Roman" panose="02020603050405020304" pitchFamily="2" charset="0"/>
                <a:ea typeface="宋体" panose="02010600030101010101" pitchFamily="2" charset="-122"/>
              </a:rPr>
              <a:t>AS</a:t>
            </a:r>
            <a:r>
              <a:rPr lang="zh-CN" altLang="en-US" sz="2800" b="1">
                <a:solidFill>
                  <a:srgbClr val="FF0000"/>
                </a:solidFill>
                <a:latin typeface="宋体" panose="02010600030101010101" pitchFamily="2" charset="-122"/>
                <a:ea typeface="宋体" panose="02010600030101010101" pitchFamily="2" charset="-122"/>
              </a:rPr>
              <a:t>和</a:t>
            </a:r>
            <a:r>
              <a:rPr lang="en-US" altLang="zh-CN" sz="2800" b="1">
                <a:solidFill>
                  <a:srgbClr val="FF0000"/>
                </a:solidFill>
                <a:latin typeface="Times New Roman" panose="02020603050405020304" pitchFamily="2" charset="0"/>
                <a:ea typeface="宋体" panose="02010600030101010101" pitchFamily="2" charset="-122"/>
              </a:rPr>
              <a:t>TGS</a:t>
            </a:r>
            <a:r>
              <a:rPr lang="zh-CN" altLang="en-US" sz="2800" b="1">
                <a:solidFill>
                  <a:srgbClr val="FF0000"/>
                </a:solidFill>
                <a:latin typeface="宋体" panose="02010600030101010101" pitchFamily="2" charset="-122"/>
                <a:ea typeface="宋体" panose="02010600030101010101" pitchFamily="2" charset="-122"/>
              </a:rPr>
              <a:t>统称为</a:t>
            </a:r>
            <a:r>
              <a:rPr lang="en-US" altLang="zh-CN" sz="2800" b="1">
                <a:solidFill>
                  <a:srgbClr val="FF0000"/>
                </a:solidFill>
                <a:latin typeface="Times New Roman" panose="02020603050405020304" pitchFamily="2" charset="0"/>
                <a:ea typeface="宋体" panose="02010600030101010101" pitchFamily="2" charset="-122"/>
              </a:rPr>
              <a:t>KDC(Key Distribution Center)</a:t>
            </a:r>
            <a:r>
              <a:rPr lang="zh-CN" altLang="en-US" sz="2800" b="1">
                <a:solidFill>
                  <a:srgbClr val="FF0000"/>
                </a:solidFill>
                <a:latin typeface="宋体" panose="02010600030101010101" pitchFamily="2" charset="-122"/>
                <a:ea typeface="宋体" panose="02010600030101010101" pitchFamily="2" charset="-122"/>
              </a:rPr>
              <a:t>。</a:t>
            </a:r>
            <a:r>
              <a:rPr lang="en-US" altLang="zh-CN" sz="2800">
                <a:latin typeface="Times New Roman" panose="02020603050405020304" pitchFamily="2" charset="0"/>
                <a:ea typeface="宋体" panose="02010600030101010101" pitchFamily="2" charset="-122"/>
              </a:rPr>
              <a:t>Kerberos</a:t>
            </a:r>
            <a:r>
              <a:rPr lang="zh-CN" altLang="en-US" sz="2800">
                <a:latin typeface="宋体" panose="02010600030101010101" pitchFamily="2" charset="-122"/>
                <a:ea typeface="宋体" panose="02010600030101010101" pitchFamily="2" charset="-122"/>
              </a:rPr>
              <a:t>的工作流程主要由六步构成，如图</a:t>
            </a:r>
            <a:r>
              <a:rPr lang="en-US" altLang="zh-CN" sz="2800">
                <a:latin typeface="Times New Roman" panose="02020603050405020304" pitchFamily="2" charset="0"/>
                <a:ea typeface="宋体" panose="02010600030101010101" pitchFamily="2" charset="-122"/>
              </a:rPr>
              <a:t>4-6</a:t>
            </a:r>
            <a:r>
              <a:rPr lang="zh-CN" altLang="en-US" sz="2800">
                <a:latin typeface="宋体" panose="02010600030101010101" pitchFamily="2" charset="-122"/>
                <a:ea typeface="宋体" panose="02010600030101010101" pitchFamily="2" charset="-122"/>
              </a:rPr>
              <a:t>所示。</a:t>
            </a:r>
            <a:r>
              <a:rPr lang="zh-CN" altLang="en-US" sz="2400">
                <a:latin typeface="Times New Roman" panose="02020603050405020304" pitchFamily="2" charset="0"/>
                <a:ea typeface="宋体" panose="02010600030101010101" pitchFamily="2" charset="-122"/>
              </a:rPr>
              <a:t> </a:t>
            </a:r>
            <a:endParaRPr lang="zh-CN" altLang="en-US" sz="2400">
              <a:latin typeface="Times New Roman" panose="02020603050405020304" pitchFamily="2"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文本框 12289"/>
          <p:cNvSpPr txBox="1"/>
          <p:nvPr/>
        </p:nvSpPr>
        <p:spPr>
          <a:xfrm>
            <a:off x="3908425" y="5791200"/>
            <a:ext cx="4297680" cy="457200"/>
          </a:xfrm>
          <a:prstGeom prst="rect">
            <a:avLst/>
          </a:prstGeom>
          <a:noFill/>
          <a:ln w="9525">
            <a:noFill/>
          </a:ln>
        </p:spPr>
        <p:txBody>
          <a:bodyPr wrap="none" anchor="t">
            <a:spAutoFit/>
          </a:bodyPr>
          <a:p>
            <a:pPr lvl="0"/>
            <a:r>
              <a:rPr lang="zh-CN" altLang="en-US" sz="2400">
                <a:latin typeface="宋体" panose="02010600030101010101" pitchFamily="2" charset="-122"/>
                <a:ea typeface="宋体" panose="02010600030101010101" pitchFamily="2" charset="-122"/>
              </a:rPr>
              <a:t>图</a:t>
            </a:r>
            <a:r>
              <a:rPr lang="en-US" altLang="zh-CN" sz="2400">
                <a:latin typeface="Times New Roman" panose="02020603050405020304" pitchFamily="2" charset="0"/>
                <a:ea typeface="宋体" panose="02010600030101010101" pitchFamily="2" charset="-122"/>
              </a:rPr>
              <a:t>4-6 Kerberos</a:t>
            </a:r>
            <a:r>
              <a:rPr lang="zh-CN" altLang="en-US" sz="2400">
                <a:latin typeface="宋体" panose="02010600030101010101" pitchFamily="2" charset="-122"/>
                <a:ea typeface="宋体" panose="02010600030101010101" pitchFamily="2" charset="-122"/>
              </a:rPr>
              <a:t>工作流程示意图</a:t>
            </a:r>
            <a:r>
              <a:rPr lang="zh-CN" altLang="en-US" sz="2400">
                <a:latin typeface="Times New Roman" panose="02020603050405020304" pitchFamily="2" charset="0"/>
                <a:ea typeface="宋体" panose="02010600030101010101" pitchFamily="2" charset="-122"/>
              </a:rPr>
              <a:t> </a:t>
            </a:r>
            <a:endParaRPr lang="zh-CN" altLang="en-US" sz="2400">
              <a:latin typeface="Times New Roman" panose="02020603050405020304" pitchFamily="2" charset="0"/>
              <a:ea typeface="宋体" panose="02010600030101010101" pitchFamily="2" charset="-122"/>
            </a:endParaRPr>
          </a:p>
        </p:txBody>
      </p:sp>
      <p:graphicFrame>
        <p:nvGraphicFramePr>
          <p:cNvPr id="12291" name="对象 12290"/>
          <p:cNvGraphicFramePr>
            <a:graphicFrameLocks noChangeAspect="1"/>
          </p:cNvGraphicFramePr>
          <p:nvPr/>
        </p:nvGraphicFramePr>
        <p:xfrm>
          <a:off x="200660" y="762000"/>
          <a:ext cx="10937875" cy="4748530"/>
        </p:xfrm>
        <a:graphic>
          <a:graphicData uri="http://schemas.openxmlformats.org/presentationml/2006/ole">
            <mc:AlternateContent xmlns:mc="http://schemas.openxmlformats.org/markup-compatibility/2006">
              <mc:Choice xmlns:v="urn:schemas-microsoft-com:vml" Requires="v">
                <p:oleObj spid="_x0000_s3076" name="" r:id="rId1" imgW="3905885" imgH="2292985" progId="Visio.Drawing.4">
                  <p:embed/>
                </p:oleObj>
              </mc:Choice>
              <mc:Fallback>
                <p:oleObj name="" r:id="rId1" imgW="3905885" imgH="2292985" progId="Visio.Drawing.4">
                  <p:embed/>
                  <p:pic>
                    <p:nvPicPr>
                      <p:cNvPr id="0" name="图片 3075"/>
                      <p:cNvPicPr/>
                      <p:nvPr/>
                    </p:nvPicPr>
                    <p:blipFill>
                      <a:blip r:embed="rId2"/>
                      <a:stretch>
                        <a:fillRect/>
                      </a:stretch>
                    </p:blipFill>
                    <p:spPr>
                      <a:xfrm>
                        <a:off x="200660" y="762000"/>
                        <a:ext cx="10937875" cy="4748530"/>
                      </a:xfrm>
                      <a:prstGeom prst="rect">
                        <a:avLst/>
                      </a:prstGeom>
                      <a:noFill/>
                      <a:ln w="38100">
                        <a:noFill/>
                        <a:miter/>
                      </a:ln>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3313"/>
          <p:cNvSpPr txBox="1"/>
          <p:nvPr/>
        </p:nvSpPr>
        <p:spPr>
          <a:xfrm>
            <a:off x="1828800" y="609600"/>
            <a:ext cx="8534400" cy="1041400"/>
          </a:xfrm>
          <a:prstGeom prst="rect">
            <a:avLst/>
          </a:prstGeom>
          <a:noFill/>
          <a:ln w="9525">
            <a:noFill/>
          </a:ln>
        </p:spPr>
        <p:txBody>
          <a:bodyPr>
            <a:spAutoFit/>
          </a:bodyPr>
          <a:p>
            <a:pPr lvl="0">
              <a:lnSpc>
                <a:spcPct val="130000"/>
              </a:lnSpc>
              <a:spcBef>
                <a:spcPct val="50000"/>
              </a:spcBef>
            </a:pPr>
            <a:r>
              <a:rPr lang="zh-CN" altLang="en-US" sz="2400">
                <a:latin typeface="宋体" panose="02010600030101010101" pitchFamily="2" charset="-122"/>
                <a:ea typeface="宋体" panose="02010600030101010101" pitchFamily="2" charset="-122"/>
              </a:rPr>
              <a:t>　　第一步，</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客户向认证服务器</a:t>
            </a:r>
            <a:r>
              <a:rPr lang="en-US" altLang="zh-CN" sz="2400">
                <a:latin typeface="Times New Roman" panose="02020603050405020304" pitchFamily="2" charset="0"/>
                <a:ea typeface="宋体" panose="02010600030101010101" pitchFamily="2" charset="-122"/>
              </a:rPr>
              <a:t>AS</a:t>
            </a:r>
            <a:r>
              <a:rPr lang="zh-CN" altLang="en-US" sz="2400">
                <a:latin typeface="宋体" panose="02010600030101010101" pitchFamily="2" charset="-122"/>
                <a:ea typeface="宋体" panose="02010600030101010101" pitchFamily="2" charset="-122"/>
              </a:rPr>
              <a:t>申请票据</a:t>
            </a:r>
            <a:r>
              <a:rPr lang="en-US" altLang="zh-CN" sz="2400">
                <a:latin typeface="Times New Roman" panose="02020603050405020304" pitchFamily="2" charset="0"/>
                <a:ea typeface="宋体" panose="02010600030101010101" pitchFamily="2" charset="-122"/>
              </a:rPr>
              <a:t>TGT</a:t>
            </a:r>
            <a:r>
              <a:rPr lang="zh-CN" altLang="en-US" sz="2400">
                <a:latin typeface="宋体" panose="02010600030101010101" pitchFamily="2" charset="-122"/>
                <a:ea typeface="宋体" panose="02010600030101010101" pitchFamily="2" charset="-122"/>
              </a:rPr>
              <a:t>，如图</a:t>
            </a:r>
            <a:r>
              <a:rPr lang="en-US" altLang="zh-CN" sz="2400">
                <a:latin typeface="Times New Roman" panose="02020603050405020304" pitchFamily="2" charset="0"/>
                <a:ea typeface="宋体" panose="02010600030101010101" pitchFamily="2" charset="-122"/>
              </a:rPr>
              <a:t>4-7</a:t>
            </a:r>
            <a:r>
              <a:rPr lang="zh-CN" altLang="en-US" sz="2400">
                <a:latin typeface="宋体" panose="02010600030101010101" pitchFamily="2" charset="-122"/>
                <a:ea typeface="宋体" panose="02010600030101010101" pitchFamily="2" charset="-122"/>
              </a:rPr>
              <a:t>所示。</a:t>
            </a:r>
            <a:r>
              <a:rPr lang="zh-CN" altLang="en-US" sz="2400">
                <a:latin typeface="Times New Roman" panose="02020603050405020304" pitchFamily="2" charset="0"/>
                <a:ea typeface="宋体" panose="02010600030101010101" pitchFamily="2" charset="-122"/>
              </a:rPr>
              <a:t> </a:t>
            </a:r>
            <a:endParaRPr lang="zh-CN" altLang="en-US" sz="2400">
              <a:latin typeface="Times New Roman" panose="02020603050405020304" pitchFamily="2" charset="0"/>
              <a:ea typeface="宋体" panose="02010600030101010101" pitchFamily="2" charset="-122"/>
            </a:endParaRPr>
          </a:p>
        </p:txBody>
      </p:sp>
      <p:sp>
        <p:nvSpPr>
          <p:cNvPr id="13315" name="文本框 13314"/>
          <p:cNvSpPr txBox="1"/>
          <p:nvPr/>
        </p:nvSpPr>
        <p:spPr>
          <a:xfrm>
            <a:off x="2971800" y="5410200"/>
            <a:ext cx="6194425" cy="457200"/>
          </a:xfrm>
          <a:prstGeom prst="rect">
            <a:avLst/>
          </a:prstGeom>
          <a:noFill/>
          <a:ln w="9525">
            <a:noFill/>
          </a:ln>
        </p:spPr>
        <p:txBody>
          <a:bodyPr wrap="none" anchor="t">
            <a:spAutoFit/>
          </a:bodyPr>
          <a:p>
            <a:pPr lvl="0"/>
            <a:r>
              <a:rPr lang="zh-CN" altLang="en-US" sz="2400">
                <a:latin typeface="宋体" panose="02010600030101010101" pitchFamily="2" charset="-122"/>
                <a:ea typeface="宋体" panose="02010600030101010101" pitchFamily="2" charset="-122"/>
              </a:rPr>
              <a:t>图</a:t>
            </a:r>
            <a:r>
              <a:rPr lang="en-US" altLang="zh-CN" sz="2400">
                <a:latin typeface="Times New Roman" panose="02020603050405020304" pitchFamily="2" charset="0"/>
                <a:ea typeface="宋体" panose="02010600030101010101" pitchFamily="2" charset="-122"/>
              </a:rPr>
              <a:t>4-7 Kerberos</a:t>
            </a:r>
            <a:r>
              <a:rPr lang="zh-CN" altLang="en-US" sz="2400">
                <a:latin typeface="宋体" panose="02010600030101010101" pitchFamily="2" charset="-122"/>
                <a:ea typeface="宋体" panose="02010600030101010101" pitchFamily="2" charset="-122"/>
              </a:rPr>
              <a:t>客户向</a:t>
            </a:r>
            <a:r>
              <a:rPr lang="en-US" altLang="zh-CN" sz="2400">
                <a:latin typeface="Times New Roman" panose="02020603050405020304" pitchFamily="2" charset="0"/>
                <a:ea typeface="宋体" panose="02010600030101010101" pitchFamily="2" charset="-122"/>
              </a:rPr>
              <a:t>AS</a:t>
            </a:r>
            <a:r>
              <a:rPr lang="zh-CN" altLang="en-US" sz="2400">
                <a:latin typeface="宋体" panose="02010600030101010101" pitchFamily="2" charset="-122"/>
                <a:ea typeface="宋体" panose="02010600030101010101" pitchFamily="2" charset="-122"/>
              </a:rPr>
              <a:t>申请票据</a:t>
            </a:r>
            <a:r>
              <a:rPr lang="en-US" altLang="zh-CN" sz="2400">
                <a:latin typeface="Times New Roman" panose="02020603050405020304" pitchFamily="2" charset="0"/>
                <a:ea typeface="宋体" panose="02010600030101010101" pitchFamily="2" charset="-122"/>
              </a:rPr>
              <a:t>TGT</a:t>
            </a:r>
            <a:r>
              <a:rPr lang="zh-CN" altLang="en-US" sz="2400">
                <a:latin typeface="宋体" panose="02010600030101010101" pitchFamily="2" charset="-122"/>
                <a:ea typeface="宋体" panose="02010600030101010101" pitchFamily="2" charset="-122"/>
              </a:rPr>
              <a:t>示意图</a:t>
            </a:r>
            <a:r>
              <a:rPr lang="zh-CN" altLang="en-US" sz="2400">
                <a:latin typeface="Times New Roman" panose="02020603050405020304" pitchFamily="2" charset="0"/>
                <a:ea typeface="宋体" panose="02010600030101010101" pitchFamily="2" charset="-122"/>
              </a:rPr>
              <a:t> </a:t>
            </a:r>
            <a:endParaRPr lang="zh-CN" altLang="en-US" sz="2400">
              <a:latin typeface="Times New Roman" panose="02020603050405020304" pitchFamily="2" charset="0"/>
              <a:ea typeface="宋体" panose="02010600030101010101" pitchFamily="2" charset="-122"/>
            </a:endParaRPr>
          </a:p>
        </p:txBody>
      </p:sp>
      <p:graphicFrame>
        <p:nvGraphicFramePr>
          <p:cNvPr id="13316" name="对象 13315"/>
          <p:cNvGraphicFramePr>
            <a:graphicFrameLocks noChangeAspect="1"/>
          </p:cNvGraphicFramePr>
          <p:nvPr/>
        </p:nvGraphicFramePr>
        <p:xfrm>
          <a:off x="1676400" y="2057400"/>
          <a:ext cx="8867775" cy="2516188"/>
        </p:xfrm>
        <a:graphic>
          <a:graphicData uri="http://schemas.openxmlformats.org/presentationml/2006/ole">
            <mc:AlternateContent xmlns:mc="http://schemas.openxmlformats.org/markup-compatibility/2006">
              <mc:Choice xmlns:v="urn:schemas-microsoft-com:vml" Requires="v">
                <p:oleObj spid="_x0000_s3077" name="" r:id="rId1" imgW="4053205" imgH="1151255" progId="Visio.Drawing.4">
                  <p:embed/>
                </p:oleObj>
              </mc:Choice>
              <mc:Fallback>
                <p:oleObj name="" r:id="rId1" imgW="4053205" imgH="1151255" progId="Visio.Drawing.4">
                  <p:embed/>
                  <p:pic>
                    <p:nvPicPr>
                      <p:cNvPr id="0" name="图片 3076"/>
                      <p:cNvPicPr/>
                      <p:nvPr/>
                    </p:nvPicPr>
                    <p:blipFill>
                      <a:blip r:embed="rId2"/>
                      <a:stretch>
                        <a:fillRect/>
                      </a:stretch>
                    </p:blipFill>
                    <p:spPr>
                      <a:xfrm>
                        <a:off x="1676400" y="2057400"/>
                        <a:ext cx="8867775" cy="2516188"/>
                      </a:xfrm>
                      <a:prstGeom prst="rect">
                        <a:avLst/>
                      </a:prstGeom>
                      <a:no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14337"/>
          <p:cNvSpPr txBox="1"/>
          <p:nvPr/>
        </p:nvSpPr>
        <p:spPr>
          <a:xfrm>
            <a:off x="1905000" y="762000"/>
            <a:ext cx="8534400" cy="3383280"/>
          </a:xfrm>
          <a:prstGeom prst="rect">
            <a:avLst/>
          </a:prstGeom>
          <a:noFill/>
          <a:ln w="9525">
            <a:noFill/>
          </a:ln>
        </p:spPr>
        <p:txBody>
          <a:bodyPr>
            <a:spAutoFit/>
          </a:bodyPr>
          <a:p>
            <a:pPr lvl="0">
              <a:lnSpc>
                <a:spcPct val="150000"/>
              </a:lnSpc>
              <a:spcBef>
                <a:spcPct val="50000"/>
              </a:spcBef>
            </a:pPr>
            <a:r>
              <a:rPr lang="zh-CN" altLang="en-US" sz="2400">
                <a:latin typeface="宋体" panose="02010600030101010101" pitchFamily="2" charset="-122"/>
                <a:ea typeface="宋体" panose="02010600030101010101" pitchFamily="2" charset="-122"/>
              </a:rPr>
              <a:t>　　第二步，当认证服务器</a:t>
            </a:r>
            <a:r>
              <a:rPr lang="en-US" altLang="zh-CN" sz="2400">
                <a:latin typeface="Times New Roman" panose="02020603050405020304" pitchFamily="2" charset="0"/>
                <a:ea typeface="宋体" panose="02010600030101010101" pitchFamily="2" charset="-122"/>
              </a:rPr>
              <a:t>AS</a:t>
            </a:r>
            <a:r>
              <a:rPr lang="zh-CN" altLang="en-US" sz="2400">
                <a:latin typeface="宋体" panose="02010600030101010101" pitchFamily="2" charset="-122"/>
                <a:ea typeface="宋体" panose="02010600030101010101" pitchFamily="2" charset="-122"/>
              </a:rPr>
              <a:t>收到</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客户发来的消息后，</a:t>
            </a:r>
            <a:r>
              <a:rPr lang="en-US" altLang="zh-CN" sz="2400">
                <a:latin typeface="Times New Roman" panose="02020603050405020304" pitchFamily="2" charset="0"/>
                <a:ea typeface="宋体" panose="02010600030101010101" pitchFamily="2" charset="-122"/>
              </a:rPr>
              <a:t>AS</a:t>
            </a:r>
            <a:r>
              <a:rPr lang="zh-CN" altLang="en-US" sz="2400">
                <a:latin typeface="宋体" panose="02010600030101010101" pitchFamily="2" charset="-122"/>
                <a:ea typeface="宋体" panose="02010600030101010101" pitchFamily="2" charset="-122"/>
              </a:rPr>
              <a:t>在认证数据库检查、确认</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客户，并产生一个会话密钥，同时使用</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客户的秘密密钥对会话密钥进行加密，然后生成一个票据</a:t>
            </a:r>
            <a:r>
              <a:rPr lang="en-US" altLang="zh-CN" sz="2400">
                <a:latin typeface="Times New Roman" panose="02020603050405020304" pitchFamily="2" charset="0"/>
                <a:ea typeface="宋体" panose="02010600030101010101" pitchFamily="2" charset="-122"/>
              </a:rPr>
              <a:t>TGT</a:t>
            </a:r>
            <a:r>
              <a:rPr lang="zh-CN" altLang="en-US" sz="2400">
                <a:latin typeface="宋体" panose="02010600030101010101" pitchFamily="2" charset="-122"/>
                <a:ea typeface="宋体" panose="02010600030101010101" pitchFamily="2" charset="-122"/>
              </a:rPr>
              <a:t>。</a:t>
            </a:r>
            <a:r>
              <a:rPr lang="en-US" altLang="zh-CN" sz="2400">
                <a:latin typeface="Times New Roman" panose="02020603050405020304" pitchFamily="2" charset="0"/>
                <a:ea typeface="宋体" panose="02010600030101010101" pitchFamily="2" charset="-122"/>
              </a:rPr>
              <a:t>TGT</a:t>
            </a:r>
            <a:r>
              <a:rPr lang="zh-CN" altLang="en-US" sz="2400">
                <a:latin typeface="宋体" panose="02010600030101010101" pitchFamily="2" charset="-122"/>
                <a:ea typeface="宋体" panose="02010600030101010101" pitchFamily="2" charset="-122"/>
              </a:rPr>
              <a:t>由</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客户实体名、地址、时间戳、限制时间及会话密钥组成。</a:t>
            </a:r>
            <a:r>
              <a:rPr lang="en-US" altLang="zh-CN" sz="2400">
                <a:latin typeface="Times New Roman" panose="02020603050405020304" pitchFamily="2" charset="0"/>
                <a:ea typeface="宋体" panose="02010600030101010101" pitchFamily="2" charset="-122"/>
              </a:rPr>
              <a:t>AS</a:t>
            </a:r>
            <a:r>
              <a:rPr lang="zh-CN" altLang="en-US" sz="2400">
                <a:latin typeface="宋体" panose="02010600030101010101" pitchFamily="2" charset="-122"/>
                <a:ea typeface="宋体" panose="02010600030101010101" pitchFamily="2" charset="-122"/>
              </a:rPr>
              <a:t>生成</a:t>
            </a:r>
            <a:r>
              <a:rPr lang="en-US" altLang="zh-CN" sz="2400">
                <a:latin typeface="Times New Roman" panose="02020603050405020304" pitchFamily="2" charset="0"/>
                <a:ea typeface="宋体" panose="02010600030101010101" pitchFamily="2" charset="-122"/>
              </a:rPr>
              <a:t>TGT</a:t>
            </a:r>
            <a:r>
              <a:rPr lang="zh-CN" altLang="en-US" sz="2400">
                <a:latin typeface="宋体" panose="02010600030101010101" pitchFamily="2" charset="-122"/>
                <a:ea typeface="宋体" panose="02010600030101010101" pitchFamily="2" charset="-122"/>
              </a:rPr>
              <a:t>后，把</a:t>
            </a:r>
            <a:r>
              <a:rPr lang="en-US" altLang="zh-CN" sz="2400">
                <a:latin typeface="Times New Roman" panose="02020603050405020304" pitchFamily="2" charset="0"/>
                <a:ea typeface="宋体" panose="02010600030101010101" pitchFamily="2" charset="-122"/>
              </a:rPr>
              <a:t>TGT</a:t>
            </a:r>
            <a:r>
              <a:rPr lang="zh-CN" altLang="en-US" sz="2400">
                <a:latin typeface="宋体" panose="02010600030101010101" pitchFamily="2" charset="-122"/>
                <a:ea typeface="宋体" panose="02010600030101010101" pitchFamily="2" charset="-122"/>
              </a:rPr>
              <a:t>发送给</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客户。第二步认证会话过程如图</a:t>
            </a:r>
            <a:r>
              <a:rPr lang="en-US" altLang="zh-CN" sz="2400">
                <a:latin typeface="Times New Roman" panose="02020603050405020304" pitchFamily="2" charset="0"/>
                <a:ea typeface="宋体" panose="02010600030101010101" pitchFamily="2" charset="-122"/>
              </a:rPr>
              <a:t>4-8</a:t>
            </a:r>
            <a:r>
              <a:rPr lang="zh-CN" altLang="en-US" sz="2400">
                <a:latin typeface="宋体" panose="02010600030101010101" pitchFamily="2" charset="-122"/>
                <a:ea typeface="宋体" panose="02010600030101010101" pitchFamily="2" charset="-122"/>
              </a:rPr>
              <a:t>所示。</a:t>
            </a:r>
            <a:r>
              <a:rPr lang="zh-CN" altLang="en-US" sz="2400">
                <a:latin typeface="Times New Roman" panose="02020603050405020304" pitchFamily="2" charset="0"/>
                <a:ea typeface="宋体" panose="02010600030101010101" pitchFamily="2" charset="-122"/>
              </a:rPr>
              <a:t> </a:t>
            </a:r>
            <a:endParaRPr lang="zh-CN" altLang="en-US" sz="2400">
              <a:latin typeface="Times New Roman" panose="02020603050405020304" pitchFamily="2"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文本框 15361"/>
          <p:cNvSpPr txBox="1"/>
          <p:nvPr/>
        </p:nvSpPr>
        <p:spPr>
          <a:xfrm>
            <a:off x="2197100" y="5638800"/>
            <a:ext cx="7718425" cy="457200"/>
          </a:xfrm>
          <a:prstGeom prst="rect">
            <a:avLst/>
          </a:prstGeom>
          <a:noFill/>
          <a:ln w="9525">
            <a:noFill/>
          </a:ln>
        </p:spPr>
        <p:txBody>
          <a:bodyPr wrap="none" anchor="t">
            <a:spAutoFit/>
          </a:bodyPr>
          <a:p>
            <a:pPr lvl="0"/>
            <a:r>
              <a:rPr lang="zh-CN" altLang="en-US" sz="2400">
                <a:latin typeface="宋体" panose="02010600030101010101" pitchFamily="2" charset="-122"/>
                <a:ea typeface="宋体" panose="02010600030101010101" pitchFamily="2" charset="-122"/>
              </a:rPr>
              <a:t>图</a:t>
            </a:r>
            <a:r>
              <a:rPr lang="en-US" altLang="zh-CN" sz="2400">
                <a:latin typeface="Times New Roman" panose="02020603050405020304" pitchFamily="2" charset="0"/>
                <a:ea typeface="宋体" panose="02010600030101010101" pitchFamily="2" charset="-122"/>
              </a:rPr>
              <a:t>4-8 </a:t>
            </a:r>
            <a:r>
              <a:rPr lang="zh-CN" altLang="en-US" sz="2400">
                <a:latin typeface="宋体" panose="02010600030101010101" pitchFamily="2" charset="-122"/>
                <a:ea typeface="宋体" panose="02010600030101010101" pitchFamily="2" charset="-122"/>
              </a:rPr>
              <a:t>认证服务器</a:t>
            </a:r>
            <a:r>
              <a:rPr lang="en-US" altLang="zh-CN" sz="2400">
                <a:latin typeface="Times New Roman" panose="02020603050405020304" pitchFamily="2" charset="0"/>
                <a:ea typeface="宋体" panose="02010600030101010101" pitchFamily="2" charset="-122"/>
              </a:rPr>
              <a:t>AS</a:t>
            </a:r>
            <a:r>
              <a:rPr lang="zh-CN" altLang="en-US" sz="2400">
                <a:latin typeface="宋体" panose="02010600030101010101" pitchFamily="2" charset="-122"/>
                <a:ea typeface="宋体" panose="02010600030101010101" pitchFamily="2" charset="-122"/>
              </a:rPr>
              <a:t>响应</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客户的</a:t>
            </a:r>
            <a:r>
              <a:rPr lang="en-US" altLang="zh-CN" sz="2400">
                <a:latin typeface="Times New Roman" panose="02020603050405020304" pitchFamily="2" charset="0"/>
                <a:ea typeface="宋体" panose="02010600030101010101" pitchFamily="2" charset="-122"/>
              </a:rPr>
              <a:t>TGT</a:t>
            </a:r>
            <a:r>
              <a:rPr lang="zh-CN" altLang="en-US" sz="2400">
                <a:latin typeface="宋体" panose="02010600030101010101" pitchFamily="2" charset="-122"/>
                <a:ea typeface="宋体" panose="02010600030101010101" pitchFamily="2" charset="-122"/>
              </a:rPr>
              <a:t>请求示意图</a:t>
            </a:r>
            <a:r>
              <a:rPr lang="zh-CN" altLang="en-US" sz="2400">
                <a:latin typeface="Times New Roman" panose="02020603050405020304" pitchFamily="2" charset="0"/>
                <a:ea typeface="宋体" panose="02010600030101010101" pitchFamily="2" charset="-122"/>
              </a:rPr>
              <a:t> </a:t>
            </a:r>
            <a:endParaRPr lang="zh-CN" altLang="en-US" sz="2400">
              <a:latin typeface="Times New Roman" panose="02020603050405020304" pitchFamily="2" charset="0"/>
              <a:ea typeface="宋体" panose="02010600030101010101" pitchFamily="2" charset="-122"/>
            </a:endParaRPr>
          </a:p>
        </p:txBody>
      </p:sp>
      <p:graphicFrame>
        <p:nvGraphicFramePr>
          <p:cNvPr id="15363" name="对象 15362"/>
          <p:cNvGraphicFramePr>
            <a:graphicFrameLocks noChangeAspect="1"/>
          </p:cNvGraphicFramePr>
          <p:nvPr/>
        </p:nvGraphicFramePr>
        <p:xfrm>
          <a:off x="1524000" y="1143000"/>
          <a:ext cx="9144000" cy="3998913"/>
        </p:xfrm>
        <a:graphic>
          <a:graphicData uri="http://schemas.openxmlformats.org/presentationml/2006/ole">
            <mc:AlternateContent xmlns:mc="http://schemas.openxmlformats.org/markup-compatibility/2006">
              <mc:Choice xmlns:v="urn:schemas-microsoft-com:vml" Requires="v">
                <p:oleObj spid="_x0000_s3078" name="" r:id="rId1" imgW="4030980" imgH="1762760" progId="Visio.Drawing.4">
                  <p:embed/>
                </p:oleObj>
              </mc:Choice>
              <mc:Fallback>
                <p:oleObj name="" r:id="rId1" imgW="4030980" imgH="1762760" progId="Visio.Drawing.4">
                  <p:embed/>
                  <p:pic>
                    <p:nvPicPr>
                      <p:cNvPr id="0" name="图片 3077"/>
                      <p:cNvPicPr/>
                      <p:nvPr/>
                    </p:nvPicPr>
                    <p:blipFill>
                      <a:blip r:embed="rId2"/>
                      <a:stretch>
                        <a:fillRect/>
                      </a:stretch>
                    </p:blipFill>
                    <p:spPr>
                      <a:xfrm>
                        <a:off x="1524000" y="1143000"/>
                        <a:ext cx="9144000" cy="3998913"/>
                      </a:xfrm>
                      <a:prstGeom prst="rect">
                        <a:avLst/>
                      </a:prstGeom>
                      <a:noFill/>
                      <a:ln w="38100">
                        <a:noFill/>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文本框 16385"/>
          <p:cNvSpPr txBox="1"/>
          <p:nvPr/>
        </p:nvSpPr>
        <p:spPr>
          <a:xfrm>
            <a:off x="1905000" y="685800"/>
            <a:ext cx="8458200" cy="3291840"/>
          </a:xfrm>
          <a:prstGeom prst="rect">
            <a:avLst/>
          </a:prstGeom>
          <a:noFill/>
          <a:ln w="9525">
            <a:noFill/>
          </a:ln>
        </p:spPr>
        <p:txBody>
          <a:bodyPr>
            <a:spAutoFit/>
          </a:bodyPr>
          <a:p>
            <a:pPr lvl="0">
              <a:lnSpc>
                <a:spcPct val="150000"/>
              </a:lnSpc>
              <a:spcBef>
                <a:spcPct val="50000"/>
              </a:spcBef>
            </a:pPr>
            <a:r>
              <a:rPr lang="zh-CN" altLang="en-US" sz="2400">
                <a:latin typeface="宋体" panose="02010600030101010101" pitchFamily="2" charset="-122"/>
                <a:ea typeface="宋体" panose="02010600030101010101" pitchFamily="2" charset="-122"/>
              </a:rPr>
              <a:t>　　</a:t>
            </a:r>
            <a:r>
              <a:rPr lang="zh-CN" altLang="en-US" sz="2800">
                <a:latin typeface="宋体" panose="02010600030101010101" pitchFamily="2" charset="-122"/>
                <a:ea typeface="宋体" panose="02010600030101010101" pitchFamily="2" charset="-122"/>
              </a:rPr>
              <a:t>第三步，</a:t>
            </a:r>
            <a:r>
              <a:rPr lang="en-US" altLang="zh-CN" sz="2800">
                <a:latin typeface="Times New Roman" panose="02020603050405020304" pitchFamily="2" charset="0"/>
                <a:ea typeface="宋体" panose="02010600030101010101" pitchFamily="2" charset="-122"/>
              </a:rPr>
              <a:t>Kerberos</a:t>
            </a:r>
            <a:r>
              <a:rPr lang="zh-CN" altLang="en-US" sz="2800">
                <a:latin typeface="宋体" panose="02010600030101010101" pitchFamily="2" charset="-122"/>
                <a:ea typeface="宋体" panose="02010600030101010101" pitchFamily="2" charset="-122"/>
              </a:rPr>
              <a:t>客户收到</a:t>
            </a:r>
            <a:r>
              <a:rPr lang="en-US" altLang="zh-CN" sz="2800">
                <a:latin typeface="Times New Roman" panose="02020603050405020304" pitchFamily="2" charset="0"/>
                <a:ea typeface="宋体" panose="02010600030101010101" pitchFamily="2" charset="-122"/>
              </a:rPr>
              <a:t>AS </a:t>
            </a:r>
            <a:r>
              <a:rPr lang="zh-CN" altLang="en-US" sz="2800">
                <a:latin typeface="宋体" panose="02010600030101010101" pitchFamily="2" charset="-122"/>
                <a:ea typeface="宋体" panose="02010600030101010101" pitchFamily="2" charset="-122"/>
              </a:rPr>
              <a:t>发来的</a:t>
            </a:r>
            <a:r>
              <a:rPr lang="en-US" altLang="zh-CN" sz="2800">
                <a:latin typeface="Times New Roman" panose="02020603050405020304" pitchFamily="2" charset="0"/>
                <a:ea typeface="宋体" panose="02010600030101010101" pitchFamily="2" charset="-122"/>
              </a:rPr>
              <a:t>TGT</a:t>
            </a:r>
            <a:r>
              <a:rPr lang="zh-CN" altLang="en-US" sz="2800">
                <a:latin typeface="宋体" panose="02010600030101010101" pitchFamily="2" charset="-122"/>
                <a:ea typeface="宋体" panose="02010600030101010101" pitchFamily="2" charset="-122"/>
              </a:rPr>
              <a:t>后，使用自己的秘密密钥进行解密，得到会话密钥，然后利用解密的信息重新构造认证请求单，向</a:t>
            </a:r>
            <a:r>
              <a:rPr lang="en-US" altLang="zh-CN" sz="2800">
                <a:latin typeface="Times New Roman" panose="02020603050405020304" pitchFamily="2" charset="0"/>
                <a:ea typeface="宋体" panose="02010600030101010101" pitchFamily="2" charset="-122"/>
              </a:rPr>
              <a:t>TGS</a:t>
            </a:r>
            <a:r>
              <a:rPr lang="zh-CN" altLang="en-US" sz="2800">
                <a:latin typeface="宋体" panose="02010600030101010101" pitchFamily="2" charset="-122"/>
                <a:ea typeface="宋体" panose="02010600030101010101" pitchFamily="2" charset="-122"/>
              </a:rPr>
              <a:t>发送请求，申请访问应用服务器</a:t>
            </a:r>
            <a:r>
              <a:rPr lang="en-US" altLang="zh-CN" sz="2800">
                <a:latin typeface="Times New Roman" panose="02020603050405020304" pitchFamily="2" charset="0"/>
                <a:ea typeface="宋体" panose="02010600030101010101" pitchFamily="2" charset="-122"/>
              </a:rPr>
              <a:t>AP</a:t>
            </a:r>
            <a:r>
              <a:rPr lang="zh-CN" altLang="en-US" sz="2800">
                <a:latin typeface="宋体" panose="02010600030101010101" pitchFamily="2" charset="-122"/>
                <a:ea typeface="宋体" panose="02010600030101010101" pitchFamily="2" charset="-122"/>
              </a:rPr>
              <a:t>所需要的票据</a:t>
            </a:r>
            <a:r>
              <a:rPr lang="en-US" altLang="zh-CN" sz="2800">
                <a:latin typeface="Times New Roman" panose="02020603050405020304" pitchFamily="2" charset="0"/>
                <a:ea typeface="宋体" panose="02010600030101010101" pitchFamily="2" charset="-122"/>
              </a:rPr>
              <a:t>(Ticket)</a:t>
            </a:r>
            <a:r>
              <a:rPr lang="zh-CN" altLang="en-US" sz="2800">
                <a:latin typeface="宋体" panose="02010600030101010101" pitchFamily="2" charset="-122"/>
                <a:ea typeface="宋体" panose="02010600030101010101" pitchFamily="2" charset="-122"/>
              </a:rPr>
              <a:t>。第三步认证会话过程如图</a:t>
            </a:r>
            <a:r>
              <a:rPr lang="en-US" altLang="zh-CN" sz="2800">
                <a:latin typeface="Times New Roman" panose="02020603050405020304" pitchFamily="2" charset="0"/>
                <a:ea typeface="宋体" panose="02010600030101010101" pitchFamily="2" charset="-122"/>
              </a:rPr>
              <a:t>4-9</a:t>
            </a:r>
            <a:r>
              <a:rPr lang="zh-CN" altLang="en-US" sz="2800">
                <a:latin typeface="宋体" panose="02010600030101010101" pitchFamily="2" charset="-122"/>
                <a:ea typeface="宋体" panose="02010600030101010101" pitchFamily="2" charset="-122"/>
              </a:rPr>
              <a:t>所示。</a:t>
            </a:r>
            <a:r>
              <a:rPr lang="zh-CN" altLang="en-US" sz="2400">
                <a:latin typeface="Times New Roman" panose="02020603050405020304" pitchFamily="2" charset="0"/>
                <a:ea typeface="宋体" panose="02010600030101010101" pitchFamily="2" charset="-122"/>
              </a:rPr>
              <a:t> </a:t>
            </a:r>
            <a:endParaRPr lang="zh-CN" altLang="en-US" sz="2400">
              <a:latin typeface="Times New Roman" panose="02020603050405020304" pitchFamily="2"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文本框 17409"/>
          <p:cNvSpPr txBox="1"/>
          <p:nvPr/>
        </p:nvSpPr>
        <p:spPr>
          <a:xfrm>
            <a:off x="3298825" y="5105400"/>
            <a:ext cx="5593080" cy="457200"/>
          </a:xfrm>
          <a:prstGeom prst="rect">
            <a:avLst/>
          </a:prstGeom>
          <a:noFill/>
          <a:ln w="9525">
            <a:noFill/>
          </a:ln>
        </p:spPr>
        <p:txBody>
          <a:bodyPr wrap="none" anchor="t">
            <a:spAutoFit/>
          </a:bodyPr>
          <a:p>
            <a:pPr lvl="0"/>
            <a:r>
              <a:rPr lang="zh-CN" altLang="en-US" sz="2400">
                <a:latin typeface="宋体" panose="02010600030101010101" pitchFamily="2" charset="-122"/>
                <a:ea typeface="宋体" panose="02010600030101010101" pitchFamily="2" charset="-122"/>
              </a:rPr>
              <a:t>图</a:t>
            </a:r>
            <a:r>
              <a:rPr lang="en-US" altLang="zh-CN" sz="2400">
                <a:latin typeface="Times New Roman" panose="02020603050405020304" pitchFamily="2" charset="0"/>
                <a:ea typeface="宋体" panose="02010600030101010101" pitchFamily="2" charset="-122"/>
              </a:rPr>
              <a:t>4-9  Kerberos</a:t>
            </a:r>
            <a:r>
              <a:rPr lang="zh-CN" altLang="en-US" sz="2400">
                <a:latin typeface="宋体" panose="02010600030101010101" pitchFamily="2" charset="-122"/>
                <a:ea typeface="宋体" panose="02010600030101010101" pitchFamily="2" charset="-122"/>
              </a:rPr>
              <a:t>客户认证请求票据示意图</a:t>
            </a:r>
            <a:r>
              <a:rPr lang="zh-CN" altLang="en-US" sz="2400">
                <a:latin typeface="Times New Roman" panose="02020603050405020304" pitchFamily="2" charset="0"/>
                <a:ea typeface="宋体" panose="02010600030101010101" pitchFamily="2" charset="-122"/>
              </a:rPr>
              <a:t> </a:t>
            </a:r>
            <a:endParaRPr lang="zh-CN" altLang="en-US" sz="2400">
              <a:latin typeface="Times New Roman" panose="02020603050405020304" pitchFamily="2" charset="0"/>
              <a:ea typeface="宋体" panose="02010600030101010101" pitchFamily="2" charset="-122"/>
            </a:endParaRPr>
          </a:p>
        </p:txBody>
      </p:sp>
      <p:graphicFrame>
        <p:nvGraphicFramePr>
          <p:cNvPr id="17411" name="对象 17410"/>
          <p:cNvGraphicFramePr>
            <a:graphicFrameLocks noChangeAspect="1"/>
          </p:cNvGraphicFramePr>
          <p:nvPr/>
        </p:nvGraphicFramePr>
        <p:xfrm>
          <a:off x="1600200" y="1371600"/>
          <a:ext cx="9048750" cy="2463800"/>
        </p:xfrm>
        <a:graphic>
          <a:graphicData uri="http://schemas.openxmlformats.org/presentationml/2006/ole">
            <mc:AlternateContent xmlns:mc="http://schemas.openxmlformats.org/markup-compatibility/2006">
              <mc:Choice xmlns:v="urn:schemas-microsoft-com:vml" Requires="v">
                <p:oleObj spid="_x0000_s3079" name="" r:id="rId1" imgW="4480560" imgH="1223010" progId="Visio.Drawing.4">
                  <p:embed/>
                </p:oleObj>
              </mc:Choice>
              <mc:Fallback>
                <p:oleObj name="" r:id="rId1" imgW="4480560" imgH="1223010" progId="Visio.Drawing.4">
                  <p:embed/>
                  <p:pic>
                    <p:nvPicPr>
                      <p:cNvPr id="0" name="图片 3078"/>
                      <p:cNvPicPr/>
                      <p:nvPr/>
                    </p:nvPicPr>
                    <p:blipFill>
                      <a:blip r:embed="rId2"/>
                      <a:stretch>
                        <a:fillRect/>
                      </a:stretch>
                    </p:blipFill>
                    <p:spPr>
                      <a:xfrm>
                        <a:off x="1600200" y="1371600"/>
                        <a:ext cx="9048750" cy="2463800"/>
                      </a:xfrm>
                      <a:prstGeom prst="rect">
                        <a:avLst/>
                      </a:prstGeom>
                      <a:noFill/>
                      <a:ln w="38100">
                        <a:noFill/>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文本框 18433"/>
          <p:cNvSpPr txBox="1"/>
          <p:nvPr/>
        </p:nvSpPr>
        <p:spPr>
          <a:xfrm>
            <a:off x="1828800" y="762000"/>
            <a:ext cx="8534400" cy="4185920"/>
          </a:xfrm>
          <a:prstGeom prst="rect">
            <a:avLst/>
          </a:prstGeom>
          <a:noFill/>
          <a:ln w="9525">
            <a:noFill/>
          </a:ln>
        </p:spPr>
        <p:txBody>
          <a:bodyPr>
            <a:spAutoFit/>
          </a:bodyPr>
          <a:p>
            <a:pPr lvl="0">
              <a:lnSpc>
                <a:spcPct val="140000"/>
              </a:lnSpc>
              <a:spcBef>
                <a:spcPct val="50000"/>
              </a:spcBef>
            </a:pPr>
            <a:r>
              <a:rPr lang="zh-CN" altLang="en-US" sz="2400">
                <a:latin typeface="宋体" panose="02010600030101010101" pitchFamily="2" charset="-122"/>
                <a:ea typeface="宋体" panose="02010600030101010101" pitchFamily="2" charset="-122"/>
              </a:rPr>
              <a:t>　　第四步，</a:t>
            </a:r>
            <a:r>
              <a:rPr lang="zh-CN" altLang="en-US" sz="2400">
                <a:latin typeface="Times New Roman" panose="02020603050405020304" pitchFamily="2" charset="0"/>
                <a:ea typeface="宋体" panose="02010600030101010101" pitchFamily="2" charset="-122"/>
              </a:rPr>
              <a:t> </a:t>
            </a:r>
            <a:r>
              <a:rPr lang="en-US" altLang="zh-CN" sz="2400">
                <a:latin typeface="Times New Roman" panose="02020603050405020304" pitchFamily="2" charset="0"/>
                <a:ea typeface="宋体" panose="02010600030101010101" pitchFamily="2" charset="-122"/>
              </a:rPr>
              <a:t>TGS</a:t>
            </a:r>
            <a:r>
              <a:rPr lang="zh-CN" altLang="en-US" sz="2400">
                <a:latin typeface="宋体" panose="02010600030101010101" pitchFamily="2" charset="-122"/>
                <a:ea typeface="宋体" panose="02010600030101010101" pitchFamily="2" charset="-122"/>
              </a:rPr>
              <a:t>使用其秘密密钥对</a:t>
            </a:r>
            <a:r>
              <a:rPr lang="en-US" altLang="zh-CN" sz="2400">
                <a:latin typeface="Times New Roman" panose="02020603050405020304" pitchFamily="2" charset="0"/>
                <a:ea typeface="宋体" panose="02010600030101010101" pitchFamily="2" charset="-122"/>
              </a:rPr>
              <a:t>TGT</a:t>
            </a:r>
            <a:r>
              <a:rPr lang="zh-CN" altLang="en-US" sz="2400">
                <a:latin typeface="宋体" panose="02010600030101010101" pitchFamily="2" charset="-122"/>
                <a:ea typeface="宋体" panose="02010600030101010101" pitchFamily="2" charset="-122"/>
              </a:rPr>
              <a:t>进行解密，同时使用</a:t>
            </a:r>
            <a:r>
              <a:rPr lang="en-US" altLang="zh-CN" sz="2400">
                <a:latin typeface="Times New Roman" panose="02020603050405020304" pitchFamily="2" charset="0"/>
                <a:ea typeface="宋体" panose="02010600030101010101" pitchFamily="2" charset="-122"/>
              </a:rPr>
              <a:t>TGT</a:t>
            </a:r>
            <a:r>
              <a:rPr lang="zh-CN" altLang="en-US" sz="2400">
                <a:latin typeface="宋体" panose="02010600030101010101" pitchFamily="2" charset="-122"/>
                <a:ea typeface="宋体" panose="02010600030101010101" pitchFamily="2" charset="-122"/>
              </a:rPr>
              <a:t>中的会话密钥对</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客户的请求认证单信息进行解密，并将解密后的认证单信息与</a:t>
            </a:r>
            <a:r>
              <a:rPr lang="en-US" altLang="zh-CN" sz="2400">
                <a:latin typeface="Times New Roman" panose="02020603050405020304" pitchFamily="2" charset="0"/>
                <a:ea typeface="宋体" panose="02010600030101010101" pitchFamily="2" charset="-122"/>
              </a:rPr>
              <a:t>TGT</a:t>
            </a:r>
            <a:r>
              <a:rPr lang="zh-CN" altLang="en-US" sz="2400">
                <a:latin typeface="宋体" panose="02010600030101010101" pitchFamily="2" charset="-122"/>
                <a:ea typeface="宋体" panose="02010600030101010101" pitchFamily="2" charset="-122"/>
              </a:rPr>
              <a:t>中的信息进行比较。然后，</a:t>
            </a:r>
            <a:r>
              <a:rPr lang="en-US" altLang="zh-CN" sz="2400">
                <a:latin typeface="Times New Roman" panose="02020603050405020304" pitchFamily="2" charset="0"/>
                <a:ea typeface="宋体" panose="02010600030101010101" pitchFamily="2" charset="-122"/>
              </a:rPr>
              <a:t>TGS</a:t>
            </a:r>
            <a:r>
              <a:rPr lang="zh-CN" altLang="en-US" sz="2400">
                <a:latin typeface="宋体" panose="02010600030101010101" pitchFamily="2" charset="-122"/>
                <a:ea typeface="宋体" panose="02010600030101010101" pitchFamily="2" charset="-122"/>
              </a:rPr>
              <a:t>生成新的会话密钥以供</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客户和应用服务器使用，并利用各自的秘密密钥加密会话密钥。最后，生成一个票据，它由</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客户实体名、地址、时间戳、限制时间、会话密钥组成。</a:t>
            </a:r>
            <a:r>
              <a:rPr lang="en-US" altLang="zh-CN" sz="2400">
                <a:latin typeface="Times New Roman" panose="02020603050405020304" pitchFamily="2" charset="0"/>
                <a:ea typeface="宋体" panose="02010600030101010101" pitchFamily="2" charset="-122"/>
              </a:rPr>
              <a:t>TGS</a:t>
            </a:r>
            <a:r>
              <a:rPr lang="zh-CN" altLang="en-US" sz="2400">
                <a:latin typeface="宋体" panose="02010600030101010101" pitchFamily="2" charset="-122"/>
                <a:ea typeface="宋体" panose="02010600030101010101" pitchFamily="2" charset="-122"/>
              </a:rPr>
              <a:t>生成</a:t>
            </a:r>
            <a:r>
              <a:rPr lang="en-US" altLang="zh-CN" sz="2400">
                <a:latin typeface="Times New Roman" panose="02020603050405020304" pitchFamily="2" charset="0"/>
                <a:ea typeface="宋体" panose="02010600030101010101" pitchFamily="2" charset="-122"/>
              </a:rPr>
              <a:t>TGT</a:t>
            </a:r>
            <a:r>
              <a:rPr lang="zh-CN" altLang="en-US" sz="2400">
                <a:latin typeface="宋体" panose="02010600030101010101" pitchFamily="2" charset="-122"/>
                <a:ea typeface="宋体" panose="02010600030101010101" pitchFamily="2" charset="-122"/>
              </a:rPr>
              <a:t>完毕后，把</a:t>
            </a:r>
            <a:r>
              <a:rPr lang="en-US" altLang="zh-CN" sz="2400">
                <a:latin typeface="Times New Roman" panose="02020603050405020304" pitchFamily="2" charset="0"/>
                <a:ea typeface="宋体" panose="02010600030101010101" pitchFamily="2" charset="-122"/>
              </a:rPr>
              <a:t>TGT</a:t>
            </a:r>
            <a:r>
              <a:rPr lang="zh-CN" altLang="en-US" sz="2400">
                <a:latin typeface="宋体" panose="02010600030101010101" pitchFamily="2" charset="-122"/>
                <a:ea typeface="宋体" panose="02010600030101010101" pitchFamily="2" charset="-122"/>
              </a:rPr>
              <a:t>发送给</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客户。第四步认证会话过程如图</a:t>
            </a:r>
            <a:r>
              <a:rPr lang="en-US" altLang="zh-CN" sz="2400">
                <a:latin typeface="Times New Roman" panose="02020603050405020304" pitchFamily="2" charset="0"/>
                <a:ea typeface="宋体" panose="02010600030101010101" pitchFamily="2" charset="-122"/>
              </a:rPr>
              <a:t>4-10</a:t>
            </a:r>
            <a:r>
              <a:rPr lang="zh-CN" altLang="en-US" sz="2400">
                <a:latin typeface="宋体" panose="02010600030101010101" pitchFamily="2" charset="-122"/>
                <a:ea typeface="宋体" panose="02010600030101010101" pitchFamily="2" charset="-122"/>
              </a:rPr>
              <a:t>所示。</a:t>
            </a:r>
            <a:r>
              <a:rPr lang="zh-CN" altLang="en-US" sz="2400">
                <a:latin typeface="Times New Roman" panose="02020603050405020304" pitchFamily="2" charset="0"/>
                <a:ea typeface="宋体" panose="02010600030101010101" pitchFamily="2" charset="-122"/>
              </a:rPr>
              <a:t> </a:t>
            </a:r>
            <a:endParaRPr lang="zh-CN" altLang="en-US" sz="2400">
              <a:latin typeface="Times New Roman" panose="02020603050405020304" pitchFamily="2"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文本框 5121"/>
          <p:cNvSpPr txBox="1"/>
          <p:nvPr/>
        </p:nvSpPr>
        <p:spPr>
          <a:xfrm>
            <a:off x="-1270" y="460375"/>
            <a:ext cx="11658600" cy="3928110"/>
          </a:xfrm>
          <a:prstGeom prst="rect">
            <a:avLst/>
          </a:prstGeom>
          <a:noFill/>
          <a:ln w="9525">
            <a:noFill/>
          </a:ln>
        </p:spPr>
        <p:txBody>
          <a:bodyPr wrap="square">
            <a:spAutoFit/>
          </a:bodyPr>
          <a:p>
            <a:pPr lvl="0" eaLnBrk="1" hangingPunct="1">
              <a:lnSpc>
                <a:spcPct val="130000"/>
              </a:lnSpc>
              <a:spcBef>
                <a:spcPct val="50000"/>
              </a:spcBef>
            </a:pPr>
            <a:r>
              <a:rPr lang="zh-CN" altLang="en-US" dirty="0">
                <a:latin typeface="Times New Roman" panose="02020603050405020304" pitchFamily="2" charset="0"/>
                <a:ea typeface="宋体" panose="02010600030101010101" pitchFamily="2" charset="-122"/>
              </a:rPr>
              <a:t>        </a:t>
            </a:r>
            <a:r>
              <a:rPr lang="en-US" altLang="x-none" sz="2400" dirty="0">
                <a:solidFill>
                  <a:srgbClr val="FF0000"/>
                </a:solidFill>
                <a:highlight>
                  <a:srgbClr val="FFFF00"/>
                </a:highlight>
                <a:latin typeface="Times New Roman" panose="02020603050405020304" pitchFamily="2" charset="0"/>
                <a:ea typeface="宋体" panose="02010600030101010101" pitchFamily="2" charset="-122"/>
              </a:rPr>
              <a:t>Hash</a:t>
            </a:r>
            <a:r>
              <a:rPr lang="zh-CN" altLang="en-US" sz="2400" dirty="0">
                <a:solidFill>
                  <a:srgbClr val="FF0000"/>
                </a:solidFill>
                <a:highlight>
                  <a:srgbClr val="FFFF00"/>
                </a:highlight>
                <a:latin typeface="宋体" panose="02010600030101010101" pitchFamily="2" charset="-122"/>
                <a:ea typeface="宋体" panose="02010600030101010101" pitchFamily="2" charset="-122"/>
              </a:rPr>
              <a:t>函数的安全性是指：在现有的计算资源下，找到一个碰撞是不可能的。</a:t>
            </a:r>
            <a:r>
              <a:rPr lang="en-US" altLang="x-none" sz="2400" dirty="0">
                <a:latin typeface="Times New Roman" panose="02020603050405020304" pitchFamily="2" charset="0"/>
                <a:ea typeface="宋体" panose="02010600030101010101" pitchFamily="2" charset="-122"/>
              </a:rPr>
              <a:t>Hash</a:t>
            </a:r>
            <a:r>
              <a:rPr lang="zh-CN" altLang="en-US" sz="2400" dirty="0">
                <a:latin typeface="宋体" panose="02010600030101010101" pitchFamily="2" charset="-122"/>
                <a:ea typeface="宋体" panose="02010600030101010101" pitchFamily="2" charset="-122"/>
              </a:rPr>
              <a:t>函数在网络安全应用中，</a:t>
            </a:r>
            <a:r>
              <a:rPr lang="zh-CN" altLang="en-US" sz="2400" b="1" dirty="0">
                <a:solidFill>
                  <a:srgbClr val="FF0000"/>
                </a:solidFill>
                <a:latin typeface="宋体" panose="02010600030101010101" pitchFamily="2" charset="-122"/>
                <a:ea typeface="宋体" panose="02010600030101010101" pitchFamily="2" charset="-122"/>
              </a:rPr>
              <a:t>不仅能用于保护消息或文件的完整性，而且也能用作密码信息的安全存储。</a:t>
            </a:r>
            <a:r>
              <a:rPr lang="zh-CN" altLang="en-US" sz="2400" dirty="0">
                <a:latin typeface="宋体" panose="02010600030101010101" pitchFamily="2" charset="-122"/>
                <a:ea typeface="宋体" panose="02010600030101010101" pitchFamily="2" charset="-122"/>
              </a:rPr>
              <a:t>例如，网页防篡改应用。网页文件管理者首先用网页文件生成系列</a:t>
            </a:r>
            <a:r>
              <a:rPr lang="en-US" altLang="x-none" sz="2400" dirty="0">
                <a:latin typeface="Times New Roman" panose="02020603050405020304" pitchFamily="2" charset="0"/>
                <a:ea typeface="宋体" panose="02010600030101010101" pitchFamily="2" charset="-122"/>
              </a:rPr>
              <a:t>Hash</a:t>
            </a:r>
            <a:r>
              <a:rPr lang="zh-CN" altLang="en-US" sz="2400" dirty="0">
                <a:latin typeface="宋体" panose="02010600030101010101" pitchFamily="2" charset="-122"/>
                <a:ea typeface="宋体" panose="02010600030101010101" pitchFamily="2" charset="-122"/>
              </a:rPr>
              <a:t>值，并将</a:t>
            </a:r>
            <a:r>
              <a:rPr lang="en-US" altLang="x-none" sz="2400" dirty="0">
                <a:latin typeface="Times New Roman" panose="02020603050405020304" pitchFamily="2" charset="0"/>
                <a:ea typeface="宋体" panose="02010600030101010101" pitchFamily="2" charset="-122"/>
              </a:rPr>
              <a:t>Hash</a:t>
            </a:r>
            <a:r>
              <a:rPr lang="zh-CN" altLang="en-US" sz="2400" dirty="0">
                <a:latin typeface="宋体" panose="02010600030101010101" pitchFamily="2" charset="-122"/>
                <a:ea typeface="宋体" panose="02010600030101010101" pitchFamily="2" charset="-122"/>
              </a:rPr>
              <a:t>值备份存放在安全地方。然后定时再计算这些网页文件的</a:t>
            </a:r>
            <a:r>
              <a:rPr lang="en-US" altLang="x-none" sz="2400" dirty="0">
                <a:latin typeface="Times New Roman" panose="02020603050405020304" pitchFamily="2" charset="0"/>
                <a:ea typeface="宋体" panose="02010600030101010101" pitchFamily="2" charset="-122"/>
              </a:rPr>
              <a:t>Hash</a:t>
            </a:r>
            <a:r>
              <a:rPr lang="zh-CN" altLang="en-US" sz="2400" dirty="0">
                <a:latin typeface="宋体" panose="02010600030101010101" pitchFamily="2" charset="-122"/>
                <a:ea typeface="宋体" panose="02010600030101010101" pitchFamily="2" charset="-122"/>
              </a:rPr>
              <a:t>值，如果新产生的</a:t>
            </a:r>
            <a:r>
              <a:rPr lang="en-US" altLang="x-none" sz="2400" dirty="0">
                <a:latin typeface="Times New Roman" panose="02020603050405020304" pitchFamily="2" charset="0"/>
                <a:ea typeface="宋体" panose="02010600030101010101" pitchFamily="2" charset="-122"/>
              </a:rPr>
              <a:t>Hash</a:t>
            </a:r>
            <a:r>
              <a:rPr lang="zh-CN" altLang="en-US" sz="2400" dirty="0">
                <a:latin typeface="宋体" panose="02010600030101010101" pitchFamily="2" charset="-122"/>
                <a:ea typeface="宋体" panose="02010600030101010101" pitchFamily="2" charset="-122"/>
              </a:rPr>
              <a:t>值与备份的</a:t>
            </a:r>
            <a:r>
              <a:rPr lang="en-US" altLang="x-none" sz="2400" dirty="0">
                <a:latin typeface="Times New Roman" panose="02020603050405020304" pitchFamily="2" charset="0"/>
                <a:ea typeface="宋体" panose="02010600030101010101" pitchFamily="2" charset="-122"/>
              </a:rPr>
              <a:t>Hash</a:t>
            </a:r>
            <a:r>
              <a:rPr lang="zh-CN" altLang="en-US" sz="2400" dirty="0">
                <a:latin typeface="宋体" panose="02010600030101010101" pitchFamily="2" charset="-122"/>
                <a:ea typeface="宋体" panose="02010600030101010101" pitchFamily="2" charset="-122"/>
              </a:rPr>
              <a:t>值不一样，则说明网页文件被篡改了。目前，主要</a:t>
            </a:r>
            <a:r>
              <a:rPr lang="en-US" altLang="x-none" sz="2400" dirty="0">
                <a:latin typeface="Times New Roman" panose="02020603050405020304" pitchFamily="2" charset="0"/>
                <a:ea typeface="宋体" panose="02010600030101010101" pitchFamily="2" charset="-122"/>
              </a:rPr>
              <a:t>Hash</a:t>
            </a:r>
            <a:r>
              <a:rPr lang="zh-CN" altLang="en-US" sz="2400" dirty="0">
                <a:latin typeface="宋体" panose="02010600030101010101" pitchFamily="2" charset="-122"/>
                <a:ea typeface="宋体" panose="02010600030101010101" pitchFamily="2" charset="-122"/>
              </a:rPr>
              <a:t>算法有</a:t>
            </a:r>
            <a:r>
              <a:rPr lang="en-US" altLang="x-none" sz="2400" dirty="0">
                <a:latin typeface="Times New Roman" panose="02020603050405020304" pitchFamily="2" charset="0"/>
                <a:ea typeface="宋体" panose="02010600030101010101" pitchFamily="2" charset="-122"/>
              </a:rPr>
              <a:t>MD2</a:t>
            </a:r>
            <a:r>
              <a:rPr lang="zh-CN" altLang="en-US" sz="2400" dirty="0">
                <a:latin typeface="宋体" panose="02010600030101010101" pitchFamily="2" charset="-122"/>
                <a:ea typeface="宋体" panose="02010600030101010101" pitchFamily="2" charset="-122"/>
              </a:rPr>
              <a:t>、</a:t>
            </a:r>
            <a:r>
              <a:rPr lang="en-US" altLang="x-none" sz="2400" dirty="0">
                <a:latin typeface="Times New Roman" panose="02020603050405020304" pitchFamily="2" charset="0"/>
                <a:ea typeface="宋体" panose="02010600030101010101" pitchFamily="2" charset="-122"/>
              </a:rPr>
              <a:t>MD4</a:t>
            </a:r>
            <a:r>
              <a:rPr lang="zh-CN" altLang="en-US" sz="2400" dirty="0">
                <a:latin typeface="宋体" panose="02010600030101010101" pitchFamily="2" charset="-122"/>
                <a:ea typeface="宋体" panose="02010600030101010101" pitchFamily="2" charset="-122"/>
              </a:rPr>
              <a:t>、</a:t>
            </a:r>
            <a:r>
              <a:rPr lang="en-US" altLang="x-none" sz="2400" dirty="0">
                <a:latin typeface="Times New Roman" panose="02020603050405020304" pitchFamily="2" charset="0"/>
                <a:ea typeface="宋体" panose="02010600030101010101" pitchFamily="2" charset="-122"/>
              </a:rPr>
              <a:t>MD5</a:t>
            </a:r>
            <a:r>
              <a:rPr lang="zh-CN" altLang="en-US" sz="2400" dirty="0">
                <a:latin typeface="宋体" panose="02010600030101010101" pitchFamily="2" charset="-122"/>
                <a:ea typeface="宋体" panose="02010600030101010101" pitchFamily="2" charset="-122"/>
              </a:rPr>
              <a:t>、</a:t>
            </a:r>
            <a:r>
              <a:rPr lang="en-US" altLang="x-none" sz="2400" dirty="0">
                <a:latin typeface="Times New Roman" panose="02020603050405020304" pitchFamily="2" charset="0"/>
                <a:ea typeface="宋体" panose="02010600030101010101" pitchFamily="2" charset="-122"/>
              </a:rPr>
              <a:t>SHA</a:t>
            </a:r>
            <a:r>
              <a:rPr lang="zh-CN" altLang="en-US" sz="2400" dirty="0">
                <a:latin typeface="宋体" panose="02010600030101010101" pitchFamily="2" charset="-122"/>
                <a:ea typeface="宋体" panose="02010600030101010101" pitchFamily="2" charset="-122"/>
              </a:rPr>
              <a:t>。其中，</a:t>
            </a:r>
            <a:r>
              <a:rPr lang="en-US" altLang="x-none" sz="2400" dirty="0">
                <a:latin typeface="Times New Roman" panose="02020603050405020304" pitchFamily="2" charset="0"/>
                <a:ea typeface="宋体" panose="02010600030101010101" pitchFamily="2" charset="-122"/>
              </a:rPr>
              <a:t>MD5</a:t>
            </a:r>
            <a:r>
              <a:rPr lang="zh-CN" altLang="en-US" sz="2400" dirty="0">
                <a:latin typeface="宋体" panose="02010600030101010101" pitchFamily="2" charset="-122"/>
                <a:ea typeface="宋体" panose="02010600030101010101" pitchFamily="2" charset="-122"/>
              </a:rPr>
              <a:t>能产生</a:t>
            </a:r>
            <a:r>
              <a:rPr lang="en-US" altLang="x-none" sz="2400" dirty="0">
                <a:latin typeface="Times New Roman" panose="02020603050405020304" pitchFamily="2" charset="0"/>
                <a:ea typeface="宋体" panose="02010600030101010101" pitchFamily="2" charset="-122"/>
              </a:rPr>
              <a:t>128</a:t>
            </a:r>
            <a:r>
              <a:rPr lang="zh-CN" altLang="en-US" sz="2400" dirty="0">
                <a:latin typeface="宋体" panose="02010600030101010101" pitchFamily="2" charset="-122"/>
                <a:ea typeface="宋体" panose="02010600030101010101" pitchFamily="2" charset="-122"/>
              </a:rPr>
              <a:t>比特长度的哈希值，它的使用广泛，常用于网络中文件的完整性检查。而</a:t>
            </a:r>
            <a:r>
              <a:rPr lang="en-US" altLang="x-none" sz="2400" dirty="0">
                <a:latin typeface="Times New Roman" panose="02020603050405020304" pitchFamily="2" charset="0"/>
                <a:ea typeface="宋体" panose="02010600030101010101" pitchFamily="2" charset="-122"/>
              </a:rPr>
              <a:t>SHA</a:t>
            </a:r>
            <a:r>
              <a:rPr lang="zh-CN" altLang="en-US" sz="2400" dirty="0">
                <a:latin typeface="宋体" panose="02010600030101010101" pitchFamily="2" charset="-122"/>
                <a:ea typeface="宋体" panose="02010600030101010101" pitchFamily="2" charset="-122"/>
              </a:rPr>
              <a:t>由</a:t>
            </a:r>
            <a:r>
              <a:rPr lang="en-US" altLang="x-none" sz="2400" dirty="0">
                <a:latin typeface="Times New Roman" panose="02020603050405020304" pitchFamily="2" charset="0"/>
                <a:ea typeface="宋体" panose="02010600030101010101" pitchFamily="2" charset="-122"/>
              </a:rPr>
              <a:t>NIST</a:t>
            </a:r>
            <a:r>
              <a:rPr lang="zh-CN" altLang="en-US" sz="2400" dirty="0">
                <a:latin typeface="宋体" panose="02010600030101010101" pitchFamily="2" charset="-122"/>
                <a:ea typeface="宋体" panose="02010600030101010101" pitchFamily="2" charset="-122"/>
              </a:rPr>
              <a:t>和</a:t>
            </a:r>
            <a:r>
              <a:rPr lang="en-US" altLang="x-none" sz="2400" dirty="0">
                <a:latin typeface="Times New Roman" panose="02020603050405020304" pitchFamily="2" charset="0"/>
                <a:ea typeface="宋体" panose="02010600030101010101" pitchFamily="2" charset="-122"/>
              </a:rPr>
              <a:t>NSA</a:t>
            </a:r>
            <a:r>
              <a:rPr lang="zh-CN" altLang="en-US" sz="2400" dirty="0">
                <a:latin typeface="宋体" panose="02010600030101010101" pitchFamily="2" charset="-122"/>
                <a:ea typeface="宋体" panose="02010600030101010101" pitchFamily="2" charset="-122"/>
              </a:rPr>
              <a:t>研究开发，在美国政府中使用，作为安全哈希标准，</a:t>
            </a:r>
            <a:r>
              <a:rPr lang="en-US" altLang="x-none" sz="2400" dirty="0">
                <a:latin typeface="Times New Roman" panose="02020603050405020304" pitchFamily="2" charset="0"/>
                <a:ea typeface="宋体" panose="02010600030101010101" pitchFamily="2" charset="-122"/>
              </a:rPr>
              <a:t>SHA</a:t>
            </a:r>
            <a:r>
              <a:rPr lang="zh-CN" altLang="en-US" sz="2400" dirty="0">
                <a:latin typeface="宋体" panose="02010600030101010101" pitchFamily="2" charset="-122"/>
                <a:ea typeface="宋体" panose="02010600030101010101" pitchFamily="2" charset="-122"/>
              </a:rPr>
              <a:t>产生的哈希值比</a:t>
            </a:r>
            <a:r>
              <a:rPr lang="en-US" altLang="x-none" sz="2400" dirty="0">
                <a:latin typeface="Times New Roman" panose="02020603050405020304" pitchFamily="2" charset="0"/>
                <a:ea typeface="宋体" panose="02010600030101010101" pitchFamily="2" charset="-122"/>
              </a:rPr>
              <a:t>MD5</a:t>
            </a:r>
            <a:r>
              <a:rPr lang="zh-CN" altLang="en-US" sz="2400" dirty="0">
                <a:latin typeface="宋体" panose="02010600030101010101" pitchFamily="2" charset="-122"/>
                <a:ea typeface="宋体" panose="02010600030101010101" pitchFamily="2" charset="-122"/>
              </a:rPr>
              <a:t>长，有</a:t>
            </a:r>
            <a:r>
              <a:rPr lang="en-US" altLang="x-none" sz="2400" dirty="0">
                <a:latin typeface="Times New Roman" panose="02020603050405020304" pitchFamily="2" charset="0"/>
                <a:ea typeface="宋体" panose="02010600030101010101" pitchFamily="2" charset="-122"/>
              </a:rPr>
              <a:t>160</a:t>
            </a:r>
            <a:r>
              <a:rPr lang="zh-CN" altLang="en-US" sz="2400" dirty="0">
                <a:latin typeface="宋体" panose="02010600030101010101" pitchFamily="2" charset="-122"/>
                <a:ea typeface="宋体" panose="02010600030101010101" pitchFamily="2" charset="-122"/>
              </a:rPr>
              <a:t>比特。</a:t>
            </a:r>
            <a:r>
              <a:rPr lang="zh-CN" altLang="en-US" sz="2400" dirty="0">
                <a:latin typeface="Times New Roman" panose="02020603050405020304" pitchFamily="2" charset="0"/>
                <a:ea typeface="宋体" panose="02010600030101010101" pitchFamily="2" charset="-122"/>
              </a:rPr>
              <a:t> </a:t>
            </a:r>
            <a:endParaRPr lang="zh-CN" altLang="en-US" sz="2400" dirty="0">
              <a:latin typeface="Times New Roman" panose="02020603050405020304" pitchFamily="2" charset="0"/>
              <a:ea typeface="宋体" panose="02010600030101010101" pitchFamily="2" charset="-122"/>
            </a:endParaRPr>
          </a:p>
        </p:txBody>
      </p:sp>
      <p:sp>
        <p:nvSpPr>
          <p:cNvPr id="5123" name="动作按钮: 后退或前一项 5122">
            <a:hlinkClick r:id="" action="ppaction://hlinkshowjump?jump=firstslide"/>
          </p:cNvPr>
          <p:cNvSpPr/>
          <p:nvPr/>
        </p:nvSpPr>
        <p:spPr>
          <a:xfrm>
            <a:off x="9906000" y="6392863"/>
            <a:ext cx="762000" cy="457200"/>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2" name="日期占位符 1"/>
          <p:cNvSpPr/>
          <p:nvPr>
            <p:ph type="dt" sz="half" idx="10"/>
          </p:nvPr>
        </p:nvSpPr>
        <p:spPr/>
        <p:txBody>
          <a:bodyPr/>
          <a:p>
            <a:pPr lvl="0" eaLnBrk="1" hangingPunct="1"/>
            <a:fld id="{BB962C8B-B14F-4D97-AF65-F5344CB8AC3E}" type="datetime1">
              <a:rPr lang="zh-CN" altLang="en-US" dirty="0"/>
            </a:fld>
            <a:endParaRPr lang="zh-CN" altLang="en-US" dirty="0"/>
          </a:p>
        </p:txBody>
      </p:sp>
      <p:sp>
        <p:nvSpPr>
          <p:cNvPr id="3" name="灯片编号占位符 2"/>
          <p:cNvSpPr/>
          <p:nvPr>
            <p:ph type="sldNum" sz="quarter" idx="12"/>
          </p:nvPr>
        </p:nvSpPr>
        <p:spPr/>
        <p:txBody>
          <a:bodyPr/>
          <a:p>
            <a:pPr lvl="0" eaLnBrk="1" hangingPunct="1"/>
            <a:fld id="{9A0DB2DC-4C9A-4742-B13C-FB6460FD3503}" type="slidenum">
              <a:rPr lang="en-US" altLang="x-none" dirty="0"/>
            </a:fld>
            <a:endParaRPr lang="en-US" altLang="x-none" dirty="0"/>
          </a:p>
        </p:txBody>
      </p:sp>
    </p:spTree>
    <p:custDataLst>
      <p:tags r:id="rId1"/>
    </p:custData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文本框 19457"/>
          <p:cNvSpPr txBox="1"/>
          <p:nvPr/>
        </p:nvSpPr>
        <p:spPr>
          <a:xfrm>
            <a:off x="2400300" y="5410200"/>
            <a:ext cx="7540625" cy="457200"/>
          </a:xfrm>
          <a:prstGeom prst="rect">
            <a:avLst/>
          </a:prstGeom>
          <a:noFill/>
          <a:ln w="9525">
            <a:noFill/>
          </a:ln>
        </p:spPr>
        <p:txBody>
          <a:bodyPr wrap="none" anchor="t">
            <a:spAutoFit/>
          </a:bodyPr>
          <a:p>
            <a:pPr lvl="0"/>
            <a:r>
              <a:rPr lang="zh-CN" altLang="en-US" sz="2400">
                <a:latin typeface="宋体" panose="02010600030101010101" pitchFamily="2" charset="-122"/>
                <a:ea typeface="宋体" panose="02010600030101010101" pitchFamily="2" charset="-122"/>
              </a:rPr>
              <a:t>图</a:t>
            </a:r>
            <a:r>
              <a:rPr lang="en-US" altLang="zh-CN" sz="2400">
                <a:latin typeface="Times New Roman" panose="02020603050405020304" pitchFamily="2" charset="0"/>
                <a:ea typeface="宋体" panose="02010600030101010101" pitchFamily="2" charset="-122"/>
              </a:rPr>
              <a:t>4-10  </a:t>
            </a:r>
            <a:r>
              <a:rPr lang="zh-CN" altLang="en-US" sz="2400">
                <a:latin typeface="宋体" panose="02010600030101010101" pitchFamily="2" charset="-122"/>
                <a:ea typeface="宋体" panose="02010600030101010101" pitchFamily="2" charset="-122"/>
              </a:rPr>
              <a:t>票据服务器</a:t>
            </a:r>
            <a:r>
              <a:rPr lang="en-US" altLang="zh-CN" sz="2400">
                <a:latin typeface="Times New Roman" panose="02020603050405020304" pitchFamily="2" charset="0"/>
                <a:ea typeface="宋体" panose="02010600030101010101" pitchFamily="2" charset="-122"/>
              </a:rPr>
              <a:t>TGS</a:t>
            </a:r>
            <a:r>
              <a:rPr lang="zh-CN" altLang="en-US" sz="2400">
                <a:latin typeface="宋体" panose="02010600030101010101" pitchFamily="2" charset="-122"/>
                <a:ea typeface="宋体" panose="02010600030101010101" pitchFamily="2" charset="-122"/>
              </a:rPr>
              <a:t>响应</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客户的请求示意图</a:t>
            </a:r>
            <a:r>
              <a:rPr lang="zh-CN" altLang="en-US" sz="2400">
                <a:latin typeface="Times New Roman" panose="02020603050405020304" pitchFamily="2" charset="0"/>
                <a:ea typeface="宋体" panose="02010600030101010101" pitchFamily="2" charset="-122"/>
              </a:rPr>
              <a:t> </a:t>
            </a:r>
            <a:endParaRPr lang="zh-CN" altLang="en-US" sz="2400">
              <a:latin typeface="Times New Roman" panose="02020603050405020304" pitchFamily="2" charset="0"/>
              <a:ea typeface="宋体" panose="02010600030101010101" pitchFamily="2" charset="-122"/>
            </a:endParaRPr>
          </a:p>
        </p:txBody>
      </p:sp>
      <p:graphicFrame>
        <p:nvGraphicFramePr>
          <p:cNvPr id="19459" name="对象 19458"/>
          <p:cNvGraphicFramePr>
            <a:graphicFrameLocks noChangeAspect="1"/>
          </p:cNvGraphicFramePr>
          <p:nvPr/>
        </p:nvGraphicFramePr>
        <p:xfrm>
          <a:off x="1524000" y="990600"/>
          <a:ext cx="9144000" cy="3948113"/>
        </p:xfrm>
        <a:graphic>
          <a:graphicData uri="http://schemas.openxmlformats.org/presentationml/2006/ole">
            <mc:AlternateContent xmlns:mc="http://schemas.openxmlformats.org/markup-compatibility/2006">
              <mc:Choice xmlns:v="urn:schemas-microsoft-com:vml" Requires="v">
                <p:oleObj spid="_x0000_s3080" name="" r:id="rId1" imgW="4324985" imgH="1864995" progId="Visio.Drawing.4">
                  <p:embed/>
                </p:oleObj>
              </mc:Choice>
              <mc:Fallback>
                <p:oleObj name="" r:id="rId1" imgW="4324985" imgH="1864995" progId="Visio.Drawing.4">
                  <p:embed/>
                  <p:pic>
                    <p:nvPicPr>
                      <p:cNvPr id="0" name="图片 3079"/>
                      <p:cNvPicPr/>
                      <p:nvPr/>
                    </p:nvPicPr>
                    <p:blipFill>
                      <a:blip r:embed="rId2"/>
                      <a:stretch>
                        <a:fillRect/>
                      </a:stretch>
                    </p:blipFill>
                    <p:spPr>
                      <a:xfrm>
                        <a:off x="1524000" y="990600"/>
                        <a:ext cx="9144000" cy="3948113"/>
                      </a:xfrm>
                      <a:prstGeom prst="rect">
                        <a:avLst/>
                      </a:prstGeom>
                      <a:noFill/>
                      <a:ln w="38100">
                        <a:noFill/>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文本框 20481"/>
          <p:cNvSpPr txBox="1"/>
          <p:nvPr/>
        </p:nvSpPr>
        <p:spPr>
          <a:xfrm>
            <a:off x="1905000" y="838200"/>
            <a:ext cx="8534400" cy="2834640"/>
          </a:xfrm>
          <a:prstGeom prst="rect">
            <a:avLst/>
          </a:prstGeom>
          <a:noFill/>
          <a:ln w="9525">
            <a:noFill/>
          </a:ln>
        </p:spPr>
        <p:txBody>
          <a:bodyPr>
            <a:spAutoFit/>
          </a:bodyPr>
          <a:p>
            <a:pPr lvl="0">
              <a:lnSpc>
                <a:spcPct val="150000"/>
              </a:lnSpc>
              <a:spcBef>
                <a:spcPct val="50000"/>
              </a:spcBef>
            </a:pPr>
            <a:r>
              <a:rPr lang="zh-CN" altLang="en-US" sz="2400">
                <a:latin typeface="宋体" panose="02010600030101010101" pitchFamily="2" charset="-122"/>
                <a:ea typeface="宋体" panose="02010600030101010101" pitchFamily="2" charset="-122"/>
              </a:rPr>
              <a:t>　　第五步，</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客户收到</a:t>
            </a:r>
            <a:r>
              <a:rPr lang="en-US" altLang="zh-CN" sz="2400">
                <a:latin typeface="Times New Roman" panose="02020603050405020304" pitchFamily="2" charset="0"/>
                <a:ea typeface="宋体" panose="02010600030101010101" pitchFamily="2" charset="-122"/>
              </a:rPr>
              <a:t>TGS</a:t>
            </a:r>
            <a:r>
              <a:rPr lang="zh-CN" altLang="en-US" sz="2400">
                <a:latin typeface="宋体" panose="02010600030101010101" pitchFamily="2" charset="-122"/>
                <a:ea typeface="宋体" panose="02010600030101010101" pitchFamily="2" charset="-122"/>
              </a:rPr>
              <a:t>的响应后，将获得与应用服务器共享的会话密钥。与此同时，</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客户生成一个新的用于访问应用服务器的认证单，并用与应用服务器共享的会话密钥加密，然后与</a:t>
            </a:r>
            <a:r>
              <a:rPr lang="en-US" altLang="zh-CN" sz="2400">
                <a:latin typeface="Times New Roman" panose="02020603050405020304" pitchFamily="2" charset="0"/>
                <a:ea typeface="宋体" panose="02010600030101010101" pitchFamily="2" charset="-122"/>
              </a:rPr>
              <a:t>TGS</a:t>
            </a:r>
            <a:r>
              <a:rPr lang="zh-CN" altLang="en-US" sz="2400">
                <a:latin typeface="宋体" panose="02010600030101010101" pitchFamily="2" charset="-122"/>
                <a:ea typeface="宋体" panose="02010600030101010101" pitchFamily="2" charset="-122"/>
              </a:rPr>
              <a:t>发送来的票据一并传送到应用服务器。第五步认证会话过程如图</a:t>
            </a:r>
            <a:r>
              <a:rPr lang="en-US" altLang="zh-CN" sz="2400">
                <a:latin typeface="Times New Roman" panose="02020603050405020304" pitchFamily="2" charset="0"/>
                <a:ea typeface="宋体" panose="02010600030101010101" pitchFamily="2" charset="-122"/>
              </a:rPr>
              <a:t>4-11</a:t>
            </a:r>
            <a:r>
              <a:rPr lang="zh-CN" altLang="en-US" sz="2400">
                <a:latin typeface="宋体" panose="02010600030101010101" pitchFamily="2" charset="-122"/>
                <a:ea typeface="宋体" panose="02010600030101010101" pitchFamily="2" charset="-122"/>
              </a:rPr>
              <a:t>所示。</a:t>
            </a:r>
            <a:r>
              <a:rPr lang="zh-CN" altLang="en-US" sz="2400">
                <a:latin typeface="Times New Roman" panose="02020603050405020304" pitchFamily="2" charset="0"/>
                <a:ea typeface="宋体" panose="02010600030101010101" pitchFamily="2" charset="-122"/>
              </a:rPr>
              <a:t> </a:t>
            </a:r>
            <a:endParaRPr lang="zh-CN" altLang="en-US" sz="2400">
              <a:latin typeface="Times New Roman" panose="02020603050405020304" pitchFamily="2"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文本框 21505"/>
          <p:cNvSpPr txBox="1"/>
          <p:nvPr/>
        </p:nvSpPr>
        <p:spPr>
          <a:xfrm>
            <a:off x="2765425" y="5410200"/>
            <a:ext cx="6648450" cy="457200"/>
          </a:xfrm>
          <a:prstGeom prst="rect">
            <a:avLst/>
          </a:prstGeom>
          <a:noFill/>
          <a:ln w="9525">
            <a:noFill/>
          </a:ln>
        </p:spPr>
        <p:txBody>
          <a:bodyPr wrap="none" anchor="t">
            <a:spAutoFit/>
          </a:bodyPr>
          <a:p>
            <a:pPr lvl="0"/>
            <a:r>
              <a:rPr lang="zh-CN" altLang="en-US" sz="2400">
                <a:latin typeface="宋体" panose="02010600030101010101" pitchFamily="2" charset="-122"/>
                <a:ea typeface="宋体" panose="02010600030101010101" pitchFamily="2" charset="-122"/>
              </a:rPr>
              <a:t>图</a:t>
            </a:r>
            <a:r>
              <a:rPr lang="en-US" altLang="zh-CN" sz="2400">
                <a:latin typeface="Times New Roman" panose="02020603050405020304" pitchFamily="2" charset="0"/>
                <a:ea typeface="宋体" panose="02010600030101010101" pitchFamily="2" charset="-122"/>
              </a:rPr>
              <a:t>4-11  Kerberos</a:t>
            </a:r>
            <a:r>
              <a:rPr lang="zh-CN" altLang="en-US" sz="2400">
                <a:latin typeface="宋体" panose="02010600030101010101" pitchFamily="2" charset="-122"/>
                <a:ea typeface="宋体" panose="02010600030101010101" pitchFamily="2" charset="-122"/>
              </a:rPr>
              <a:t>客户请求访问应用服务器示意图</a:t>
            </a:r>
            <a:r>
              <a:rPr lang="zh-CN" altLang="en-US" sz="2400">
                <a:latin typeface="Times New Roman" panose="02020603050405020304" pitchFamily="2" charset="0"/>
                <a:ea typeface="宋体" panose="02010600030101010101" pitchFamily="2" charset="-122"/>
              </a:rPr>
              <a:t> </a:t>
            </a:r>
            <a:endParaRPr lang="zh-CN" altLang="en-US" sz="2400">
              <a:latin typeface="Times New Roman" panose="02020603050405020304" pitchFamily="2" charset="0"/>
              <a:ea typeface="宋体" panose="02010600030101010101" pitchFamily="2" charset="-122"/>
            </a:endParaRPr>
          </a:p>
        </p:txBody>
      </p:sp>
      <p:graphicFrame>
        <p:nvGraphicFramePr>
          <p:cNvPr id="21507" name="对象 21506"/>
          <p:cNvGraphicFramePr>
            <a:graphicFrameLocks noChangeAspect="1"/>
          </p:cNvGraphicFramePr>
          <p:nvPr/>
        </p:nvGraphicFramePr>
        <p:xfrm>
          <a:off x="1524000" y="1295400"/>
          <a:ext cx="9144000" cy="3281363"/>
        </p:xfrm>
        <a:graphic>
          <a:graphicData uri="http://schemas.openxmlformats.org/presentationml/2006/ole">
            <mc:AlternateContent xmlns:mc="http://schemas.openxmlformats.org/markup-compatibility/2006">
              <mc:Choice xmlns:v="urn:schemas-microsoft-com:vml" Requires="v">
                <p:oleObj spid="_x0000_s3081" name="" r:id="rId1" imgW="4217035" imgH="1518285" progId="Visio.Drawing.4">
                  <p:embed/>
                </p:oleObj>
              </mc:Choice>
              <mc:Fallback>
                <p:oleObj name="" r:id="rId1" imgW="4217035" imgH="1518285" progId="Visio.Drawing.4">
                  <p:embed/>
                  <p:pic>
                    <p:nvPicPr>
                      <p:cNvPr id="0" name="图片 3080"/>
                      <p:cNvPicPr/>
                      <p:nvPr/>
                    </p:nvPicPr>
                    <p:blipFill>
                      <a:blip r:embed="rId2"/>
                      <a:stretch>
                        <a:fillRect/>
                      </a:stretch>
                    </p:blipFill>
                    <p:spPr>
                      <a:xfrm>
                        <a:off x="1524000" y="1295400"/>
                        <a:ext cx="9144000" cy="3281363"/>
                      </a:xfrm>
                      <a:prstGeom prst="rect">
                        <a:avLst/>
                      </a:prstGeom>
                      <a:noFill/>
                      <a:ln w="38100">
                        <a:noFill/>
                        <a:miter/>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文本框 22529"/>
          <p:cNvSpPr txBox="1"/>
          <p:nvPr/>
        </p:nvSpPr>
        <p:spPr>
          <a:xfrm>
            <a:off x="1752600" y="600075"/>
            <a:ext cx="8686800" cy="5499100"/>
          </a:xfrm>
          <a:prstGeom prst="rect">
            <a:avLst/>
          </a:prstGeom>
          <a:noFill/>
          <a:ln w="9525">
            <a:noFill/>
          </a:ln>
        </p:spPr>
        <p:txBody>
          <a:bodyPr>
            <a:spAutoFit/>
          </a:bodyPr>
          <a:p>
            <a:pPr lvl="0" algn="just">
              <a:lnSpc>
                <a:spcPct val="130000"/>
              </a:lnSpc>
              <a:spcBef>
                <a:spcPct val="50000"/>
              </a:spcBef>
            </a:pPr>
            <a:r>
              <a:rPr lang="zh-CN" altLang="en-US" sz="2400">
                <a:latin typeface="宋体" panose="02010600030101010101" pitchFamily="2" charset="-122"/>
                <a:ea typeface="宋体" panose="02010600030101010101" pitchFamily="2" charset="-122"/>
              </a:rPr>
              <a:t>　　第六步，应用服务器确认请求。</a:t>
            </a:r>
            <a:endParaRPr lang="zh-CN" altLang="en-US" sz="2400">
              <a:latin typeface="宋体" panose="02010600030101010101" pitchFamily="2" charset="-122"/>
              <a:ea typeface="宋体" panose="02010600030101010101" pitchFamily="2" charset="-122"/>
            </a:endParaRPr>
          </a:p>
          <a:p>
            <a:pPr lvl="0">
              <a:lnSpc>
                <a:spcPct val="130000"/>
              </a:lnSpc>
              <a:spcBef>
                <a:spcPct val="50000"/>
              </a:spcBef>
            </a:pPr>
            <a:r>
              <a:rPr lang="zh-CN" altLang="en-US" sz="2400">
                <a:latin typeface="Times New Roman" panose="02020603050405020304" pitchFamily="2" charset="0"/>
                <a:ea typeface="宋体" panose="02010600030101010101" pitchFamily="2" charset="-122"/>
              </a:rPr>
              <a:t>　　</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协议中要求用户经过</a:t>
            </a:r>
            <a:r>
              <a:rPr lang="en-US" altLang="zh-CN" sz="2400">
                <a:latin typeface="Times New Roman" panose="02020603050405020304" pitchFamily="2" charset="0"/>
                <a:ea typeface="宋体" panose="02010600030101010101" pitchFamily="2" charset="-122"/>
              </a:rPr>
              <a:t>AS</a:t>
            </a:r>
            <a:r>
              <a:rPr lang="zh-CN" altLang="en-US" sz="2400">
                <a:latin typeface="宋体" panose="02010600030101010101" pitchFamily="2" charset="-122"/>
                <a:ea typeface="宋体" panose="02010600030101010101" pitchFamily="2" charset="-122"/>
              </a:rPr>
              <a:t>和</a:t>
            </a:r>
            <a:r>
              <a:rPr lang="en-US" altLang="zh-CN" sz="2400">
                <a:latin typeface="Times New Roman" panose="02020603050405020304" pitchFamily="2" charset="0"/>
                <a:ea typeface="宋体" panose="02010600030101010101" pitchFamily="2" charset="-122"/>
              </a:rPr>
              <a:t>TGS</a:t>
            </a:r>
            <a:r>
              <a:rPr lang="zh-CN" altLang="en-US" sz="2400">
                <a:latin typeface="宋体" panose="02010600030101010101" pitchFamily="2" charset="-122"/>
                <a:ea typeface="宋体" panose="02010600030101010101" pitchFamily="2" charset="-122"/>
              </a:rPr>
              <a:t>两重认证的优点主要有两点：一是可以显著减少用户密钥中密文的暴露次数，这样就可以减少攻击者对有关用户密钥中密文的积累；二是</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认证过程具有单点登录</a:t>
            </a:r>
            <a:r>
              <a:rPr lang="en-US" altLang="zh-CN" sz="2400">
                <a:latin typeface="Times New Roman" panose="02020603050405020304" pitchFamily="2" charset="0"/>
                <a:ea typeface="宋体" panose="02010600030101010101" pitchFamily="2" charset="-122"/>
              </a:rPr>
              <a:t>SSO(Single Sign-on)</a:t>
            </a:r>
            <a:r>
              <a:rPr lang="zh-CN" altLang="en-US" sz="2400">
                <a:latin typeface="宋体" panose="02010600030101010101" pitchFamily="2" charset="-122"/>
                <a:ea typeface="宋体" panose="02010600030101010101" pitchFamily="2" charset="-122"/>
              </a:rPr>
              <a:t>的优点，只要用户拿到了</a:t>
            </a:r>
            <a:r>
              <a:rPr lang="en-US" altLang="zh-CN" sz="2400">
                <a:latin typeface="Times New Roman" panose="02020603050405020304" pitchFamily="2" charset="0"/>
                <a:ea typeface="宋体" panose="02010600030101010101" pitchFamily="2" charset="-122"/>
              </a:rPr>
              <a:t>TGT</a:t>
            </a:r>
            <a:r>
              <a:rPr lang="zh-CN" altLang="en-US" sz="2400">
                <a:latin typeface="宋体" panose="02010600030101010101" pitchFamily="2" charset="-122"/>
                <a:ea typeface="宋体" panose="02010600030101010101" pitchFamily="2" charset="-122"/>
              </a:rPr>
              <a:t>并且该</a:t>
            </a:r>
            <a:r>
              <a:rPr lang="en-US" altLang="zh-CN" sz="2400">
                <a:latin typeface="Times New Roman" panose="02020603050405020304" pitchFamily="2" charset="0"/>
                <a:ea typeface="宋体" panose="02010600030101010101" pitchFamily="2" charset="-122"/>
              </a:rPr>
              <a:t>TGT</a:t>
            </a:r>
            <a:r>
              <a:rPr lang="zh-CN" altLang="en-US" sz="2400">
                <a:latin typeface="宋体" panose="02010600030101010101" pitchFamily="2" charset="-122"/>
                <a:ea typeface="宋体" panose="02010600030101010101" pitchFamily="2" charset="-122"/>
              </a:rPr>
              <a:t>没有过期，那么用户就可以使用该</a:t>
            </a:r>
            <a:r>
              <a:rPr lang="en-US" altLang="zh-CN" sz="2400">
                <a:latin typeface="Times New Roman" panose="02020603050405020304" pitchFamily="2" charset="0"/>
                <a:ea typeface="宋体" panose="02010600030101010101" pitchFamily="2" charset="-122"/>
              </a:rPr>
              <a:t>TGT</a:t>
            </a:r>
            <a:r>
              <a:rPr lang="zh-CN" altLang="en-US" sz="2400">
                <a:latin typeface="宋体" panose="02010600030101010101" pitchFamily="2" charset="-122"/>
                <a:ea typeface="宋体" panose="02010600030101010101" pitchFamily="2" charset="-122"/>
              </a:rPr>
              <a:t>通过</a:t>
            </a:r>
            <a:r>
              <a:rPr lang="en-US" altLang="zh-CN" sz="2400">
                <a:latin typeface="Times New Roman" panose="02020603050405020304" pitchFamily="2" charset="0"/>
                <a:ea typeface="宋体" panose="02010600030101010101" pitchFamily="2" charset="-122"/>
              </a:rPr>
              <a:t>TGS</a:t>
            </a:r>
            <a:r>
              <a:rPr lang="zh-CN" altLang="en-US" sz="2400">
                <a:latin typeface="宋体" panose="02010600030101010101" pitchFamily="2" charset="-122"/>
                <a:ea typeface="宋体" panose="02010600030101010101" pitchFamily="2" charset="-122"/>
              </a:rPr>
              <a:t>完成到任一台服务器的认证而不必重新输入密码。但是，</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也存在不足之处。例如，</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认证系统需要解决各主机节点时间同步和抗拒绝服务攻击问题。如果某台主机的时间被更改，那么这台主机就无法使用</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认证协议了。一旦服务器的时间发生了错误，则整个</a:t>
            </a:r>
            <a:r>
              <a:rPr lang="en-US" altLang="zh-CN" sz="2400">
                <a:latin typeface="Times New Roman" panose="02020603050405020304" pitchFamily="2" charset="0"/>
                <a:ea typeface="宋体" panose="02010600030101010101" pitchFamily="2" charset="-122"/>
              </a:rPr>
              <a:t>Kerberos</a:t>
            </a:r>
            <a:r>
              <a:rPr lang="zh-CN" altLang="en-US" sz="2400">
                <a:latin typeface="宋体" panose="02010600030101010101" pitchFamily="2" charset="-122"/>
                <a:ea typeface="宋体" panose="02010600030101010101" pitchFamily="2" charset="-122"/>
              </a:rPr>
              <a:t>认证系统将会瘫痪。</a:t>
            </a:r>
            <a:endParaRPr lang="zh-CN" altLang="en-US" sz="2400">
              <a:latin typeface="Times New Roman" panose="02020603050405020304" pitchFamily="2"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框 23553"/>
          <p:cNvSpPr txBox="1"/>
          <p:nvPr/>
        </p:nvSpPr>
        <p:spPr>
          <a:xfrm>
            <a:off x="1153160" y="1068070"/>
            <a:ext cx="9538335" cy="5212080"/>
          </a:xfrm>
          <a:prstGeom prst="rect">
            <a:avLst/>
          </a:prstGeom>
          <a:noFill/>
          <a:ln w="9525">
            <a:noFill/>
          </a:ln>
        </p:spPr>
        <p:txBody>
          <a:bodyPr wrap="square">
            <a:spAutoFit/>
          </a:bodyPr>
          <a:p>
            <a:pPr marL="0" lvl="0" indent="266700" algn="l" eaLnBrk="1" latinLnBrk="0" hangingPunct="1"/>
            <a:r>
              <a:rPr lang="zh-CN" altLang="en-US" sz="2800" u="none" dirty="0">
                <a:latin typeface="宋体" panose="02010600030101010101" pitchFamily="2" charset="-122"/>
                <a:ea typeface="宋体" panose="02010600030101010101" pitchFamily="2" charset="-122"/>
                <a:sym typeface="宋体" panose="02010600030101010101" pitchFamily="2" charset="-122"/>
              </a:rPr>
              <a:t>第一阶段：认证服务器的交互，用于获取票据许可票据：</a:t>
            </a:r>
            <a:endParaRPr lang="zh-CN" altLang="en-US" sz="2800" u="none" dirty="0">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zh-CN" altLang="en-US" sz="2800" u="none" dirty="0">
                <a:latin typeface="宋体" panose="02010600030101010101" pitchFamily="2" charset="-122"/>
                <a:ea typeface="宋体" panose="02010600030101010101" pitchFamily="2" charset="-122"/>
                <a:sym typeface="宋体" panose="02010600030101010101" pitchFamily="2" charset="-122"/>
              </a:rPr>
              <a:t>(1)  C → AS ：ID</a:t>
            </a:r>
            <a:r>
              <a:rPr lang="zh-CN" altLang="en-US" sz="2800" u="none" baseline="-25000" dirty="0">
                <a:latin typeface="宋体" panose="02010600030101010101" pitchFamily="2" charset="-122"/>
                <a:ea typeface="宋体" panose="02010600030101010101" pitchFamily="2" charset="-122"/>
                <a:sym typeface="宋体" panose="02010600030101010101" pitchFamily="2" charset="-122"/>
              </a:rPr>
              <a:t>C</a:t>
            </a:r>
            <a:r>
              <a:rPr lang="zh-CN" altLang="en-US" sz="2800" u="none" dirty="0">
                <a:latin typeface="宋体" panose="02010600030101010101" pitchFamily="2" charset="-122"/>
                <a:ea typeface="宋体" panose="02010600030101010101" pitchFamily="2" charset="-122"/>
                <a:sym typeface="宋体" panose="02010600030101010101" pitchFamily="2" charset="-122"/>
              </a:rPr>
              <a:t>‖ID</a:t>
            </a:r>
            <a:r>
              <a:rPr lang="zh-CN" altLang="en-US" sz="2800" u="none" baseline="-25000" dirty="0">
                <a:latin typeface="宋体" panose="02010600030101010101" pitchFamily="2" charset="-122"/>
                <a:ea typeface="宋体" panose="02010600030101010101" pitchFamily="2" charset="-122"/>
                <a:sym typeface="宋体" panose="02010600030101010101" pitchFamily="2" charset="-122"/>
              </a:rPr>
              <a:t>tgs</a:t>
            </a:r>
            <a:r>
              <a:rPr lang="zh-CN" altLang="en-US" sz="2800" u="none" dirty="0">
                <a:latin typeface="宋体" panose="02010600030101010101" pitchFamily="2" charset="-122"/>
                <a:ea typeface="宋体" panose="02010600030101010101" pitchFamily="2" charset="-122"/>
                <a:sym typeface="宋体" panose="02010600030101010101" pitchFamily="2" charset="-122"/>
              </a:rPr>
              <a:t>‖TS</a:t>
            </a:r>
            <a:r>
              <a:rPr lang="zh-CN" altLang="en-US" sz="2800" u="none" baseline="-25000" dirty="0">
                <a:latin typeface="宋体" panose="02010600030101010101" pitchFamily="2" charset="-122"/>
                <a:ea typeface="宋体" panose="02010600030101010101" pitchFamily="2" charset="-122"/>
                <a:sym typeface="宋体" panose="02010600030101010101" pitchFamily="2" charset="-122"/>
              </a:rPr>
              <a:t>1</a:t>
            </a:r>
            <a:endParaRPr lang="zh-CN" altLang="en-US" sz="2800" u="none" dirty="0">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zh-CN" altLang="en-US" sz="2800" u="none" dirty="0">
                <a:latin typeface="宋体" panose="02010600030101010101" pitchFamily="2" charset="-122"/>
                <a:ea typeface="宋体" panose="02010600030101010101" pitchFamily="2" charset="-122"/>
                <a:sym typeface="宋体" panose="02010600030101010101" pitchFamily="2" charset="-122"/>
              </a:rPr>
              <a:t>Kerberos客户向认证服务器AS申请票据TGT。</a:t>
            </a:r>
            <a:endParaRPr lang="zh-CN" altLang="en-US" sz="2800" u="none" dirty="0">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zh-CN" altLang="en-US" sz="2800" u="none" dirty="0">
                <a:latin typeface="宋体" panose="02010600030101010101" pitchFamily="2" charset="-122"/>
                <a:ea typeface="宋体" panose="02010600030101010101" pitchFamily="2" charset="-122"/>
                <a:sym typeface="宋体" panose="02010600030101010101" pitchFamily="2" charset="-122"/>
              </a:rPr>
              <a:t>(2)  AS → C ：</a:t>
            </a:r>
            <a:endParaRPr lang="zh-CN" altLang="en-US" sz="2800" u="none" dirty="0">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zh-CN" altLang="en-US" sz="2800" u="none" dirty="0">
                <a:latin typeface="宋体" panose="02010600030101010101" pitchFamily="2" charset="-122"/>
                <a:ea typeface="宋体" panose="02010600030101010101" pitchFamily="2" charset="-122"/>
                <a:sym typeface="宋体" panose="02010600030101010101" pitchFamily="2" charset="-122"/>
              </a:rPr>
              <a:t>E</a:t>
            </a:r>
            <a:r>
              <a:rPr lang="zh-CN" altLang="en-US" sz="2800" u="none" baseline="-25000" dirty="0">
                <a:latin typeface="宋体" panose="02010600030101010101" pitchFamily="2" charset="-122"/>
                <a:ea typeface="宋体" panose="02010600030101010101" pitchFamily="2" charset="-122"/>
                <a:sym typeface="宋体" panose="02010600030101010101" pitchFamily="2" charset="-122"/>
              </a:rPr>
              <a:t>Kc</a:t>
            </a:r>
            <a:r>
              <a:rPr lang="zh-CN" altLang="en-US" sz="2800" u="none" dirty="0">
                <a:latin typeface="宋体" panose="02010600030101010101" pitchFamily="2" charset="-122"/>
                <a:ea typeface="宋体" panose="02010600030101010101" pitchFamily="2" charset="-122"/>
                <a:sym typeface="宋体" panose="02010600030101010101" pitchFamily="2" charset="-122"/>
              </a:rPr>
              <a:t> [ K</a:t>
            </a:r>
            <a:r>
              <a:rPr lang="zh-CN" altLang="en-US" sz="2800" u="none" baseline="-25000" dirty="0">
                <a:latin typeface="宋体" panose="02010600030101010101" pitchFamily="2" charset="-122"/>
                <a:ea typeface="宋体" panose="02010600030101010101" pitchFamily="2" charset="-122"/>
                <a:sym typeface="宋体" panose="02010600030101010101" pitchFamily="2" charset="-122"/>
              </a:rPr>
              <a:t>C,tgs</a:t>
            </a:r>
            <a:r>
              <a:rPr lang="zh-CN" altLang="en-US" sz="2800" u="none" dirty="0">
                <a:latin typeface="宋体" panose="02010600030101010101" pitchFamily="2" charset="-122"/>
                <a:ea typeface="宋体" panose="02010600030101010101" pitchFamily="2" charset="-122"/>
                <a:sym typeface="宋体" panose="02010600030101010101" pitchFamily="2" charset="-122"/>
              </a:rPr>
              <a:t>‖ID</a:t>
            </a:r>
            <a:r>
              <a:rPr lang="zh-CN" altLang="en-US" sz="2800" u="none" baseline="-25000" dirty="0">
                <a:latin typeface="宋体" panose="02010600030101010101" pitchFamily="2" charset="-122"/>
                <a:ea typeface="宋体" panose="02010600030101010101" pitchFamily="2" charset="-122"/>
                <a:sym typeface="宋体" panose="02010600030101010101" pitchFamily="2" charset="-122"/>
              </a:rPr>
              <a:t>tgs</a:t>
            </a:r>
            <a:r>
              <a:rPr lang="zh-CN" altLang="en-US" sz="2800" u="none" dirty="0">
                <a:latin typeface="宋体" panose="02010600030101010101" pitchFamily="2" charset="-122"/>
                <a:ea typeface="宋体" panose="02010600030101010101" pitchFamily="2" charset="-122"/>
                <a:sym typeface="宋体" panose="02010600030101010101" pitchFamily="2" charset="-122"/>
              </a:rPr>
              <a:t>‖TS</a:t>
            </a:r>
            <a:r>
              <a:rPr lang="zh-CN" altLang="en-US" sz="2800" u="none" baseline="-25000" dirty="0">
                <a:latin typeface="宋体" panose="02010600030101010101" pitchFamily="2" charset="-122"/>
                <a:ea typeface="宋体" panose="02010600030101010101" pitchFamily="2" charset="-122"/>
                <a:sym typeface="宋体" panose="02010600030101010101" pitchFamily="2" charset="-122"/>
              </a:rPr>
              <a:t>2</a:t>
            </a:r>
            <a:r>
              <a:rPr lang="zh-CN" altLang="en-US" sz="2800" u="none" dirty="0">
                <a:latin typeface="宋体" panose="02010600030101010101" pitchFamily="2" charset="-122"/>
                <a:ea typeface="宋体" panose="02010600030101010101" pitchFamily="2" charset="-122"/>
                <a:sym typeface="宋体" panose="02010600030101010101" pitchFamily="2" charset="-122"/>
              </a:rPr>
              <a:t>‖LT</a:t>
            </a:r>
            <a:r>
              <a:rPr lang="zh-CN" altLang="en-US" sz="2800" u="none" baseline="-25000" dirty="0">
                <a:latin typeface="宋体" panose="02010600030101010101" pitchFamily="2" charset="-122"/>
                <a:ea typeface="宋体" panose="02010600030101010101" pitchFamily="2" charset="-122"/>
                <a:sym typeface="宋体" panose="02010600030101010101" pitchFamily="2" charset="-122"/>
              </a:rPr>
              <a:t>2</a:t>
            </a:r>
            <a:r>
              <a:rPr lang="zh-CN" altLang="en-US" sz="2800" u="none" dirty="0">
                <a:latin typeface="宋体" panose="02010600030101010101" pitchFamily="2" charset="-122"/>
                <a:ea typeface="宋体" panose="02010600030101010101" pitchFamily="2" charset="-122"/>
                <a:sym typeface="宋体" panose="02010600030101010101" pitchFamily="2" charset="-122"/>
              </a:rPr>
              <a:t>‖Ticket</a:t>
            </a:r>
            <a:r>
              <a:rPr lang="zh-CN" altLang="en-US" sz="2800" u="none" baseline="-25000" dirty="0">
                <a:latin typeface="宋体" panose="02010600030101010101" pitchFamily="2" charset="-122"/>
                <a:ea typeface="宋体" panose="02010600030101010101" pitchFamily="2" charset="-122"/>
                <a:sym typeface="宋体" panose="02010600030101010101" pitchFamily="2" charset="-122"/>
              </a:rPr>
              <a:t>tgs</a:t>
            </a:r>
            <a:r>
              <a:rPr lang="zh-CN" altLang="en-US" sz="2800" u="none" dirty="0">
                <a:latin typeface="宋体" panose="02010600030101010101" pitchFamily="2" charset="-122"/>
                <a:ea typeface="宋体" panose="02010600030101010101" pitchFamily="2" charset="-122"/>
                <a:sym typeface="宋体" panose="02010600030101010101" pitchFamily="2" charset="-122"/>
              </a:rPr>
              <a:t> ]</a:t>
            </a:r>
            <a:endParaRPr lang="zh-CN" altLang="en-US" sz="2800" u="none" dirty="0">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zh-CN" altLang="en-US" sz="2800" u="none" dirty="0">
                <a:latin typeface="宋体" panose="02010600030101010101" pitchFamily="2" charset="-122"/>
                <a:ea typeface="宋体" panose="02010600030101010101" pitchFamily="2" charset="-122"/>
                <a:sym typeface="宋体" panose="02010600030101010101" pitchFamily="2" charset="-122"/>
              </a:rPr>
              <a:t>当认证服务器AS收到Kerberos客户发来的消息后，AS在认证数据库检查、确认Kerberos客户，并产生一个会话密钥，同时使用Kerberos客户的秘密密钥对会话密钥进行加密，然后生成一个票据TGT。TGT由Kerberos客户实体名、地址、时间戳、限制时间及会话密钥组成。AS生成TGT后，把TGT发送给Kerberos客户。其中：Ticket</a:t>
            </a:r>
            <a:r>
              <a:rPr lang="zh-CN" altLang="en-US" sz="2800" u="none" baseline="-25000" dirty="0">
                <a:latin typeface="宋体" panose="02010600030101010101" pitchFamily="2" charset="-122"/>
                <a:ea typeface="宋体" panose="02010600030101010101" pitchFamily="2" charset="-122"/>
                <a:sym typeface="宋体" panose="02010600030101010101" pitchFamily="2" charset="-122"/>
              </a:rPr>
              <a:t>tgs</a:t>
            </a:r>
            <a:r>
              <a:rPr lang="zh-CN" altLang="en-US" sz="2800" u="none" dirty="0">
                <a:latin typeface="宋体" panose="02010600030101010101" pitchFamily="2" charset="-122"/>
                <a:ea typeface="宋体" panose="02010600030101010101" pitchFamily="2" charset="-122"/>
                <a:sym typeface="宋体" panose="02010600030101010101" pitchFamily="2" charset="-122"/>
              </a:rPr>
              <a:t> = E</a:t>
            </a:r>
            <a:r>
              <a:rPr lang="zh-CN" altLang="en-US" sz="2800" u="none" baseline="-25000" dirty="0">
                <a:latin typeface="宋体" panose="02010600030101010101" pitchFamily="2" charset="-122"/>
                <a:ea typeface="宋体" panose="02010600030101010101" pitchFamily="2" charset="-122"/>
                <a:sym typeface="宋体" panose="02010600030101010101" pitchFamily="2" charset="-122"/>
              </a:rPr>
              <a:t>Ktgs</a:t>
            </a:r>
            <a:r>
              <a:rPr lang="zh-CN" altLang="en-US" sz="2800" u="none" dirty="0">
                <a:latin typeface="宋体" panose="02010600030101010101" pitchFamily="2" charset="-122"/>
                <a:ea typeface="宋体" panose="02010600030101010101" pitchFamily="2" charset="-122"/>
                <a:sym typeface="宋体" panose="02010600030101010101" pitchFamily="2" charset="-122"/>
              </a:rPr>
              <a:t> [ K</a:t>
            </a:r>
            <a:r>
              <a:rPr lang="zh-CN" altLang="en-US" sz="2800" u="none" baseline="-25000" dirty="0">
                <a:latin typeface="宋体" panose="02010600030101010101" pitchFamily="2" charset="-122"/>
                <a:ea typeface="宋体" panose="02010600030101010101" pitchFamily="2" charset="-122"/>
                <a:sym typeface="宋体" panose="02010600030101010101" pitchFamily="2" charset="-122"/>
              </a:rPr>
              <a:t>C,tgs</a:t>
            </a:r>
            <a:r>
              <a:rPr lang="zh-CN" altLang="en-US" sz="2800" u="none" dirty="0">
                <a:latin typeface="宋体" panose="02010600030101010101" pitchFamily="2" charset="-122"/>
                <a:ea typeface="宋体" panose="02010600030101010101" pitchFamily="2" charset="-122"/>
                <a:sym typeface="宋体" panose="02010600030101010101" pitchFamily="2" charset="-122"/>
              </a:rPr>
              <a:t>‖ID</a:t>
            </a:r>
            <a:r>
              <a:rPr lang="zh-CN" altLang="en-US" sz="2800" u="none" baseline="-25000" dirty="0">
                <a:latin typeface="宋体" panose="02010600030101010101" pitchFamily="2" charset="-122"/>
                <a:ea typeface="宋体" panose="02010600030101010101" pitchFamily="2" charset="-122"/>
                <a:sym typeface="宋体" panose="02010600030101010101" pitchFamily="2" charset="-122"/>
              </a:rPr>
              <a:t>C</a:t>
            </a:r>
            <a:r>
              <a:rPr lang="zh-CN" altLang="en-US" sz="2800" u="none" dirty="0">
                <a:latin typeface="宋体" panose="02010600030101010101" pitchFamily="2" charset="-122"/>
                <a:ea typeface="宋体" panose="02010600030101010101" pitchFamily="2" charset="-122"/>
                <a:sym typeface="宋体" panose="02010600030101010101" pitchFamily="2" charset="-122"/>
              </a:rPr>
              <a:t>‖AD</a:t>
            </a:r>
            <a:r>
              <a:rPr lang="zh-CN" altLang="en-US" sz="2800" u="none" baseline="-25000" dirty="0">
                <a:latin typeface="宋体" panose="02010600030101010101" pitchFamily="2" charset="-122"/>
                <a:ea typeface="宋体" panose="02010600030101010101" pitchFamily="2" charset="-122"/>
                <a:sym typeface="宋体" panose="02010600030101010101" pitchFamily="2" charset="-122"/>
              </a:rPr>
              <a:t>C</a:t>
            </a:r>
            <a:r>
              <a:rPr lang="zh-CN" altLang="en-US" sz="2800" u="none" dirty="0">
                <a:latin typeface="宋体" panose="02010600030101010101" pitchFamily="2" charset="-122"/>
                <a:ea typeface="宋体" panose="02010600030101010101" pitchFamily="2" charset="-122"/>
                <a:sym typeface="宋体" panose="02010600030101010101" pitchFamily="2" charset="-122"/>
              </a:rPr>
              <a:t>‖ID</a:t>
            </a:r>
            <a:r>
              <a:rPr lang="zh-CN" altLang="en-US" sz="2800" u="none" baseline="-25000" dirty="0">
                <a:latin typeface="宋体" panose="02010600030101010101" pitchFamily="2" charset="-122"/>
                <a:ea typeface="宋体" panose="02010600030101010101" pitchFamily="2" charset="-122"/>
                <a:sym typeface="宋体" panose="02010600030101010101" pitchFamily="2" charset="-122"/>
              </a:rPr>
              <a:t>tgs</a:t>
            </a:r>
            <a:r>
              <a:rPr lang="zh-CN" altLang="en-US" sz="2800" u="none" dirty="0">
                <a:latin typeface="宋体" panose="02010600030101010101" pitchFamily="2" charset="-122"/>
                <a:ea typeface="宋体" panose="02010600030101010101" pitchFamily="2" charset="-122"/>
                <a:sym typeface="宋体" panose="02010600030101010101" pitchFamily="2" charset="-122"/>
              </a:rPr>
              <a:t>‖TS</a:t>
            </a:r>
            <a:r>
              <a:rPr lang="zh-CN" altLang="en-US" sz="2800" u="none" baseline="-25000" dirty="0">
                <a:latin typeface="宋体" panose="02010600030101010101" pitchFamily="2" charset="-122"/>
                <a:ea typeface="宋体" panose="02010600030101010101" pitchFamily="2" charset="-122"/>
                <a:sym typeface="宋体" panose="02010600030101010101" pitchFamily="2" charset="-122"/>
              </a:rPr>
              <a:t>2</a:t>
            </a:r>
            <a:r>
              <a:rPr lang="zh-CN" altLang="en-US" sz="2800" u="none" dirty="0">
                <a:latin typeface="宋体" panose="02010600030101010101" pitchFamily="2" charset="-122"/>
                <a:ea typeface="宋体" panose="02010600030101010101" pitchFamily="2" charset="-122"/>
                <a:sym typeface="宋体" panose="02010600030101010101" pitchFamily="2" charset="-122"/>
              </a:rPr>
              <a:t>‖LT</a:t>
            </a:r>
            <a:r>
              <a:rPr lang="zh-CN" altLang="en-US" sz="2800" u="none" baseline="-25000" dirty="0">
                <a:latin typeface="宋体" panose="02010600030101010101" pitchFamily="2" charset="-122"/>
                <a:ea typeface="宋体" panose="02010600030101010101" pitchFamily="2" charset="-122"/>
                <a:sym typeface="宋体" panose="02010600030101010101" pitchFamily="2" charset="-122"/>
              </a:rPr>
              <a:t>2</a:t>
            </a:r>
            <a:r>
              <a:rPr lang="zh-CN" altLang="en-US" sz="2800" u="none" dirty="0">
                <a:latin typeface="宋体" panose="02010600030101010101" pitchFamily="2" charset="-122"/>
                <a:ea typeface="宋体" panose="02010600030101010101" pitchFamily="2" charset="-122"/>
                <a:sym typeface="宋体" panose="02010600030101010101" pitchFamily="2" charset="-122"/>
              </a:rPr>
              <a:t>] </a:t>
            </a:r>
            <a:endParaRPr lang="zh-CN" altLang="en-US" sz="2800" dirty="0">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文本框 24577"/>
          <p:cNvSpPr txBox="1"/>
          <p:nvPr/>
        </p:nvSpPr>
        <p:spPr>
          <a:xfrm>
            <a:off x="281940" y="775970"/>
            <a:ext cx="11405870" cy="5577840"/>
          </a:xfrm>
          <a:prstGeom prst="rect">
            <a:avLst/>
          </a:prstGeom>
          <a:noFill/>
          <a:ln w="9525">
            <a:noFill/>
          </a:ln>
        </p:spPr>
        <p:txBody>
          <a:bodyPr wrap="square">
            <a:spAutoFit/>
          </a:bodyPr>
          <a:p>
            <a:pPr marL="0" lvl="0" indent="266700" algn="l" eaLnBrk="1" latinLnBrk="0" hangingPunct="1"/>
            <a:r>
              <a:rPr lang="zh-CN" altLang="en-US" sz="2400" u="none">
                <a:latin typeface="宋体" panose="02010600030101010101" pitchFamily="2" charset="-122"/>
                <a:ea typeface="宋体" panose="02010600030101010101" pitchFamily="2" charset="-122"/>
                <a:sym typeface="宋体" panose="02010600030101010101" pitchFamily="2" charset="-122"/>
              </a:rPr>
              <a:t>第二阶段，票据许可服务器的交互，用于获取服务许可票据： </a:t>
            </a:r>
            <a:endParaRPr lang="zh-CN" altLang="en-US" sz="2400" u="none">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en-US" altLang="zh-CN" sz="2400" u="none">
                <a:latin typeface="宋体" panose="02010600030101010101" pitchFamily="2" charset="-122"/>
                <a:ea typeface="宋体" panose="02010600030101010101" pitchFamily="2" charset="-122"/>
                <a:sym typeface="宋体" panose="02010600030101010101" pitchFamily="2" charset="-122"/>
              </a:rPr>
              <a:t>(3) C → TGS </a:t>
            </a:r>
            <a:r>
              <a:rPr lang="zh-CN" altLang="en-US" sz="2400" u="none">
                <a:latin typeface="宋体" panose="02010600030101010101" pitchFamily="2" charset="-122"/>
                <a:ea typeface="宋体" panose="02010600030101010101" pitchFamily="2" charset="-122"/>
                <a:sym typeface="宋体" panose="02010600030101010101" pitchFamily="2" charset="-122"/>
              </a:rPr>
              <a:t>：</a:t>
            </a:r>
            <a:r>
              <a:rPr lang="en-US" altLang="zh-CN" sz="2400" u="none">
                <a:latin typeface="宋体" panose="02010600030101010101" pitchFamily="2" charset="-122"/>
                <a:ea typeface="宋体" panose="02010600030101010101" pitchFamily="2" charset="-122"/>
                <a:sym typeface="宋体" panose="02010600030101010101" pitchFamily="2" charset="-122"/>
              </a:rPr>
              <a:t>ID</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V</a:t>
            </a:r>
            <a:r>
              <a:rPr lang="en-US" altLang="zh-CN" sz="2400" u="none">
                <a:latin typeface="宋体" panose="02010600030101010101" pitchFamily="2" charset="-122"/>
                <a:ea typeface="宋体" panose="02010600030101010101" pitchFamily="2" charset="-122"/>
                <a:sym typeface="宋体" panose="02010600030101010101" pitchFamily="2" charset="-122"/>
              </a:rPr>
              <a:t>‖Ticket</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tgs</a:t>
            </a:r>
            <a:r>
              <a:rPr lang="en-US" altLang="zh-CN" sz="2400" u="none">
                <a:latin typeface="宋体" panose="02010600030101010101" pitchFamily="2" charset="-122"/>
                <a:ea typeface="宋体" panose="02010600030101010101" pitchFamily="2" charset="-122"/>
                <a:sym typeface="宋体" panose="02010600030101010101" pitchFamily="2" charset="-122"/>
              </a:rPr>
              <a:t>‖AU</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C </a:t>
            </a:r>
            <a:endParaRPr lang="en-US" altLang="zh-CN" sz="2400" u="none">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en-US" altLang="zh-CN" sz="2400" u="none">
                <a:latin typeface="宋体" panose="02010600030101010101" pitchFamily="2" charset="-122"/>
                <a:ea typeface="宋体" panose="02010600030101010101" pitchFamily="2" charset="-122"/>
                <a:sym typeface="宋体" panose="02010600030101010101" pitchFamily="2" charset="-122"/>
              </a:rPr>
              <a:t>Kerberos</a:t>
            </a:r>
            <a:r>
              <a:rPr lang="zh-CN" altLang="en-US" sz="2400" u="none">
                <a:latin typeface="宋体" panose="02010600030101010101" pitchFamily="2" charset="-122"/>
                <a:ea typeface="宋体" panose="02010600030101010101" pitchFamily="2" charset="-122"/>
                <a:sym typeface="宋体" panose="02010600030101010101" pitchFamily="2" charset="-122"/>
              </a:rPr>
              <a:t>客户收到</a:t>
            </a:r>
            <a:r>
              <a:rPr lang="en-US" altLang="zh-CN" sz="2400" u="none">
                <a:latin typeface="宋体" panose="02010600030101010101" pitchFamily="2" charset="-122"/>
                <a:ea typeface="宋体" panose="02010600030101010101" pitchFamily="2" charset="-122"/>
                <a:sym typeface="宋体" panose="02010600030101010101" pitchFamily="2" charset="-122"/>
              </a:rPr>
              <a:t>AS </a:t>
            </a:r>
            <a:r>
              <a:rPr lang="zh-CN" altLang="en-US" sz="2400" u="none">
                <a:latin typeface="宋体" panose="02010600030101010101" pitchFamily="2" charset="-122"/>
                <a:ea typeface="宋体" panose="02010600030101010101" pitchFamily="2" charset="-122"/>
                <a:sym typeface="宋体" panose="02010600030101010101" pitchFamily="2" charset="-122"/>
              </a:rPr>
              <a:t>发来的</a:t>
            </a:r>
            <a:r>
              <a:rPr lang="en-US" altLang="zh-CN" sz="2400" u="none">
                <a:latin typeface="宋体" panose="02010600030101010101" pitchFamily="2" charset="-122"/>
                <a:ea typeface="宋体" panose="02010600030101010101" pitchFamily="2" charset="-122"/>
                <a:sym typeface="宋体" panose="02010600030101010101" pitchFamily="2" charset="-122"/>
              </a:rPr>
              <a:t>TGT</a:t>
            </a:r>
            <a:r>
              <a:rPr lang="zh-CN" altLang="en-US" sz="2400" u="none">
                <a:latin typeface="宋体" panose="02010600030101010101" pitchFamily="2" charset="-122"/>
                <a:ea typeface="宋体" panose="02010600030101010101" pitchFamily="2" charset="-122"/>
                <a:sym typeface="宋体" panose="02010600030101010101" pitchFamily="2" charset="-122"/>
              </a:rPr>
              <a:t>后，使用自己的秘密密钥进行解密，得到会话密钥，然后利用解密的信息重新构造认证请求单，向</a:t>
            </a:r>
            <a:r>
              <a:rPr lang="en-US" altLang="zh-CN" sz="2400" u="none">
                <a:latin typeface="宋体" panose="02010600030101010101" pitchFamily="2" charset="-122"/>
                <a:ea typeface="宋体" panose="02010600030101010101" pitchFamily="2" charset="-122"/>
                <a:sym typeface="宋体" panose="02010600030101010101" pitchFamily="2" charset="-122"/>
              </a:rPr>
              <a:t>TGS</a:t>
            </a:r>
            <a:r>
              <a:rPr lang="zh-CN" altLang="en-US" sz="2400" u="none">
                <a:latin typeface="宋体" panose="02010600030101010101" pitchFamily="2" charset="-122"/>
                <a:ea typeface="宋体" panose="02010600030101010101" pitchFamily="2" charset="-122"/>
                <a:sym typeface="宋体" panose="02010600030101010101" pitchFamily="2" charset="-122"/>
              </a:rPr>
              <a:t>发送请求，申请访问应用服务器</a:t>
            </a:r>
            <a:r>
              <a:rPr lang="en-US" altLang="zh-CN" sz="2400" u="none">
                <a:latin typeface="宋体" panose="02010600030101010101" pitchFamily="2" charset="-122"/>
                <a:ea typeface="宋体" panose="02010600030101010101" pitchFamily="2" charset="-122"/>
                <a:sym typeface="宋体" panose="02010600030101010101" pitchFamily="2" charset="-122"/>
              </a:rPr>
              <a:t>AP</a:t>
            </a:r>
            <a:r>
              <a:rPr lang="zh-CN" altLang="en-US" sz="2400" u="none">
                <a:latin typeface="宋体" panose="02010600030101010101" pitchFamily="2" charset="-122"/>
                <a:ea typeface="宋体" panose="02010600030101010101" pitchFamily="2" charset="-122"/>
                <a:sym typeface="宋体" panose="02010600030101010101" pitchFamily="2" charset="-122"/>
              </a:rPr>
              <a:t>所需要的票据</a:t>
            </a:r>
            <a:r>
              <a:rPr lang="en-US" altLang="zh-CN" sz="2400" u="none">
                <a:latin typeface="宋体" panose="02010600030101010101" pitchFamily="2" charset="-122"/>
                <a:ea typeface="宋体" panose="02010600030101010101" pitchFamily="2" charset="-122"/>
                <a:sym typeface="宋体" panose="02010600030101010101" pitchFamily="2" charset="-122"/>
              </a:rPr>
              <a:t>(Ticket)</a:t>
            </a:r>
            <a:r>
              <a:rPr lang="zh-CN" altLang="en-US" sz="2400" u="none">
                <a:latin typeface="宋体" panose="02010600030101010101" pitchFamily="2" charset="-122"/>
                <a:ea typeface="宋体" panose="02010600030101010101" pitchFamily="2" charset="-122"/>
                <a:sym typeface="宋体" panose="02010600030101010101" pitchFamily="2" charset="-122"/>
              </a:rPr>
              <a:t>。</a:t>
            </a:r>
            <a:endParaRPr lang="zh-CN" altLang="en-US" sz="2400" u="none">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en-US" altLang="zh-CN" sz="2400" u="none">
                <a:latin typeface="宋体" panose="02010600030101010101" pitchFamily="2" charset="-122"/>
                <a:ea typeface="宋体" panose="02010600030101010101" pitchFamily="2" charset="-122"/>
                <a:sym typeface="宋体" panose="02010600030101010101" pitchFamily="2" charset="-122"/>
              </a:rPr>
              <a:t>(4) TGS → C </a:t>
            </a:r>
            <a:r>
              <a:rPr lang="zh-CN" altLang="en-US" sz="2400" u="none">
                <a:latin typeface="宋体" panose="02010600030101010101" pitchFamily="2" charset="-122"/>
                <a:ea typeface="宋体" panose="02010600030101010101" pitchFamily="2" charset="-122"/>
                <a:sym typeface="宋体" panose="02010600030101010101" pitchFamily="2" charset="-122"/>
              </a:rPr>
              <a:t>：</a:t>
            </a:r>
            <a:r>
              <a:rPr lang="en-US" altLang="zh-CN" sz="2400" u="none">
                <a:latin typeface="宋体" panose="02010600030101010101" pitchFamily="2" charset="-122"/>
                <a:ea typeface="宋体" panose="02010600030101010101" pitchFamily="2" charset="-122"/>
                <a:sym typeface="宋体" panose="02010600030101010101" pitchFamily="2" charset="-122"/>
              </a:rPr>
              <a:t>E</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Kc,tgs</a:t>
            </a:r>
            <a:r>
              <a:rPr lang="en-US" altLang="zh-CN" sz="2400" u="none">
                <a:latin typeface="宋体" panose="02010600030101010101" pitchFamily="2" charset="-122"/>
                <a:ea typeface="宋体" panose="02010600030101010101" pitchFamily="2" charset="-122"/>
                <a:sym typeface="宋体" panose="02010600030101010101" pitchFamily="2" charset="-122"/>
              </a:rPr>
              <a:t> [ K</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C,V</a:t>
            </a:r>
            <a:r>
              <a:rPr lang="en-US" altLang="zh-CN" sz="2400" u="none">
                <a:latin typeface="宋体" panose="02010600030101010101" pitchFamily="2" charset="-122"/>
                <a:ea typeface="宋体" panose="02010600030101010101" pitchFamily="2" charset="-122"/>
                <a:sym typeface="宋体" panose="02010600030101010101" pitchFamily="2" charset="-122"/>
              </a:rPr>
              <a:t>‖ID</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V</a:t>
            </a:r>
            <a:r>
              <a:rPr lang="en-US" altLang="zh-CN" sz="2400" u="none">
                <a:latin typeface="宋体" panose="02010600030101010101" pitchFamily="2" charset="-122"/>
                <a:ea typeface="宋体" panose="02010600030101010101" pitchFamily="2" charset="-122"/>
                <a:sym typeface="宋体" panose="02010600030101010101" pitchFamily="2" charset="-122"/>
              </a:rPr>
              <a:t>‖TS</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4</a:t>
            </a:r>
            <a:r>
              <a:rPr lang="en-US" altLang="zh-CN" sz="2400" u="none">
                <a:latin typeface="宋体" panose="02010600030101010101" pitchFamily="2" charset="-122"/>
                <a:ea typeface="宋体" panose="02010600030101010101" pitchFamily="2" charset="-122"/>
                <a:sym typeface="宋体" panose="02010600030101010101" pitchFamily="2" charset="-122"/>
              </a:rPr>
              <a:t>‖Ticket</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V</a:t>
            </a:r>
            <a:r>
              <a:rPr lang="en-US" altLang="zh-CN" sz="2400" u="none">
                <a:latin typeface="宋体" panose="02010600030101010101" pitchFamily="2" charset="-122"/>
                <a:ea typeface="宋体" panose="02010600030101010101" pitchFamily="2" charset="-122"/>
                <a:sym typeface="宋体" panose="02010600030101010101" pitchFamily="2" charset="-122"/>
              </a:rPr>
              <a:t> ]</a:t>
            </a:r>
            <a:endParaRPr lang="en-US" altLang="zh-CN" sz="2400" u="none">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en-US" altLang="zh-CN" sz="2400" u="none">
                <a:latin typeface="宋体" panose="02010600030101010101" pitchFamily="2" charset="-122"/>
                <a:ea typeface="宋体" panose="02010600030101010101" pitchFamily="2" charset="-122"/>
                <a:sym typeface="宋体" panose="02010600030101010101" pitchFamily="2" charset="-122"/>
              </a:rPr>
              <a:t>TGS</a:t>
            </a:r>
            <a:r>
              <a:rPr lang="zh-CN" altLang="en-US" sz="2400" u="none">
                <a:latin typeface="宋体" panose="02010600030101010101" pitchFamily="2" charset="-122"/>
                <a:ea typeface="宋体" panose="02010600030101010101" pitchFamily="2" charset="-122"/>
                <a:sym typeface="宋体" panose="02010600030101010101" pitchFamily="2" charset="-122"/>
              </a:rPr>
              <a:t>使用其秘密密钥对</a:t>
            </a:r>
            <a:r>
              <a:rPr lang="en-US" altLang="zh-CN" sz="2400" u="none">
                <a:latin typeface="宋体" panose="02010600030101010101" pitchFamily="2" charset="-122"/>
                <a:ea typeface="宋体" panose="02010600030101010101" pitchFamily="2" charset="-122"/>
                <a:sym typeface="宋体" panose="02010600030101010101" pitchFamily="2" charset="-122"/>
              </a:rPr>
              <a:t>TGT</a:t>
            </a:r>
            <a:r>
              <a:rPr lang="zh-CN" altLang="en-US" sz="2400" u="none">
                <a:latin typeface="宋体" panose="02010600030101010101" pitchFamily="2" charset="-122"/>
                <a:ea typeface="宋体" panose="02010600030101010101" pitchFamily="2" charset="-122"/>
                <a:sym typeface="宋体" panose="02010600030101010101" pitchFamily="2" charset="-122"/>
              </a:rPr>
              <a:t>进行解密，同时使用</a:t>
            </a:r>
            <a:r>
              <a:rPr lang="en-US" altLang="zh-CN" sz="2400" u="none">
                <a:latin typeface="宋体" panose="02010600030101010101" pitchFamily="2" charset="-122"/>
                <a:ea typeface="宋体" panose="02010600030101010101" pitchFamily="2" charset="-122"/>
                <a:sym typeface="宋体" panose="02010600030101010101" pitchFamily="2" charset="-122"/>
              </a:rPr>
              <a:t>TGT</a:t>
            </a:r>
            <a:r>
              <a:rPr lang="zh-CN" altLang="en-US" sz="2400" u="none">
                <a:latin typeface="宋体" panose="02010600030101010101" pitchFamily="2" charset="-122"/>
                <a:ea typeface="宋体" panose="02010600030101010101" pitchFamily="2" charset="-122"/>
                <a:sym typeface="宋体" panose="02010600030101010101" pitchFamily="2" charset="-122"/>
              </a:rPr>
              <a:t>中的会话密钥对</a:t>
            </a:r>
            <a:r>
              <a:rPr lang="en-US" altLang="zh-CN" sz="2400" u="none">
                <a:latin typeface="宋体" panose="02010600030101010101" pitchFamily="2" charset="-122"/>
                <a:ea typeface="宋体" panose="02010600030101010101" pitchFamily="2" charset="-122"/>
                <a:sym typeface="宋体" panose="02010600030101010101" pitchFamily="2" charset="-122"/>
              </a:rPr>
              <a:t>Kerberos</a:t>
            </a:r>
            <a:r>
              <a:rPr lang="zh-CN" altLang="en-US" sz="2400" u="none">
                <a:latin typeface="宋体" panose="02010600030101010101" pitchFamily="2" charset="-122"/>
                <a:ea typeface="宋体" panose="02010600030101010101" pitchFamily="2" charset="-122"/>
                <a:sym typeface="宋体" panose="02010600030101010101" pitchFamily="2" charset="-122"/>
              </a:rPr>
              <a:t>客户的请求认证单信息进行解密，并将解密后的认证单信息与</a:t>
            </a:r>
            <a:r>
              <a:rPr lang="en-US" altLang="zh-CN" sz="2400" u="none">
                <a:latin typeface="宋体" panose="02010600030101010101" pitchFamily="2" charset="-122"/>
                <a:ea typeface="宋体" panose="02010600030101010101" pitchFamily="2" charset="-122"/>
                <a:sym typeface="宋体" panose="02010600030101010101" pitchFamily="2" charset="-122"/>
              </a:rPr>
              <a:t>TGT</a:t>
            </a:r>
            <a:r>
              <a:rPr lang="zh-CN" altLang="en-US" sz="2400" u="none">
                <a:latin typeface="宋体" panose="02010600030101010101" pitchFamily="2" charset="-122"/>
                <a:ea typeface="宋体" panose="02010600030101010101" pitchFamily="2" charset="-122"/>
                <a:sym typeface="宋体" panose="02010600030101010101" pitchFamily="2" charset="-122"/>
              </a:rPr>
              <a:t>中的信息进行比较。然后，</a:t>
            </a:r>
            <a:r>
              <a:rPr lang="en-US" altLang="zh-CN" sz="2400" u="none">
                <a:latin typeface="宋体" panose="02010600030101010101" pitchFamily="2" charset="-122"/>
                <a:ea typeface="宋体" panose="02010600030101010101" pitchFamily="2" charset="-122"/>
                <a:sym typeface="宋体" panose="02010600030101010101" pitchFamily="2" charset="-122"/>
              </a:rPr>
              <a:t>TGS</a:t>
            </a:r>
            <a:r>
              <a:rPr lang="zh-CN" altLang="en-US" sz="2400" u="none">
                <a:latin typeface="宋体" panose="02010600030101010101" pitchFamily="2" charset="-122"/>
                <a:ea typeface="宋体" panose="02010600030101010101" pitchFamily="2" charset="-122"/>
                <a:sym typeface="宋体" panose="02010600030101010101" pitchFamily="2" charset="-122"/>
              </a:rPr>
              <a:t>生成新的会话密钥以供</a:t>
            </a:r>
            <a:r>
              <a:rPr lang="en-US" altLang="zh-CN" sz="2400" u="none">
                <a:latin typeface="宋体" panose="02010600030101010101" pitchFamily="2" charset="-122"/>
                <a:ea typeface="宋体" panose="02010600030101010101" pitchFamily="2" charset="-122"/>
                <a:sym typeface="宋体" panose="02010600030101010101" pitchFamily="2" charset="-122"/>
              </a:rPr>
              <a:t>Kerberos</a:t>
            </a:r>
            <a:r>
              <a:rPr lang="zh-CN" altLang="en-US" sz="2400" u="none">
                <a:latin typeface="宋体" panose="02010600030101010101" pitchFamily="2" charset="-122"/>
                <a:ea typeface="宋体" panose="02010600030101010101" pitchFamily="2" charset="-122"/>
                <a:sym typeface="宋体" panose="02010600030101010101" pitchFamily="2" charset="-122"/>
              </a:rPr>
              <a:t>客户和应用服务器使用，并利用各自的秘密密钥加密会话密钥。最后，生成一个票据，它由</a:t>
            </a:r>
            <a:r>
              <a:rPr lang="en-US" altLang="zh-CN" sz="2400" u="none">
                <a:latin typeface="宋体" panose="02010600030101010101" pitchFamily="2" charset="-122"/>
                <a:ea typeface="宋体" panose="02010600030101010101" pitchFamily="2" charset="-122"/>
                <a:sym typeface="宋体" panose="02010600030101010101" pitchFamily="2" charset="-122"/>
              </a:rPr>
              <a:t>Kerberos</a:t>
            </a:r>
            <a:r>
              <a:rPr lang="zh-CN" altLang="en-US" sz="2400" u="none">
                <a:latin typeface="宋体" panose="02010600030101010101" pitchFamily="2" charset="-122"/>
                <a:ea typeface="宋体" panose="02010600030101010101" pitchFamily="2" charset="-122"/>
                <a:sym typeface="宋体" panose="02010600030101010101" pitchFamily="2" charset="-122"/>
              </a:rPr>
              <a:t>客户实体名、地址、时间戳、限制时间、会话密钥组成。</a:t>
            </a:r>
            <a:r>
              <a:rPr lang="en-US" altLang="zh-CN" sz="2400" u="none">
                <a:latin typeface="宋体" panose="02010600030101010101" pitchFamily="2" charset="-122"/>
                <a:ea typeface="宋体" panose="02010600030101010101" pitchFamily="2" charset="-122"/>
                <a:sym typeface="宋体" panose="02010600030101010101" pitchFamily="2" charset="-122"/>
              </a:rPr>
              <a:t>TGS</a:t>
            </a:r>
            <a:r>
              <a:rPr lang="zh-CN" altLang="en-US" sz="2400" u="none">
                <a:latin typeface="宋体" panose="02010600030101010101" pitchFamily="2" charset="-122"/>
                <a:ea typeface="宋体" panose="02010600030101010101" pitchFamily="2" charset="-122"/>
                <a:sym typeface="宋体" panose="02010600030101010101" pitchFamily="2" charset="-122"/>
              </a:rPr>
              <a:t>生成</a:t>
            </a:r>
            <a:r>
              <a:rPr lang="en-US" altLang="zh-CN" sz="2400" u="none">
                <a:latin typeface="宋体" panose="02010600030101010101" pitchFamily="2" charset="-122"/>
                <a:ea typeface="宋体" panose="02010600030101010101" pitchFamily="2" charset="-122"/>
                <a:sym typeface="宋体" panose="02010600030101010101" pitchFamily="2" charset="-122"/>
              </a:rPr>
              <a:t>TGT</a:t>
            </a:r>
            <a:r>
              <a:rPr lang="zh-CN" altLang="en-US" sz="2400" u="none">
                <a:latin typeface="宋体" panose="02010600030101010101" pitchFamily="2" charset="-122"/>
                <a:ea typeface="宋体" panose="02010600030101010101" pitchFamily="2" charset="-122"/>
                <a:sym typeface="宋体" panose="02010600030101010101" pitchFamily="2" charset="-122"/>
              </a:rPr>
              <a:t>完毕后，把</a:t>
            </a:r>
            <a:r>
              <a:rPr lang="en-US" altLang="zh-CN" sz="2400" u="none">
                <a:latin typeface="宋体" panose="02010600030101010101" pitchFamily="2" charset="-122"/>
                <a:ea typeface="宋体" panose="02010600030101010101" pitchFamily="2" charset="-122"/>
                <a:sym typeface="宋体" panose="02010600030101010101" pitchFamily="2" charset="-122"/>
              </a:rPr>
              <a:t>TGT</a:t>
            </a:r>
            <a:r>
              <a:rPr lang="zh-CN" altLang="en-US" sz="2400" u="none">
                <a:latin typeface="宋体" panose="02010600030101010101" pitchFamily="2" charset="-122"/>
                <a:ea typeface="宋体" panose="02010600030101010101" pitchFamily="2" charset="-122"/>
                <a:sym typeface="宋体" panose="02010600030101010101" pitchFamily="2" charset="-122"/>
              </a:rPr>
              <a:t>发送给</a:t>
            </a:r>
            <a:r>
              <a:rPr lang="en-US" altLang="zh-CN" sz="2400" u="none">
                <a:latin typeface="宋体" panose="02010600030101010101" pitchFamily="2" charset="-122"/>
                <a:ea typeface="宋体" panose="02010600030101010101" pitchFamily="2" charset="-122"/>
                <a:sym typeface="宋体" panose="02010600030101010101" pitchFamily="2" charset="-122"/>
              </a:rPr>
              <a:t>Kerberos</a:t>
            </a:r>
            <a:r>
              <a:rPr lang="zh-CN" altLang="en-US" sz="2400" u="none">
                <a:latin typeface="宋体" panose="02010600030101010101" pitchFamily="2" charset="-122"/>
                <a:ea typeface="宋体" panose="02010600030101010101" pitchFamily="2" charset="-122"/>
                <a:sym typeface="宋体" panose="02010600030101010101" pitchFamily="2" charset="-122"/>
              </a:rPr>
              <a:t>客户。</a:t>
            </a:r>
            <a:endParaRPr lang="zh-CN" altLang="en-US" sz="2400" u="none">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zh-CN" altLang="en-US" sz="2400" u="none">
                <a:latin typeface="宋体" panose="02010600030101010101" pitchFamily="2" charset="-122"/>
                <a:ea typeface="宋体" panose="02010600030101010101" pitchFamily="2" charset="-122"/>
                <a:sym typeface="宋体" panose="02010600030101010101" pitchFamily="2" charset="-122"/>
              </a:rPr>
              <a:t>其中：</a:t>
            </a:r>
            <a:endParaRPr lang="zh-CN" altLang="en-US" sz="2400" u="none">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zh-CN" altLang="en-US" sz="2400" u="none">
                <a:latin typeface="宋体" panose="02010600030101010101" pitchFamily="2" charset="-122"/>
                <a:ea typeface="宋体" panose="02010600030101010101" pitchFamily="2" charset="-122"/>
                <a:sym typeface="宋体" panose="02010600030101010101" pitchFamily="2" charset="-122"/>
              </a:rPr>
              <a:t>	</a:t>
            </a:r>
            <a:r>
              <a:rPr lang="en-US" altLang="zh-CN" sz="2400" u="none">
                <a:latin typeface="宋体" panose="02010600030101010101" pitchFamily="2" charset="-122"/>
                <a:ea typeface="宋体" panose="02010600030101010101" pitchFamily="2" charset="-122"/>
                <a:sym typeface="宋体" panose="02010600030101010101" pitchFamily="2" charset="-122"/>
              </a:rPr>
              <a:t>Ticket</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tgs</a:t>
            </a:r>
            <a:r>
              <a:rPr lang="en-US" altLang="zh-CN" sz="2400" u="none">
                <a:latin typeface="宋体" panose="02010600030101010101" pitchFamily="2" charset="-122"/>
                <a:ea typeface="宋体" panose="02010600030101010101" pitchFamily="2" charset="-122"/>
                <a:sym typeface="宋体" panose="02010600030101010101" pitchFamily="2" charset="-122"/>
              </a:rPr>
              <a:t>  = E</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Ktgs</a:t>
            </a:r>
            <a:r>
              <a:rPr lang="en-US" altLang="zh-CN" sz="2400" u="none">
                <a:latin typeface="宋体" panose="02010600030101010101" pitchFamily="2" charset="-122"/>
                <a:ea typeface="宋体" panose="02010600030101010101" pitchFamily="2" charset="-122"/>
                <a:sym typeface="宋体" panose="02010600030101010101" pitchFamily="2" charset="-122"/>
              </a:rPr>
              <a:t> [ K</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C,tgs</a:t>
            </a:r>
            <a:r>
              <a:rPr lang="en-US" altLang="zh-CN" sz="2400" u="none">
                <a:latin typeface="宋体" panose="02010600030101010101" pitchFamily="2" charset="-122"/>
                <a:ea typeface="宋体" panose="02010600030101010101" pitchFamily="2" charset="-122"/>
                <a:sym typeface="宋体" panose="02010600030101010101" pitchFamily="2" charset="-122"/>
              </a:rPr>
              <a:t>‖ID</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C</a:t>
            </a:r>
            <a:r>
              <a:rPr lang="en-US" altLang="zh-CN" sz="2400" u="none">
                <a:latin typeface="宋体" panose="02010600030101010101" pitchFamily="2" charset="-122"/>
                <a:ea typeface="宋体" panose="02010600030101010101" pitchFamily="2" charset="-122"/>
                <a:sym typeface="宋体" panose="02010600030101010101" pitchFamily="2" charset="-122"/>
              </a:rPr>
              <a:t>‖AD</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C</a:t>
            </a:r>
            <a:r>
              <a:rPr lang="en-US" altLang="zh-CN" sz="2400" u="none">
                <a:latin typeface="宋体" panose="02010600030101010101" pitchFamily="2" charset="-122"/>
                <a:ea typeface="宋体" panose="02010600030101010101" pitchFamily="2" charset="-122"/>
                <a:sym typeface="宋体" panose="02010600030101010101" pitchFamily="2" charset="-122"/>
              </a:rPr>
              <a:t>‖ID</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tgs</a:t>
            </a:r>
            <a:r>
              <a:rPr lang="en-US" altLang="zh-CN" sz="2400" u="none">
                <a:latin typeface="宋体" panose="02010600030101010101" pitchFamily="2" charset="-122"/>
                <a:ea typeface="宋体" panose="02010600030101010101" pitchFamily="2" charset="-122"/>
                <a:sym typeface="宋体" panose="02010600030101010101" pitchFamily="2" charset="-122"/>
              </a:rPr>
              <a:t>‖TS</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2</a:t>
            </a:r>
            <a:r>
              <a:rPr lang="en-US" altLang="zh-CN" sz="2400" u="none">
                <a:latin typeface="宋体" panose="02010600030101010101" pitchFamily="2" charset="-122"/>
                <a:ea typeface="宋体" panose="02010600030101010101" pitchFamily="2" charset="-122"/>
                <a:sym typeface="宋体" panose="02010600030101010101" pitchFamily="2" charset="-122"/>
              </a:rPr>
              <a:t>‖LT</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2</a:t>
            </a:r>
            <a:r>
              <a:rPr lang="en-US" altLang="zh-CN" sz="2400" u="none">
                <a:latin typeface="宋体" panose="02010600030101010101" pitchFamily="2" charset="-122"/>
                <a:ea typeface="宋体" panose="02010600030101010101" pitchFamily="2" charset="-122"/>
                <a:sym typeface="宋体" panose="02010600030101010101" pitchFamily="2" charset="-122"/>
              </a:rPr>
              <a:t>]</a:t>
            </a:r>
            <a:endParaRPr lang="en-US" altLang="zh-CN" sz="2400" u="none">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en-US" altLang="zh-CN" sz="2400" u="none">
                <a:latin typeface="宋体" panose="02010600030101010101" pitchFamily="2" charset="-122"/>
                <a:ea typeface="宋体" panose="02010600030101010101" pitchFamily="2" charset="-122"/>
                <a:sym typeface="宋体" panose="02010600030101010101" pitchFamily="2" charset="-122"/>
              </a:rPr>
              <a:t>	Ticket</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V </a:t>
            </a:r>
            <a:r>
              <a:rPr lang="en-US" altLang="zh-CN" sz="2400" u="none">
                <a:latin typeface="宋体" panose="02010600030101010101" pitchFamily="2" charset="-122"/>
                <a:ea typeface="宋体" panose="02010600030101010101" pitchFamily="2" charset="-122"/>
                <a:sym typeface="宋体" panose="02010600030101010101" pitchFamily="2" charset="-122"/>
              </a:rPr>
              <a:t> = E</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Kv </a:t>
            </a:r>
            <a:r>
              <a:rPr lang="en-US" altLang="zh-CN" sz="2400" u="none">
                <a:latin typeface="宋体" panose="02010600030101010101" pitchFamily="2" charset="-122"/>
                <a:ea typeface="宋体" panose="02010600030101010101" pitchFamily="2" charset="-122"/>
                <a:sym typeface="宋体" panose="02010600030101010101" pitchFamily="2" charset="-122"/>
              </a:rPr>
              <a:t>[ K</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C,V</a:t>
            </a:r>
            <a:r>
              <a:rPr lang="en-US" altLang="zh-CN" sz="2400" u="none">
                <a:latin typeface="宋体" panose="02010600030101010101" pitchFamily="2" charset="-122"/>
                <a:ea typeface="宋体" panose="02010600030101010101" pitchFamily="2" charset="-122"/>
                <a:sym typeface="宋体" panose="02010600030101010101" pitchFamily="2" charset="-122"/>
              </a:rPr>
              <a:t>‖ID</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C</a:t>
            </a:r>
            <a:r>
              <a:rPr lang="en-US" altLang="zh-CN" sz="2400" u="none">
                <a:latin typeface="宋体" panose="02010600030101010101" pitchFamily="2" charset="-122"/>
                <a:ea typeface="宋体" panose="02010600030101010101" pitchFamily="2" charset="-122"/>
                <a:sym typeface="宋体" panose="02010600030101010101" pitchFamily="2" charset="-122"/>
              </a:rPr>
              <a:t>‖AD</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C</a:t>
            </a:r>
            <a:r>
              <a:rPr lang="en-US" altLang="zh-CN" sz="2400" u="none">
                <a:latin typeface="宋体" panose="02010600030101010101" pitchFamily="2" charset="-122"/>
                <a:ea typeface="宋体" panose="02010600030101010101" pitchFamily="2" charset="-122"/>
                <a:sym typeface="宋体" panose="02010600030101010101" pitchFamily="2" charset="-122"/>
              </a:rPr>
              <a:t>‖ID</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V</a:t>
            </a:r>
            <a:r>
              <a:rPr lang="en-US" altLang="zh-CN" sz="2400" u="none">
                <a:latin typeface="宋体" panose="02010600030101010101" pitchFamily="2" charset="-122"/>
                <a:ea typeface="宋体" panose="02010600030101010101" pitchFamily="2" charset="-122"/>
                <a:sym typeface="宋体" panose="02010600030101010101" pitchFamily="2" charset="-122"/>
              </a:rPr>
              <a:t>‖TS</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4</a:t>
            </a:r>
            <a:r>
              <a:rPr lang="en-US" altLang="zh-CN" sz="2400" u="none">
                <a:latin typeface="宋体" panose="02010600030101010101" pitchFamily="2" charset="-122"/>
                <a:ea typeface="宋体" panose="02010600030101010101" pitchFamily="2" charset="-122"/>
                <a:sym typeface="宋体" panose="02010600030101010101" pitchFamily="2" charset="-122"/>
              </a:rPr>
              <a:t>‖LT</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4</a:t>
            </a:r>
            <a:r>
              <a:rPr lang="en-US" altLang="zh-CN" sz="2400" u="none">
                <a:latin typeface="宋体" panose="02010600030101010101" pitchFamily="2" charset="-122"/>
                <a:ea typeface="宋体" panose="02010600030101010101" pitchFamily="2" charset="-122"/>
                <a:sym typeface="宋体" panose="02010600030101010101" pitchFamily="2" charset="-122"/>
              </a:rPr>
              <a:t>]</a:t>
            </a:r>
            <a:endParaRPr lang="en-US" altLang="zh-CN" sz="2400" u="none">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en-US" altLang="zh-CN" sz="2400" u="none">
                <a:latin typeface="宋体" panose="02010600030101010101" pitchFamily="2" charset="-122"/>
                <a:ea typeface="宋体" panose="02010600030101010101" pitchFamily="2" charset="-122"/>
                <a:sym typeface="宋体" panose="02010600030101010101" pitchFamily="2" charset="-122"/>
              </a:rPr>
              <a:t>	AU</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C</a:t>
            </a:r>
            <a:r>
              <a:rPr lang="en-US" altLang="zh-CN" sz="2400" u="none">
                <a:latin typeface="宋体" panose="02010600030101010101" pitchFamily="2" charset="-122"/>
                <a:ea typeface="宋体" panose="02010600030101010101" pitchFamily="2" charset="-122"/>
                <a:sym typeface="宋体" panose="02010600030101010101" pitchFamily="2" charset="-122"/>
              </a:rPr>
              <a:t>  = E</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Kc,tgs</a:t>
            </a:r>
            <a:r>
              <a:rPr lang="en-US" altLang="zh-CN" sz="2400" u="none">
                <a:latin typeface="宋体" panose="02010600030101010101" pitchFamily="2" charset="-122"/>
                <a:ea typeface="宋体" panose="02010600030101010101" pitchFamily="2" charset="-122"/>
                <a:sym typeface="宋体" panose="02010600030101010101" pitchFamily="2" charset="-122"/>
              </a:rPr>
              <a:t> [ ID</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C</a:t>
            </a:r>
            <a:r>
              <a:rPr lang="en-US" altLang="zh-CN" sz="2400" u="none">
                <a:latin typeface="宋体" panose="02010600030101010101" pitchFamily="2" charset="-122"/>
                <a:ea typeface="宋体" panose="02010600030101010101" pitchFamily="2" charset="-122"/>
                <a:sym typeface="宋体" panose="02010600030101010101" pitchFamily="2" charset="-122"/>
              </a:rPr>
              <a:t>‖AD</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C</a:t>
            </a:r>
            <a:r>
              <a:rPr lang="en-US" altLang="zh-CN" sz="2400" u="none">
                <a:latin typeface="宋体" panose="02010600030101010101" pitchFamily="2" charset="-122"/>
                <a:ea typeface="宋体" panose="02010600030101010101" pitchFamily="2" charset="-122"/>
                <a:sym typeface="宋体" panose="02010600030101010101" pitchFamily="2" charset="-122"/>
              </a:rPr>
              <a:t>‖TS</a:t>
            </a:r>
            <a:r>
              <a:rPr lang="en-US" altLang="zh-CN" sz="2400" u="none" baseline="-25000">
                <a:latin typeface="宋体" panose="02010600030101010101" pitchFamily="2" charset="-122"/>
                <a:ea typeface="宋体" panose="02010600030101010101" pitchFamily="2" charset="-122"/>
                <a:sym typeface="宋体" panose="02010600030101010101" pitchFamily="2" charset="-122"/>
              </a:rPr>
              <a:t>3</a:t>
            </a:r>
            <a:r>
              <a:rPr lang="en-US" altLang="zh-CN" sz="2400" u="none">
                <a:latin typeface="宋体" panose="02010600030101010101" pitchFamily="2" charset="-122"/>
                <a:ea typeface="宋体" panose="02010600030101010101" pitchFamily="2" charset="-122"/>
                <a:sym typeface="宋体" panose="02010600030101010101" pitchFamily="2" charset="-122"/>
              </a:rPr>
              <a:t>] </a:t>
            </a:r>
            <a:endParaRPr lang="en-US" altLang="zh-CN">
              <a:latin typeface="Arial" panose="020B060402020202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文本框 25601"/>
          <p:cNvSpPr txBox="1"/>
          <p:nvPr/>
        </p:nvSpPr>
        <p:spPr>
          <a:xfrm>
            <a:off x="633095" y="1056640"/>
            <a:ext cx="9665335" cy="4785360"/>
          </a:xfrm>
          <a:prstGeom prst="rect">
            <a:avLst/>
          </a:prstGeom>
          <a:noFill/>
          <a:ln w="9525">
            <a:noFill/>
          </a:ln>
        </p:spPr>
        <p:txBody>
          <a:bodyPr wrap="square">
            <a:spAutoFit/>
          </a:bodyPr>
          <a:p>
            <a:pPr marL="0" lvl="0" indent="266700" algn="l" eaLnBrk="1" latinLnBrk="0" hangingPunct="1"/>
            <a:r>
              <a:rPr lang="zh-CN" altLang="en-US" sz="2800" u="none">
                <a:latin typeface="宋体" panose="02010600030101010101" pitchFamily="2" charset="-122"/>
                <a:ea typeface="宋体" panose="02010600030101010101" pitchFamily="2" charset="-122"/>
                <a:sym typeface="宋体" panose="02010600030101010101" pitchFamily="2" charset="-122"/>
              </a:rPr>
              <a:t>第三阶段，客户与应用服务器的交互，用于获得服务：</a:t>
            </a:r>
            <a:endParaRPr lang="zh-CN" altLang="en-US" sz="2800" u="none">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en-US" altLang="zh-CN" sz="2800" u="none">
                <a:latin typeface="宋体" panose="02010600030101010101" pitchFamily="2" charset="-122"/>
                <a:ea typeface="宋体" panose="02010600030101010101" pitchFamily="2" charset="-122"/>
                <a:sym typeface="宋体" panose="02010600030101010101" pitchFamily="2" charset="-122"/>
              </a:rPr>
              <a:t>(5) C → V </a:t>
            </a:r>
            <a:r>
              <a:rPr lang="zh-CN" altLang="en-US" sz="2800" u="none">
                <a:latin typeface="宋体" panose="02010600030101010101" pitchFamily="2" charset="-122"/>
                <a:ea typeface="宋体" panose="02010600030101010101" pitchFamily="2" charset="-122"/>
                <a:sym typeface="宋体" panose="02010600030101010101" pitchFamily="2" charset="-122"/>
              </a:rPr>
              <a:t>：</a:t>
            </a:r>
            <a:r>
              <a:rPr lang="en-US" altLang="zh-CN" sz="2800" u="none">
                <a:latin typeface="宋体" panose="02010600030101010101" pitchFamily="2" charset="-122"/>
                <a:ea typeface="宋体" panose="02010600030101010101" pitchFamily="2" charset="-122"/>
                <a:sym typeface="宋体" panose="02010600030101010101" pitchFamily="2" charset="-122"/>
              </a:rPr>
              <a:t>Ticket</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V</a:t>
            </a:r>
            <a:r>
              <a:rPr lang="en-US" altLang="zh-CN" sz="2800" u="none">
                <a:latin typeface="宋体" panose="02010600030101010101" pitchFamily="2" charset="-122"/>
                <a:ea typeface="宋体" panose="02010600030101010101" pitchFamily="2" charset="-122"/>
                <a:sym typeface="宋体" panose="02010600030101010101" pitchFamily="2" charset="-122"/>
              </a:rPr>
              <a:t>‖AU</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C’ </a:t>
            </a:r>
            <a:endParaRPr lang="en-US" altLang="zh-CN" sz="2800" u="none">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en-US" altLang="zh-CN" sz="2800" u="none">
                <a:latin typeface="宋体" panose="02010600030101010101" pitchFamily="2" charset="-122"/>
                <a:ea typeface="宋体" panose="02010600030101010101" pitchFamily="2" charset="-122"/>
                <a:sym typeface="宋体" panose="02010600030101010101" pitchFamily="2" charset="-122"/>
              </a:rPr>
              <a:t>Kerberos</a:t>
            </a:r>
            <a:r>
              <a:rPr lang="zh-CN" altLang="en-US" sz="2800" u="none">
                <a:latin typeface="宋体" panose="02010600030101010101" pitchFamily="2" charset="-122"/>
                <a:ea typeface="宋体" panose="02010600030101010101" pitchFamily="2" charset="-122"/>
                <a:sym typeface="宋体" panose="02010600030101010101" pitchFamily="2" charset="-122"/>
              </a:rPr>
              <a:t>客户收到</a:t>
            </a:r>
            <a:r>
              <a:rPr lang="en-US" altLang="zh-CN" sz="2800" u="none">
                <a:latin typeface="宋体" panose="02010600030101010101" pitchFamily="2" charset="-122"/>
                <a:ea typeface="宋体" panose="02010600030101010101" pitchFamily="2" charset="-122"/>
                <a:sym typeface="宋体" panose="02010600030101010101" pitchFamily="2" charset="-122"/>
              </a:rPr>
              <a:t>TGS</a:t>
            </a:r>
            <a:r>
              <a:rPr lang="zh-CN" altLang="en-US" sz="2800" u="none">
                <a:latin typeface="宋体" panose="02010600030101010101" pitchFamily="2" charset="-122"/>
                <a:ea typeface="宋体" panose="02010600030101010101" pitchFamily="2" charset="-122"/>
                <a:sym typeface="宋体" panose="02010600030101010101" pitchFamily="2" charset="-122"/>
              </a:rPr>
              <a:t>的响应后，将获得与应用服务器共享的会话密钥。与此同时，</a:t>
            </a:r>
            <a:r>
              <a:rPr lang="en-US" altLang="zh-CN" sz="2800" u="none">
                <a:latin typeface="宋体" panose="02010600030101010101" pitchFamily="2" charset="-122"/>
                <a:ea typeface="宋体" panose="02010600030101010101" pitchFamily="2" charset="-122"/>
                <a:sym typeface="宋体" panose="02010600030101010101" pitchFamily="2" charset="-122"/>
              </a:rPr>
              <a:t>Kerberos</a:t>
            </a:r>
            <a:r>
              <a:rPr lang="zh-CN" altLang="en-US" sz="2800" u="none">
                <a:latin typeface="宋体" panose="02010600030101010101" pitchFamily="2" charset="-122"/>
                <a:ea typeface="宋体" panose="02010600030101010101" pitchFamily="2" charset="-122"/>
                <a:sym typeface="宋体" panose="02010600030101010101" pitchFamily="2" charset="-122"/>
              </a:rPr>
              <a:t>客户生成一个新的用于访问应用服务器的认证单，并用与应用服务器共享的会话密钥加密，然后与</a:t>
            </a:r>
            <a:r>
              <a:rPr lang="en-US" altLang="zh-CN" sz="2800" u="none">
                <a:latin typeface="宋体" panose="02010600030101010101" pitchFamily="2" charset="-122"/>
                <a:ea typeface="宋体" panose="02010600030101010101" pitchFamily="2" charset="-122"/>
                <a:sym typeface="宋体" panose="02010600030101010101" pitchFamily="2" charset="-122"/>
              </a:rPr>
              <a:t>TGS</a:t>
            </a:r>
            <a:r>
              <a:rPr lang="zh-CN" altLang="en-US" sz="2800" u="none">
                <a:latin typeface="宋体" panose="02010600030101010101" pitchFamily="2" charset="-122"/>
                <a:ea typeface="宋体" panose="02010600030101010101" pitchFamily="2" charset="-122"/>
                <a:sym typeface="宋体" panose="02010600030101010101" pitchFamily="2" charset="-122"/>
              </a:rPr>
              <a:t>发送来的票据一并传送到应用服务器。</a:t>
            </a:r>
            <a:endParaRPr lang="zh-CN" altLang="en-US" sz="2800" u="none">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en-US" altLang="zh-CN" sz="2800" u="none">
                <a:latin typeface="宋体" panose="02010600030101010101" pitchFamily="2" charset="-122"/>
                <a:ea typeface="宋体" panose="02010600030101010101" pitchFamily="2" charset="-122"/>
                <a:sym typeface="宋体" panose="02010600030101010101" pitchFamily="2" charset="-122"/>
              </a:rPr>
              <a:t>(6) V → C </a:t>
            </a:r>
            <a:r>
              <a:rPr lang="zh-CN" altLang="en-US" sz="2800" u="none">
                <a:latin typeface="宋体" panose="02010600030101010101" pitchFamily="2" charset="-122"/>
                <a:ea typeface="宋体" panose="02010600030101010101" pitchFamily="2" charset="-122"/>
                <a:sym typeface="宋体" panose="02010600030101010101" pitchFamily="2" charset="-122"/>
              </a:rPr>
              <a:t>：</a:t>
            </a:r>
            <a:r>
              <a:rPr lang="en-US" altLang="zh-CN" sz="2800" u="none">
                <a:latin typeface="宋体" panose="02010600030101010101" pitchFamily="2" charset="-122"/>
                <a:ea typeface="宋体" panose="02010600030101010101" pitchFamily="2" charset="-122"/>
                <a:sym typeface="宋体" panose="02010600030101010101" pitchFamily="2" charset="-122"/>
              </a:rPr>
              <a:t>E</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Kc,v </a:t>
            </a:r>
            <a:r>
              <a:rPr lang="en-US" altLang="zh-CN" sz="2800" u="none">
                <a:latin typeface="宋体" panose="02010600030101010101" pitchFamily="2" charset="-122"/>
                <a:ea typeface="宋体" panose="02010600030101010101" pitchFamily="2" charset="-122"/>
                <a:sym typeface="宋体" panose="02010600030101010101" pitchFamily="2" charset="-122"/>
              </a:rPr>
              <a:t>[ TS</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5</a:t>
            </a:r>
            <a:r>
              <a:rPr lang="en-US" altLang="zh-CN" sz="2800" u="none">
                <a:latin typeface="宋体" panose="02010600030101010101" pitchFamily="2" charset="-122"/>
                <a:ea typeface="宋体" panose="02010600030101010101" pitchFamily="2" charset="-122"/>
                <a:sym typeface="宋体" panose="02010600030101010101" pitchFamily="2" charset="-122"/>
              </a:rPr>
              <a:t> + 1]</a:t>
            </a:r>
            <a:endParaRPr lang="en-US" altLang="zh-CN" sz="2800" u="none">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zh-CN" altLang="en-US" sz="2800" u="none">
                <a:latin typeface="宋体" panose="02010600030101010101" pitchFamily="2" charset="-122"/>
                <a:ea typeface="宋体" panose="02010600030101010101" pitchFamily="2" charset="-122"/>
                <a:sym typeface="宋体" panose="02010600030101010101" pitchFamily="2" charset="-122"/>
              </a:rPr>
              <a:t>应用服务器确认请求。</a:t>
            </a:r>
            <a:endParaRPr lang="zh-CN" altLang="en-US" sz="2800" u="none">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zh-CN" altLang="en-US" sz="2800" u="none">
                <a:latin typeface="宋体" panose="02010600030101010101" pitchFamily="2" charset="-122"/>
                <a:ea typeface="宋体" panose="02010600030101010101" pitchFamily="2" charset="-122"/>
                <a:sym typeface="宋体" panose="02010600030101010101" pitchFamily="2" charset="-122"/>
              </a:rPr>
              <a:t>其中：	</a:t>
            </a:r>
            <a:endParaRPr lang="zh-CN" altLang="en-US" sz="2800" u="none">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zh-CN" altLang="en-US" sz="2800" u="none">
                <a:latin typeface="宋体" panose="02010600030101010101" pitchFamily="2" charset="-122"/>
                <a:ea typeface="宋体" panose="02010600030101010101" pitchFamily="2" charset="-122"/>
                <a:sym typeface="宋体" panose="02010600030101010101" pitchFamily="2" charset="-122"/>
              </a:rPr>
              <a:t>    </a:t>
            </a:r>
            <a:r>
              <a:rPr lang="en-US" altLang="zh-CN" sz="2800" u="none">
                <a:latin typeface="宋体" panose="02010600030101010101" pitchFamily="2" charset="-122"/>
                <a:ea typeface="宋体" panose="02010600030101010101" pitchFamily="2" charset="-122"/>
                <a:sym typeface="宋体" panose="02010600030101010101" pitchFamily="2" charset="-122"/>
              </a:rPr>
              <a:t>Ticket</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V </a:t>
            </a:r>
            <a:r>
              <a:rPr lang="en-US" altLang="zh-CN" sz="2800" u="none">
                <a:latin typeface="宋体" panose="02010600030101010101" pitchFamily="2" charset="-122"/>
                <a:ea typeface="宋体" panose="02010600030101010101" pitchFamily="2" charset="-122"/>
                <a:sym typeface="宋体" panose="02010600030101010101" pitchFamily="2" charset="-122"/>
              </a:rPr>
              <a:t> = E</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Kv</a:t>
            </a:r>
            <a:r>
              <a:rPr lang="en-US" altLang="zh-CN" sz="2800" u="none">
                <a:latin typeface="宋体" panose="02010600030101010101" pitchFamily="2" charset="-122"/>
                <a:ea typeface="宋体" panose="02010600030101010101" pitchFamily="2" charset="-122"/>
                <a:sym typeface="宋体" panose="02010600030101010101" pitchFamily="2" charset="-122"/>
              </a:rPr>
              <a:t> [ K</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C,V</a:t>
            </a:r>
            <a:r>
              <a:rPr lang="en-US" altLang="zh-CN" sz="2800" u="none">
                <a:latin typeface="宋体" panose="02010600030101010101" pitchFamily="2" charset="-122"/>
                <a:ea typeface="宋体" panose="02010600030101010101" pitchFamily="2" charset="-122"/>
                <a:sym typeface="宋体" panose="02010600030101010101" pitchFamily="2" charset="-122"/>
              </a:rPr>
              <a:t>‖ID</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C</a:t>
            </a:r>
            <a:r>
              <a:rPr lang="en-US" altLang="zh-CN" sz="2800" u="none">
                <a:latin typeface="宋体" panose="02010600030101010101" pitchFamily="2" charset="-122"/>
                <a:ea typeface="宋体" panose="02010600030101010101" pitchFamily="2" charset="-122"/>
                <a:sym typeface="宋体" panose="02010600030101010101" pitchFamily="2" charset="-122"/>
              </a:rPr>
              <a:t>‖AD</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C</a:t>
            </a:r>
            <a:r>
              <a:rPr lang="en-US" altLang="zh-CN" sz="2800" u="none">
                <a:latin typeface="宋体" panose="02010600030101010101" pitchFamily="2" charset="-122"/>
                <a:ea typeface="宋体" panose="02010600030101010101" pitchFamily="2" charset="-122"/>
                <a:sym typeface="宋体" panose="02010600030101010101" pitchFamily="2" charset="-122"/>
              </a:rPr>
              <a:t>‖ID</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V</a:t>
            </a:r>
            <a:r>
              <a:rPr lang="en-US" altLang="zh-CN" sz="2800" u="none">
                <a:latin typeface="宋体" panose="02010600030101010101" pitchFamily="2" charset="-122"/>
                <a:ea typeface="宋体" panose="02010600030101010101" pitchFamily="2" charset="-122"/>
                <a:sym typeface="宋体" panose="02010600030101010101" pitchFamily="2" charset="-122"/>
              </a:rPr>
              <a:t>‖TS</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4</a:t>
            </a:r>
            <a:r>
              <a:rPr lang="en-US" altLang="zh-CN" sz="2800" u="none">
                <a:latin typeface="宋体" panose="02010600030101010101" pitchFamily="2" charset="-122"/>
                <a:ea typeface="宋体" panose="02010600030101010101" pitchFamily="2" charset="-122"/>
                <a:sym typeface="宋体" panose="02010600030101010101" pitchFamily="2" charset="-122"/>
              </a:rPr>
              <a:t>‖LT</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4</a:t>
            </a:r>
            <a:r>
              <a:rPr lang="en-US" altLang="zh-CN" sz="2800" u="none">
                <a:latin typeface="宋体" panose="02010600030101010101" pitchFamily="2" charset="-122"/>
                <a:ea typeface="宋体" panose="02010600030101010101" pitchFamily="2" charset="-122"/>
                <a:sym typeface="宋体" panose="02010600030101010101" pitchFamily="2" charset="-122"/>
              </a:rPr>
              <a:t>]</a:t>
            </a:r>
            <a:endParaRPr lang="en-US" altLang="zh-CN" sz="2800" u="none">
              <a:latin typeface="宋体" panose="02010600030101010101" pitchFamily="2" charset="-122"/>
              <a:ea typeface="宋体" panose="02010600030101010101" pitchFamily="2" charset="-122"/>
              <a:sym typeface="宋体" panose="02010600030101010101" pitchFamily="2" charset="-122"/>
            </a:endParaRPr>
          </a:p>
          <a:p>
            <a:pPr marL="0" lvl="0" indent="266700" algn="l" eaLnBrk="1" latinLnBrk="0" hangingPunct="1"/>
            <a:r>
              <a:rPr lang="en-US" altLang="zh-CN" sz="2800" u="none">
                <a:latin typeface="宋体" panose="02010600030101010101" pitchFamily="2" charset="-122"/>
                <a:ea typeface="宋体" panose="02010600030101010101" pitchFamily="2" charset="-122"/>
                <a:sym typeface="宋体" panose="02010600030101010101" pitchFamily="2" charset="-122"/>
              </a:rPr>
              <a:t>    AU</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C’</a:t>
            </a:r>
            <a:r>
              <a:rPr lang="en-US" altLang="zh-CN" sz="2800" u="none">
                <a:latin typeface="宋体" panose="02010600030101010101" pitchFamily="2" charset="-122"/>
                <a:ea typeface="宋体" panose="02010600030101010101" pitchFamily="2" charset="-122"/>
                <a:sym typeface="宋体" panose="02010600030101010101" pitchFamily="2" charset="-122"/>
              </a:rPr>
              <a:t> = E</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Kc,v</a:t>
            </a:r>
            <a:r>
              <a:rPr lang="en-US" altLang="zh-CN" sz="2800" u="none">
                <a:latin typeface="宋体" panose="02010600030101010101" pitchFamily="2" charset="-122"/>
                <a:ea typeface="宋体" panose="02010600030101010101" pitchFamily="2" charset="-122"/>
                <a:sym typeface="宋体" panose="02010600030101010101" pitchFamily="2" charset="-122"/>
              </a:rPr>
              <a:t> [ ID</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C</a:t>
            </a:r>
            <a:r>
              <a:rPr lang="en-US" altLang="zh-CN" sz="2800" u="none">
                <a:latin typeface="宋体" panose="02010600030101010101" pitchFamily="2" charset="-122"/>
                <a:ea typeface="宋体" panose="02010600030101010101" pitchFamily="2" charset="-122"/>
                <a:sym typeface="宋体" panose="02010600030101010101" pitchFamily="2" charset="-122"/>
              </a:rPr>
              <a:t>‖AD</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C</a:t>
            </a:r>
            <a:r>
              <a:rPr lang="en-US" altLang="zh-CN" sz="2800" u="none">
                <a:latin typeface="宋体" panose="02010600030101010101" pitchFamily="2" charset="-122"/>
                <a:ea typeface="宋体" panose="02010600030101010101" pitchFamily="2" charset="-122"/>
                <a:sym typeface="宋体" panose="02010600030101010101" pitchFamily="2" charset="-122"/>
              </a:rPr>
              <a:t>‖TS</a:t>
            </a:r>
            <a:r>
              <a:rPr lang="en-US" altLang="zh-CN" sz="2800" u="none" baseline="-25000">
                <a:latin typeface="宋体" panose="02010600030101010101" pitchFamily="2" charset="-122"/>
                <a:ea typeface="宋体" panose="02010600030101010101" pitchFamily="2" charset="-122"/>
                <a:sym typeface="宋体" panose="02010600030101010101" pitchFamily="2" charset="-122"/>
              </a:rPr>
              <a:t>5</a:t>
            </a:r>
            <a:r>
              <a:rPr lang="en-US" altLang="zh-CN" sz="2800" u="none">
                <a:latin typeface="宋体" panose="02010600030101010101" pitchFamily="2" charset="-122"/>
                <a:ea typeface="宋体" panose="02010600030101010101" pitchFamily="2" charset="-122"/>
                <a:sym typeface="宋体" panose="02010600030101010101" pitchFamily="2" charset="-122"/>
              </a:rPr>
              <a:t>] </a:t>
            </a:r>
            <a:endParaRPr lang="en-US" altLang="zh-CN" sz="280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文本框 6145"/>
          <p:cNvSpPr txBox="1"/>
          <p:nvPr/>
        </p:nvSpPr>
        <p:spPr>
          <a:xfrm>
            <a:off x="4632325" y="609600"/>
            <a:ext cx="2933700" cy="579120"/>
          </a:xfrm>
          <a:prstGeom prst="rect">
            <a:avLst/>
          </a:prstGeom>
          <a:noFill/>
          <a:ln w="9525">
            <a:noFill/>
          </a:ln>
        </p:spPr>
        <p:txBody>
          <a:bodyPr wrap="none" anchor="t">
            <a:spAutoFit/>
          </a:bodyPr>
          <a:p>
            <a:pPr lvl="0" eaLnBrk="1" hangingPunct="1"/>
            <a:r>
              <a:rPr lang="en-US" altLang="x-none" sz="3200" b="1" dirty="0">
                <a:latin typeface="Times New Roman" panose="02020603050405020304" pitchFamily="2" charset="0"/>
                <a:ea typeface="宋体" panose="02010600030101010101" pitchFamily="2" charset="-122"/>
              </a:rPr>
              <a:t>4.2  </a:t>
            </a:r>
            <a:r>
              <a:rPr lang="zh-CN" altLang="en-US" sz="3200" b="1" dirty="0">
                <a:latin typeface="宋体" panose="02010600030101010101" pitchFamily="2" charset="-122"/>
                <a:ea typeface="宋体" panose="02010600030101010101" pitchFamily="2" charset="-122"/>
              </a:rPr>
              <a:t>数</a:t>
            </a:r>
            <a:r>
              <a:rPr lang="zh-CN" altLang="en-US" sz="3200" b="1" dirty="0">
                <a:latin typeface="Times New Roman" panose="02020603050405020304" pitchFamily="2" charset="0"/>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字</a:t>
            </a:r>
            <a:r>
              <a:rPr lang="zh-CN" altLang="en-US" sz="3200" b="1" dirty="0">
                <a:latin typeface="Times New Roman" panose="02020603050405020304" pitchFamily="2" charset="0"/>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签</a:t>
            </a:r>
            <a:r>
              <a:rPr lang="zh-CN" altLang="en-US" sz="3200" b="1" dirty="0">
                <a:latin typeface="Times New Roman" panose="02020603050405020304" pitchFamily="2" charset="0"/>
                <a:ea typeface="宋体" panose="02010600030101010101" pitchFamily="2" charset="-122"/>
              </a:rPr>
              <a:t> </a:t>
            </a:r>
            <a:r>
              <a:rPr lang="zh-CN" altLang="en-US" sz="3200" b="1" dirty="0">
                <a:latin typeface="宋体" panose="02010600030101010101" pitchFamily="2" charset="-122"/>
                <a:ea typeface="宋体" panose="02010600030101010101" pitchFamily="2" charset="-122"/>
              </a:rPr>
              <a:t>名</a:t>
            </a:r>
            <a:r>
              <a:rPr lang="zh-CN" altLang="en-US" sz="3200" b="1" dirty="0">
                <a:latin typeface="Times New Roman" panose="02020603050405020304" pitchFamily="2" charset="0"/>
                <a:ea typeface="宋体" panose="02010600030101010101" pitchFamily="2" charset="-122"/>
              </a:rPr>
              <a:t> </a:t>
            </a:r>
            <a:endParaRPr lang="zh-CN" altLang="en-US" sz="3200" b="1" dirty="0">
              <a:latin typeface="Times New Roman" panose="02020603050405020304" pitchFamily="2" charset="0"/>
              <a:ea typeface="宋体" panose="02010600030101010101" pitchFamily="2" charset="-122"/>
            </a:endParaRPr>
          </a:p>
        </p:txBody>
      </p:sp>
      <p:sp>
        <p:nvSpPr>
          <p:cNvPr id="6147" name="文本框 6146"/>
          <p:cNvSpPr txBox="1"/>
          <p:nvPr/>
        </p:nvSpPr>
        <p:spPr>
          <a:xfrm>
            <a:off x="123190" y="1219200"/>
            <a:ext cx="11560810" cy="3964940"/>
          </a:xfrm>
          <a:prstGeom prst="rect">
            <a:avLst/>
          </a:prstGeom>
          <a:noFill/>
          <a:ln w="9525">
            <a:noFill/>
          </a:ln>
        </p:spPr>
        <p:txBody>
          <a:bodyPr wrap="square">
            <a:spAutoFit/>
          </a:bodyPr>
          <a:p>
            <a:pPr lvl="0" algn="just" eaLnBrk="1" hangingPunct="1">
              <a:lnSpc>
                <a:spcPct val="130000"/>
              </a:lnSpc>
              <a:spcBef>
                <a:spcPct val="50000"/>
              </a:spcBef>
            </a:pPr>
            <a:r>
              <a:rPr lang="zh-CN" altLang="en-US" dirty="0">
                <a:latin typeface="Times New Roman" panose="02020603050405020304" pitchFamily="2" charset="0"/>
                <a:ea typeface="宋体" panose="02010600030101010101" pitchFamily="2" charset="-122"/>
              </a:rPr>
              <a:t>　</a:t>
            </a:r>
            <a:r>
              <a:rPr lang="zh-CN" altLang="en-US" sz="2400" dirty="0">
                <a:latin typeface="Times New Roman" panose="02020603050405020304" pitchFamily="2" charset="0"/>
                <a:ea typeface="宋体" panose="02010600030101010101" pitchFamily="2" charset="-122"/>
              </a:rPr>
              <a:t>　数字签名</a:t>
            </a:r>
            <a:r>
              <a:rPr lang="en-US" altLang="x-none" sz="2400" dirty="0">
                <a:latin typeface="Times New Roman" panose="02020603050405020304" pitchFamily="2" charset="0"/>
                <a:ea typeface="宋体" panose="02010600030101010101" pitchFamily="2" charset="-122"/>
              </a:rPr>
              <a:t>(Digital Signature)</a:t>
            </a:r>
            <a:r>
              <a:rPr lang="zh-CN" altLang="en-US" sz="2400" dirty="0">
                <a:latin typeface="Times New Roman" panose="02020603050405020304" pitchFamily="2" charset="0"/>
                <a:ea typeface="宋体" panose="02010600030101010101" pitchFamily="2" charset="-122"/>
              </a:rPr>
              <a:t>是手写签名的电字模拟，是通过电子信息计算处理，产生的一段特殊字符串消息，该消息具有与手写签名一样的特点，</a:t>
            </a:r>
            <a:r>
              <a:rPr lang="zh-CN" altLang="en-US" sz="2400" b="1" dirty="0">
                <a:solidFill>
                  <a:srgbClr val="FF0000"/>
                </a:solidFill>
                <a:latin typeface="Times New Roman" panose="02020603050405020304" pitchFamily="2" charset="0"/>
                <a:ea typeface="宋体" panose="02010600030101010101" pitchFamily="2" charset="-122"/>
              </a:rPr>
              <a:t>是可信的、不可伪造的、不可重用的、不可抵赖的以及不可修改的。</a:t>
            </a:r>
            <a:r>
              <a:rPr lang="zh-CN" altLang="en-US" sz="2400" dirty="0">
                <a:latin typeface="Times New Roman" panose="02020603050405020304" pitchFamily="2" charset="0"/>
                <a:ea typeface="宋体" panose="02010600030101010101" pitchFamily="2" charset="-122"/>
              </a:rPr>
              <a:t>因而，通常将这种消息称为数字签名。与手写签名类似，数字签名至少应满足以下三个条件：</a:t>
            </a:r>
            <a:endParaRPr lang="zh-CN" altLang="en-US" sz="2400" dirty="0">
              <a:latin typeface="Times New Roman" panose="02020603050405020304" pitchFamily="2" charset="0"/>
              <a:ea typeface="宋体" panose="02010600030101010101" pitchFamily="2" charset="-122"/>
            </a:endParaRPr>
          </a:p>
          <a:p>
            <a:pPr lvl="0" algn="just" eaLnBrk="1" hangingPunct="1">
              <a:lnSpc>
                <a:spcPct val="130000"/>
              </a:lnSpc>
              <a:spcBef>
                <a:spcPct val="50000"/>
              </a:spcBef>
            </a:pPr>
            <a:r>
              <a:rPr lang="zh-CN" altLang="en-US" sz="2400" dirty="0">
                <a:latin typeface="Wingdings" panose="05000000000000000000" pitchFamily="2" charset="2"/>
                <a:ea typeface="宋体" panose="02010600030101010101" pitchFamily="2" charset="-122"/>
              </a:rPr>
              <a:t>　　</a:t>
            </a:r>
            <a:r>
              <a:rPr lang="en-US" altLang="x-none" sz="2400" dirty="0">
                <a:latin typeface="Wingdings" panose="05000000000000000000" pitchFamily="2" charset="2"/>
                <a:ea typeface="宋体" panose="02010600030101010101" pitchFamily="2" charset="-122"/>
              </a:rPr>
              <a:t>n</a:t>
            </a:r>
            <a:r>
              <a:rPr lang="en-US" altLang="x-none" sz="2400" dirty="0">
                <a:latin typeface="Times New Roman" panose="02020603050405020304" pitchFamily="2" charset="0"/>
                <a:ea typeface="Times New Roman" panose="02020603050405020304" pitchFamily="2" charset="0"/>
              </a:rPr>
              <a:t> </a:t>
            </a:r>
            <a:r>
              <a:rPr lang="zh-CN" altLang="en-US" sz="2400" dirty="0">
                <a:latin typeface="Times New Roman" panose="02020603050405020304" pitchFamily="2" charset="0"/>
                <a:ea typeface="宋体" panose="02010600030101010101" pitchFamily="2" charset="-122"/>
              </a:rPr>
              <a:t>签名者事后不能否认自己的签名；</a:t>
            </a:r>
            <a:endParaRPr lang="zh-CN" altLang="en-US" sz="2400" dirty="0">
              <a:latin typeface="Times New Roman" panose="02020603050405020304" pitchFamily="2" charset="0"/>
              <a:ea typeface="宋体" panose="02010600030101010101" pitchFamily="2" charset="-122"/>
            </a:endParaRPr>
          </a:p>
          <a:p>
            <a:pPr lvl="0" algn="just" eaLnBrk="1" hangingPunct="1">
              <a:lnSpc>
                <a:spcPct val="130000"/>
              </a:lnSpc>
              <a:spcBef>
                <a:spcPct val="50000"/>
              </a:spcBef>
            </a:pPr>
            <a:r>
              <a:rPr lang="zh-CN" altLang="en-US" sz="2400" dirty="0">
                <a:latin typeface="Wingdings" panose="05000000000000000000" pitchFamily="2" charset="2"/>
                <a:ea typeface="宋体" panose="02010600030101010101" pitchFamily="2" charset="-122"/>
              </a:rPr>
              <a:t>　　</a:t>
            </a:r>
            <a:r>
              <a:rPr lang="en-US" altLang="x-none" sz="2400" dirty="0">
                <a:latin typeface="Wingdings" panose="05000000000000000000" pitchFamily="2" charset="2"/>
                <a:ea typeface="宋体" panose="02010600030101010101" pitchFamily="2" charset="-122"/>
              </a:rPr>
              <a:t>n</a:t>
            </a:r>
            <a:r>
              <a:rPr lang="en-US" altLang="x-none" sz="2400" dirty="0">
                <a:latin typeface="Times New Roman" panose="02020603050405020304" pitchFamily="2" charset="0"/>
                <a:ea typeface="Times New Roman" panose="02020603050405020304" pitchFamily="2" charset="0"/>
              </a:rPr>
              <a:t>  </a:t>
            </a:r>
            <a:r>
              <a:rPr lang="zh-CN" altLang="en-US" sz="2400" dirty="0">
                <a:latin typeface="Times New Roman" panose="02020603050405020304" pitchFamily="2" charset="0"/>
                <a:ea typeface="宋体" panose="02010600030101010101" pitchFamily="2" charset="-122"/>
              </a:rPr>
              <a:t>接收者能验证签名，而任何其他人都不能伪造签名；</a:t>
            </a:r>
            <a:endParaRPr lang="zh-CN" altLang="en-US" sz="2400" dirty="0">
              <a:latin typeface="Times New Roman" panose="02020603050405020304" pitchFamily="2" charset="0"/>
              <a:ea typeface="宋体" panose="02010600030101010101" pitchFamily="2" charset="-122"/>
            </a:endParaRPr>
          </a:p>
          <a:p>
            <a:pPr lvl="0" eaLnBrk="1" hangingPunct="1">
              <a:lnSpc>
                <a:spcPct val="130000"/>
              </a:lnSpc>
              <a:spcBef>
                <a:spcPct val="50000"/>
              </a:spcBef>
            </a:pPr>
            <a:r>
              <a:rPr lang="zh-CN" altLang="en-US" sz="2400" dirty="0">
                <a:latin typeface="Wingdings" panose="05000000000000000000" pitchFamily="2" charset="2"/>
                <a:ea typeface="宋体" panose="02010600030101010101" pitchFamily="2" charset="-122"/>
              </a:rPr>
              <a:t>　　</a:t>
            </a:r>
            <a:r>
              <a:rPr lang="en-US" altLang="x-none" sz="2400" dirty="0">
                <a:latin typeface="Wingdings" panose="05000000000000000000" pitchFamily="2" charset="2"/>
                <a:ea typeface="宋体" panose="02010600030101010101" pitchFamily="2" charset="-122"/>
              </a:rPr>
              <a:t>n</a:t>
            </a:r>
            <a:r>
              <a:rPr lang="zh-CN" altLang="en-US" sz="2400" dirty="0">
                <a:latin typeface="宋体" panose="02010600030101010101" pitchFamily="2" charset="-122"/>
                <a:ea typeface="宋体" panose="02010600030101010101" pitchFamily="2" charset="-122"/>
              </a:rPr>
              <a:t>当双方就签名的真伪发生争执时，第三方能解决双方之间发生的争执。</a:t>
            </a:r>
            <a:r>
              <a:rPr lang="zh-CN" altLang="en-US" sz="2400" dirty="0">
                <a:latin typeface="Times New Roman" panose="02020603050405020304" pitchFamily="2" charset="0"/>
                <a:ea typeface="宋体" panose="02010600030101010101" pitchFamily="2" charset="-122"/>
              </a:rPr>
              <a:t> </a:t>
            </a:r>
            <a:endParaRPr lang="zh-CN" altLang="en-US" sz="2400" dirty="0">
              <a:latin typeface="Times New Roman" panose="02020603050405020304" pitchFamily="2" charset="0"/>
              <a:ea typeface="宋体" panose="02010600030101010101" pitchFamily="2" charset="-122"/>
            </a:endParaRPr>
          </a:p>
        </p:txBody>
      </p:sp>
      <p:sp>
        <p:nvSpPr>
          <p:cNvPr id="2" name="日期占位符 1"/>
          <p:cNvSpPr/>
          <p:nvPr>
            <p:ph type="dt" sz="half" idx="10"/>
          </p:nvPr>
        </p:nvSpPr>
        <p:spPr/>
        <p:txBody>
          <a:bodyPr/>
          <a:p>
            <a:pPr lvl="0" eaLnBrk="1" hangingPunct="1"/>
            <a:fld id="{BB962C8B-B14F-4D97-AF65-F5344CB8AC3E}" type="datetime1">
              <a:rPr lang="zh-CN" altLang="en-US" dirty="0"/>
            </a:fld>
            <a:endParaRPr lang="zh-CN" altLang="en-US" dirty="0"/>
          </a:p>
        </p:txBody>
      </p:sp>
      <p:sp>
        <p:nvSpPr>
          <p:cNvPr id="3" name="灯片编号占位符 2"/>
          <p:cNvSpPr/>
          <p:nvPr>
            <p:ph type="sldNum" sz="quarter" idx="12"/>
          </p:nvPr>
        </p:nvSpPr>
        <p:spPr/>
        <p:txBody>
          <a:bodyPr/>
          <a:p>
            <a:pPr lvl="0" eaLnBrk="1" hangingPunct="1"/>
            <a:fld id="{9A0DB2DC-4C9A-4742-B13C-FB6460FD3503}" type="slidenum">
              <a:rPr lang="en-US" altLang="x-none" dirty="0"/>
            </a:fld>
            <a:endParaRPr lang="en-US" altLang="x-none" dirty="0"/>
          </a:p>
        </p:txBody>
      </p:sp>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文本框 7169"/>
          <p:cNvSpPr txBox="1"/>
          <p:nvPr/>
        </p:nvSpPr>
        <p:spPr>
          <a:xfrm>
            <a:off x="239395" y="533400"/>
            <a:ext cx="11343640" cy="5027930"/>
          </a:xfrm>
          <a:prstGeom prst="rect">
            <a:avLst/>
          </a:prstGeom>
          <a:noFill/>
          <a:ln w="9525">
            <a:noFill/>
          </a:ln>
        </p:spPr>
        <p:txBody>
          <a:bodyPr wrap="square">
            <a:spAutoFit/>
          </a:bodyPr>
          <a:p>
            <a:pPr lvl="0" eaLnBrk="1" hangingPunct="1">
              <a:lnSpc>
                <a:spcPct val="138000"/>
              </a:lnSpc>
              <a:spcBef>
                <a:spcPct val="50000"/>
              </a:spcBef>
            </a:pPr>
            <a:r>
              <a:rPr lang="zh-CN" altLang="en-US" dirty="0">
                <a:latin typeface="宋体" panose="02010600030101010101" pitchFamily="2" charset="-122"/>
                <a:ea typeface="宋体" panose="02010600030101010101" pitchFamily="2" charset="-122"/>
              </a:rPr>
              <a:t>　　</a:t>
            </a:r>
            <a:r>
              <a:rPr lang="en-US" altLang="zh-CN" sz="3200" b="1" dirty="0">
                <a:latin typeface="宋体" panose="02010600030101010101" pitchFamily="2" charset="-122"/>
                <a:ea typeface="宋体" panose="02010600030101010101" pitchFamily="2" charset="-122"/>
              </a:rPr>
              <a:t>4.2.1 </a:t>
            </a:r>
            <a:r>
              <a:rPr lang="zh-CN" altLang="zh-CN" sz="3200" b="1" dirty="0">
                <a:latin typeface="宋体" panose="02010600030101010101" pitchFamily="2" charset="-122"/>
                <a:ea typeface="宋体" panose="02010600030101010101" pitchFamily="2" charset="-122"/>
              </a:rPr>
              <a:t>数字签名的原理及相关步骤</a:t>
            </a:r>
            <a:endParaRPr lang="zh-CN" altLang="zh-CN" sz="3200" b="1" dirty="0">
              <a:latin typeface="宋体" panose="02010600030101010101" pitchFamily="2" charset="-122"/>
              <a:ea typeface="宋体" panose="02010600030101010101" pitchFamily="2" charset="-122"/>
            </a:endParaRPr>
          </a:p>
          <a:p>
            <a:pPr lvl="0" eaLnBrk="1" hangingPunct="1">
              <a:lnSpc>
                <a:spcPct val="138000"/>
              </a:lnSpc>
              <a:spcBef>
                <a:spcPct val="50000"/>
              </a:spcBef>
            </a:pPr>
            <a:r>
              <a:rPr lang="zh-CN" altLang="en-US"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一个数字签名方案一般由签名算法和验证算法组成。</a:t>
            </a:r>
            <a:r>
              <a:rPr lang="zh-CN" altLang="en-US" sz="2400" b="1" dirty="0">
                <a:solidFill>
                  <a:srgbClr val="FF0000"/>
                </a:solidFill>
                <a:latin typeface="宋体" panose="02010600030101010101" pitchFamily="2" charset="-122"/>
                <a:ea typeface="宋体" panose="02010600030101010101" pitchFamily="2" charset="-122"/>
              </a:rPr>
              <a:t>签名</a:t>
            </a:r>
            <a:r>
              <a:rPr lang="zh-CN" altLang="en-US" sz="2400" dirty="0">
                <a:latin typeface="宋体" panose="02010600030101010101" pitchFamily="2" charset="-122"/>
                <a:ea typeface="宋体" panose="02010600030101010101" pitchFamily="2" charset="-122"/>
              </a:rPr>
              <a:t>算法的</a:t>
            </a:r>
            <a:r>
              <a:rPr lang="zh-CN" altLang="en-US" sz="2400" b="1" dirty="0">
                <a:solidFill>
                  <a:srgbClr val="FF0000"/>
                </a:solidFill>
                <a:latin typeface="宋体" panose="02010600030101010101" pitchFamily="2" charset="-122"/>
                <a:ea typeface="宋体" panose="02010600030101010101" pitchFamily="2" charset="-122"/>
              </a:rPr>
              <a:t>密钥是秘密的</a:t>
            </a:r>
            <a:r>
              <a:rPr lang="zh-CN" altLang="en-US" sz="2400" dirty="0">
                <a:latin typeface="宋体" panose="02010600030101010101" pitchFamily="2" charset="-122"/>
                <a:ea typeface="宋体" panose="02010600030101010101" pitchFamily="2" charset="-122"/>
              </a:rPr>
              <a:t>，只有</a:t>
            </a:r>
            <a:r>
              <a:rPr lang="zh-CN" altLang="en-US" sz="2400" b="1" dirty="0">
                <a:solidFill>
                  <a:srgbClr val="FF0000"/>
                </a:solidFill>
                <a:latin typeface="宋体" panose="02010600030101010101" pitchFamily="2" charset="-122"/>
                <a:ea typeface="宋体" panose="02010600030101010101" pitchFamily="2" charset="-122"/>
              </a:rPr>
              <a:t>签名人掌握</a:t>
            </a:r>
            <a:r>
              <a:rPr lang="zh-CN" altLang="en-US" sz="2400" dirty="0">
                <a:latin typeface="宋体" panose="02010600030101010101" pitchFamily="2" charset="-122"/>
                <a:ea typeface="宋体" panose="02010600030101010101" pitchFamily="2" charset="-122"/>
              </a:rPr>
              <a:t>；而</a:t>
            </a:r>
            <a:r>
              <a:rPr lang="zh-CN" altLang="en-US" sz="2400" b="1" dirty="0">
                <a:solidFill>
                  <a:srgbClr val="FF0000"/>
                </a:solidFill>
                <a:latin typeface="宋体" panose="02010600030101010101" pitchFamily="2" charset="-122"/>
                <a:ea typeface="宋体" panose="02010600030101010101" pitchFamily="2" charset="-122"/>
              </a:rPr>
              <a:t>验证算法则是公开的</a:t>
            </a:r>
            <a:r>
              <a:rPr lang="zh-CN" altLang="en-US" sz="2400" dirty="0">
                <a:latin typeface="宋体" panose="02010600030101010101" pitchFamily="2" charset="-122"/>
                <a:ea typeface="宋体" panose="02010600030101010101" pitchFamily="2" charset="-122"/>
              </a:rPr>
              <a:t>，以便他人验证。典型的数字签名方案有</a:t>
            </a:r>
            <a:r>
              <a:rPr lang="en-US" altLang="x-none" sz="2400" dirty="0">
                <a:latin typeface="Times New Roman" panose="02020603050405020304" pitchFamily="2" charset="0"/>
                <a:ea typeface="宋体" panose="02010600030101010101" pitchFamily="2" charset="-122"/>
              </a:rPr>
              <a:t>RSA</a:t>
            </a:r>
            <a:r>
              <a:rPr lang="zh-CN" altLang="en-US" sz="2400" dirty="0">
                <a:latin typeface="宋体" panose="02010600030101010101" pitchFamily="2" charset="-122"/>
                <a:ea typeface="宋体" panose="02010600030101010101" pitchFamily="2" charset="-122"/>
              </a:rPr>
              <a:t>签名体制、</a:t>
            </a:r>
            <a:r>
              <a:rPr lang="en-US" altLang="x-none" sz="2400" dirty="0">
                <a:latin typeface="Times New Roman" panose="02020603050405020304" pitchFamily="2" charset="0"/>
                <a:ea typeface="宋体" panose="02010600030101010101" pitchFamily="2" charset="-122"/>
              </a:rPr>
              <a:t>Rabin</a:t>
            </a:r>
            <a:r>
              <a:rPr lang="zh-CN" altLang="en-US" sz="2400" dirty="0">
                <a:latin typeface="宋体" panose="02010600030101010101" pitchFamily="2" charset="-122"/>
                <a:ea typeface="宋体" panose="02010600030101010101" pitchFamily="2" charset="-122"/>
              </a:rPr>
              <a:t>签名体制、</a:t>
            </a:r>
            <a:r>
              <a:rPr lang="en-US" altLang="x-none" sz="2400" dirty="0">
                <a:latin typeface="Times New Roman" panose="02020603050405020304" pitchFamily="2" charset="0"/>
                <a:ea typeface="宋体" panose="02010600030101010101" pitchFamily="2" charset="-122"/>
              </a:rPr>
              <a:t>ElGamal</a:t>
            </a:r>
            <a:r>
              <a:rPr lang="zh-CN" altLang="en-US" sz="2400" dirty="0">
                <a:latin typeface="宋体" panose="02010600030101010101" pitchFamily="2" charset="-122"/>
                <a:ea typeface="宋体" panose="02010600030101010101" pitchFamily="2" charset="-122"/>
              </a:rPr>
              <a:t>签名体制和</a:t>
            </a:r>
            <a:r>
              <a:rPr lang="en-US" altLang="x-none" sz="2400" dirty="0">
                <a:latin typeface="Times New Roman" panose="02020603050405020304" pitchFamily="2" charset="0"/>
                <a:ea typeface="宋体" panose="02010600030101010101" pitchFamily="2" charset="-122"/>
              </a:rPr>
              <a:t>DSS</a:t>
            </a:r>
            <a:r>
              <a:rPr lang="zh-CN" altLang="en-US" sz="2400" dirty="0">
                <a:latin typeface="宋体" panose="02010600030101010101" pitchFamily="2" charset="-122"/>
                <a:ea typeface="宋体" panose="02010600030101010101" pitchFamily="2" charset="-122"/>
              </a:rPr>
              <a:t>标准。签名与加密很相似，一般是签名者利用秘密密钥</a:t>
            </a:r>
            <a:r>
              <a:rPr lang="en-US" altLang="x-none" sz="2400" dirty="0">
                <a:latin typeface="Times New Roman" panose="02020603050405020304" pitchFamily="2" charset="0"/>
                <a:ea typeface="宋体" panose="02010600030101010101" pitchFamily="2" charset="-122"/>
              </a:rPr>
              <a:t>(</a:t>
            </a:r>
            <a:r>
              <a:rPr lang="zh-CN" altLang="en-US" sz="2400" dirty="0">
                <a:latin typeface="宋体" panose="02010600030101010101" pitchFamily="2" charset="-122"/>
                <a:ea typeface="宋体" panose="02010600030101010101" pitchFamily="2" charset="-122"/>
              </a:rPr>
              <a:t>私钥</a:t>
            </a:r>
            <a:r>
              <a:rPr lang="en-US" altLang="x-none" sz="2400" dirty="0">
                <a:latin typeface="Times New Roman" panose="02020603050405020304" pitchFamily="2" charset="0"/>
                <a:ea typeface="宋体" panose="02010600030101010101" pitchFamily="2" charset="-122"/>
              </a:rPr>
              <a:t>)</a:t>
            </a:r>
            <a:r>
              <a:rPr lang="zh-CN" altLang="en-US" sz="2400" dirty="0">
                <a:latin typeface="宋体" panose="02010600030101010101" pitchFamily="2" charset="-122"/>
                <a:ea typeface="宋体" panose="02010600030101010101" pitchFamily="2" charset="-122"/>
              </a:rPr>
              <a:t>对需签名的数据进行加密，验证方利用签名者的公开密钥</a:t>
            </a:r>
            <a:r>
              <a:rPr lang="en-US" altLang="x-none" sz="2400" dirty="0">
                <a:latin typeface="Times New Roman" panose="02020603050405020304" pitchFamily="2" charset="0"/>
                <a:ea typeface="宋体" panose="02010600030101010101" pitchFamily="2" charset="-122"/>
              </a:rPr>
              <a:t>(</a:t>
            </a:r>
            <a:r>
              <a:rPr lang="zh-CN" altLang="en-US" sz="2400" dirty="0">
                <a:latin typeface="宋体" panose="02010600030101010101" pitchFamily="2" charset="-122"/>
                <a:ea typeface="宋体" panose="02010600030101010101" pitchFamily="2" charset="-122"/>
              </a:rPr>
              <a:t>公钥</a:t>
            </a:r>
            <a:r>
              <a:rPr lang="en-US" altLang="x-none" sz="2400" dirty="0">
                <a:latin typeface="Times New Roman" panose="02020603050405020304" pitchFamily="2" charset="0"/>
                <a:ea typeface="宋体" panose="02010600030101010101" pitchFamily="2" charset="-122"/>
              </a:rPr>
              <a:t>)</a:t>
            </a:r>
            <a:r>
              <a:rPr lang="zh-CN" altLang="en-US" sz="2400" dirty="0">
                <a:latin typeface="宋体" panose="02010600030101010101" pitchFamily="2" charset="-122"/>
                <a:ea typeface="宋体" panose="02010600030101010101" pitchFamily="2" charset="-122"/>
              </a:rPr>
              <a:t>对签名数据做解密运算。</a:t>
            </a:r>
            <a:r>
              <a:rPr lang="zh-CN" altLang="en-US" sz="2400" b="1" dirty="0">
                <a:solidFill>
                  <a:srgbClr val="FF0000"/>
                </a:solidFill>
                <a:latin typeface="宋体" panose="02010600030101010101" pitchFamily="2" charset="-122"/>
                <a:ea typeface="宋体" panose="02010600030101010101" pitchFamily="2" charset="-122"/>
              </a:rPr>
              <a:t>签名与加密的不同之处在于，加密的目的是保护信息不被非授权用户访问，而签名的目的是让消息接收者确信信息的发送者是谁，信息是否被他人篡改。</a:t>
            </a:r>
            <a:r>
              <a:rPr lang="zh-CN" altLang="en-US" sz="2400" dirty="0">
                <a:latin typeface="宋体" panose="02010600030101010101" pitchFamily="2" charset="-122"/>
                <a:ea typeface="宋体" panose="02010600030101010101" pitchFamily="2" charset="-122"/>
              </a:rPr>
              <a:t>下面我们给出数字签名的基本流程。假设</a:t>
            </a:r>
            <a:r>
              <a:rPr lang="en-US" altLang="x-none" sz="2400" dirty="0">
                <a:latin typeface="Times New Roman" panose="02020603050405020304" pitchFamily="2" charset="0"/>
                <a:ea typeface="宋体" panose="02010600030101010101" pitchFamily="2" charset="-122"/>
              </a:rPr>
              <a:t>Alice</a:t>
            </a:r>
            <a:r>
              <a:rPr lang="zh-CN" altLang="en-US" sz="2400" dirty="0">
                <a:latin typeface="宋体" panose="02010600030101010101" pitchFamily="2" charset="-122"/>
                <a:ea typeface="宋体" panose="02010600030101010101" pitchFamily="2" charset="-122"/>
              </a:rPr>
              <a:t>需要签名发送一份电子合同文件给</a:t>
            </a:r>
            <a:r>
              <a:rPr lang="en-US" altLang="x-none" sz="2400" dirty="0">
                <a:latin typeface="Times New Roman" panose="02020603050405020304" pitchFamily="2" charset="0"/>
                <a:ea typeface="宋体" panose="02010600030101010101" pitchFamily="2" charset="-122"/>
              </a:rPr>
              <a:t>Bob</a:t>
            </a:r>
            <a:r>
              <a:rPr lang="zh-CN" altLang="en-US" sz="2400" dirty="0">
                <a:latin typeface="宋体" panose="02010600030101010101" pitchFamily="2" charset="-122"/>
                <a:ea typeface="宋体" panose="02010600030101010101" pitchFamily="2" charset="-122"/>
              </a:rPr>
              <a:t>。</a:t>
            </a:r>
            <a:r>
              <a:rPr lang="en-US" altLang="x-none" sz="2400" dirty="0">
                <a:latin typeface="Times New Roman" panose="02020603050405020304" pitchFamily="2" charset="0"/>
                <a:ea typeface="宋体" panose="02010600030101010101" pitchFamily="2" charset="-122"/>
              </a:rPr>
              <a:t>Alice</a:t>
            </a:r>
            <a:r>
              <a:rPr lang="zh-CN" altLang="en-US" sz="2400" dirty="0">
                <a:latin typeface="宋体" panose="02010600030101010101" pitchFamily="2" charset="-122"/>
                <a:ea typeface="宋体" panose="02010600030101010101" pitchFamily="2" charset="-122"/>
              </a:rPr>
              <a:t>的签名步骤如下：</a:t>
            </a:r>
            <a:r>
              <a:rPr lang="zh-CN" altLang="en-US" sz="2400" dirty="0">
                <a:latin typeface="Times New Roman" panose="02020603050405020304" pitchFamily="2" charset="0"/>
                <a:ea typeface="宋体" panose="02010600030101010101" pitchFamily="2" charset="-122"/>
              </a:rPr>
              <a:t> </a:t>
            </a:r>
            <a:endParaRPr lang="zh-CN" altLang="en-US" sz="2400" dirty="0">
              <a:latin typeface="Times New Roman" panose="02020603050405020304" pitchFamily="2" charset="0"/>
              <a:ea typeface="宋体" panose="02010600030101010101" pitchFamily="2" charset="-122"/>
            </a:endParaRPr>
          </a:p>
        </p:txBody>
      </p:sp>
      <p:sp>
        <p:nvSpPr>
          <p:cNvPr id="2" name="日期占位符 1"/>
          <p:cNvSpPr/>
          <p:nvPr>
            <p:ph type="dt" sz="half" idx="10"/>
          </p:nvPr>
        </p:nvSpPr>
        <p:spPr/>
        <p:txBody>
          <a:bodyPr/>
          <a:p>
            <a:pPr lvl="0" eaLnBrk="1" hangingPunct="1"/>
            <a:fld id="{BB962C8B-B14F-4D97-AF65-F5344CB8AC3E}" type="datetime1">
              <a:rPr lang="zh-CN" altLang="en-US" dirty="0"/>
            </a:fld>
            <a:endParaRPr lang="zh-CN" altLang="en-US" dirty="0"/>
          </a:p>
        </p:txBody>
      </p:sp>
      <p:sp>
        <p:nvSpPr>
          <p:cNvPr id="3" name="灯片编号占位符 2"/>
          <p:cNvSpPr/>
          <p:nvPr>
            <p:ph type="sldNum" sz="quarter" idx="12"/>
          </p:nvPr>
        </p:nvSpPr>
        <p:spPr/>
        <p:txBody>
          <a:bodyPr/>
          <a:p>
            <a:pPr lvl="0" eaLnBrk="1" hangingPunct="1"/>
            <a:fld id="{9A0DB2DC-4C9A-4742-B13C-FB6460FD3503}" type="slidenum">
              <a:rPr lang="en-US" altLang="x-none" dirty="0"/>
            </a:fld>
            <a:endParaRPr lang="en-US" altLang="x-none" dirty="0"/>
          </a:p>
        </p:txBody>
      </p:sp>
    </p:spTree>
    <p:custDataLst>
      <p:tags r:id="rId1"/>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文本框 8193"/>
          <p:cNvSpPr txBox="1"/>
          <p:nvPr/>
        </p:nvSpPr>
        <p:spPr>
          <a:xfrm>
            <a:off x="220980" y="727075"/>
            <a:ext cx="11090910" cy="2286000"/>
          </a:xfrm>
          <a:prstGeom prst="rect">
            <a:avLst/>
          </a:prstGeom>
          <a:noFill/>
          <a:ln w="9525">
            <a:noFill/>
          </a:ln>
        </p:spPr>
        <p:txBody>
          <a:bodyPr wrap="square">
            <a:spAutoFit/>
          </a:bodyPr>
          <a:p>
            <a:pPr lvl="0" eaLnBrk="1" hangingPunct="1">
              <a:lnSpc>
                <a:spcPct val="150000"/>
              </a:lnSpc>
            </a:pPr>
            <a:r>
              <a:rPr lang="zh-CN" altLang="en-US" dirty="0">
                <a:latin typeface="Times New Roman" panose="02020603050405020304" pitchFamily="2" charset="0"/>
                <a:ea typeface="宋体" panose="02010600030101010101" pitchFamily="2" charset="-122"/>
              </a:rPr>
              <a:t>　</a:t>
            </a:r>
            <a:r>
              <a:rPr lang="zh-CN" altLang="en-US" sz="2000" dirty="0">
                <a:latin typeface="Times New Roman" panose="02020603050405020304" pitchFamily="2" charset="0"/>
                <a:ea typeface="宋体" panose="02010600030101010101" pitchFamily="2" charset="-122"/>
              </a:rPr>
              <a:t>　</a:t>
            </a:r>
            <a:r>
              <a:rPr lang="zh-CN" altLang="en-US" sz="2400" dirty="0">
                <a:latin typeface="Times New Roman" panose="02020603050405020304" pitchFamily="2" charset="0"/>
                <a:ea typeface="宋体" panose="02010600030101010101" pitchFamily="2" charset="-122"/>
              </a:rPr>
              <a:t>第一步，</a:t>
            </a:r>
            <a:r>
              <a:rPr lang="en-US" altLang="x-none" sz="2400" dirty="0">
                <a:latin typeface="Times New Roman" panose="02020603050405020304" pitchFamily="2" charset="0"/>
                <a:ea typeface="宋体" panose="02010600030101010101" pitchFamily="2" charset="-122"/>
              </a:rPr>
              <a:t>Alice</a:t>
            </a:r>
            <a:r>
              <a:rPr lang="zh-CN" altLang="en-US" sz="2400" dirty="0">
                <a:latin typeface="Times New Roman" panose="02020603050405020304" pitchFamily="2" charset="0"/>
                <a:ea typeface="宋体" panose="02010600030101010101" pitchFamily="2" charset="-122"/>
              </a:rPr>
              <a:t>使用</a:t>
            </a:r>
            <a:r>
              <a:rPr lang="en-US" altLang="x-none" sz="2400" dirty="0">
                <a:latin typeface="Times New Roman" panose="02020603050405020304" pitchFamily="2" charset="0"/>
                <a:ea typeface="宋体" panose="02010600030101010101" pitchFamily="2" charset="-122"/>
              </a:rPr>
              <a:t>Hash</a:t>
            </a:r>
            <a:r>
              <a:rPr lang="zh-CN" altLang="en-US" sz="2400" dirty="0">
                <a:latin typeface="Times New Roman" panose="02020603050405020304" pitchFamily="2" charset="0"/>
                <a:ea typeface="宋体" panose="02010600030101010101" pitchFamily="2" charset="-122"/>
              </a:rPr>
              <a:t>函数将电子合同文件生成一个消息摘要。</a:t>
            </a:r>
            <a:endParaRPr lang="zh-CN" altLang="en-US" sz="2400" dirty="0">
              <a:latin typeface="Times New Roman" panose="02020603050405020304" pitchFamily="2" charset="0"/>
              <a:ea typeface="宋体" panose="02010600030101010101" pitchFamily="2" charset="-122"/>
            </a:endParaRPr>
          </a:p>
          <a:p>
            <a:pPr lvl="0" eaLnBrk="1" hangingPunct="1">
              <a:lnSpc>
                <a:spcPct val="150000"/>
              </a:lnSpc>
            </a:pPr>
            <a:r>
              <a:rPr lang="zh-CN" altLang="en-US" sz="2400" dirty="0">
                <a:latin typeface="Times New Roman" panose="02020603050405020304" pitchFamily="2" charset="0"/>
                <a:ea typeface="宋体" panose="02010600030101010101" pitchFamily="2" charset="-122"/>
              </a:rPr>
              <a:t>　　第二步，</a:t>
            </a:r>
            <a:r>
              <a:rPr lang="en-US" altLang="x-none" sz="2400" dirty="0">
                <a:latin typeface="Times New Roman" panose="02020603050405020304" pitchFamily="2" charset="0"/>
                <a:ea typeface="宋体" panose="02010600030101010101" pitchFamily="2" charset="-122"/>
              </a:rPr>
              <a:t>Alice</a:t>
            </a:r>
            <a:r>
              <a:rPr lang="zh-CN" altLang="en-US" sz="2400" dirty="0">
                <a:latin typeface="Times New Roman" panose="02020603050405020304" pitchFamily="2" charset="0"/>
                <a:ea typeface="宋体" panose="02010600030101010101" pitchFamily="2" charset="-122"/>
              </a:rPr>
              <a:t>使用自己的私钥，把消息摘要加密，形成一个数字签名。</a:t>
            </a:r>
            <a:endParaRPr lang="zh-CN" altLang="en-US" sz="2400" dirty="0">
              <a:latin typeface="Times New Roman" panose="02020603050405020304" pitchFamily="2" charset="0"/>
              <a:ea typeface="宋体" panose="02010600030101010101" pitchFamily="2" charset="-122"/>
            </a:endParaRPr>
          </a:p>
          <a:p>
            <a:pPr lvl="0" eaLnBrk="1" hangingPunct="1">
              <a:lnSpc>
                <a:spcPct val="150000"/>
              </a:lnSpc>
            </a:pPr>
            <a:r>
              <a:rPr lang="zh-CN" altLang="en-US" sz="2400" dirty="0">
                <a:latin typeface="Times New Roman" panose="02020603050405020304" pitchFamily="2" charset="0"/>
                <a:ea typeface="宋体" panose="02010600030101010101" pitchFamily="2" charset="-122"/>
              </a:rPr>
              <a:t>　　第三步，</a:t>
            </a:r>
            <a:r>
              <a:rPr lang="en-US" altLang="x-none" sz="2400" dirty="0">
                <a:latin typeface="Times New Roman" panose="02020603050405020304" pitchFamily="2" charset="0"/>
                <a:ea typeface="宋体" panose="02010600030101010101" pitchFamily="2" charset="-122"/>
              </a:rPr>
              <a:t>Alice</a:t>
            </a:r>
            <a:r>
              <a:rPr lang="zh-CN" altLang="en-US" sz="2400" dirty="0">
                <a:latin typeface="Times New Roman" panose="02020603050405020304" pitchFamily="2" charset="0"/>
                <a:ea typeface="宋体" panose="02010600030101010101" pitchFamily="2" charset="-122"/>
              </a:rPr>
              <a:t>把电子合同文件和数字签名一同发送给</a:t>
            </a:r>
            <a:r>
              <a:rPr lang="en-US" altLang="x-none" sz="2400" dirty="0">
                <a:latin typeface="Times New Roman" panose="02020603050405020304" pitchFamily="2" charset="0"/>
                <a:ea typeface="宋体" panose="02010600030101010101" pitchFamily="2" charset="-122"/>
              </a:rPr>
              <a:t>Bob</a:t>
            </a:r>
            <a:r>
              <a:rPr lang="zh-CN" altLang="en-US" sz="2400" dirty="0">
                <a:latin typeface="Times New Roman" panose="02020603050405020304" pitchFamily="2" charset="0"/>
                <a:ea typeface="宋体" panose="02010600030101010101" pitchFamily="2" charset="-122"/>
              </a:rPr>
              <a:t>。</a:t>
            </a:r>
            <a:endParaRPr lang="zh-CN" altLang="en-US" sz="2400" dirty="0">
              <a:latin typeface="Times New Roman" panose="02020603050405020304" pitchFamily="2" charset="0"/>
              <a:ea typeface="宋体" panose="02010600030101010101" pitchFamily="2" charset="-122"/>
            </a:endParaRPr>
          </a:p>
          <a:p>
            <a:pPr lvl="0" eaLnBrk="1" hangingPunct="1">
              <a:lnSpc>
                <a:spcPct val="150000"/>
              </a:lnSpc>
            </a:pPr>
            <a:r>
              <a:rPr lang="zh-CN" altLang="en-US" sz="2400" dirty="0">
                <a:latin typeface="Times New Roman" panose="02020603050405020304" pitchFamily="2" charset="0"/>
                <a:ea typeface="宋体" panose="02010600030101010101" pitchFamily="2" charset="-122"/>
              </a:rPr>
              <a:t>　　</a:t>
            </a:r>
            <a:r>
              <a:rPr lang="en-US" altLang="x-none" sz="2400" dirty="0">
                <a:latin typeface="Times New Roman" panose="02020603050405020304" pitchFamily="2" charset="0"/>
                <a:ea typeface="宋体" panose="02010600030101010101" pitchFamily="2" charset="-122"/>
              </a:rPr>
              <a:t>Alice</a:t>
            </a:r>
            <a:r>
              <a:rPr lang="zh-CN" altLang="en-US" sz="2400" dirty="0">
                <a:latin typeface="宋体" panose="02010600030101010101" pitchFamily="2" charset="-122"/>
                <a:ea typeface="宋体" panose="02010600030101010101" pitchFamily="2" charset="-122"/>
              </a:rPr>
              <a:t>的签名过程如图</a:t>
            </a:r>
            <a:r>
              <a:rPr lang="en-US" altLang="x-none" sz="2400" dirty="0">
                <a:latin typeface="Times New Roman" panose="02020603050405020304" pitchFamily="2" charset="0"/>
                <a:ea typeface="宋体" panose="02010600030101010101" pitchFamily="2" charset="-122"/>
              </a:rPr>
              <a:t>4-1</a:t>
            </a:r>
            <a:r>
              <a:rPr lang="zh-CN" altLang="en-US" sz="2400" dirty="0">
                <a:latin typeface="宋体" panose="02010600030101010101" pitchFamily="2" charset="-122"/>
                <a:ea typeface="宋体" panose="02010600030101010101" pitchFamily="2" charset="-122"/>
              </a:rPr>
              <a:t>所示。</a:t>
            </a:r>
            <a:r>
              <a:rPr lang="zh-CN" altLang="en-US" sz="2000" dirty="0">
                <a:latin typeface="Times New Roman" panose="02020603050405020304" pitchFamily="2" charset="0"/>
                <a:ea typeface="宋体" panose="02010600030101010101" pitchFamily="2" charset="-122"/>
              </a:rPr>
              <a:t> </a:t>
            </a:r>
            <a:endParaRPr lang="zh-CN" altLang="en-US" sz="2000" dirty="0">
              <a:latin typeface="Times New Roman" panose="02020603050405020304" pitchFamily="2" charset="0"/>
              <a:ea typeface="宋体" panose="02010600030101010101" pitchFamily="2" charset="-122"/>
            </a:endParaRPr>
          </a:p>
        </p:txBody>
      </p:sp>
      <p:sp>
        <p:nvSpPr>
          <p:cNvPr id="2" name="日期占位符 1"/>
          <p:cNvSpPr/>
          <p:nvPr>
            <p:ph type="dt" sz="half" idx="10"/>
          </p:nvPr>
        </p:nvSpPr>
        <p:spPr/>
        <p:txBody>
          <a:bodyPr/>
          <a:p>
            <a:pPr lvl="0" eaLnBrk="1" hangingPunct="1"/>
            <a:fld id="{BB962C8B-B14F-4D97-AF65-F5344CB8AC3E}" type="datetime1">
              <a:rPr lang="zh-CN" altLang="en-US" dirty="0"/>
            </a:fld>
            <a:endParaRPr lang="zh-CN" altLang="en-US" dirty="0"/>
          </a:p>
        </p:txBody>
      </p:sp>
      <p:sp>
        <p:nvSpPr>
          <p:cNvPr id="3" name="灯片编号占位符 2"/>
          <p:cNvSpPr/>
          <p:nvPr>
            <p:ph type="sldNum" sz="quarter" idx="12"/>
          </p:nvPr>
        </p:nvSpPr>
        <p:spPr/>
        <p:txBody>
          <a:bodyPr/>
          <a:p>
            <a:pPr lvl="0" eaLnBrk="1" hangingPunct="1"/>
            <a:fld id="{9A0DB2DC-4C9A-4742-B13C-FB6460FD3503}" type="slidenum">
              <a:rPr lang="en-US" altLang="x-none" dirty="0"/>
            </a:fld>
            <a:endParaRPr lang="en-US" altLang="x-none" dirty="0"/>
          </a:p>
        </p:txBody>
      </p:sp>
    </p:spTree>
    <p:custDataLst>
      <p:tags r:id="rId1"/>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文本框 9217"/>
          <p:cNvSpPr txBox="1"/>
          <p:nvPr/>
        </p:nvSpPr>
        <p:spPr>
          <a:xfrm>
            <a:off x="4162425" y="5715000"/>
            <a:ext cx="2945130" cy="365760"/>
          </a:xfrm>
          <a:prstGeom prst="rect">
            <a:avLst/>
          </a:prstGeom>
          <a:noFill/>
          <a:ln w="9525">
            <a:noFill/>
          </a:ln>
        </p:spPr>
        <p:txBody>
          <a:bodyPr wrap="none" anchor="t">
            <a:spAutoFit/>
          </a:bodyPr>
          <a:p>
            <a:pPr lvl="0" eaLnBrk="1" hangingPunct="1"/>
            <a:r>
              <a:rPr lang="zh-CN" altLang="en-US" dirty="0">
                <a:latin typeface="宋体" panose="02010600030101010101" pitchFamily="2" charset="-122"/>
                <a:ea typeface="宋体" panose="02010600030101010101" pitchFamily="2" charset="-122"/>
              </a:rPr>
              <a:t>图</a:t>
            </a:r>
            <a:r>
              <a:rPr lang="en-US" altLang="x-none" dirty="0">
                <a:latin typeface="Times New Roman" panose="02020603050405020304" pitchFamily="2" charset="0"/>
                <a:ea typeface="宋体" panose="02010600030101010101" pitchFamily="2" charset="-122"/>
              </a:rPr>
              <a:t>4-1  </a:t>
            </a:r>
            <a:r>
              <a:rPr lang="zh-CN" altLang="en-US" dirty="0">
                <a:latin typeface="宋体" panose="02010600030101010101" pitchFamily="2" charset="-122"/>
                <a:ea typeface="宋体" panose="02010600030101010101" pitchFamily="2" charset="-122"/>
              </a:rPr>
              <a:t>数字签名过程示意图</a:t>
            </a:r>
            <a:r>
              <a:rPr lang="zh-CN" altLang="en-US" dirty="0">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graphicFrame>
        <p:nvGraphicFramePr>
          <p:cNvPr id="9219" name="对象 9218"/>
          <p:cNvGraphicFramePr>
            <a:graphicFrameLocks noChangeAspect="1"/>
          </p:cNvGraphicFramePr>
          <p:nvPr/>
        </p:nvGraphicFramePr>
        <p:xfrm>
          <a:off x="1524000" y="987425"/>
          <a:ext cx="9144000" cy="4651375"/>
        </p:xfrm>
        <a:graphic>
          <a:graphicData uri="http://schemas.openxmlformats.org/presentationml/2006/ole">
            <mc:AlternateContent xmlns:mc="http://schemas.openxmlformats.org/markup-compatibility/2006">
              <mc:Choice xmlns:v="urn:schemas-microsoft-com:vml" Requires="v">
                <p:oleObj spid="_x0000_s3076" name="" r:id="rId1" imgW="3821430" imgH="2023745" progId="Visio.Drawing.4">
                  <p:embed/>
                </p:oleObj>
              </mc:Choice>
              <mc:Fallback>
                <p:oleObj name="" r:id="rId1" imgW="3821430" imgH="2023745" progId="Visio.Drawing.4">
                  <p:embed/>
                  <p:pic>
                    <p:nvPicPr>
                      <p:cNvPr id="0" name="图片 3075"/>
                      <p:cNvPicPr/>
                      <p:nvPr/>
                    </p:nvPicPr>
                    <p:blipFill>
                      <a:blip r:embed="rId2"/>
                      <a:srcRect t="3963"/>
                      <a:stretch>
                        <a:fillRect/>
                      </a:stretch>
                    </p:blipFill>
                    <p:spPr>
                      <a:xfrm>
                        <a:off x="1524000" y="987425"/>
                        <a:ext cx="9144000" cy="4651375"/>
                      </a:xfrm>
                      <a:prstGeom prst="rect">
                        <a:avLst/>
                      </a:prstGeom>
                      <a:noFill/>
                      <a:ln w="38100">
                        <a:noFill/>
                        <a:miter/>
                      </a:ln>
                    </p:spPr>
                  </p:pic>
                </p:oleObj>
              </mc:Fallback>
            </mc:AlternateContent>
          </a:graphicData>
        </a:graphic>
      </p:graphicFrame>
      <p:sp>
        <p:nvSpPr>
          <p:cNvPr id="2" name="日期占位符 1"/>
          <p:cNvSpPr/>
          <p:nvPr>
            <p:ph type="dt" sz="half" idx="10"/>
          </p:nvPr>
        </p:nvSpPr>
        <p:spPr/>
        <p:txBody>
          <a:bodyPr/>
          <a:p>
            <a:pPr lvl="0" eaLnBrk="1" hangingPunct="1"/>
            <a:fld id="{BB962C8B-B14F-4D97-AF65-F5344CB8AC3E}" type="datetime1">
              <a:rPr lang="zh-CN" altLang="en-US" dirty="0"/>
            </a:fld>
            <a:endParaRPr lang="zh-CN" altLang="en-US" dirty="0"/>
          </a:p>
        </p:txBody>
      </p:sp>
      <p:sp>
        <p:nvSpPr>
          <p:cNvPr id="3" name="灯片编号占位符 2"/>
          <p:cNvSpPr/>
          <p:nvPr>
            <p:ph type="sldNum" sz="quarter" idx="12"/>
          </p:nvPr>
        </p:nvSpPr>
        <p:spPr/>
        <p:txBody>
          <a:bodyPr/>
          <a:p>
            <a:pPr lvl="0" eaLnBrk="1" hangingPunct="1"/>
            <a:fld id="{9A0DB2DC-4C9A-4742-B13C-FB6460FD3503}" type="slidenum">
              <a:rPr lang="en-US" altLang="x-none" dirty="0"/>
            </a:fld>
            <a:endParaRPr lang="en-US" altLang="x-none" dirty="0"/>
          </a:p>
        </p:txBody>
      </p:sp>
    </p:spTree>
    <p:custDataLst>
      <p:tags r:id="rId3"/>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文本框 10241"/>
          <p:cNvSpPr txBox="1"/>
          <p:nvPr/>
        </p:nvSpPr>
        <p:spPr>
          <a:xfrm>
            <a:off x="180975" y="609600"/>
            <a:ext cx="11675745" cy="4914900"/>
          </a:xfrm>
          <a:prstGeom prst="rect">
            <a:avLst/>
          </a:prstGeom>
          <a:noFill/>
          <a:ln w="9525">
            <a:noFill/>
          </a:ln>
        </p:spPr>
        <p:txBody>
          <a:bodyPr wrap="square">
            <a:spAutoFit/>
          </a:bodyPr>
          <a:p>
            <a:pPr lvl="0" algn="just" eaLnBrk="1" hangingPunct="1">
              <a:lnSpc>
                <a:spcPct val="130000"/>
              </a:lnSpc>
              <a:spcBef>
                <a:spcPct val="50000"/>
              </a:spcBef>
            </a:pPr>
            <a:r>
              <a:rPr lang="zh-CN" altLang="en-US" dirty="0">
                <a:latin typeface="宋体" panose="02010600030101010101" pitchFamily="2" charset="-122"/>
                <a:ea typeface="宋体" panose="02010600030101010101" pitchFamily="2" charset="-122"/>
              </a:rPr>
              <a:t>　　</a:t>
            </a:r>
            <a:r>
              <a:rPr lang="en-US" altLang="x-none" sz="2400" dirty="0">
                <a:latin typeface="宋体" panose="02010600030101010101" pitchFamily="2" charset="-122"/>
                <a:ea typeface="宋体" panose="02010600030101010101" pitchFamily="2" charset="-122"/>
              </a:rPr>
              <a:t>Bob</a:t>
            </a:r>
            <a:r>
              <a:rPr lang="zh-CN" altLang="en-US" sz="2400" dirty="0">
                <a:latin typeface="宋体" panose="02010600030101010101" pitchFamily="2" charset="-122"/>
                <a:ea typeface="宋体" panose="02010600030101010101" pitchFamily="2" charset="-122"/>
              </a:rPr>
              <a:t>收到</a:t>
            </a:r>
            <a:r>
              <a:rPr lang="en-US" altLang="x-none" sz="2400" dirty="0">
                <a:latin typeface="宋体" panose="02010600030101010101" pitchFamily="2" charset="-122"/>
                <a:ea typeface="宋体" panose="02010600030101010101" pitchFamily="2" charset="-122"/>
              </a:rPr>
              <a:t>Alice</a:t>
            </a:r>
            <a:r>
              <a:rPr lang="zh-CN" altLang="en-US" sz="2400" dirty="0">
                <a:latin typeface="宋体" panose="02010600030101010101" pitchFamily="2" charset="-122"/>
                <a:ea typeface="宋体" panose="02010600030101010101" pitchFamily="2" charset="-122"/>
              </a:rPr>
              <a:t>发送的电子合同文件及数字签名后，要验证电子合同文件是</a:t>
            </a:r>
            <a:r>
              <a:rPr lang="en-US" altLang="x-none" sz="2400" dirty="0">
                <a:latin typeface="宋体" panose="02010600030101010101" pitchFamily="2" charset="-122"/>
                <a:ea typeface="宋体" panose="02010600030101010101" pitchFamily="2" charset="-122"/>
              </a:rPr>
              <a:t>Alice</a:t>
            </a:r>
            <a:r>
              <a:rPr lang="zh-CN" altLang="en-US" sz="2400" dirty="0">
                <a:latin typeface="宋体" panose="02010600030101010101" pitchFamily="2" charset="-122"/>
                <a:ea typeface="宋体" panose="02010600030101010101" pitchFamily="2" charset="-122"/>
              </a:rPr>
              <a:t>所认可的，验证步骤如下：</a:t>
            </a:r>
            <a:endParaRPr lang="zh-CN" altLang="en-US" sz="2400" dirty="0">
              <a:latin typeface="宋体" panose="02010600030101010101" pitchFamily="2" charset="-122"/>
              <a:ea typeface="宋体" panose="02010600030101010101" pitchFamily="2" charset="-122"/>
            </a:endParaRPr>
          </a:p>
          <a:p>
            <a:pPr lvl="0" algn="just" eaLnBrk="1" hangingPunct="1">
              <a:lnSpc>
                <a:spcPct val="130000"/>
              </a:lnSpc>
              <a:spcBef>
                <a:spcPct val="50000"/>
              </a:spcBef>
            </a:pPr>
            <a:r>
              <a:rPr lang="zh-CN" altLang="en-US" sz="2400" dirty="0">
                <a:latin typeface="宋体" panose="02010600030101010101" pitchFamily="2" charset="-122"/>
                <a:ea typeface="宋体" panose="02010600030101010101" pitchFamily="2" charset="-122"/>
              </a:rPr>
              <a:t>　　第一步，</a:t>
            </a:r>
            <a:r>
              <a:rPr lang="en-US" altLang="x-none" sz="2400" dirty="0">
                <a:latin typeface="宋体" panose="02010600030101010101" pitchFamily="2" charset="-122"/>
                <a:ea typeface="宋体" panose="02010600030101010101" pitchFamily="2" charset="-122"/>
              </a:rPr>
              <a:t>Bob</a:t>
            </a:r>
            <a:r>
              <a:rPr lang="zh-CN" altLang="en-US" sz="2400" dirty="0">
                <a:latin typeface="宋体" panose="02010600030101010101" pitchFamily="2" charset="-122"/>
                <a:ea typeface="宋体" panose="02010600030101010101" pitchFamily="2" charset="-122"/>
              </a:rPr>
              <a:t>使用与</a:t>
            </a:r>
            <a:r>
              <a:rPr lang="en-US" altLang="x-none" sz="2400" dirty="0">
                <a:latin typeface="宋体" panose="02010600030101010101" pitchFamily="2" charset="-122"/>
                <a:ea typeface="宋体" panose="02010600030101010101" pitchFamily="2" charset="-122"/>
              </a:rPr>
              <a:t>Alice</a:t>
            </a:r>
            <a:r>
              <a:rPr lang="zh-CN" altLang="en-US" sz="2400" dirty="0">
                <a:latin typeface="宋体" panose="02010600030101010101" pitchFamily="2" charset="-122"/>
                <a:ea typeface="宋体" panose="02010600030101010101" pitchFamily="2" charset="-122"/>
              </a:rPr>
              <a:t>相同的</a:t>
            </a:r>
            <a:r>
              <a:rPr lang="en-US" altLang="x-none" sz="2400" dirty="0">
                <a:latin typeface="宋体" panose="02010600030101010101" pitchFamily="2" charset="-122"/>
                <a:ea typeface="宋体" panose="02010600030101010101" pitchFamily="2" charset="-122"/>
              </a:rPr>
              <a:t>Hash</a:t>
            </a:r>
            <a:r>
              <a:rPr lang="zh-CN" altLang="en-US" sz="2400" dirty="0">
                <a:latin typeface="宋体" panose="02010600030101010101" pitchFamily="2" charset="-122"/>
                <a:ea typeface="宋体" panose="02010600030101010101" pitchFamily="2" charset="-122"/>
              </a:rPr>
              <a:t>算法，计算出所收到电子合同文件的消息摘要。</a:t>
            </a:r>
            <a:endParaRPr lang="zh-CN" altLang="en-US" sz="2400" dirty="0">
              <a:latin typeface="宋体" panose="02010600030101010101" pitchFamily="2" charset="-122"/>
              <a:ea typeface="宋体" panose="02010600030101010101" pitchFamily="2" charset="-122"/>
            </a:endParaRPr>
          </a:p>
          <a:p>
            <a:pPr lvl="0" algn="just" eaLnBrk="1" hangingPunct="1">
              <a:lnSpc>
                <a:spcPct val="130000"/>
              </a:lnSpc>
              <a:spcBef>
                <a:spcPct val="50000"/>
              </a:spcBef>
            </a:pPr>
            <a:r>
              <a:rPr lang="zh-CN" altLang="en-US" sz="2400" dirty="0">
                <a:latin typeface="宋体" panose="02010600030101010101" pitchFamily="2" charset="-122"/>
                <a:ea typeface="宋体" panose="02010600030101010101" pitchFamily="2" charset="-122"/>
              </a:rPr>
              <a:t>　　第二步，</a:t>
            </a:r>
            <a:r>
              <a:rPr lang="en-US" altLang="x-none" sz="2400" dirty="0">
                <a:latin typeface="宋体" panose="02010600030101010101" pitchFamily="2" charset="-122"/>
                <a:ea typeface="宋体" panose="02010600030101010101" pitchFamily="2" charset="-122"/>
              </a:rPr>
              <a:t>Bob</a:t>
            </a:r>
            <a:r>
              <a:rPr lang="zh-CN" altLang="en-US" sz="2400" dirty="0">
                <a:latin typeface="宋体" panose="02010600030101010101" pitchFamily="2" charset="-122"/>
                <a:ea typeface="宋体" panose="02010600030101010101" pitchFamily="2" charset="-122"/>
              </a:rPr>
              <a:t>使用</a:t>
            </a:r>
            <a:r>
              <a:rPr lang="en-US" altLang="x-none" sz="2400" dirty="0">
                <a:latin typeface="宋体" panose="02010600030101010101" pitchFamily="2" charset="-122"/>
                <a:ea typeface="宋体" panose="02010600030101010101" pitchFamily="2" charset="-122"/>
              </a:rPr>
              <a:t>Alice</a:t>
            </a:r>
            <a:r>
              <a:rPr lang="zh-CN" altLang="en-US" sz="2400" dirty="0">
                <a:latin typeface="宋体" panose="02010600030101010101" pitchFamily="2" charset="-122"/>
                <a:ea typeface="宋体" panose="02010600030101010101" pitchFamily="2" charset="-122"/>
              </a:rPr>
              <a:t>的公钥，解密来自</a:t>
            </a:r>
            <a:r>
              <a:rPr lang="en-US" altLang="x-none" sz="2400" dirty="0">
                <a:latin typeface="宋体" panose="02010600030101010101" pitchFamily="2" charset="-122"/>
                <a:ea typeface="宋体" panose="02010600030101010101" pitchFamily="2" charset="-122"/>
              </a:rPr>
              <a:t>Alice</a:t>
            </a:r>
            <a:r>
              <a:rPr lang="zh-CN" altLang="en-US" sz="2400" dirty="0">
                <a:latin typeface="宋体" panose="02010600030101010101" pitchFamily="2" charset="-122"/>
                <a:ea typeface="宋体" panose="02010600030101010101" pitchFamily="2" charset="-122"/>
              </a:rPr>
              <a:t>的加密消息摘要，恢复出</a:t>
            </a:r>
            <a:r>
              <a:rPr lang="en-US" altLang="x-none" sz="2400" dirty="0">
                <a:latin typeface="宋体" panose="02010600030101010101" pitchFamily="2" charset="-122"/>
                <a:ea typeface="宋体" panose="02010600030101010101" pitchFamily="2" charset="-122"/>
              </a:rPr>
              <a:t>Alice</a:t>
            </a:r>
            <a:r>
              <a:rPr lang="zh-CN" altLang="en-US" sz="2400" dirty="0">
                <a:latin typeface="宋体" panose="02010600030101010101" pitchFamily="2" charset="-122"/>
                <a:ea typeface="宋体" panose="02010600030101010101" pitchFamily="2" charset="-122"/>
              </a:rPr>
              <a:t>原来的消息摘要。</a:t>
            </a:r>
            <a:endParaRPr lang="zh-CN" altLang="en-US" sz="2400" dirty="0">
              <a:latin typeface="宋体" panose="02010600030101010101" pitchFamily="2" charset="-122"/>
              <a:ea typeface="宋体" panose="02010600030101010101" pitchFamily="2" charset="-122"/>
            </a:endParaRPr>
          </a:p>
          <a:p>
            <a:pPr lvl="0" eaLnBrk="1" hangingPunct="1">
              <a:lnSpc>
                <a:spcPct val="130000"/>
              </a:lnSpc>
              <a:spcBef>
                <a:spcPct val="50000"/>
              </a:spcBef>
            </a:pPr>
            <a:r>
              <a:rPr lang="zh-CN" altLang="en-US" sz="2400" dirty="0">
                <a:latin typeface="宋体" panose="02010600030101010101" pitchFamily="2" charset="-122"/>
                <a:ea typeface="宋体" panose="02010600030101010101" pitchFamily="2" charset="-122"/>
              </a:rPr>
              <a:t>　　第三步，</a:t>
            </a:r>
            <a:r>
              <a:rPr lang="en-US" altLang="x-none" sz="2400" dirty="0">
                <a:latin typeface="Times New Roman" panose="02020603050405020304" pitchFamily="2" charset="0"/>
                <a:ea typeface="宋体" panose="02010600030101010101" pitchFamily="2" charset="-122"/>
              </a:rPr>
              <a:t>Bob</a:t>
            </a:r>
            <a:r>
              <a:rPr lang="zh-CN" altLang="en-US" sz="2400" dirty="0">
                <a:latin typeface="宋体" panose="02010600030101010101" pitchFamily="2" charset="-122"/>
                <a:ea typeface="宋体" panose="02010600030101010101" pitchFamily="2" charset="-122"/>
              </a:rPr>
              <a:t>比较自己产生的消息摘要和恢复出来的消息摘要之间的异同。若两个消息摘要相同，则表明电子合同文件来自</a:t>
            </a:r>
            <a:r>
              <a:rPr lang="en-US" altLang="x-none" sz="2400" dirty="0">
                <a:latin typeface="Times New Roman" panose="02020603050405020304" pitchFamily="2" charset="0"/>
                <a:ea typeface="宋体" panose="02010600030101010101" pitchFamily="2" charset="-122"/>
              </a:rPr>
              <a:t>Alice</a:t>
            </a:r>
            <a:r>
              <a:rPr lang="zh-CN" altLang="en-US" sz="2400" dirty="0">
                <a:latin typeface="宋体" panose="02010600030101010101" pitchFamily="2" charset="-122"/>
                <a:ea typeface="宋体" panose="02010600030101010101" pitchFamily="2" charset="-122"/>
              </a:rPr>
              <a:t>。如果两个消息摘要的比较结果不一致，则表明电子合同文件已被篡改。</a:t>
            </a:r>
            <a:r>
              <a:rPr lang="zh-CN" altLang="en-US" sz="2400" dirty="0">
                <a:latin typeface="Times New Roman" panose="02020603050405020304" pitchFamily="2" charset="0"/>
                <a:ea typeface="宋体" panose="02010600030101010101" pitchFamily="2" charset="-122"/>
              </a:rPr>
              <a:t> </a:t>
            </a:r>
            <a:endParaRPr lang="zh-CN" altLang="en-US" sz="2400" dirty="0">
              <a:latin typeface="Times New Roman" panose="02020603050405020304" pitchFamily="2" charset="0"/>
              <a:ea typeface="宋体" panose="02010600030101010101" pitchFamily="2" charset="-122"/>
            </a:endParaRPr>
          </a:p>
        </p:txBody>
      </p:sp>
      <p:sp>
        <p:nvSpPr>
          <p:cNvPr id="2" name="日期占位符 1"/>
          <p:cNvSpPr/>
          <p:nvPr>
            <p:ph type="dt" sz="half" idx="10"/>
          </p:nvPr>
        </p:nvSpPr>
        <p:spPr/>
        <p:txBody>
          <a:bodyPr/>
          <a:p>
            <a:pPr lvl="0" eaLnBrk="1" hangingPunct="1"/>
            <a:fld id="{BB962C8B-B14F-4D97-AF65-F5344CB8AC3E}" type="datetime1">
              <a:rPr lang="zh-CN" altLang="en-US" dirty="0"/>
            </a:fld>
            <a:endParaRPr lang="zh-CN" altLang="en-US" dirty="0"/>
          </a:p>
        </p:txBody>
      </p:sp>
      <p:sp>
        <p:nvSpPr>
          <p:cNvPr id="3" name="灯片编号占位符 2"/>
          <p:cNvSpPr/>
          <p:nvPr>
            <p:ph type="sldNum" sz="quarter" idx="12"/>
          </p:nvPr>
        </p:nvSpPr>
        <p:spPr/>
        <p:txBody>
          <a:bodyPr/>
          <a:p>
            <a:pPr lvl="0" eaLnBrk="1" hangingPunct="1"/>
            <a:fld id="{9A0DB2DC-4C9A-4742-B13C-FB6460FD3503}" type="slidenum">
              <a:rPr lang="en-US" altLang="x-none" dirty="0"/>
            </a:fld>
            <a:endParaRPr lang="en-US" altLang="x-none" dirty="0"/>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文本框 11265"/>
          <p:cNvSpPr txBox="1"/>
          <p:nvPr/>
        </p:nvSpPr>
        <p:spPr>
          <a:xfrm>
            <a:off x="3857625" y="5638800"/>
            <a:ext cx="3345180" cy="365760"/>
          </a:xfrm>
          <a:prstGeom prst="rect">
            <a:avLst/>
          </a:prstGeom>
          <a:noFill/>
          <a:ln w="9525">
            <a:noFill/>
          </a:ln>
        </p:spPr>
        <p:txBody>
          <a:bodyPr wrap="none" anchor="t">
            <a:spAutoFit/>
          </a:bodyPr>
          <a:p>
            <a:pPr lvl="0" eaLnBrk="1" hangingPunct="1"/>
            <a:r>
              <a:rPr lang="zh-CN" altLang="en-US" dirty="0">
                <a:latin typeface="宋体" panose="02010600030101010101" pitchFamily="2" charset="-122"/>
                <a:ea typeface="宋体" panose="02010600030101010101" pitchFamily="2" charset="-122"/>
              </a:rPr>
              <a:t>图</a:t>
            </a:r>
            <a:r>
              <a:rPr lang="en-US" altLang="x-none" dirty="0">
                <a:latin typeface="Times New Roman" panose="02020603050405020304" pitchFamily="2" charset="0"/>
                <a:ea typeface="宋体" panose="02010600030101010101" pitchFamily="2" charset="-122"/>
              </a:rPr>
              <a:t>3-2 </a:t>
            </a:r>
            <a:r>
              <a:rPr lang="zh-CN" altLang="en-US" dirty="0">
                <a:latin typeface="宋体" panose="02010600030101010101" pitchFamily="2" charset="-122"/>
                <a:ea typeface="宋体" panose="02010600030101010101" pitchFamily="2" charset="-122"/>
              </a:rPr>
              <a:t>验证数字签名过程示意图</a:t>
            </a:r>
            <a:r>
              <a:rPr lang="zh-CN" altLang="en-US" dirty="0">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graphicFrame>
        <p:nvGraphicFramePr>
          <p:cNvPr id="11267" name="对象 11266"/>
          <p:cNvGraphicFramePr>
            <a:graphicFrameLocks noChangeAspect="1"/>
          </p:cNvGraphicFramePr>
          <p:nvPr/>
        </p:nvGraphicFramePr>
        <p:xfrm>
          <a:off x="1752600" y="1154113"/>
          <a:ext cx="8686800" cy="4179887"/>
        </p:xfrm>
        <a:graphic>
          <a:graphicData uri="http://schemas.openxmlformats.org/presentationml/2006/ole">
            <mc:AlternateContent xmlns:mc="http://schemas.openxmlformats.org/markup-compatibility/2006">
              <mc:Choice xmlns:v="urn:schemas-microsoft-com:vml" Requires="v">
                <p:oleObj spid="_x0000_s3077" name="" r:id="rId1" imgW="3797300" imgH="1833245" progId="Visio.Drawing.4">
                  <p:embed/>
                </p:oleObj>
              </mc:Choice>
              <mc:Fallback>
                <p:oleObj name="" r:id="rId1" imgW="3797300" imgH="1833245" progId="Visio.Drawing.4">
                  <p:embed/>
                  <p:pic>
                    <p:nvPicPr>
                      <p:cNvPr id="0" name="图片 3076"/>
                      <p:cNvPicPr/>
                      <p:nvPr/>
                    </p:nvPicPr>
                    <p:blipFill>
                      <a:blip r:embed="rId2"/>
                      <a:stretch>
                        <a:fillRect/>
                      </a:stretch>
                    </p:blipFill>
                    <p:spPr>
                      <a:xfrm>
                        <a:off x="1752600" y="1154113"/>
                        <a:ext cx="8686800" cy="4179887"/>
                      </a:xfrm>
                      <a:prstGeom prst="rect">
                        <a:avLst/>
                      </a:prstGeom>
                      <a:noFill/>
                      <a:ln w="38100">
                        <a:noFill/>
                        <a:miter/>
                      </a:ln>
                    </p:spPr>
                  </p:pic>
                </p:oleObj>
              </mc:Fallback>
            </mc:AlternateContent>
          </a:graphicData>
        </a:graphic>
      </p:graphicFrame>
      <p:sp>
        <p:nvSpPr>
          <p:cNvPr id="11268" name="动作按钮: 后退或前一项 11267">
            <a:hlinkClick r:id="" action="ppaction://hlinkshowjump?jump=firstslide"/>
          </p:cNvPr>
          <p:cNvSpPr/>
          <p:nvPr/>
        </p:nvSpPr>
        <p:spPr>
          <a:xfrm>
            <a:off x="9906000" y="6392863"/>
            <a:ext cx="762000" cy="457200"/>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2" name="日期占位符 1"/>
          <p:cNvSpPr/>
          <p:nvPr>
            <p:ph type="dt" sz="half" idx="10"/>
          </p:nvPr>
        </p:nvSpPr>
        <p:spPr/>
        <p:txBody>
          <a:bodyPr/>
          <a:p>
            <a:pPr lvl="0" eaLnBrk="1" hangingPunct="1"/>
            <a:fld id="{BB962C8B-B14F-4D97-AF65-F5344CB8AC3E}" type="datetime1">
              <a:rPr lang="zh-CN" altLang="en-US" dirty="0"/>
            </a:fld>
            <a:endParaRPr lang="zh-CN" altLang="en-US" dirty="0"/>
          </a:p>
        </p:txBody>
      </p:sp>
      <p:sp>
        <p:nvSpPr>
          <p:cNvPr id="3" name="灯片编号占位符 2"/>
          <p:cNvSpPr/>
          <p:nvPr>
            <p:ph type="sldNum" sz="quarter" idx="12"/>
          </p:nvPr>
        </p:nvSpPr>
        <p:spPr/>
        <p:txBody>
          <a:bodyPr/>
          <a:p>
            <a:pPr lvl="0" eaLnBrk="1" hangingPunct="1"/>
            <a:fld id="{9A0DB2DC-4C9A-4742-B13C-FB6460FD3503}" type="slidenum">
              <a:rPr lang="en-US" altLang="x-none" dirty="0"/>
            </a:fld>
            <a:endParaRPr lang="en-US" altLang="x-none" dirty="0"/>
          </a:p>
        </p:txBody>
      </p:sp>
    </p:spTree>
    <p:custDataLst>
      <p:tags r:id="rId3"/>
    </p:custDataLst>
  </p:cSld>
  <p:clrMapOvr>
    <a:masterClrMapping/>
  </p:clrMapOvr>
  <p:transition/>
</p:sld>
</file>

<file path=ppt/tags/tag1.xml><?xml version="1.0" encoding="utf-8"?>
<p:tagLst xmlns:p="http://schemas.openxmlformats.org/presentationml/2006/main">
  <p:tag name="KSO_WM_TEMPLATE_CATEGORY" val="custom"/>
  <p:tag name="KSO_WM_TEMPLATE_INDEX" val="160337"/>
</p:tagLst>
</file>

<file path=ppt/tags/tag10.xml><?xml version="1.0" encoding="utf-8"?>
<p:tagLst xmlns:p="http://schemas.openxmlformats.org/presentationml/2006/main">
  <p:tag name="KSO_WM_TEMPLATE_CATEGORY" val="custom"/>
  <p:tag name="KSO_WM_TEMPLATE_INDEX" val="160337"/>
</p:tagLst>
</file>

<file path=ppt/tags/tag11.xml><?xml version="1.0" encoding="utf-8"?>
<p:tagLst xmlns:p="http://schemas.openxmlformats.org/presentationml/2006/main">
  <p:tag name="KSO_WM_TEMPLATE_CATEGORY" val="custom"/>
  <p:tag name="KSO_WM_TEMPLATE_INDEX" val="160337"/>
</p:tagLst>
</file>

<file path=ppt/tags/tag12.xml><?xml version="1.0" encoding="utf-8"?>
<p:tagLst xmlns:p="http://schemas.openxmlformats.org/presentationml/2006/main">
  <p:tag name="KSO_WM_TEMPLATE_CATEGORY" val="custom"/>
  <p:tag name="KSO_WM_TEMPLATE_INDEX" val="160337"/>
</p:tagLst>
</file>

<file path=ppt/tags/tag13.xml><?xml version="1.0" encoding="utf-8"?>
<p:tagLst xmlns:p="http://schemas.openxmlformats.org/presentationml/2006/main">
  <p:tag name="KSO_WM_TEMPLATE_CATEGORY" val="custom"/>
  <p:tag name="KSO_WM_TEMPLATE_INDEX" val="160337"/>
</p:tagLst>
</file>

<file path=ppt/tags/tag14.xml><?xml version="1.0" encoding="utf-8"?>
<p:tagLst xmlns:p="http://schemas.openxmlformats.org/presentationml/2006/main">
  <p:tag name="KSO_WM_TEMPLATE_CATEGORY" val="custom"/>
  <p:tag name="KSO_WM_TEMPLATE_INDEX" val="160337"/>
</p:tagLst>
</file>

<file path=ppt/tags/tag15.xml><?xml version="1.0" encoding="utf-8"?>
<p:tagLst xmlns:p="http://schemas.openxmlformats.org/presentationml/2006/main">
  <p:tag name="commondata" val="eyJoZGlkIjoiODU0ODQyODEzMDZjNDUyZDUwNzUxOGQwNmU1YTA2MjMifQ=="/>
</p:tagLst>
</file>

<file path=ppt/tags/tag2.xml><?xml version="1.0" encoding="utf-8"?>
<p:tagLst xmlns:p="http://schemas.openxmlformats.org/presentationml/2006/main">
  <p:tag name="KSO_WM_TEMPLATE_CATEGORY" val="custom"/>
  <p:tag name="KSO_WM_TEMPLATE_INDEX" val="160337"/>
</p:tagLst>
</file>

<file path=ppt/tags/tag3.xml><?xml version="1.0" encoding="utf-8"?>
<p:tagLst xmlns:p="http://schemas.openxmlformats.org/presentationml/2006/main">
  <p:tag name="KSO_WM_TEMPLATE_CATEGORY" val="custom"/>
  <p:tag name="KSO_WM_TEMPLATE_INDEX" val="160337"/>
</p:tagLst>
</file>

<file path=ppt/tags/tag4.xml><?xml version="1.0" encoding="utf-8"?>
<p:tagLst xmlns:p="http://schemas.openxmlformats.org/presentationml/2006/main">
  <p:tag name="KSO_WM_TEMPLATE_CATEGORY" val="custom"/>
  <p:tag name="KSO_WM_TEMPLATE_INDEX" val="160337"/>
</p:tagLst>
</file>

<file path=ppt/tags/tag5.xml><?xml version="1.0" encoding="utf-8"?>
<p:tagLst xmlns:p="http://schemas.openxmlformats.org/presentationml/2006/main">
  <p:tag name="KSO_WM_TEMPLATE_CATEGORY" val="custom"/>
  <p:tag name="KSO_WM_TEMPLATE_INDEX" val="160337"/>
</p:tagLst>
</file>

<file path=ppt/tags/tag6.xml><?xml version="1.0" encoding="utf-8"?>
<p:tagLst xmlns:p="http://schemas.openxmlformats.org/presentationml/2006/main">
  <p:tag name="KSO_WM_TEMPLATE_CATEGORY" val="custom"/>
  <p:tag name="KSO_WM_TEMPLATE_INDEX" val="160337"/>
</p:tagLst>
</file>

<file path=ppt/tags/tag7.xml><?xml version="1.0" encoding="utf-8"?>
<p:tagLst xmlns:p="http://schemas.openxmlformats.org/presentationml/2006/main">
  <p:tag name="KSO_WM_TEMPLATE_CATEGORY" val="custom"/>
  <p:tag name="KSO_WM_TEMPLATE_INDEX" val="160337"/>
</p:tagLst>
</file>

<file path=ppt/tags/tag8.xml><?xml version="1.0" encoding="utf-8"?>
<p:tagLst xmlns:p="http://schemas.openxmlformats.org/presentationml/2006/main">
  <p:tag name="KSO_WM_TEMPLATE_CATEGORY" val="custom"/>
  <p:tag name="KSO_WM_TEMPLATE_INDEX" val="160337"/>
</p:tagLst>
</file>

<file path=ppt/tags/tag9.xml><?xml version="1.0" encoding="utf-8"?>
<p:tagLst xmlns:p="http://schemas.openxmlformats.org/presentationml/2006/main">
  <p:tag name="KSO_WM_TEMPLATE_CATEGORY" val="custom"/>
  <p:tag name="KSO_WM_TEMPLATE_INDEX" val="160337"/>
</p:tagLst>
</file>

<file path=ppt/theme/theme1.xml><?xml version="1.0" encoding="utf-8"?>
<a:theme xmlns:a="http://schemas.openxmlformats.org/drawingml/2006/main" name="A000120141114A22KWBG">
  <a:themeElements>
    <a:clrScheme name="自定义 132">
      <a:dk1>
        <a:srgbClr val="3D3F41"/>
      </a:dk1>
      <a:lt1>
        <a:srgbClr val="FFFFFF"/>
      </a:lt1>
      <a:dk2>
        <a:srgbClr val="3D3F41"/>
      </a:dk2>
      <a:lt2>
        <a:srgbClr val="EAF5FC"/>
      </a:lt2>
      <a:accent1>
        <a:srgbClr val="04AEDA"/>
      </a:accent1>
      <a:accent2>
        <a:srgbClr val="628EE3"/>
      </a:accent2>
      <a:accent3>
        <a:srgbClr val="2BC3B5"/>
      </a:accent3>
      <a:accent4>
        <a:srgbClr val="92D050"/>
      </a:accent4>
      <a:accent5>
        <a:srgbClr val="CEB9A3"/>
      </a:accent5>
      <a:accent6>
        <a:srgbClr val="FFC000"/>
      </a:accent6>
      <a:hlink>
        <a:srgbClr val="00B0F0"/>
      </a:hlink>
      <a:folHlink>
        <a:srgbClr val="AFB2B4"/>
      </a:folHlink>
    </a:clrScheme>
    <a:fontScheme name="自定义 21">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7142</Words>
  <Application>WPS 演示</Application>
  <PresentationFormat>宽屏</PresentationFormat>
  <Paragraphs>239</Paragraphs>
  <Slides>36</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8</vt:i4>
      </vt:variant>
      <vt:variant>
        <vt:lpstr>幻灯片标题</vt:lpstr>
      </vt:variant>
      <vt:variant>
        <vt:i4>36</vt:i4>
      </vt:variant>
    </vt:vector>
  </HeadingPairs>
  <TitlesOfParts>
    <vt:vector size="57" baseType="lpstr">
      <vt:lpstr>Arial</vt:lpstr>
      <vt:lpstr>宋体</vt:lpstr>
      <vt:lpstr>Wingdings</vt:lpstr>
      <vt:lpstr>黑体</vt:lpstr>
      <vt:lpstr>Arial Black</vt:lpstr>
      <vt:lpstr>微软雅黑</vt:lpstr>
      <vt:lpstr>Calibri</vt:lpstr>
      <vt:lpstr>幼圆</vt:lpstr>
      <vt:lpstr>Times New Roman</vt:lpstr>
      <vt:lpstr>Arial Unicode MS</vt:lpstr>
      <vt:lpstr>楷体_GB2312</vt:lpstr>
      <vt:lpstr>新宋体</vt:lpstr>
      <vt:lpstr>A000120141114A22KWBG</vt:lpstr>
      <vt:lpstr>Visio.Drawing.4</vt:lpstr>
      <vt:lpstr>Visio.Drawing.4</vt:lpstr>
      <vt:lpstr>Visio.Drawing.4</vt:lpstr>
      <vt:lpstr>Visio.Drawing.4</vt:lpstr>
      <vt:lpstr>Visio.Drawing.4</vt:lpstr>
      <vt:lpstr>Visio.Drawing.4</vt:lpstr>
      <vt:lpstr>Visio.Drawing.4</vt:lpstr>
      <vt:lpstr>Visio.Drawing.4</vt:lpstr>
      <vt:lpstr>第4章  数字签名与认证技术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  认证技术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Lifei</dc:creator>
  <cp:lastModifiedBy>李飞</cp:lastModifiedBy>
  <cp:revision>27</cp:revision>
  <dcterms:created xsi:type="dcterms:W3CDTF">2016-08-04T02:49:00Z</dcterms:created>
  <dcterms:modified xsi:type="dcterms:W3CDTF">2023-11-17T02:01:44Z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BE0A3450755D42B2B088EBED1A5DA8F8_12</vt:lpwstr>
  </property>
</Properties>
</file>