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6.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208" t="5461" r="-208" b="38056"/>
          <a:stretch>
            <a:fillRect/>
          </a:stretch>
        </p:blipFill>
        <p:spPr>
          <a:xfrm>
            <a:off x="0" y="0"/>
            <a:ext cx="12192000" cy="4598126"/>
          </a:xfrm>
          <a:prstGeom prst="rect">
            <a:avLst/>
          </a:prstGeom>
        </p:spPr>
      </p:pic>
      <p:sp>
        <p:nvSpPr>
          <p:cNvPr id="2" name="标题 1"/>
          <p:cNvSpPr>
            <a:spLocks noGrp="1"/>
          </p:cNvSpPr>
          <p:nvPr>
            <p:ph type="ctrTitle"/>
          </p:nvPr>
        </p:nvSpPr>
        <p:spPr>
          <a:xfrm>
            <a:off x="1231200" y="4809600"/>
            <a:ext cx="9766800" cy="781200"/>
          </a:xfrm>
        </p:spPr>
        <p:txBody>
          <a:bodyPr anchor="b">
            <a:normAutofit/>
          </a:bodyPr>
          <a:lstStyle>
            <a:lvl1pPr algn="ctr">
              <a:defRPr sz="3600">
                <a:solidFill>
                  <a:schemeClr val="accent1">
                    <a:lumMod val="75000"/>
                  </a:schemeClr>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31200" y="5727599"/>
            <a:ext cx="9766800" cy="697263"/>
          </a:xfrm>
        </p:spPr>
        <p:txBody>
          <a:bodyPr>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fld>
            <a:endParaRPr lang="zh-CN" altLang="en-US"/>
          </a:p>
        </p:txBody>
      </p:sp>
      <p:sp>
        <p:nvSpPr>
          <p:cNvPr id="7" name="内容占位符 6"/>
          <p:cNvSpPr>
            <a:spLocks noGrp="1"/>
          </p:cNvSpPr>
          <p:nvPr>
            <p:ph sz="quarter" idx="13"/>
          </p:nvPr>
        </p:nvSpPr>
        <p:spPr>
          <a:xfrm>
            <a:off x="333375" y="481016"/>
            <a:ext cx="11525250" cy="6057900"/>
          </a:xfrm>
        </p:spPr>
        <p:txBody>
          <a:bodyPr/>
          <a:lstStyle>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644979" y="501771"/>
            <a:ext cx="10902043" cy="644400"/>
          </a:xfrm>
          <a:solidFill>
            <a:schemeClr val="accent1"/>
          </a:solidFill>
        </p:spPr>
        <p:txBody>
          <a:bodyPr lIns="0" tIns="0" rIns="0" bIns="0" anchor="ctr" anchorCtr="0">
            <a:normAutofit/>
          </a:bodyPr>
          <a:lstStyle>
            <a:lvl1pPr algn="ctr">
              <a:defRPr sz="3200" b="0">
                <a:solidFill>
                  <a:schemeClr val="bg1"/>
                </a:solidFill>
              </a:defRPr>
            </a:lvl1pPr>
          </a:lstStyle>
          <a:p>
            <a:r>
              <a:rPr lang="zh-CN" altLang="en-US" dirty="0" smtClean="0"/>
              <a:t>编辑标题</a:t>
            </a:r>
            <a:endParaRPr lang="en-US" dirty="0"/>
          </a:p>
        </p:txBody>
      </p:sp>
      <p:sp>
        <p:nvSpPr>
          <p:cNvPr id="3" name="KSO_BC1"/>
          <p:cNvSpPr>
            <a:spLocks noGrp="1"/>
          </p:cNvSpPr>
          <p:nvPr>
            <p:ph idx="1"/>
          </p:nvPr>
        </p:nvSpPr>
        <p:spPr>
          <a:xfrm>
            <a:off x="644979" y="1514627"/>
            <a:ext cx="10902043" cy="5002286"/>
          </a:xfrm>
        </p:spPr>
        <p:txBody>
          <a:bodyPr>
            <a:normAutofit/>
          </a:bodyPr>
          <a:lstStyle>
            <a:lvl1pPr marL="342900" indent="-342900">
              <a:buClrTx/>
              <a:buSzPct val="100000"/>
              <a:buFont typeface="Arial" panose="020B0604020202020204" pitchFamily="34" charset="0"/>
              <a:buChar char="•"/>
              <a:defRPr sz="2400">
                <a:solidFill>
                  <a:schemeClr val="tx1"/>
                </a:solidFill>
              </a:defRPr>
            </a:lvl1pPr>
            <a:lvl2pPr>
              <a:defRPr sz="1800"/>
            </a:lvl2pPr>
            <a:lvl3pPr>
              <a:defRPr/>
            </a:lvl3pPr>
            <a:lvl4pPr>
              <a:defRPr/>
            </a:lvl4pPr>
            <a:lvl5pPr>
              <a:defRPr/>
            </a:lvl5pPr>
            <a:lvl6pPr>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p:nvGrpSpPr>
        <p:grpSpPr>
          <a:xfrm>
            <a:off x="0" y="2300287"/>
            <a:ext cx="12192000" cy="1770729"/>
            <a:chOff x="0" y="2300287"/>
            <a:chExt cx="12192000" cy="1770729"/>
          </a:xfrm>
        </p:grpSpPr>
        <p:sp>
          <p:nvSpPr>
            <p:cNvPr id="8" name="任意多边形 7"/>
            <p:cNvSpPr/>
            <p:nvPr userDrawn="1">
              <p:custDataLst>
                <p:tags r:id="rId2"/>
              </p:custDataLst>
            </p:nvPr>
          </p:nvSpPr>
          <p:spPr>
            <a:xfrm>
              <a:off x="6346" y="2636663"/>
              <a:ext cx="12185654" cy="1434353"/>
            </a:xfrm>
            <a:custGeom>
              <a:avLst/>
              <a:gdLst>
                <a:gd name="connsiteX0" fmla="*/ 0 w 9144000"/>
                <a:gd name="connsiteY0" fmla="*/ 0 h 1076325"/>
                <a:gd name="connsiteX1" fmla="*/ 7058024 w 9144000"/>
                <a:gd name="connsiteY1" fmla="*/ 0 h 1076325"/>
                <a:gd name="connsiteX2" fmla="*/ 7058024 w 9144000"/>
                <a:gd name="connsiteY2" fmla="*/ 973931 h 1076325"/>
                <a:gd name="connsiteX3" fmla="*/ 8354024 w 9144000"/>
                <a:gd name="connsiteY3" fmla="*/ 973931 h 1076325"/>
                <a:gd name="connsiteX4" fmla="*/ 8354024 w 9144000"/>
                <a:gd name="connsiteY4" fmla="*/ 0 h 1076325"/>
                <a:gd name="connsiteX5" fmla="*/ 9144000 w 9144000"/>
                <a:gd name="connsiteY5" fmla="*/ 0 h 1076325"/>
                <a:gd name="connsiteX6" fmla="*/ 9144000 w 9144000"/>
                <a:gd name="connsiteY6" fmla="*/ 1076325 h 1076325"/>
                <a:gd name="connsiteX7" fmla="*/ 0 w 9144000"/>
                <a:gd name="connsiteY7" fmla="*/ 1076325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1076325">
                  <a:moveTo>
                    <a:pt x="0" y="0"/>
                  </a:moveTo>
                  <a:lnTo>
                    <a:pt x="7058024" y="0"/>
                  </a:lnTo>
                  <a:lnTo>
                    <a:pt x="7058024" y="973931"/>
                  </a:lnTo>
                  <a:lnTo>
                    <a:pt x="8354024" y="973931"/>
                  </a:lnTo>
                  <a:lnTo>
                    <a:pt x="8354024" y="0"/>
                  </a:lnTo>
                  <a:lnTo>
                    <a:pt x="9144000" y="0"/>
                  </a:lnTo>
                  <a:lnTo>
                    <a:pt x="9144000" y="1076325"/>
                  </a:lnTo>
                  <a:lnTo>
                    <a:pt x="0" y="107632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anose="020B0604020202020204" pitchFamily="34" charset="0"/>
                <a:ea typeface="黑体" panose="02010609060101010101" pitchFamily="49" charset="-122"/>
              </a:endParaRPr>
            </a:p>
          </p:txBody>
        </p:sp>
        <p:sp>
          <p:nvSpPr>
            <p:cNvPr id="9" name="矩形 8"/>
            <p:cNvSpPr/>
            <p:nvPr userDrawn="1">
              <p:custDataLst>
                <p:tags r:id="rId3"/>
              </p:custDataLst>
            </p:nvPr>
          </p:nvSpPr>
          <p:spPr>
            <a:xfrm>
              <a:off x="0" y="2865142"/>
              <a:ext cx="9399456" cy="973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4000" dirty="0">
                <a:solidFill>
                  <a:srgbClr val="FCFCFC"/>
                </a:solidFill>
                <a:latin typeface="Arial" panose="020B0604020202020204" pitchFamily="34" charset="0"/>
                <a:ea typeface="黑体" panose="02010609060101010101" pitchFamily="49" charset="-122"/>
              </a:endParaRPr>
            </a:p>
          </p:txBody>
        </p:sp>
        <p:sp>
          <p:nvSpPr>
            <p:cNvPr id="10" name="矩形 5"/>
            <p:cNvSpPr/>
            <p:nvPr userDrawn="1">
              <p:custDataLst>
                <p:tags r:id="rId4"/>
              </p:custDataLst>
            </p:nvPr>
          </p:nvSpPr>
          <p:spPr>
            <a:xfrm>
              <a:off x="9507350" y="2300287"/>
              <a:ext cx="1535900" cy="1538015"/>
            </a:xfrm>
            <a:custGeom>
              <a:avLst/>
              <a:gdLst>
                <a:gd name="connsiteX0" fmla="*/ 0 w 1152000"/>
                <a:gd name="connsiteY0" fmla="*/ 0 h 1152000"/>
                <a:gd name="connsiteX1" fmla="*/ 1152000 w 1152000"/>
                <a:gd name="connsiteY1" fmla="*/ 0 h 1152000"/>
                <a:gd name="connsiteX2" fmla="*/ 1152000 w 1152000"/>
                <a:gd name="connsiteY2" fmla="*/ 1152000 h 1152000"/>
                <a:gd name="connsiteX3" fmla="*/ 0 w 1152000"/>
                <a:gd name="connsiteY3" fmla="*/ 1152000 h 1152000"/>
                <a:gd name="connsiteX4" fmla="*/ 0 w 1152000"/>
                <a:gd name="connsiteY4" fmla="*/ 0 h 1152000"/>
                <a:gd name="connsiteX0-1" fmla="*/ 0 w 1152000"/>
                <a:gd name="connsiteY0-2" fmla="*/ 2343 h 1154343"/>
                <a:gd name="connsiteX1-3" fmla="*/ 323289 w 1152000"/>
                <a:gd name="connsiteY1-4" fmla="*/ 0 h 1154343"/>
                <a:gd name="connsiteX2-5" fmla="*/ 1152000 w 1152000"/>
                <a:gd name="connsiteY2-6" fmla="*/ 2343 h 1154343"/>
                <a:gd name="connsiteX3-7" fmla="*/ 1152000 w 1152000"/>
                <a:gd name="connsiteY3-8" fmla="*/ 1154343 h 1154343"/>
                <a:gd name="connsiteX4-9" fmla="*/ 0 w 1152000"/>
                <a:gd name="connsiteY4-10" fmla="*/ 1154343 h 1154343"/>
                <a:gd name="connsiteX5" fmla="*/ 0 w 1152000"/>
                <a:gd name="connsiteY5" fmla="*/ 2343 h 1154343"/>
                <a:gd name="connsiteX0-11" fmla="*/ 0 w 1152000"/>
                <a:gd name="connsiteY0-12" fmla="*/ 2343 h 1154343"/>
                <a:gd name="connsiteX1-13" fmla="*/ 323289 w 1152000"/>
                <a:gd name="connsiteY1-14" fmla="*/ 0 h 1154343"/>
                <a:gd name="connsiteX2-15" fmla="*/ 825732 w 1152000"/>
                <a:gd name="connsiteY2-16" fmla="*/ 1 h 1154343"/>
                <a:gd name="connsiteX3-17" fmla="*/ 1152000 w 1152000"/>
                <a:gd name="connsiteY3-18" fmla="*/ 2343 h 1154343"/>
                <a:gd name="connsiteX4-19" fmla="*/ 1152000 w 1152000"/>
                <a:gd name="connsiteY4-20" fmla="*/ 1154343 h 1154343"/>
                <a:gd name="connsiteX5-21" fmla="*/ 0 w 1152000"/>
                <a:gd name="connsiteY5-22" fmla="*/ 1154343 h 1154343"/>
                <a:gd name="connsiteX6" fmla="*/ 0 w 1152000"/>
                <a:gd name="connsiteY6" fmla="*/ 2343 h 1154343"/>
                <a:gd name="connsiteX0-23" fmla="*/ 825732 w 1152000"/>
                <a:gd name="connsiteY0-24" fmla="*/ 1 h 1154343"/>
                <a:gd name="connsiteX1-25" fmla="*/ 1152000 w 1152000"/>
                <a:gd name="connsiteY1-26" fmla="*/ 2343 h 1154343"/>
                <a:gd name="connsiteX2-27" fmla="*/ 1152000 w 1152000"/>
                <a:gd name="connsiteY2-28" fmla="*/ 1154343 h 1154343"/>
                <a:gd name="connsiteX3-29" fmla="*/ 0 w 1152000"/>
                <a:gd name="connsiteY3-30" fmla="*/ 1154343 h 1154343"/>
                <a:gd name="connsiteX4-31" fmla="*/ 0 w 1152000"/>
                <a:gd name="connsiteY4-32" fmla="*/ 2343 h 1154343"/>
                <a:gd name="connsiteX5-33" fmla="*/ 323289 w 1152000"/>
                <a:gd name="connsiteY5-34" fmla="*/ 0 h 1154343"/>
                <a:gd name="connsiteX6-35" fmla="*/ 917172 w 1152000"/>
                <a:gd name="connsiteY6-36" fmla="*/ 91441 h 1154343"/>
                <a:gd name="connsiteX0-37" fmla="*/ 825732 w 1152000"/>
                <a:gd name="connsiteY0-38" fmla="*/ 1 h 1154343"/>
                <a:gd name="connsiteX1-39" fmla="*/ 1152000 w 1152000"/>
                <a:gd name="connsiteY1-40" fmla="*/ 2343 h 1154343"/>
                <a:gd name="connsiteX2-41" fmla="*/ 1152000 w 1152000"/>
                <a:gd name="connsiteY2-42" fmla="*/ 1154343 h 1154343"/>
                <a:gd name="connsiteX3-43" fmla="*/ 0 w 1152000"/>
                <a:gd name="connsiteY3-44" fmla="*/ 1154343 h 1154343"/>
                <a:gd name="connsiteX4-45" fmla="*/ 0 w 1152000"/>
                <a:gd name="connsiteY4-46" fmla="*/ 2343 h 1154343"/>
                <a:gd name="connsiteX5-47" fmla="*/ 323289 w 1152000"/>
                <a:gd name="connsiteY5-48" fmla="*/ 0 h 1154343"/>
              </a:gdLst>
              <a:ahLst/>
              <a:cxnLst>
                <a:cxn ang="0">
                  <a:pos x="connsiteX0-37" y="connsiteY0-38"/>
                </a:cxn>
                <a:cxn ang="0">
                  <a:pos x="connsiteX1-39" y="connsiteY1-40"/>
                </a:cxn>
                <a:cxn ang="0">
                  <a:pos x="connsiteX2-41" y="connsiteY2-42"/>
                </a:cxn>
                <a:cxn ang="0">
                  <a:pos x="connsiteX3-43" y="connsiteY3-44"/>
                </a:cxn>
                <a:cxn ang="0">
                  <a:pos x="connsiteX4-45" y="connsiteY4-46"/>
                </a:cxn>
                <a:cxn ang="0">
                  <a:pos x="connsiteX5-47" y="connsiteY5-48"/>
                </a:cxn>
              </a:cxnLst>
              <a:rect l="l" t="t" r="r" b="b"/>
              <a:pathLst>
                <a:path w="1152000" h="1154343">
                  <a:moveTo>
                    <a:pt x="825732" y="1"/>
                  </a:moveTo>
                  <a:lnTo>
                    <a:pt x="1152000" y="2343"/>
                  </a:lnTo>
                  <a:lnTo>
                    <a:pt x="1152000" y="1154343"/>
                  </a:lnTo>
                  <a:lnTo>
                    <a:pt x="0" y="1154343"/>
                  </a:lnTo>
                  <a:lnTo>
                    <a:pt x="0" y="2343"/>
                  </a:lnTo>
                  <a:lnTo>
                    <a:pt x="323289"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540000" anchor="ctr"/>
            <a:lstStyle/>
            <a:p>
              <a:pPr algn="ctr">
                <a:defRPr/>
              </a:pPr>
              <a:endParaRPr lang="en-US" altLang="zh-CN" sz="4800" b="1" dirty="0">
                <a:solidFill>
                  <a:schemeClr val="accent1"/>
                </a:solidFill>
                <a:latin typeface="Arial" panose="020B0604020202020204" pitchFamily="34" charset="0"/>
                <a:ea typeface="黑体" panose="02010609060101010101" pitchFamily="49" charset="-122"/>
              </a:endParaRPr>
            </a:p>
          </p:txBody>
        </p:sp>
      </p:grpSp>
      <p:sp>
        <p:nvSpPr>
          <p:cNvPr id="2" name="标题 1"/>
          <p:cNvSpPr>
            <a:spLocks noGrp="1"/>
          </p:cNvSpPr>
          <p:nvPr>
            <p:ph type="title"/>
          </p:nvPr>
        </p:nvSpPr>
        <p:spPr>
          <a:xfrm>
            <a:off x="0" y="2865600"/>
            <a:ext cx="9399600" cy="972000"/>
          </a:xfrm>
        </p:spPr>
        <p:txBody>
          <a:bodyPr lIns="90000" tIns="46800" rIns="90000" bIns="46800" anchor="ctr" anchorCtr="0">
            <a:normAutofit/>
          </a:bodyPr>
          <a:lstStyle>
            <a:lvl1pPr algn="ctr">
              <a:defRPr sz="4000" b="0">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p:nvGrpSpPr>
        <p:grpSpPr>
          <a:xfrm>
            <a:off x="0" y="-27384"/>
            <a:ext cx="12194540" cy="1135952"/>
            <a:chOff x="0" y="-27384"/>
            <a:chExt cx="12194540" cy="1135952"/>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19642" b="67932"/>
            <a:stretch>
              <a:fillRect/>
            </a:stretch>
          </p:blipFill>
          <p:spPr>
            <a:xfrm>
              <a:off x="0" y="-27384"/>
              <a:ext cx="12192000" cy="1013626"/>
            </a:xfrm>
            <a:prstGeom prst="rect">
              <a:avLst/>
            </a:prstGeom>
          </p:spPr>
        </p:pic>
        <p:sp>
          <p:nvSpPr>
            <p:cNvPr id="10" name="矩形 9"/>
            <p:cNvSpPr/>
            <p:nvPr/>
          </p:nvSpPr>
          <p:spPr>
            <a:xfrm>
              <a:off x="0" y="352484"/>
              <a:ext cx="12192000" cy="756084"/>
            </a:xfrm>
            <a:prstGeom prst="rect">
              <a:avLst/>
            </a:prstGeom>
            <a:solidFill>
              <a:srgbClr val="0082B3">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0">
                <a:latin typeface="Arial" panose="020B0604020202020204" pitchFamily="34" charset="0"/>
                <a:ea typeface="黑体" panose="02010609060101010101" pitchFamily="49" charset="-122"/>
              </a:endParaRPr>
            </a:p>
          </p:txBody>
        </p:sp>
        <p:sp>
          <p:nvSpPr>
            <p:cNvPr id="11" name="矩形 10"/>
            <p:cNvSpPr/>
            <p:nvPr userDrawn="1"/>
          </p:nvSpPr>
          <p:spPr>
            <a:xfrm>
              <a:off x="2540" y="208468"/>
              <a:ext cx="12192000" cy="504056"/>
            </a:xfrm>
            <a:prstGeom prst="rect">
              <a:avLst/>
            </a:prstGeom>
            <a:solidFill>
              <a:srgbClr val="0082B3">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0">
                <a:latin typeface="Arial" panose="020B0604020202020204" pitchFamily="34" charset="0"/>
                <a:ea typeface="黑体" panose="02010609060101010101" pitchFamily="49" charset="-122"/>
              </a:endParaRPr>
            </a:p>
          </p:txBody>
        </p:sp>
      </p:grpSp>
      <p:sp>
        <p:nvSpPr>
          <p:cNvPr id="2" name="KSO_BT1"/>
          <p:cNvSpPr>
            <a:spLocks noGrp="1"/>
          </p:cNvSpPr>
          <p:nvPr>
            <p:ph type="title"/>
          </p:nvPr>
        </p:nvSpPr>
        <p:spPr/>
        <p:txBody>
          <a:bodyPr/>
          <a:lstStyle>
            <a:lvl1pPr>
              <a:defRPr>
                <a:solidFill>
                  <a:schemeClr val="bg1"/>
                </a:solidFill>
              </a:defRPr>
            </a:lvl1pPr>
          </a:lstStyle>
          <a:p>
            <a:r>
              <a:rPr lang="zh-CN" altLang="en-US" dirty="0" smtClean="0"/>
              <a:t>单击此处编辑母版标题样式</a:t>
            </a:r>
            <a:endParaRPr lang="en-US" dirty="0"/>
          </a:p>
        </p:txBody>
      </p:sp>
      <p:sp>
        <p:nvSpPr>
          <p:cNvPr id="3" name="KSO_BC1"/>
          <p:cNvSpPr>
            <a:spLocks noGrp="1"/>
          </p:cNvSpPr>
          <p:nvPr>
            <p:ph sz="half" idx="1"/>
          </p:nvPr>
        </p:nvSpPr>
        <p:spPr>
          <a:xfrm>
            <a:off x="596900" y="1244603"/>
            <a:ext cx="5080000" cy="4932363"/>
          </a:xfrm>
        </p:spPr>
        <p:txBody>
          <a:bodyPr/>
          <a:lstStyle>
            <a:lvl1pPr>
              <a:defRPr>
                <a:solidFill>
                  <a:schemeClr val="tx1"/>
                </a:solidFill>
              </a:defRPr>
            </a:lvl1pPr>
            <a:lvl2pPr>
              <a:defRPr>
                <a:solidFill>
                  <a:schemeClr val="tx1"/>
                </a:solidFill>
              </a:defRPr>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KSO_BC2"/>
          <p:cNvSpPr>
            <a:spLocks noGrp="1"/>
          </p:cNvSpPr>
          <p:nvPr>
            <p:ph sz="half" idx="2"/>
          </p:nvPr>
        </p:nvSpPr>
        <p:spPr>
          <a:xfrm>
            <a:off x="6457243" y="1244603"/>
            <a:ext cx="5094116" cy="4932363"/>
          </a:xfrm>
        </p:spPr>
        <p:txBody>
          <a:bodyPr/>
          <a:lstStyle>
            <a:lvl1pPr>
              <a:defRPr>
                <a:solidFill>
                  <a:schemeClr val="tx1"/>
                </a:solidFill>
              </a:defRPr>
            </a:lvl1pPr>
            <a:lvl2pPr>
              <a:defRPr>
                <a:solidFill>
                  <a:schemeClr val="tx1"/>
                </a:solidFill>
              </a:defRPr>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p:nvGrpSpPr>
        <p:grpSpPr>
          <a:xfrm>
            <a:off x="0" y="-27384"/>
            <a:ext cx="12194540" cy="1135952"/>
            <a:chOff x="0" y="-27384"/>
            <a:chExt cx="12194540" cy="1135952"/>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19642" b="67932"/>
            <a:stretch>
              <a:fillRect/>
            </a:stretch>
          </p:blipFill>
          <p:spPr>
            <a:xfrm>
              <a:off x="0" y="-27384"/>
              <a:ext cx="12192000" cy="1013626"/>
            </a:xfrm>
            <a:prstGeom prst="rect">
              <a:avLst/>
            </a:prstGeom>
          </p:spPr>
        </p:pic>
        <p:sp>
          <p:nvSpPr>
            <p:cNvPr id="12" name="矩形 11"/>
            <p:cNvSpPr/>
            <p:nvPr/>
          </p:nvSpPr>
          <p:spPr>
            <a:xfrm>
              <a:off x="0" y="352484"/>
              <a:ext cx="12192000" cy="756084"/>
            </a:xfrm>
            <a:prstGeom prst="rect">
              <a:avLst/>
            </a:prstGeom>
            <a:solidFill>
              <a:srgbClr val="0082B3">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0">
                <a:latin typeface="Arial" panose="020B0604020202020204" pitchFamily="34" charset="0"/>
                <a:ea typeface="黑体" panose="02010609060101010101" pitchFamily="49" charset="-122"/>
              </a:endParaRPr>
            </a:p>
          </p:txBody>
        </p:sp>
        <p:sp>
          <p:nvSpPr>
            <p:cNvPr id="13" name="矩形 12"/>
            <p:cNvSpPr/>
            <p:nvPr userDrawn="1"/>
          </p:nvSpPr>
          <p:spPr>
            <a:xfrm>
              <a:off x="2540" y="208468"/>
              <a:ext cx="12192000" cy="504056"/>
            </a:xfrm>
            <a:prstGeom prst="rect">
              <a:avLst/>
            </a:prstGeom>
            <a:solidFill>
              <a:srgbClr val="0082B3">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0">
                <a:latin typeface="Arial" panose="020B0604020202020204" pitchFamily="34" charset="0"/>
                <a:ea typeface="黑体" panose="02010609060101010101" pitchFamily="49" charset="-122"/>
              </a:endParaRPr>
            </a:p>
          </p:txBody>
        </p:sp>
      </p:grpSp>
      <p:sp>
        <p:nvSpPr>
          <p:cNvPr id="2" name="KSO_BT1"/>
          <p:cNvSpPr>
            <a:spLocks noGrp="1"/>
          </p:cNvSpPr>
          <p:nvPr>
            <p:ph type="title"/>
          </p:nvPr>
        </p:nvSpPr>
        <p:spPr>
          <a:xfrm>
            <a:off x="835276" y="118532"/>
            <a:ext cx="10515597" cy="717022"/>
          </a:xfrm>
        </p:spPr>
        <p:txBody>
          <a:bodyPr/>
          <a:lstStyle>
            <a:lvl1pPr>
              <a:defRPr>
                <a:solidFill>
                  <a:schemeClr val="bg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5276" y="1376362"/>
            <a:ext cx="5157787" cy="823912"/>
          </a:xfrm>
        </p:spPr>
        <p:txBody>
          <a:bodyPr anchor="b">
            <a:normAutofit/>
          </a:bodyPr>
          <a:lstStyle>
            <a:lvl1pPr marL="0" indent="0">
              <a:buNone/>
              <a:defRPr sz="2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35276" y="2200274"/>
            <a:ext cx="5157787" cy="3684588"/>
          </a:xfrm>
        </p:spPr>
        <p:txBody>
          <a:bodyPr/>
          <a:lstStyle>
            <a:lvl1pPr>
              <a:defRPr>
                <a:solidFill>
                  <a:schemeClr val="tx1"/>
                </a:solidFill>
              </a:defRPr>
            </a:lvl1pPr>
            <a:lvl2pPr>
              <a:defRPr>
                <a:solidFill>
                  <a:schemeClr val="tx1"/>
                </a:solidFill>
              </a:defRPr>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Text Placeholder 4"/>
          <p:cNvSpPr>
            <a:spLocks noGrp="1"/>
          </p:cNvSpPr>
          <p:nvPr>
            <p:ph type="body" sz="quarter" idx="3"/>
          </p:nvPr>
        </p:nvSpPr>
        <p:spPr>
          <a:xfrm>
            <a:off x="6167687" y="1376362"/>
            <a:ext cx="5183188" cy="823912"/>
          </a:xfrm>
        </p:spPr>
        <p:txBody>
          <a:bodyPr anchor="b">
            <a:normAutofit/>
          </a:bodyPr>
          <a:lstStyle>
            <a:lvl1pPr marL="0" indent="0">
              <a:buNone/>
              <a:defRPr sz="2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6" name="KSO_BC2"/>
          <p:cNvSpPr>
            <a:spLocks noGrp="1"/>
          </p:cNvSpPr>
          <p:nvPr>
            <p:ph sz="quarter" idx="4"/>
          </p:nvPr>
        </p:nvSpPr>
        <p:spPr>
          <a:xfrm>
            <a:off x="6167687" y="2200274"/>
            <a:ext cx="5183188" cy="3684588"/>
          </a:xfrm>
        </p:spPr>
        <p:txBody>
          <a:bodyPr/>
          <a:lstStyle>
            <a:lvl1pPr>
              <a:defRPr>
                <a:solidFill>
                  <a:schemeClr val="tx1"/>
                </a:solidFill>
              </a:defRPr>
            </a:lvl1pPr>
            <a:lvl2pPr>
              <a:defRPr>
                <a:solidFill>
                  <a:schemeClr val="tx1"/>
                </a:solidFill>
              </a:defRPr>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337561" y="2452155"/>
            <a:ext cx="5532120" cy="1997925"/>
          </a:xfrm>
        </p:spPr>
        <p:txBody>
          <a:bodyPr anchor="ctr" anchorCtr="0">
            <a:normAutofit/>
          </a:bodyPr>
          <a:lstStyle>
            <a:lvl1pPr algn="ctr">
              <a:defRPr sz="80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941392" y="792480"/>
            <a:ext cx="3932237" cy="1386839"/>
          </a:xfrm>
        </p:spPr>
        <p:txBody>
          <a:bodyPr anchor="b">
            <a:normAutofit/>
          </a:bodyPr>
          <a:lstStyle>
            <a:lvl1pPr>
              <a:defRPr sz="3600">
                <a:solidFill>
                  <a:schemeClr val="accent1"/>
                </a:solidFill>
              </a:defRPr>
            </a:lvl1pPr>
          </a:lstStyle>
          <a:p>
            <a:r>
              <a:rPr lang="zh-CN" altLang="en-US" dirty="0" smtClean="0"/>
              <a:t>单击此处编辑标题</a:t>
            </a:r>
            <a:endParaRPr lang="en-US" dirty="0"/>
          </a:p>
        </p:txBody>
      </p:sp>
      <p:sp>
        <p:nvSpPr>
          <p:cNvPr id="3" name="KSO_BC1"/>
          <p:cNvSpPr>
            <a:spLocks noGrp="1" noChangeAspect="1"/>
          </p:cNvSpPr>
          <p:nvPr>
            <p:ph type="pic" idx="1"/>
          </p:nvPr>
        </p:nvSpPr>
        <p:spPr>
          <a:xfrm>
            <a:off x="5138033" y="792480"/>
            <a:ext cx="6172200" cy="519842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smtClean="0"/>
              <a:t>单击图标添加图片</a:t>
            </a:r>
            <a:endParaRPr lang="en-US" dirty="0"/>
          </a:p>
        </p:txBody>
      </p:sp>
      <p:sp>
        <p:nvSpPr>
          <p:cNvPr id="4" name="KSO_BC2"/>
          <p:cNvSpPr>
            <a:spLocks noGrp="1"/>
          </p:cNvSpPr>
          <p:nvPr>
            <p:ph type="body" sz="half" idx="2"/>
          </p:nvPr>
        </p:nvSpPr>
        <p:spPr>
          <a:xfrm>
            <a:off x="941392" y="2179320"/>
            <a:ext cx="3932237" cy="3811588"/>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366424" y="476071"/>
            <a:ext cx="1306689" cy="5982788"/>
          </a:xfrm>
        </p:spPr>
        <p:txBody>
          <a:bodyPr vert="eaVert" anchor="ctr" anchorCtr="0">
            <a:normAutofit/>
          </a:bodyPr>
          <a:lstStyle>
            <a:lvl1pPr>
              <a:defRPr sz="3600">
                <a:solidFill>
                  <a:schemeClr val="accent1"/>
                </a:solidFill>
              </a:defRPr>
            </a:lvl1pPr>
          </a:lstStyle>
          <a:p>
            <a:r>
              <a:rPr lang="zh-CN" altLang="en-US" dirty="0" smtClean="0"/>
              <a:t>单击此处编辑母版标题样式</a:t>
            </a:r>
            <a:endParaRPr lang="en-US" dirty="0"/>
          </a:p>
        </p:txBody>
      </p:sp>
      <p:sp>
        <p:nvSpPr>
          <p:cNvPr id="3" name="KSO_BC1"/>
          <p:cNvSpPr>
            <a:spLocks noGrp="1"/>
          </p:cNvSpPr>
          <p:nvPr>
            <p:ph type="body" orient="vert" idx="1"/>
          </p:nvPr>
        </p:nvSpPr>
        <p:spPr>
          <a:xfrm>
            <a:off x="551543" y="476071"/>
            <a:ext cx="9504216" cy="5982788"/>
          </a:xfrm>
        </p:spPr>
        <p:txBody>
          <a:bodyPr vert="eaVert"/>
          <a:lstStyle>
            <a:lvl1pPr>
              <a:defRPr>
                <a:solidFill>
                  <a:schemeClr val="tx1"/>
                </a:solidFill>
              </a:defRPr>
            </a:lvl1pPr>
            <a:lvl2pPr>
              <a:defRPr>
                <a:solidFill>
                  <a:schemeClr val="tx1"/>
                </a:solidFill>
              </a:defRPr>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800" baseline="0">
                <a:solidFill>
                  <a:schemeClr val="tx1">
                    <a:tint val="75000"/>
                  </a:schemeClr>
                </a:solidFill>
                <a:latin typeface="Arial" panose="020B0604020202020204" pitchFamily="34" charset="0"/>
                <a:ea typeface="黑体" panose="02010609060101010101" pitchFamily="49" charset="-122"/>
              </a:defRPr>
            </a:lvl1pPr>
          </a:lstStyle>
          <a:p>
            <a:fld id="{7E209CE7-C191-49CB-93DE-563C8614E8C5}" type="datetimeFigureOut">
              <a:rPr lang="zh-CN" altLang="en-US" smtClean="0"/>
            </a:fld>
            <a:endParaRPr lang="zh-CN" altLang="en-US"/>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800" baseline="0">
                <a:solidFill>
                  <a:schemeClr val="tx1">
                    <a:tint val="75000"/>
                  </a:schemeClr>
                </a:solidFill>
                <a:latin typeface="Arial" panose="020B0604020202020204" pitchFamily="34" charset="0"/>
                <a:ea typeface="黑体" panose="02010609060101010101" pitchFamily="49" charset="-122"/>
              </a:defRPr>
            </a:lvl1pPr>
          </a:lstStyle>
          <a:p>
            <a:endParaRPr lang="zh-CN" altLang="en-US"/>
          </a:p>
        </p:txBody>
      </p:sp>
      <p:sp>
        <p:nvSpPr>
          <p:cNvPr id="6" name="KSO_FN"/>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800" baseline="0">
                <a:solidFill>
                  <a:schemeClr val="tx1">
                    <a:tint val="75000"/>
                  </a:schemeClr>
                </a:solidFill>
                <a:latin typeface="Arial" panose="020B0604020202020204" pitchFamily="34" charset="0"/>
                <a:ea typeface="黑体" panose="02010609060101010101" pitchFamily="49" charset="-122"/>
              </a:defRPr>
            </a:lvl1pPr>
          </a:lstStyle>
          <a:p>
            <a:fld id="{B31067DD-7756-4DF3-904A-8F40BA684AA6}" type="slidenum">
              <a:rPr lang="zh-CN" altLang="en-US" smtClean="0"/>
            </a:fld>
            <a:endParaRPr lang="zh-CN" altLang="en-US"/>
          </a:p>
        </p:txBody>
      </p:sp>
      <p:sp>
        <p:nvSpPr>
          <p:cNvPr id="2" name="KSO_BT1"/>
          <p:cNvSpPr>
            <a:spLocks noGrp="1"/>
          </p:cNvSpPr>
          <p:nvPr>
            <p:ph type="title"/>
          </p:nvPr>
        </p:nvSpPr>
        <p:spPr>
          <a:xfrm>
            <a:off x="596900" y="105195"/>
            <a:ext cx="10954459" cy="796011"/>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596900" y="1200149"/>
            <a:ext cx="10954459" cy="503387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200" b="1" i="0" kern="1200" baseline="0">
          <a:solidFill>
            <a:schemeClr val="accent1"/>
          </a:solidFill>
          <a:effectLst/>
          <a:latin typeface="Arial" panose="020B0604020202020204" pitchFamily="34" charset="0"/>
          <a:ea typeface="黑体" panose="02010609060101010101" pitchFamily="49" charset="-122"/>
          <a:cs typeface="+mj-cs"/>
        </a:defRPr>
      </a:lvl1pPr>
    </p:titleStyle>
    <p:bodyStyle>
      <a:lvl1pPr marL="361950" indent="-361950" algn="just" defTabSz="685800" rtl="0" eaLnBrk="1" latinLnBrk="0" hangingPunct="1">
        <a:spcBef>
          <a:spcPts val="300"/>
        </a:spcBef>
        <a:spcAft>
          <a:spcPts val="300"/>
        </a:spcAft>
        <a:buClr>
          <a:schemeClr val="accent1"/>
        </a:buClr>
        <a:buSzPct val="50000"/>
        <a:buFont typeface="Wingdings 2" panose="05020102010507070707" pitchFamily="18" charset="2"/>
        <a:buChar char=""/>
        <a:defRPr lang="zh-CN" altLang="en-US" sz="2400" kern="1200" baseline="0" dirty="0" smtClean="0">
          <a:solidFill>
            <a:schemeClr val="tx1"/>
          </a:solidFill>
          <a:latin typeface="Arial" panose="020B0604020202020204" pitchFamily="34" charset="0"/>
          <a:ea typeface="黑体" panose="02010609060101010101" pitchFamily="49" charset="-122"/>
          <a:cs typeface="+mn-cs"/>
        </a:defRPr>
      </a:lvl1pPr>
      <a:lvl2pPr marL="361950" indent="-361950" algn="just" defTabSz="685800" rtl="0" eaLnBrk="1" latinLnBrk="0" hangingPunct="1">
        <a:lnSpc>
          <a:spcPct val="150000"/>
        </a:lnSpc>
        <a:spcBef>
          <a:spcPts val="60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Arial" panose="020B0604020202020204" pitchFamily="34" charset="0"/>
          <a:ea typeface="黑体" panose="02010609060101010101" pitchFamily="49" charset="-122"/>
          <a:cs typeface="+mn-cs"/>
        </a:defRPr>
      </a:lvl2pPr>
      <a:lvl3pPr marL="857250" indent="-171450" algn="l" defTabSz="685800" rtl="0" eaLnBrk="1" latinLnBrk="0" hangingPunct="1">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custDataLst>
              <p:tags r:id="rId1"/>
            </p:custDataLst>
          </p:nvPr>
        </p:nvSpPr>
        <p:spPr>
          <a:xfrm>
            <a:off x="1231200" y="4809600"/>
            <a:ext cx="9766800" cy="78120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3600" b="1" i="0" kern="1200" baseline="0">
                <a:solidFill>
                  <a:srgbClr val="046FB6">
                    <a:lumMod val="75000"/>
                  </a:srgbClr>
                </a:solidFill>
                <a:effectLst/>
                <a:latin typeface="Arial" panose="020B0604020202020204" pitchFamily="34" charset="0"/>
                <a:ea typeface="黑体" panose="02010609060101010101" pitchFamily="49" charset="-122"/>
                <a:cs typeface="+mn-ea"/>
              </a:defRPr>
            </a:lvl1pPr>
          </a:lstStyle>
          <a:p>
            <a:r>
              <a:rPr lang="zh-CN" altLang="en-US" dirty="0">
                <a:latin typeface="Arial" panose="020B0604020202020204" pitchFamily="34" charset="0"/>
                <a:ea typeface="黑体" panose="02010609060101010101" pitchFamily="49" charset="-122"/>
              </a:rPr>
              <a:t>第5章 PKI 技术</a:t>
            </a:r>
            <a:endParaRPr lang="zh-CN" altLang="en-US" dirty="0">
              <a:latin typeface="Arial" panose="020B0604020202020204" pitchFamily="34" charset="0"/>
              <a:ea typeface="黑体" panose="02010609060101010101" pitchFamily="49"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 数字证书</a:t>
            </a:r>
            <a:endParaRPr lang="zh-CN" altLang="en-US"/>
          </a:p>
        </p:txBody>
      </p:sp>
      <p:sp>
        <p:nvSpPr>
          <p:cNvPr id="3" name="内容占位符 2"/>
          <p:cNvSpPr>
            <a:spLocks noGrp="1"/>
          </p:cNvSpPr>
          <p:nvPr>
            <p:ph sz="half" idx="1"/>
          </p:nvPr>
        </p:nvSpPr>
        <p:spPr>
          <a:xfrm>
            <a:off x="69215" y="1244600"/>
            <a:ext cx="12003405" cy="4932680"/>
          </a:xfrm>
        </p:spPr>
        <p:txBody>
          <a:bodyPr>
            <a:normAutofit fontScale="90000" lnSpcReduction="10000"/>
          </a:bodyPr>
          <a:p>
            <a:pPr marL="0" indent="0">
              <a:buNone/>
            </a:pPr>
            <a:r>
              <a:rPr lang="zh-CN" altLang="en-US"/>
              <a:t>       </a:t>
            </a:r>
            <a:r>
              <a:rPr lang="zh-CN" altLang="en-US">
                <a:solidFill>
                  <a:srgbClr val="FF0000"/>
                </a:solidFill>
              </a:rPr>
              <a:t>数字证书是PKI最基本的元素</a:t>
            </a:r>
            <a:r>
              <a:rPr lang="zh-CN" altLang="en-US"/>
              <a:t>，也是承载PKI安全服务的最重要的载体。</a:t>
            </a:r>
            <a:endParaRPr lang="zh-CN" altLang="en-US"/>
          </a:p>
          <a:p>
            <a:pPr marL="0" lvl="0" indent="0" algn="just">
              <a:lnSpc>
                <a:spcPct val="120000"/>
              </a:lnSpc>
              <a:spcBef>
                <a:spcPct val="20000"/>
              </a:spcBef>
              <a:buNone/>
            </a:pPr>
            <a:r>
              <a:rPr b="1">
                <a:latin typeface="Times New Roman" panose="02020603050405020304" pitchFamily="18" charset="0"/>
                <a:ea typeface="宋体" panose="02010600030101010101" pitchFamily="2" charset="-122"/>
                <a:sym typeface="+mn-ea"/>
              </a:rPr>
              <a:t>       在</a:t>
            </a:r>
            <a:r>
              <a:rPr lang="en-US" altLang="zh-CN" b="1">
                <a:latin typeface="Times New Roman" panose="02020603050405020304" pitchFamily="18" charset="0"/>
                <a:ea typeface="宋体" panose="02010600030101010101" pitchFamily="2" charset="-122"/>
                <a:sym typeface="+mn-ea"/>
              </a:rPr>
              <a:t>PKI</a:t>
            </a:r>
            <a:r>
              <a:rPr b="1">
                <a:latin typeface="Times New Roman" panose="02020603050405020304" pitchFamily="18" charset="0"/>
                <a:ea typeface="宋体" panose="02010600030101010101" pitchFamily="2" charset="-122"/>
                <a:sym typeface="+mn-ea"/>
              </a:rPr>
              <a:t>体系中</a:t>
            </a:r>
            <a:r>
              <a:rPr lang="en-US" altLang="zh-CN" b="1">
                <a:latin typeface="Times New Roman" panose="02020603050405020304" pitchFamily="18" charset="0"/>
                <a:ea typeface="宋体" panose="02010600030101010101" pitchFamily="2" charset="-122"/>
                <a:sym typeface="+mn-ea"/>
              </a:rPr>
              <a:t>,</a:t>
            </a:r>
            <a:r>
              <a:rPr b="1">
                <a:latin typeface="Times New Roman" panose="02020603050405020304" pitchFamily="18" charset="0"/>
                <a:ea typeface="宋体" panose="02010600030101010101" pitchFamily="2" charset="-122"/>
                <a:sym typeface="+mn-ea"/>
              </a:rPr>
              <a:t>用户就是通过</a:t>
            </a:r>
            <a:r>
              <a:rPr b="1">
                <a:solidFill>
                  <a:srgbClr val="FF0000"/>
                </a:solidFill>
                <a:latin typeface="Times New Roman" panose="02020603050405020304" pitchFamily="18" charset="0"/>
                <a:ea typeface="宋体" panose="02010600030101010101" pitchFamily="2" charset="-122"/>
                <a:sym typeface="+mn-ea"/>
              </a:rPr>
              <a:t>使用数字证书</a:t>
            </a:r>
            <a:r>
              <a:rPr b="1">
                <a:latin typeface="Times New Roman" panose="02020603050405020304" pitchFamily="18" charset="0"/>
                <a:ea typeface="宋体" panose="02010600030101010101" pitchFamily="2" charset="-122"/>
                <a:sym typeface="+mn-ea"/>
              </a:rPr>
              <a:t>来</a:t>
            </a:r>
            <a:r>
              <a:rPr b="1">
                <a:solidFill>
                  <a:srgbClr val="FF0000"/>
                </a:solidFill>
                <a:latin typeface="Times New Roman" panose="02020603050405020304" pitchFamily="18" charset="0"/>
                <a:ea typeface="宋体" panose="02010600030101010101" pitchFamily="2" charset="-122"/>
                <a:sym typeface="+mn-ea"/>
              </a:rPr>
              <a:t>保障信息</a:t>
            </a:r>
            <a:r>
              <a:rPr b="1">
                <a:latin typeface="Times New Roman" panose="02020603050405020304" pitchFamily="18" charset="0"/>
                <a:ea typeface="宋体" panose="02010600030101010101" pitchFamily="2" charset="-122"/>
                <a:sym typeface="+mn-ea"/>
              </a:rPr>
              <a:t>的传输的</a:t>
            </a:r>
            <a:r>
              <a:rPr b="1">
                <a:solidFill>
                  <a:srgbClr val="FF0000"/>
                </a:solidFill>
                <a:latin typeface="Times New Roman" panose="02020603050405020304" pitchFamily="18" charset="0"/>
                <a:ea typeface="宋体" panose="02010600030101010101" pitchFamily="2" charset="-122"/>
                <a:sym typeface="+mn-ea"/>
              </a:rPr>
              <a:t>保密性</a:t>
            </a:r>
            <a:r>
              <a:rPr b="1">
                <a:latin typeface="Times New Roman" panose="02020603050405020304" pitchFamily="18" charset="0"/>
                <a:ea typeface="宋体" panose="02010600030101010101" pitchFamily="2" charset="-122"/>
                <a:sym typeface="+mn-ea"/>
              </a:rPr>
              <a:t>、</a:t>
            </a:r>
            <a:r>
              <a:rPr b="1">
                <a:solidFill>
                  <a:srgbClr val="FF0000"/>
                </a:solidFill>
                <a:latin typeface="Times New Roman" panose="02020603050405020304" pitchFamily="18" charset="0"/>
                <a:ea typeface="宋体" panose="02010600030101010101" pitchFamily="2" charset="-122"/>
                <a:sym typeface="+mn-ea"/>
              </a:rPr>
              <a:t>发送信息的不可否认性</a:t>
            </a:r>
            <a:r>
              <a:rPr b="1">
                <a:latin typeface="Times New Roman" panose="02020603050405020304" pitchFamily="18" charset="0"/>
                <a:ea typeface="宋体" panose="02010600030101010101" pitchFamily="2" charset="-122"/>
                <a:sym typeface="+mn-ea"/>
              </a:rPr>
              <a:t>、</a:t>
            </a:r>
            <a:r>
              <a:rPr b="1">
                <a:solidFill>
                  <a:srgbClr val="FF0000"/>
                </a:solidFill>
                <a:latin typeface="Times New Roman" panose="02020603050405020304" pitchFamily="18" charset="0"/>
                <a:ea typeface="宋体" panose="02010600030101010101" pitchFamily="2" charset="-122"/>
                <a:sym typeface="+mn-ea"/>
              </a:rPr>
              <a:t>交易者身份的确定性</a:t>
            </a:r>
            <a:r>
              <a:rPr b="1">
                <a:latin typeface="Times New Roman" panose="02020603050405020304" pitchFamily="18" charset="0"/>
                <a:ea typeface="宋体" panose="02010600030101010101" pitchFamily="2" charset="-122"/>
                <a:sym typeface="+mn-ea"/>
              </a:rPr>
              <a:t>等安全特性。</a:t>
            </a:r>
            <a:endParaRPr lang="zh-CN" altLang="en-US" b="1" dirty="0">
              <a:latin typeface="Times New Roman" panose="02020603050405020304" pitchFamily="18" charset="0"/>
              <a:ea typeface="宋体" panose="02010600030101010101" pitchFamily="2" charset="-122"/>
            </a:endParaRPr>
          </a:p>
          <a:p>
            <a:pPr marL="0" lvl="0" indent="0" algn="l">
              <a:lnSpc>
                <a:spcPct val="120000"/>
              </a:lnSpc>
              <a:spcBef>
                <a:spcPct val="20000"/>
              </a:spcBef>
              <a:buNone/>
            </a:pPr>
            <a:r>
              <a:rPr b="1">
                <a:latin typeface="Times New Roman" panose="02020603050405020304" pitchFamily="18" charset="0"/>
                <a:ea typeface="宋体" panose="02010600030101010101" pitchFamily="2" charset="-122"/>
                <a:sym typeface="+mn-ea"/>
              </a:rPr>
              <a:t>       数字证书是</a:t>
            </a:r>
            <a:r>
              <a:rPr lang="en-US" altLang="zh-CN" b="1">
                <a:latin typeface="Times New Roman" panose="02020603050405020304" pitchFamily="18" charset="0"/>
                <a:ea typeface="宋体" panose="02010600030101010101" pitchFamily="2" charset="-122"/>
                <a:sym typeface="+mn-ea"/>
              </a:rPr>
              <a:t>PKI</a:t>
            </a:r>
            <a:r>
              <a:rPr b="1">
                <a:latin typeface="Times New Roman" panose="02020603050405020304" pitchFamily="18" charset="0"/>
                <a:ea typeface="宋体" panose="02010600030101010101" pitchFamily="2" charset="-122"/>
                <a:sym typeface="+mn-ea"/>
              </a:rPr>
              <a:t>的核心元素，由权威的、可信认的、公证的第三方机构</a:t>
            </a:r>
            <a:r>
              <a:rPr lang="en-US" altLang="zh-CN" b="1">
                <a:latin typeface="Times New Roman" panose="02020603050405020304" pitchFamily="18" charset="0"/>
                <a:ea typeface="宋体" panose="02010600030101010101" pitchFamily="2" charset="-122"/>
                <a:sym typeface="+mn-ea"/>
              </a:rPr>
              <a:t>CA</a:t>
            </a:r>
            <a:r>
              <a:rPr b="1">
                <a:latin typeface="Times New Roman" panose="02020603050405020304" pitchFamily="18" charset="0"/>
                <a:ea typeface="宋体" panose="02010600030101010101" pitchFamily="2" charset="-122"/>
                <a:sym typeface="+mn-ea"/>
              </a:rPr>
              <a:t>所签发。</a:t>
            </a:r>
            <a:endParaRPr lang="zh-CN" altLang="en-US" b="1" dirty="0">
              <a:latin typeface="Times New Roman" panose="02020603050405020304" pitchFamily="18" charset="0"/>
              <a:ea typeface="宋体" panose="02010600030101010101" pitchFamily="2" charset="-122"/>
            </a:endParaRPr>
          </a:p>
          <a:p>
            <a:pPr marL="0" indent="0">
              <a:buNone/>
            </a:pPr>
            <a:endParaRPr lang="en-US" altLang="zh-CN"/>
          </a:p>
          <a:p>
            <a:pPr marL="0" indent="0">
              <a:buNone/>
            </a:pPr>
            <a:r>
              <a:rPr lang="en-US" altLang="zh-CN"/>
              <a:t>5.2.1什么是数字证书</a:t>
            </a:r>
            <a:endParaRPr lang="en-US" altLang="zh-CN"/>
          </a:p>
          <a:p>
            <a:pPr marL="0" indent="0">
              <a:buNone/>
            </a:pPr>
            <a:r>
              <a:rPr lang="en-US" altLang="zh-CN"/>
              <a:t>      </a:t>
            </a:r>
            <a:r>
              <a:rPr b="1">
                <a:solidFill>
                  <a:srgbClr val="FF0000"/>
                </a:solidFill>
                <a:latin typeface="Times New Roman" panose="02020603050405020304" pitchFamily="18" charset="0"/>
                <a:ea typeface="宋体" panose="02010600030101010101" pitchFamily="2" charset="-122"/>
              </a:rPr>
              <a:t>数字证书</a:t>
            </a:r>
            <a:r>
              <a:rPr lang="en-US" altLang="zh-CN"/>
              <a:t>也叫电子证书(简称证书)。在很多场合下，数字证书、电子证书和证书都是</a:t>
            </a:r>
            <a:r>
              <a:rPr b="1">
                <a:solidFill>
                  <a:srgbClr val="FF0000"/>
                </a:solidFill>
                <a:latin typeface="Times New Roman" panose="02020603050405020304" pitchFamily="18" charset="0"/>
                <a:ea typeface="宋体" panose="02010600030101010101" pitchFamily="2" charset="-122"/>
              </a:rPr>
              <a:t>X.509公钥证书的同义词</a:t>
            </a:r>
            <a:r>
              <a:rPr lang="en-US" altLang="zh-CN"/>
              <a:t>，它符合ITU—T X.509V3标准。证书是随PKI的形成而新发展起来的安全机制，它实现身份的鉴别与识别(认证)、完整性、保密性及不；可否认性安全服务(安全需求)。</a:t>
            </a:r>
            <a:endParaRPr lang="en-US" altLang="zh-CN"/>
          </a:p>
          <a:p>
            <a:pPr marL="0" indent="0">
              <a:buNone/>
            </a:pPr>
            <a:r>
              <a:rPr lang="en-US" altLang="zh-CN"/>
              <a:t>      数字证书是电子商务中各实体的网上身份的证明，它证明</a:t>
            </a:r>
            <a:r>
              <a:rPr b="1">
                <a:solidFill>
                  <a:srgbClr val="FF0000"/>
                </a:solidFill>
                <a:latin typeface="Times New Roman" panose="02020603050405020304" pitchFamily="18" charset="0"/>
                <a:ea typeface="宋体" panose="02010600030101010101" pitchFamily="2" charset="-122"/>
              </a:rPr>
              <a:t>实体</a:t>
            </a:r>
            <a:r>
              <a:rPr lang="en-US" altLang="zh-CN"/>
              <a:t>所</a:t>
            </a:r>
            <a:r>
              <a:rPr b="1">
                <a:solidFill>
                  <a:srgbClr val="FF0000"/>
                </a:solidFill>
                <a:latin typeface="Times New Roman" panose="02020603050405020304" pitchFamily="18" charset="0"/>
                <a:ea typeface="宋体" panose="02010600030101010101" pitchFamily="2" charset="-122"/>
              </a:rPr>
              <a:t>声明的身份</a:t>
            </a:r>
            <a:r>
              <a:rPr lang="en-US" altLang="zh-CN"/>
              <a:t>与</a:t>
            </a:r>
            <a:r>
              <a:rPr b="1">
                <a:solidFill>
                  <a:srgbClr val="FF0000"/>
                </a:solidFill>
                <a:latin typeface="Times New Roman" panose="02020603050405020304" pitchFamily="18" charset="0"/>
                <a:ea typeface="宋体" panose="02010600030101010101" pitchFamily="2" charset="-122"/>
              </a:rPr>
              <a:t>其公钥的匹配关系</a:t>
            </a:r>
            <a:r>
              <a:rPr lang="en-US" altLang="zh-CN"/>
              <a:t>，使得</a:t>
            </a:r>
            <a:r>
              <a:rPr b="1">
                <a:solidFill>
                  <a:srgbClr val="FF0000"/>
                </a:solidFill>
                <a:latin typeface="Times New Roman" panose="02020603050405020304" pitchFamily="18" charset="0"/>
                <a:ea typeface="宋体" panose="02010600030101010101" pitchFamily="2" charset="-122"/>
              </a:rPr>
              <a:t>实体身份与证书上的公钥相绑定</a:t>
            </a:r>
            <a:r>
              <a:rPr lang="en-US" altLang="zh-CN"/>
              <a:t>；从公钥管理的机制来讲，数字证书是公钥体制密钥管理的媒介，即在公钥体制中，公钥的分发、传送是靠证书机制来实现的</a:t>
            </a:r>
            <a:r>
              <a:t>，</a:t>
            </a:r>
            <a:r>
              <a:rPr lang="en-US" altLang="zh-CN"/>
              <a:t>所以有时也将</a:t>
            </a:r>
            <a:r>
              <a:rPr b="1">
                <a:solidFill>
                  <a:srgbClr val="FF0000"/>
                </a:solidFill>
                <a:latin typeface="Times New Roman" panose="02020603050405020304" pitchFamily="18" charset="0"/>
                <a:ea typeface="宋体" panose="02010600030101010101" pitchFamily="2" charset="-122"/>
              </a:rPr>
              <a:t>数字证书称为公钥证书。</a:t>
            </a:r>
            <a:endParaRPr b="1">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 数字证书</a:t>
            </a:r>
            <a:endParaRPr lang="zh-CN" altLang="en-US"/>
          </a:p>
        </p:txBody>
      </p:sp>
      <p:sp>
        <p:nvSpPr>
          <p:cNvPr id="3" name="内容占位符 2"/>
          <p:cNvSpPr>
            <a:spLocks noGrp="1"/>
          </p:cNvSpPr>
          <p:nvPr>
            <p:ph idx="1"/>
          </p:nvPr>
        </p:nvSpPr>
        <p:spPr/>
        <p:txBody>
          <a:bodyPr>
            <a:normAutofit fontScale="90000" lnSpcReduction="20000"/>
          </a:bodyPr>
          <a:p>
            <a:pPr marL="0" indent="0">
              <a:buNone/>
            </a:pPr>
            <a:r>
              <a:rPr lang="zh-CN" altLang="en-US"/>
              <a:t>认证机构通过对一组信息进行签名来产生用户证书，这些信息包括用户的可辨别名（Distinguished Name，DN）和公钥以及包含关于该用户的附加信息。具有名称CA和惟一标识符UA的认证机构所产生的带有可辨别名A和惟一标识符UA的用户证书具有下列形式：</a:t>
            </a:r>
            <a:endParaRPr lang="zh-CN" altLang="en-US"/>
          </a:p>
          <a:p>
            <a:pPr marL="0" indent="0">
              <a:buNone/>
            </a:pPr>
            <a:r>
              <a:rPr lang="zh-CN" altLang="en-US"/>
              <a:t>CA《A》＝CA{V，SN，AI，CA，UCA，A，UA，Ap，TA}</a:t>
            </a:r>
            <a:endParaRPr lang="zh-CN" altLang="en-US"/>
          </a:p>
          <a:p>
            <a:pPr marL="0" indent="0">
              <a:buNone/>
            </a:pPr>
            <a:r>
              <a:rPr lang="zh-CN" altLang="en-US"/>
              <a:t>这里：</a:t>
            </a:r>
            <a:endParaRPr lang="zh-CN" altLang="en-US"/>
          </a:p>
          <a:p>
            <a:pPr marL="0" indent="0">
              <a:buNone/>
            </a:pPr>
            <a:r>
              <a:rPr lang="zh-CN" altLang="en-US"/>
              <a:t>V——证书版本号。</a:t>
            </a:r>
            <a:endParaRPr lang="zh-CN" altLang="en-US"/>
          </a:p>
          <a:p>
            <a:pPr marL="0" indent="0">
              <a:buNone/>
            </a:pPr>
            <a:r>
              <a:rPr lang="zh-CN" altLang="en-US"/>
              <a:t>SN一—证书序列号。</a:t>
            </a:r>
            <a:endParaRPr lang="zh-CN" altLang="en-US"/>
          </a:p>
          <a:p>
            <a:pPr marL="0" indent="0">
              <a:buNone/>
            </a:pPr>
            <a:r>
              <a:rPr lang="zh-CN" altLang="en-US"/>
              <a:t>AI——用于对证书进行签名的算法的标识符。</a:t>
            </a:r>
            <a:endParaRPr lang="zh-CN" altLang="en-US"/>
          </a:p>
          <a:p>
            <a:pPr marL="0" indent="0">
              <a:buNone/>
            </a:pPr>
            <a:r>
              <a:rPr lang="zh-CN" altLang="en-US"/>
              <a:t>UCA——CA可选的惟一标识符。</a:t>
            </a:r>
            <a:endParaRPr lang="zh-CN" altLang="en-US"/>
          </a:p>
          <a:p>
            <a:pPr marL="0" indent="0">
              <a:buNone/>
            </a:pPr>
            <a:r>
              <a:rPr lang="zh-CN" altLang="en-US"/>
              <a:t>UA——用户A可选的惟一标识符。</a:t>
            </a:r>
            <a:endParaRPr lang="zh-CN" altLang="en-US"/>
          </a:p>
          <a:p>
            <a:pPr marL="0" indent="0">
              <a:buNone/>
            </a:pPr>
            <a:r>
              <a:rPr lang="zh-CN" altLang="en-US"/>
              <a:t>AP———用户A的公钥。</a:t>
            </a:r>
            <a:endParaRPr lang="zh-CN" altLang="en-US"/>
          </a:p>
          <a:p>
            <a:pPr marL="0" indent="0">
              <a:buNone/>
            </a:pPr>
            <a:r>
              <a:rPr lang="zh-CN" altLang="en-US"/>
              <a:t>TA——指出证书的有效期，它包含两个日期，只有当处于这两个日期之间才有效。证书有效周期是指CA担保证书将维持关于证书状态信息的时间间隔。TA的取值范围不少于24小时。证书中的签名的有效性可被具有CAP知识的任何用户所检查。</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5.2 数字证书</a:t>
            </a:r>
            <a:endParaRPr lang="zh-CN" altLang="en-US"/>
          </a:p>
        </p:txBody>
      </p:sp>
      <p:sp>
        <p:nvSpPr>
          <p:cNvPr id="647184" name="矩形 647183"/>
          <p:cNvSpPr/>
          <p:nvPr/>
        </p:nvSpPr>
        <p:spPr>
          <a:xfrm>
            <a:off x="1467168" y="1681480"/>
            <a:ext cx="7104062" cy="519113"/>
          </a:xfrm>
          <a:prstGeom prst="rect">
            <a:avLst/>
          </a:prstGeom>
          <a:noFill/>
          <a:ln w="9525">
            <a:noFill/>
          </a:ln>
        </p:spPr>
        <p:txBody>
          <a:bodyPr>
            <a:spAutoFit/>
          </a:bodyPr>
          <a:p>
            <a:pPr lvl="0" algn="ctr" defTabSz="0">
              <a:tabLst>
                <a:tab pos="4889500" algn="l"/>
                <a:tab pos="5292725" algn="l"/>
              </a:tabLst>
            </a:pPr>
            <a:r>
              <a:rPr lang="zh-CN" altLang="en-US" sz="2800" b="1" dirty="0">
                <a:solidFill>
                  <a:schemeClr val="accent2"/>
                </a:solidFill>
                <a:latin typeface="宋体" panose="02010600030101010101" pitchFamily="2" charset="-122"/>
                <a:ea typeface="宋体" panose="02010600030101010101" pitchFamily="2" charset="-122"/>
              </a:rPr>
              <a:t>身份证和证书的比较</a:t>
            </a:r>
            <a:endParaRPr lang="zh-CN" altLang="en-US" sz="2800" b="1" dirty="0">
              <a:solidFill>
                <a:schemeClr val="accent2"/>
              </a:solidFill>
              <a:latin typeface="Times New Roman" panose="02020603050405020304" pitchFamily="18" charset="0"/>
              <a:ea typeface="宋体" panose="02010600030101010101" pitchFamily="2" charset="-122"/>
            </a:endParaRPr>
          </a:p>
        </p:txBody>
      </p:sp>
      <p:graphicFrame>
        <p:nvGraphicFramePr>
          <p:cNvPr id="647185" name="对象 647184"/>
          <p:cNvGraphicFramePr/>
          <p:nvPr/>
        </p:nvGraphicFramePr>
        <p:xfrm>
          <a:off x="1059180" y="2735580"/>
          <a:ext cx="7808913" cy="2613025"/>
        </p:xfrm>
        <a:graphic>
          <a:graphicData uri="http://schemas.openxmlformats.org/presentationml/2006/ole">
            <mc:AlternateContent xmlns:mc="http://schemas.openxmlformats.org/markup-compatibility/2006">
              <mc:Choice xmlns:v="urn:schemas-microsoft-com:vml" Requires="v">
                <p:oleObj spid="_x0000_s3077" name="" r:id="rId1" imgW="6505575" imgH="1885950" progId="PBrush">
                  <p:embed/>
                </p:oleObj>
              </mc:Choice>
              <mc:Fallback>
                <p:oleObj name="" r:id="rId1" imgW="6505575" imgH="1885950" progId="PBrush">
                  <p:embed/>
                  <p:pic>
                    <p:nvPicPr>
                      <p:cNvPr id="0" name="图片 3076"/>
                      <p:cNvPicPr/>
                      <p:nvPr/>
                    </p:nvPicPr>
                    <p:blipFill>
                      <a:blip r:embed="rId2"/>
                      <a:stretch>
                        <a:fillRect/>
                      </a:stretch>
                    </p:blipFill>
                    <p:spPr>
                      <a:xfrm>
                        <a:off x="1059180" y="2735580"/>
                        <a:ext cx="7808913" cy="2613025"/>
                      </a:xfrm>
                      <a:prstGeom prst="rect">
                        <a:avLst/>
                      </a:prstGeom>
                      <a:noFill/>
                      <a:ln w="38100">
                        <a:noFill/>
                        <a:miter/>
                      </a:ln>
                    </p:spPr>
                  </p:pic>
                </p:oleObj>
              </mc:Fallback>
            </mc:AlternateContent>
          </a:graphicData>
        </a:graphic>
      </p:graphicFrame>
      <p:sp>
        <p:nvSpPr>
          <p:cNvPr id="647187" name="文本框 647186"/>
          <p:cNvSpPr txBox="1"/>
          <p:nvPr/>
        </p:nvSpPr>
        <p:spPr>
          <a:xfrm>
            <a:off x="608330" y="5783580"/>
            <a:ext cx="9483725" cy="822325"/>
          </a:xfrm>
          <a:prstGeom prst="rect">
            <a:avLst/>
          </a:prstGeom>
          <a:noFill/>
          <a:ln w="12700">
            <a:noFill/>
          </a:ln>
        </p:spPr>
        <p:txBody>
          <a:bodyPr>
            <a:spAutoFit/>
          </a:bodyPr>
          <a:p>
            <a:pPr marL="381000" lvl="0" indent="-381000" algn="l">
              <a:spcBef>
                <a:spcPct val="20000"/>
              </a:spcBef>
              <a:buClr>
                <a:schemeClr val="tx1"/>
              </a:buClr>
            </a:pPr>
            <a:r>
              <a:rPr lang="zh-CN" altLang="en-US" b="1" dirty="0">
                <a:solidFill>
                  <a:schemeClr val="accent2"/>
                </a:solidFill>
                <a:latin typeface="Times New Roman" panose="02020603050405020304" pitchFamily="18" charset="0"/>
                <a:ea typeface="宋体" panose="02010600030101010101" pitchFamily="2" charset="-122"/>
              </a:rPr>
              <a:t>             目前有多种格式的数字证书：</a:t>
            </a:r>
            <a:r>
              <a:rPr lang="en-US" altLang="zh-CN" b="1">
                <a:solidFill>
                  <a:schemeClr val="accent2"/>
                </a:solidFill>
                <a:latin typeface="Times New Roman" panose="02020603050405020304" pitchFamily="18" charset="0"/>
                <a:ea typeface="宋体" panose="02010600030101010101" pitchFamily="2" charset="-122"/>
              </a:rPr>
              <a:t>X.509</a:t>
            </a:r>
            <a:r>
              <a:rPr lang="zh-CN" altLang="en-US" b="1">
                <a:solidFill>
                  <a:schemeClr val="accent2"/>
                </a:solidFill>
                <a:latin typeface="Times New Roman" panose="02020603050405020304" pitchFamily="18" charset="0"/>
                <a:ea typeface="宋体" panose="02010600030101010101" pitchFamily="2" charset="-122"/>
              </a:rPr>
              <a:t>、</a:t>
            </a:r>
            <a:r>
              <a:rPr lang="en-US" altLang="zh-CN" b="1">
                <a:solidFill>
                  <a:schemeClr val="accent2"/>
                </a:solidFill>
                <a:latin typeface="Times New Roman" panose="02020603050405020304" pitchFamily="18" charset="0"/>
                <a:ea typeface="宋体" panose="02010600030101010101" pitchFamily="2" charset="-122"/>
              </a:rPr>
              <a:t>PGP</a:t>
            </a:r>
            <a:r>
              <a:rPr lang="zh-CN" altLang="en-US" b="1">
                <a:solidFill>
                  <a:schemeClr val="accent2"/>
                </a:solidFill>
                <a:latin typeface="Times New Roman" panose="02020603050405020304" pitchFamily="18" charset="0"/>
                <a:ea typeface="宋体" panose="02010600030101010101" pitchFamily="2" charset="-122"/>
              </a:rPr>
              <a:t>、</a:t>
            </a:r>
            <a:r>
              <a:rPr lang="en-US" altLang="zh-CN" b="1">
                <a:solidFill>
                  <a:schemeClr val="accent2"/>
                </a:solidFill>
                <a:latin typeface="Times New Roman" panose="02020603050405020304" pitchFamily="18" charset="0"/>
                <a:ea typeface="宋体" panose="02010600030101010101" pitchFamily="2" charset="-122"/>
              </a:rPr>
              <a:t>X9.59</a:t>
            </a:r>
            <a:r>
              <a:rPr lang="zh-CN" altLang="en-US" b="1" dirty="0">
                <a:solidFill>
                  <a:schemeClr val="accent2"/>
                </a:solidFill>
                <a:latin typeface="Times New Roman" panose="02020603050405020304" pitchFamily="18" charset="0"/>
                <a:ea typeface="宋体" panose="02010600030101010101" pitchFamily="2" charset="-122"/>
              </a:rPr>
              <a:t>等，其中</a:t>
            </a:r>
            <a:r>
              <a:rPr lang="en-US" altLang="zh-CN" b="1">
                <a:solidFill>
                  <a:schemeClr val="accent2"/>
                </a:solidFill>
                <a:latin typeface="Times New Roman" panose="02020603050405020304" pitchFamily="18" charset="0"/>
                <a:ea typeface="宋体" panose="02010600030101010101" pitchFamily="2" charset="-122"/>
              </a:rPr>
              <a:t>X.509</a:t>
            </a:r>
            <a:r>
              <a:rPr lang="zh-CN" altLang="en-US" b="1" dirty="0">
                <a:solidFill>
                  <a:schemeClr val="accent2"/>
                </a:solidFill>
                <a:latin typeface="Times New Roman" panose="02020603050405020304" pitchFamily="18" charset="0"/>
                <a:ea typeface="宋体" panose="02010600030101010101" pitchFamily="2" charset="-122"/>
              </a:rPr>
              <a:t>应用最为广泛。</a:t>
            </a:r>
            <a:endParaRPr lang="zh-CN" altLang="en-US" b="1" dirty="0">
              <a:solidFill>
                <a:schemeClr val="accent2"/>
              </a:solidFill>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5.2 数字证书</a:t>
            </a:r>
            <a:endParaRPr lang="zh-CN" altLang="en-US"/>
          </a:p>
        </p:txBody>
      </p:sp>
      <p:sp>
        <p:nvSpPr>
          <p:cNvPr id="3" name="内容占位符 2"/>
          <p:cNvSpPr>
            <a:spLocks noGrp="1"/>
          </p:cNvSpPr>
          <p:nvPr>
            <p:ph sz="half" idx="1"/>
          </p:nvPr>
        </p:nvSpPr>
        <p:spPr/>
        <p:txBody>
          <a:bodyPr/>
          <a:p>
            <a:pPr marL="0" indent="0">
              <a:buNone/>
            </a:pPr>
            <a:r>
              <a:rPr lang="zh-CN" altLang="en-US"/>
              <a:t>5.2.2 数字证书/密钥的生命周期</a:t>
            </a:r>
            <a:endParaRPr lang="zh-CN" altLang="en-US"/>
          </a:p>
        </p:txBody>
      </p:sp>
      <p:graphicFrame>
        <p:nvGraphicFramePr>
          <p:cNvPr id="4" name="Picture 1"/>
          <p:cNvGraphicFramePr>
            <a:graphicFrameLocks noChangeAspect="1"/>
          </p:cNvGraphicFramePr>
          <p:nvPr>
            <p:ph sz="half" idx="2"/>
          </p:nvPr>
        </p:nvGraphicFramePr>
        <p:xfrm>
          <a:off x="5951855" y="1713865"/>
          <a:ext cx="5313680" cy="4834255"/>
        </p:xfrm>
        <a:graphic>
          <a:graphicData uri="http://schemas.openxmlformats.org/presentationml/2006/ole">
            <mc:AlternateContent xmlns:mc="http://schemas.openxmlformats.org/markup-compatibility/2006">
              <mc:Choice xmlns:v="urn:schemas-microsoft-com:vml" Requires="v">
                <p:oleObj spid="_x0000_s3076" name="" r:id="rId1" imgW="4267200" imgH="3879215" progId="Visio.Drawing.11">
                  <p:embed/>
                </p:oleObj>
              </mc:Choice>
              <mc:Fallback>
                <p:oleObj name="" r:id="rId1" imgW="4267200" imgH="3879215" progId="Visio.Drawing.11">
                  <p:embed/>
                  <p:pic>
                    <p:nvPicPr>
                      <p:cNvPr id="0" name="图片 3075"/>
                      <p:cNvPicPr/>
                      <p:nvPr/>
                    </p:nvPicPr>
                    <p:blipFill>
                      <a:blip r:embed="rId2"/>
                      <a:stretch>
                        <a:fillRect/>
                      </a:stretch>
                    </p:blipFill>
                    <p:spPr>
                      <a:xfrm>
                        <a:off x="5951855" y="1713865"/>
                        <a:ext cx="5313680" cy="4834255"/>
                      </a:xfrm>
                      <a:prstGeom prst="rect">
                        <a:avLst/>
                      </a:prstGeom>
                      <a:noFill/>
                      <a:ln w="38100">
                        <a:noFill/>
                        <a:miter/>
                      </a:ln>
                    </p:spPr>
                  </p:pic>
                </p:oleObj>
              </mc:Fallback>
            </mc:AlternateContent>
          </a:graphicData>
        </a:graphic>
      </p:graphicFrame>
      <p:sp>
        <p:nvSpPr>
          <p:cNvPr id="100" name="文本框 99"/>
          <p:cNvSpPr txBox="1"/>
          <p:nvPr/>
        </p:nvSpPr>
        <p:spPr>
          <a:xfrm>
            <a:off x="509905" y="1915160"/>
            <a:ext cx="5080000" cy="3749040"/>
          </a:xfrm>
          <a:prstGeom prst="rect">
            <a:avLst/>
          </a:prstGeom>
          <a:noFill/>
          <a:ln w="9525">
            <a:noFill/>
          </a:ln>
        </p:spPr>
        <p:txBody>
          <a:bodyPr>
            <a:spAutoFit/>
          </a:bodyPr>
          <a:p>
            <a:pPr marL="0" indent="287020" algn="l"/>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图</a:t>
            </a: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5-2</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显示了数字证书在</a:t>
            </a: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PKI</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系统中的“生命轮回”。一个</a:t>
            </a:r>
            <a:r>
              <a:rPr lang="zh-CN" altLang="en-US" sz="2400" b="1" u="none" smtClean="0">
                <a:solidFill>
                  <a:srgbClr val="FF0000"/>
                </a:solidFill>
                <a:latin typeface="Times New Roman" panose="02020603050405020304" pitchFamily="18" charset="0"/>
                <a:ea typeface="宋体" panose="02010600030101010101" pitchFamily="2" charset="-122"/>
              </a:rPr>
              <a:t>证书的生命周期主要包括三个阶段</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，即证书初始化</a:t>
            </a:r>
            <a:r>
              <a:rPr lang="zh-CN" altLang="en-US" sz="2400" b="1" u="none" smtClean="0">
                <a:solidFill>
                  <a:srgbClr val="FF0000"/>
                </a:solidFill>
                <a:latin typeface="Times New Roman" panose="02020603050405020304" pitchFamily="18" charset="0"/>
                <a:ea typeface="宋体" panose="02010600030101010101" pitchFamily="2" charset="-122"/>
              </a:rPr>
              <a:t>注册阶段</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u="none" smtClean="0">
                <a:solidFill>
                  <a:srgbClr val="FF0000"/>
                </a:solidFill>
                <a:latin typeface="Times New Roman" panose="02020603050405020304" pitchFamily="18" charset="0"/>
                <a:ea typeface="宋体" panose="02010600030101010101" pitchFamily="2" charset="-122"/>
              </a:rPr>
              <a:t>颁发投入工作阶段和撤消阶段</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。而证书密钥的备份与恢复就发生在初始注册阶段和证书的颁发工作阶段。其中初始化注册阶段是终端用户实体在使用</a:t>
            </a: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PKI</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的支持服务之前，必须经过初始化进入</a:t>
            </a: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PKI</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，它由如图</a:t>
            </a: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5-2</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所示的几步所组成。</a:t>
            </a:r>
            <a:endParaRPr lang="zh-CN" altLang="en-US" sz="2400"/>
          </a:p>
        </p:txBody>
      </p:sp>
      <p:sp>
        <p:nvSpPr>
          <p:cNvPr id="5" name="文本框 4"/>
          <p:cNvSpPr txBox="1"/>
          <p:nvPr/>
        </p:nvSpPr>
        <p:spPr>
          <a:xfrm>
            <a:off x="6471285" y="6548120"/>
            <a:ext cx="5080000" cy="396240"/>
          </a:xfrm>
          <a:prstGeom prst="rect">
            <a:avLst/>
          </a:prstGeom>
          <a:noFill/>
          <a:ln w="9525">
            <a:noFill/>
          </a:ln>
        </p:spPr>
        <p:txBody>
          <a:bodyPr>
            <a:spAutoFit/>
          </a:bodyPr>
          <a:p>
            <a:pPr marL="0" indent="0" algn="ctr"/>
            <a:r>
              <a:rPr lang="zh-CN" altLang="en-US" sz="2000" b="0" u="none">
                <a:latin typeface="黑体" panose="02010609060101010101" pitchFamily="49" charset="-122"/>
                <a:ea typeface="黑体" panose="02010609060101010101" pitchFamily="49" charset="-122"/>
                <a:cs typeface="黑体" panose="02010609060101010101" pitchFamily="49" charset="-122"/>
              </a:rPr>
              <a:t>图</a:t>
            </a:r>
            <a:r>
              <a:rPr lang="en-US" altLang="zh-CN" sz="2000" b="0" u="none">
                <a:latin typeface="黑体" panose="02010609060101010101" pitchFamily="49" charset="-122"/>
                <a:ea typeface="黑体" panose="02010609060101010101" pitchFamily="49" charset="-122"/>
                <a:cs typeface="黑体" panose="02010609060101010101" pitchFamily="49" charset="-122"/>
              </a:rPr>
              <a:t>5-2 </a:t>
            </a:r>
            <a:r>
              <a:rPr lang="zh-CN" altLang="en-US" sz="2000" b="0" u="none">
                <a:latin typeface="黑体" panose="02010609060101010101" pitchFamily="49" charset="-122"/>
                <a:ea typeface="黑体" panose="02010609060101010101" pitchFamily="49" charset="-122"/>
                <a:cs typeface="黑体" panose="02010609060101010101" pitchFamily="49" charset="-122"/>
              </a:rPr>
              <a:t>证书</a:t>
            </a:r>
            <a:r>
              <a:rPr lang="en-US" altLang="zh-CN" sz="2000" b="0" u="none">
                <a:latin typeface="Arial" panose="020B0604020202020204" pitchFamily="34" charset="0"/>
                <a:ea typeface="Arial" panose="020B0604020202020204" pitchFamily="34" charset="0"/>
                <a:cs typeface="Arial" panose="020B0604020202020204" pitchFamily="34" charset="0"/>
              </a:rPr>
              <a:t>/</a:t>
            </a:r>
            <a:r>
              <a:rPr lang="zh-CN" altLang="en-US" sz="2000" b="0" u="none">
                <a:latin typeface="黑体" panose="02010609060101010101" pitchFamily="49" charset="-122"/>
                <a:ea typeface="黑体" panose="02010609060101010101" pitchFamily="49" charset="-122"/>
                <a:cs typeface="黑体" panose="02010609060101010101" pitchFamily="49" charset="-122"/>
              </a:rPr>
              <a:t>密钥生命周期</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5.2 数字证书</a:t>
            </a:r>
            <a:endParaRPr lang="zh-CN" altLang="en-US"/>
          </a:p>
        </p:txBody>
      </p:sp>
      <p:sp>
        <p:nvSpPr>
          <p:cNvPr id="3" name="内容占位符 2"/>
          <p:cNvSpPr>
            <a:spLocks noGrp="1"/>
          </p:cNvSpPr>
          <p:nvPr>
            <p:ph sz="half" idx="1"/>
          </p:nvPr>
        </p:nvSpPr>
        <p:spPr>
          <a:xfrm>
            <a:off x="56515" y="1244600"/>
            <a:ext cx="12030075" cy="5473065"/>
          </a:xfrm>
        </p:spPr>
        <p:txBody>
          <a:bodyPr>
            <a:normAutofit fontScale="90000"/>
          </a:bodyPr>
          <a:p>
            <a:pPr marL="0" indent="0">
              <a:buNone/>
            </a:pPr>
            <a:r>
              <a:rPr lang="zh-CN" altLang="en-US" sz="2800"/>
              <a:t>5.2.3 数字证书的认证过程</a:t>
            </a:r>
            <a:endParaRPr lang="zh-CN" altLang="en-US" sz="2800"/>
          </a:p>
          <a:p>
            <a:pPr marL="0" indent="0">
              <a:buNone/>
            </a:pPr>
            <a:r>
              <a:rPr lang="zh-CN" altLang="en-US" sz="2000"/>
              <a:t>数字证书的认证过程：</a:t>
            </a:r>
            <a:endParaRPr lang="zh-CN" altLang="en-US" sz="2400" b="1">
              <a:solidFill>
                <a:srgbClr val="FF0000"/>
              </a:solidFill>
              <a:latin typeface="Times New Roman" panose="02020603050405020304" pitchFamily="18" charset="0"/>
              <a:ea typeface="宋体" panose="02010600030101010101" pitchFamily="2" charset="-122"/>
            </a:endParaRPr>
          </a:p>
          <a:p>
            <a:pPr marL="0" indent="0">
              <a:buNone/>
            </a:pPr>
            <a:r>
              <a:rPr lang="zh-CN" altLang="en-US" sz="2000"/>
              <a:t>1、证书拆封</a:t>
            </a:r>
            <a:endParaRPr lang="zh-CN" altLang="en-US" sz="2400" b="1">
              <a:solidFill>
                <a:srgbClr val="FF0000"/>
              </a:solidFill>
              <a:latin typeface="Times New Roman" panose="02020603050405020304" pitchFamily="18" charset="0"/>
              <a:ea typeface="宋体" panose="02010600030101010101" pitchFamily="2" charset="-122"/>
            </a:endParaRPr>
          </a:p>
          <a:p>
            <a:pPr marL="0" indent="0">
              <a:buNone/>
            </a:pPr>
            <a:r>
              <a:rPr lang="zh-CN" altLang="en-US" sz="2000"/>
              <a:t>所谓证书的拆封，是验证发行者CA的公钥能否正确解开客户实体——</a:t>
            </a:r>
            <a:r>
              <a:rPr lang="zh-CN" altLang="en-US" sz="2000">
                <a:solidFill>
                  <a:srgbClr val="FF0000"/>
                </a:solidFill>
              </a:rPr>
              <a:t>证书中的“发行者的数字签名”，即证明该证书是否为可信任的第三方CA机构所签发</a:t>
            </a:r>
            <a:r>
              <a:rPr lang="zh-CN" altLang="en-US" sz="2000"/>
              <a:t>。如果能正确解开，输出结果即为用户的公钥，那么，这个签名被验证是正确的。因为它证明了这个证书是由权威的、可信任的认证机构所签发。</a:t>
            </a:r>
            <a:endParaRPr lang="zh-CN" altLang="en-US" sz="2000"/>
          </a:p>
          <a:p>
            <a:pPr marL="0" indent="0">
              <a:buNone/>
            </a:pPr>
            <a:r>
              <a:rPr lang="zh-CN" altLang="en-US" sz="2000"/>
              <a:t>2、序列号验证</a:t>
            </a:r>
            <a:endParaRPr lang="zh-CN" altLang="en-US" sz="2400" b="1">
              <a:solidFill>
                <a:srgbClr val="FF0000"/>
              </a:solidFill>
              <a:latin typeface="Times New Roman" panose="02020603050405020304" pitchFamily="18" charset="0"/>
              <a:ea typeface="宋体" panose="02010600030101010101" pitchFamily="2" charset="-122"/>
            </a:endParaRPr>
          </a:p>
          <a:p>
            <a:pPr marL="0" indent="0">
              <a:buNone/>
            </a:pPr>
            <a:r>
              <a:rPr lang="zh-CN" altLang="en-US" sz="2000"/>
              <a:t>序列号的验证，是指</a:t>
            </a:r>
            <a:r>
              <a:rPr lang="zh-CN" altLang="en-US" sz="2000">
                <a:solidFill>
                  <a:srgbClr val="FF0000"/>
                </a:solidFill>
              </a:rPr>
              <a:t>检查实体证书中的签名实体序列号</a:t>
            </a:r>
            <a:r>
              <a:rPr lang="zh-CN" altLang="en-US" sz="2000"/>
              <a:t>是否</a:t>
            </a:r>
            <a:r>
              <a:rPr lang="zh-CN" altLang="en-US" sz="2000">
                <a:solidFill>
                  <a:srgbClr val="FF0000"/>
                </a:solidFill>
              </a:rPr>
              <a:t>与签发者证书的序列号相一致</a:t>
            </a:r>
            <a:r>
              <a:rPr lang="zh-CN" altLang="en-US" sz="2000"/>
              <a:t>，从而验证证书的真伪。</a:t>
            </a:r>
            <a:endParaRPr lang="zh-CN" altLang="en-US" sz="2000"/>
          </a:p>
          <a:p>
            <a:pPr marL="0" indent="0">
              <a:buNone/>
            </a:pPr>
            <a:r>
              <a:rPr lang="zh-CN" altLang="en-US" sz="2000"/>
              <a:t>3、有效期验证</a:t>
            </a:r>
            <a:endParaRPr lang="zh-CN" altLang="en-US" sz="2400" b="1">
              <a:solidFill>
                <a:srgbClr val="FF0000"/>
              </a:solidFill>
              <a:latin typeface="Times New Roman" panose="02020603050405020304" pitchFamily="18" charset="0"/>
              <a:ea typeface="宋体" panose="02010600030101010101" pitchFamily="2" charset="-122"/>
            </a:endParaRPr>
          </a:p>
          <a:p>
            <a:pPr marL="0" indent="0">
              <a:buNone/>
            </a:pPr>
            <a:r>
              <a:rPr lang="zh-CN" altLang="en-US" sz="2000"/>
              <a:t>有效期验证就是检查用户证书使用的日期是否合法，有无过期。若超过CA证书有效期，交易是不安全的，实体证书应作废。</a:t>
            </a:r>
            <a:endParaRPr lang="zh-CN" altLang="en-US" sz="2000"/>
          </a:p>
          <a:p>
            <a:pPr marL="0" indent="0">
              <a:buNone/>
            </a:pPr>
            <a:r>
              <a:rPr lang="zh-CN" altLang="en-US" sz="2000"/>
              <a:t>4、撤销列表查询</a:t>
            </a:r>
            <a:endParaRPr lang="zh-CN" altLang="en-US" sz="2000"/>
          </a:p>
          <a:p>
            <a:pPr marL="0" indent="0">
              <a:buNone/>
            </a:pPr>
            <a:r>
              <a:rPr lang="zh-CN" altLang="en-US" sz="2000"/>
              <a:t>所谓证书作撤销列表查询，是检查用户的证书是否已经作废，并发布在证书撤销列表中。一般称CRL查询，俗称“黑名单查询”。</a:t>
            </a:r>
            <a:endParaRPr lang="zh-CN" altLang="en-US" sz="2000"/>
          </a:p>
          <a:p>
            <a:pPr marL="0" indent="0">
              <a:buNone/>
            </a:pPr>
            <a:r>
              <a:rPr lang="zh-CN" altLang="en-US" sz="2000"/>
              <a:t>除上述证书认证外还包括证书使用策略的认证、证书链认证以及最终用户实体证书的确认。</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5.3 PKI互联</a:t>
            </a:r>
            <a:endParaRPr lang="zh-CN" altLang="en-US"/>
          </a:p>
        </p:txBody>
      </p:sp>
      <p:sp>
        <p:nvSpPr>
          <p:cNvPr id="3" name="内容占位符 2"/>
          <p:cNvSpPr>
            <a:spLocks noGrp="1"/>
          </p:cNvSpPr>
          <p:nvPr>
            <p:ph sz="half" idx="1"/>
          </p:nvPr>
        </p:nvSpPr>
        <p:spPr>
          <a:xfrm>
            <a:off x="596900" y="1244600"/>
            <a:ext cx="10954385" cy="4932680"/>
          </a:xfrm>
        </p:spPr>
        <p:txBody>
          <a:bodyPr>
            <a:normAutofit/>
          </a:bodyPr>
          <a:p>
            <a:pPr marL="0" indent="0">
              <a:buNone/>
            </a:pPr>
            <a:endParaRPr lang="zh-CN" altLang="en-US"/>
          </a:p>
          <a:p>
            <a:pPr marL="0" indent="0">
              <a:buNone/>
            </a:pPr>
            <a:r>
              <a:rPr lang="zh-CN" altLang="en-US"/>
              <a:t>      随着互联网程度的提高，世界范围内将出现多种多样的证书管理体系结构。所以，PKI体系的互通性也不可避免地成为PKI体系建设时必须考虑的问题，PKI体系中采取的算法的多样性更加深了互通操作的复杂程度。</a:t>
            </a:r>
            <a:endParaRPr lang="zh-CN" altLang="en-US"/>
          </a:p>
          <a:p>
            <a:pPr marL="0" indent="0">
              <a:buNone/>
            </a:pPr>
            <a:r>
              <a:rPr lang="zh-CN" altLang="en-US"/>
              <a:t>PKI的互通性首先必须建立在网络互通的基础上，才能保证在全球范围内在任何终端用户之间数据的传送；其次是用户必须借助于X.500目录服务获得对方签名使用的算法。</a:t>
            </a:r>
            <a:endParaRPr lang="zh-CN" altLang="en-US"/>
          </a:p>
          <a:p>
            <a:pPr marL="0" indent="0">
              <a:buNone/>
            </a:pPr>
            <a:endParaRPr lang="zh-CN" altLang="en-US"/>
          </a:p>
          <a:p>
            <a:pPr marL="0" indent="0">
              <a:buNone/>
            </a:pPr>
            <a:r>
              <a:rPr lang="zh-CN" altLang="en-US"/>
              <a:t>PKI在全球互通可以有两种实现途径：</a:t>
            </a:r>
            <a:endParaRPr lang="zh-CN" altLang="en-US"/>
          </a:p>
          <a:p>
            <a:pPr marL="0" indent="0">
              <a:buNone/>
            </a:pPr>
            <a:r>
              <a:rPr lang="zh-CN" altLang="en-US"/>
              <a:t>●  各PKI体系的</a:t>
            </a:r>
            <a:r>
              <a:rPr lang="zh-CN" altLang="en-US">
                <a:solidFill>
                  <a:srgbClr val="FF0000"/>
                </a:solidFill>
              </a:rPr>
              <a:t>根CA交叉认证</a:t>
            </a:r>
            <a:r>
              <a:rPr lang="zh-CN" altLang="en-US"/>
              <a:t>。</a:t>
            </a:r>
            <a:endParaRPr lang="zh-CN" altLang="en-US"/>
          </a:p>
          <a:p>
            <a:pPr marL="0" indent="0">
              <a:buNone/>
            </a:pPr>
            <a:r>
              <a:rPr lang="zh-CN" altLang="en-US"/>
              <a:t>●  建立一个全球性的</a:t>
            </a:r>
            <a:r>
              <a:rPr lang="zh-CN" altLang="en-US">
                <a:solidFill>
                  <a:srgbClr val="FF0000"/>
                </a:solidFill>
              </a:rPr>
              <a:t>统一根CA</a:t>
            </a:r>
            <a:r>
              <a:rPr lang="zh-CN" altLang="en-US"/>
              <a:t>，为各PKI体系的根证书颁发证书。</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5.3 PKI互联</a:t>
            </a:r>
            <a:endParaRPr lang="zh-CN" altLang="en-US"/>
          </a:p>
        </p:txBody>
      </p:sp>
      <p:sp>
        <p:nvSpPr>
          <p:cNvPr id="3" name="内容占位符 2"/>
          <p:cNvSpPr>
            <a:spLocks noGrp="1"/>
          </p:cNvSpPr>
          <p:nvPr>
            <p:ph sz="half" idx="1"/>
          </p:nvPr>
        </p:nvSpPr>
        <p:spPr>
          <a:xfrm>
            <a:off x="596900" y="1244600"/>
            <a:ext cx="10302875" cy="4932680"/>
          </a:xfrm>
        </p:spPr>
        <p:txBody>
          <a:bodyPr/>
          <a:p>
            <a:pPr marL="0" indent="0">
              <a:buNone/>
            </a:pPr>
            <a:r>
              <a:rPr lang="zh-CN" altLang="en-US"/>
              <a:t>5.3.1建立一个全球性的统一根CA </a:t>
            </a:r>
            <a:endParaRPr lang="zh-CN" altLang="en-US"/>
          </a:p>
          <a:p>
            <a:pPr marL="0" indent="0">
              <a:buNone/>
            </a:pPr>
            <a:endParaRPr lang="zh-CN" altLang="en-US"/>
          </a:p>
          <a:p>
            <a:pPr marL="0" indent="0">
              <a:buNone/>
            </a:pPr>
            <a:r>
              <a:rPr lang="zh-CN" altLang="en-US"/>
              <a:t>        这种方式是将不同的PKI体系组织在同一个全球根CA之下，这个</a:t>
            </a:r>
            <a:r>
              <a:rPr lang="zh-CN" altLang="en-US">
                <a:solidFill>
                  <a:srgbClr val="FF0000"/>
                </a:solidFill>
              </a:rPr>
              <a:t>全球CA可由一个国际组织</a:t>
            </a:r>
            <a:r>
              <a:rPr lang="zh-CN" altLang="en-US"/>
              <a:t>，如联合国等来建设。考虑到各个PKI体系管理者一般都希望能保持本体系的独立自治性，</a:t>
            </a:r>
            <a:r>
              <a:rPr lang="zh-CN" altLang="en-US">
                <a:solidFill>
                  <a:srgbClr val="FF0000"/>
                </a:solidFill>
              </a:rPr>
              <a:t>全球统一根CA</a:t>
            </a:r>
            <a:r>
              <a:rPr lang="zh-CN" altLang="en-US"/>
              <a:t>实现起来有一些具体的</a:t>
            </a:r>
            <a:r>
              <a:rPr lang="zh-CN" altLang="en-US">
                <a:solidFill>
                  <a:srgbClr val="FF0000"/>
                </a:solidFill>
              </a:rPr>
              <a:t>困难</a:t>
            </a:r>
            <a:r>
              <a:rPr lang="zh-CN" altLang="en-US"/>
              <a:t>，所以，</a:t>
            </a:r>
            <a:r>
              <a:rPr lang="zh-CN" altLang="en-US">
                <a:solidFill>
                  <a:srgbClr val="FF0000"/>
                </a:solidFill>
              </a:rPr>
              <a:t>PKI体系之间的互通性一般用交叉认证来实现</a:t>
            </a:r>
            <a:r>
              <a:rPr lang="zh-CN" altLang="en-US"/>
              <a:t>。</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5.3 PKI互联</a:t>
            </a:r>
            <a:endParaRPr lang="zh-CN" altLang="en-US"/>
          </a:p>
        </p:txBody>
      </p:sp>
      <p:sp>
        <p:nvSpPr>
          <p:cNvPr id="3" name="内容占位符 2"/>
          <p:cNvSpPr>
            <a:spLocks noGrp="1"/>
          </p:cNvSpPr>
          <p:nvPr>
            <p:ph sz="half" idx="1"/>
          </p:nvPr>
        </p:nvSpPr>
        <p:spPr>
          <a:xfrm>
            <a:off x="596900" y="1244600"/>
            <a:ext cx="10460355" cy="4932680"/>
          </a:xfrm>
        </p:spPr>
        <p:txBody>
          <a:bodyPr/>
          <a:p>
            <a:pPr marL="0" indent="0">
              <a:buNone/>
            </a:pPr>
            <a:r>
              <a:rPr lang="zh-CN" altLang="en-US"/>
              <a:t>5.3.2 交叉认证</a:t>
            </a:r>
            <a:endParaRPr lang="zh-CN" altLang="en-US"/>
          </a:p>
          <a:p>
            <a:pPr marL="0" indent="0">
              <a:buNone/>
            </a:pPr>
            <a:endParaRPr lang="zh-CN" altLang="en-US"/>
          </a:p>
          <a:p>
            <a:pPr marL="0" indent="0">
              <a:buNone/>
            </a:pPr>
            <a:r>
              <a:rPr lang="zh-CN" altLang="en-US"/>
              <a:t>    交叉认证是PKI中信任模型的概念。它是一种把</a:t>
            </a:r>
            <a:r>
              <a:rPr lang="zh-CN" altLang="en-US">
                <a:solidFill>
                  <a:srgbClr val="FF0000"/>
                </a:solidFill>
              </a:rPr>
              <a:t>以前无关的CA连接在一起的有用机制</a:t>
            </a:r>
            <a:r>
              <a:rPr lang="zh-CN" altLang="en-US"/>
              <a:t>，从而使得它们在各自主体群之间实现安全通信。交叉认证的实际构成方法就是具体的交换协议报文。</a:t>
            </a:r>
            <a:endParaRPr lang="zh-CN" altLang="en-US"/>
          </a:p>
          <a:p>
            <a:pPr marL="0" indent="0">
              <a:buNone/>
            </a:pPr>
            <a:r>
              <a:rPr lang="zh-CN" altLang="en-US"/>
              <a:t>    </a:t>
            </a:r>
            <a:r>
              <a:rPr lang="zh-CN" altLang="en-US">
                <a:solidFill>
                  <a:srgbClr val="FF0000"/>
                </a:solidFill>
              </a:rPr>
              <a:t>交叉认证从CA所在的域来分有两种形式：</a:t>
            </a:r>
            <a:endParaRPr lang="zh-CN" altLang="en-US">
              <a:solidFill>
                <a:srgbClr val="FF0000"/>
              </a:solidFill>
            </a:endParaRPr>
          </a:p>
          <a:p>
            <a:pPr marL="0" indent="0">
              <a:buNone/>
            </a:pPr>
            <a:r>
              <a:rPr lang="zh-CN" altLang="en-US"/>
              <a:t>    如果</a:t>
            </a:r>
            <a:r>
              <a:rPr lang="zh-CN" altLang="en-US">
                <a:solidFill>
                  <a:srgbClr val="FF0000"/>
                </a:solidFill>
              </a:rPr>
              <a:t>两个CA属于相同的域</a:t>
            </a:r>
            <a:r>
              <a:rPr lang="zh-CN" altLang="en-US"/>
              <a:t>，即在同一个CA层次中，某一层的一个CA认证它下面一层的一个CA，这种处理被称作</a:t>
            </a:r>
            <a:r>
              <a:rPr lang="zh-CN" altLang="en-US">
                <a:solidFill>
                  <a:srgbClr val="FF0000"/>
                </a:solidFill>
              </a:rPr>
              <a:t>域内交叉认证</a:t>
            </a:r>
            <a:r>
              <a:rPr lang="zh-CN" altLang="en-US"/>
              <a:t>。</a:t>
            </a:r>
            <a:endParaRPr lang="zh-CN" altLang="en-US"/>
          </a:p>
          <a:p>
            <a:pPr marL="0" indent="0">
              <a:buNone/>
            </a:pPr>
            <a:r>
              <a:rPr lang="zh-CN" altLang="en-US"/>
              <a:t>    </a:t>
            </a:r>
            <a:r>
              <a:rPr lang="zh-CN" altLang="en-US">
                <a:solidFill>
                  <a:srgbClr val="FF0000"/>
                </a:solidFill>
              </a:rPr>
              <a:t>如果两个CA属于不同的域</a:t>
            </a:r>
            <a:r>
              <a:rPr lang="zh-CN" altLang="en-US"/>
              <a:t>，这种处理被称为</a:t>
            </a:r>
            <a:r>
              <a:rPr lang="zh-CN" altLang="en-US">
                <a:solidFill>
                  <a:srgbClr val="FF0000"/>
                </a:solidFill>
              </a:rPr>
              <a:t>域间交叉认证</a:t>
            </a:r>
            <a:r>
              <a:rPr lang="zh-CN" altLang="en-US"/>
              <a: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5.3 PKI互联</a:t>
            </a:r>
            <a:endParaRPr lang="zh-CN" altLang="en-US"/>
          </a:p>
        </p:txBody>
      </p:sp>
      <p:sp>
        <p:nvSpPr>
          <p:cNvPr id="3" name="内容占位符 2"/>
          <p:cNvSpPr>
            <a:spLocks noGrp="1"/>
          </p:cNvSpPr>
          <p:nvPr>
            <p:ph sz="half" idx="1"/>
          </p:nvPr>
        </p:nvSpPr>
        <p:spPr>
          <a:xfrm>
            <a:off x="596900" y="1244600"/>
            <a:ext cx="10816590" cy="4932680"/>
          </a:xfrm>
        </p:spPr>
        <p:txBody>
          <a:bodyPr/>
          <a:p>
            <a:pPr marL="0" indent="0">
              <a:buNone/>
            </a:pPr>
            <a:endParaRPr lang="zh-CN" altLang="en-US"/>
          </a:p>
        </p:txBody>
      </p:sp>
      <p:grpSp>
        <p:nvGrpSpPr>
          <p:cNvPr id="5" name="组合 4"/>
          <p:cNvGrpSpPr/>
          <p:nvPr/>
        </p:nvGrpSpPr>
        <p:grpSpPr>
          <a:xfrm>
            <a:off x="685800" y="1371600"/>
            <a:ext cx="9199245" cy="4806315"/>
            <a:chOff x="1080" y="2160"/>
            <a:chExt cx="11760" cy="6720"/>
          </a:xfrm>
        </p:grpSpPr>
        <p:sp>
          <p:nvSpPr>
            <p:cNvPr id="14338" name="矩形 690178"/>
            <p:cNvSpPr/>
            <p:nvPr/>
          </p:nvSpPr>
          <p:spPr>
            <a:xfrm>
              <a:off x="5040" y="2400"/>
              <a:ext cx="1440" cy="6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p>
              <a:pPr lvl="0" algn="ctr"/>
              <a:r>
                <a:rPr lang="zh-CN" altLang="en-US" sz="1800">
                  <a:latin typeface="Times New Roman" panose="02020603050405020304" pitchFamily="18" charset="0"/>
                  <a:ea typeface="宋体" panose="02010600030101010101" pitchFamily="2" charset="-122"/>
                </a:rPr>
                <a:t>根</a:t>
              </a:r>
              <a:r>
                <a:rPr lang="en-US" altLang="zh-CN" sz="1800">
                  <a:latin typeface="Times New Roman" panose="02020603050405020304" pitchFamily="18" charset="0"/>
                  <a:ea typeface="宋体" panose="02010600030101010101" pitchFamily="2" charset="-122"/>
                </a:rPr>
                <a:t>CA</a:t>
              </a:r>
              <a:endParaRPr lang="en-US" altLang="zh-CN" sz="1800">
                <a:latin typeface="Times New Roman" panose="02020603050405020304" pitchFamily="18" charset="0"/>
                <a:ea typeface="宋体" panose="02010600030101010101" pitchFamily="2" charset="-122"/>
              </a:endParaRPr>
            </a:p>
          </p:txBody>
        </p:sp>
        <p:sp>
          <p:nvSpPr>
            <p:cNvPr id="14339" name="矩形 690179"/>
            <p:cNvSpPr/>
            <p:nvPr/>
          </p:nvSpPr>
          <p:spPr>
            <a:xfrm>
              <a:off x="2640" y="4800"/>
              <a:ext cx="1440" cy="6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p>
              <a:pPr lvl="0" algn="ctr"/>
              <a:r>
                <a:rPr lang="zh-CN" altLang="en-US" sz="1800">
                  <a:latin typeface="Times New Roman" panose="02020603050405020304" pitchFamily="18" charset="0"/>
                  <a:ea typeface="宋体" panose="02010600030101010101" pitchFamily="2" charset="-122"/>
                </a:rPr>
                <a:t>子</a:t>
              </a:r>
              <a:r>
                <a:rPr lang="en-US" altLang="zh-CN" sz="1800">
                  <a:latin typeface="Times New Roman" panose="02020603050405020304" pitchFamily="18" charset="0"/>
                  <a:ea typeface="宋体" panose="02010600030101010101" pitchFamily="2" charset="-122"/>
                </a:rPr>
                <a:t>CA</a:t>
              </a:r>
              <a:endParaRPr lang="en-US" altLang="zh-CN" sz="1800">
                <a:latin typeface="Times New Roman" panose="02020603050405020304" pitchFamily="18" charset="0"/>
                <a:ea typeface="宋体" panose="02010600030101010101" pitchFamily="2" charset="-122"/>
              </a:endParaRPr>
            </a:p>
          </p:txBody>
        </p:sp>
        <p:sp>
          <p:nvSpPr>
            <p:cNvPr id="14340" name="矩形 690180"/>
            <p:cNvSpPr/>
            <p:nvPr/>
          </p:nvSpPr>
          <p:spPr>
            <a:xfrm>
              <a:off x="7440" y="4920"/>
              <a:ext cx="1440" cy="6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p>
              <a:pPr lvl="0" algn="ctr"/>
              <a:r>
                <a:rPr lang="zh-CN" altLang="en-US" sz="1800">
                  <a:latin typeface="Times New Roman" panose="02020603050405020304" pitchFamily="18" charset="0"/>
                  <a:ea typeface="宋体" panose="02010600030101010101" pitchFamily="2" charset="-122"/>
                </a:rPr>
                <a:t>子</a:t>
              </a:r>
              <a:r>
                <a:rPr lang="en-US" altLang="zh-CN" sz="1800">
                  <a:latin typeface="Times New Roman" panose="02020603050405020304" pitchFamily="18" charset="0"/>
                  <a:ea typeface="宋体" panose="02010600030101010101" pitchFamily="2" charset="-122"/>
                </a:rPr>
                <a:t>CA</a:t>
              </a:r>
              <a:endParaRPr lang="en-US" altLang="zh-CN" sz="1800">
                <a:latin typeface="Times New Roman" panose="02020603050405020304" pitchFamily="18" charset="0"/>
                <a:ea typeface="宋体" panose="02010600030101010101" pitchFamily="2" charset="-122"/>
              </a:endParaRPr>
            </a:p>
          </p:txBody>
        </p:sp>
        <p:sp>
          <p:nvSpPr>
            <p:cNvPr id="14341" name="矩形 690181"/>
            <p:cNvSpPr/>
            <p:nvPr/>
          </p:nvSpPr>
          <p:spPr>
            <a:xfrm>
              <a:off x="1920" y="6240"/>
              <a:ext cx="1440" cy="6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p>
              <a:pPr lvl="0" algn="ctr"/>
              <a:r>
                <a:rPr lang="zh-CN" altLang="en-US" sz="1800">
                  <a:latin typeface="Times New Roman" panose="02020603050405020304" pitchFamily="18" charset="0"/>
                  <a:ea typeface="宋体" panose="02010600030101010101" pitchFamily="2" charset="-122"/>
                </a:rPr>
                <a:t>子</a:t>
              </a:r>
              <a:r>
                <a:rPr lang="en-US" altLang="zh-CN" sz="1800">
                  <a:latin typeface="Times New Roman" panose="02020603050405020304" pitchFamily="18" charset="0"/>
                  <a:ea typeface="宋体" panose="02010600030101010101" pitchFamily="2" charset="-122"/>
                </a:rPr>
                <a:t>CA</a:t>
              </a:r>
              <a:endParaRPr lang="en-US" altLang="zh-CN" sz="1800">
                <a:latin typeface="Times New Roman" panose="02020603050405020304" pitchFamily="18" charset="0"/>
                <a:ea typeface="宋体" panose="02010600030101010101" pitchFamily="2" charset="-122"/>
              </a:endParaRPr>
            </a:p>
          </p:txBody>
        </p:sp>
        <p:sp>
          <p:nvSpPr>
            <p:cNvPr id="14342" name="矩形 690182"/>
            <p:cNvSpPr/>
            <p:nvPr/>
          </p:nvSpPr>
          <p:spPr>
            <a:xfrm>
              <a:off x="3960" y="6240"/>
              <a:ext cx="1440" cy="6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p>
              <a:pPr lvl="0" algn="ctr"/>
              <a:r>
                <a:rPr lang="zh-CN" altLang="en-US" sz="1800">
                  <a:latin typeface="Times New Roman" panose="02020603050405020304" pitchFamily="18" charset="0"/>
                  <a:ea typeface="宋体" panose="02010600030101010101" pitchFamily="2" charset="-122"/>
                </a:rPr>
                <a:t>子</a:t>
              </a:r>
              <a:r>
                <a:rPr lang="en-US" altLang="zh-CN" sz="1800">
                  <a:latin typeface="Times New Roman" panose="02020603050405020304" pitchFamily="18" charset="0"/>
                  <a:ea typeface="宋体" panose="02010600030101010101" pitchFamily="2" charset="-122"/>
                </a:rPr>
                <a:t>CA</a:t>
              </a:r>
              <a:endParaRPr lang="en-US" altLang="zh-CN" sz="1800">
                <a:latin typeface="Times New Roman" panose="02020603050405020304" pitchFamily="18" charset="0"/>
                <a:ea typeface="宋体" panose="02010600030101010101" pitchFamily="2" charset="-122"/>
              </a:endParaRPr>
            </a:p>
          </p:txBody>
        </p:sp>
        <p:sp>
          <p:nvSpPr>
            <p:cNvPr id="14343" name="矩形 690183"/>
            <p:cNvSpPr/>
            <p:nvPr/>
          </p:nvSpPr>
          <p:spPr>
            <a:xfrm>
              <a:off x="6360" y="6240"/>
              <a:ext cx="1440" cy="6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p>
              <a:pPr lvl="0" algn="ctr"/>
              <a:r>
                <a:rPr lang="zh-CN" altLang="en-US" sz="1800">
                  <a:latin typeface="Times New Roman" panose="02020603050405020304" pitchFamily="18" charset="0"/>
                  <a:ea typeface="宋体" panose="02010600030101010101" pitchFamily="2" charset="-122"/>
                </a:rPr>
                <a:t>子</a:t>
              </a:r>
              <a:r>
                <a:rPr lang="en-US" altLang="zh-CN" sz="1800">
                  <a:latin typeface="Times New Roman" panose="02020603050405020304" pitchFamily="18" charset="0"/>
                  <a:ea typeface="宋体" panose="02010600030101010101" pitchFamily="2" charset="-122"/>
                </a:rPr>
                <a:t>CA</a:t>
              </a:r>
              <a:endParaRPr lang="en-US" altLang="zh-CN" sz="1800">
                <a:latin typeface="Times New Roman" panose="02020603050405020304" pitchFamily="18" charset="0"/>
                <a:ea typeface="宋体" panose="02010600030101010101" pitchFamily="2" charset="-122"/>
              </a:endParaRPr>
            </a:p>
          </p:txBody>
        </p:sp>
        <p:sp>
          <p:nvSpPr>
            <p:cNvPr id="14344" name="椭圆 690184"/>
            <p:cNvSpPr/>
            <p:nvPr/>
          </p:nvSpPr>
          <p:spPr>
            <a:xfrm>
              <a:off x="3240" y="8040"/>
              <a:ext cx="1080" cy="840"/>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p>
              <a:pPr lvl="0" algn="ctr"/>
              <a:r>
                <a:rPr lang="zh-CN" altLang="en-US" sz="1800" dirty="0">
                  <a:latin typeface="Times New Roman" panose="02020603050405020304" pitchFamily="18" charset="0"/>
                  <a:ea typeface="宋体" panose="02010600030101010101" pitchFamily="2" charset="-122"/>
                </a:rPr>
                <a:t>用户</a:t>
              </a:r>
              <a:endParaRPr lang="zh-CN" altLang="en-US" sz="1800" dirty="0">
                <a:latin typeface="Times New Roman" panose="02020603050405020304" pitchFamily="18" charset="0"/>
                <a:ea typeface="宋体" panose="02010600030101010101" pitchFamily="2" charset="-122"/>
              </a:endParaRPr>
            </a:p>
          </p:txBody>
        </p:sp>
        <p:sp>
          <p:nvSpPr>
            <p:cNvPr id="14345" name="椭圆 690185"/>
            <p:cNvSpPr/>
            <p:nvPr/>
          </p:nvSpPr>
          <p:spPr>
            <a:xfrm>
              <a:off x="9960" y="8040"/>
              <a:ext cx="1080" cy="840"/>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p>
              <a:pPr lvl="0" algn="ctr"/>
              <a:r>
                <a:rPr lang="zh-CN" altLang="en-US" sz="1800" dirty="0">
                  <a:latin typeface="Times New Roman" panose="02020603050405020304" pitchFamily="18" charset="0"/>
                  <a:ea typeface="宋体" panose="02010600030101010101" pitchFamily="2" charset="-122"/>
                </a:rPr>
                <a:t>用户</a:t>
              </a:r>
              <a:endParaRPr lang="zh-CN" altLang="en-US" sz="1800" dirty="0">
                <a:latin typeface="Times New Roman" panose="02020603050405020304" pitchFamily="18" charset="0"/>
                <a:ea typeface="宋体" panose="02010600030101010101" pitchFamily="2" charset="-122"/>
              </a:endParaRPr>
            </a:p>
          </p:txBody>
        </p:sp>
        <p:sp>
          <p:nvSpPr>
            <p:cNvPr id="14346" name="椭圆 690186"/>
            <p:cNvSpPr/>
            <p:nvPr/>
          </p:nvSpPr>
          <p:spPr>
            <a:xfrm>
              <a:off x="7800" y="8040"/>
              <a:ext cx="1080" cy="840"/>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p>
              <a:pPr lvl="0" algn="ctr"/>
              <a:r>
                <a:rPr lang="zh-CN" altLang="en-US" sz="1800" dirty="0">
                  <a:latin typeface="Times New Roman" panose="02020603050405020304" pitchFamily="18" charset="0"/>
                  <a:ea typeface="宋体" panose="02010600030101010101" pitchFamily="2" charset="-122"/>
                </a:rPr>
                <a:t>用户</a:t>
              </a:r>
              <a:endParaRPr lang="zh-CN" altLang="en-US" sz="1800" dirty="0">
                <a:latin typeface="Times New Roman" panose="02020603050405020304" pitchFamily="18" charset="0"/>
                <a:ea typeface="宋体" panose="02010600030101010101" pitchFamily="2" charset="-122"/>
              </a:endParaRPr>
            </a:p>
          </p:txBody>
        </p:sp>
        <p:sp>
          <p:nvSpPr>
            <p:cNvPr id="14347" name="矩形 690187"/>
            <p:cNvSpPr/>
            <p:nvPr/>
          </p:nvSpPr>
          <p:spPr>
            <a:xfrm>
              <a:off x="8760" y="6240"/>
              <a:ext cx="1440" cy="6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p>
              <a:pPr lvl="0" algn="ctr"/>
              <a:r>
                <a:rPr lang="zh-CN" altLang="en-US" sz="1800">
                  <a:latin typeface="Times New Roman" panose="02020603050405020304" pitchFamily="18" charset="0"/>
                  <a:ea typeface="宋体" panose="02010600030101010101" pitchFamily="2" charset="-122"/>
                </a:rPr>
                <a:t>子</a:t>
              </a:r>
              <a:r>
                <a:rPr lang="en-US" altLang="zh-CN" sz="1800">
                  <a:latin typeface="Times New Roman" panose="02020603050405020304" pitchFamily="18" charset="0"/>
                  <a:ea typeface="宋体" panose="02010600030101010101" pitchFamily="2" charset="-122"/>
                </a:rPr>
                <a:t>CA</a:t>
              </a:r>
              <a:endParaRPr lang="en-US" altLang="zh-CN" sz="1800">
                <a:latin typeface="Times New Roman" panose="02020603050405020304" pitchFamily="18" charset="0"/>
                <a:ea typeface="宋体" panose="02010600030101010101" pitchFamily="2" charset="-122"/>
              </a:endParaRPr>
            </a:p>
          </p:txBody>
        </p:sp>
        <p:sp>
          <p:nvSpPr>
            <p:cNvPr id="14348" name="直接连接符 690188"/>
            <p:cNvSpPr/>
            <p:nvPr/>
          </p:nvSpPr>
          <p:spPr>
            <a:xfrm flipH="1">
              <a:off x="3120" y="4080"/>
              <a:ext cx="960" cy="720"/>
            </a:xfrm>
            <a:prstGeom prst="line">
              <a:avLst/>
            </a:prstGeom>
            <a:ln w="12700" cap="sq" cmpd="sng">
              <a:solidFill>
                <a:schemeClr val="tx1"/>
              </a:solidFill>
              <a:prstDash val="solid"/>
              <a:round/>
              <a:headEnd type="none" w="sm" len="sm"/>
              <a:tailEnd type="triangl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49" name="直接连接符 690189"/>
            <p:cNvSpPr/>
            <p:nvPr/>
          </p:nvSpPr>
          <p:spPr>
            <a:xfrm>
              <a:off x="7920" y="4320"/>
              <a:ext cx="480" cy="600"/>
            </a:xfrm>
            <a:prstGeom prst="line">
              <a:avLst/>
            </a:prstGeom>
            <a:ln w="12700" cap="sq" cmpd="sng">
              <a:solidFill>
                <a:schemeClr val="tx1"/>
              </a:solidFill>
              <a:prstDash val="solid"/>
              <a:round/>
              <a:headEnd type="none" w="sm" len="sm"/>
              <a:tailEnd type="triangl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50" name="直接连接符 690190"/>
            <p:cNvSpPr/>
            <p:nvPr/>
          </p:nvSpPr>
          <p:spPr>
            <a:xfrm flipH="1">
              <a:off x="2520" y="5400"/>
              <a:ext cx="720" cy="840"/>
            </a:xfrm>
            <a:prstGeom prst="line">
              <a:avLst/>
            </a:prstGeom>
            <a:ln w="12700" cap="flat" cmpd="sng">
              <a:solidFill>
                <a:schemeClr val="tx1"/>
              </a:solidFill>
              <a:prstDash val="solid"/>
              <a:round/>
              <a:headEnd type="none" w="sm" len="sm"/>
              <a:tailEnd type="triangl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51" name="直接连接符 690191"/>
            <p:cNvSpPr/>
            <p:nvPr/>
          </p:nvSpPr>
          <p:spPr>
            <a:xfrm>
              <a:off x="3360" y="5400"/>
              <a:ext cx="1200" cy="840"/>
            </a:xfrm>
            <a:prstGeom prst="line">
              <a:avLst/>
            </a:prstGeom>
            <a:ln w="12700" cap="flat" cmpd="sng">
              <a:solidFill>
                <a:schemeClr val="tx1"/>
              </a:solidFill>
              <a:prstDash val="solid"/>
              <a:round/>
              <a:headEnd type="none" w="sm" len="sm"/>
              <a:tailEnd type="triangl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52" name="直接连接符 690192"/>
            <p:cNvSpPr/>
            <p:nvPr/>
          </p:nvSpPr>
          <p:spPr>
            <a:xfrm flipH="1">
              <a:off x="7200" y="5520"/>
              <a:ext cx="960" cy="720"/>
            </a:xfrm>
            <a:prstGeom prst="line">
              <a:avLst/>
            </a:prstGeom>
            <a:ln w="12700" cap="flat" cmpd="sng">
              <a:solidFill>
                <a:schemeClr val="tx1"/>
              </a:solidFill>
              <a:prstDash val="solid"/>
              <a:round/>
              <a:headEnd type="none" w="sm" len="sm"/>
              <a:tailEnd type="triangl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53" name="直接连接符 690193"/>
            <p:cNvSpPr/>
            <p:nvPr/>
          </p:nvSpPr>
          <p:spPr>
            <a:xfrm>
              <a:off x="8280" y="5520"/>
              <a:ext cx="1200" cy="600"/>
            </a:xfrm>
            <a:prstGeom prst="line">
              <a:avLst/>
            </a:prstGeom>
            <a:ln w="12700" cap="flat" cmpd="sng">
              <a:solidFill>
                <a:schemeClr val="tx1"/>
              </a:solidFill>
              <a:prstDash val="solid"/>
              <a:round/>
              <a:headEnd type="none" w="sm" len="sm"/>
              <a:tailEnd type="triangl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54" name="直接连接符 690194"/>
            <p:cNvSpPr/>
            <p:nvPr/>
          </p:nvSpPr>
          <p:spPr>
            <a:xfrm>
              <a:off x="2760" y="6840"/>
              <a:ext cx="720" cy="1080"/>
            </a:xfrm>
            <a:prstGeom prst="line">
              <a:avLst/>
            </a:prstGeom>
            <a:ln w="12700" cap="sq" cmpd="sng">
              <a:solidFill>
                <a:schemeClr val="tx1"/>
              </a:solidFill>
              <a:prstDash val="solid"/>
              <a:round/>
              <a:headEnd type="none" w="sm" len="sm"/>
              <a:tailEnd type="triangl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55" name="椭圆 690195"/>
            <p:cNvSpPr/>
            <p:nvPr/>
          </p:nvSpPr>
          <p:spPr>
            <a:xfrm>
              <a:off x="1080" y="8040"/>
              <a:ext cx="1080" cy="840"/>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p>
              <a:pPr lvl="0" algn="ctr"/>
              <a:r>
                <a:rPr lang="zh-CN" altLang="en-US" sz="1800" dirty="0">
                  <a:latin typeface="Times New Roman" panose="02020603050405020304" pitchFamily="18" charset="0"/>
                  <a:ea typeface="宋体" panose="02010600030101010101" pitchFamily="2" charset="-122"/>
                </a:rPr>
                <a:t>用户</a:t>
              </a:r>
              <a:endParaRPr lang="zh-CN" altLang="en-US" sz="1800" dirty="0">
                <a:latin typeface="Times New Roman" panose="02020603050405020304" pitchFamily="18" charset="0"/>
                <a:ea typeface="宋体" panose="02010600030101010101" pitchFamily="2" charset="-122"/>
              </a:endParaRPr>
            </a:p>
          </p:txBody>
        </p:sp>
        <p:sp>
          <p:nvSpPr>
            <p:cNvPr id="14356" name="直接连接符 690196"/>
            <p:cNvSpPr/>
            <p:nvPr/>
          </p:nvSpPr>
          <p:spPr>
            <a:xfrm flipH="1">
              <a:off x="2040" y="6840"/>
              <a:ext cx="600" cy="1200"/>
            </a:xfrm>
            <a:prstGeom prst="line">
              <a:avLst/>
            </a:prstGeom>
            <a:ln w="12700" cap="sq" cmpd="sng">
              <a:solidFill>
                <a:schemeClr val="tx1"/>
              </a:solidFill>
              <a:prstDash val="solid"/>
              <a:round/>
              <a:headEnd type="none" w="sm" len="sm"/>
              <a:tailEnd type="triangl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57" name="直接连接符 690197"/>
            <p:cNvSpPr/>
            <p:nvPr/>
          </p:nvSpPr>
          <p:spPr>
            <a:xfrm>
              <a:off x="2280" y="8520"/>
              <a:ext cx="840" cy="0"/>
            </a:xfrm>
            <a:prstGeom prst="line">
              <a:avLst/>
            </a:prstGeom>
            <a:ln w="12700" cap="flat" cmpd="sng">
              <a:solidFill>
                <a:schemeClr val="tx1"/>
              </a:solidFill>
              <a:prstDash val="dashDot"/>
              <a:round/>
              <a:headEnd type="none" w="sm" len="sm"/>
              <a:tailEnd type="non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58" name="直接连接符 690198"/>
            <p:cNvSpPr/>
            <p:nvPr/>
          </p:nvSpPr>
          <p:spPr>
            <a:xfrm flipH="1">
              <a:off x="8520" y="6840"/>
              <a:ext cx="840" cy="1200"/>
            </a:xfrm>
            <a:prstGeom prst="line">
              <a:avLst/>
            </a:prstGeom>
            <a:ln w="12700" cap="sq" cmpd="sng">
              <a:solidFill>
                <a:schemeClr val="tx1"/>
              </a:solidFill>
              <a:prstDash val="solid"/>
              <a:round/>
              <a:headEnd type="none" w="sm" len="sm"/>
              <a:tailEnd type="triangl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59" name="直接连接符 690199"/>
            <p:cNvSpPr/>
            <p:nvPr/>
          </p:nvSpPr>
          <p:spPr>
            <a:xfrm>
              <a:off x="9480" y="6840"/>
              <a:ext cx="840" cy="1080"/>
            </a:xfrm>
            <a:prstGeom prst="line">
              <a:avLst/>
            </a:prstGeom>
            <a:ln w="12700" cap="sq" cmpd="sng">
              <a:solidFill>
                <a:schemeClr val="tx1"/>
              </a:solidFill>
              <a:prstDash val="solid"/>
              <a:round/>
              <a:headEnd type="none" w="sm" len="sm"/>
              <a:tailEnd type="triangl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60" name="直接连接符 690200"/>
            <p:cNvSpPr/>
            <p:nvPr/>
          </p:nvSpPr>
          <p:spPr>
            <a:xfrm>
              <a:off x="9000" y="8400"/>
              <a:ext cx="840" cy="0"/>
            </a:xfrm>
            <a:prstGeom prst="line">
              <a:avLst/>
            </a:prstGeom>
            <a:ln w="12700" cap="flat" cmpd="sng">
              <a:solidFill>
                <a:schemeClr val="tx1"/>
              </a:solidFill>
              <a:prstDash val="dashDot"/>
              <a:round/>
              <a:headEnd type="none" w="sm" len="sm"/>
              <a:tailEnd type="non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61" name="直接连接符 690201"/>
            <p:cNvSpPr/>
            <p:nvPr/>
          </p:nvSpPr>
          <p:spPr>
            <a:xfrm flipH="1">
              <a:off x="9000" y="3840"/>
              <a:ext cx="2280" cy="0"/>
            </a:xfrm>
            <a:prstGeom prst="line">
              <a:avLst/>
            </a:prstGeom>
            <a:ln w="12700" cap="flat" cmpd="sng">
              <a:solidFill>
                <a:schemeClr val="tx1"/>
              </a:solidFill>
              <a:prstDash val="sysDot"/>
              <a:round/>
              <a:headEnd type="none" w="med" len="med"/>
              <a:tailEnd type="triangle" w="med" len="med"/>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62" name="直接连接符 690202"/>
            <p:cNvSpPr/>
            <p:nvPr/>
          </p:nvSpPr>
          <p:spPr>
            <a:xfrm flipH="1">
              <a:off x="9360" y="5160"/>
              <a:ext cx="1920" cy="0"/>
            </a:xfrm>
            <a:prstGeom prst="line">
              <a:avLst/>
            </a:prstGeom>
            <a:ln w="12700" cap="flat" cmpd="sng">
              <a:solidFill>
                <a:schemeClr val="tx1"/>
              </a:solidFill>
              <a:prstDash val="sysDot"/>
              <a:round/>
              <a:headEnd type="none" w="med" len="med"/>
              <a:tailEnd type="triangle" w="med" len="med"/>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63" name="直接连接符 690203"/>
            <p:cNvSpPr/>
            <p:nvPr/>
          </p:nvSpPr>
          <p:spPr>
            <a:xfrm flipH="1">
              <a:off x="10440" y="6600"/>
              <a:ext cx="840" cy="0"/>
            </a:xfrm>
            <a:prstGeom prst="line">
              <a:avLst/>
            </a:prstGeom>
            <a:ln w="12700" cap="flat" cmpd="sng">
              <a:solidFill>
                <a:schemeClr val="tx1"/>
              </a:solidFill>
              <a:prstDash val="sysDot"/>
              <a:round/>
              <a:headEnd type="none" w="med" len="med"/>
              <a:tailEnd type="triangle" w="med" len="med"/>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64" name="矩形 690204"/>
            <p:cNvSpPr/>
            <p:nvPr/>
          </p:nvSpPr>
          <p:spPr>
            <a:xfrm>
              <a:off x="11640" y="6360"/>
              <a:ext cx="1200" cy="600"/>
            </a:xfrm>
            <a:prstGeom prst="rect">
              <a:avLst/>
            </a:prstGeom>
            <a:solidFill>
              <a:schemeClr val="accent1"/>
            </a:solidFill>
            <a:ln w="12700" cap="sq" cmpd="sng">
              <a:solidFill>
                <a:schemeClr val="tx1"/>
              </a:solidFill>
              <a:prstDash val="solid"/>
              <a:miter/>
              <a:headEnd type="none" w="med" len="med"/>
              <a:tailEnd type="none" w="med" len="med"/>
            </a:ln>
          </p:spPr>
          <p:txBody>
            <a:bodyPr wrap="none" anchor="ctr"/>
            <a:p>
              <a:pPr lvl="0" algn="ctr"/>
              <a:r>
                <a:rPr lang="en-US" altLang="zh-CN" sz="1800">
                  <a:latin typeface="Times New Roman" panose="02020603050405020304" pitchFamily="18" charset="0"/>
                  <a:ea typeface="宋体" panose="02010600030101010101" pitchFamily="2" charset="-122"/>
                </a:rPr>
                <a:t>N+1</a:t>
              </a:r>
              <a:r>
                <a:rPr lang="zh-CN" altLang="en-US" sz="1800" dirty="0">
                  <a:latin typeface="Times New Roman" panose="02020603050405020304" pitchFamily="18" charset="0"/>
                  <a:ea typeface="宋体" panose="02010600030101010101" pitchFamily="2" charset="-122"/>
                </a:rPr>
                <a:t>层</a:t>
              </a:r>
              <a:endParaRPr lang="zh-CN" altLang="en-US" sz="1800" dirty="0">
                <a:latin typeface="Times New Roman" panose="02020603050405020304" pitchFamily="18" charset="0"/>
                <a:ea typeface="宋体" panose="02010600030101010101" pitchFamily="2" charset="-122"/>
              </a:endParaRPr>
            </a:p>
          </p:txBody>
        </p:sp>
        <p:sp>
          <p:nvSpPr>
            <p:cNvPr id="14365" name="矩形 690205"/>
            <p:cNvSpPr/>
            <p:nvPr/>
          </p:nvSpPr>
          <p:spPr>
            <a:xfrm>
              <a:off x="11640" y="4920"/>
              <a:ext cx="1200" cy="600"/>
            </a:xfrm>
            <a:prstGeom prst="rect">
              <a:avLst/>
            </a:prstGeom>
            <a:solidFill>
              <a:schemeClr val="accent1"/>
            </a:solidFill>
            <a:ln w="12700" cap="sq" cmpd="sng">
              <a:solidFill>
                <a:schemeClr val="tx1"/>
              </a:solidFill>
              <a:prstDash val="solid"/>
              <a:miter/>
              <a:headEnd type="none" w="med" len="med"/>
              <a:tailEnd type="none" w="med" len="med"/>
            </a:ln>
          </p:spPr>
          <p:txBody>
            <a:bodyPr wrap="none" anchor="ctr"/>
            <a:p>
              <a:pPr lvl="0" algn="ctr"/>
              <a:r>
                <a:rPr lang="en-US" altLang="zh-CN" sz="1800">
                  <a:latin typeface="Times New Roman" panose="02020603050405020304" pitchFamily="18" charset="0"/>
                  <a:ea typeface="宋体" panose="02010600030101010101" pitchFamily="2" charset="-122"/>
                </a:rPr>
                <a:t>N</a:t>
              </a:r>
              <a:r>
                <a:rPr lang="zh-CN" altLang="en-US" sz="1800" dirty="0">
                  <a:latin typeface="Times New Roman" panose="02020603050405020304" pitchFamily="18" charset="0"/>
                  <a:ea typeface="宋体" panose="02010600030101010101" pitchFamily="2" charset="-122"/>
                </a:rPr>
                <a:t>层</a:t>
              </a:r>
              <a:endParaRPr lang="zh-CN" altLang="en-US" sz="1800" dirty="0">
                <a:latin typeface="Times New Roman" panose="02020603050405020304" pitchFamily="18" charset="0"/>
                <a:ea typeface="宋体" panose="02010600030101010101" pitchFamily="2" charset="-122"/>
              </a:endParaRPr>
            </a:p>
          </p:txBody>
        </p:sp>
        <p:sp>
          <p:nvSpPr>
            <p:cNvPr id="14366" name="矩形 690206"/>
            <p:cNvSpPr/>
            <p:nvPr/>
          </p:nvSpPr>
          <p:spPr>
            <a:xfrm>
              <a:off x="11640" y="3600"/>
              <a:ext cx="1200" cy="600"/>
            </a:xfrm>
            <a:prstGeom prst="rect">
              <a:avLst/>
            </a:prstGeom>
            <a:solidFill>
              <a:schemeClr val="accent1"/>
            </a:solidFill>
            <a:ln w="12700" cap="sq" cmpd="sng">
              <a:solidFill>
                <a:schemeClr val="tx1"/>
              </a:solidFill>
              <a:prstDash val="solid"/>
              <a:miter/>
              <a:headEnd type="none" w="med" len="med"/>
              <a:tailEnd type="none" w="med" len="med"/>
            </a:ln>
          </p:spPr>
          <p:txBody>
            <a:bodyPr wrap="none" anchor="ctr"/>
            <a:p>
              <a:pPr lvl="0" algn="ctr"/>
              <a:r>
                <a:rPr lang="en-US" altLang="zh-CN" sz="1800">
                  <a:latin typeface="Times New Roman" panose="02020603050405020304" pitchFamily="18" charset="0"/>
                  <a:ea typeface="宋体" panose="02010600030101010101" pitchFamily="2" charset="-122"/>
                </a:rPr>
                <a:t>N-1</a:t>
              </a:r>
              <a:r>
                <a:rPr lang="zh-CN" altLang="en-US" sz="1800" dirty="0">
                  <a:latin typeface="Times New Roman" panose="02020603050405020304" pitchFamily="18" charset="0"/>
                  <a:ea typeface="宋体" panose="02010600030101010101" pitchFamily="2" charset="-122"/>
                </a:rPr>
                <a:t>层</a:t>
              </a:r>
              <a:endParaRPr lang="zh-CN" altLang="en-US" sz="1800" dirty="0">
                <a:latin typeface="Times New Roman" panose="02020603050405020304" pitchFamily="18" charset="0"/>
                <a:ea typeface="宋体" panose="02010600030101010101" pitchFamily="2" charset="-122"/>
              </a:endParaRPr>
            </a:p>
          </p:txBody>
        </p:sp>
        <p:sp>
          <p:nvSpPr>
            <p:cNvPr id="14367" name="矩形 690207"/>
            <p:cNvSpPr/>
            <p:nvPr/>
          </p:nvSpPr>
          <p:spPr>
            <a:xfrm>
              <a:off x="3480" y="3480"/>
              <a:ext cx="1440" cy="6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p>
              <a:pPr lvl="0" algn="ctr"/>
              <a:r>
                <a:rPr lang="zh-CN" altLang="en-US" sz="1800">
                  <a:latin typeface="Times New Roman" panose="02020603050405020304" pitchFamily="18" charset="0"/>
                  <a:ea typeface="宋体" panose="02010600030101010101" pitchFamily="2" charset="-122"/>
                </a:rPr>
                <a:t>子</a:t>
              </a:r>
              <a:r>
                <a:rPr lang="en-US" altLang="zh-CN" sz="1800">
                  <a:latin typeface="Times New Roman" panose="02020603050405020304" pitchFamily="18" charset="0"/>
                  <a:ea typeface="宋体" panose="02010600030101010101" pitchFamily="2" charset="-122"/>
                </a:rPr>
                <a:t>CA</a:t>
              </a:r>
              <a:endParaRPr lang="en-US" altLang="zh-CN" sz="1800">
                <a:latin typeface="Times New Roman" panose="02020603050405020304" pitchFamily="18" charset="0"/>
                <a:ea typeface="宋体" panose="02010600030101010101" pitchFamily="2" charset="-122"/>
              </a:endParaRPr>
            </a:p>
          </p:txBody>
        </p:sp>
        <p:sp>
          <p:nvSpPr>
            <p:cNvPr id="14368" name="矩形 690208"/>
            <p:cNvSpPr/>
            <p:nvPr/>
          </p:nvSpPr>
          <p:spPr>
            <a:xfrm>
              <a:off x="6840" y="3600"/>
              <a:ext cx="1440" cy="6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p>
              <a:pPr lvl="0" algn="ctr"/>
              <a:r>
                <a:rPr lang="zh-CN" altLang="en-US" sz="1800">
                  <a:latin typeface="Times New Roman" panose="02020603050405020304" pitchFamily="18" charset="0"/>
                  <a:ea typeface="宋体" panose="02010600030101010101" pitchFamily="2" charset="-122"/>
                </a:rPr>
                <a:t>子</a:t>
              </a:r>
              <a:r>
                <a:rPr lang="en-US" altLang="zh-CN" sz="1800">
                  <a:latin typeface="Times New Roman" panose="02020603050405020304" pitchFamily="18" charset="0"/>
                  <a:ea typeface="宋体" panose="02010600030101010101" pitchFamily="2" charset="-122"/>
                </a:rPr>
                <a:t>CA</a:t>
              </a:r>
              <a:endParaRPr lang="en-US" altLang="zh-CN" sz="1800">
                <a:latin typeface="Times New Roman" panose="02020603050405020304" pitchFamily="18" charset="0"/>
                <a:ea typeface="宋体" panose="02010600030101010101" pitchFamily="2" charset="-122"/>
              </a:endParaRPr>
            </a:p>
          </p:txBody>
        </p:sp>
        <p:sp>
          <p:nvSpPr>
            <p:cNvPr id="14369" name="直接连接符 690209"/>
            <p:cNvSpPr/>
            <p:nvPr/>
          </p:nvSpPr>
          <p:spPr>
            <a:xfrm>
              <a:off x="4200" y="4200"/>
              <a:ext cx="840" cy="600"/>
            </a:xfrm>
            <a:prstGeom prst="line">
              <a:avLst/>
            </a:prstGeom>
            <a:ln w="12700" cap="sq" cmpd="sng">
              <a:solidFill>
                <a:schemeClr val="tx1"/>
              </a:solidFill>
              <a:prstDash val="solid"/>
              <a:round/>
              <a:headEnd type="none" w="med" len="med"/>
              <a:tailEnd type="triangle" w="med" len="med"/>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70" name="直接连接符 690210"/>
            <p:cNvSpPr/>
            <p:nvPr/>
          </p:nvSpPr>
          <p:spPr>
            <a:xfrm flipH="1">
              <a:off x="6480" y="4200"/>
              <a:ext cx="960" cy="720"/>
            </a:xfrm>
            <a:prstGeom prst="line">
              <a:avLst/>
            </a:prstGeom>
            <a:ln w="12700" cap="sq" cmpd="sng">
              <a:solidFill>
                <a:schemeClr val="tx1"/>
              </a:solidFill>
              <a:prstDash val="solid"/>
              <a:round/>
              <a:headEnd type="none" w="sm" len="sm"/>
              <a:tailEnd type="triangle" w="sm" len="sm"/>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71" name="直接连接符 690211"/>
            <p:cNvSpPr/>
            <p:nvPr/>
          </p:nvSpPr>
          <p:spPr>
            <a:xfrm flipH="1">
              <a:off x="4680" y="3000"/>
              <a:ext cx="960" cy="480"/>
            </a:xfrm>
            <a:prstGeom prst="line">
              <a:avLst/>
            </a:prstGeom>
            <a:ln w="12700" cap="flat" cmpd="sng">
              <a:solidFill>
                <a:schemeClr val="tx1"/>
              </a:solidFill>
              <a:prstDash val="sysDot"/>
              <a:round/>
              <a:headEnd type="none" w="med" len="med"/>
              <a:tailEnd type="triangle" w="med" len="med"/>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72" name="直接连接符 690212"/>
            <p:cNvSpPr/>
            <p:nvPr/>
          </p:nvSpPr>
          <p:spPr>
            <a:xfrm>
              <a:off x="5880" y="3000"/>
              <a:ext cx="1080" cy="480"/>
            </a:xfrm>
            <a:prstGeom prst="line">
              <a:avLst/>
            </a:prstGeom>
            <a:ln w="12700" cap="flat" cmpd="sng">
              <a:solidFill>
                <a:schemeClr val="tx1"/>
              </a:solidFill>
              <a:prstDash val="sysDot"/>
              <a:round/>
              <a:headEnd type="none" w="med" len="med"/>
              <a:tailEnd type="triangle" w="med" len="med"/>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73" name="直接连接符 690213"/>
            <p:cNvSpPr/>
            <p:nvPr/>
          </p:nvSpPr>
          <p:spPr>
            <a:xfrm flipH="1">
              <a:off x="7080" y="2520"/>
              <a:ext cx="4080" cy="0"/>
            </a:xfrm>
            <a:prstGeom prst="line">
              <a:avLst/>
            </a:prstGeom>
            <a:ln w="12700" cap="flat" cmpd="sng">
              <a:solidFill>
                <a:schemeClr val="tx1"/>
              </a:solidFill>
              <a:prstDash val="sysDot"/>
              <a:round/>
              <a:headEnd type="none" w="med" len="med"/>
              <a:tailEnd type="triangle" w="med" len="med"/>
            </a:ln>
          </p:spPr>
          <p:txBody>
            <a:bodyPr anchor="t"/>
            <a:p>
              <a:pPr lvl="0" algn="ctr"/>
              <a:endParaRPr lang="zh-CN" altLang="en-US">
                <a:latin typeface="Times New Roman" panose="02020603050405020304" pitchFamily="18" charset="0"/>
                <a:ea typeface="宋体" panose="02010600030101010101" pitchFamily="2" charset="-122"/>
              </a:endParaRPr>
            </a:p>
          </p:txBody>
        </p:sp>
        <p:sp>
          <p:nvSpPr>
            <p:cNvPr id="14374" name="矩形 690214"/>
            <p:cNvSpPr/>
            <p:nvPr/>
          </p:nvSpPr>
          <p:spPr>
            <a:xfrm>
              <a:off x="10560" y="2160"/>
              <a:ext cx="2280" cy="600"/>
            </a:xfrm>
            <a:prstGeom prst="rect">
              <a:avLst/>
            </a:prstGeom>
            <a:solidFill>
              <a:schemeClr val="accent1"/>
            </a:solidFill>
            <a:ln w="12700" cap="sq" cmpd="sng">
              <a:solidFill>
                <a:schemeClr val="tx1"/>
              </a:solidFill>
              <a:prstDash val="solid"/>
              <a:miter/>
              <a:headEnd type="none" w="med" len="med"/>
              <a:tailEnd type="none" w="med" len="med"/>
            </a:ln>
          </p:spPr>
          <p:txBody>
            <a:bodyPr wrap="none" anchor="ctr"/>
            <a:p>
              <a:pPr lvl="0" algn="ctr"/>
              <a:r>
                <a:rPr lang="zh-CN" altLang="en-US" sz="1800" dirty="0">
                  <a:latin typeface="Times New Roman" panose="02020603050405020304" pitchFamily="18" charset="0"/>
                  <a:ea typeface="宋体" panose="02010600030101010101" pitchFamily="2" charset="-122"/>
                </a:rPr>
                <a:t>公共信任锚</a:t>
              </a:r>
              <a:endParaRPr lang="zh-CN" altLang="en-US" sz="1800" dirty="0">
                <a:latin typeface="Times New Roman" panose="02020603050405020304" pitchFamily="18" charset="0"/>
                <a:ea typeface="宋体" panose="02010600030101010101" pitchFamily="2" charset="-122"/>
              </a:endParaRPr>
            </a:p>
          </p:txBody>
        </p:sp>
        <p:sp>
          <p:nvSpPr>
            <p:cNvPr id="14375" name="直接连接符 690215"/>
            <p:cNvSpPr/>
            <p:nvPr/>
          </p:nvSpPr>
          <p:spPr>
            <a:xfrm>
              <a:off x="4800" y="8520"/>
              <a:ext cx="2400" cy="0"/>
            </a:xfrm>
            <a:prstGeom prst="line">
              <a:avLst/>
            </a:prstGeom>
            <a:ln w="12700" cap="flat" cmpd="sng">
              <a:solidFill>
                <a:schemeClr val="tx1"/>
              </a:solidFill>
              <a:prstDash val="sysDot"/>
              <a:round/>
              <a:headEnd type="triangle" w="med" len="med"/>
              <a:tailEnd type="triangle" w="med" len="med"/>
            </a:ln>
          </p:spPr>
          <p:txBody>
            <a:bodyPr anchor="t"/>
            <a:p>
              <a:pPr lvl="0" algn="ctr"/>
              <a:endParaRPr lang="zh-CN" altLang="en-US">
                <a:latin typeface="Times New Roman" panose="02020603050405020304" pitchFamily="18" charset="0"/>
                <a:ea typeface="宋体" panose="02010600030101010101" pitchFamily="2"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5.4 PKI应用实例</a:t>
            </a:r>
            <a:endParaRPr lang="zh-CN" altLang="en-US"/>
          </a:p>
        </p:txBody>
      </p:sp>
      <p:sp>
        <p:nvSpPr>
          <p:cNvPr id="3" name="内容占位符 2"/>
          <p:cNvSpPr>
            <a:spLocks noGrp="1"/>
          </p:cNvSpPr>
          <p:nvPr>
            <p:ph sz="half" idx="1"/>
          </p:nvPr>
        </p:nvSpPr>
        <p:spPr>
          <a:xfrm>
            <a:off x="596900" y="1244600"/>
            <a:ext cx="11126470" cy="4932680"/>
          </a:xfrm>
        </p:spPr>
        <p:txBody>
          <a:bodyPr>
            <a:normAutofit fontScale="90000" lnSpcReduction="10000"/>
          </a:bodyPr>
          <a:p>
            <a:pPr marL="0" indent="0">
              <a:buNone/>
            </a:pPr>
            <a:r>
              <a:rPr lang="zh-CN" altLang="en-US" sz="2800"/>
              <a:t>5.4.1 虚拟专用网络（VPN）—— PKI 与 IPSec</a:t>
            </a:r>
            <a:endParaRPr lang="zh-CN" altLang="en-US" sz="2800"/>
          </a:p>
          <a:p>
            <a:pPr marL="0" indent="0">
              <a:buNone/>
            </a:pPr>
            <a:r>
              <a:rPr lang="zh-CN" altLang="en-US"/>
              <a:t>       </a:t>
            </a:r>
            <a:endParaRPr lang="zh-CN" altLang="en-US"/>
          </a:p>
          <a:p>
            <a:pPr marL="0" indent="0">
              <a:buNone/>
            </a:pPr>
            <a:r>
              <a:rPr lang="zh-CN" altLang="en-US"/>
              <a:t>       在过去几年中，</a:t>
            </a:r>
            <a:r>
              <a:rPr lang="zh-CN" altLang="en-US">
                <a:solidFill>
                  <a:srgbClr val="FF0000"/>
                </a:solidFill>
              </a:rPr>
              <a:t>VPN</a:t>
            </a:r>
            <a:r>
              <a:rPr lang="zh-CN" altLang="en-US"/>
              <a:t>越来越为企业所青睐。它</a:t>
            </a:r>
            <a:r>
              <a:rPr lang="zh-CN" altLang="en-US">
                <a:solidFill>
                  <a:srgbClr val="FF0000"/>
                </a:solidFill>
              </a:rPr>
              <a:t>是一种架构在公用通信基础设施上的专用数据通信网络</a:t>
            </a:r>
            <a:r>
              <a:rPr lang="zh-CN" altLang="en-US"/>
              <a:t>，</a:t>
            </a:r>
            <a:r>
              <a:rPr lang="zh-CN" altLang="en-US">
                <a:solidFill>
                  <a:srgbClr val="FF0000"/>
                </a:solidFill>
              </a:rPr>
              <a:t>利用网络层安全协议（尤其是IPSec）和建立在PKI上的加密与签名技术来获得私有性</a:t>
            </a:r>
            <a:r>
              <a:rPr lang="zh-CN" altLang="en-US"/>
              <a:t>。同租用线路等方法相比，VPN既节省开销又易于安装和使用，已经成为企业架构Intranet和Extranet的首选。</a:t>
            </a:r>
            <a:endParaRPr lang="zh-CN" altLang="en-US"/>
          </a:p>
          <a:p>
            <a:pPr marL="0" indent="0">
              <a:buNone/>
            </a:pPr>
            <a:r>
              <a:rPr lang="zh-CN" altLang="en-US"/>
              <a:t>       口令用来防止未授权的个人直接访问敏感数据，而防火墙用来防止公司以外的未授权个人访问公司内部信息，然而这种安全技术也存在很多漏洞。</a:t>
            </a:r>
            <a:endParaRPr lang="zh-CN" altLang="en-US"/>
          </a:p>
          <a:p>
            <a:pPr marL="0" indent="0">
              <a:buNone/>
            </a:pPr>
            <a:r>
              <a:rPr lang="zh-CN" altLang="en-US"/>
              <a:t>       基于PKI技术的IPSec协议现在已经成为架构VPN 的基础，它可以为路由器之间、防火墙之间或者路由器和防火墙之间提供经过加密和认证的通信。虽然它的实现会复杂一些，但其安全性比其他协议都完善得多。</a:t>
            </a:r>
            <a:r>
              <a:rPr lang="zh-CN" altLang="en-US">
                <a:solidFill>
                  <a:srgbClr val="FF0000"/>
                </a:solidFill>
              </a:rPr>
              <a:t>由于IPSec是IP层上的协议</a:t>
            </a:r>
            <a:r>
              <a:rPr lang="zh-CN" altLang="en-US"/>
              <a:t>，因此很</a:t>
            </a:r>
            <a:r>
              <a:rPr lang="zh-CN" altLang="en-US">
                <a:solidFill>
                  <a:srgbClr val="FF0000"/>
                </a:solidFill>
              </a:rPr>
              <a:t>容易在全世界范围内形成一种规范，具有非常好的通用性</a:t>
            </a:r>
            <a:r>
              <a:rPr lang="zh-CN" altLang="en-US"/>
              <a:t>，而且</a:t>
            </a:r>
            <a:r>
              <a:rPr lang="zh-CN" altLang="en-US">
                <a:solidFill>
                  <a:srgbClr val="FF0000"/>
                </a:solidFill>
              </a:rPr>
              <a:t>IPSec本身</a:t>
            </a:r>
            <a:r>
              <a:rPr lang="zh-CN" altLang="en-US"/>
              <a:t>就</a:t>
            </a:r>
            <a:r>
              <a:rPr lang="zh-CN" altLang="en-US">
                <a:solidFill>
                  <a:srgbClr val="FF0000"/>
                </a:solidFill>
              </a:rPr>
              <a:t>支持</a:t>
            </a:r>
            <a:r>
              <a:rPr lang="zh-CN" altLang="en-US"/>
              <a:t>面向未来的协议——</a:t>
            </a:r>
            <a:r>
              <a:rPr lang="zh-CN" altLang="en-US">
                <a:solidFill>
                  <a:srgbClr val="FF0000"/>
                </a:solidFill>
              </a:rPr>
              <a:t>IPv6</a:t>
            </a:r>
            <a:r>
              <a:rPr lang="zh-CN" altLang="en-US"/>
              <a:t>。总之，IPSec还是一个发展中的协议，随着成熟的公钥密码技术越来越多地嵌入到IPSec中，相信在未来几年内，该协议会在VPN世界里扮演越来越重要的角色。</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5.1 PKI的基本概念和作用</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网络世界与现实世界的区别有很重要的两点：</a:t>
            </a:r>
            <a:r>
              <a:rPr lang="zh-CN" altLang="en-US">
                <a:solidFill>
                  <a:srgbClr val="FF0000"/>
                </a:solidFill>
              </a:rPr>
              <a:t>开放性和匿名性</a:t>
            </a:r>
            <a:r>
              <a:rPr lang="zh-CN" altLang="en-US"/>
              <a:t>。这两个特点使得网络世界如此的迷人，但也正是这两点给网络世界带来了巨大的安全风险，而PKI技术正是解决此问题的一把钥匙。</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5.4 PKI应用实例</a:t>
            </a:r>
            <a:endParaRPr lang="zh-CN" altLang="en-US"/>
          </a:p>
        </p:txBody>
      </p:sp>
      <p:sp>
        <p:nvSpPr>
          <p:cNvPr id="3" name="内容占位符 2"/>
          <p:cNvSpPr>
            <a:spLocks noGrp="1"/>
          </p:cNvSpPr>
          <p:nvPr>
            <p:ph sz="half" idx="1"/>
          </p:nvPr>
        </p:nvSpPr>
        <p:spPr>
          <a:xfrm>
            <a:off x="596900" y="1244600"/>
            <a:ext cx="10954385" cy="5561330"/>
          </a:xfrm>
        </p:spPr>
        <p:txBody>
          <a:bodyPr>
            <a:normAutofit lnSpcReduction="10000"/>
          </a:bodyPr>
          <a:p>
            <a:pPr marL="0" indent="0">
              <a:buNone/>
            </a:pPr>
            <a:r>
              <a:rPr lang="zh-CN" altLang="en-US"/>
              <a:t>5.4.2 安全电子邮件—— PKI 与S/MIME</a:t>
            </a:r>
            <a:endParaRPr lang="zh-CN" altLang="en-US"/>
          </a:p>
          <a:p>
            <a:pPr marL="0" indent="0">
              <a:buNone/>
            </a:pPr>
            <a:r>
              <a:rPr lang="zh-CN" altLang="en-US"/>
              <a:t>       </a:t>
            </a:r>
            <a:endParaRPr lang="zh-CN" altLang="en-US"/>
          </a:p>
          <a:p>
            <a:pPr marL="0" indent="0">
              <a:buNone/>
            </a:pPr>
            <a:r>
              <a:rPr lang="zh-CN" altLang="en-US" sz="2000"/>
              <a:t> 作为Internet上最有效的应用，电子邮件凭借其易用、低成本和高效已经成为现代商业中的一种标准信息交换工具。随着Internet的持续增长，商业机构或政府机构都开始用电子邮件交换一些秘密的或是有商业价值的信息，这就引出了一些安全方面的问题，包括：消息和附件可以在不为通信双方所知的情况下被读取、篡改或截掉；没有办法可以确定一封电子邮件是否真的来自某人，也就是说，发信者的身份可能被人伪造。</a:t>
            </a:r>
            <a:endParaRPr lang="zh-CN" altLang="en-US" sz="2000"/>
          </a:p>
          <a:p>
            <a:pPr marL="0" indent="0">
              <a:buNone/>
            </a:pPr>
            <a:r>
              <a:rPr lang="zh-CN" altLang="en-US" sz="2000"/>
              <a:t> 前一个问题是安全，后一个问题是信任，正是由于安全和信任的缺乏使得公司、机构一般都不用电子邮件交换关键的商务信息，虽然电子邮件本身有着如此之多的优点。</a:t>
            </a:r>
            <a:endParaRPr lang="zh-CN" altLang="en-US" sz="2000"/>
          </a:p>
          <a:p>
            <a:pPr marL="0" indent="0">
              <a:buNone/>
            </a:pPr>
            <a:r>
              <a:rPr lang="zh-CN" altLang="en-US" sz="2000"/>
              <a:t>其实，</a:t>
            </a:r>
            <a:r>
              <a:rPr lang="zh-CN" altLang="en-US" sz="2400">
                <a:solidFill>
                  <a:srgbClr val="FF0000"/>
                </a:solidFill>
              </a:rPr>
              <a:t>电子邮件的安全需求也是机密、完整、认证和不可否认</a:t>
            </a:r>
            <a:r>
              <a:rPr lang="zh-CN" altLang="en-US" sz="2000"/>
              <a:t>，而这些都可以利用PKI技术来获得。具体来说，利用</a:t>
            </a:r>
            <a:r>
              <a:rPr lang="zh-CN" altLang="en-US" sz="2400">
                <a:solidFill>
                  <a:srgbClr val="FF0000"/>
                </a:solidFill>
              </a:rPr>
              <a:t>数字证书和私钥，用户可以对他所发的邮件进行数字签名</a:t>
            </a:r>
            <a:r>
              <a:rPr lang="zh-CN" altLang="en-US" sz="2000"/>
              <a:t>，这样就可以获得认证、完整性和不可否认性，如果证书是由其所属公司或某一可信第三方颁发的，收到邮件的人就可以信任该邮件的来源，无论他是否认识发邮件的人；另一方面，在政策和法律允许的情况下，用加密的方法就可以保障信息的保密性。</a:t>
            </a:r>
            <a:endParaRPr lang="zh-CN" altLang="en-US" sz="2000"/>
          </a:p>
          <a:p>
            <a:pPr marL="0" indent="0">
              <a:buNone/>
            </a:pPr>
            <a:r>
              <a:rPr lang="zh-CN" altLang="en-US" sz="2000"/>
              <a:t>目前发展很快的安全电子邮件协议是S/MIME (The Secure Multipurpose Internet Mail Extension)，这是一个允许发送加密和有签名邮件的协议。该协议的实现需要依赖于PKI技术。</a:t>
            </a:r>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5.4 PKI应用实例</a:t>
            </a:r>
            <a:endParaRPr lang="zh-CN" altLang="en-US"/>
          </a:p>
        </p:txBody>
      </p:sp>
      <p:sp>
        <p:nvSpPr>
          <p:cNvPr id="3" name="内容占位符 2"/>
          <p:cNvSpPr>
            <a:spLocks noGrp="1"/>
          </p:cNvSpPr>
          <p:nvPr>
            <p:ph sz="half" idx="1"/>
          </p:nvPr>
        </p:nvSpPr>
        <p:spPr>
          <a:xfrm>
            <a:off x="191770" y="1244600"/>
            <a:ext cx="11680825" cy="5575300"/>
          </a:xfrm>
        </p:spPr>
        <p:txBody>
          <a:bodyPr>
            <a:normAutofit/>
          </a:bodyPr>
          <a:p>
            <a:pPr marL="0" indent="0">
              <a:buNone/>
            </a:pPr>
            <a:r>
              <a:rPr lang="zh-CN" altLang="en-US" sz="3200"/>
              <a:t>5.4.3 Web安全——PKI 与 SSL</a:t>
            </a:r>
            <a:endParaRPr lang="zh-CN" altLang="en-US" sz="3200"/>
          </a:p>
          <a:p>
            <a:pPr marL="0" indent="0">
              <a:buNone/>
            </a:pPr>
            <a:endParaRPr lang="zh-CN" altLang="en-US"/>
          </a:p>
          <a:p>
            <a:pPr marL="0" indent="0">
              <a:buNone/>
            </a:pPr>
            <a:r>
              <a:rPr lang="zh-CN" altLang="en-US" sz="2000"/>
              <a:t>浏览Web页面或许是人们最常用的访问Internet 的方式。一般的浏览也许并不会让人产生不妥的感觉，可是当您填写表单数据时，您有没有意识到您的私人敏感信息可能被一些居心叵测的人截获，而如果您或您的公司要通过Web 进行一些商业交易，您又如何保证交易的安全呢</a:t>
            </a:r>
            <a:endParaRPr lang="zh-CN" altLang="en-US" sz="2000"/>
          </a:p>
          <a:p>
            <a:pPr marL="0" indent="0">
              <a:buNone/>
            </a:pPr>
            <a:r>
              <a:rPr lang="zh-CN" altLang="en-US" sz="2000"/>
              <a:t>为了透明地解决Web的安全问题，最合适的入手点是浏览器。现在，</a:t>
            </a:r>
            <a:r>
              <a:rPr lang="zh-CN" altLang="en-US" sz="2000">
                <a:solidFill>
                  <a:srgbClr val="FF0000"/>
                </a:solidFill>
              </a:rPr>
              <a:t>无论是IE还是其他浏览器，都支持SSL协议（The Secure Sockets Layer）</a:t>
            </a:r>
            <a:r>
              <a:rPr lang="zh-CN" altLang="en-US" sz="2000"/>
              <a:t>。这是</a:t>
            </a:r>
            <a:r>
              <a:rPr lang="zh-CN" altLang="en-US" sz="2000">
                <a:solidFill>
                  <a:srgbClr val="FF0000"/>
                </a:solidFill>
              </a:rPr>
              <a:t>一个在传输层和应用层之间的安全通信层</a:t>
            </a:r>
            <a:r>
              <a:rPr lang="zh-CN" altLang="en-US" sz="2000"/>
              <a:t>，在两个实体进行通信之前，先要建立SSL连接，以此实现对应用层透明的安全通信。利用PKI技术，</a:t>
            </a:r>
            <a:r>
              <a:rPr lang="zh-CN" altLang="en-US" sz="2000">
                <a:solidFill>
                  <a:srgbClr val="FF0000"/>
                </a:solidFill>
              </a:rPr>
              <a:t>服务器和客户端都对对方的证书进行验证</a:t>
            </a:r>
            <a:r>
              <a:rPr lang="zh-CN" altLang="en-US" sz="2000"/>
              <a:t>，同时</a:t>
            </a:r>
            <a:r>
              <a:rPr lang="zh-CN" altLang="en-US" sz="2000">
                <a:solidFill>
                  <a:srgbClr val="FF0000"/>
                </a:solidFill>
              </a:rPr>
              <a:t>客户端生成会话密钥和选择消息摘要算法，利用服务器端的公钥加密会话密钥，传送给服务器，这样SSL协议就允许在浏览器和服务器之间进行加密通信</a:t>
            </a:r>
            <a:r>
              <a:rPr lang="zh-CN" altLang="en-US" sz="2000"/>
              <a:t>。SSL利用数字证书保证通信安全，服务器端和浏览器端分别由可信的第三方颁发数字证书，这样在交易时，双方可以通过数字证书确认对方的身份。需要注意的是，SSL协议本身并不能提供对不可否认性的支持，这部分的工作必须由数字证书完成。</a:t>
            </a:r>
            <a:endParaRPr lang="zh-CN" altLang="en-US" sz="2000"/>
          </a:p>
          <a:p>
            <a:pPr marL="0" indent="0">
              <a:buNone/>
            </a:pPr>
            <a:r>
              <a:rPr lang="zh-CN" altLang="en-US" sz="2000"/>
              <a:t>结合SSL协议和数字证书，PKI技术可以保证Web 交易多方面的安全需求，使Web上的交易和面对面的交易一样安全。</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5.1 PKI的基本概念和作用</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sz="2800" b="1"/>
              <a:t>5.1.1 什么是PKI技术</a:t>
            </a:r>
            <a:endParaRPr lang="zh-CN" altLang="en-US" sz="2800" b="1"/>
          </a:p>
          <a:p>
            <a:pPr marL="0" indent="0">
              <a:buNone/>
            </a:pPr>
            <a:endParaRPr lang="zh-CN" altLang="en-US"/>
          </a:p>
          <a:p>
            <a:pPr marL="0" indent="0">
              <a:buNone/>
            </a:pPr>
            <a:r>
              <a:rPr lang="zh-CN" altLang="en-US"/>
              <a:t>      所谓PKI(Pubic Key Infrastructure)即公钥基础设施，是指</a:t>
            </a:r>
            <a:r>
              <a:rPr lang="zh-CN" altLang="en-US">
                <a:solidFill>
                  <a:srgbClr val="FF0000"/>
                </a:solidFill>
              </a:rPr>
              <a:t>用公钥密码技术</a:t>
            </a:r>
            <a:r>
              <a:rPr lang="zh-CN" altLang="en-US"/>
              <a:t>来实施和</a:t>
            </a:r>
            <a:r>
              <a:rPr lang="zh-CN" altLang="en-US">
                <a:solidFill>
                  <a:srgbClr val="FF0000"/>
                </a:solidFill>
              </a:rPr>
              <a:t>提供安全服务</a:t>
            </a:r>
            <a:r>
              <a:rPr lang="zh-CN" altLang="en-US"/>
              <a:t>的具有</a:t>
            </a:r>
            <a:r>
              <a:rPr lang="zh-CN" altLang="en-US">
                <a:solidFill>
                  <a:srgbClr val="FF0000"/>
                </a:solidFill>
              </a:rPr>
              <a:t>普适性</a:t>
            </a:r>
            <a:r>
              <a:rPr lang="zh-CN" altLang="en-US"/>
              <a:t>的</a:t>
            </a:r>
            <a:r>
              <a:rPr lang="zh-CN" altLang="en-US">
                <a:solidFill>
                  <a:srgbClr val="FF0000"/>
                </a:solidFill>
              </a:rPr>
              <a:t>安全基础设施</a:t>
            </a:r>
            <a:r>
              <a:rPr lang="zh-CN" altLang="en-US"/>
              <a:t>，是一种遵循标准的利用公钥加密技术为电子商务的开展提供一套安全基础平台的技术和规范。</a:t>
            </a:r>
            <a:endParaRPr lang="zh-CN" altLang="en-US"/>
          </a:p>
          <a:p>
            <a:pPr marL="0" indent="0">
              <a:buNone/>
            </a:pPr>
            <a:endParaRPr lang="zh-CN" altLang="en-US"/>
          </a:p>
          <a:p>
            <a:pPr marL="0" indent="0">
              <a:buNone/>
            </a:pPr>
            <a:r>
              <a:rPr>
                <a:latin typeface="华文中宋" panose="02010600040101010101" pitchFamily="2" charset="-122"/>
                <a:ea typeface="华文中宋" panose="02010600040101010101" pitchFamily="2" charset="-122"/>
                <a:sym typeface="+mn-ea"/>
              </a:rPr>
              <a:t>公钥和其他加密技术的结合。可以满足网上交易和网上办公的需求（如电子商务、网上银行和电子政务等）；也能开发出一些产品，满足电子商务、网上银行和电子政务等安全所需要的认证、数字签名和数字信封、数据完整性、保密性和不可否认性等机制。</a:t>
            </a:r>
            <a:endParaRPr>
              <a:latin typeface="华文中宋" panose="02010600040101010101" pitchFamily="2" charset="-122"/>
              <a:ea typeface="华文中宋" panose="02010600040101010101" pitchFamily="2" charset="-122"/>
              <a:sym typeface="+mn-ea"/>
            </a:endParaRPr>
          </a:p>
          <a:p>
            <a:pPr marL="0" indent="0">
              <a:buNone/>
            </a:pPr>
            <a:endParaRPr lang="zh-CN" altLang="en-US" dirty="0">
              <a:latin typeface="华文中宋" panose="02010600040101010101" pitchFamily="2" charset="-122"/>
              <a:ea typeface="华文中宋" panose="02010600040101010101" pitchFamily="2" charset="-122"/>
            </a:endParaRPr>
          </a:p>
          <a:p>
            <a:pPr marL="0" indent="0">
              <a:buNone/>
            </a:pPr>
            <a:r>
              <a:rPr>
                <a:latin typeface="Times New Roman" panose="02020603050405020304" pitchFamily="18" charset="0"/>
                <a:ea typeface="华文中宋" panose="02010600040101010101" pitchFamily="2" charset="-122"/>
                <a:sym typeface="+mn-ea"/>
              </a:rPr>
              <a:t>   但随着网络应用（诸如电子商务）的发展，</a:t>
            </a:r>
            <a:r>
              <a:rPr lang="en-US" altLang="zh-CN">
                <a:latin typeface="Times New Roman" panose="02020603050405020304" pitchFamily="18" charset="0"/>
                <a:ea typeface="华文中宋" panose="02010600040101010101" pitchFamily="2" charset="-122"/>
                <a:sym typeface="+mn-ea"/>
              </a:rPr>
              <a:t>PKI</a:t>
            </a:r>
            <a:r>
              <a:rPr>
                <a:latin typeface="Times New Roman" panose="02020603050405020304" pitchFamily="18" charset="0"/>
                <a:ea typeface="华文中宋" panose="02010600040101010101" pitchFamily="2" charset="-122"/>
                <a:sym typeface="+mn-ea"/>
              </a:rPr>
              <a:t>的应用也在发展，并在计算机和网络环境中得到了广泛应用：如可信计算机的本机认证、网上证券、网上保险；网上办公、网上税务、网上工商、网上海关、网上医院等。</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5.1 PKI的基本概念和作用</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X</a:t>
            </a:r>
            <a:r>
              <a:rPr lang="en-US" altLang="zh-CN"/>
              <a:t>.</a:t>
            </a:r>
            <a:r>
              <a:rPr lang="zh-CN" altLang="en-US"/>
              <a:t>509标准中为了使PKI有别于权限管理基础设施（privilege management infrastructure，PMI），将PKI定义为支持公钥管理并能</a:t>
            </a:r>
            <a:r>
              <a:rPr lang="zh-CN" altLang="en-US">
                <a:solidFill>
                  <a:srgbClr val="FF0000"/>
                </a:solidFill>
              </a:rPr>
              <a:t>支持认证，加密，完整性和可追究性服务</a:t>
            </a:r>
            <a:r>
              <a:rPr lang="zh-CN" altLang="en-US"/>
              <a:t>的基础设施。这个概念不仅叙述了PKI</a:t>
            </a:r>
            <a:r>
              <a:rPr lang="zh-CN" altLang="en-US">
                <a:solidFill>
                  <a:srgbClr val="FF0000"/>
                </a:solidFill>
              </a:rPr>
              <a:t>能提供安全服务</a:t>
            </a:r>
            <a:r>
              <a:rPr lang="zh-CN" altLang="en-US"/>
              <a:t>，更强调PKI必须</a:t>
            </a:r>
            <a:r>
              <a:rPr lang="zh-CN" altLang="en-US">
                <a:solidFill>
                  <a:srgbClr val="FF0000"/>
                </a:solidFill>
              </a:rPr>
              <a:t>支持公钥的管理</a:t>
            </a:r>
            <a:r>
              <a:rPr lang="zh-CN" altLang="en-US"/>
              <a:t>。因为PMI仅仅使用了公钥技术，所以不能称作PKI，但可以看做是PKI的一部分。</a:t>
            </a:r>
            <a:endParaRPr lang="zh-CN" altLang="en-US"/>
          </a:p>
          <a:p>
            <a:pPr marL="0" indent="0">
              <a:buNone/>
            </a:pPr>
            <a:r>
              <a:rPr lang="zh-CN" altLang="en-US"/>
              <a:t>     美国国家审计总署在2001年和2003年的报告中都把PKI定义为由硬件、软件、策略和人构成的系统，当完善设施后，能够为敏感通信和交易提供一套安全保障，包括保密性、完整性、真实性和不可否认性。这个定义隐含了公钥技术，因为目前只有公钥技术才能满足所有的要求。</a:t>
            </a:r>
            <a:endParaRPr lang="zh-CN" altLang="en-US"/>
          </a:p>
          <a:p>
            <a:pPr marL="0" indent="0">
              <a:buNone/>
            </a:pPr>
            <a:r>
              <a:rPr lang="zh-CN" altLang="en-US"/>
              <a:t>      综上所述，PKI是用公钥技术实施的，支持公钥的管理，并提供保密性、完整性、真实性以及可追究性安全服务的具有普适性的安全基础设施。</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5.1 PKI的基本概念和作用</a:t>
            </a:r>
            <a:endParaRPr lang="zh-CN" altLang="en-US"/>
          </a:p>
        </p:txBody>
      </p:sp>
      <p:sp>
        <p:nvSpPr>
          <p:cNvPr id="3" name="内容占位符 2"/>
          <p:cNvSpPr>
            <a:spLocks noGrp="1"/>
          </p:cNvSpPr>
          <p:nvPr>
            <p:ph idx="1"/>
          </p:nvPr>
        </p:nvSpPr>
        <p:spPr/>
        <p:txBody>
          <a:bodyPr/>
          <a:p>
            <a:pPr marL="0" indent="0">
              <a:buNone/>
            </a:pPr>
            <a:r>
              <a:rPr lang="zh-CN" altLang="en-US"/>
              <a:t>5.1.2 PKI的主要研究内容及主要服务</a:t>
            </a:r>
            <a:endParaRPr lang="zh-CN" altLang="en-US"/>
          </a:p>
          <a:p>
            <a:pPr marL="0" indent="0">
              <a:buNone/>
            </a:pPr>
            <a:endParaRPr lang="zh-CN" altLang="en-US"/>
          </a:p>
          <a:p>
            <a:pPr marL="0" indent="0">
              <a:buNone/>
            </a:pPr>
            <a:r>
              <a:rPr lang="zh-CN" altLang="en-US"/>
              <a:t>       PKI在</a:t>
            </a:r>
            <a:r>
              <a:rPr lang="zh-CN" altLang="en-US">
                <a:solidFill>
                  <a:srgbClr val="FF0000"/>
                </a:solidFill>
              </a:rPr>
              <a:t>公钥密码基础</a:t>
            </a:r>
            <a:r>
              <a:rPr lang="zh-CN" altLang="en-US"/>
              <a:t>上，主要</a:t>
            </a:r>
            <a:r>
              <a:rPr lang="zh-CN" altLang="en-US">
                <a:solidFill>
                  <a:srgbClr val="FF0000"/>
                </a:solidFill>
              </a:rPr>
              <a:t>解决密钥属于谁</a:t>
            </a:r>
            <a:r>
              <a:rPr lang="zh-CN" altLang="en-US"/>
              <a:t>，即</a:t>
            </a:r>
            <a:r>
              <a:rPr lang="zh-CN" altLang="en-US">
                <a:solidFill>
                  <a:srgbClr val="FF0000"/>
                </a:solidFill>
              </a:rPr>
              <a:t>密钥认证的问题</a:t>
            </a:r>
            <a:r>
              <a:rPr lang="zh-CN" altLang="en-US"/>
              <a:t>。PKI</a:t>
            </a:r>
            <a:r>
              <a:rPr lang="zh-CN" altLang="en-US">
                <a:solidFill>
                  <a:srgbClr val="FF0000"/>
                </a:solidFill>
              </a:rPr>
              <a:t>提供公钥加密和数字签名服务</a:t>
            </a:r>
            <a:r>
              <a:rPr lang="zh-CN" altLang="en-US"/>
              <a:t>的系统或平台，目的是为了</a:t>
            </a:r>
            <a:r>
              <a:rPr lang="zh-CN" altLang="en-US">
                <a:solidFill>
                  <a:srgbClr val="FF0000"/>
                </a:solidFill>
              </a:rPr>
              <a:t>管理密钥和证书</a:t>
            </a:r>
            <a:r>
              <a:rPr lang="zh-CN" altLang="en-US"/>
              <a:t>。通过</a:t>
            </a:r>
            <a:r>
              <a:rPr lang="zh-CN" altLang="en-US">
                <a:solidFill>
                  <a:srgbClr val="FF0000"/>
                </a:solidFill>
              </a:rPr>
              <a:t>数字证书</a:t>
            </a:r>
            <a:r>
              <a:rPr lang="zh-CN" altLang="en-US"/>
              <a:t>，PKI很好的</a:t>
            </a:r>
            <a:r>
              <a:rPr lang="zh-CN" altLang="en-US">
                <a:solidFill>
                  <a:srgbClr val="FF0000"/>
                </a:solidFill>
              </a:rPr>
              <a:t>证明了公钥属于谁</a:t>
            </a:r>
            <a:r>
              <a:rPr lang="zh-CN" altLang="en-US"/>
              <a:t>。</a:t>
            </a:r>
            <a:endParaRPr lang="zh-CN" altLang="en-US"/>
          </a:p>
          <a:p>
            <a:pPr marL="0" indent="0">
              <a:buNone/>
            </a:pPr>
            <a:r>
              <a:rPr lang="en-US" altLang="zh-CN"/>
              <a:t>      PKI技术的研究</a:t>
            </a:r>
            <a:r>
              <a:rPr>
                <a:solidFill>
                  <a:srgbClr val="FF0000"/>
                </a:solidFill>
              </a:rPr>
              <a:t>对象包括</a:t>
            </a:r>
            <a:r>
              <a:rPr lang="en-US" altLang="zh-CN"/>
              <a:t>：</a:t>
            </a:r>
            <a:r>
              <a:rPr>
                <a:solidFill>
                  <a:srgbClr val="FF0000"/>
                </a:solidFill>
              </a:rPr>
              <a:t>数字证书</a:t>
            </a:r>
            <a:r>
              <a:rPr lang="en-US" altLang="zh-CN"/>
              <a:t>，颁发数字证书的</a:t>
            </a:r>
            <a:r>
              <a:rPr>
                <a:solidFill>
                  <a:srgbClr val="FF0000"/>
                </a:solidFill>
              </a:rPr>
              <a:t>证书认证中心</a:t>
            </a:r>
            <a:r>
              <a:rPr lang="en-US" altLang="zh-CN"/>
              <a:t>（Certificate Authority，CA），持有证书的</a:t>
            </a:r>
            <a:r>
              <a:rPr>
                <a:solidFill>
                  <a:srgbClr val="FF0000"/>
                </a:solidFill>
              </a:rPr>
              <a:t>证书持有者</a:t>
            </a:r>
            <a:r>
              <a:rPr lang="en-US" altLang="zh-CN"/>
              <a:t>和使用证书服务的</a:t>
            </a:r>
            <a:r>
              <a:rPr>
                <a:solidFill>
                  <a:srgbClr val="FF0000"/>
                </a:solidFill>
              </a:rPr>
              <a:t>证书用户</a:t>
            </a:r>
            <a:r>
              <a:rPr lang="en-US" altLang="zh-CN"/>
              <a:t>，以及为了更好地成为基础设施而必须具备的</a:t>
            </a:r>
            <a:r>
              <a:rPr>
                <a:solidFill>
                  <a:srgbClr val="FF0000"/>
                </a:solidFill>
              </a:rPr>
              <a:t>证书注册机构</a:t>
            </a:r>
            <a:r>
              <a:rPr lang="en-US" altLang="zh-CN"/>
              <a:t>、</a:t>
            </a:r>
            <a:r>
              <a:rPr>
                <a:solidFill>
                  <a:srgbClr val="FF0000"/>
                </a:solidFill>
              </a:rPr>
              <a:t>证书存储和查询服务器</a:t>
            </a:r>
            <a:r>
              <a:rPr lang="en-US" altLang="zh-CN"/>
              <a:t>，</a:t>
            </a:r>
            <a:r>
              <a:rPr>
                <a:solidFill>
                  <a:srgbClr val="FF0000"/>
                </a:solidFill>
              </a:rPr>
              <a:t>证书状态查询服务器</a:t>
            </a:r>
            <a:r>
              <a:rPr lang="en-US" altLang="zh-CN"/>
              <a:t>，</a:t>
            </a:r>
            <a:r>
              <a:rPr>
                <a:solidFill>
                  <a:srgbClr val="FF0000"/>
                </a:solidFill>
              </a:rPr>
              <a:t>证书验证服务器</a:t>
            </a:r>
            <a:r>
              <a:rPr lang="en-US" altLang="zh-CN"/>
              <a:t>等。</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5.1 PKI的基本概念和作用</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PKI提供了以下几种主要安全服务：</a:t>
            </a:r>
            <a:endParaRPr lang="zh-CN" altLang="en-US"/>
          </a:p>
          <a:p>
            <a:pPr marL="0" indent="0">
              <a:lnSpc>
                <a:spcPct val="210000"/>
              </a:lnSpc>
              <a:buNone/>
            </a:pPr>
            <a:r>
              <a:rPr lang="zh-CN" altLang="en-US"/>
              <a:t>1.认证——向一个实体确认另一个实体确实是他自己。</a:t>
            </a:r>
            <a:endParaRPr lang="zh-CN" altLang="en-US"/>
          </a:p>
          <a:p>
            <a:pPr marL="0" indent="0">
              <a:lnSpc>
                <a:spcPct val="210000"/>
              </a:lnSpc>
              <a:buNone/>
            </a:pPr>
            <a:r>
              <a:rPr lang="zh-CN" altLang="en-US"/>
              <a:t>2.完整性—— 向一个实体确保数据没有被有意或无意的修改。</a:t>
            </a:r>
            <a:endParaRPr lang="zh-CN" altLang="en-US"/>
          </a:p>
          <a:p>
            <a:pPr marL="0" indent="0">
              <a:lnSpc>
                <a:spcPct val="210000"/>
              </a:lnSpc>
              <a:buNone/>
            </a:pPr>
            <a:r>
              <a:rPr lang="zh-CN" altLang="en-US"/>
              <a:t>3.机密性——向一个实体确保除了接收者，无人能读懂数据的关键部分。</a:t>
            </a:r>
            <a:endParaRPr lang="zh-CN" altLang="en-US"/>
          </a:p>
          <a:p>
            <a:pPr marL="0" indent="0">
              <a:lnSpc>
                <a:spcPct val="210000"/>
              </a:lnSpc>
              <a:buNone/>
            </a:pPr>
            <a:r>
              <a:rPr lang="zh-CN" altLang="en-US"/>
              <a:t>4.不可否认性——通过数字签名机制来提供该服务的。</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 PKI的基本概念和作用</a:t>
            </a:r>
            <a:endParaRPr lang="zh-CN" altLang="en-US"/>
          </a:p>
        </p:txBody>
      </p:sp>
      <p:sp>
        <p:nvSpPr>
          <p:cNvPr id="3" name="内容占位符 2"/>
          <p:cNvSpPr>
            <a:spLocks noGrp="1"/>
          </p:cNvSpPr>
          <p:nvPr>
            <p:ph idx="1"/>
          </p:nvPr>
        </p:nvSpPr>
        <p:spPr/>
        <p:txBody>
          <a:bodyPr/>
          <a:p>
            <a:pPr marL="0" indent="0">
              <a:buNone/>
            </a:pPr>
            <a:r>
              <a:rPr lang="zh-CN" altLang="en-US"/>
              <a:t>5.1.3 PKI的基本结构</a:t>
            </a:r>
            <a:endParaRPr lang="zh-CN" altLang="en-US"/>
          </a:p>
          <a:p>
            <a:pPr marL="0" indent="0">
              <a:buNone/>
            </a:pPr>
            <a:endParaRPr lang="zh-CN" altLang="en-US"/>
          </a:p>
        </p:txBody>
      </p:sp>
      <p:sp>
        <p:nvSpPr>
          <p:cNvPr id="645124" name="文本框 645123"/>
          <p:cNvSpPr txBox="1"/>
          <p:nvPr/>
        </p:nvSpPr>
        <p:spPr>
          <a:xfrm>
            <a:off x="742315" y="2191385"/>
            <a:ext cx="9448800" cy="457200"/>
          </a:xfrm>
          <a:prstGeom prst="rect">
            <a:avLst/>
          </a:prstGeom>
          <a:noFill/>
          <a:ln w="9525">
            <a:noFill/>
          </a:ln>
        </p:spPr>
        <p:txBody>
          <a:bodyPr>
            <a:spAutoFit/>
          </a:bodyPr>
          <a:p>
            <a:pPr lvl="0" algn="l">
              <a:spcBef>
                <a:spcPct val="50000"/>
              </a:spcBef>
            </a:pPr>
            <a:r>
              <a:rPr lang="en-US" altLang="zh-CN" b="1">
                <a:solidFill>
                  <a:schemeClr val="accent2"/>
                </a:solidFill>
                <a:latin typeface="Times New Roman" panose="02020603050405020304" pitchFamily="18" charset="0"/>
                <a:ea typeface="宋体" panose="02010600030101010101" pitchFamily="2" charset="-122"/>
              </a:rPr>
              <a:t>    </a:t>
            </a:r>
            <a:r>
              <a:rPr lang="en-US" altLang="zh-CN" b="1">
                <a:solidFill>
                  <a:srgbClr val="FF0000"/>
                </a:solidFill>
                <a:latin typeface="Times New Roman" panose="02020603050405020304" pitchFamily="18" charset="0"/>
                <a:ea typeface="宋体" panose="02010600030101010101" pitchFamily="2" charset="-122"/>
              </a:rPr>
              <a:t> PKI</a:t>
            </a:r>
            <a:r>
              <a:rPr lang="zh-CN" altLang="en-US" b="1" dirty="0">
                <a:solidFill>
                  <a:srgbClr val="FF0000"/>
                </a:solidFill>
                <a:latin typeface="Times New Roman" panose="02020603050405020304" pitchFamily="18" charset="0"/>
                <a:ea typeface="宋体" panose="02010600030101010101" pitchFamily="2" charset="-122"/>
              </a:rPr>
              <a:t>体系结构一般由认证机构和各种终端实体组成</a:t>
            </a:r>
            <a:r>
              <a:rPr lang="zh-CN" altLang="en-US" b="1" dirty="0">
                <a:solidFill>
                  <a:schemeClr val="accent2"/>
                </a:solidFill>
                <a:latin typeface="Times New Roman" panose="02020603050405020304" pitchFamily="18" charset="0"/>
                <a:ea typeface="宋体" panose="02010600030101010101" pitchFamily="2" charset="-122"/>
              </a:rPr>
              <a:t>。</a:t>
            </a:r>
            <a:endParaRPr lang="zh-CN" altLang="en-US" b="1">
              <a:solidFill>
                <a:schemeClr val="accent2"/>
              </a:solidFill>
              <a:latin typeface="Times New Roman" panose="02020603050405020304" pitchFamily="18" charset="0"/>
              <a:ea typeface="宋体" panose="02010600030101010101" pitchFamily="2" charset="-122"/>
            </a:endParaRPr>
          </a:p>
        </p:txBody>
      </p:sp>
      <p:sp>
        <p:nvSpPr>
          <p:cNvPr id="645125" name="文本框 645124"/>
          <p:cNvSpPr txBox="1"/>
          <p:nvPr/>
        </p:nvSpPr>
        <p:spPr>
          <a:xfrm>
            <a:off x="742315" y="2648585"/>
            <a:ext cx="9448800" cy="822325"/>
          </a:xfrm>
          <a:prstGeom prst="rect">
            <a:avLst/>
          </a:prstGeom>
          <a:noFill/>
          <a:ln w="9525">
            <a:noFill/>
          </a:ln>
        </p:spPr>
        <p:txBody>
          <a:bodyPr>
            <a:spAutoFit/>
          </a:bodyPr>
          <a:p>
            <a:pPr lvl="0" algn="l">
              <a:spcBef>
                <a:spcPct val="50000"/>
              </a:spcBef>
            </a:pPr>
            <a:r>
              <a:rPr lang="en-US" altLang="zh-CN" b="1">
                <a:latin typeface="Times New Roman" panose="02020603050405020304" pitchFamily="18" charset="0"/>
                <a:ea typeface="宋体" panose="02010600030101010101" pitchFamily="2" charset="-122"/>
              </a:rPr>
              <a:t>     PKI</a:t>
            </a:r>
            <a:r>
              <a:rPr lang="zh-CN" altLang="en-US" b="1" dirty="0">
                <a:latin typeface="Times New Roman" panose="02020603050405020304" pitchFamily="18" charset="0"/>
                <a:ea typeface="宋体" panose="02010600030101010101" pitchFamily="2" charset="-122"/>
              </a:rPr>
              <a:t>体系的建立首先应该关注用户使用证书及相关服务的全面性和便利性。</a:t>
            </a:r>
            <a:endParaRPr lang="zh-CN" altLang="en-US" b="1">
              <a:latin typeface="Times New Roman" panose="02020603050405020304" pitchFamily="18" charset="0"/>
              <a:ea typeface="宋体" panose="02010600030101010101" pitchFamily="2" charset="-122"/>
            </a:endParaRPr>
          </a:p>
        </p:txBody>
      </p:sp>
      <p:sp>
        <p:nvSpPr>
          <p:cNvPr id="645126" name="文本框 645125"/>
          <p:cNvSpPr txBox="1"/>
          <p:nvPr/>
        </p:nvSpPr>
        <p:spPr>
          <a:xfrm>
            <a:off x="742315" y="3155315"/>
            <a:ext cx="9448800" cy="4069080"/>
          </a:xfrm>
          <a:prstGeom prst="rect">
            <a:avLst/>
          </a:prstGeom>
          <a:noFill/>
          <a:ln w="9525">
            <a:noFill/>
          </a:ln>
        </p:spPr>
        <p:txBody>
          <a:bodyPr>
            <a:spAutoFit/>
          </a:bodyPr>
          <a:p>
            <a:pPr lvl="0" algn="l">
              <a:spcBef>
                <a:spcPct val="50000"/>
              </a:spcBef>
            </a:pPr>
            <a:r>
              <a:rPr lang="zh-CN" altLang="en-US" b="1" dirty="0">
                <a:latin typeface="Times New Roman" panose="02020603050405020304" pitchFamily="18" charset="0"/>
                <a:ea typeface="宋体" panose="02010600030101010101" pitchFamily="2" charset="-122"/>
              </a:rPr>
              <a:t>     </a:t>
            </a:r>
            <a:r>
              <a:rPr lang="en-US" altLang="zh-CN" b="1">
                <a:solidFill>
                  <a:srgbClr val="FF0000"/>
                </a:solidFill>
                <a:latin typeface="Times New Roman" panose="02020603050405020304" pitchFamily="18" charset="0"/>
                <a:ea typeface="宋体" panose="02010600030101010101" pitchFamily="2" charset="-122"/>
              </a:rPr>
              <a:t>建立和设计一个PKI体系必须保证相关服务功能的实现：</a:t>
            </a:r>
            <a:endParaRPr lang="en-US" altLang="zh-CN" b="1">
              <a:solidFill>
                <a:srgbClr val="FF0000"/>
              </a:solidFill>
              <a:latin typeface="Times New Roman" panose="02020603050405020304" pitchFamily="18" charset="0"/>
              <a:ea typeface="宋体" panose="02010600030101010101" pitchFamily="2" charset="-122"/>
            </a:endParaRPr>
          </a:p>
          <a:p>
            <a:pPr lvl="0" algn="l">
              <a:spcBef>
                <a:spcPct val="50000"/>
              </a:spcBef>
              <a:buChar char="•"/>
            </a:pPr>
            <a:r>
              <a:rPr lang="zh-CN" altLang="en-US" b="1" dirty="0">
                <a:latin typeface="Times New Roman" panose="02020603050405020304" pitchFamily="18" charset="0"/>
                <a:ea typeface="宋体" panose="02010600030101010101" pitchFamily="2" charset="-122"/>
              </a:rPr>
              <a:t>     用户身份的可信认证</a:t>
            </a:r>
            <a:endParaRPr lang="zh-CN" altLang="en-US" b="1" dirty="0">
              <a:latin typeface="Times New Roman" panose="02020603050405020304" pitchFamily="18" charset="0"/>
              <a:ea typeface="宋体" panose="02010600030101010101" pitchFamily="2" charset="-122"/>
            </a:endParaRPr>
          </a:p>
          <a:p>
            <a:pPr lvl="0" algn="l">
              <a:spcBef>
                <a:spcPct val="50000"/>
              </a:spcBef>
              <a:buChar char="•"/>
            </a:pPr>
            <a:r>
              <a:rPr lang="zh-CN" altLang="en-US" b="1" dirty="0">
                <a:latin typeface="Times New Roman" panose="02020603050405020304" pitchFamily="18" charset="0"/>
                <a:ea typeface="宋体" panose="02010600030101010101" pitchFamily="2" charset="-122"/>
              </a:rPr>
              <a:t>     制定完整的证书管理政策</a:t>
            </a:r>
            <a:endParaRPr lang="zh-CN" altLang="en-US" b="1" dirty="0">
              <a:latin typeface="Times New Roman" panose="02020603050405020304" pitchFamily="18" charset="0"/>
              <a:ea typeface="宋体" panose="02010600030101010101" pitchFamily="2" charset="-122"/>
            </a:endParaRPr>
          </a:p>
          <a:p>
            <a:pPr lvl="0" algn="l">
              <a:spcBef>
                <a:spcPct val="50000"/>
              </a:spcBef>
              <a:buChar char="•"/>
            </a:pPr>
            <a:r>
              <a:rPr lang="zh-CN" altLang="en-US" b="1" dirty="0">
                <a:latin typeface="Times New Roman" panose="02020603050405020304" pitchFamily="18" charset="0"/>
                <a:ea typeface="宋体" panose="02010600030101010101" pitchFamily="2" charset="-122"/>
              </a:rPr>
              <a:t>     建立高可信度的认证</a:t>
            </a:r>
            <a:r>
              <a:rPr lang="en-US" altLang="zh-CN" b="1">
                <a:latin typeface="Times New Roman" panose="02020603050405020304" pitchFamily="18" charset="0"/>
                <a:ea typeface="宋体" panose="02010600030101010101" pitchFamily="2" charset="-122"/>
              </a:rPr>
              <a:t>CA</a:t>
            </a:r>
            <a:r>
              <a:rPr lang="zh-CN" altLang="en-US" b="1" dirty="0">
                <a:latin typeface="Times New Roman" panose="02020603050405020304" pitchFamily="18" charset="0"/>
                <a:ea typeface="宋体" panose="02010600030101010101" pitchFamily="2" charset="-122"/>
              </a:rPr>
              <a:t>中心</a:t>
            </a:r>
            <a:endParaRPr lang="zh-CN" altLang="en-US" b="1" dirty="0">
              <a:latin typeface="Times New Roman" panose="02020603050405020304" pitchFamily="18" charset="0"/>
              <a:ea typeface="宋体" panose="02010600030101010101" pitchFamily="2" charset="-122"/>
            </a:endParaRPr>
          </a:p>
          <a:p>
            <a:pPr lvl="0" algn="l">
              <a:spcBef>
                <a:spcPct val="50000"/>
              </a:spcBef>
              <a:buChar char="•"/>
            </a:pPr>
            <a:r>
              <a:rPr lang="zh-CN" altLang="en-US" b="1" dirty="0">
                <a:latin typeface="Times New Roman" panose="02020603050405020304" pitchFamily="18" charset="0"/>
                <a:ea typeface="宋体" panose="02010600030101010101" pitchFamily="2" charset="-122"/>
                <a:sym typeface="+mn-ea"/>
              </a:rPr>
              <a:t>     用户实体属性的管理</a:t>
            </a:r>
            <a:endParaRPr lang="zh-CN" altLang="en-US" b="1" dirty="0">
              <a:latin typeface="Times New Roman" panose="02020603050405020304" pitchFamily="18" charset="0"/>
              <a:ea typeface="宋体" panose="02010600030101010101" pitchFamily="2" charset="-122"/>
            </a:endParaRPr>
          </a:p>
          <a:p>
            <a:pPr lvl="0" algn="l">
              <a:spcBef>
                <a:spcPct val="50000"/>
              </a:spcBef>
              <a:buChar char="•"/>
            </a:pPr>
            <a:r>
              <a:rPr lang="zh-CN" altLang="en-US" b="1" dirty="0">
                <a:latin typeface="Times New Roman" panose="02020603050405020304" pitchFamily="18" charset="0"/>
                <a:ea typeface="宋体" panose="02010600030101010101" pitchFamily="2" charset="-122"/>
                <a:sym typeface="+mn-ea"/>
              </a:rPr>
              <a:t>     用户身份的隐私保护</a:t>
            </a:r>
            <a:endParaRPr lang="zh-CN" altLang="en-US" b="1" dirty="0">
              <a:latin typeface="Times New Roman" panose="02020603050405020304" pitchFamily="18" charset="0"/>
              <a:ea typeface="宋体" panose="02010600030101010101" pitchFamily="2" charset="-122"/>
            </a:endParaRPr>
          </a:p>
          <a:p>
            <a:pPr lvl="0" algn="l">
              <a:spcBef>
                <a:spcPct val="50000"/>
              </a:spcBef>
              <a:buChar char="•"/>
            </a:pPr>
            <a:r>
              <a:rPr lang="zh-CN" altLang="en-US" b="1" dirty="0">
                <a:latin typeface="Times New Roman" panose="02020603050405020304" pitchFamily="18" charset="0"/>
                <a:ea typeface="宋体" panose="02010600030101010101" pitchFamily="2" charset="-122"/>
                <a:sym typeface="+mn-ea"/>
              </a:rPr>
              <a:t>     证书作废列表处理</a:t>
            </a:r>
            <a:endParaRPr lang="zh-CN" altLang="en-US" b="1" dirty="0">
              <a:latin typeface="Times New Roman" panose="02020603050405020304" pitchFamily="18" charset="0"/>
              <a:ea typeface="宋体" panose="02010600030101010101" pitchFamily="2" charset="-122"/>
            </a:endParaRPr>
          </a:p>
          <a:p>
            <a:pPr lvl="0" algn="l">
              <a:spcBef>
                <a:spcPct val="50000"/>
              </a:spcBef>
              <a:buChar char="•"/>
            </a:pPr>
            <a:r>
              <a:rPr lang="zh-CN" altLang="en-US" b="1" dirty="0">
                <a:latin typeface="Times New Roman" panose="02020603050405020304" pitchFamily="18" charset="0"/>
                <a:ea typeface="宋体" panose="02010600030101010101" pitchFamily="2" charset="-122"/>
                <a:sym typeface="+mn-ea"/>
              </a:rPr>
              <a:t>      认证机构</a:t>
            </a:r>
            <a:r>
              <a:rPr lang="en-US" altLang="zh-CN" b="1">
                <a:latin typeface="Times New Roman" panose="02020603050405020304" pitchFamily="18" charset="0"/>
                <a:ea typeface="宋体" panose="02010600030101010101" pitchFamily="2" charset="-122"/>
                <a:sym typeface="+mn-ea"/>
              </a:rPr>
              <a:t>CA</a:t>
            </a:r>
            <a:r>
              <a:rPr lang="zh-CN" altLang="en-US" b="1" dirty="0">
                <a:latin typeface="Times New Roman" panose="02020603050405020304" pitchFamily="18" charset="0"/>
                <a:ea typeface="宋体" panose="02010600030101010101" pitchFamily="2" charset="-122"/>
                <a:sym typeface="+mn-ea"/>
              </a:rPr>
              <a:t>为用户提供证书库及</a:t>
            </a:r>
            <a:r>
              <a:rPr lang="en-US" altLang="zh-CN" b="1">
                <a:latin typeface="Times New Roman" panose="02020603050405020304" pitchFamily="18" charset="0"/>
                <a:ea typeface="宋体" panose="02010600030101010101" pitchFamily="2" charset="-122"/>
                <a:sym typeface="+mn-ea"/>
              </a:rPr>
              <a:t>CRL</a:t>
            </a:r>
            <a:r>
              <a:rPr lang="zh-CN" altLang="en-US" b="1" dirty="0">
                <a:latin typeface="Times New Roman" panose="02020603050405020304" pitchFamily="18" charset="0"/>
                <a:ea typeface="宋体" panose="02010600030101010101" pitchFamily="2" charset="-122"/>
                <a:sym typeface="+mn-ea"/>
              </a:rPr>
              <a:t>服务的管理</a:t>
            </a:r>
            <a:endParaRPr lang="zh-CN" altLang="en-US" b="1" dirty="0">
              <a:latin typeface="Times New Roman" panose="02020603050405020304" pitchFamily="18" charset="0"/>
              <a:ea typeface="宋体" panose="02010600030101010101" pitchFamily="2" charset="-122"/>
            </a:endParaRPr>
          </a:p>
          <a:p>
            <a:pPr lvl="0" algn="l">
              <a:spcBef>
                <a:spcPct val="50000"/>
              </a:spcBef>
              <a:buChar char="•"/>
            </a:pPr>
            <a:r>
              <a:rPr lang="zh-CN" altLang="en-US" b="1" dirty="0">
                <a:latin typeface="Times New Roman" panose="02020603050405020304" pitchFamily="18" charset="0"/>
                <a:ea typeface="宋体" panose="02010600030101010101" pitchFamily="2" charset="-122"/>
                <a:sym typeface="+mn-ea"/>
              </a:rPr>
              <a:t>      安全及相应的法律法规的制定、责任的划分和完善相关政策</a:t>
            </a:r>
            <a:endParaRPr lang="zh-CN" altLang="en-US" b="1">
              <a:latin typeface="Times New Roman" panose="02020603050405020304" pitchFamily="18" charset="0"/>
              <a:ea typeface="宋体" panose="02010600030101010101" pitchFamily="2" charset="-122"/>
            </a:endParaRPr>
          </a:p>
          <a:p>
            <a:pPr lvl="0" algn="l">
              <a:spcBef>
                <a:spcPct val="50000"/>
              </a:spcBef>
              <a:buChar char="•"/>
            </a:pP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 PKI的基本概念和作用</a:t>
            </a:r>
            <a:endParaRPr lang="zh-CN" altLang="en-US"/>
          </a:p>
        </p:txBody>
      </p:sp>
      <p:sp>
        <p:nvSpPr>
          <p:cNvPr id="3" name="内容占位符 2"/>
          <p:cNvSpPr>
            <a:spLocks noGrp="1"/>
          </p:cNvSpPr>
          <p:nvPr>
            <p:ph sz="half" idx="1"/>
          </p:nvPr>
        </p:nvSpPr>
        <p:spPr>
          <a:xfrm>
            <a:off x="478155" y="1679575"/>
            <a:ext cx="11529060" cy="5156835"/>
          </a:xfrm>
        </p:spPr>
        <p:txBody>
          <a:bodyPr>
            <a:normAutofit fontScale="50000"/>
          </a:bodyPr>
          <a:p>
            <a:pPr marL="0" indent="0">
              <a:buNone/>
            </a:pPr>
            <a:endParaRPr lang="zh-CN" altLang="en-US" sz="2000"/>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r>
              <a:rPr lang="zh-CN" altLang="en-US" sz="2000"/>
              <a:t> </a:t>
            </a:r>
            <a:endParaRPr lang="zh-CN" altLang="en-US" sz="2000"/>
          </a:p>
        </p:txBody>
      </p:sp>
      <p:graphicFrame>
        <p:nvGraphicFramePr>
          <p:cNvPr id="4" name="Picture 1"/>
          <p:cNvGraphicFramePr>
            <a:graphicFrameLocks noChangeAspect="1"/>
          </p:cNvGraphicFramePr>
          <p:nvPr>
            <p:ph sz="half" idx="2"/>
          </p:nvPr>
        </p:nvGraphicFramePr>
        <p:xfrm>
          <a:off x="3003550" y="1986280"/>
          <a:ext cx="7174865" cy="4543425"/>
        </p:xfrm>
        <a:graphic>
          <a:graphicData uri="http://schemas.openxmlformats.org/presentationml/2006/ole">
            <mc:AlternateContent xmlns:mc="http://schemas.openxmlformats.org/markup-compatibility/2006">
              <mc:Choice xmlns:v="urn:schemas-microsoft-com:vml" Requires="v">
                <p:oleObj spid="_x0000_s3076" name="" r:id="rId1" imgW="5871845" imgH="3720465" progId="Visio.Drawing.11">
                  <p:embed/>
                </p:oleObj>
              </mc:Choice>
              <mc:Fallback>
                <p:oleObj name="" r:id="rId1" imgW="5871845" imgH="3720465" progId="Visio.Drawing.11">
                  <p:embed/>
                  <p:pic>
                    <p:nvPicPr>
                      <p:cNvPr id="0" name="图片 3075"/>
                      <p:cNvPicPr/>
                      <p:nvPr/>
                    </p:nvPicPr>
                    <p:blipFill>
                      <a:blip r:embed="rId2"/>
                      <a:stretch>
                        <a:fillRect/>
                      </a:stretch>
                    </p:blipFill>
                    <p:spPr>
                      <a:xfrm>
                        <a:off x="3003550" y="1986280"/>
                        <a:ext cx="7174865" cy="4543425"/>
                      </a:xfrm>
                      <a:prstGeom prst="rect">
                        <a:avLst/>
                      </a:prstGeom>
                      <a:noFill/>
                      <a:ln w="38100">
                        <a:noFill/>
                        <a:miter/>
                      </a:ln>
                    </p:spPr>
                  </p:pic>
                </p:oleObj>
              </mc:Fallback>
            </mc:AlternateContent>
          </a:graphicData>
        </a:graphic>
      </p:graphicFrame>
      <p:sp>
        <p:nvSpPr>
          <p:cNvPr id="5" name="文本框 4"/>
          <p:cNvSpPr txBox="1"/>
          <p:nvPr/>
        </p:nvSpPr>
        <p:spPr>
          <a:xfrm>
            <a:off x="478155" y="1374775"/>
            <a:ext cx="11630660" cy="701040"/>
          </a:xfrm>
          <a:prstGeom prst="rect">
            <a:avLst/>
          </a:prstGeom>
          <a:noFill/>
        </p:spPr>
        <p:txBody>
          <a:bodyPr wrap="square" rtlCol="0" anchor="t">
            <a:spAutoFit/>
          </a:bodyPr>
          <a:p>
            <a:pPr marL="0" indent="0">
              <a:buNone/>
            </a:pPr>
            <a:r>
              <a:rPr lang="zh-CN" altLang="en-US" sz="2000">
                <a:sym typeface="+mn-ea"/>
              </a:rPr>
              <a:t>一个典型的PKI系统如图5-1所示，其中包括</a:t>
            </a:r>
            <a:r>
              <a:rPr lang="zh-CN" altLang="en-US" sz="2000">
                <a:solidFill>
                  <a:srgbClr val="FF0000"/>
                </a:solidFill>
                <a:sym typeface="+mn-ea"/>
              </a:rPr>
              <a:t>PKI策略、软硬件系统、证书机构CA、注册机构RA、证书发布系统和PKI应用</a:t>
            </a:r>
            <a:r>
              <a:rPr lang="zh-CN" altLang="en-US" sz="2000">
                <a:sym typeface="+mn-ea"/>
              </a:rPr>
              <a:t>等。</a:t>
            </a:r>
            <a:r>
              <a:rPr lang="zh-CN" altLang="en-US" sz="1400">
                <a:sym typeface="+mn-ea"/>
              </a:rPr>
              <a:t> </a:t>
            </a: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5409565" y="6529705"/>
            <a:ext cx="2087880" cy="365760"/>
          </a:xfrm>
          <a:prstGeom prst="rect">
            <a:avLst/>
          </a:prstGeom>
          <a:noFill/>
        </p:spPr>
        <p:txBody>
          <a:bodyPr wrap="none" rtlCol="0" anchor="t">
            <a:spAutoFit/>
          </a:bodyPr>
          <a:p>
            <a:pPr marL="0" indent="0">
              <a:buNone/>
            </a:pPr>
            <a:r>
              <a:rPr lang="zh-CN" altLang="en-US">
                <a:sym typeface="+mn-ea"/>
              </a:rPr>
              <a:t>图5-1 PKI组成框图</a:t>
            </a:r>
            <a:endParaRPr lang="zh-CN" altLang="en-US" dirty="0" smtClean="0">
              <a:latin typeface="Arial" panose="020B0604020202020204" pitchFamily="34" charset="0"/>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 PKI的基本概念和作用</a:t>
            </a:r>
            <a:endParaRPr lang="zh-CN" altLang="en-US"/>
          </a:p>
        </p:txBody>
      </p:sp>
      <p:sp>
        <p:nvSpPr>
          <p:cNvPr id="3" name="内容占位符 2"/>
          <p:cNvSpPr>
            <a:spLocks noGrp="1"/>
          </p:cNvSpPr>
          <p:nvPr>
            <p:ph sz="half" idx="1"/>
          </p:nvPr>
        </p:nvSpPr>
        <p:spPr>
          <a:xfrm>
            <a:off x="596900" y="1244600"/>
            <a:ext cx="10473690" cy="4932680"/>
          </a:xfrm>
        </p:spPr>
        <p:txBody>
          <a:bodyPr/>
          <a:p>
            <a:pPr marL="0" indent="0">
              <a:buNone/>
            </a:pPr>
            <a:r>
              <a:rPr lang="zh-CN" altLang="en-US"/>
              <a:t>5.1.4 PKI国内外研究现状</a:t>
            </a:r>
            <a:endParaRPr lang="zh-CN" altLang="en-US"/>
          </a:p>
          <a:p>
            <a:pPr marL="0" indent="0">
              <a:buNone/>
            </a:pPr>
            <a:endParaRPr lang="zh-CN" altLang="en-US"/>
          </a:p>
          <a:p>
            <a:pPr marL="0" indent="0">
              <a:buNone/>
            </a:pPr>
            <a:r>
              <a:rPr>
                <a:latin typeface="Times New Roman" panose="02020603050405020304" pitchFamily="18" charset="0"/>
                <a:ea typeface="宋体" panose="02010600030101010101" pitchFamily="2" charset="-122"/>
                <a:sym typeface="+mn-ea"/>
              </a:rPr>
              <a:t>       如美国联邦</a:t>
            </a:r>
            <a:r>
              <a:rPr lang="en-US" altLang="zh-CN">
                <a:latin typeface="Times New Roman" panose="02020603050405020304" pitchFamily="18" charset="0"/>
                <a:ea typeface="宋体" panose="02010600030101010101" pitchFamily="2" charset="-122"/>
                <a:sym typeface="+mn-ea"/>
              </a:rPr>
              <a:t>PKI</a:t>
            </a:r>
            <a:r>
              <a:rPr>
                <a:latin typeface="Times New Roman" panose="02020603050405020304" pitchFamily="18" charset="0"/>
                <a:ea typeface="宋体" panose="02010600030101010101" pitchFamily="2" charset="-122"/>
                <a:sym typeface="+mn-ea"/>
              </a:rPr>
              <a:t>（</a:t>
            </a:r>
            <a:r>
              <a:rPr lang="en-US" altLang="zh-CN">
                <a:latin typeface="Times New Roman" panose="02020603050405020304" pitchFamily="18" charset="0"/>
                <a:ea typeface="宋体" panose="02010600030101010101" pitchFamily="2" charset="-122"/>
                <a:sym typeface="+mn-ea"/>
              </a:rPr>
              <a:t>FPKI</a:t>
            </a:r>
            <a:r>
              <a:rPr>
                <a:latin typeface="Times New Roman" panose="02020603050405020304" pitchFamily="18" charset="0"/>
                <a:ea typeface="宋体" panose="02010600030101010101" pitchFamily="2" charset="-122"/>
                <a:sym typeface="+mn-ea"/>
              </a:rPr>
              <a:t>）计划、欧洲的</a:t>
            </a:r>
            <a:r>
              <a:rPr lang="en-US" altLang="zh-CN">
                <a:latin typeface="Times New Roman" panose="02020603050405020304" pitchFamily="18" charset="0"/>
                <a:ea typeface="宋体" panose="02010600030101010101" pitchFamily="2" charset="-122"/>
                <a:sym typeface="+mn-ea"/>
              </a:rPr>
              <a:t>BCA</a:t>
            </a:r>
            <a:r>
              <a:rPr>
                <a:latin typeface="Times New Roman" panose="02020603050405020304" pitchFamily="18" charset="0"/>
                <a:ea typeface="宋体" panose="02010600030101010101" pitchFamily="2" charset="-122"/>
                <a:sym typeface="+mn-ea"/>
              </a:rPr>
              <a:t>计划以及加拿大的</a:t>
            </a:r>
            <a:r>
              <a:rPr lang="en-US" altLang="zh-CN">
                <a:latin typeface="Times New Roman" panose="02020603050405020304" pitchFamily="18" charset="0"/>
                <a:ea typeface="宋体" panose="02010600030101010101" pitchFamily="2" charset="-122"/>
                <a:sym typeface="+mn-ea"/>
              </a:rPr>
              <a:t>GOC PKI</a:t>
            </a:r>
            <a:r>
              <a:rPr>
                <a:latin typeface="Times New Roman" panose="02020603050405020304" pitchFamily="18" charset="0"/>
                <a:ea typeface="宋体" panose="02010600030101010101" pitchFamily="2" charset="-122"/>
                <a:sym typeface="+mn-ea"/>
              </a:rPr>
              <a:t>计划、亚洲的日本、韩国、新加坡的</a:t>
            </a:r>
            <a:r>
              <a:rPr lang="en-US" altLang="zh-CN">
                <a:latin typeface="Times New Roman" panose="02020603050405020304" pitchFamily="18" charset="0"/>
                <a:ea typeface="宋体" panose="02010600030101010101" pitchFamily="2" charset="-122"/>
                <a:sym typeface="+mn-ea"/>
              </a:rPr>
              <a:t>PKI</a:t>
            </a:r>
            <a:r>
              <a:rPr>
                <a:latin typeface="Times New Roman" panose="02020603050405020304" pitchFamily="18" charset="0"/>
                <a:ea typeface="宋体" panose="02010600030101010101" pitchFamily="2" charset="-122"/>
                <a:sym typeface="+mn-ea"/>
              </a:rPr>
              <a:t>互连互通实验等。我国的相关科研机构（如国家信息中心、中国科学院信息安全重点实验室等）也正在从事</a:t>
            </a:r>
            <a:r>
              <a:rPr lang="en-US" altLang="zh-CN">
                <a:latin typeface="Times New Roman" panose="02020603050405020304" pitchFamily="18" charset="0"/>
                <a:ea typeface="宋体" panose="02010600030101010101" pitchFamily="2" charset="-122"/>
                <a:sym typeface="+mn-ea"/>
              </a:rPr>
              <a:t>PKI</a:t>
            </a:r>
            <a:r>
              <a:rPr>
                <a:latin typeface="Times New Roman" panose="02020603050405020304" pitchFamily="18" charset="0"/>
                <a:ea typeface="宋体" panose="02010600030101010101" pitchFamily="2" charset="-122"/>
                <a:sym typeface="+mn-ea"/>
              </a:rPr>
              <a:t>互连互通、法律法规等方面的研究和实验。纵观各国正在进行的</a:t>
            </a:r>
            <a:r>
              <a:rPr lang="en-US" altLang="zh-CN">
                <a:latin typeface="Times New Roman" panose="02020603050405020304" pitchFamily="18" charset="0"/>
                <a:ea typeface="宋体" panose="02010600030101010101" pitchFamily="2" charset="-122"/>
                <a:sym typeface="+mn-ea"/>
              </a:rPr>
              <a:t>PKI</a:t>
            </a:r>
            <a:r>
              <a:rPr>
                <a:latin typeface="Times New Roman" panose="02020603050405020304" pitchFamily="18" charset="0"/>
                <a:ea typeface="宋体" panose="02010600030101010101" pitchFamily="2" charset="-122"/>
                <a:sym typeface="+mn-ea"/>
              </a:rPr>
              <a:t>相关计划，我们可以确定实现</a:t>
            </a:r>
            <a:r>
              <a:rPr lang="en-US" altLang="zh-CN">
                <a:latin typeface="Times New Roman" panose="02020603050405020304" pitchFamily="18" charset="0"/>
                <a:ea typeface="宋体" panose="02010600030101010101" pitchFamily="2" charset="-122"/>
                <a:sym typeface="+mn-ea"/>
              </a:rPr>
              <a:t>PKI</a:t>
            </a:r>
            <a:r>
              <a:rPr>
                <a:latin typeface="Times New Roman" panose="02020603050405020304" pitchFamily="18" charset="0"/>
                <a:ea typeface="宋体" panose="02010600030101010101" pitchFamily="2" charset="-122"/>
                <a:sym typeface="+mn-ea"/>
              </a:rPr>
              <a:t>各信任域互连互通性的问题是进行各国电子商务活动必需解决的问题之一。</a:t>
            </a:r>
            <a:r>
              <a:rPr b="1">
                <a:latin typeface="Times New Roman" panose="02020603050405020304" pitchFamily="18" charset="0"/>
                <a:ea typeface="华文中宋" panose="02010600040101010101" pitchFamily="2" charset="-122"/>
                <a:sym typeface="+mn-ea"/>
              </a:rPr>
              <a:t> </a:t>
            </a:r>
            <a:endParaRPr lang="zh-CN" altLang="en-US"/>
          </a:p>
        </p:txBody>
      </p:sp>
    </p:spTree>
  </p:cSld>
  <p:clrMapOvr>
    <a:masterClrMapping/>
  </p:clrMapOvr>
</p:sld>
</file>

<file path=ppt/tags/tag1.xml><?xml version="1.0" encoding="utf-8"?>
<p:tagLst xmlns:p="http://schemas.openxmlformats.org/presentationml/2006/main">
  <p:tag name="MH" val="20151012161443"/>
  <p:tag name="MH_LIBRARY" val="GRAPHIC"/>
  <p:tag name="MH_ORDER" val="Freeform 11"/>
</p:tagLst>
</file>

<file path=ppt/tags/tag2.xml><?xml version="1.0" encoding="utf-8"?>
<p:tagLst xmlns:p="http://schemas.openxmlformats.org/presentationml/2006/main">
  <p:tag name="MH" val="20151012161443"/>
  <p:tag name="MH_LIBRARY" val="GRAPHIC"/>
  <p:tag name="MH_ORDER" val="Rectangle 3"/>
</p:tagLst>
</file>

<file path=ppt/tags/tag3.xml><?xml version="1.0" encoding="utf-8"?>
<p:tagLst xmlns:p="http://schemas.openxmlformats.org/presentationml/2006/main">
  <p:tag name="MH" val="20151012161443"/>
  <p:tag name="MH_LIBRARY" val="GRAPHIC"/>
  <p:tag name="MH_ORDER" val="矩形 5"/>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11"/>
  <p:tag name="KSO_WM_UNIT_TYPE" val="a"/>
  <p:tag name="KSO_WM_UNIT_INDEX" val="1"/>
  <p:tag name="KSO_WM_UNIT_ID" val="custom160111_1*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6、8、11、20、23、24、25"/>
  <p:tag name="KSO_WM_TEMPLATE_CATEGORY" val="custom"/>
  <p:tag name="KSO_WM_TEMPLATE_INDEX" val="160111"/>
  <p:tag name="KSO_WM_SLIDE_ID" val="custom160111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6.xml><?xml version="1.0" encoding="utf-8"?>
<p:tagLst xmlns:p="http://schemas.openxmlformats.org/presentationml/2006/main">
  <p:tag name="commondata" val="eyJoZGlkIjoiZGQyZGNiMDY5MDY3MGVjM2U0ZDljMjYyMGJhYTMwYTYifQ=="/>
</p:tagLst>
</file>

<file path=ppt/theme/theme1.xml><?xml version="1.0" encoding="utf-8"?>
<a:theme xmlns:a="http://schemas.openxmlformats.org/drawingml/2006/main" name="1_A000120140530A99PPBG">
  <a:themeElements>
    <a:clrScheme name="自定义 45">
      <a:dk1>
        <a:srgbClr val="47494B"/>
      </a:dk1>
      <a:lt1>
        <a:srgbClr val="FFFFFF"/>
      </a:lt1>
      <a:dk2>
        <a:srgbClr val="454749"/>
      </a:dk2>
      <a:lt2>
        <a:srgbClr val="FFFFFF"/>
      </a:lt2>
      <a:accent1>
        <a:srgbClr val="046FB6"/>
      </a:accent1>
      <a:accent2>
        <a:srgbClr val="22B1DE"/>
      </a:accent2>
      <a:accent3>
        <a:srgbClr val="7B93D7"/>
      </a:accent3>
      <a:accent4>
        <a:srgbClr val="FFC000"/>
      </a:accent4>
      <a:accent5>
        <a:srgbClr val="00B050"/>
      </a:accent5>
      <a:accent6>
        <a:srgbClr val="5D76BA"/>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5858</Words>
  <Application>WPS 演示</Application>
  <PresentationFormat>宽屏</PresentationFormat>
  <Paragraphs>223</Paragraphs>
  <Slides>21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36" baseType="lpstr">
      <vt:lpstr>Arial</vt:lpstr>
      <vt:lpstr>宋体</vt:lpstr>
      <vt:lpstr>Wingdings</vt:lpstr>
      <vt:lpstr>微软雅黑</vt:lpstr>
      <vt:lpstr>黑体</vt:lpstr>
      <vt:lpstr>Wingdings 2</vt:lpstr>
      <vt:lpstr>幼圆</vt:lpstr>
      <vt:lpstr>华文中宋</vt:lpstr>
      <vt:lpstr>Times New Roman</vt:lpstr>
      <vt:lpstr>Arial Unicode MS</vt:lpstr>
      <vt:lpstr>Calibri</vt:lpstr>
      <vt:lpstr>1_A000120140530A99PPBG</vt:lpstr>
      <vt:lpstr>Visio.Drawing.11</vt:lpstr>
      <vt:lpstr>PBrush</vt:lpstr>
      <vt:lpstr>Visio.Drawing.11</vt:lpstr>
      <vt:lpstr>PowerPoint 演示文稿</vt:lpstr>
      <vt:lpstr>5.1 PKI的基本概念和作用</vt:lpstr>
      <vt:lpstr>5.1 PKI的基本概念和作用</vt:lpstr>
      <vt:lpstr>5.1 PKI的基本概念和作用</vt:lpstr>
      <vt:lpstr>5.1 PKI的基本概念和作用</vt:lpstr>
      <vt:lpstr>5.1 PKI的基本概念和作用</vt:lpstr>
      <vt:lpstr>5.1 PKI的基本概念和作用</vt:lpstr>
      <vt:lpstr>5.1 PKI的基本概念和作用</vt:lpstr>
      <vt:lpstr>5.1 PKI的基本概念和作用</vt:lpstr>
      <vt:lpstr>5.2 数字证书</vt:lpstr>
      <vt:lpstr>5.2 数字证书</vt:lpstr>
      <vt:lpstr>5.2 数字证书</vt:lpstr>
      <vt:lpstr>5.2 数字证书</vt:lpstr>
      <vt:lpstr>5.2 数字证书</vt:lpstr>
      <vt:lpstr>5.3 PKI互联</vt:lpstr>
      <vt:lpstr>5.3 PKI互联</vt:lpstr>
      <vt:lpstr>5.3 PKI互联</vt:lpstr>
      <vt:lpstr>5.3 PKI互联</vt:lpstr>
      <vt:lpstr>5.4 PKI应用实例</vt:lpstr>
      <vt:lpstr>5.4 PKI应用实例</vt:lpstr>
      <vt:lpstr>5.4 PKI应用实例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Lifei</dc:creator>
  <cp:lastModifiedBy>李飞</cp:lastModifiedBy>
  <cp:revision>30</cp:revision>
  <dcterms:created xsi:type="dcterms:W3CDTF">2016-08-07T15:08:00Z</dcterms:created>
  <dcterms:modified xsi:type="dcterms:W3CDTF">2023-11-22T00:19:05Z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5A6BDB22034A4D4AAC451CAF7728D596_12</vt:lpwstr>
  </property>
</Properties>
</file>