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3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PE文件的全称是Portable Executable，意为可移植的执行体是，常见的EXE、DLL、OCX、SYS、COM都是PE文件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API就是操作系统留给应用程序的一个调用接口，应用程序通过调用操作系统的 API 而使操作系统去执行应用程序的命令（动作）。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400" y="3196686"/>
            <a:ext cx="103632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76401"/>
            <a:ext cx="103632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214686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20275" y="274638"/>
            <a:ext cx="1962125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915424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7536" y="6400800"/>
            <a:ext cx="4267200" cy="28380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07936" y="6400800"/>
            <a:ext cx="49784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400" y="3143248"/>
            <a:ext cx="103632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3143249"/>
            <a:ext cx="103632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1643062"/>
            <a:ext cx="103632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14733" y="1053546"/>
            <a:ext cx="7872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4734" y="228600"/>
            <a:ext cx="7867669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33" y="1142984"/>
            <a:ext cx="7867667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7" y="1142984"/>
            <a:ext cx="3009877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85344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35403" y="1143000"/>
            <a:ext cx="9630997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49600" y="5410200"/>
            <a:ext cx="7543851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1600" y="6400800"/>
            <a:ext cx="42672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12000" y="6400800"/>
            <a:ext cx="49784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86400" y="6400800"/>
            <a:ext cx="12192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第七章 恶意代码及防范技</a:t>
            </a:r>
            <a:r>
              <a:rPr lang="zh-CN" altLang="en-US" dirty="0" smtClean="0"/>
              <a:t>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7.2.2</a:t>
            </a:r>
            <a:r>
              <a:rPr lang="zh-CN" altLang="en-US" dirty="0"/>
              <a:t>恶意代码的传播机</a:t>
            </a:r>
            <a:r>
              <a:rPr lang="zh-CN" altLang="en-US" dirty="0" smtClean="0"/>
              <a:t>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恶意代码</a:t>
            </a:r>
            <a:r>
              <a:rPr lang="zh-CN" altLang="en-US" dirty="0">
                <a:solidFill>
                  <a:srgbClr val="FF0000"/>
                </a:solidFill>
              </a:rPr>
              <a:t>传播</a:t>
            </a:r>
            <a:r>
              <a:rPr lang="zh-CN" altLang="en-US" dirty="0"/>
              <a:t>主要是通过</a:t>
            </a:r>
            <a:r>
              <a:rPr lang="zh-CN" altLang="en-US" dirty="0">
                <a:solidFill>
                  <a:srgbClr val="FF0000"/>
                </a:solidFill>
              </a:rPr>
              <a:t>复制</a:t>
            </a:r>
            <a:r>
              <a:rPr lang="zh-CN" altLang="en-US" dirty="0"/>
              <a:t>文件、</a:t>
            </a:r>
            <a:r>
              <a:rPr lang="zh-CN" altLang="en-US" dirty="0">
                <a:solidFill>
                  <a:srgbClr val="FF0000"/>
                </a:solidFill>
              </a:rPr>
              <a:t>传送</a:t>
            </a:r>
            <a:r>
              <a:rPr lang="zh-CN" altLang="en-US" dirty="0"/>
              <a:t>文件、</a:t>
            </a:r>
            <a:r>
              <a:rPr lang="zh-CN" altLang="en-US" dirty="0">
                <a:solidFill>
                  <a:srgbClr val="FF0000"/>
                </a:solidFill>
              </a:rPr>
              <a:t>运行</a:t>
            </a:r>
            <a:r>
              <a:rPr lang="zh-CN" altLang="en-US" dirty="0"/>
              <a:t>程序等方式进行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主</a:t>
            </a:r>
            <a:r>
              <a:rPr lang="zh-CN" altLang="en-US" dirty="0"/>
              <a:t>要传播机</a:t>
            </a:r>
            <a:r>
              <a:rPr lang="zh-CN" altLang="en-US" dirty="0" smtClean="0"/>
              <a:t>制：</a:t>
            </a:r>
            <a:endParaRPr lang="en-US" altLang="zh-CN" dirty="0" smtClean="0"/>
          </a:p>
          <a:p>
            <a:pPr lvl="1"/>
            <a:r>
              <a:rPr lang="zh-CN" altLang="en-US" dirty="0"/>
              <a:t>互联网</a:t>
            </a:r>
            <a:endParaRPr lang="zh-CN" altLang="en-US" dirty="0"/>
          </a:p>
          <a:p>
            <a:pPr lvl="1"/>
            <a:r>
              <a:rPr lang="zh-CN" altLang="en-US" dirty="0"/>
              <a:t>局域网</a:t>
            </a:r>
            <a:endParaRPr lang="zh-CN" altLang="en-US" dirty="0"/>
          </a:p>
          <a:p>
            <a:pPr lvl="1"/>
            <a:r>
              <a:rPr lang="zh-CN" altLang="en-US" dirty="0"/>
              <a:t>移动存储设备</a:t>
            </a:r>
            <a:endParaRPr lang="zh-CN" altLang="en-US" dirty="0"/>
          </a:p>
          <a:p>
            <a:pPr lvl="1"/>
            <a:r>
              <a:rPr lang="zh-CN" altLang="en-US" dirty="0"/>
              <a:t>无线设备和点对点通信系统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7.2.3</a:t>
            </a:r>
            <a:r>
              <a:rPr lang="zh-CN" altLang="en-US" dirty="0"/>
              <a:t>恶意代码的感染机</a:t>
            </a:r>
            <a:r>
              <a:rPr lang="zh-CN" altLang="en-US" dirty="0" smtClean="0"/>
              <a:t>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感染执行文件</a:t>
            </a:r>
            <a:endParaRPr lang="zh-CN" altLang="en-US" dirty="0"/>
          </a:p>
          <a:p>
            <a:pPr lvl="1"/>
            <a:r>
              <a:rPr lang="zh-CN" altLang="en-US" dirty="0"/>
              <a:t>主要</a:t>
            </a:r>
            <a:r>
              <a:rPr lang="zh-CN" altLang="en-US" sz="3200" dirty="0">
                <a:solidFill>
                  <a:srgbClr val="FF0000"/>
                </a:solidFill>
              </a:rPr>
              <a:t>感染.exe </a:t>
            </a:r>
            <a:r>
              <a:rPr lang="zh-CN" altLang="en-US" dirty="0"/>
              <a:t>和 </a:t>
            </a:r>
            <a:r>
              <a:rPr lang="zh-CN" altLang="en-US" sz="3200" dirty="0">
                <a:solidFill>
                  <a:srgbClr val="FF0000"/>
                </a:solidFill>
              </a:rPr>
              <a:t>.dll </a:t>
            </a:r>
            <a:r>
              <a:rPr lang="zh-CN" altLang="en-US" dirty="0"/>
              <a:t>等</a:t>
            </a:r>
            <a:r>
              <a:rPr lang="zh-CN" altLang="en-US" sz="3200" dirty="0">
                <a:solidFill>
                  <a:srgbClr val="FF0000"/>
                </a:solidFill>
              </a:rPr>
              <a:t>可执行文件</a:t>
            </a:r>
            <a:r>
              <a:rPr lang="zh-CN" altLang="en-US" dirty="0"/>
              <a:t>和</a:t>
            </a:r>
            <a:r>
              <a:rPr lang="zh-CN" altLang="en-US" sz="3200" dirty="0">
                <a:solidFill>
                  <a:srgbClr val="FF0000"/>
                </a:solidFill>
              </a:rPr>
              <a:t>动态连接库文件</a:t>
            </a:r>
            <a:endParaRPr lang="zh-CN" altLang="en-US" dirty="0"/>
          </a:p>
          <a:p>
            <a:pPr lvl="1"/>
            <a:r>
              <a:rPr lang="zh-CN" altLang="en-US" dirty="0"/>
              <a:t>根据恶意代码感染文件的方式不同，可以分为</a:t>
            </a:r>
            <a:r>
              <a:rPr lang="zh-CN" altLang="en-US" sz="3200" dirty="0">
                <a:solidFill>
                  <a:srgbClr val="FF0000"/>
                </a:solidFill>
              </a:rPr>
              <a:t>外壳型恶意代码</a:t>
            </a:r>
            <a:r>
              <a:rPr lang="zh-CN" altLang="en-US" dirty="0"/>
              <a:t>、</a:t>
            </a:r>
            <a:r>
              <a:rPr lang="zh-CN" altLang="en-US" sz="3200" dirty="0">
                <a:solidFill>
                  <a:srgbClr val="FF0000"/>
                </a:solidFill>
              </a:rPr>
              <a:t>嵌入型恶意代码</a:t>
            </a:r>
            <a:r>
              <a:rPr lang="zh-CN" altLang="en-US" dirty="0"/>
              <a:t>、</a:t>
            </a:r>
            <a:r>
              <a:rPr lang="zh-CN" altLang="en-US" sz="3200" dirty="0">
                <a:solidFill>
                  <a:srgbClr val="FF0000"/>
                </a:solidFill>
              </a:rPr>
              <a:t>源代码型恶意代码</a:t>
            </a:r>
            <a:r>
              <a:rPr lang="zh-CN" altLang="en-US" dirty="0"/>
              <a:t>、</a:t>
            </a:r>
            <a:r>
              <a:rPr lang="zh-CN" altLang="en-US" sz="3200" dirty="0">
                <a:solidFill>
                  <a:srgbClr val="FF0000"/>
                </a:solidFill>
              </a:rPr>
              <a:t>覆盖型恶意代码</a:t>
            </a:r>
            <a:r>
              <a:rPr lang="zh-CN" altLang="en-US" dirty="0"/>
              <a:t>和</a:t>
            </a:r>
            <a:r>
              <a:rPr lang="zh-CN" altLang="en-US" sz="3200" dirty="0">
                <a:solidFill>
                  <a:srgbClr val="FF0000"/>
                </a:solidFill>
              </a:rPr>
              <a:t>填充型恶意代码</a:t>
            </a:r>
            <a:r>
              <a:rPr lang="zh-CN" altLang="en-US" dirty="0"/>
              <a:t>等</a:t>
            </a:r>
            <a:endParaRPr lang="zh-CN" altLang="en-US" dirty="0"/>
          </a:p>
          <a:p>
            <a:r>
              <a:rPr lang="zh-CN" altLang="en-US" dirty="0"/>
              <a:t>感染引导区</a:t>
            </a:r>
            <a:endParaRPr lang="zh-CN" altLang="en-US" dirty="0"/>
          </a:p>
          <a:p>
            <a:pPr lvl="1"/>
            <a:r>
              <a:rPr lang="zh-CN" altLang="en-US" dirty="0"/>
              <a:t>如果恶意代码感染了引导区，开机后，它被读入内存时，杀毒软件还没有读入内存，恶意代码就获得了系统控制权，改写操作系统文件，隐藏自己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7.2.3</a:t>
            </a:r>
            <a:r>
              <a:rPr lang="zh-CN" altLang="en-US" dirty="0"/>
              <a:t>恶意代码的感染机制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感染结构化文档</a:t>
            </a:r>
            <a:endParaRPr lang="zh-CN" altLang="en-US" dirty="0"/>
          </a:p>
          <a:p>
            <a:pPr lvl="1"/>
            <a:r>
              <a:rPr lang="zh-CN" altLang="en-US" sz="3200" dirty="0">
                <a:solidFill>
                  <a:srgbClr val="FF0000"/>
                </a:solidFill>
              </a:rPr>
              <a:t>宏病毒</a:t>
            </a:r>
            <a:r>
              <a:rPr lang="zh-CN" altLang="en-US" dirty="0"/>
              <a:t>是一种</a:t>
            </a:r>
            <a:r>
              <a:rPr lang="zh-CN" altLang="en-US" sz="3200" dirty="0">
                <a:solidFill>
                  <a:srgbClr val="FF0000"/>
                </a:solidFill>
              </a:rPr>
              <a:t>寄存在</a:t>
            </a:r>
            <a:r>
              <a:rPr lang="zh-CN" altLang="en-US" sz="3200" dirty="0">
                <a:solidFill>
                  <a:srgbClr val="FF0000"/>
                </a:solidFill>
              </a:rPr>
              <a:t>文档或模板的宏中的恶意代码</a:t>
            </a:r>
            <a:r>
              <a:rPr lang="zh-CN" altLang="en-US" dirty="0"/>
              <a:t>。一旦打开这样的文档，其中的宏就会被执行，于是宏病毒就会被激活，转移到计算机上，并驻留在</a:t>
            </a:r>
            <a:r>
              <a:rPr lang="en-US" altLang="zh-CN" dirty="0"/>
              <a:t>Normal</a:t>
            </a:r>
            <a:r>
              <a:rPr lang="zh-CN" altLang="en-US" dirty="0"/>
              <a:t>模板上。从此以后，所有自动保存的文档都会“感染”上这种宏病毒，而且如果其他用户打开了感染病毒的文档，宏病毒又会转移到他的计算机上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7.2.4</a:t>
            </a:r>
            <a:r>
              <a:rPr lang="zh-CN" altLang="en-US" dirty="0"/>
              <a:t>恶意代码的触发机</a:t>
            </a:r>
            <a:r>
              <a:rPr lang="zh-CN" altLang="en-US" dirty="0" smtClean="0"/>
              <a:t>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恶意代码在传染和发作之前，往往要判断某些特定条件是否满足，满足则传染或发作，否则不传染或不发作或只传染不发作</a:t>
            </a:r>
            <a:endParaRPr lang="zh-CN" altLang="en-US" dirty="0"/>
          </a:p>
          <a:p>
            <a:r>
              <a:rPr lang="zh-CN" altLang="en-US" dirty="0"/>
              <a:t>日期触发</a:t>
            </a:r>
            <a:endParaRPr lang="zh-CN" altLang="en-US" dirty="0"/>
          </a:p>
          <a:p>
            <a:r>
              <a:rPr lang="zh-CN" altLang="en-US" dirty="0"/>
              <a:t>时间触发</a:t>
            </a:r>
            <a:endParaRPr lang="zh-CN" altLang="en-US" dirty="0"/>
          </a:p>
          <a:p>
            <a:r>
              <a:rPr lang="zh-CN" altLang="en-US" dirty="0"/>
              <a:t>键盘触发</a:t>
            </a:r>
            <a:endParaRPr lang="zh-CN" altLang="en-US" dirty="0"/>
          </a:p>
          <a:p>
            <a:r>
              <a:rPr lang="zh-CN" altLang="en-US" dirty="0"/>
              <a:t>感染触发</a:t>
            </a:r>
            <a:endParaRPr lang="zh-CN" altLang="en-US" dirty="0"/>
          </a:p>
          <a:p>
            <a:r>
              <a:rPr lang="zh-CN" altLang="en-US" dirty="0"/>
              <a:t>启动触发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7.2.4</a:t>
            </a:r>
            <a:r>
              <a:rPr lang="zh-CN" altLang="en-US" dirty="0"/>
              <a:t>恶意代码的触发机制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访问磁盘次数触发</a:t>
            </a:r>
            <a:endParaRPr lang="zh-CN" altLang="en-US" dirty="0"/>
          </a:p>
          <a:p>
            <a:r>
              <a:rPr lang="zh-CN" altLang="en-US" dirty="0"/>
              <a:t>调用中断功能触发</a:t>
            </a:r>
            <a:endParaRPr lang="zh-CN" altLang="en-US" dirty="0"/>
          </a:p>
          <a:p>
            <a:r>
              <a:rPr lang="en-US" altLang="zh-CN" dirty="0"/>
              <a:t>CPU</a:t>
            </a:r>
            <a:r>
              <a:rPr lang="zh-CN" altLang="en-US" dirty="0"/>
              <a:t>型号</a:t>
            </a:r>
            <a:r>
              <a:rPr lang="en-US" altLang="zh-CN" dirty="0"/>
              <a:t>/</a:t>
            </a:r>
            <a:r>
              <a:rPr lang="zh-CN" altLang="en-US" dirty="0"/>
              <a:t>主板型号触发</a:t>
            </a:r>
            <a:endParaRPr lang="zh-CN" altLang="en-US" dirty="0"/>
          </a:p>
          <a:p>
            <a:r>
              <a:rPr lang="zh-CN" altLang="en-US" dirty="0"/>
              <a:t>被恶意代码使用的触发条件是多种多样的，而且往往不只是使用上面所述的某一个条件，而是使用由多个条件组合起来的触发条件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</a:t>
            </a:r>
            <a:r>
              <a:rPr lang="zh-CN" altLang="en-US" dirty="0"/>
              <a:t>恶意代码的分析与检测技</a:t>
            </a:r>
            <a:r>
              <a:rPr lang="zh-CN" altLang="en-US" dirty="0" smtClean="0"/>
              <a:t>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7.3.1</a:t>
            </a:r>
            <a:r>
              <a:rPr lang="zh-CN" altLang="en-US" dirty="0"/>
              <a:t>恶意代码的分析方法</a:t>
            </a:r>
            <a:endParaRPr lang="zh-CN" altLang="en-US" b="1" dirty="0"/>
          </a:p>
          <a:p>
            <a:r>
              <a:rPr lang="en-US" altLang="zh-CN" dirty="0"/>
              <a:t>7.3.2 </a:t>
            </a:r>
            <a:r>
              <a:rPr lang="zh-CN" altLang="en-US" dirty="0"/>
              <a:t>恶意代码的检测方法</a:t>
            </a:r>
            <a:endParaRPr lang="zh-CN" altLang="en-US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7.3.1</a:t>
            </a:r>
            <a:r>
              <a:rPr lang="zh-CN" altLang="en-US" dirty="0"/>
              <a:t>恶意代码的分析方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静态分析法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不执行恶意代码的情况下进行分析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/>
              <a:t>以分为</a:t>
            </a:r>
            <a:r>
              <a:rPr lang="zh-CN" altLang="en-US" sz="3200" dirty="0">
                <a:solidFill>
                  <a:srgbClr val="FF0000"/>
                </a:solidFill>
              </a:rPr>
              <a:t>源代码分析</a:t>
            </a:r>
            <a:r>
              <a:rPr lang="zh-CN" altLang="en-US" dirty="0"/>
              <a:t>、</a:t>
            </a:r>
            <a:r>
              <a:rPr lang="zh-CN" altLang="en-US" sz="3200" dirty="0">
                <a:solidFill>
                  <a:srgbClr val="FF0000"/>
                </a:solidFill>
              </a:rPr>
              <a:t>反汇编分析</a:t>
            </a:r>
            <a:r>
              <a:rPr lang="zh-CN" altLang="en-US" dirty="0"/>
              <a:t>、</a:t>
            </a:r>
            <a:r>
              <a:rPr lang="zh-CN" altLang="en-US" sz="3200" dirty="0">
                <a:solidFill>
                  <a:srgbClr val="FF0000"/>
                </a:solidFill>
              </a:rPr>
              <a:t>二进制统计分析</a:t>
            </a:r>
            <a:r>
              <a:rPr lang="zh-CN" altLang="en-US" dirty="0"/>
              <a:t>三种情况</a:t>
            </a:r>
            <a:endParaRPr lang="zh-CN" altLang="en-US" dirty="0"/>
          </a:p>
          <a:p>
            <a:r>
              <a:rPr lang="zh-CN" altLang="en-US" dirty="0"/>
              <a:t>动态分析法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</a:t>
            </a:r>
            <a:r>
              <a:rPr lang="zh-CN" altLang="en-US" dirty="0"/>
              <a:t>过</a:t>
            </a:r>
            <a:r>
              <a:rPr lang="zh-CN" altLang="en-US" sz="3200" dirty="0">
                <a:solidFill>
                  <a:srgbClr val="FF0000"/>
                </a:solidFill>
              </a:rPr>
              <a:t>检测恶意代码执行</a:t>
            </a:r>
            <a:r>
              <a:rPr lang="zh-CN" altLang="en-US" dirty="0"/>
              <a:t>的过程，</a:t>
            </a:r>
            <a:r>
              <a:rPr lang="zh-CN" altLang="en-US" sz="3200" dirty="0">
                <a:solidFill>
                  <a:srgbClr val="FF0000"/>
                </a:solidFill>
              </a:rPr>
              <a:t>分析</a:t>
            </a:r>
            <a:r>
              <a:rPr lang="zh-CN" altLang="en-US" dirty="0"/>
              <a:t>执行过程中的</a:t>
            </a:r>
            <a:r>
              <a:rPr lang="zh-CN" altLang="en-US" sz="3200" dirty="0">
                <a:solidFill>
                  <a:srgbClr val="FF0000"/>
                </a:solidFill>
              </a:rPr>
              <a:t>操作。</a:t>
            </a:r>
            <a:endParaRPr lang="zh-CN" altLang="en-US" sz="32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</a:t>
            </a:r>
            <a:r>
              <a:rPr lang="zh-CN" altLang="en-US" dirty="0"/>
              <a:t>恶意代码的分析方法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在实际应用中，一</a:t>
            </a:r>
            <a:r>
              <a:rPr lang="zh-CN" altLang="en-US" dirty="0" smtClean="0"/>
              <a:t>般将</a:t>
            </a:r>
            <a:r>
              <a:rPr lang="zh-CN" altLang="en-US" dirty="0"/>
              <a:t>恶意代码分析方法分成三类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基</a:t>
            </a:r>
            <a:r>
              <a:rPr lang="zh-CN" altLang="en-US" dirty="0"/>
              <a:t>于</a:t>
            </a:r>
            <a:r>
              <a:rPr lang="zh-CN" altLang="en-US" dirty="0">
                <a:solidFill>
                  <a:srgbClr val="FF0000"/>
                </a:solidFill>
              </a:rPr>
              <a:t>代码特征</a:t>
            </a:r>
            <a:r>
              <a:rPr lang="zh-CN" altLang="en-US" dirty="0"/>
              <a:t>的分析方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r>
              <a:rPr lang="zh-CN" altLang="en-US" dirty="0" smtClean="0"/>
              <a:t>基</a:t>
            </a:r>
            <a:r>
              <a:rPr lang="zh-CN" altLang="en-US" dirty="0"/>
              <a:t>于</a:t>
            </a:r>
            <a:r>
              <a:rPr lang="zh-CN" altLang="en-US" dirty="0">
                <a:solidFill>
                  <a:srgbClr val="FF0000"/>
                </a:solidFill>
              </a:rPr>
              <a:t>代码语义</a:t>
            </a:r>
            <a:r>
              <a:rPr lang="zh-CN" altLang="en-US" dirty="0"/>
              <a:t>的分析方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r>
              <a:rPr lang="zh-CN" altLang="en-US" dirty="0" smtClean="0"/>
              <a:t>基</a:t>
            </a:r>
            <a:r>
              <a:rPr lang="zh-CN" altLang="en-US" dirty="0"/>
              <a:t>于</a:t>
            </a:r>
            <a:r>
              <a:rPr lang="zh-CN" altLang="en-US" dirty="0">
                <a:solidFill>
                  <a:srgbClr val="FF0000"/>
                </a:solidFill>
              </a:rPr>
              <a:t>代码行为</a:t>
            </a:r>
            <a:r>
              <a:rPr lang="zh-CN" altLang="en-US" dirty="0"/>
              <a:t>的分析方法。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</a:t>
            </a:r>
            <a:r>
              <a:rPr lang="zh-CN" altLang="en-US" dirty="0"/>
              <a:t>恶意代码的分析方法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zh-CN" altLang="en-US" dirty="0">
                <a:solidFill>
                  <a:srgbClr val="FF0000"/>
                </a:solidFill>
              </a:rPr>
              <a:t>代码特征</a:t>
            </a:r>
            <a:r>
              <a:rPr lang="zh-CN" altLang="en-US" dirty="0"/>
              <a:t>的分析方法</a:t>
            </a:r>
            <a:endParaRPr lang="en-US" altLang="zh-CN" dirty="0"/>
          </a:p>
          <a:p>
            <a:pPr lvl="1"/>
            <a:r>
              <a:rPr lang="zh-CN" altLang="en-US" dirty="0"/>
              <a:t>首先，获取一个</a:t>
            </a:r>
            <a:r>
              <a:rPr lang="zh-CN" altLang="en-US" sz="3200" dirty="0">
                <a:solidFill>
                  <a:srgbClr val="FF0000"/>
                </a:solidFill>
              </a:rPr>
              <a:t>病毒程序</a:t>
            </a:r>
            <a:r>
              <a:rPr lang="zh-CN" altLang="en-US" dirty="0"/>
              <a:t>的长度，根据长度可以</a:t>
            </a:r>
            <a:r>
              <a:rPr lang="zh-CN" altLang="en-US" sz="3200" dirty="0">
                <a:solidFill>
                  <a:srgbClr val="FF0000"/>
                </a:solidFill>
              </a:rPr>
              <a:t>将文件分为几份</a:t>
            </a:r>
            <a:endParaRPr lang="zh-CN" altLang="en-US" sz="3200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然后，每份中选取通常为</a:t>
            </a:r>
            <a:r>
              <a:rPr lang="zh-CN" altLang="en-US" sz="3200" dirty="0">
                <a:solidFill>
                  <a:srgbClr val="FF0000"/>
                </a:solidFill>
              </a:rPr>
              <a:t>16或32个字节长</a:t>
            </a:r>
            <a:r>
              <a:rPr lang="zh-CN" altLang="en-US" dirty="0"/>
              <a:t>的</a:t>
            </a:r>
            <a:r>
              <a:rPr lang="zh-CN" altLang="en-US" sz="3200" dirty="0">
                <a:solidFill>
                  <a:srgbClr val="FF0000"/>
                </a:solidFill>
              </a:rPr>
              <a:t>特征串</a:t>
            </a:r>
            <a:endParaRPr lang="zh-CN" altLang="en-US" dirty="0"/>
          </a:p>
          <a:p>
            <a:pPr lvl="1"/>
            <a:r>
              <a:rPr lang="zh-CN" altLang="en-US" dirty="0"/>
              <a:t>最后，将</a:t>
            </a:r>
            <a:r>
              <a:rPr lang="zh-CN" altLang="en-US" sz="3200" dirty="0">
                <a:solidFill>
                  <a:srgbClr val="FF0000"/>
                </a:solidFill>
              </a:rPr>
              <a:t>选取出来的几段特征码</a:t>
            </a:r>
            <a:r>
              <a:rPr lang="zh-CN" altLang="en-US" dirty="0"/>
              <a:t>及它们的</a:t>
            </a:r>
            <a:r>
              <a:rPr lang="zh-CN" altLang="en-US" sz="3200" dirty="0">
                <a:solidFill>
                  <a:srgbClr val="FF0000"/>
                </a:solidFill>
              </a:rPr>
              <a:t>偏移量</a:t>
            </a:r>
            <a:r>
              <a:rPr lang="zh-CN" altLang="en-US" dirty="0"/>
              <a:t>存入病毒库，标示出病毒的名称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</a:t>
            </a:r>
            <a:r>
              <a:rPr lang="zh-CN" altLang="en-US" dirty="0"/>
              <a:t>恶意代码的分析方法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基于代码语义的分析方法</a:t>
            </a:r>
            <a:endParaRPr lang="en-US" altLang="zh-CN" dirty="0"/>
          </a:p>
          <a:p>
            <a:pPr lvl="1"/>
            <a:r>
              <a:rPr lang="zh-CN" altLang="en-US" dirty="0" smtClean="0"/>
              <a:t>通</a:t>
            </a:r>
            <a:r>
              <a:rPr lang="zh-CN" altLang="en-US" dirty="0"/>
              <a:t>过各种渠道</a:t>
            </a:r>
            <a:r>
              <a:rPr lang="zh-CN" altLang="en-US" dirty="0">
                <a:solidFill>
                  <a:srgbClr val="FF0000"/>
                </a:solidFill>
              </a:rPr>
              <a:t>收集</a:t>
            </a:r>
            <a:r>
              <a:rPr lang="zh-CN" altLang="en-US" dirty="0"/>
              <a:t>到最新的未知恶意代码</a:t>
            </a:r>
            <a:r>
              <a:rPr lang="zh-CN" altLang="en-US" dirty="0">
                <a:solidFill>
                  <a:srgbClr val="FF0000"/>
                </a:solidFill>
              </a:rPr>
              <a:t>样本</a:t>
            </a:r>
            <a:r>
              <a:rPr lang="zh-CN" altLang="en-US" dirty="0"/>
              <a:t>时，进行文件</a:t>
            </a:r>
            <a:r>
              <a:rPr lang="zh-CN" altLang="en-US" dirty="0">
                <a:solidFill>
                  <a:srgbClr val="FF0000"/>
                </a:solidFill>
              </a:rPr>
              <a:t>格式分析</a:t>
            </a:r>
            <a:endParaRPr lang="zh-CN" altLang="en-US" dirty="0"/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样本文件的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进行查看</a:t>
            </a:r>
            <a:r>
              <a:rPr lang="zh-CN" altLang="en-US" dirty="0">
                <a:solidFill>
                  <a:srgbClr val="FF0000"/>
                </a:solidFill>
              </a:rPr>
              <a:t>分析</a:t>
            </a:r>
            <a:endParaRPr lang="zh-CN" altLang="en-US" dirty="0"/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样本的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FF0000"/>
                </a:solidFill>
              </a:rPr>
              <a:t>分析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分析</a:t>
            </a:r>
            <a:r>
              <a:rPr lang="zh-CN" altLang="en-US" dirty="0"/>
              <a:t>它的本地</a:t>
            </a:r>
            <a:r>
              <a:rPr lang="zh-CN" altLang="en-US" dirty="0">
                <a:solidFill>
                  <a:srgbClr val="FF0000"/>
                </a:solidFill>
              </a:rPr>
              <a:t>感染行为</a:t>
            </a:r>
            <a:r>
              <a:rPr lang="zh-CN" altLang="en-US" dirty="0"/>
              <a:t>，以及</a:t>
            </a:r>
            <a:r>
              <a:rPr lang="zh-CN" altLang="en-US" dirty="0">
                <a:solidFill>
                  <a:srgbClr val="FF0000"/>
                </a:solidFill>
              </a:rPr>
              <a:t>网络传播</a:t>
            </a:r>
            <a:r>
              <a:rPr lang="zh-CN" altLang="en-US" sz="3200" dirty="0">
                <a:solidFill>
                  <a:srgbClr val="FF0000"/>
                </a:solidFill>
              </a:rPr>
              <a:t>行为</a:t>
            </a:r>
            <a:endParaRPr lang="zh-CN" altLang="en-US" dirty="0"/>
          </a:p>
          <a:p>
            <a:pPr lvl="1"/>
            <a:r>
              <a:rPr lang="zh-CN" altLang="en-US" dirty="0" smtClean="0"/>
              <a:t>通</a:t>
            </a:r>
            <a:r>
              <a:rPr lang="zh-CN" altLang="en-US" dirty="0"/>
              <a:t>过</a:t>
            </a:r>
            <a:r>
              <a:rPr lang="zh-CN" altLang="en-US" dirty="0">
                <a:solidFill>
                  <a:srgbClr val="FF0000"/>
                </a:solidFill>
              </a:rPr>
              <a:t>静态反汇编</a:t>
            </a:r>
            <a:r>
              <a:rPr lang="zh-CN" altLang="en-US" dirty="0"/>
              <a:t>工具（</a:t>
            </a:r>
            <a:r>
              <a:rPr lang="en-US" altLang="zh-CN" dirty="0"/>
              <a:t>IDA</a:t>
            </a:r>
            <a:r>
              <a:rPr lang="zh-CN" altLang="en-US" dirty="0"/>
              <a:t>等）</a:t>
            </a:r>
            <a:r>
              <a:rPr lang="zh-CN" altLang="en-US" dirty="0">
                <a:solidFill>
                  <a:srgbClr val="FF0000"/>
                </a:solidFill>
              </a:rPr>
              <a:t>对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恶意代码程序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PE文件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FF0000"/>
                </a:solidFill>
              </a:rPr>
              <a:t>反汇编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通</a:t>
            </a:r>
            <a:r>
              <a:rPr lang="zh-CN" altLang="en-US" dirty="0"/>
              <a:t>过</a:t>
            </a:r>
            <a:r>
              <a:rPr lang="zh-CN" altLang="en-US" dirty="0">
                <a:solidFill>
                  <a:srgbClr val="FF0000"/>
                </a:solidFill>
              </a:rPr>
              <a:t>动态调试</a:t>
            </a:r>
            <a:r>
              <a:rPr lang="zh-CN" altLang="en-US" dirty="0"/>
              <a:t>对恶意代码加载调试，进一步</a:t>
            </a:r>
            <a:r>
              <a:rPr lang="zh-CN" altLang="en-US" dirty="0">
                <a:solidFill>
                  <a:srgbClr val="FF0000"/>
                </a:solidFill>
              </a:rPr>
              <a:t>分析代码</a:t>
            </a:r>
            <a:r>
              <a:rPr lang="zh-CN" altLang="en-US" dirty="0"/>
              <a:t>的操作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 恶意代码及防范技术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7.1</a:t>
            </a:r>
            <a:r>
              <a:rPr lang="zh-CN" altLang="en-US" dirty="0" smtClean="0"/>
              <a:t>恶</a:t>
            </a:r>
            <a:r>
              <a:rPr lang="zh-CN" altLang="en-US" dirty="0"/>
              <a:t>意代码的概念</a:t>
            </a:r>
            <a:endParaRPr lang="zh-CN" altLang="en-US" b="1" dirty="0"/>
          </a:p>
          <a:p>
            <a:r>
              <a:rPr lang="en-US" altLang="zh-CN" dirty="0"/>
              <a:t>7.2</a:t>
            </a:r>
            <a:r>
              <a:rPr lang="zh-CN" altLang="en-US" dirty="0"/>
              <a:t>恶意代码的生存原理</a:t>
            </a:r>
            <a:endParaRPr lang="zh-CN" altLang="en-US" b="1" dirty="0"/>
          </a:p>
          <a:p>
            <a:r>
              <a:rPr lang="en-US" altLang="zh-CN" dirty="0"/>
              <a:t>7.3</a:t>
            </a:r>
            <a:r>
              <a:rPr lang="zh-CN" altLang="en-US" dirty="0"/>
              <a:t>恶意代码的分析与检测技术</a:t>
            </a:r>
            <a:endParaRPr lang="zh-CN" altLang="en-US" b="1" dirty="0"/>
          </a:p>
          <a:p>
            <a:r>
              <a:rPr lang="en-US" altLang="zh-CN" dirty="0" smtClean="0"/>
              <a:t>7.4</a:t>
            </a:r>
            <a:r>
              <a:rPr lang="zh-CN" altLang="en-US" dirty="0" smtClean="0"/>
              <a:t>恶</a:t>
            </a:r>
            <a:r>
              <a:rPr lang="zh-CN" altLang="en-US" dirty="0"/>
              <a:t>意代码的清除与预防技术</a:t>
            </a:r>
            <a:endParaRPr lang="zh-CN" altLang="en-US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</a:t>
            </a:r>
            <a:r>
              <a:rPr lang="zh-CN" altLang="en-US" dirty="0"/>
              <a:t>恶意代码的分析方法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基于代码行为的分析方法。</a:t>
            </a:r>
            <a:endParaRPr lang="zh-CN" altLang="en-US" dirty="0"/>
          </a:p>
          <a:p>
            <a:r>
              <a:rPr lang="zh-CN" altLang="en-US" dirty="0"/>
              <a:t>基于代码行为的分析方法是基于以下理论展开的：</a:t>
            </a:r>
            <a:endParaRPr lang="zh-CN" altLang="en-US" dirty="0"/>
          </a:p>
          <a:p>
            <a:pPr lvl="1"/>
            <a:r>
              <a:rPr lang="zh-CN" altLang="en-US" dirty="0"/>
              <a:t>软件行为</a:t>
            </a:r>
            <a:r>
              <a:rPr lang="en-US" altLang="zh-CN" dirty="0"/>
              <a:t>= API + </a:t>
            </a:r>
            <a:r>
              <a:rPr lang="zh-CN" altLang="en-US" dirty="0"/>
              <a:t>参数</a:t>
            </a:r>
            <a:endParaRPr lang="zh-CN" altLang="en-US" dirty="0"/>
          </a:p>
          <a:p>
            <a:r>
              <a:rPr lang="zh-CN" altLang="en-US" dirty="0"/>
              <a:t>六大</a:t>
            </a:r>
            <a:r>
              <a:rPr lang="zh-CN" altLang="en-US" dirty="0" smtClean="0"/>
              <a:t>类常</a:t>
            </a:r>
            <a:r>
              <a:rPr lang="zh-CN" altLang="en-US" dirty="0"/>
              <a:t>见软件恶意行</a:t>
            </a:r>
            <a:r>
              <a:rPr lang="zh-CN" altLang="en-US" dirty="0" smtClean="0"/>
              <a:t>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</a:t>
            </a:r>
            <a:r>
              <a:rPr lang="zh-CN" altLang="en-US" dirty="0"/>
              <a:t>改注册表启动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</a:t>
            </a:r>
            <a:r>
              <a:rPr lang="zh-CN" altLang="en-US" dirty="0"/>
              <a:t>改关键文</a:t>
            </a:r>
            <a:r>
              <a:rPr lang="zh-CN" altLang="en-US" dirty="0" smtClean="0"/>
              <a:t>件</a:t>
            </a:r>
            <a:endParaRPr lang="zh-CN" altLang="en-US" dirty="0"/>
          </a:p>
          <a:p>
            <a:pPr lvl="1"/>
            <a:r>
              <a:rPr lang="zh-CN" altLang="en-US" dirty="0" smtClean="0"/>
              <a:t>控</a:t>
            </a:r>
            <a:r>
              <a:rPr lang="zh-CN" altLang="en-US" dirty="0"/>
              <a:t>制进</a:t>
            </a:r>
            <a:r>
              <a:rPr lang="zh-CN" altLang="en-US" dirty="0" smtClean="0"/>
              <a:t>程</a:t>
            </a:r>
            <a:endParaRPr lang="zh-CN" altLang="en-US" dirty="0"/>
          </a:p>
          <a:p>
            <a:pPr lvl="1"/>
            <a:r>
              <a:rPr lang="zh-CN" altLang="en-US" dirty="0" smtClean="0"/>
              <a:t>访</a:t>
            </a:r>
            <a:r>
              <a:rPr lang="zh-CN" altLang="en-US" dirty="0"/>
              <a:t>问网络资</a:t>
            </a:r>
            <a:r>
              <a:rPr lang="zh-CN" altLang="en-US" dirty="0" smtClean="0"/>
              <a:t>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</a:t>
            </a:r>
            <a:r>
              <a:rPr lang="zh-CN" altLang="en-US" dirty="0"/>
              <a:t>改系统服</a:t>
            </a:r>
            <a:r>
              <a:rPr lang="zh-CN" altLang="en-US" dirty="0" smtClean="0"/>
              <a:t>务</a:t>
            </a:r>
            <a:endParaRPr lang="zh-CN" altLang="en-US" dirty="0"/>
          </a:p>
          <a:p>
            <a:pPr lvl="1"/>
            <a:r>
              <a:rPr lang="zh-CN" altLang="en-US" dirty="0" smtClean="0"/>
              <a:t>控</a:t>
            </a:r>
            <a:r>
              <a:rPr lang="zh-CN" altLang="en-US" dirty="0"/>
              <a:t>制窗</a:t>
            </a:r>
            <a:r>
              <a:rPr lang="zh-CN" altLang="en-US" dirty="0" smtClean="0"/>
              <a:t>口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7.3.2 </a:t>
            </a:r>
            <a:r>
              <a:rPr lang="zh-CN" altLang="en-US" dirty="0"/>
              <a:t>恶意代码的检测方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zh-CN" altLang="en-US" dirty="0">
                <a:solidFill>
                  <a:srgbClr val="FF0000"/>
                </a:solidFill>
              </a:rPr>
              <a:t>特征码</a:t>
            </a:r>
            <a:r>
              <a:rPr lang="zh-CN" altLang="en-US" dirty="0"/>
              <a:t>的检测法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启发式检测法</a:t>
            </a:r>
            <a:r>
              <a:rPr lang="zh-CN" altLang="en-US" sz="2400" dirty="0">
                <a:solidFill>
                  <a:schemeClr val="tx1"/>
                </a:solidFill>
              </a:rPr>
              <a:t>（通过对某种恶意代码</a:t>
            </a:r>
            <a:r>
              <a:rPr lang="zh-CN" altLang="en-US" sz="2400" dirty="0">
                <a:solidFill>
                  <a:srgbClr val="FF0000"/>
                </a:solidFill>
              </a:rPr>
              <a:t>调用内核函数的名称和次数</a:t>
            </a:r>
            <a:r>
              <a:rPr lang="zh-CN" altLang="en-US" sz="2400" dirty="0">
                <a:solidFill>
                  <a:schemeClr val="tx1"/>
                </a:solidFill>
              </a:rPr>
              <a:t>进行分析，建立恶意代码内核函数调用集合，</a:t>
            </a:r>
            <a:r>
              <a:rPr lang="zh-CN" altLang="en-US" sz="2400" dirty="0">
                <a:solidFill>
                  <a:srgbClr val="FF0000"/>
                </a:solidFill>
              </a:rPr>
              <a:t>比较</a:t>
            </a:r>
            <a:r>
              <a:rPr lang="zh-CN" altLang="en-US" sz="2400" dirty="0">
                <a:solidFill>
                  <a:schemeClr val="tx1"/>
                </a:solidFill>
              </a:rPr>
              <a:t>待查程序</a:t>
            </a:r>
            <a:r>
              <a:rPr lang="zh-CN" altLang="en-US" sz="2400" dirty="0">
                <a:solidFill>
                  <a:srgbClr val="FF0000"/>
                </a:solidFill>
              </a:rPr>
              <a:t>调用的内核函数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数据库中已知恶意代码的内核函数调用集合</a:t>
            </a:r>
            <a:r>
              <a:rPr lang="zh-CN" altLang="en-US" sz="2400" dirty="0">
                <a:solidFill>
                  <a:schemeClr val="tx1"/>
                </a:solidFill>
              </a:rPr>
              <a:t>的贴近度）</a:t>
            </a:r>
            <a:endParaRPr lang="zh-CN" altLang="en-US" sz="2400" dirty="0">
              <a:solidFill>
                <a:schemeClr val="tx1"/>
              </a:solidFill>
            </a:endParaRPr>
          </a:p>
          <a:p>
            <a:r>
              <a:rPr lang="zh-CN" altLang="en-US" dirty="0"/>
              <a:t>基于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的检测法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完整性验证法</a:t>
            </a:r>
            <a:endParaRPr lang="zh-CN" altLang="en-US" dirty="0"/>
          </a:p>
          <a:p>
            <a:r>
              <a:rPr lang="zh-CN" altLang="en-US" dirty="0"/>
              <a:t>基于</a:t>
            </a:r>
            <a:r>
              <a:rPr lang="zh-CN" altLang="en-US" dirty="0">
                <a:solidFill>
                  <a:srgbClr val="FF0000"/>
                </a:solidFill>
              </a:rPr>
              <a:t>特征函数</a:t>
            </a:r>
            <a:r>
              <a:rPr lang="zh-CN" altLang="en-US" dirty="0"/>
              <a:t>的检测方法</a:t>
            </a:r>
            <a:r>
              <a:rPr lang="zh-CN" altLang="en-US" sz="2400" dirty="0"/>
              <a:t>（发现调用危险的特殊函数）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7.4 </a:t>
            </a:r>
            <a:r>
              <a:rPr lang="zh-CN" altLang="en-US" dirty="0"/>
              <a:t>恶意代码的清除与预防技</a:t>
            </a:r>
            <a:r>
              <a:rPr lang="zh-CN" altLang="en-US" dirty="0" smtClean="0"/>
              <a:t>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7.4.1</a:t>
            </a:r>
            <a:r>
              <a:rPr lang="zh-CN" altLang="en-US" dirty="0"/>
              <a:t>恶意代码的清除技术</a:t>
            </a:r>
            <a:endParaRPr lang="zh-CN" altLang="en-US" dirty="0"/>
          </a:p>
          <a:p>
            <a:r>
              <a:rPr lang="en-US" altLang="zh-CN" dirty="0"/>
              <a:t>7.4.2</a:t>
            </a:r>
            <a:r>
              <a:rPr lang="zh-CN" altLang="en-US" dirty="0"/>
              <a:t>恶意代码的预防技术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7.4.1</a:t>
            </a:r>
            <a:r>
              <a:rPr lang="zh-CN" altLang="en-US" dirty="0"/>
              <a:t>恶意代码的清除技术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选择适当的封锁策略</a:t>
            </a:r>
            <a:endParaRPr lang="zh-CN" altLang="en-US" dirty="0"/>
          </a:p>
          <a:p>
            <a:pPr lvl="1"/>
            <a:r>
              <a:rPr lang="zh-CN" altLang="en-US" dirty="0"/>
              <a:t>鉴别和隔离被感染主机</a:t>
            </a:r>
            <a:endParaRPr lang="zh-CN" altLang="en-US" dirty="0"/>
          </a:p>
          <a:p>
            <a:pPr lvl="1"/>
            <a:r>
              <a:rPr lang="zh-CN" altLang="en-US" dirty="0"/>
              <a:t>阻塞发送出的访问</a:t>
            </a:r>
            <a:endParaRPr lang="zh-CN" altLang="en-US" dirty="0"/>
          </a:p>
          <a:p>
            <a:pPr lvl="1"/>
            <a:r>
              <a:rPr lang="zh-CN" altLang="en-US" dirty="0"/>
              <a:t>关闭邮件服务器</a:t>
            </a:r>
            <a:endParaRPr lang="zh-CN" altLang="en-US" dirty="0"/>
          </a:p>
          <a:p>
            <a:pPr lvl="1"/>
            <a:r>
              <a:rPr lang="zh-CN" altLang="en-US" dirty="0"/>
              <a:t>断开局域网与因特网的连接</a:t>
            </a:r>
            <a:endParaRPr lang="zh-CN" altLang="en-US" dirty="0"/>
          </a:p>
          <a:p>
            <a:r>
              <a:rPr lang="zh-CN" altLang="en-US" dirty="0"/>
              <a:t>感染来源线索的收集和处理</a:t>
            </a:r>
            <a:endParaRPr lang="zh-CN" altLang="en-US" dirty="0"/>
          </a:p>
          <a:p>
            <a:r>
              <a:rPr lang="zh-CN" altLang="en-US" dirty="0"/>
              <a:t>杀除与恢复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7.4.2</a:t>
            </a:r>
            <a:r>
              <a:rPr lang="zh-CN" altLang="en-US" dirty="0"/>
              <a:t>恶意代码的预防技</a:t>
            </a:r>
            <a:r>
              <a:rPr lang="zh-CN" altLang="en-US" dirty="0" smtClean="0"/>
              <a:t>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使用反病毒软件</a:t>
            </a:r>
            <a:endParaRPr lang="zh-CN" altLang="en-US" dirty="0"/>
          </a:p>
          <a:p>
            <a:r>
              <a:rPr lang="zh-CN" altLang="en-US" dirty="0"/>
              <a:t>阻塞可疑文件</a:t>
            </a:r>
            <a:endParaRPr lang="zh-CN" altLang="en-US" dirty="0"/>
          </a:p>
          <a:p>
            <a:r>
              <a:rPr lang="zh-CN" altLang="en-US" dirty="0"/>
              <a:t>限制使用不必要的具有传输能力的文件</a:t>
            </a:r>
            <a:endParaRPr lang="zh-CN" altLang="en-US" dirty="0"/>
          </a:p>
          <a:p>
            <a:r>
              <a:rPr lang="zh-CN" altLang="en-US" dirty="0"/>
              <a:t>安全处理邮件附件</a:t>
            </a:r>
            <a:endParaRPr lang="zh-CN" altLang="en-US" dirty="0"/>
          </a:p>
          <a:p>
            <a:r>
              <a:rPr lang="zh-CN" altLang="en-US" dirty="0"/>
              <a:t>避免开放网络共享</a:t>
            </a:r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/>
              <a:t>Web</a:t>
            </a:r>
            <a:r>
              <a:rPr lang="zh-CN" altLang="en-US" dirty="0"/>
              <a:t>浏览器的安全机制限制移动代码</a:t>
            </a:r>
            <a:endParaRPr lang="zh-CN" altLang="en-US" dirty="0"/>
          </a:p>
          <a:p>
            <a:r>
              <a:rPr lang="zh-CN" altLang="en-US" dirty="0"/>
              <a:t>设置邮件客户端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</a:t>
            </a:r>
            <a:r>
              <a:rPr lang="zh-CN" altLang="en-US" dirty="0"/>
              <a:t>恶意代码的概</a:t>
            </a:r>
            <a:r>
              <a:rPr lang="zh-CN" altLang="en-US" dirty="0" smtClean="0"/>
              <a:t>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7.1.1</a:t>
            </a:r>
            <a:r>
              <a:rPr lang="zh-CN" altLang="en-US" dirty="0"/>
              <a:t>常见名词举例</a:t>
            </a:r>
            <a:endParaRPr lang="zh-CN" altLang="en-US" b="1" dirty="0"/>
          </a:p>
          <a:p>
            <a:r>
              <a:rPr lang="en-US" altLang="zh-CN" dirty="0"/>
              <a:t>7.1.2</a:t>
            </a:r>
            <a:r>
              <a:rPr lang="zh-CN" altLang="en-US" dirty="0"/>
              <a:t>恶意代码的危害</a:t>
            </a:r>
            <a:endParaRPr lang="zh-CN" altLang="en-US" b="1" dirty="0"/>
          </a:p>
          <a:p>
            <a:r>
              <a:rPr lang="en-US" altLang="zh-CN" dirty="0"/>
              <a:t>7.1.3</a:t>
            </a:r>
            <a:r>
              <a:rPr lang="zh-CN" altLang="en-US" dirty="0"/>
              <a:t>恶意代码的命名规则</a:t>
            </a:r>
            <a:endParaRPr lang="zh-CN" altLang="en-US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7.1.1</a:t>
            </a:r>
            <a:r>
              <a:rPr lang="zh-CN" altLang="en-US" dirty="0" smtClean="0"/>
              <a:t>恶意代码常</a:t>
            </a:r>
            <a:r>
              <a:rPr lang="zh-CN" altLang="en-US" dirty="0"/>
              <a:t>见名词举</a:t>
            </a:r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计算机病毒：是一种计算机程序代码，它递归地复制自己或其演化体。</a:t>
            </a:r>
            <a:r>
              <a:rPr lang="zh-CN" altLang="en-US" dirty="0">
                <a:solidFill>
                  <a:srgbClr val="FF0000"/>
                </a:solidFill>
              </a:rPr>
              <a:t>病毒感染宿主文件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FF0000"/>
                </a:solidFill>
              </a:rPr>
              <a:t>某个系统区域</a:t>
            </a:r>
            <a:r>
              <a:rPr lang="zh-CN" altLang="en-US" dirty="0"/>
              <a:t>，或者仅仅是</a:t>
            </a:r>
            <a:r>
              <a:rPr lang="zh-CN" altLang="en-US" dirty="0">
                <a:solidFill>
                  <a:srgbClr val="FF0000"/>
                </a:solidFill>
              </a:rPr>
              <a:t>修改这些对象的引用</a:t>
            </a:r>
            <a:r>
              <a:rPr lang="zh-CN" altLang="en-US" dirty="0"/>
              <a:t>，来</a:t>
            </a:r>
            <a:r>
              <a:rPr lang="zh-CN" altLang="en-US" dirty="0">
                <a:solidFill>
                  <a:srgbClr val="FF0000"/>
                </a:solidFill>
              </a:rPr>
              <a:t>获得控制权</a:t>
            </a:r>
            <a:r>
              <a:rPr lang="zh-CN" altLang="en-US" dirty="0"/>
              <a:t>并不断地</a:t>
            </a:r>
            <a:r>
              <a:rPr lang="zh-CN" altLang="en-US" dirty="0">
                <a:solidFill>
                  <a:srgbClr val="FF0000"/>
                </a:solidFill>
              </a:rPr>
              <a:t>繁殖</a:t>
            </a:r>
            <a:r>
              <a:rPr lang="zh-CN" altLang="en-US" dirty="0"/>
              <a:t>来</a:t>
            </a:r>
            <a:r>
              <a:rPr lang="zh-CN" altLang="en-US" dirty="0">
                <a:solidFill>
                  <a:srgbClr val="FF0000"/>
                </a:solidFill>
              </a:rPr>
              <a:t>产生新的病毒体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蠕虫病</a:t>
            </a:r>
            <a:r>
              <a:rPr lang="zh-CN" altLang="en-US" dirty="0" smtClean="0"/>
              <a:t>毒：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</a:t>
            </a:r>
            <a:r>
              <a:rPr lang="zh-CN" altLang="en-US" dirty="0"/>
              <a:t>要在网络上进行复</a:t>
            </a:r>
            <a:r>
              <a:rPr lang="zh-CN" altLang="en-US" dirty="0" smtClean="0"/>
              <a:t>制</a:t>
            </a:r>
            <a:endParaRPr lang="zh-CN" altLang="en-US" dirty="0"/>
          </a:p>
          <a:p>
            <a:r>
              <a:rPr lang="zh-CN" altLang="en-US" dirty="0"/>
              <a:t>逻辑炸</a:t>
            </a:r>
            <a:r>
              <a:rPr lang="zh-CN" altLang="en-US" dirty="0" smtClean="0"/>
              <a:t>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</a:t>
            </a:r>
            <a:r>
              <a:rPr lang="zh-CN" altLang="en-US" dirty="0"/>
              <a:t>常是合法的应用程序，在编程时写入一些“恶意功能”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7.1.1</a:t>
            </a:r>
            <a:r>
              <a:rPr lang="zh-CN" altLang="en-US" dirty="0"/>
              <a:t>恶意代码常见名词举例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特洛伊木</a:t>
            </a:r>
            <a:r>
              <a:rPr lang="zh-CN" altLang="en-US" dirty="0" smtClean="0"/>
              <a:t>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</a:t>
            </a:r>
            <a:r>
              <a:rPr lang="zh-CN" altLang="en-US" dirty="0"/>
              <a:t>藏在一个合法的躯壳下的恶意代</a:t>
            </a:r>
            <a:r>
              <a:rPr lang="zh-CN" altLang="en-US" dirty="0" smtClean="0"/>
              <a:t>码</a:t>
            </a:r>
            <a:endParaRPr lang="zh-CN" altLang="en-US" dirty="0"/>
          </a:p>
          <a:p>
            <a:r>
              <a:rPr lang="zh-CN" altLang="en-US" dirty="0"/>
              <a:t>漏洞利</a:t>
            </a:r>
            <a:r>
              <a:rPr lang="zh-CN" altLang="en-US" dirty="0" smtClean="0"/>
              <a:t>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漏</a:t>
            </a:r>
            <a:r>
              <a:rPr lang="zh-CN" altLang="en-US" dirty="0"/>
              <a:t>洞利用代码（</a:t>
            </a:r>
            <a:r>
              <a:rPr lang="en-US" altLang="zh-CN" dirty="0"/>
              <a:t>exploit code</a:t>
            </a:r>
            <a:r>
              <a:rPr lang="zh-CN" altLang="en-US" dirty="0"/>
              <a:t>）针对某一特</a:t>
            </a:r>
            <a:r>
              <a:rPr lang="zh-CN" altLang="en-US" dirty="0" smtClean="0"/>
              <a:t>定   漏</a:t>
            </a:r>
            <a:r>
              <a:rPr lang="zh-CN" altLang="en-US" dirty="0"/>
              <a:t>洞或一组漏洞</a:t>
            </a:r>
            <a:endParaRPr lang="zh-CN" altLang="en-US" dirty="0"/>
          </a:p>
          <a:p>
            <a:r>
              <a:rPr lang="zh-CN" altLang="en-US" dirty="0" smtClean="0"/>
              <a:t>下</a:t>
            </a:r>
            <a:r>
              <a:rPr lang="zh-CN" altLang="en-US" dirty="0"/>
              <a:t>载</a:t>
            </a:r>
            <a:r>
              <a:rPr lang="zh-CN" altLang="en-US" dirty="0" smtClean="0"/>
              <a:t>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</a:t>
            </a:r>
            <a:r>
              <a:rPr lang="zh-CN" altLang="en-US" dirty="0"/>
              <a:t>过破坏杀毒软件，然后再从指定的地址下载大量其他病毒、木马进入用户电脑</a:t>
            </a:r>
            <a:endParaRPr lang="zh-CN" altLang="en-US" dirty="0"/>
          </a:p>
          <a:p>
            <a:r>
              <a:rPr lang="zh-CN" altLang="en-US" dirty="0" smtClean="0"/>
              <a:t>玩</a:t>
            </a:r>
            <a:r>
              <a:rPr lang="zh-CN" altLang="en-US" dirty="0"/>
              <a:t>笑程序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7.1.2</a:t>
            </a:r>
            <a:r>
              <a:rPr lang="zh-CN" altLang="en-US" dirty="0" smtClean="0"/>
              <a:t>恶意代码的危害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破坏数</a:t>
            </a:r>
            <a:r>
              <a:rPr lang="zh-CN" altLang="en-US" dirty="0" smtClean="0"/>
              <a:t>据</a:t>
            </a:r>
            <a:endParaRPr lang="en-US" altLang="zh-CN" dirty="0" smtClean="0"/>
          </a:p>
          <a:p>
            <a:r>
              <a:rPr lang="zh-CN" altLang="en-US" dirty="0"/>
              <a:t>占用磁盘存储空间</a:t>
            </a:r>
            <a:endParaRPr lang="zh-CN" altLang="en-US" dirty="0"/>
          </a:p>
          <a:p>
            <a:r>
              <a:rPr lang="zh-CN" altLang="en-US" dirty="0"/>
              <a:t>抢占系统资源</a:t>
            </a:r>
            <a:endParaRPr lang="zh-CN" altLang="en-US" dirty="0"/>
          </a:p>
          <a:p>
            <a:r>
              <a:rPr lang="zh-CN" altLang="en-US" dirty="0"/>
              <a:t>影响计算机运行速度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7.1.3</a:t>
            </a:r>
            <a:r>
              <a:rPr lang="zh-CN" altLang="en-US" dirty="0"/>
              <a:t>恶意代码的命名规</a:t>
            </a:r>
            <a:r>
              <a:rPr lang="zh-CN" altLang="en-US" dirty="0" smtClean="0"/>
              <a:t>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zh-CN" altLang="en-US" dirty="0"/>
              <a:t>病毒前缀</a:t>
            </a:r>
            <a:r>
              <a:rPr lang="en-US" altLang="zh-CN" dirty="0"/>
              <a:t>&gt;.&lt;</a:t>
            </a:r>
            <a:r>
              <a:rPr lang="zh-CN" altLang="en-US" dirty="0"/>
              <a:t>病毒名</a:t>
            </a:r>
            <a:r>
              <a:rPr lang="en-US" altLang="zh-CN" dirty="0"/>
              <a:t>&gt;.&lt;</a:t>
            </a:r>
            <a:r>
              <a:rPr lang="zh-CN" altLang="en-US" dirty="0"/>
              <a:t>病毒后缀</a:t>
            </a:r>
            <a:r>
              <a:rPr lang="en-US" altLang="zh-CN" dirty="0"/>
              <a:t>&gt; 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病毒前缀是指一个病毒的</a:t>
            </a:r>
            <a:r>
              <a:rPr lang="zh-CN" altLang="en-US" dirty="0">
                <a:solidFill>
                  <a:srgbClr val="FF0000"/>
                </a:solidFill>
              </a:rPr>
              <a:t>种类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病毒名是指一个病毒的</a:t>
            </a:r>
            <a:r>
              <a:rPr lang="zh-CN" altLang="en-US" dirty="0">
                <a:solidFill>
                  <a:srgbClr val="FF0000"/>
                </a:solidFill>
              </a:rPr>
              <a:t>家族特征</a:t>
            </a:r>
            <a:r>
              <a:rPr lang="zh-CN" altLang="en-US" dirty="0"/>
              <a:t>，是用来区别和标识病毒家族的</a:t>
            </a:r>
            <a:endParaRPr lang="zh-CN" altLang="en-US" dirty="0"/>
          </a:p>
          <a:p>
            <a:r>
              <a:rPr lang="zh-CN" altLang="en-US" dirty="0"/>
              <a:t>病毒后缀是指一个病毒的</a:t>
            </a:r>
            <a:r>
              <a:rPr lang="zh-CN" altLang="en-US" dirty="0">
                <a:solidFill>
                  <a:srgbClr val="FF0000"/>
                </a:solidFill>
              </a:rPr>
              <a:t>变种特征</a:t>
            </a:r>
            <a:r>
              <a:rPr lang="zh-CN" altLang="en-US" dirty="0"/>
              <a:t>，是用来区别具体某个家族病毒的某个变种的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</a:t>
            </a:r>
            <a:r>
              <a:rPr lang="zh-CN" altLang="en-US" dirty="0"/>
              <a:t>恶意代码的生存原理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7.2.1</a:t>
            </a:r>
            <a:r>
              <a:rPr lang="zh-CN" altLang="en-US" dirty="0"/>
              <a:t>恶意代码的生命周期</a:t>
            </a:r>
            <a:endParaRPr lang="zh-CN" altLang="en-US" b="1" dirty="0"/>
          </a:p>
          <a:p>
            <a:r>
              <a:rPr lang="en-US" altLang="zh-CN" dirty="0"/>
              <a:t>7.2.2</a:t>
            </a:r>
            <a:r>
              <a:rPr lang="zh-CN" altLang="en-US" dirty="0"/>
              <a:t>恶意代码的传播机制</a:t>
            </a:r>
            <a:endParaRPr lang="zh-CN" altLang="en-US" b="1" dirty="0"/>
          </a:p>
          <a:p>
            <a:r>
              <a:rPr lang="en-US" altLang="zh-CN" dirty="0"/>
              <a:t>7.2.3</a:t>
            </a:r>
            <a:r>
              <a:rPr lang="zh-CN" altLang="en-US" dirty="0"/>
              <a:t>恶意代码的感染机制</a:t>
            </a:r>
            <a:endParaRPr lang="zh-CN" altLang="en-US" b="1" dirty="0"/>
          </a:p>
          <a:p>
            <a:r>
              <a:rPr lang="en-US" altLang="zh-CN" dirty="0"/>
              <a:t>7.2.4</a:t>
            </a:r>
            <a:r>
              <a:rPr lang="zh-CN" altLang="en-US" dirty="0"/>
              <a:t>恶意代码的触发机制</a:t>
            </a:r>
            <a:endParaRPr lang="zh-CN" altLang="en-US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恶意代码的生命周</a:t>
            </a:r>
            <a:r>
              <a:rPr lang="zh-CN" altLang="en-US" dirty="0" smtClean="0"/>
              <a:t>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期：</a:t>
            </a:r>
            <a:r>
              <a:rPr lang="zh-CN" altLang="en-US" dirty="0"/>
              <a:t>用编程语言制造一个恶意代</a:t>
            </a:r>
            <a:r>
              <a:rPr lang="zh-CN" altLang="en-US" dirty="0" smtClean="0"/>
              <a:t>码</a:t>
            </a:r>
            <a:endParaRPr lang="zh-CN" altLang="en-US" dirty="0"/>
          </a:p>
          <a:p>
            <a:r>
              <a:rPr lang="zh-CN" altLang="en-US" dirty="0"/>
              <a:t>传播</a:t>
            </a:r>
            <a:r>
              <a:rPr lang="zh-CN" altLang="en-US" dirty="0" smtClean="0"/>
              <a:t>期：通</a:t>
            </a:r>
            <a:r>
              <a:rPr lang="zh-CN" altLang="en-US" dirty="0"/>
              <a:t>过不同的途径散布和侵入受害系统中</a:t>
            </a:r>
            <a:endParaRPr lang="zh-CN" altLang="en-US" dirty="0"/>
          </a:p>
          <a:p>
            <a:r>
              <a:rPr lang="zh-CN" altLang="en-US" dirty="0"/>
              <a:t>感染</a:t>
            </a:r>
            <a:r>
              <a:rPr lang="zh-CN" altLang="en-US" dirty="0" smtClean="0"/>
              <a:t>期：找</a:t>
            </a:r>
            <a:r>
              <a:rPr lang="zh-CN" altLang="en-US" dirty="0"/>
              <a:t>到自己依附或隐藏的宿主，并实施依附或隐</a:t>
            </a:r>
            <a:r>
              <a:rPr lang="zh-CN" altLang="en-US" dirty="0" smtClean="0"/>
              <a:t>藏</a:t>
            </a:r>
            <a:endParaRPr lang="en-US" altLang="zh-CN" dirty="0" smtClean="0"/>
          </a:p>
          <a:p>
            <a:r>
              <a:rPr lang="zh-CN" altLang="en-US" dirty="0" smtClean="0"/>
              <a:t>触</a:t>
            </a:r>
            <a:r>
              <a:rPr lang="zh-CN" altLang="en-US" dirty="0"/>
              <a:t>发期</a:t>
            </a:r>
            <a:r>
              <a:rPr lang="zh-CN" altLang="en-US" dirty="0" smtClean="0"/>
              <a:t>：</a:t>
            </a:r>
            <a:r>
              <a:rPr lang="zh-CN" altLang="en-US" dirty="0"/>
              <a:t>满</a:t>
            </a:r>
            <a:r>
              <a:rPr lang="zh-CN" altLang="en-US" dirty="0" smtClean="0"/>
              <a:t>足触</a:t>
            </a:r>
            <a:r>
              <a:rPr lang="zh-CN" altLang="en-US" dirty="0"/>
              <a:t>发条件时</a:t>
            </a:r>
            <a:r>
              <a:rPr lang="zh-CN" altLang="en-US" dirty="0" smtClean="0"/>
              <a:t>，恶</a:t>
            </a:r>
            <a:r>
              <a:rPr lang="zh-CN" altLang="en-US" dirty="0"/>
              <a:t>意代码进入运行期</a:t>
            </a:r>
            <a:endParaRPr lang="zh-CN" altLang="en-US" dirty="0"/>
          </a:p>
          <a:p>
            <a:r>
              <a:rPr lang="zh-CN" altLang="en-US" dirty="0"/>
              <a:t>运行</a:t>
            </a:r>
            <a:r>
              <a:rPr lang="zh-CN" altLang="en-US" dirty="0" smtClean="0"/>
              <a:t>期：</a:t>
            </a:r>
            <a:r>
              <a:rPr lang="zh-CN" altLang="en-US" dirty="0"/>
              <a:t>恶意代码的恶意目的得以展现</a:t>
            </a:r>
            <a:endParaRPr lang="zh-CN" altLang="en-US" dirty="0"/>
          </a:p>
          <a:p>
            <a:r>
              <a:rPr lang="zh-CN" altLang="en-US" dirty="0"/>
              <a:t>消亡期</a:t>
            </a:r>
            <a:r>
              <a:rPr lang="zh-CN" altLang="en-US" dirty="0" smtClean="0"/>
              <a:t>：</a:t>
            </a:r>
            <a:r>
              <a:rPr lang="zh-CN" altLang="en-US" dirty="0"/>
              <a:t>恶意代码被检测出来，并应用相应的手段进</a:t>
            </a:r>
            <a:r>
              <a:rPr lang="zh-CN" altLang="en-US" dirty="0" smtClean="0"/>
              <a:t>行处理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2291</Words>
  <Application>WPS 演示</Application>
  <PresentationFormat>自定义</PresentationFormat>
  <Paragraphs>211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Wingdings 2</vt:lpstr>
      <vt:lpstr>Arial</vt:lpstr>
      <vt:lpstr>Franklin Gothic Book</vt:lpstr>
      <vt:lpstr>微软雅黑</vt:lpstr>
      <vt:lpstr>Franklin Gothic Medium</vt:lpstr>
      <vt:lpstr>黑体</vt:lpstr>
      <vt:lpstr>Calibri</vt:lpstr>
      <vt:lpstr>暗香扑面</vt:lpstr>
      <vt:lpstr>第七章 恶意代码及防范技术</vt:lpstr>
      <vt:lpstr>第七章 恶意代码及防范技术</vt:lpstr>
      <vt:lpstr>7.1恶意代码的概念</vt:lpstr>
      <vt:lpstr>7.1.1恶意代码常见名词举例</vt:lpstr>
      <vt:lpstr>7.1.1恶意代码常见名词举例</vt:lpstr>
      <vt:lpstr>7.1.2恶意代码的危害</vt:lpstr>
      <vt:lpstr>7.1.3恶意代码的命名规则</vt:lpstr>
      <vt:lpstr>7.2恶意代码的生存原理</vt:lpstr>
      <vt:lpstr>7.2.1恶意代码的生命周期</vt:lpstr>
      <vt:lpstr>7.2.2恶意代码的传播机制</vt:lpstr>
      <vt:lpstr>7.2.3恶意代码的感染机制</vt:lpstr>
      <vt:lpstr>7.2.3恶意代码的感染机制</vt:lpstr>
      <vt:lpstr>7.2.4恶意代码的触发机制</vt:lpstr>
      <vt:lpstr>7.2.4恶意代码的触发机制</vt:lpstr>
      <vt:lpstr>7.3恶意代码的分析与检测技术</vt:lpstr>
      <vt:lpstr>7.3.1恶意代码的分析方法</vt:lpstr>
      <vt:lpstr>7.3.1恶意代码的分析方法</vt:lpstr>
      <vt:lpstr>7.3.1恶意代码的分析方法</vt:lpstr>
      <vt:lpstr>7.3.1恶意代码的分析方法</vt:lpstr>
      <vt:lpstr>7.3.1恶意代码的分析方法</vt:lpstr>
      <vt:lpstr>7.3.2 恶意代码的检测方法</vt:lpstr>
      <vt:lpstr>7.4 恶意代码的清除与预防技术</vt:lpstr>
      <vt:lpstr>7.4.1恶意代码的清除技术</vt:lpstr>
      <vt:lpstr>7.4.2恶意代码的预防技术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恶意代码及防范技术</dc:title>
  <dc:creator>ajexwu</dc:creator>
  <cp:lastModifiedBy>李飞</cp:lastModifiedBy>
  <cp:revision>83</cp:revision>
  <dcterms:created xsi:type="dcterms:W3CDTF">2015-05-05T08:02:00Z</dcterms:created>
  <dcterms:modified xsi:type="dcterms:W3CDTF">2016-10-25T15:02:12Z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