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2" r:id="rId20"/>
    <p:sldId id="293" r:id="rId21"/>
    <p:sldId id="294" r:id="rId22"/>
    <p:sldId id="295" r:id="rId23"/>
    <p:sldId id="323" r:id="rId24"/>
    <p:sldId id="296" r:id="rId25"/>
    <p:sldId id="297" r:id="rId26"/>
    <p:sldId id="298" r:id="rId27"/>
    <p:sldId id="299" r:id="rId28"/>
    <p:sldId id="300" r:id="rId29"/>
    <p:sldId id="301" r:id="rId30"/>
    <p:sldId id="302" r:id="rId31"/>
    <p:sldId id="303"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351" r:id="rId49"/>
    <p:sldId id="352" r:id="rId50"/>
    <p:sldId id="354" r:id="rId51"/>
    <p:sldId id="353" r:id="rId52"/>
    <p:sldId id="355" r:id="rId53"/>
    <p:sldId id="289" r:id="rId54"/>
    <p:sldId id="363" r:id="rId55"/>
    <p:sldId id="364" r:id="rId56"/>
    <p:sldId id="290" r:id="rId57"/>
    <p:sldId id="291" r:id="rId58"/>
    <p:sldId id="356" r:id="rId59"/>
    <p:sldId id="357" r:id="rId60"/>
    <p:sldId id="358" r:id="rId61"/>
    <p:sldId id="359" r:id="rId62"/>
    <p:sldId id="360" r:id="rId63"/>
    <p:sldId id="361" r:id="rId64"/>
    <p:sldId id="36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914400" y="3196686"/>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914400" y="1676401"/>
            <a:ext cx="103632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468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20275" y="274638"/>
            <a:ext cx="1962125"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8"/>
            <a:ext cx="8915424"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97536" y="6400800"/>
            <a:ext cx="4267200" cy="283800"/>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7107936" y="6400800"/>
            <a:ext cx="4978400" cy="283800"/>
          </a:xfrm>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914400" y="3143248"/>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963084" y="3143249"/>
            <a:ext cx="103632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63084" y="1643062"/>
            <a:ext cx="103632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3714733" y="1053546"/>
            <a:ext cx="7872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3714734" y="228600"/>
            <a:ext cx="7867669"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714733" y="1142984"/>
            <a:ext cx="7867667"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609607" y="1142984"/>
            <a:ext cx="3009877"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304800"/>
            <a:ext cx="85344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935403" y="1143000"/>
            <a:ext cx="9630997"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3149600" y="5410200"/>
            <a:ext cx="7543851"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12192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00200"/>
            <a:ext cx="109728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101600" y="6400800"/>
            <a:ext cx="42672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7112000" y="6400800"/>
            <a:ext cx="49784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5486400" y="6400800"/>
            <a:ext cx="12192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565CE74E-AB26-4998-AD42-012C4C1AD076}" type="slidenum">
              <a:rPr lang="zh-CN" altLang="en-US" smtClean="0"/>
            </a:fld>
            <a:endParaRPr lang="zh-CN" altLang="en-US"/>
          </a:p>
        </p:txBody>
      </p:sp>
      <p:sp>
        <p:nvSpPr>
          <p:cNvPr id="8" name="矩形 7"/>
          <p:cNvSpPr/>
          <p:nvPr/>
        </p:nvSpPr>
        <p:spPr>
          <a:xfrm>
            <a:off x="0" y="0"/>
            <a:ext cx="12192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8</a:t>
            </a:r>
            <a:r>
              <a:rPr lang="zh-CN" altLang="en-US" dirty="0"/>
              <a:t>章 访问控制技</a:t>
            </a:r>
            <a:r>
              <a:rPr lang="zh-CN" altLang="en-US" dirty="0" smtClean="0"/>
              <a:t>术</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访问控制的常用实现方法</a:t>
            </a:r>
            <a:endParaRPr lang="zh-CN" altLang="en-US" dirty="0"/>
          </a:p>
        </p:txBody>
      </p:sp>
      <p:sp>
        <p:nvSpPr>
          <p:cNvPr id="3" name="内容占位符 2"/>
          <p:cNvSpPr>
            <a:spLocks noGrp="1"/>
          </p:cNvSpPr>
          <p:nvPr>
            <p:ph idx="1"/>
          </p:nvPr>
        </p:nvSpPr>
        <p:spPr/>
        <p:txBody>
          <a:bodyPr/>
          <a:lstStyle/>
          <a:p>
            <a:r>
              <a:rPr lang="zh-CN" altLang="zh-CN" dirty="0"/>
              <a:t>基于口令的机</a:t>
            </a:r>
            <a:r>
              <a:rPr lang="zh-CN" altLang="zh-CN" dirty="0" smtClean="0"/>
              <a:t>制</a:t>
            </a:r>
            <a:r>
              <a:rPr lang="en-US" altLang="zh-CN" dirty="0" smtClean="0"/>
              <a:t>:</a:t>
            </a:r>
            <a:endParaRPr lang="zh-CN" altLang="zh-CN" dirty="0"/>
          </a:p>
          <a:p>
            <a:pPr lvl="1"/>
            <a:r>
              <a:rPr lang="zh-CN" altLang="zh-CN" dirty="0" smtClean="0"/>
              <a:t>与</a:t>
            </a:r>
            <a:r>
              <a:rPr lang="zh-CN" altLang="zh-CN" dirty="0"/>
              <a:t>目标的内容相关的访问控制：</a:t>
            </a:r>
            <a:r>
              <a:rPr lang="zh-CN" altLang="zh-CN" dirty="0">
                <a:solidFill>
                  <a:srgbClr val="FF0000"/>
                </a:solidFill>
              </a:rPr>
              <a:t>动态访问控制</a:t>
            </a:r>
            <a:r>
              <a:rPr lang="zh-CN" altLang="zh-CN" dirty="0"/>
              <a:t>。</a:t>
            </a:r>
            <a:endParaRPr lang="zh-CN" altLang="zh-CN" dirty="0"/>
          </a:p>
          <a:p>
            <a:pPr lvl="1"/>
            <a:r>
              <a:rPr lang="zh-CN" altLang="zh-CN" dirty="0" smtClean="0"/>
              <a:t>多</a:t>
            </a:r>
            <a:r>
              <a:rPr lang="zh-CN" altLang="zh-CN" dirty="0"/>
              <a:t>用户访问控制：</a:t>
            </a:r>
            <a:r>
              <a:rPr lang="zh-CN" altLang="zh-CN" dirty="0">
                <a:solidFill>
                  <a:srgbClr val="FF0000"/>
                </a:solidFill>
              </a:rPr>
              <a:t>当多个用户同时提出请求时，如何做出授权决定。</a:t>
            </a:r>
            <a:endParaRPr lang="zh-CN" altLang="zh-CN" dirty="0">
              <a:solidFill>
                <a:srgbClr val="FF0000"/>
              </a:solidFill>
            </a:endParaRPr>
          </a:p>
          <a:p>
            <a:pPr lvl="1"/>
            <a:r>
              <a:rPr lang="zh-CN" altLang="zh-CN" dirty="0" smtClean="0"/>
              <a:t>基</a:t>
            </a:r>
            <a:r>
              <a:rPr lang="zh-CN" altLang="zh-CN" dirty="0"/>
              <a:t>于上下文的控制：</a:t>
            </a:r>
            <a:r>
              <a:rPr lang="zh-CN" altLang="zh-CN" dirty="0">
                <a:solidFill>
                  <a:srgbClr val="FF0000"/>
                </a:solidFill>
              </a:rPr>
              <a:t>在做出对一个目标的授权决定时依赖于外界的因素，比如时间、用户的位置等。</a:t>
            </a:r>
            <a:endParaRPr lang="zh-CN" altLang="zh-CN" dirty="0">
              <a:solidFill>
                <a:srgbClr val="FF0000"/>
              </a:solidFill>
            </a:endParaRPr>
          </a:p>
          <a:p>
            <a:endParaRPr lang="zh-CN" altLang="zh-C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a:t>
            </a:r>
            <a:r>
              <a:rPr lang="zh-CN" altLang="en-US" dirty="0"/>
              <a:t>防火墙技术基</a:t>
            </a:r>
            <a:r>
              <a:rPr lang="zh-CN" altLang="en-US" dirty="0" smtClean="0"/>
              <a:t>础</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8.4.1</a:t>
            </a:r>
            <a:r>
              <a:rPr lang="zh-CN" altLang="zh-CN" dirty="0" smtClean="0"/>
              <a:t>防</a:t>
            </a:r>
            <a:r>
              <a:rPr lang="zh-CN" altLang="zh-CN" dirty="0"/>
              <a:t>火墙的基本概念</a:t>
            </a:r>
            <a:endParaRPr lang="zh-CN" altLang="zh-CN" dirty="0"/>
          </a:p>
          <a:p>
            <a:r>
              <a:rPr lang="en-US" altLang="zh-CN" dirty="0" smtClean="0"/>
              <a:t>8.4.2</a:t>
            </a:r>
            <a:r>
              <a:rPr lang="zh-CN" altLang="zh-CN" dirty="0" smtClean="0"/>
              <a:t>防</a:t>
            </a:r>
            <a:r>
              <a:rPr lang="zh-CN" altLang="zh-CN" dirty="0"/>
              <a:t>火墙的功能</a:t>
            </a:r>
            <a:endParaRPr lang="zh-CN" altLang="zh-CN" dirty="0"/>
          </a:p>
          <a:p>
            <a:r>
              <a:rPr lang="en-US" altLang="zh-CN" dirty="0" smtClean="0"/>
              <a:t>8.4.3</a:t>
            </a:r>
            <a:r>
              <a:rPr lang="zh-CN" altLang="zh-CN" dirty="0" smtClean="0"/>
              <a:t>防</a:t>
            </a:r>
            <a:r>
              <a:rPr lang="zh-CN" altLang="zh-CN" dirty="0"/>
              <a:t>火墙的缺点</a:t>
            </a:r>
            <a:endParaRPr lang="zh-CN" altLang="zh-CN" dirty="0"/>
          </a:p>
          <a:p>
            <a:r>
              <a:rPr lang="en-US" altLang="zh-CN" dirty="0" smtClean="0"/>
              <a:t>8.4.4</a:t>
            </a:r>
            <a:r>
              <a:rPr lang="zh-CN" altLang="zh-CN" dirty="0" smtClean="0"/>
              <a:t>防</a:t>
            </a:r>
            <a:r>
              <a:rPr lang="zh-CN" altLang="zh-CN" dirty="0"/>
              <a:t>火墙的基本结构</a:t>
            </a:r>
            <a:endParaRPr lang="zh-CN" altLang="zh-CN" dirty="0"/>
          </a:p>
          <a:p>
            <a:r>
              <a:rPr lang="en-US" altLang="zh-CN" dirty="0" smtClean="0"/>
              <a:t>8.4.5</a:t>
            </a:r>
            <a:r>
              <a:rPr lang="zh-CN" altLang="zh-CN" dirty="0" smtClean="0"/>
              <a:t>防</a:t>
            </a:r>
            <a:r>
              <a:rPr lang="zh-CN" altLang="zh-CN" dirty="0"/>
              <a:t>火墙的类型</a:t>
            </a:r>
            <a:endParaRPr lang="zh-CN" altLang="zh-CN" dirty="0"/>
          </a:p>
          <a:p>
            <a:r>
              <a:rPr lang="en-US" altLang="zh-CN" dirty="0" smtClean="0"/>
              <a:t>8.4.6</a:t>
            </a:r>
            <a:r>
              <a:rPr lang="zh-CN" altLang="zh-CN" dirty="0" smtClean="0"/>
              <a:t>防</a:t>
            </a:r>
            <a:r>
              <a:rPr lang="zh-CN" altLang="zh-CN" dirty="0"/>
              <a:t>火墙安全设计策略</a:t>
            </a:r>
            <a:endParaRPr lang="zh-CN" altLang="zh-CN" dirty="0"/>
          </a:p>
          <a:p>
            <a:r>
              <a:rPr lang="en-US" altLang="zh-CN" dirty="0" smtClean="0"/>
              <a:t>8.4.7</a:t>
            </a:r>
            <a:r>
              <a:rPr lang="zh-CN" altLang="zh-CN" dirty="0" smtClean="0"/>
              <a:t>防</a:t>
            </a:r>
            <a:r>
              <a:rPr lang="zh-CN" altLang="zh-CN" dirty="0"/>
              <a:t>火墙攻击策</a:t>
            </a:r>
            <a:r>
              <a:rPr lang="zh-CN" altLang="zh-CN" dirty="0" smtClean="0"/>
              <a:t>略</a:t>
            </a:r>
            <a:endParaRPr lang="en-US" altLang="zh-CN" dirty="0" smtClean="0"/>
          </a:p>
          <a:p>
            <a:r>
              <a:rPr lang="en-US" altLang="zh-CN" dirty="0" smtClean="0"/>
              <a:t>8.4.8</a:t>
            </a:r>
            <a:r>
              <a:rPr lang="zh-CN" altLang="zh-CN" dirty="0" smtClean="0"/>
              <a:t>第</a:t>
            </a:r>
            <a:r>
              <a:rPr lang="zh-CN" altLang="zh-CN" dirty="0"/>
              <a:t>四代防火墙的主要技术</a:t>
            </a:r>
            <a:endParaRPr lang="zh-CN" altLang="zh-CN" dirty="0"/>
          </a:p>
          <a:p>
            <a:r>
              <a:rPr lang="en-US" altLang="zh-CN" dirty="0" smtClean="0"/>
              <a:t>8.4.9</a:t>
            </a:r>
            <a:r>
              <a:rPr lang="zh-CN" altLang="zh-CN" dirty="0" smtClean="0"/>
              <a:t>防</a:t>
            </a:r>
            <a:r>
              <a:rPr lang="zh-CN" altLang="zh-CN" dirty="0"/>
              <a:t>火墙发展的新方向</a:t>
            </a:r>
            <a:endParaRPr lang="zh-CN"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8.4.1</a:t>
            </a:r>
            <a:r>
              <a:rPr lang="zh-CN" altLang="zh-CN" dirty="0"/>
              <a:t>防火墙的基本概念</a:t>
            </a:r>
            <a:endParaRPr lang="zh-CN" altLang="zh-CN" dirty="0"/>
          </a:p>
        </p:txBody>
      </p:sp>
      <p:sp>
        <p:nvSpPr>
          <p:cNvPr id="3" name="内容占位符 2"/>
          <p:cNvSpPr>
            <a:spLocks noGrp="1"/>
          </p:cNvSpPr>
          <p:nvPr>
            <p:ph idx="1"/>
          </p:nvPr>
        </p:nvSpPr>
        <p:spPr/>
        <p:txBody>
          <a:bodyPr/>
          <a:lstStyle/>
          <a:p>
            <a:r>
              <a:rPr lang="zh-CN" altLang="zh-CN" dirty="0"/>
              <a:t>内网（受信网络）：防火墙内的网络。</a:t>
            </a:r>
            <a:endParaRPr lang="zh-CN" altLang="zh-CN" dirty="0"/>
          </a:p>
          <a:p>
            <a:r>
              <a:rPr lang="zh-CN" altLang="zh-CN" dirty="0"/>
              <a:t>外网（非受信网络）：防火墙外的网络，一般指</a:t>
            </a:r>
            <a:r>
              <a:rPr lang="en-US" altLang="zh-CN" dirty="0"/>
              <a:t>Internet</a:t>
            </a:r>
            <a:r>
              <a:rPr lang="zh-CN" altLang="zh-CN" dirty="0"/>
              <a:t>。</a:t>
            </a:r>
            <a:endParaRPr lang="zh-CN" altLang="zh-CN" dirty="0"/>
          </a:p>
          <a:p>
            <a:r>
              <a:rPr lang="zh-CN" altLang="zh-CN" dirty="0"/>
              <a:t>受信主机和非受信主机分别对照内网和外网的主机。</a:t>
            </a:r>
            <a:endParaRPr lang="zh-CN" altLang="zh-CN" dirty="0"/>
          </a:p>
          <a:p>
            <a:r>
              <a:rPr lang="zh-CN" altLang="zh-CN" dirty="0"/>
              <a:t>非军事区（</a:t>
            </a:r>
            <a:r>
              <a:rPr lang="en-US" altLang="zh-CN" dirty="0"/>
              <a:t>DMZ</a:t>
            </a:r>
            <a:r>
              <a:rPr lang="zh-CN" altLang="zh-CN" dirty="0"/>
              <a:t>）：为了配置管理方便，</a:t>
            </a:r>
            <a:r>
              <a:rPr lang="zh-CN" altLang="zh-CN" dirty="0">
                <a:solidFill>
                  <a:srgbClr val="FF0000"/>
                </a:solidFill>
              </a:rPr>
              <a:t>内网中需要向外提供服务的服务器</a:t>
            </a:r>
            <a:r>
              <a:rPr lang="zh-CN" altLang="zh-CN" dirty="0"/>
              <a:t>往往放在一个</a:t>
            </a:r>
            <a:r>
              <a:rPr lang="zh-CN" altLang="zh-CN" dirty="0">
                <a:solidFill>
                  <a:srgbClr val="FF0000"/>
                </a:solidFill>
              </a:rPr>
              <a:t>单独的网段</a:t>
            </a:r>
            <a:r>
              <a:rPr lang="zh-CN" altLang="zh-CN" dirty="0"/>
              <a:t>，这个网段便是</a:t>
            </a:r>
            <a:r>
              <a:rPr lang="zh-CN" altLang="zh-CN" dirty="0">
                <a:solidFill>
                  <a:srgbClr val="FF0000"/>
                </a:solidFill>
              </a:rPr>
              <a:t>非军事化区</a:t>
            </a:r>
            <a:r>
              <a:rPr lang="zh-CN" altLang="zh-CN" dirty="0"/>
              <a:t>。防火墙一般配置三块网卡，分别连接内部网、</a:t>
            </a:r>
            <a:r>
              <a:rPr lang="en-US" altLang="zh-CN" dirty="0"/>
              <a:t>Internet</a:t>
            </a:r>
            <a:r>
              <a:rPr lang="zh-CN" altLang="zh-CN" dirty="0"/>
              <a:t>和</a:t>
            </a:r>
            <a:r>
              <a:rPr lang="en-US" altLang="zh-CN" dirty="0"/>
              <a:t>DMZ</a:t>
            </a:r>
            <a:r>
              <a:rPr lang="zh-CN" altLang="zh-CN" dirty="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8.4.1</a:t>
            </a:r>
            <a:r>
              <a:rPr lang="zh-CN" altLang="zh-CN" dirty="0"/>
              <a:t>防火墙的基本概念</a:t>
            </a:r>
            <a:endParaRPr lang="zh-CN" altLang="en-US" dirty="0"/>
          </a:p>
        </p:txBody>
      </p:sp>
      <p:sp>
        <p:nvSpPr>
          <p:cNvPr id="3" name="内容占位符 2"/>
          <p:cNvSpPr>
            <a:spLocks noGrp="1"/>
          </p:cNvSpPr>
          <p:nvPr>
            <p:ph idx="1"/>
          </p:nvPr>
        </p:nvSpPr>
        <p:spPr/>
        <p:txBody>
          <a:bodyPr/>
          <a:lstStyle/>
          <a:p>
            <a:r>
              <a:rPr lang="zh-CN" altLang="zh-CN" dirty="0"/>
              <a:t>防火墙的定</a:t>
            </a:r>
            <a:r>
              <a:rPr lang="zh-CN" altLang="zh-CN" dirty="0" smtClean="0"/>
              <a:t>义</a:t>
            </a:r>
            <a:r>
              <a:rPr lang="en-US" altLang="zh-CN" dirty="0" smtClean="0"/>
              <a:t>:</a:t>
            </a:r>
            <a:endParaRPr lang="en-US" altLang="zh-CN" dirty="0" smtClean="0"/>
          </a:p>
          <a:p>
            <a:pPr lvl="1"/>
            <a:r>
              <a:rPr lang="zh-CN" altLang="zh-CN" dirty="0"/>
              <a:t>防火墙是</a:t>
            </a:r>
            <a:r>
              <a:rPr lang="zh-CN" altLang="zh-CN" sz="3200" dirty="0">
                <a:solidFill>
                  <a:srgbClr val="FF0000"/>
                </a:solidFill>
              </a:rPr>
              <a:t>指设置在不同网络（如可信任的企业内部网和不可信的公共网）或网络安全域之间的一系列部件的组合</a:t>
            </a:r>
            <a:r>
              <a:rPr lang="zh-CN" altLang="zh-CN" dirty="0"/>
              <a:t>，它是不同网络或网络安全域之间信息的</a:t>
            </a:r>
            <a:r>
              <a:rPr lang="zh-CN" altLang="zh-CN" sz="3200" dirty="0">
                <a:solidFill>
                  <a:srgbClr val="FF0000"/>
                </a:solidFill>
              </a:rPr>
              <a:t>唯一出入口</a:t>
            </a:r>
            <a:r>
              <a:rPr lang="zh-CN" altLang="zh-CN" dirty="0"/>
              <a:t>，能根据企业的</a:t>
            </a:r>
            <a:r>
              <a:rPr lang="zh-CN" altLang="zh-CN" sz="3200" dirty="0">
                <a:solidFill>
                  <a:srgbClr val="FF0000"/>
                </a:solidFill>
              </a:rPr>
              <a:t>安全政策控制</a:t>
            </a:r>
            <a:r>
              <a:rPr lang="zh-CN" altLang="zh-CN" dirty="0"/>
              <a:t>（允许、拒绝、监测）</a:t>
            </a:r>
            <a:r>
              <a:rPr lang="zh-CN" altLang="zh-CN" sz="3200" dirty="0">
                <a:solidFill>
                  <a:srgbClr val="FF0000"/>
                </a:solidFill>
              </a:rPr>
              <a:t>出入网络的信息流</a:t>
            </a:r>
            <a:r>
              <a:rPr lang="zh-CN" altLang="zh-CN" dirty="0"/>
              <a:t>，且本身具有</a:t>
            </a:r>
            <a:r>
              <a:rPr lang="zh-CN" altLang="zh-CN" sz="3200" dirty="0">
                <a:solidFill>
                  <a:srgbClr val="FF0000"/>
                </a:solidFill>
              </a:rPr>
              <a:t>较强的抗攻击能力</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a:t>
            </a:r>
            <a:r>
              <a:rPr lang="zh-CN" altLang="zh-CN" dirty="0"/>
              <a:t>防火墙的功</a:t>
            </a:r>
            <a:r>
              <a:rPr lang="zh-CN" altLang="zh-CN" dirty="0" smtClean="0"/>
              <a:t>能</a:t>
            </a:r>
            <a:endParaRPr lang="zh-CN" altLang="en-US" dirty="0"/>
          </a:p>
        </p:txBody>
      </p:sp>
      <p:sp>
        <p:nvSpPr>
          <p:cNvPr id="3" name="内容占位符 2"/>
          <p:cNvSpPr>
            <a:spLocks noGrp="1"/>
          </p:cNvSpPr>
          <p:nvPr>
            <p:ph idx="1"/>
          </p:nvPr>
        </p:nvSpPr>
        <p:spPr/>
        <p:txBody>
          <a:bodyPr/>
          <a:lstStyle/>
          <a:p>
            <a:r>
              <a:rPr lang="zh-CN" altLang="zh-CN" dirty="0"/>
              <a:t>基本功</a:t>
            </a:r>
            <a:r>
              <a:rPr lang="zh-CN" altLang="zh-CN" dirty="0" smtClean="0"/>
              <a:t>能</a:t>
            </a:r>
            <a:r>
              <a:rPr lang="en-US" altLang="zh-CN" dirty="0" smtClean="0"/>
              <a:t>:</a:t>
            </a:r>
            <a:endParaRPr lang="en-US" altLang="zh-CN" dirty="0" smtClean="0"/>
          </a:p>
          <a:p>
            <a:pPr lvl="1"/>
            <a:r>
              <a:rPr lang="zh-CN" altLang="zh-CN" dirty="0"/>
              <a:t>是网络安全的屏</a:t>
            </a:r>
            <a:r>
              <a:rPr lang="zh-CN" altLang="zh-CN" dirty="0" smtClean="0"/>
              <a:t>障</a:t>
            </a:r>
            <a:endParaRPr lang="en-US" altLang="zh-CN" dirty="0" smtClean="0"/>
          </a:p>
          <a:p>
            <a:pPr lvl="1"/>
            <a:r>
              <a:rPr lang="zh-CN" altLang="zh-CN" dirty="0" smtClean="0"/>
              <a:t>控</a:t>
            </a:r>
            <a:r>
              <a:rPr lang="zh-CN" altLang="zh-CN" dirty="0"/>
              <a:t>制对主机系统的访</a:t>
            </a:r>
            <a:r>
              <a:rPr lang="zh-CN" altLang="zh-CN" dirty="0" smtClean="0"/>
              <a:t>问</a:t>
            </a:r>
            <a:endParaRPr lang="en-US" altLang="zh-CN" dirty="0" smtClean="0"/>
          </a:p>
          <a:p>
            <a:pPr lvl="1"/>
            <a:r>
              <a:rPr lang="zh-CN" altLang="zh-CN" dirty="0"/>
              <a:t>可以强化网络安全策略</a:t>
            </a:r>
            <a:endParaRPr lang="en-US" altLang="zh-CN" dirty="0"/>
          </a:p>
          <a:p>
            <a:pPr lvl="1"/>
            <a:r>
              <a:rPr lang="zh-CN" altLang="zh-CN" dirty="0"/>
              <a:t>对网络存取和访问进行监控审</a:t>
            </a:r>
            <a:r>
              <a:rPr lang="zh-CN" altLang="zh-CN" dirty="0" smtClean="0"/>
              <a:t>计</a:t>
            </a:r>
            <a:endParaRPr lang="en-US" altLang="zh-CN" dirty="0" smtClean="0"/>
          </a:p>
          <a:p>
            <a:r>
              <a:rPr lang="zh-CN" altLang="zh-CN" dirty="0"/>
              <a:t>附加功</a:t>
            </a:r>
            <a:r>
              <a:rPr lang="zh-CN" altLang="zh-CN" dirty="0" smtClean="0"/>
              <a:t>能</a:t>
            </a:r>
            <a:endParaRPr lang="en-US" altLang="zh-CN" dirty="0" smtClean="0"/>
          </a:p>
          <a:p>
            <a:pPr lvl="1"/>
            <a:r>
              <a:rPr lang="zh-CN" altLang="zh-CN" dirty="0"/>
              <a:t>网络地址翻译</a:t>
            </a:r>
            <a:endParaRPr lang="en-US" altLang="zh-CN" dirty="0" smtClean="0"/>
          </a:p>
          <a:p>
            <a:pPr lvl="1"/>
            <a:r>
              <a:rPr lang="zh-CN" altLang="zh-CN" dirty="0"/>
              <a:t>虚拟专用网络</a:t>
            </a:r>
            <a:endParaRPr lang="en-US" altLang="zh-CN" dirty="0"/>
          </a:p>
          <a:p>
            <a:pPr lvl="1"/>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8.4.3</a:t>
            </a:r>
            <a:r>
              <a:rPr lang="zh-CN" altLang="zh-CN" dirty="0"/>
              <a:t>防火墙的缺</a:t>
            </a:r>
            <a:r>
              <a:rPr lang="zh-CN" altLang="zh-CN" dirty="0" smtClean="0"/>
              <a:t>点</a:t>
            </a:r>
            <a:endParaRPr lang="zh-CN" altLang="en-US" dirty="0"/>
          </a:p>
        </p:txBody>
      </p:sp>
      <p:sp>
        <p:nvSpPr>
          <p:cNvPr id="3" name="内容占位符 2"/>
          <p:cNvSpPr>
            <a:spLocks noGrp="1"/>
          </p:cNvSpPr>
          <p:nvPr>
            <p:ph idx="1"/>
          </p:nvPr>
        </p:nvSpPr>
        <p:spPr/>
        <p:txBody>
          <a:bodyPr/>
          <a:lstStyle/>
          <a:p>
            <a:r>
              <a:rPr lang="zh-CN" altLang="zh-CN" dirty="0"/>
              <a:t>不能防范来自内部网络的攻</a:t>
            </a:r>
            <a:r>
              <a:rPr lang="zh-CN" altLang="zh-CN" dirty="0" smtClean="0"/>
              <a:t>击</a:t>
            </a:r>
            <a:endParaRPr lang="en-US" altLang="zh-CN" dirty="0" smtClean="0"/>
          </a:p>
          <a:p>
            <a:r>
              <a:rPr lang="zh-CN" altLang="zh-CN" dirty="0"/>
              <a:t>不能防范不经由防火墙的攻击</a:t>
            </a:r>
            <a:endParaRPr lang="en-US" altLang="zh-CN" dirty="0"/>
          </a:p>
          <a:p>
            <a:r>
              <a:rPr lang="zh-CN" altLang="zh-CN" dirty="0"/>
              <a:t>不能防范感染了病毒的软件或文件的传输</a:t>
            </a:r>
            <a:endParaRPr lang="en-US" altLang="zh-CN" dirty="0" smtClean="0"/>
          </a:p>
          <a:p>
            <a:r>
              <a:rPr lang="zh-CN" altLang="zh-CN" dirty="0"/>
              <a:t>不</a:t>
            </a:r>
            <a:r>
              <a:rPr lang="zh-CN" altLang="zh-CN" dirty="0" smtClean="0"/>
              <a:t>能</a:t>
            </a:r>
            <a:r>
              <a:rPr lang="zh-CN" altLang="zh-CN" dirty="0"/>
              <a:t>防范利用标准网络协议中的缺陷进行的攻击</a:t>
            </a:r>
            <a:endParaRPr lang="en-US" altLang="zh-CN" dirty="0"/>
          </a:p>
          <a:p>
            <a:r>
              <a:rPr lang="zh-CN" altLang="zh-CN" dirty="0"/>
              <a:t>不能防范利用服务器系统漏洞进行的攻击</a:t>
            </a:r>
            <a:endParaRPr lang="en-US" altLang="zh-CN" dirty="0" smtClean="0"/>
          </a:p>
          <a:p>
            <a:r>
              <a:rPr lang="zh-CN" altLang="zh-CN" dirty="0"/>
              <a:t>不能防范新的网络安全问题</a:t>
            </a:r>
            <a:endParaRPr lang="en-US" altLang="zh-CN" dirty="0"/>
          </a:p>
          <a:p>
            <a:r>
              <a:rPr lang="zh-CN" altLang="zh-CN" dirty="0"/>
              <a:t>限制了有用的网络服务</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8.4.4</a:t>
            </a:r>
            <a:r>
              <a:rPr lang="zh-CN" altLang="zh-CN" dirty="0"/>
              <a:t>防火墙的基本结</a:t>
            </a:r>
            <a:r>
              <a:rPr lang="zh-CN" altLang="zh-CN" dirty="0" smtClean="0"/>
              <a:t>构</a:t>
            </a:r>
            <a:endParaRPr lang="zh-CN" altLang="en-US" dirty="0"/>
          </a:p>
        </p:txBody>
      </p:sp>
      <p:sp>
        <p:nvSpPr>
          <p:cNvPr id="3" name="内容占位符 2"/>
          <p:cNvSpPr>
            <a:spLocks noGrp="1"/>
          </p:cNvSpPr>
          <p:nvPr>
            <p:ph idx="1"/>
          </p:nvPr>
        </p:nvSpPr>
        <p:spPr/>
        <p:txBody>
          <a:bodyPr/>
          <a:lstStyle/>
          <a:p>
            <a:r>
              <a:rPr lang="zh-CN" altLang="zh-CN" dirty="0"/>
              <a:t>屏蔽路由</a:t>
            </a:r>
            <a:r>
              <a:rPr lang="zh-CN" altLang="zh-CN" dirty="0" smtClean="0"/>
              <a:t>器</a:t>
            </a:r>
            <a:endParaRPr lang="en-US" altLang="zh-CN" dirty="0" smtClean="0"/>
          </a:p>
          <a:p>
            <a:r>
              <a:rPr lang="zh-CN" altLang="zh-CN" dirty="0" smtClean="0"/>
              <a:t>双</a:t>
            </a:r>
            <a:r>
              <a:rPr lang="zh-CN" altLang="zh-CN" dirty="0"/>
              <a:t>宿主机防火墙</a:t>
            </a:r>
            <a:endParaRPr lang="en-US" altLang="zh-CN" dirty="0" smtClean="0"/>
          </a:p>
          <a:p>
            <a:r>
              <a:rPr lang="zh-CN" altLang="zh-CN" dirty="0"/>
              <a:t>屏蔽主机防火墙</a:t>
            </a:r>
            <a:endParaRPr lang="en-US" altLang="zh-CN" dirty="0"/>
          </a:p>
          <a:p>
            <a:r>
              <a:rPr lang="zh-CN" altLang="zh-CN" dirty="0"/>
              <a:t>屏蔽子网防火墙</a:t>
            </a:r>
            <a:endParaRPr lang="en-US" altLang="zh-CN" dirty="0" smtClean="0"/>
          </a:p>
          <a:p>
            <a:r>
              <a:rPr lang="zh-CN" altLang="zh-CN" dirty="0"/>
              <a:t>其他</a:t>
            </a:r>
            <a:r>
              <a:rPr lang="zh-CN" altLang="zh-CN" dirty="0" smtClean="0"/>
              <a:t>的防</a:t>
            </a:r>
            <a:r>
              <a:rPr lang="zh-CN" altLang="zh-CN" dirty="0"/>
              <a:t>火墙结</a:t>
            </a:r>
            <a:r>
              <a:rPr lang="zh-CN" altLang="zh-CN" dirty="0" smtClean="0"/>
              <a:t>构</a:t>
            </a:r>
            <a:endParaRPr lang="en-US" altLang="zh-CN" dirty="0" smtClean="0"/>
          </a:p>
          <a:p>
            <a:pPr lvl="1"/>
            <a:r>
              <a:rPr lang="zh-CN" altLang="zh-CN" dirty="0"/>
              <a:t>一个堡垒主机和一个非军事区</a:t>
            </a:r>
            <a:endParaRPr lang="en-US" altLang="zh-CN" dirty="0"/>
          </a:p>
          <a:p>
            <a:pPr lvl="1"/>
            <a:r>
              <a:rPr lang="zh-CN" altLang="zh-CN" dirty="0"/>
              <a:t>两个堡垒主机和两个非军事区</a:t>
            </a:r>
            <a:endParaRPr lang="en-US" altLang="zh-CN" dirty="0" smtClean="0"/>
          </a:p>
          <a:p>
            <a:pPr lvl="1"/>
            <a:r>
              <a:rPr lang="zh-CN" altLang="zh-CN" dirty="0"/>
              <a:t>两个堡垒主机和一个非军事区</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8.4.5</a:t>
            </a:r>
            <a:r>
              <a:rPr lang="zh-CN" altLang="zh-CN" dirty="0"/>
              <a:t>防火墙的类</a:t>
            </a:r>
            <a:r>
              <a:rPr lang="zh-CN" altLang="zh-CN" dirty="0" smtClean="0"/>
              <a:t>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数据包过滤路由</a:t>
            </a:r>
            <a:r>
              <a:rPr lang="zh-CN" altLang="zh-CN" dirty="0" smtClean="0"/>
              <a:t>器</a:t>
            </a:r>
            <a:endParaRPr lang="en-US" altLang="zh-CN" dirty="0" smtClean="0"/>
          </a:p>
          <a:p>
            <a:pPr lvl="1"/>
            <a:r>
              <a:rPr lang="zh-CN" altLang="zh-CN" dirty="0"/>
              <a:t>为系统内设置的</a:t>
            </a:r>
            <a:r>
              <a:rPr lang="zh-CN" altLang="zh-CN" dirty="0">
                <a:solidFill>
                  <a:srgbClr val="FF0000"/>
                </a:solidFill>
              </a:rPr>
              <a:t>过滤规则（即访问控制表）</a:t>
            </a:r>
            <a:r>
              <a:rPr lang="zh-CN" altLang="zh-CN" dirty="0"/>
              <a:t>，只有满足过滤规则的数据包才被转发至相应的网络接口，其余数据包则被从数据流中删除</a:t>
            </a:r>
            <a:endParaRPr lang="en-US" altLang="zh-CN" dirty="0"/>
          </a:p>
          <a:p>
            <a:r>
              <a:rPr lang="zh-CN" altLang="zh-CN" dirty="0" smtClean="0"/>
              <a:t>代</a:t>
            </a:r>
            <a:r>
              <a:rPr lang="zh-CN" altLang="zh-CN" dirty="0"/>
              <a:t>理网</a:t>
            </a:r>
            <a:r>
              <a:rPr lang="zh-CN" altLang="zh-CN" dirty="0" smtClean="0"/>
              <a:t>关</a:t>
            </a:r>
            <a:endParaRPr lang="en-US" altLang="zh-CN" dirty="0" smtClean="0"/>
          </a:p>
          <a:p>
            <a:pPr lvl="1"/>
            <a:r>
              <a:rPr lang="zh-CN" altLang="zh-CN" dirty="0" smtClean="0"/>
              <a:t>针</a:t>
            </a:r>
            <a:r>
              <a:rPr lang="zh-CN" altLang="zh-CN" dirty="0"/>
              <a:t>对每一个特定应用都有一个程</a:t>
            </a:r>
            <a:r>
              <a:rPr lang="zh-CN" altLang="zh-CN" dirty="0" smtClean="0"/>
              <a:t>序</a:t>
            </a:r>
            <a:r>
              <a:rPr lang="zh-CN" altLang="en-US" dirty="0" smtClean="0"/>
              <a:t>，</a:t>
            </a:r>
            <a:r>
              <a:rPr lang="zh-CN" altLang="zh-CN" dirty="0" smtClean="0"/>
              <a:t>在</a:t>
            </a:r>
            <a:r>
              <a:rPr lang="zh-CN" altLang="zh-CN" dirty="0"/>
              <a:t>应用层实现防火墙的功能</a:t>
            </a:r>
            <a:r>
              <a:rPr lang="zh-CN" altLang="zh-CN" dirty="0" smtClean="0"/>
              <a:t>，主</a:t>
            </a:r>
            <a:r>
              <a:rPr lang="zh-CN" altLang="zh-CN" dirty="0"/>
              <a:t>要特点是有状态性</a:t>
            </a:r>
            <a:r>
              <a:rPr lang="zh-CN" altLang="zh-CN" dirty="0" smtClean="0"/>
              <a:t>。</a:t>
            </a:r>
            <a:endParaRPr lang="en-US" altLang="zh-CN" dirty="0"/>
          </a:p>
          <a:p>
            <a:r>
              <a:rPr lang="zh-CN" altLang="zh-CN" dirty="0" smtClean="0"/>
              <a:t>状</a:t>
            </a:r>
            <a:r>
              <a:rPr lang="zh-CN" altLang="zh-CN" dirty="0"/>
              <a:t>态检</a:t>
            </a:r>
            <a:r>
              <a:rPr lang="zh-CN" altLang="zh-CN" dirty="0" smtClean="0"/>
              <a:t>测</a:t>
            </a:r>
            <a:endParaRPr lang="en-US" altLang="zh-CN" dirty="0" smtClean="0"/>
          </a:p>
          <a:p>
            <a:pPr lvl="1"/>
            <a:r>
              <a:rPr lang="zh-CN" altLang="zh-CN" dirty="0"/>
              <a:t>在防火墙的核心部分</a:t>
            </a:r>
            <a:r>
              <a:rPr lang="zh-CN" altLang="zh-CN" dirty="0">
                <a:solidFill>
                  <a:srgbClr val="FF0000"/>
                </a:solidFill>
              </a:rPr>
              <a:t>建立状态连接表</a:t>
            </a:r>
            <a:r>
              <a:rPr lang="zh-CN" altLang="zh-CN" dirty="0"/>
              <a:t>，并将进出网络的数据当成一个个的会话，利用状态表跟踪每一个会话状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矩形 17411"/>
          <p:cNvSpPr/>
          <p:nvPr/>
        </p:nvSpPr>
        <p:spPr>
          <a:xfrm>
            <a:off x="1524000" y="289719"/>
            <a:ext cx="9144000" cy="6016625"/>
          </a:xfrm>
          <a:prstGeom prst="rect">
            <a:avLst/>
          </a:prstGeom>
          <a:noFill/>
          <a:ln w="9525">
            <a:noFill/>
          </a:ln>
        </p:spPr>
        <p:txBody>
          <a:bodyPr bIns="0" anchor="ctr">
            <a:spAutoFit/>
          </a:bodyPr>
          <a:p>
            <a:pPr indent="304800" algn="ctr"/>
            <a:r>
              <a:rPr lang="zh-CN" altLang="en-US" sz="3200" b="1" dirty="0">
                <a:solidFill>
                  <a:srgbClr val="FF0000"/>
                </a:solidFill>
                <a:latin typeface="Verdana" panose="020B0604030504040204" pitchFamily="34" charset="0"/>
              </a:rPr>
              <a:t>屏蔽路由器</a:t>
            </a:r>
            <a:endParaRPr lang="zh-CN" altLang="en-US" sz="3200" b="1" dirty="0">
              <a:solidFill>
                <a:srgbClr val="FF0000"/>
              </a:solidFill>
              <a:latin typeface="Verdana" panose="020B0604030504040204" pitchFamily="34" charset="0"/>
            </a:endParaRPr>
          </a:p>
          <a:p>
            <a:pPr indent="304800"/>
            <a:r>
              <a:rPr lang="zh-CN" altLang="en-US" sz="2800" dirty="0">
                <a:latin typeface="Verdana" panose="020B0604030504040204" pitchFamily="34" charset="0"/>
              </a:rPr>
              <a:t>屏蔽路由器是防火墙最基本的构件。它作为内（内部网络）外（</a:t>
            </a:r>
            <a:r>
              <a:rPr lang="en-US" altLang="zh-CN" sz="2800" dirty="0">
                <a:latin typeface="Verdana" panose="020B0604030504040204" pitchFamily="34" charset="0"/>
              </a:rPr>
              <a:t>Internet</a:t>
            </a:r>
            <a:r>
              <a:rPr lang="zh-CN" altLang="en-US" sz="2800" dirty="0">
                <a:latin typeface="Verdana" panose="020B0604030504040204" pitchFamily="34" charset="0"/>
              </a:rPr>
              <a:t>）连接的惟一通道，要求所有的报文都必须在此通过检查。路由器上可以安装基于</a:t>
            </a:r>
            <a:r>
              <a:rPr lang="en-US" altLang="zh-CN" sz="2800" dirty="0">
                <a:latin typeface="Verdana" panose="020B0604030504040204" pitchFamily="34" charset="0"/>
              </a:rPr>
              <a:t>IP</a:t>
            </a:r>
            <a:r>
              <a:rPr lang="zh-CN" altLang="en-US" sz="2800" dirty="0">
                <a:latin typeface="Verdana" panose="020B0604030504040204" pitchFamily="34" charset="0"/>
              </a:rPr>
              <a:t>层的报文过滤软件，实现报文过滤功能。许多路由器本身带有报文过滤配置选项。单纯由屏蔽路由器构成的防火墙的危险区域包括路由器本身及路由器允许访问的主机。</a:t>
            </a:r>
            <a:r>
              <a:rPr lang="zh-CN" altLang="en-US" sz="3200" b="1" dirty="0">
                <a:solidFill>
                  <a:srgbClr val="FF0000"/>
                </a:solidFill>
                <a:latin typeface="Verdana" panose="020B0604030504040204" pitchFamily="34" charset="0"/>
              </a:rPr>
              <a:t>它的缺点是路由器一旦被控制后很难发现，并且不能识别不同的用户。而且配置复杂，一旦不能够进行正确的配置，危险的数据包就有可能透过防火墙进入内部局域网。</a:t>
            </a:r>
            <a:r>
              <a:rPr lang="zh-CN" altLang="en-US" sz="2800" dirty="0">
                <a:latin typeface="Verdana" panose="020B0604030504040204" pitchFamily="34" charset="0"/>
              </a:rPr>
              <a:t>另外，采用这种措施，内部网络的</a:t>
            </a:r>
            <a:r>
              <a:rPr lang="en-US" altLang="zh-CN" sz="2800" dirty="0">
                <a:latin typeface="Verdana" panose="020B0604030504040204" pitchFamily="34" charset="0"/>
              </a:rPr>
              <a:t>IP</a:t>
            </a:r>
            <a:r>
              <a:rPr lang="zh-CN" altLang="en-US" sz="2800" dirty="0">
                <a:latin typeface="Verdana" panose="020B0604030504040204" pitchFamily="34" charset="0"/>
              </a:rPr>
              <a:t>地址并没有被隐藏起来，并且它不具备监测、跟踪和记录的功能。</a:t>
            </a:r>
            <a:endParaRPr lang="zh-CN" altLang="en-US" sz="2800" dirty="0">
              <a:latin typeface="Verdan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矩形 16387"/>
          <p:cNvSpPr/>
          <p:nvPr/>
        </p:nvSpPr>
        <p:spPr>
          <a:xfrm>
            <a:off x="1524000" y="260350"/>
            <a:ext cx="9144000" cy="1630045"/>
          </a:xfrm>
          <a:prstGeom prst="rect">
            <a:avLst/>
          </a:prstGeom>
          <a:noFill/>
          <a:ln w="9525">
            <a:noFill/>
          </a:ln>
        </p:spPr>
        <p:txBody>
          <a:bodyPr>
            <a:spAutoFit/>
          </a:bodyPr>
          <a:p>
            <a:pPr algn="ctr"/>
            <a:r>
              <a:rPr lang="zh-CN" altLang="en-US" sz="2800" dirty="0">
                <a:latin typeface="Verdana" panose="020B0604030504040204" pitchFamily="34" charset="0"/>
              </a:rPr>
              <a:t>双宿</a:t>
            </a:r>
            <a:r>
              <a:rPr lang="en-US" altLang="zh-CN" sz="2800" dirty="0">
                <a:latin typeface="Verdana" panose="020B0604030504040204" pitchFamily="34" charset="0"/>
              </a:rPr>
              <a:t>/</a:t>
            </a:r>
            <a:r>
              <a:rPr lang="zh-CN" altLang="en-US" sz="2800" dirty="0">
                <a:latin typeface="Verdana" panose="020B0604030504040204" pitchFamily="34" charset="0"/>
              </a:rPr>
              <a:t>多宿主机模式</a:t>
            </a:r>
            <a:endParaRPr lang="zh-CN" altLang="en-US" sz="2800" dirty="0">
              <a:latin typeface="Verdana" panose="020B0604030504040204" pitchFamily="34" charset="0"/>
            </a:endParaRPr>
          </a:p>
          <a:p>
            <a:r>
              <a:rPr lang="zh-CN" altLang="en-US" sz="2400" dirty="0">
                <a:latin typeface="Verdana" panose="020B0604030504040204" pitchFamily="34" charset="0"/>
              </a:rPr>
              <a:t>它是一种拥有两个或多个连接到不同网络上的网络接口的防火墙，通常用一台</a:t>
            </a:r>
            <a:r>
              <a:rPr lang="zh-CN" altLang="en-US" sz="2400" dirty="0">
                <a:solidFill>
                  <a:srgbClr val="FF0000"/>
                </a:solidFill>
                <a:latin typeface="Verdana" panose="020B0604030504040204" pitchFamily="34" charset="0"/>
              </a:rPr>
              <a:t>装有两块或多块网卡的堡垒主机做防火墙</a:t>
            </a:r>
            <a:r>
              <a:rPr lang="zh-CN" altLang="en-US" sz="2400" dirty="0">
                <a:latin typeface="Verdana" panose="020B0604030504040204" pitchFamily="34" charset="0"/>
              </a:rPr>
              <a:t>，两块或多块网卡各自与受保护网和外部网相连</a:t>
            </a:r>
            <a:endParaRPr lang="zh-CN" altLang="en-US" sz="2400" dirty="0">
              <a:latin typeface="Verdana" panose="020B0604030504040204" pitchFamily="34" charset="0"/>
            </a:endParaRPr>
          </a:p>
        </p:txBody>
      </p:sp>
      <p:pic>
        <p:nvPicPr>
          <p:cNvPr id="16389" name="图片 16388"/>
          <p:cNvPicPr>
            <a:picLocks noChangeAspect="1"/>
          </p:cNvPicPr>
          <p:nvPr/>
        </p:nvPicPr>
        <p:blipFill>
          <a:blip r:embed="rId1"/>
          <a:stretch>
            <a:fillRect/>
          </a:stretch>
        </p:blipFill>
        <p:spPr>
          <a:xfrm>
            <a:off x="2566988" y="2492375"/>
            <a:ext cx="7129462" cy="298291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访问控制技术</a:t>
            </a:r>
            <a:endParaRPr lang="zh-CN" altLang="en-US" dirty="0"/>
          </a:p>
        </p:txBody>
      </p:sp>
      <p:sp>
        <p:nvSpPr>
          <p:cNvPr id="3" name="内容占位符 2"/>
          <p:cNvSpPr>
            <a:spLocks noGrp="1"/>
          </p:cNvSpPr>
          <p:nvPr>
            <p:ph idx="1"/>
          </p:nvPr>
        </p:nvSpPr>
        <p:spPr/>
        <p:txBody>
          <a:bodyPr/>
          <a:lstStyle/>
          <a:p>
            <a:r>
              <a:rPr lang="en-US" altLang="zh-CN" dirty="0" smtClean="0"/>
              <a:t>8.1</a:t>
            </a:r>
            <a:r>
              <a:rPr lang="zh-CN" altLang="en-US" dirty="0" smtClean="0"/>
              <a:t>访</a:t>
            </a:r>
            <a:r>
              <a:rPr lang="zh-CN" altLang="en-US" dirty="0"/>
              <a:t>问控制技术概述</a:t>
            </a:r>
            <a:endParaRPr lang="zh-CN" altLang="en-US" dirty="0"/>
          </a:p>
          <a:p>
            <a:r>
              <a:rPr lang="en-US" altLang="zh-CN" dirty="0" smtClean="0"/>
              <a:t>8.2</a:t>
            </a:r>
            <a:r>
              <a:rPr lang="zh-CN" altLang="en-US" dirty="0" smtClean="0"/>
              <a:t>访</a:t>
            </a:r>
            <a:r>
              <a:rPr lang="zh-CN" altLang="en-US" dirty="0"/>
              <a:t>问控制策略</a:t>
            </a:r>
            <a:endParaRPr lang="zh-CN" altLang="en-US" dirty="0"/>
          </a:p>
          <a:p>
            <a:r>
              <a:rPr lang="en-US" altLang="zh-CN" dirty="0" smtClean="0"/>
              <a:t>8.3</a:t>
            </a:r>
            <a:r>
              <a:rPr lang="zh-CN" altLang="en-US" dirty="0" smtClean="0"/>
              <a:t>访</a:t>
            </a:r>
            <a:r>
              <a:rPr lang="zh-CN" altLang="en-US" dirty="0"/>
              <a:t>问控制的常用实现方法</a:t>
            </a:r>
            <a:endParaRPr lang="zh-CN" altLang="en-US" dirty="0"/>
          </a:p>
          <a:p>
            <a:r>
              <a:rPr lang="en-US" altLang="zh-CN" dirty="0" smtClean="0"/>
              <a:t>8.4</a:t>
            </a:r>
            <a:r>
              <a:rPr lang="zh-CN" altLang="en-US" dirty="0" smtClean="0"/>
              <a:t>防</a:t>
            </a:r>
            <a:r>
              <a:rPr lang="zh-CN" altLang="en-US" dirty="0"/>
              <a:t>火墙技术基础</a:t>
            </a:r>
            <a:endParaRPr lang="zh-CN" altLang="en-US" dirty="0"/>
          </a:p>
          <a:p>
            <a:r>
              <a:rPr lang="en-US" altLang="zh-CN" dirty="0"/>
              <a:t>8.5</a:t>
            </a:r>
            <a:r>
              <a:rPr lang="zh-CN" altLang="zh-CN" dirty="0"/>
              <a:t>入侵检测技术</a:t>
            </a:r>
            <a:endParaRPr lang="zh-CN"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矩形 18435"/>
          <p:cNvSpPr/>
          <p:nvPr/>
        </p:nvSpPr>
        <p:spPr>
          <a:xfrm>
            <a:off x="1524000" y="-24606"/>
            <a:ext cx="9144000" cy="5692775"/>
          </a:xfrm>
          <a:prstGeom prst="rect">
            <a:avLst/>
          </a:prstGeom>
          <a:noFill/>
          <a:ln w="9525">
            <a:noFill/>
          </a:ln>
        </p:spPr>
        <p:txBody>
          <a:bodyPr anchor="ctr">
            <a:spAutoFit/>
          </a:bodyPr>
          <a:p>
            <a:pPr indent="304800"/>
            <a:r>
              <a:rPr lang="zh-CN" altLang="en-US" sz="2800" dirty="0">
                <a:latin typeface="Verdana" panose="020B0604030504040204" pitchFamily="34" charset="0"/>
              </a:rPr>
              <a:t>双宿主机防火墙优于屏蔽路由器的地方是：</a:t>
            </a:r>
            <a:r>
              <a:rPr lang="zh-CN" altLang="en-US" sz="2800" dirty="0">
                <a:solidFill>
                  <a:srgbClr val="FF0000"/>
                </a:solidFill>
                <a:latin typeface="Verdana" panose="020B0604030504040204" pitchFamily="34" charset="0"/>
              </a:rPr>
              <a:t>堡垒主机的系统软件可用于维护系统日志、硬件复制或远程日志</a:t>
            </a:r>
            <a:r>
              <a:rPr lang="zh-CN" altLang="en-US" sz="2800" dirty="0">
                <a:latin typeface="Verdana" panose="020B0604030504040204" pitchFamily="34" charset="0"/>
              </a:rPr>
              <a:t>，但这不能帮助网络管理者确认内网中哪些主机可能已被黑客入侵。</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它的致命弱点是：一旦入侵者侵入堡垒主机并使其具有路由功能，则网上任何用户均可以自由访问内网。</a:t>
            </a:r>
            <a:r>
              <a:rPr lang="zh-CN" altLang="en-US" sz="2800" b="1" dirty="0">
                <a:latin typeface="Verdana" panose="020B0604030504040204" pitchFamily="34" charset="0"/>
              </a:rPr>
              <a:t>因此为了自身的安全，在这台堡垒主机上安装的</a:t>
            </a:r>
            <a:r>
              <a:rPr lang="zh-CN" altLang="en-US" sz="2800" b="1" dirty="0">
                <a:solidFill>
                  <a:srgbClr val="FF0000"/>
                </a:solidFill>
                <a:latin typeface="Verdana" panose="020B0604030504040204" pitchFamily="34" charset="0"/>
              </a:rPr>
              <a:t>服务最少</a:t>
            </a:r>
            <a:r>
              <a:rPr lang="zh-CN" altLang="en-US" sz="2800" b="1" dirty="0">
                <a:latin typeface="Verdana" panose="020B0604030504040204" pitchFamily="34" charset="0"/>
              </a:rPr>
              <a:t>，只需要安装一些与包过滤功能有关的软件，满足一般的网络安全维护即可。它所拥有的</a:t>
            </a:r>
            <a:r>
              <a:rPr lang="zh-CN" altLang="en-US" sz="2800" b="1" dirty="0">
                <a:solidFill>
                  <a:srgbClr val="FF0000"/>
                </a:solidFill>
                <a:latin typeface="Verdana" panose="020B0604030504040204" pitchFamily="34" charset="0"/>
              </a:rPr>
              <a:t>权限</a:t>
            </a:r>
            <a:r>
              <a:rPr lang="zh-CN" altLang="en-US" sz="2800" dirty="0">
                <a:solidFill>
                  <a:srgbClr val="FF0000"/>
                </a:solidFill>
                <a:latin typeface="Verdana" panose="020B0604030504040204" pitchFamily="34" charset="0"/>
              </a:rPr>
              <a:t>最少</a:t>
            </a:r>
            <a:r>
              <a:rPr lang="zh-CN" altLang="en-US" sz="2800" b="1" dirty="0">
                <a:latin typeface="Verdana" panose="020B0604030504040204" pitchFamily="34" charset="0"/>
              </a:rPr>
              <a:t>，这样就可避免一旦黑客攻占了堡垒主机后，迅速控制内部网络的不良后果。</a:t>
            </a:r>
            <a:r>
              <a:rPr lang="zh-CN" altLang="en-US" sz="2800" dirty="0">
                <a:latin typeface="Verdana" panose="020B0604030504040204" pitchFamily="34" charset="0"/>
              </a:rPr>
              <a:t>因为控制权限低，黑客虽然攻陷了堡垒主机，但仍不能拥有什么过高的网络访问权限，也不至于给内部网络造成太大危害。</a:t>
            </a:r>
            <a:endParaRPr lang="zh-CN" altLang="en-US" sz="2800" dirty="0">
              <a:latin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矩形 19459"/>
          <p:cNvSpPr/>
          <p:nvPr/>
        </p:nvSpPr>
        <p:spPr>
          <a:xfrm>
            <a:off x="2135188" y="187008"/>
            <a:ext cx="8115935" cy="645160"/>
          </a:xfrm>
          <a:prstGeom prst="rect">
            <a:avLst/>
          </a:prstGeom>
          <a:noFill/>
          <a:ln w="9525">
            <a:noFill/>
          </a:ln>
        </p:spPr>
        <p:txBody>
          <a:bodyPr wrap="none" anchor="ctr">
            <a:spAutoFit/>
          </a:bodyPr>
          <a:p>
            <a:r>
              <a:rPr lang="zh-CN" altLang="en-US" sz="3600" dirty="0">
                <a:latin typeface="Verdana" panose="020B0604030504040204" pitchFamily="34" charset="0"/>
              </a:rPr>
              <a:t>屏蔽主机防火墙（分单目和多目壁垒） </a:t>
            </a:r>
            <a:endParaRPr lang="zh-CN" altLang="en-US" sz="3600" dirty="0">
              <a:latin typeface="Verdana" panose="020B0604030504040204" pitchFamily="34" charset="0"/>
            </a:endParaRPr>
          </a:p>
        </p:txBody>
      </p:sp>
      <p:sp>
        <p:nvSpPr>
          <p:cNvPr id="19461" name="矩形 19460"/>
          <p:cNvSpPr/>
          <p:nvPr/>
        </p:nvSpPr>
        <p:spPr>
          <a:xfrm>
            <a:off x="748665" y="1383348"/>
            <a:ext cx="10558145" cy="5015865"/>
          </a:xfrm>
          <a:prstGeom prst="rect">
            <a:avLst/>
          </a:prstGeom>
          <a:noFill/>
          <a:ln w="9525">
            <a:noFill/>
          </a:ln>
        </p:spPr>
        <p:txBody>
          <a:bodyPr wrap="square" anchor="ctr">
            <a:spAutoFit/>
          </a:bodyPr>
          <a:p>
            <a:pPr indent="304800"/>
            <a:r>
              <a:rPr lang="zh-CN" altLang="en-US" sz="2400" dirty="0">
                <a:latin typeface="Verdana" panose="020B0604030504040204" pitchFamily="34" charset="0"/>
              </a:rPr>
              <a:t>屏蔽主机防火墙易于实现也很安全，因此应用广泛。这种设计</a:t>
            </a:r>
            <a:r>
              <a:rPr lang="zh-CN" altLang="en-US" sz="2800" dirty="0">
                <a:solidFill>
                  <a:srgbClr val="FF0000"/>
                </a:solidFill>
                <a:latin typeface="Verdana" panose="020B0604030504040204" pitchFamily="34" charset="0"/>
              </a:rPr>
              <a:t>采用屏蔽路由器和堡垒主机双重安全设施</a:t>
            </a:r>
            <a:r>
              <a:rPr lang="zh-CN" altLang="en-US" sz="2400" dirty="0">
                <a:latin typeface="Verdana" panose="020B0604030504040204" pitchFamily="34" charset="0"/>
              </a:rPr>
              <a:t>，也就是说在路由器后增加了一个用于应用安全控制的计算机，充当堡垒主机的角色。</a:t>
            </a:r>
            <a:r>
              <a:rPr lang="zh-CN" altLang="en-US" sz="2400" dirty="0">
                <a:solidFill>
                  <a:srgbClr val="FF0000"/>
                </a:solidFill>
                <a:latin typeface="Verdana" panose="020B0604030504040204" pitchFamily="34" charset="0"/>
              </a:rPr>
              <a:t>所有进出的数据都要经过屏蔽路由器和堡垒主机，保证了网络级和应用级的安全</a:t>
            </a:r>
            <a:r>
              <a:rPr lang="zh-CN" altLang="en-US" sz="2400" dirty="0">
                <a:latin typeface="Verdana" panose="020B0604030504040204" pitchFamily="34" charset="0"/>
              </a:rPr>
              <a:t>。路由器进行</a:t>
            </a:r>
            <a:r>
              <a:rPr lang="zh-CN" altLang="en-US" sz="2400" dirty="0">
                <a:solidFill>
                  <a:srgbClr val="FF0000"/>
                </a:solidFill>
                <a:latin typeface="Verdana" panose="020B0604030504040204" pitchFamily="34" charset="0"/>
              </a:rPr>
              <a:t>包过滤</a:t>
            </a:r>
            <a:r>
              <a:rPr lang="zh-CN" altLang="en-US" sz="2400" dirty="0">
                <a:latin typeface="Verdana" panose="020B0604030504040204" pitchFamily="34" charset="0"/>
              </a:rPr>
              <a:t>，堡垒主机进行</a:t>
            </a:r>
            <a:r>
              <a:rPr lang="zh-CN" altLang="en-US" sz="2400" dirty="0">
                <a:solidFill>
                  <a:srgbClr val="FF0000"/>
                </a:solidFill>
                <a:latin typeface="Verdana" panose="020B0604030504040204" pitchFamily="34" charset="0"/>
              </a:rPr>
              <a:t>应用安全控制</a:t>
            </a:r>
            <a:r>
              <a:rPr lang="zh-CN" altLang="en-US" sz="2400" dirty="0">
                <a:latin typeface="Verdana" panose="020B0604030504040204" pitchFamily="34" charset="0"/>
              </a:rPr>
              <a:t>。为了使堡垒主机具备足够强的抗攻击性能，在堡垒主机上</a:t>
            </a:r>
            <a:r>
              <a:rPr lang="zh-CN" altLang="en-US" sz="2400" dirty="0">
                <a:solidFill>
                  <a:srgbClr val="FF0000"/>
                </a:solidFill>
                <a:latin typeface="Verdana" panose="020B0604030504040204" pitchFamily="34" charset="0"/>
              </a:rPr>
              <a:t>只安装最小的服务</a:t>
            </a:r>
            <a:r>
              <a:rPr lang="zh-CN" altLang="en-US" sz="2400" dirty="0">
                <a:latin typeface="Verdana" panose="020B0604030504040204" pitchFamily="34" charset="0"/>
              </a:rPr>
              <a:t>，并且所拥有的</a:t>
            </a:r>
            <a:r>
              <a:rPr lang="zh-CN" altLang="en-US" sz="2400" dirty="0">
                <a:solidFill>
                  <a:srgbClr val="FF0000"/>
                </a:solidFill>
                <a:latin typeface="Verdana" panose="020B0604030504040204" pitchFamily="34" charset="0"/>
              </a:rPr>
              <a:t>权限也是最低</a:t>
            </a:r>
            <a:r>
              <a:rPr lang="zh-CN" altLang="en-US" sz="2400" dirty="0">
                <a:latin typeface="Verdana" panose="020B0604030504040204" pitchFamily="34" charset="0"/>
              </a:rPr>
              <a:t>的。例如，一个分组过滤路由器连接外部网络，同时一个堡垒主机安装在内部网络上，通常在路由器上设置过滤规则（此时路由器充当包过滤防火墙），并使这个堡垒主机成为从外部网络惟一可直接到达的主机。这确保了内部网络不受未被授权的外部用户攻击。</a:t>
            </a:r>
            <a:endParaRPr lang="zh-CN" altLang="en-US" sz="2400" dirty="0">
              <a:latin typeface="Verdana" panose="020B0604030504040204" pitchFamily="34" charset="0"/>
            </a:endParaRPr>
          </a:p>
          <a:p>
            <a:pPr indent="304800"/>
            <a:r>
              <a:rPr lang="zh-CN" altLang="en-US" sz="2400" dirty="0">
                <a:latin typeface="Verdana" panose="020B0604030504040204" pitchFamily="34" charset="0"/>
              </a:rPr>
              <a:t>采用这种设计作为应用级网关（代理服务器），可以使用</a:t>
            </a:r>
            <a:r>
              <a:rPr lang="en-US" altLang="zh-CN" sz="2400" dirty="0">
                <a:latin typeface="Verdana" panose="020B0604030504040204" pitchFamily="34" charset="0"/>
              </a:rPr>
              <a:t>NAT</a:t>
            </a:r>
            <a:r>
              <a:rPr lang="zh-CN" altLang="en-US" sz="2400" dirty="0">
                <a:latin typeface="Verdana" panose="020B0604030504040204" pitchFamily="34" charset="0"/>
              </a:rPr>
              <a:t>技术来屏蔽内部网络，可以更进一步建立屏蔽多宿主机防火墙模式，即堡垒主机可以连接多个内部网络或网段，也就需要在堡垒主机上安装多块网卡。它同样可以使内部网络在物理上和外部网络分开，所以也可以达到保护内部网络的目的。</a:t>
            </a:r>
            <a:endParaRPr lang="zh-CN" altLang="en-US" sz="2400" dirty="0">
              <a:latin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39545" y="1373505"/>
            <a:ext cx="8900795" cy="4987925"/>
          </a:xfrm>
          <a:prstGeom prst="rect">
            <a:avLst/>
          </a:prstGeom>
        </p:spPr>
      </p:pic>
      <p:sp>
        <p:nvSpPr>
          <p:cNvPr id="3" name="文本框 2"/>
          <p:cNvSpPr txBox="1"/>
          <p:nvPr/>
        </p:nvSpPr>
        <p:spPr>
          <a:xfrm>
            <a:off x="4001770" y="619760"/>
            <a:ext cx="3027680" cy="583565"/>
          </a:xfrm>
          <a:prstGeom prst="rect">
            <a:avLst/>
          </a:prstGeom>
          <a:noFill/>
        </p:spPr>
        <p:txBody>
          <a:bodyPr wrap="none" rtlCol="0" anchor="t">
            <a:spAutoFit/>
          </a:bodyPr>
          <a:p>
            <a:r>
              <a:rPr lang="zh-CN" altLang="en-US" sz="3200" dirty="0">
                <a:latin typeface="Verdana" panose="020B0604030504040204" pitchFamily="34" charset="0"/>
                <a:sym typeface="+mn-ea"/>
              </a:rPr>
              <a:t>屏蔽主机防火墙</a:t>
            </a:r>
            <a:endParaRPr lang="zh-CN" altLang="en-US" sz="3200" dirty="0">
              <a:latin typeface="Verdana" panose="020B0604030504040204" pitchFamily="3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矩形 20483"/>
          <p:cNvSpPr/>
          <p:nvPr/>
        </p:nvSpPr>
        <p:spPr>
          <a:xfrm>
            <a:off x="4592955" y="925830"/>
            <a:ext cx="3543935" cy="645160"/>
          </a:xfrm>
          <a:prstGeom prst="rect">
            <a:avLst/>
          </a:prstGeom>
          <a:noFill/>
          <a:ln w="9525">
            <a:noFill/>
          </a:ln>
        </p:spPr>
        <p:txBody>
          <a:bodyPr wrap="none" anchor="ctr">
            <a:spAutoFit/>
          </a:bodyPr>
          <a:p>
            <a:r>
              <a:rPr lang="zh-CN" altLang="en-US" sz="3600" dirty="0">
                <a:latin typeface="Verdana" panose="020B0604030504040204" pitchFamily="34" charset="0"/>
              </a:rPr>
              <a:t>屏蔽子网防火墙 </a:t>
            </a:r>
            <a:endParaRPr lang="zh-CN" altLang="en-US" sz="3600" dirty="0">
              <a:latin typeface="Verdana" panose="020B0604030504040204" pitchFamily="34" charset="0"/>
            </a:endParaRPr>
          </a:p>
        </p:txBody>
      </p:sp>
      <p:sp>
        <p:nvSpPr>
          <p:cNvPr id="20485" name="矩形 20484"/>
          <p:cNvSpPr/>
          <p:nvPr/>
        </p:nvSpPr>
        <p:spPr>
          <a:xfrm>
            <a:off x="1270635" y="1956753"/>
            <a:ext cx="9851390" cy="3538220"/>
          </a:xfrm>
          <a:prstGeom prst="rect">
            <a:avLst/>
          </a:prstGeom>
          <a:noFill/>
          <a:ln w="9525">
            <a:noFill/>
          </a:ln>
        </p:spPr>
        <p:txBody>
          <a:bodyPr wrap="square" anchor="ctr">
            <a:spAutoFit/>
          </a:bodyPr>
          <a:p>
            <a:pPr indent="304800"/>
            <a:r>
              <a:rPr lang="zh-CN" altLang="en-US" sz="2800" dirty="0">
                <a:latin typeface="Verdana" panose="020B0604030504040204" pitchFamily="34" charset="0"/>
              </a:rPr>
              <a:t>这种方法是在内部网络和外部网络之间建立一个被隔离的子网，用</a:t>
            </a:r>
            <a:r>
              <a:rPr lang="zh-CN" altLang="en-US" sz="2400" dirty="0">
                <a:solidFill>
                  <a:srgbClr val="FF0000"/>
                </a:solidFill>
                <a:latin typeface="Verdana" panose="020B0604030504040204" pitchFamily="34" charset="0"/>
              </a:rPr>
              <a:t>两台分组过滤路由器将这一子网分别与内部网络和外部网络分开</a:t>
            </a:r>
            <a:r>
              <a:rPr lang="zh-CN" altLang="en-US" sz="2800" dirty="0">
                <a:latin typeface="Verdana" panose="020B0604030504040204" pitchFamily="34" charset="0"/>
              </a:rPr>
              <a:t>。在很多实现中，两个分组过滤路由器放在子网的两端，在子网内构成一个非军事区（</a:t>
            </a:r>
            <a:r>
              <a:rPr lang="en-US" altLang="zh-CN" sz="2800" dirty="0">
                <a:latin typeface="Verdana" panose="020B0604030504040204" pitchFamily="34" charset="0"/>
              </a:rPr>
              <a:t>DMZ</a:t>
            </a:r>
            <a:r>
              <a:rPr lang="zh-CN" altLang="en-US" sz="2800" dirty="0">
                <a:latin typeface="Verdana" panose="020B0604030504040204" pitchFamily="34" charset="0"/>
              </a:rPr>
              <a:t>：</a:t>
            </a:r>
            <a:r>
              <a:rPr lang="en-US" altLang="zh-CN" sz="2800" dirty="0">
                <a:latin typeface="Verdana" panose="020B0604030504040204" pitchFamily="34" charset="0"/>
              </a:rPr>
              <a:t>Demilitarized  Zone</a:t>
            </a:r>
            <a:r>
              <a:rPr lang="zh-CN" altLang="en-US" sz="2800" dirty="0">
                <a:latin typeface="Verdana" panose="020B0604030504040204" pitchFamily="34" charset="0"/>
              </a:rPr>
              <a:t>）。</a:t>
            </a:r>
            <a:r>
              <a:rPr lang="en-US" altLang="zh-CN" sz="2800" dirty="0">
                <a:latin typeface="Verdana" panose="020B0604030504040204" pitchFamily="34" charset="0"/>
              </a:rPr>
              <a:t>DMZ</a:t>
            </a:r>
            <a:r>
              <a:rPr lang="zh-CN" altLang="en-US" sz="2800" dirty="0">
                <a:latin typeface="Verdana" panose="020B0604030504040204" pitchFamily="34" charset="0"/>
              </a:rPr>
              <a:t>通常是一个过滤的子网，</a:t>
            </a:r>
            <a:r>
              <a:rPr lang="en-US" altLang="zh-CN" sz="2800" dirty="0">
                <a:latin typeface="Verdana" panose="020B0604030504040204" pitchFamily="34" charset="0"/>
              </a:rPr>
              <a:t>DMZ</a:t>
            </a:r>
            <a:r>
              <a:rPr lang="zh-CN" altLang="en-US" sz="2800" dirty="0">
                <a:latin typeface="Verdana" panose="020B0604030504040204" pitchFamily="34" charset="0"/>
              </a:rPr>
              <a:t>在内部网络和外部网络之间构造了一个安全地带。这种配置的危险区域仅包括堡垒主机、子网主机及所有连接内网、外网和屏蔽子网的路由器。</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屏蔽子网体系结构如图所示。</a:t>
            </a:r>
            <a:endParaRPr lang="zh-CN" altLang="en-US" sz="2800" dirty="0">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8" name="图片 21507"/>
          <p:cNvPicPr>
            <a:picLocks noChangeAspect="1"/>
          </p:cNvPicPr>
          <p:nvPr/>
        </p:nvPicPr>
        <p:blipFill>
          <a:blip r:embed="rId1"/>
          <a:stretch>
            <a:fillRect/>
          </a:stretch>
        </p:blipFill>
        <p:spPr>
          <a:xfrm>
            <a:off x="1524000" y="0"/>
            <a:ext cx="8964613" cy="4365625"/>
          </a:xfrm>
          <a:prstGeom prst="rect">
            <a:avLst/>
          </a:prstGeom>
          <a:noFill/>
          <a:ln w="9525">
            <a:noFill/>
          </a:ln>
        </p:spPr>
      </p:pic>
      <p:sp>
        <p:nvSpPr>
          <p:cNvPr id="21509" name="矩形 21508"/>
          <p:cNvSpPr/>
          <p:nvPr/>
        </p:nvSpPr>
        <p:spPr>
          <a:xfrm>
            <a:off x="1524000" y="4399598"/>
            <a:ext cx="9144000" cy="2306955"/>
          </a:xfrm>
          <a:prstGeom prst="rect">
            <a:avLst/>
          </a:prstGeom>
          <a:noFill/>
          <a:ln w="9525">
            <a:noFill/>
          </a:ln>
        </p:spPr>
        <p:txBody>
          <a:bodyPr anchor="ctr">
            <a:spAutoFit/>
          </a:bodyPr>
          <a:p>
            <a:r>
              <a:rPr lang="zh-CN" altLang="en-US" sz="2400" dirty="0">
                <a:solidFill>
                  <a:schemeClr val="tx1"/>
                </a:solidFill>
                <a:latin typeface="Verdana" panose="020B0604030504040204" pitchFamily="34" charset="0"/>
              </a:rPr>
              <a:t>如果攻击者试图完全破坏防火墙，他必须重新配置连接三个网的路由器，既不切断连接又不要把自己锁在外面，同时又不使自己被发现，这样也还是可能的。但若禁止网络访问路由器或只允许内网中的某些主机访问它，则攻击会变得很困难。在这种情况下，攻击者得先侵入堡垒主机，然后进入内网主机，再返回来破坏屏蔽路由器，整个过程中不能引发警报。</a:t>
            </a:r>
            <a:endParaRPr lang="zh-CN" altLang="en-US" sz="2400" dirty="0">
              <a:solidFill>
                <a:schemeClr val="tx1"/>
              </a:solidFill>
              <a:latin typeface="Verdan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矩形 22531"/>
          <p:cNvSpPr/>
          <p:nvPr/>
        </p:nvSpPr>
        <p:spPr>
          <a:xfrm>
            <a:off x="4583113" y="121920"/>
            <a:ext cx="4001135" cy="645160"/>
          </a:xfrm>
          <a:prstGeom prst="rect">
            <a:avLst/>
          </a:prstGeom>
          <a:noFill/>
          <a:ln w="9525">
            <a:noFill/>
          </a:ln>
        </p:spPr>
        <p:txBody>
          <a:bodyPr wrap="none" anchor="ctr">
            <a:spAutoFit/>
          </a:bodyPr>
          <a:p>
            <a:r>
              <a:rPr lang="zh-CN" altLang="en-US" sz="3600" dirty="0">
                <a:latin typeface="Verdana" panose="020B0604030504040204" pitchFamily="34" charset="0"/>
              </a:rPr>
              <a:t>其他的防火墙结构 </a:t>
            </a:r>
            <a:endParaRPr lang="zh-CN" altLang="en-US" sz="3600" dirty="0">
              <a:latin typeface="Verdana" panose="020B0604030504040204" pitchFamily="34" charset="0"/>
            </a:endParaRPr>
          </a:p>
        </p:txBody>
      </p:sp>
      <p:sp>
        <p:nvSpPr>
          <p:cNvPr id="22533" name="矩形 22532"/>
          <p:cNvSpPr/>
          <p:nvPr/>
        </p:nvSpPr>
        <p:spPr>
          <a:xfrm>
            <a:off x="1539875" y="919798"/>
            <a:ext cx="9144000" cy="5323205"/>
          </a:xfrm>
          <a:prstGeom prst="rect">
            <a:avLst/>
          </a:prstGeom>
          <a:noFill/>
          <a:ln w="9525">
            <a:noFill/>
          </a:ln>
        </p:spPr>
        <p:txBody>
          <a:bodyPr anchor="ctr">
            <a:spAutoFit/>
          </a:bodyPr>
          <a:p>
            <a:pPr indent="304800" algn="ctr"/>
            <a:r>
              <a:rPr lang="zh-CN" altLang="en-US" sz="3200" dirty="0">
                <a:solidFill>
                  <a:schemeClr val="tx1"/>
                </a:solidFill>
                <a:latin typeface="Verdana" panose="020B0604030504040204" pitchFamily="34" charset="0"/>
              </a:rPr>
              <a:t>一个堡垒主机和一个非军事区</a:t>
            </a:r>
            <a:endParaRPr lang="zh-CN" altLang="en-US" sz="3200" dirty="0">
              <a:solidFill>
                <a:schemeClr val="tx1"/>
              </a:solidFill>
              <a:latin typeface="Verdana" panose="020B0604030504040204" pitchFamily="34" charset="0"/>
            </a:endParaRPr>
          </a:p>
          <a:p>
            <a:pPr indent="304800"/>
            <a:r>
              <a:rPr lang="zh-CN" altLang="en-US" sz="2800" dirty="0">
                <a:solidFill>
                  <a:srgbClr val="FF0000"/>
                </a:solidFill>
                <a:latin typeface="Verdana" panose="020B0604030504040204" pitchFamily="34" charset="0"/>
              </a:rPr>
              <a:t>堡垒主机的一个网络接口接到非军事区（</a:t>
            </a:r>
            <a:r>
              <a:rPr lang="en-US" altLang="zh-CN" sz="2800" dirty="0">
                <a:solidFill>
                  <a:srgbClr val="FF0000"/>
                </a:solidFill>
                <a:latin typeface="Verdana" panose="020B0604030504040204" pitchFamily="34" charset="0"/>
              </a:rPr>
              <a:t>DMZ</a:t>
            </a:r>
            <a:r>
              <a:rPr lang="zh-CN" altLang="en-US" sz="2800" dirty="0">
                <a:solidFill>
                  <a:srgbClr val="FF0000"/>
                </a:solidFill>
                <a:latin typeface="Verdana" panose="020B0604030504040204" pitchFamily="34" charset="0"/>
              </a:rPr>
              <a:t>），另一个网络接口接到内部网络，过滤路由器的一端接到因特网，另一端接到非军事区</a:t>
            </a:r>
            <a:r>
              <a:rPr lang="zh-CN" altLang="en-US" sz="2800" dirty="0">
                <a:latin typeface="Verdana" panose="020B0604030504040204" pitchFamily="34" charset="0"/>
              </a:rPr>
              <a:t>。过滤路由器必须加以配置，以便它能把外部网络传到内部网络的所有网络流量发送给堡垒主机的“</a:t>
            </a:r>
            <a:r>
              <a:rPr lang="en-US" altLang="zh-CN" sz="2800" dirty="0">
                <a:latin typeface="Verdana" panose="020B0604030504040204" pitchFamily="34" charset="0"/>
              </a:rPr>
              <a:t>inside”</a:t>
            </a:r>
            <a:r>
              <a:rPr lang="zh-CN" altLang="en-US" sz="2800" dirty="0">
                <a:latin typeface="Verdana" panose="020B0604030504040204" pitchFamily="34" charset="0"/>
              </a:rPr>
              <a:t>网络接口。只有被过滤器规则允许的网络流量才能转发给堡垒主机，其他所有的网络流量都将被丢弃。入侵者必须首先穿过过滤路由器，然后还必须穿过或者控制堡垒主机。</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在非军事区上没有主机。在这种结构中，堡垒主机使用了双宿主机，提高了系统的安全性，可以防止入侵者绕过堡垒主机，入侵到内部网络中。</a:t>
            </a:r>
            <a:endParaRPr lang="zh-CN" altLang="en-US" sz="2800" dirty="0">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矩形 23555"/>
          <p:cNvSpPr/>
          <p:nvPr/>
        </p:nvSpPr>
        <p:spPr>
          <a:xfrm>
            <a:off x="1324610" y="892652"/>
            <a:ext cx="9144000" cy="4461510"/>
          </a:xfrm>
          <a:prstGeom prst="rect">
            <a:avLst/>
          </a:prstGeom>
          <a:noFill/>
          <a:ln w="9525">
            <a:noFill/>
          </a:ln>
        </p:spPr>
        <p:txBody>
          <a:bodyPr anchor="ctr">
            <a:spAutoFit/>
          </a:bodyPr>
          <a:p>
            <a:pPr indent="304800" algn="ctr"/>
            <a:r>
              <a:rPr lang="zh-CN" altLang="en-US" sz="3200" dirty="0">
                <a:solidFill>
                  <a:srgbClr val="FF0000"/>
                </a:solidFill>
                <a:latin typeface="Verdana" panose="020B0604030504040204" pitchFamily="34" charset="0"/>
              </a:rPr>
              <a:t>两个堡垒主机和两个非军事区</a:t>
            </a:r>
            <a:endParaRPr lang="zh-CN" altLang="en-US" sz="3200" dirty="0">
              <a:solidFill>
                <a:srgbClr val="FF0000"/>
              </a:solidFill>
              <a:latin typeface="Verdana" panose="020B0604030504040204" pitchFamily="34" charset="0"/>
            </a:endParaRPr>
          </a:p>
          <a:p>
            <a:pPr indent="304800"/>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这种结构中，使用了两台双宿主机，有两个非军事区，并在网络中分成了四个部分：内部网络、外部网络、内部非军事区和外部非军事区。</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过滤路由器和外部堡垒主机是外部非军事区上仅有的两个网络接口。</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内部非军事区受到过滤路由器和外部堡垒主机的保护，具有一定的安全性，可以把一些相对而言不是很机密的服务器放在这个网络上，并把敏感的主机隐藏在内部网络中。</a:t>
            </a:r>
            <a:endParaRPr lang="zh-CN" altLang="en-US" sz="2800" dirty="0">
              <a:latin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矩形 24579"/>
          <p:cNvSpPr/>
          <p:nvPr/>
        </p:nvSpPr>
        <p:spPr>
          <a:xfrm>
            <a:off x="1207770" y="1145064"/>
            <a:ext cx="9144000" cy="4461510"/>
          </a:xfrm>
          <a:prstGeom prst="rect">
            <a:avLst/>
          </a:prstGeom>
          <a:noFill/>
          <a:ln w="9525">
            <a:noFill/>
          </a:ln>
        </p:spPr>
        <p:txBody>
          <a:bodyPr anchor="ctr">
            <a:spAutoFit/>
          </a:bodyPr>
          <a:p>
            <a:pPr indent="304800" algn="ctr"/>
            <a:r>
              <a:rPr lang="zh-CN" altLang="en-US" sz="3200" dirty="0">
                <a:solidFill>
                  <a:srgbClr val="FF0000"/>
                </a:solidFill>
                <a:latin typeface="Verdana" panose="020B0604030504040204" pitchFamily="34" charset="0"/>
              </a:rPr>
              <a:t>两个堡垒主机和一个非军事区</a:t>
            </a:r>
            <a:endParaRPr lang="zh-CN" altLang="en-US" sz="3200" dirty="0">
              <a:solidFill>
                <a:srgbClr val="FF0000"/>
              </a:solidFill>
              <a:latin typeface="Verdana" panose="020B0604030504040204" pitchFamily="34" charset="0"/>
            </a:endParaRPr>
          </a:p>
          <a:p>
            <a:pPr indent="304800"/>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可以使用两个具有单一网络接口的堡垒主机，加上一个内部过滤路由器作为阻塞器，内部过滤路由器位于</a:t>
            </a:r>
            <a:r>
              <a:rPr lang="en-US" altLang="zh-CN" sz="2800" dirty="0">
                <a:latin typeface="Verdana" panose="020B0604030504040204" pitchFamily="34" charset="0"/>
              </a:rPr>
              <a:t>DMZ</a:t>
            </a:r>
            <a:r>
              <a:rPr lang="zh-CN" altLang="en-US" sz="2800" dirty="0">
                <a:latin typeface="Verdana" panose="020B0604030504040204" pitchFamily="34" charset="0"/>
              </a:rPr>
              <a:t>和内部网络之间。在这种结构中，必须保证堡垒主机不被越过，还应保证两个过滤路由器使用静态的路由方式。内部网络受到双重保护，入侵者即使控制了第一个堡垒主机也不能为所欲为，还需设法攻破第二道堡垒主机防线。</a:t>
            </a:r>
            <a:endParaRPr lang="zh-CN" altLang="en-US" sz="2800" dirty="0">
              <a:latin typeface="Verdana" panose="020B0604030504040204" pitchFamily="34" charset="0"/>
            </a:endParaRPr>
          </a:p>
          <a:p>
            <a:pPr indent="304800"/>
            <a:r>
              <a:rPr lang="zh-CN" altLang="en-US" sz="2800" dirty="0">
                <a:latin typeface="Verdana" panose="020B0604030504040204" pitchFamily="34" charset="0"/>
              </a:rPr>
              <a:t>但是，在建造防火墙时，一般很少采用单一的技术，通常是使用多种解决不同问题的技术组合。  </a:t>
            </a:r>
            <a:endParaRPr lang="zh-CN" altLang="en-US" sz="2800" dirty="0">
              <a:latin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矩形 26627"/>
          <p:cNvSpPr/>
          <p:nvPr/>
        </p:nvSpPr>
        <p:spPr>
          <a:xfrm>
            <a:off x="280035" y="386080"/>
            <a:ext cx="11713845" cy="6185535"/>
          </a:xfrm>
          <a:prstGeom prst="rect">
            <a:avLst/>
          </a:prstGeom>
          <a:noFill/>
          <a:ln w="9525">
            <a:noFill/>
          </a:ln>
        </p:spPr>
        <p:txBody>
          <a:bodyPr wrap="square" anchor="ctr">
            <a:spAutoFit/>
          </a:bodyPr>
          <a:p>
            <a:r>
              <a:rPr lang="zh-CN" altLang="en-US" b="1" dirty="0">
                <a:latin typeface="Verdana" panose="020B0604030504040204" pitchFamily="34" charset="0"/>
              </a:rPr>
              <a:t>当前防火墙技术分类</a:t>
            </a:r>
            <a:r>
              <a:rPr lang="zh-CN" altLang="en-US" dirty="0">
                <a:latin typeface="Verdana" panose="020B0604030504040204" pitchFamily="34" charset="0"/>
              </a:rPr>
              <a:t> </a:t>
            </a:r>
            <a:br>
              <a:rPr lang="zh-CN" altLang="en-US" dirty="0">
                <a:latin typeface="Verdana" panose="020B0604030504040204" pitchFamily="34" charset="0"/>
              </a:rPr>
            </a:br>
            <a:r>
              <a:rPr lang="zh-CN" altLang="en-US" dirty="0">
                <a:latin typeface="Verdana" panose="020B0604030504040204" pitchFamily="34" charset="0"/>
              </a:rPr>
              <a:t>　　防火墙技术经历了包过滤、应用代理网关、再到状态检测三个阶段。 </a:t>
            </a:r>
            <a:br>
              <a:rPr lang="zh-CN" altLang="en-US" dirty="0">
                <a:latin typeface="Verdana" panose="020B0604030504040204" pitchFamily="34" charset="0"/>
              </a:rPr>
            </a:br>
            <a:br>
              <a:rPr lang="zh-CN" altLang="en-US" dirty="0">
                <a:latin typeface="Verdana" panose="020B0604030504040204" pitchFamily="34" charset="0"/>
              </a:rPr>
            </a:br>
            <a:r>
              <a:rPr lang="zh-CN" altLang="en-US" dirty="0">
                <a:latin typeface="Verdana" panose="020B0604030504040204" pitchFamily="34" charset="0"/>
              </a:rPr>
              <a:t>　　</a:t>
            </a:r>
            <a:r>
              <a:rPr lang="zh-CN" altLang="en-US" b="1" dirty="0">
                <a:solidFill>
                  <a:srgbClr val="FF0000"/>
                </a:solidFill>
                <a:latin typeface="Verdana" panose="020B0604030504040204" pitchFamily="34" charset="0"/>
              </a:rPr>
              <a:t>包过滤技术</a:t>
            </a:r>
            <a:r>
              <a:rPr lang="zh-CN" altLang="en-US" dirty="0">
                <a:solidFill>
                  <a:srgbClr val="FF0000"/>
                </a:solidFill>
                <a:latin typeface="Verdana" panose="020B0604030504040204" pitchFamily="34" charset="0"/>
              </a:rPr>
              <a:t> </a:t>
            </a:r>
            <a:br>
              <a:rPr lang="zh-CN" altLang="en-US" dirty="0">
                <a:solidFill>
                  <a:srgbClr val="FF0000"/>
                </a:solidFill>
                <a:latin typeface="Verdana" panose="020B0604030504040204" pitchFamily="34" charset="0"/>
              </a:rPr>
            </a:br>
            <a:r>
              <a:rPr lang="zh-CN" altLang="en-US" dirty="0">
                <a:latin typeface="Verdana" panose="020B0604030504040204" pitchFamily="34" charset="0"/>
              </a:rPr>
              <a:t>　　包过滤防火墙工作在网络层，对数据包的源及目地 </a:t>
            </a:r>
            <a:r>
              <a:rPr lang="en-US" altLang="zh-CN" dirty="0">
                <a:latin typeface="Verdana" panose="020B0604030504040204" pitchFamily="34" charset="0"/>
              </a:rPr>
              <a:t>IP </a:t>
            </a:r>
            <a:r>
              <a:rPr lang="zh-CN" altLang="en-US" dirty="0">
                <a:latin typeface="Verdana" panose="020B0604030504040204" pitchFamily="34" charset="0"/>
              </a:rPr>
              <a:t>具有识别和控制作用，对于传输层，也只能识别数据包是 </a:t>
            </a:r>
            <a:r>
              <a:rPr lang="en-US" altLang="zh-CN" dirty="0">
                <a:latin typeface="Verdana" panose="020B0604030504040204" pitchFamily="34" charset="0"/>
              </a:rPr>
              <a:t>TCP </a:t>
            </a:r>
            <a:r>
              <a:rPr lang="zh-CN" altLang="en-US" dirty="0">
                <a:latin typeface="Verdana" panose="020B0604030504040204" pitchFamily="34" charset="0"/>
              </a:rPr>
              <a:t>还是 </a:t>
            </a:r>
            <a:r>
              <a:rPr lang="en-US" altLang="zh-CN" dirty="0">
                <a:latin typeface="Verdana" panose="020B0604030504040204" pitchFamily="34" charset="0"/>
              </a:rPr>
              <a:t>UDP </a:t>
            </a:r>
            <a:r>
              <a:rPr lang="zh-CN" altLang="en-US" dirty="0">
                <a:latin typeface="Verdana" panose="020B0604030504040204" pitchFamily="34" charset="0"/>
              </a:rPr>
              <a:t>及所用的端口信息，如下图所示。现在的路由器、 </a:t>
            </a:r>
            <a:r>
              <a:rPr lang="en-US" altLang="zh-CN" dirty="0">
                <a:latin typeface="Verdana" panose="020B0604030504040204" pitchFamily="34" charset="0"/>
              </a:rPr>
              <a:t>Switch Router </a:t>
            </a:r>
            <a:r>
              <a:rPr lang="zh-CN" altLang="en-US" dirty="0">
                <a:latin typeface="Verdana" panose="020B0604030504040204" pitchFamily="34" charset="0"/>
              </a:rPr>
              <a:t>以及某些操作系统已经具有用 </a:t>
            </a:r>
            <a:r>
              <a:rPr lang="en-US" altLang="zh-CN" dirty="0">
                <a:latin typeface="Verdana" panose="020B0604030504040204" pitchFamily="34" charset="0"/>
              </a:rPr>
              <a:t>Packet Filter </a:t>
            </a:r>
            <a:r>
              <a:rPr lang="zh-CN" altLang="en-US" dirty="0">
                <a:latin typeface="Verdana" panose="020B0604030504040204" pitchFamily="34" charset="0"/>
              </a:rPr>
              <a:t>控制的能力。 </a:t>
            </a:r>
            <a:br>
              <a:rPr lang="zh-CN" altLang="en-US" dirty="0">
                <a:latin typeface="Verdana" panose="020B0604030504040204" pitchFamily="34" charset="0"/>
              </a:rPr>
            </a:br>
            <a:r>
              <a:rPr lang="zh-CN" altLang="en-US" dirty="0">
                <a:latin typeface="Verdana" panose="020B0604030504040204" pitchFamily="34" charset="0"/>
              </a:rPr>
              <a:t>　　由于只对数据包的 </a:t>
            </a:r>
            <a:r>
              <a:rPr lang="en-US" altLang="zh-CN" dirty="0">
                <a:latin typeface="Verdana" panose="020B0604030504040204" pitchFamily="34" charset="0"/>
              </a:rPr>
              <a:t>IP </a:t>
            </a:r>
            <a:r>
              <a:rPr lang="zh-CN" altLang="en-US" dirty="0">
                <a:latin typeface="Verdana" panose="020B0604030504040204" pitchFamily="34" charset="0"/>
              </a:rPr>
              <a:t>地址、 </a:t>
            </a:r>
            <a:r>
              <a:rPr lang="en-US" altLang="zh-CN" dirty="0">
                <a:latin typeface="Verdana" panose="020B0604030504040204" pitchFamily="34" charset="0"/>
              </a:rPr>
              <a:t>TCP/UDP </a:t>
            </a:r>
            <a:r>
              <a:rPr lang="zh-CN" altLang="en-US" dirty="0">
                <a:latin typeface="Verdana" panose="020B0604030504040204" pitchFamily="34" charset="0"/>
              </a:rPr>
              <a:t>协议和端口进行分析，包过滤防火墙的处理速度较快，并且易于配置。 </a:t>
            </a:r>
            <a:br>
              <a:rPr lang="zh-CN" altLang="en-US" dirty="0">
                <a:latin typeface="Verdana" panose="020B0604030504040204" pitchFamily="34" charset="0"/>
              </a:rPr>
            </a:br>
            <a:br>
              <a:rPr lang="zh-CN" altLang="en-US" dirty="0">
                <a:latin typeface="Verdana" panose="020B0604030504040204" pitchFamily="34" charset="0"/>
              </a:rPr>
            </a:br>
            <a:r>
              <a:rPr lang="zh-CN" altLang="en-US" dirty="0">
                <a:latin typeface="Verdana" panose="020B0604030504040204" pitchFamily="34" charset="0"/>
              </a:rPr>
              <a:t>　　包过滤防火墙具有根本的缺陷： </a:t>
            </a:r>
            <a:br>
              <a:rPr lang="zh-CN" altLang="en-US" dirty="0">
                <a:latin typeface="Verdana" panose="020B0604030504040204" pitchFamily="34" charset="0"/>
              </a:rPr>
            </a:br>
            <a:r>
              <a:rPr lang="zh-CN" altLang="en-US" dirty="0">
                <a:latin typeface="Verdana" panose="020B0604030504040204" pitchFamily="34" charset="0"/>
              </a:rPr>
              <a:t>　　</a:t>
            </a:r>
            <a:r>
              <a:rPr lang="en-US" altLang="zh-CN" dirty="0">
                <a:latin typeface="Verdana" panose="020B0604030504040204" pitchFamily="34" charset="0"/>
              </a:rPr>
              <a:t>1 </a:t>
            </a:r>
            <a:r>
              <a:rPr lang="zh-CN" altLang="en-US" dirty="0">
                <a:latin typeface="Verdana" panose="020B0604030504040204" pitchFamily="34" charset="0"/>
              </a:rPr>
              <a:t>．不能防范黑客攻击。包过滤防火墙的工作基于一个前提，就是网管知道哪些 </a:t>
            </a:r>
            <a:r>
              <a:rPr lang="en-US" altLang="zh-CN" dirty="0">
                <a:latin typeface="Verdana" panose="020B0604030504040204" pitchFamily="34" charset="0"/>
              </a:rPr>
              <a:t>IP </a:t>
            </a:r>
            <a:r>
              <a:rPr lang="zh-CN" altLang="en-US" dirty="0">
                <a:latin typeface="Verdana" panose="020B0604030504040204" pitchFamily="34" charset="0"/>
              </a:rPr>
              <a:t>是可信网络，哪些是不可信网络的 </a:t>
            </a:r>
            <a:r>
              <a:rPr lang="en-US" altLang="zh-CN" dirty="0">
                <a:latin typeface="Verdana" panose="020B0604030504040204" pitchFamily="34" charset="0"/>
              </a:rPr>
              <a:t>IP </a:t>
            </a:r>
            <a:r>
              <a:rPr lang="zh-CN" altLang="en-US" dirty="0">
                <a:latin typeface="Verdana" panose="020B0604030504040204" pitchFamily="34" charset="0"/>
              </a:rPr>
              <a:t>地址。但是随着远程办公等新应用的出现，网管不可能区分出可信网络与不可信网络的界限，对于黑客来说，只需将源 </a:t>
            </a:r>
            <a:r>
              <a:rPr lang="en-US" altLang="zh-CN" dirty="0">
                <a:latin typeface="Verdana" panose="020B0604030504040204" pitchFamily="34" charset="0"/>
              </a:rPr>
              <a:t>IP </a:t>
            </a:r>
            <a:r>
              <a:rPr lang="zh-CN" altLang="en-US" dirty="0">
                <a:latin typeface="Verdana" panose="020B0604030504040204" pitchFamily="34" charset="0"/>
              </a:rPr>
              <a:t>包改成合法 </a:t>
            </a:r>
            <a:r>
              <a:rPr lang="en-US" altLang="zh-CN" dirty="0">
                <a:latin typeface="Verdana" panose="020B0604030504040204" pitchFamily="34" charset="0"/>
              </a:rPr>
              <a:t>IP </a:t>
            </a:r>
            <a:r>
              <a:rPr lang="zh-CN" altLang="en-US" dirty="0">
                <a:latin typeface="Verdana" panose="020B0604030504040204" pitchFamily="34" charset="0"/>
              </a:rPr>
              <a:t>即可轻松通过包过滤防火墙，进入内网，而任何一个初级水平的黑客都能进行 </a:t>
            </a:r>
            <a:r>
              <a:rPr lang="en-US" altLang="zh-CN" dirty="0">
                <a:latin typeface="Verdana" panose="020B0604030504040204" pitchFamily="34" charset="0"/>
              </a:rPr>
              <a:t>IP </a:t>
            </a:r>
            <a:r>
              <a:rPr lang="zh-CN" altLang="en-US" dirty="0">
                <a:latin typeface="Verdana" panose="020B0604030504040204" pitchFamily="34" charset="0"/>
              </a:rPr>
              <a:t>地址欺骗。 </a:t>
            </a:r>
            <a:br>
              <a:rPr lang="zh-CN" altLang="en-US" dirty="0">
                <a:latin typeface="Verdana" panose="020B0604030504040204" pitchFamily="34" charset="0"/>
              </a:rPr>
            </a:br>
            <a:r>
              <a:rPr lang="zh-CN" altLang="en-US" dirty="0">
                <a:latin typeface="Verdana" panose="020B0604030504040204" pitchFamily="34" charset="0"/>
              </a:rPr>
              <a:t>　　</a:t>
            </a:r>
            <a:r>
              <a:rPr lang="en-US" altLang="zh-CN" dirty="0">
                <a:latin typeface="Verdana" panose="020B0604030504040204" pitchFamily="34" charset="0"/>
              </a:rPr>
              <a:t>2 </a:t>
            </a:r>
            <a:r>
              <a:rPr lang="zh-CN" altLang="en-US" dirty="0">
                <a:latin typeface="Verdana" panose="020B0604030504040204" pitchFamily="34" charset="0"/>
              </a:rPr>
              <a:t>．不支持应用层协议。假如内网用户提出这样一个需求，只允许内网员工访问外网的网页（使用 </a:t>
            </a:r>
            <a:r>
              <a:rPr lang="en-US" altLang="zh-CN" dirty="0">
                <a:latin typeface="Verdana" panose="020B0604030504040204" pitchFamily="34" charset="0"/>
              </a:rPr>
              <a:t>HTTP </a:t>
            </a:r>
            <a:r>
              <a:rPr lang="zh-CN" altLang="en-US" dirty="0">
                <a:latin typeface="Verdana" panose="020B0604030504040204" pitchFamily="34" charset="0"/>
              </a:rPr>
              <a:t>协议），不允许去外网下载电影（一般使用 </a:t>
            </a:r>
            <a:r>
              <a:rPr lang="en-US" altLang="zh-CN" dirty="0">
                <a:latin typeface="Verdana" panose="020B0604030504040204" pitchFamily="34" charset="0"/>
              </a:rPr>
              <a:t>FTP </a:t>
            </a:r>
            <a:r>
              <a:rPr lang="zh-CN" altLang="en-US" dirty="0">
                <a:latin typeface="Verdana" panose="020B0604030504040204" pitchFamily="34" charset="0"/>
              </a:rPr>
              <a:t>协议）。包过滤防火墙无能为力，因为它不认识数据包中的应用层协议，访问控制粒度太粗糙。 </a:t>
            </a:r>
            <a:br>
              <a:rPr lang="zh-CN" altLang="en-US" dirty="0">
                <a:latin typeface="Verdana" panose="020B0604030504040204" pitchFamily="34" charset="0"/>
              </a:rPr>
            </a:br>
            <a:r>
              <a:rPr lang="zh-CN" altLang="en-US" dirty="0">
                <a:latin typeface="Verdana" panose="020B0604030504040204" pitchFamily="34" charset="0"/>
              </a:rPr>
              <a:t>　　</a:t>
            </a:r>
            <a:r>
              <a:rPr lang="en-US" altLang="zh-CN" dirty="0">
                <a:latin typeface="Verdana" panose="020B0604030504040204" pitchFamily="34" charset="0"/>
              </a:rPr>
              <a:t>3 </a:t>
            </a:r>
            <a:r>
              <a:rPr lang="zh-CN" altLang="en-US" dirty="0">
                <a:latin typeface="Verdana" panose="020B0604030504040204" pitchFamily="34" charset="0"/>
              </a:rPr>
              <a:t>．不能处理新的安全威胁。它不能跟踪 </a:t>
            </a:r>
            <a:r>
              <a:rPr lang="en-US" altLang="zh-CN" dirty="0">
                <a:latin typeface="Verdana" panose="020B0604030504040204" pitchFamily="34" charset="0"/>
              </a:rPr>
              <a:t>TCP </a:t>
            </a:r>
            <a:r>
              <a:rPr lang="zh-CN" altLang="en-US" dirty="0">
                <a:latin typeface="Verdana" panose="020B0604030504040204" pitchFamily="34" charset="0"/>
              </a:rPr>
              <a:t>状态，所以对 </a:t>
            </a:r>
            <a:r>
              <a:rPr lang="en-US" altLang="zh-CN" dirty="0">
                <a:latin typeface="Verdana" panose="020B0604030504040204" pitchFamily="34" charset="0"/>
              </a:rPr>
              <a:t>TCP </a:t>
            </a:r>
            <a:r>
              <a:rPr lang="zh-CN" altLang="en-US" dirty="0">
                <a:latin typeface="Verdana" panose="020B0604030504040204" pitchFamily="34" charset="0"/>
              </a:rPr>
              <a:t>层的控制有漏洞。如当它配置了仅允许从内到外的 </a:t>
            </a:r>
            <a:r>
              <a:rPr lang="en-US" altLang="zh-CN" dirty="0">
                <a:latin typeface="Verdana" panose="020B0604030504040204" pitchFamily="34" charset="0"/>
              </a:rPr>
              <a:t>TCP </a:t>
            </a:r>
            <a:r>
              <a:rPr lang="zh-CN" altLang="en-US" dirty="0">
                <a:latin typeface="Verdana" panose="020B0604030504040204" pitchFamily="34" charset="0"/>
              </a:rPr>
              <a:t>访问时，一些以 </a:t>
            </a:r>
            <a:r>
              <a:rPr lang="en-US" altLang="zh-CN" dirty="0">
                <a:latin typeface="Verdana" panose="020B0604030504040204" pitchFamily="34" charset="0"/>
              </a:rPr>
              <a:t>TCP </a:t>
            </a:r>
            <a:r>
              <a:rPr lang="zh-CN" altLang="en-US" dirty="0">
                <a:latin typeface="Verdana" panose="020B0604030504040204" pitchFamily="34" charset="0"/>
              </a:rPr>
              <a:t>应答包的形式从外部对内网进行的攻击仍可以穿透防火墙。 </a:t>
            </a:r>
            <a:br>
              <a:rPr lang="zh-CN" altLang="en-US" dirty="0">
                <a:latin typeface="Verdana" panose="020B0604030504040204" pitchFamily="34" charset="0"/>
              </a:rPr>
            </a:br>
            <a:r>
              <a:rPr lang="zh-CN" altLang="en-US" dirty="0">
                <a:latin typeface="Verdana" panose="020B0604030504040204" pitchFamily="34" charset="0"/>
              </a:rPr>
              <a:t>　　综上可见，包过滤防火墙技术面太过初级，就好比一位保安只能根据访客来自哪个省市来判断是否允许他（她）进入一样，难以履行保护内网安全的职责。 </a:t>
            </a:r>
            <a:br>
              <a:rPr lang="zh-CN" altLang="en-US" dirty="0">
                <a:latin typeface="Verdana" panose="020B0604030504040204" pitchFamily="34" charset="0"/>
              </a:rPr>
            </a:br>
            <a:endParaRPr lang="zh-CN" altLang="en-US" dirty="0">
              <a:latin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矩形 27651"/>
          <p:cNvSpPr/>
          <p:nvPr/>
        </p:nvSpPr>
        <p:spPr>
          <a:xfrm>
            <a:off x="129540" y="663575"/>
            <a:ext cx="11871960" cy="5631180"/>
          </a:xfrm>
          <a:prstGeom prst="rect">
            <a:avLst/>
          </a:prstGeom>
          <a:noFill/>
          <a:ln w="9525">
            <a:noFill/>
          </a:ln>
        </p:spPr>
        <p:txBody>
          <a:bodyPr wrap="square" anchor="ctr">
            <a:spAutoFit/>
          </a:bodyPr>
          <a:p>
            <a:r>
              <a:rPr lang="zh-CN" altLang="en-US" b="1" dirty="0">
                <a:solidFill>
                  <a:srgbClr val="FF0000"/>
                </a:solidFill>
                <a:latin typeface="Verdana" panose="020B0604030504040204" pitchFamily="34" charset="0"/>
              </a:rPr>
              <a:t>应用代理网关技术</a:t>
            </a:r>
            <a:r>
              <a:rPr lang="zh-CN" altLang="en-US" dirty="0">
                <a:solidFill>
                  <a:srgbClr val="FF0000"/>
                </a:solidFill>
                <a:latin typeface="Verdana" panose="020B0604030504040204" pitchFamily="34" charset="0"/>
              </a:rPr>
              <a:t> </a:t>
            </a:r>
            <a:endParaRPr lang="zh-CN" altLang="en-US" dirty="0">
              <a:solidFill>
                <a:srgbClr val="FF0000"/>
              </a:solidFill>
              <a:latin typeface="Verdana" panose="020B0604030504040204" pitchFamily="34" charset="0"/>
            </a:endParaRPr>
          </a:p>
          <a:p>
            <a:br>
              <a:rPr lang="zh-CN" altLang="en-US" dirty="0">
                <a:latin typeface="Verdana" panose="020B0604030504040204" pitchFamily="34" charset="0"/>
              </a:rPr>
            </a:br>
            <a:r>
              <a:rPr lang="zh-CN" altLang="en-US" dirty="0">
                <a:latin typeface="Verdana" panose="020B0604030504040204" pitchFamily="34" charset="0"/>
              </a:rPr>
              <a:t>　　应用代理网关防火墙彻底隔断内网与外网的直接通信，内网用户对外网的访问变成防火墙对外网的访问，然后再由防火墙转发给内网用户。所有通信都必须经应用层代理软件转发，访问者任何时候都不能与服务器建立直接的 </a:t>
            </a:r>
            <a:r>
              <a:rPr lang="en-US" altLang="zh-CN" dirty="0">
                <a:latin typeface="Verdana" panose="020B0604030504040204" pitchFamily="34" charset="0"/>
              </a:rPr>
              <a:t>TCP </a:t>
            </a:r>
            <a:r>
              <a:rPr lang="zh-CN" altLang="en-US" dirty="0">
                <a:latin typeface="Verdana" panose="020B0604030504040204" pitchFamily="34" charset="0"/>
              </a:rPr>
              <a:t>连接，应用层的协议会话过程必须符合代理的安全策略要求。 </a:t>
            </a:r>
            <a:br>
              <a:rPr lang="zh-CN" altLang="en-US" dirty="0">
                <a:latin typeface="Verdana" panose="020B0604030504040204" pitchFamily="34" charset="0"/>
              </a:rPr>
            </a:br>
            <a:r>
              <a:rPr lang="zh-CN" altLang="en-US" dirty="0">
                <a:latin typeface="Verdana" panose="020B0604030504040204" pitchFamily="34" charset="0"/>
              </a:rPr>
              <a:t>　　应用代理网关的优点是可以检查应用层、传输层和网络层的协议特征，对数据包的检测能力比较强。 </a:t>
            </a:r>
            <a:br>
              <a:rPr lang="zh-CN" altLang="en-US" dirty="0">
                <a:latin typeface="Verdana" panose="020B0604030504040204" pitchFamily="34" charset="0"/>
              </a:rPr>
            </a:br>
            <a:r>
              <a:rPr lang="zh-CN" altLang="en-US" dirty="0">
                <a:latin typeface="Verdana" panose="020B0604030504040204" pitchFamily="34" charset="0"/>
              </a:rPr>
              <a:t>　　　缺点也非常突出，主要有： </a:t>
            </a:r>
            <a:br>
              <a:rPr lang="zh-CN" altLang="en-US" dirty="0">
                <a:latin typeface="Verdana" panose="020B0604030504040204" pitchFamily="34" charset="0"/>
              </a:rPr>
            </a:br>
            <a:r>
              <a:rPr lang="zh-CN" altLang="en-US" dirty="0">
                <a:latin typeface="Verdana" panose="020B0604030504040204" pitchFamily="34" charset="0"/>
              </a:rPr>
              <a:t>　　</a:t>
            </a:r>
            <a:r>
              <a:rPr lang="en-US" altLang="zh-CN">
                <a:latin typeface="Arial" panose="020B0604020202020204" pitchFamily="34" charset="0"/>
              </a:rPr>
              <a:t>·</a:t>
            </a:r>
            <a:r>
              <a:rPr lang="en-US" altLang="zh-CN" dirty="0">
                <a:solidFill>
                  <a:srgbClr val="FF0000"/>
                </a:solidFill>
                <a:latin typeface="Verdana" panose="020B0604030504040204" pitchFamily="34" charset="0"/>
              </a:rPr>
              <a:t> </a:t>
            </a:r>
            <a:r>
              <a:rPr lang="zh-CN" altLang="en-US" dirty="0">
                <a:solidFill>
                  <a:srgbClr val="FF0000"/>
                </a:solidFill>
                <a:latin typeface="Verdana" panose="020B0604030504040204" pitchFamily="34" charset="0"/>
              </a:rPr>
              <a:t>难于配置。由于每个应用都要求单独的代理进程</a:t>
            </a:r>
            <a:r>
              <a:rPr lang="zh-CN" altLang="en-US" dirty="0">
                <a:latin typeface="Verdana" panose="020B0604030504040204" pitchFamily="34" charset="0"/>
              </a:rPr>
              <a:t>，这就要求网管能理解每项应用协议的弱点，并能合理的配置安全策略，由于配置繁琐，难于理解，容易出现配置失误，最终影响内网的安全防范能力。 </a:t>
            </a:r>
            <a:br>
              <a:rPr lang="zh-CN" altLang="en-US" dirty="0">
                <a:latin typeface="Verdana" panose="020B0604030504040204" pitchFamily="34" charset="0"/>
              </a:rPr>
            </a:br>
            <a:r>
              <a:rPr lang="zh-CN" altLang="en-US" dirty="0">
                <a:latin typeface="Verdana" panose="020B0604030504040204" pitchFamily="34" charset="0"/>
              </a:rPr>
              <a:t>　　</a:t>
            </a:r>
            <a:r>
              <a:rPr lang="en-US" altLang="zh-CN">
                <a:latin typeface="Arial" panose="020B0604020202020204" pitchFamily="34" charset="0"/>
              </a:rPr>
              <a:t>·</a:t>
            </a:r>
            <a:r>
              <a:rPr lang="en-US" altLang="zh-CN" dirty="0">
                <a:latin typeface="Verdana" panose="020B0604030504040204" pitchFamily="34" charset="0"/>
              </a:rPr>
              <a:t> </a:t>
            </a:r>
            <a:r>
              <a:rPr lang="zh-CN" altLang="en-US" dirty="0">
                <a:latin typeface="Verdana" panose="020B0604030504040204" pitchFamily="34" charset="0"/>
              </a:rPr>
              <a:t>处理速度非常慢。断掉所有的连接，由防火墙重新建立连接，</a:t>
            </a:r>
            <a:r>
              <a:rPr lang="zh-CN" altLang="en-US" dirty="0">
                <a:solidFill>
                  <a:srgbClr val="FF0000"/>
                </a:solidFill>
                <a:latin typeface="Verdana" panose="020B0604030504040204" pitchFamily="34" charset="0"/>
              </a:rPr>
              <a:t>理论上可以使应用代理防火墙具有极高的安全性</a:t>
            </a:r>
            <a:r>
              <a:rPr lang="zh-CN" altLang="en-US" dirty="0">
                <a:latin typeface="Verdana" panose="020B0604030504040204" pitchFamily="34" charset="0"/>
              </a:rPr>
              <a:t>。但是实际应用中并不可行，因为对于内网的每个 </a:t>
            </a:r>
            <a:r>
              <a:rPr lang="en-US" altLang="zh-CN" dirty="0">
                <a:latin typeface="Verdana" panose="020B0604030504040204" pitchFamily="34" charset="0"/>
              </a:rPr>
              <a:t>Web </a:t>
            </a:r>
            <a:r>
              <a:rPr lang="zh-CN" altLang="en-US" dirty="0">
                <a:latin typeface="Verdana" panose="020B0604030504040204" pitchFamily="34" charset="0"/>
              </a:rPr>
              <a:t>访问请求，应用代理都需要开一个单独的代理进程，它要保护内网的 </a:t>
            </a:r>
            <a:r>
              <a:rPr lang="en-US" altLang="zh-CN" dirty="0">
                <a:latin typeface="Verdana" panose="020B0604030504040204" pitchFamily="34" charset="0"/>
              </a:rPr>
              <a:t>Web </a:t>
            </a:r>
            <a:r>
              <a:rPr lang="zh-CN" altLang="en-US" dirty="0">
                <a:latin typeface="Verdana" panose="020B0604030504040204" pitchFamily="34" charset="0"/>
              </a:rPr>
              <a:t>服务器、数据库服务器、文件服务器、邮件服务器，及业务程序等，就需要建立一个个的服务代理，以处理客户端的访问请求。这样，应用代理的处理延迟会很大，内网用户的正常 </a:t>
            </a:r>
            <a:r>
              <a:rPr lang="en-US" altLang="zh-CN" dirty="0">
                <a:latin typeface="Verdana" panose="020B0604030504040204" pitchFamily="34" charset="0"/>
              </a:rPr>
              <a:t>Web </a:t>
            </a:r>
            <a:r>
              <a:rPr lang="zh-CN" altLang="en-US" dirty="0">
                <a:latin typeface="Verdana" panose="020B0604030504040204" pitchFamily="34" charset="0"/>
              </a:rPr>
              <a:t>访问不能及时得到响应。 </a:t>
            </a:r>
            <a:br>
              <a:rPr lang="zh-CN" altLang="en-US" dirty="0">
                <a:latin typeface="Verdana" panose="020B0604030504040204" pitchFamily="34" charset="0"/>
              </a:rPr>
            </a:br>
            <a:r>
              <a:rPr lang="zh-CN" altLang="en-US" dirty="0">
                <a:latin typeface="Verdana" panose="020B0604030504040204" pitchFamily="34" charset="0"/>
              </a:rPr>
              <a:t>　　总之，</a:t>
            </a:r>
            <a:r>
              <a:rPr lang="zh-CN" altLang="en-US" dirty="0">
                <a:solidFill>
                  <a:srgbClr val="FF0000"/>
                </a:solidFill>
                <a:latin typeface="Verdana" panose="020B0604030504040204" pitchFamily="34" charset="0"/>
              </a:rPr>
              <a:t>应用代理防火墙不能支持大规模的并发连接，</a:t>
            </a:r>
            <a:r>
              <a:rPr lang="zh-CN" altLang="en-US" dirty="0">
                <a:latin typeface="Verdana" panose="020B0604030504040204" pitchFamily="34" charset="0"/>
              </a:rPr>
              <a:t>在对速度敏感的行业使用这类防火墙时简直是灾难。另外，防火墙核心要求预先内置一些已知应用程序的代理，使得一些新出现的应用在代理防火墙内被无情地阻断，不能很好地支持新应用。 </a:t>
            </a:r>
            <a:br>
              <a:rPr lang="zh-CN" altLang="en-US" dirty="0">
                <a:latin typeface="Verdana" panose="020B0604030504040204" pitchFamily="34" charset="0"/>
              </a:rPr>
            </a:br>
            <a:r>
              <a:rPr lang="zh-CN" altLang="en-US" dirty="0">
                <a:latin typeface="Verdana" panose="020B0604030504040204" pitchFamily="34" charset="0"/>
              </a:rPr>
              <a:t>　　在 </a:t>
            </a:r>
            <a:r>
              <a:rPr lang="en-US" altLang="zh-CN" dirty="0">
                <a:latin typeface="Verdana" panose="020B0604030504040204" pitchFamily="34" charset="0"/>
              </a:rPr>
              <a:t>IT </a:t>
            </a:r>
            <a:r>
              <a:rPr lang="zh-CN" altLang="en-US" dirty="0">
                <a:latin typeface="Verdana" panose="020B0604030504040204" pitchFamily="34" charset="0"/>
              </a:rPr>
              <a:t>领域中，新应用、新技术、新协议层出不穷，代理防火墙很难适应这种局面。因此，在一些重要的领域和行业的核心业务应用中，代理防火墙正被逐渐疏远。 </a:t>
            </a:r>
            <a:br>
              <a:rPr lang="zh-CN" altLang="en-US" dirty="0">
                <a:latin typeface="Verdana" panose="020B0604030504040204" pitchFamily="34" charset="0"/>
              </a:rPr>
            </a:br>
            <a:r>
              <a:rPr lang="zh-CN" altLang="en-US" dirty="0">
                <a:latin typeface="Verdana" panose="020B0604030504040204" pitchFamily="34" charset="0"/>
              </a:rPr>
              <a:t>　　但是，自适应代理技术的出现让应用代理防火墙技术出现了新的转机，它结合了代理防火墙的安全性和包过滤防火墙的高速度等优点，在不损失安全性的基础上将代理防火墙的性能提高了 </a:t>
            </a:r>
            <a:r>
              <a:rPr lang="en-US" altLang="zh-CN" dirty="0">
                <a:latin typeface="Verdana" panose="020B0604030504040204" pitchFamily="34" charset="0"/>
              </a:rPr>
              <a:t>10 </a:t>
            </a:r>
            <a:r>
              <a:rPr lang="zh-CN" altLang="en-US" dirty="0">
                <a:latin typeface="Verdana" panose="020B0604030504040204" pitchFamily="34" charset="0"/>
              </a:rPr>
              <a:t>倍。 </a:t>
            </a:r>
            <a:endParaRPr lang="zh-CN" altLang="en-US" dirty="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a:t>
            </a:r>
            <a:r>
              <a:rPr lang="zh-CN" altLang="en-US" dirty="0"/>
              <a:t>访问控制技术概</a:t>
            </a:r>
            <a:r>
              <a:rPr lang="zh-CN" altLang="en-US" dirty="0" smtClean="0"/>
              <a:t>述</a:t>
            </a:r>
            <a:endParaRPr lang="zh-CN" altLang="en-US" dirty="0"/>
          </a:p>
        </p:txBody>
      </p:sp>
      <p:sp>
        <p:nvSpPr>
          <p:cNvPr id="3" name="内容占位符 2"/>
          <p:cNvSpPr>
            <a:spLocks noGrp="1"/>
          </p:cNvSpPr>
          <p:nvPr>
            <p:ph idx="1"/>
          </p:nvPr>
        </p:nvSpPr>
        <p:spPr/>
        <p:txBody>
          <a:bodyPr/>
          <a:lstStyle/>
          <a:p>
            <a:r>
              <a:rPr lang="zh-CN" altLang="zh-CN" dirty="0"/>
              <a:t>访问控制的定</a:t>
            </a:r>
            <a:r>
              <a:rPr lang="zh-CN" altLang="zh-CN" dirty="0" smtClean="0"/>
              <a:t>义</a:t>
            </a:r>
            <a:r>
              <a:rPr lang="zh-CN" altLang="en-US" dirty="0" smtClean="0"/>
              <a:t>：</a:t>
            </a:r>
            <a:endParaRPr lang="en-US" altLang="zh-CN" dirty="0" smtClean="0"/>
          </a:p>
          <a:p>
            <a:pPr lvl="1"/>
            <a:r>
              <a:rPr lang="zh-CN" altLang="zh-CN" dirty="0"/>
              <a:t>访问控制是</a:t>
            </a:r>
            <a:r>
              <a:rPr lang="zh-CN" altLang="zh-CN" dirty="0">
                <a:solidFill>
                  <a:srgbClr val="FF0000"/>
                </a:solidFill>
              </a:rPr>
              <a:t>针对越权使用资源</a:t>
            </a:r>
            <a:r>
              <a:rPr lang="zh-CN" altLang="zh-CN" dirty="0"/>
              <a:t>的</a:t>
            </a:r>
            <a:r>
              <a:rPr lang="zh-CN" altLang="zh-CN" dirty="0">
                <a:solidFill>
                  <a:srgbClr val="FF0000"/>
                </a:solidFill>
              </a:rPr>
              <a:t>防御</a:t>
            </a:r>
            <a:r>
              <a:rPr lang="zh-CN" altLang="zh-CN" dirty="0"/>
              <a:t>措施，是网络安全防范和保护的主要策略，它的主要任务是保证网络资源不被非法使用和非法访问</a:t>
            </a:r>
            <a:r>
              <a:rPr lang="zh-CN" altLang="zh-CN" dirty="0" smtClean="0"/>
              <a:t>。也是维</a:t>
            </a:r>
            <a:r>
              <a:rPr lang="zh-CN" altLang="zh-CN" dirty="0"/>
              <a:t>护网络系统安全、保护网络资源的重要手</a:t>
            </a:r>
            <a:r>
              <a:rPr lang="zh-CN" altLang="zh-CN" dirty="0" smtClean="0"/>
              <a:t>段</a:t>
            </a:r>
            <a:r>
              <a:rPr lang="zh-CN" altLang="en-US" dirty="0" smtClean="0"/>
              <a:t>。</a:t>
            </a:r>
            <a:endParaRPr lang="en-US" altLang="zh-CN" dirty="0" smtClean="0"/>
          </a:p>
          <a:p>
            <a:r>
              <a:rPr lang="zh-CN" altLang="zh-CN" dirty="0"/>
              <a:t>基本目</a:t>
            </a:r>
            <a:r>
              <a:rPr lang="zh-CN" altLang="zh-CN" dirty="0" smtClean="0"/>
              <a:t>标</a:t>
            </a:r>
            <a:r>
              <a:rPr lang="zh-CN" altLang="en-US" dirty="0" smtClean="0"/>
              <a:t>：</a:t>
            </a:r>
            <a:endParaRPr lang="en-US" altLang="zh-CN" dirty="0" smtClean="0"/>
          </a:p>
          <a:p>
            <a:pPr lvl="1"/>
            <a:r>
              <a:rPr lang="zh-CN" altLang="zh-CN" dirty="0">
                <a:solidFill>
                  <a:srgbClr val="FF0000"/>
                </a:solidFill>
              </a:rPr>
              <a:t>防止对任何资源</a:t>
            </a:r>
            <a:r>
              <a:rPr lang="zh-CN" altLang="zh-CN" dirty="0"/>
              <a:t>（如计算资源、通信资源或信息资源）进行</a:t>
            </a:r>
            <a:r>
              <a:rPr lang="zh-CN" altLang="zh-CN" dirty="0">
                <a:solidFill>
                  <a:srgbClr val="FF0000"/>
                </a:solidFill>
              </a:rPr>
              <a:t>未授权</a:t>
            </a:r>
            <a:r>
              <a:rPr lang="zh-CN" altLang="zh-CN" dirty="0"/>
              <a:t>的访问，从而使计算机系统在合法范围内使用；决定用户能做什么，也决定代表一定用户利益的程序能做什么。</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矩形 28675"/>
          <p:cNvSpPr/>
          <p:nvPr/>
        </p:nvSpPr>
        <p:spPr>
          <a:xfrm>
            <a:off x="135890" y="484823"/>
            <a:ext cx="11563350" cy="6400800"/>
          </a:xfrm>
          <a:prstGeom prst="rect">
            <a:avLst/>
          </a:prstGeom>
          <a:noFill/>
          <a:ln w="9525">
            <a:noFill/>
          </a:ln>
        </p:spPr>
        <p:txBody>
          <a:bodyPr wrap="square" anchor="ctr">
            <a:spAutoFit/>
          </a:bodyPr>
          <a:p>
            <a:r>
              <a:rPr lang="zh-CN" altLang="en-US" sz="3200" b="1" dirty="0">
                <a:solidFill>
                  <a:srgbClr val="FF0000"/>
                </a:solidFill>
                <a:latin typeface="Verdana" panose="020B0604030504040204" pitchFamily="34" charset="0"/>
              </a:rPr>
              <a:t>状态检测技术</a:t>
            </a:r>
            <a:r>
              <a:rPr lang="zh-CN" altLang="en-US" sz="3200" dirty="0">
                <a:solidFill>
                  <a:srgbClr val="FF0000"/>
                </a:solidFill>
                <a:latin typeface="Verdana" panose="020B0604030504040204" pitchFamily="34" charset="0"/>
              </a:rPr>
              <a:t> </a:t>
            </a:r>
            <a:br>
              <a:rPr lang="zh-CN" altLang="en-US" sz="2000" dirty="0">
                <a:solidFill>
                  <a:srgbClr val="FF0000"/>
                </a:solidFill>
                <a:latin typeface="Verdana" panose="020B0604030504040204" pitchFamily="34" charset="0"/>
              </a:rPr>
            </a:br>
            <a:r>
              <a:rPr lang="zh-CN" altLang="en-US" dirty="0">
                <a:latin typeface="Verdana" panose="020B0604030504040204" pitchFamily="34" charset="0"/>
              </a:rPr>
              <a:t>　　</a:t>
            </a:r>
            <a:endParaRPr lang="zh-CN" altLang="en-US" dirty="0">
              <a:latin typeface="Verdana" panose="020B0604030504040204" pitchFamily="34" charset="0"/>
            </a:endParaRPr>
          </a:p>
          <a:p>
            <a:r>
              <a:rPr lang="zh-CN" altLang="en-US" dirty="0">
                <a:latin typeface="Verdana" panose="020B0604030504040204" pitchFamily="34" charset="0"/>
              </a:rPr>
              <a:t>  </a:t>
            </a:r>
            <a:r>
              <a:rPr lang="zh-CN" altLang="en-US" sz="2400" dirty="0">
                <a:latin typeface="Verdana" panose="020B0604030504040204" pitchFamily="34" charset="0"/>
              </a:rPr>
              <a:t> 我们知道， </a:t>
            </a:r>
            <a:r>
              <a:rPr lang="en-US" altLang="zh-CN" sz="2400" dirty="0">
                <a:latin typeface="Verdana" panose="020B0604030504040204" pitchFamily="34" charset="0"/>
              </a:rPr>
              <a:t>Internet </a:t>
            </a:r>
            <a:r>
              <a:rPr lang="zh-CN" altLang="en-US" sz="2400" dirty="0">
                <a:latin typeface="Verdana" panose="020B0604030504040204" pitchFamily="34" charset="0"/>
              </a:rPr>
              <a:t>上传输的数据都必须遵循 </a:t>
            </a:r>
            <a:r>
              <a:rPr lang="en-US" altLang="zh-CN" sz="2400" dirty="0">
                <a:latin typeface="Verdana" panose="020B0604030504040204" pitchFamily="34" charset="0"/>
              </a:rPr>
              <a:t>TCP/IP </a:t>
            </a:r>
            <a:r>
              <a:rPr lang="zh-CN" altLang="en-US" sz="2400" dirty="0">
                <a:latin typeface="Verdana" panose="020B0604030504040204" pitchFamily="34" charset="0"/>
              </a:rPr>
              <a:t>协议，根据 </a:t>
            </a:r>
            <a:r>
              <a:rPr lang="en-US" altLang="zh-CN" sz="2400" dirty="0">
                <a:latin typeface="Verdana" panose="020B0604030504040204" pitchFamily="34" charset="0"/>
              </a:rPr>
              <a:t>TCP </a:t>
            </a:r>
            <a:r>
              <a:rPr lang="zh-CN" altLang="en-US" sz="2400" dirty="0">
                <a:latin typeface="Verdana" panose="020B0604030504040204" pitchFamily="34" charset="0"/>
              </a:rPr>
              <a:t>协议，每个可靠连接的建立需要经过 “ 客户端同步请求 ” 、 “ 服务器应答 ” 、 “ 客户端再应答 ” 三个阶段，我们最常用到的 </a:t>
            </a:r>
            <a:r>
              <a:rPr lang="en-US" altLang="zh-CN" sz="2400" dirty="0">
                <a:latin typeface="Verdana" panose="020B0604030504040204" pitchFamily="34" charset="0"/>
              </a:rPr>
              <a:t>Web </a:t>
            </a:r>
            <a:r>
              <a:rPr lang="zh-CN" altLang="en-US" sz="2400" dirty="0">
                <a:latin typeface="Verdana" panose="020B0604030504040204" pitchFamily="34" charset="0"/>
              </a:rPr>
              <a:t>浏览、文件下载、收发邮件等都要经过这三个阶段。这反映出数据包并不是独立的，而是前后之间有着密切的状态联系，基于这种状态变化，引出了状态检测技术。 </a:t>
            </a:r>
            <a:br>
              <a:rPr lang="zh-CN" altLang="en-US" sz="2400" dirty="0">
                <a:latin typeface="Verdana" panose="020B0604030504040204" pitchFamily="34" charset="0"/>
              </a:rPr>
            </a:br>
            <a:r>
              <a:rPr lang="zh-CN" altLang="en-US" sz="2400" dirty="0">
                <a:latin typeface="Verdana" panose="020B0604030504040204" pitchFamily="34" charset="0"/>
              </a:rPr>
              <a:t>　　</a:t>
            </a:r>
            <a:r>
              <a:rPr lang="zh-CN" altLang="en-US" sz="2400" dirty="0">
                <a:solidFill>
                  <a:srgbClr val="FF0000"/>
                </a:solidFill>
                <a:latin typeface="Verdana" panose="020B0604030504040204" pitchFamily="34" charset="0"/>
              </a:rPr>
              <a:t>状态检测防火墙摒弃了包过滤防火墙仅考查数据包的 </a:t>
            </a:r>
            <a:r>
              <a:rPr lang="en-US" altLang="zh-CN" sz="2400" dirty="0">
                <a:solidFill>
                  <a:srgbClr val="FF0000"/>
                </a:solidFill>
                <a:latin typeface="Verdana" panose="020B0604030504040204" pitchFamily="34" charset="0"/>
              </a:rPr>
              <a:t>IP </a:t>
            </a:r>
            <a:r>
              <a:rPr lang="zh-CN" altLang="en-US" sz="2400" dirty="0">
                <a:solidFill>
                  <a:srgbClr val="FF0000"/>
                </a:solidFill>
                <a:latin typeface="Verdana" panose="020B0604030504040204" pitchFamily="34" charset="0"/>
              </a:rPr>
              <a:t>地址等几个参数，而不关心数据包连接状态变化的缺点，在防火墙的核心部分建立状态连接表，并将进出网络的数据当成一个个的会话，利用状态表跟踪每一个会话状态。状态监测对每一个包的检查不仅根据规则表，</a:t>
            </a:r>
            <a:r>
              <a:rPr lang="zh-CN" altLang="en-US" sz="2400" dirty="0">
                <a:latin typeface="Verdana" panose="020B0604030504040204" pitchFamily="34" charset="0"/>
              </a:rPr>
              <a:t>更考虑了数据包是否符合会话所处的状态，因此提供了完整的对传输层的控制能力。 </a:t>
            </a:r>
            <a:br>
              <a:rPr lang="zh-CN" altLang="en-US" sz="2400" dirty="0">
                <a:latin typeface="Verdana" panose="020B0604030504040204" pitchFamily="34" charset="0"/>
              </a:rPr>
            </a:br>
            <a:r>
              <a:rPr lang="zh-CN" altLang="en-US" sz="2400" dirty="0">
                <a:latin typeface="Verdana" panose="020B0604030504040204" pitchFamily="34" charset="0"/>
              </a:rPr>
              <a:t>　　网关防火墙的一个挑战就是能处理的流量，状态检测技术在大为提高安全防范能力的同时也改进了流量处理速度。状态监测技术采用了一系列优化技术，使防火墙性能大幅度提升，能应用在各类网络环境中，尤其是在一些规则复杂的大型网络上。 </a:t>
            </a:r>
            <a:br>
              <a:rPr lang="zh-CN" altLang="en-US" sz="2400" dirty="0">
                <a:latin typeface="Verdana" panose="020B0604030504040204" pitchFamily="34" charset="0"/>
              </a:rPr>
            </a:br>
            <a:r>
              <a:rPr lang="zh-CN" altLang="en-US" sz="2400" dirty="0">
                <a:latin typeface="Verdana" panose="020B0604030504040204" pitchFamily="34" charset="0"/>
              </a:rPr>
              <a:t>　　任何一款高性能的防火墙，都会采用状态检测技术。 </a:t>
            </a:r>
            <a:br>
              <a:rPr lang="zh-CN" altLang="en-US" sz="2400" dirty="0">
                <a:latin typeface="Verdana" panose="020B0604030504040204" pitchFamily="34" charset="0"/>
              </a:rPr>
            </a:br>
            <a:endParaRPr lang="zh-CN" altLang="en-US" sz="2400" dirty="0">
              <a:latin typeface="Verdan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8.4.6</a:t>
            </a:r>
            <a:r>
              <a:rPr lang="zh-CN" altLang="zh-CN" dirty="0"/>
              <a:t>防火墙安全设计策略</a:t>
            </a:r>
            <a:endParaRPr lang="zh-CN" altLang="en-US" dirty="0"/>
          </a:p>
        </p:txBody>
      </p:sp>
      <p:sp>
        <p:nvSpPr>
          <p:cNvPr id="3" name="内容占位符 2"/>
          <p:cNvSpPr>
            <a:spLocks noGrp="1"/>
          </p:cNvSpPr>
          <p:nvPr>
            <p:ph idx="1"/>
          </p:nvPr>
        </p:nvSpPr>
        <p:spPr/>
        <p:txBody>
          <a:bodyPr/>
          <a:lstStyle/>
          <a:p>
            <a:r>
              <a:rPr lang="zh-CN" altLang="zh-CN" dirty="0"/>
              <a:t>网络服务访问权限策</a:t>
            </a:r>
            <a:r>
              <a:rPr lang="zh-CN" altLang="zh-CN" dirty="0" smtClean="0"/>
              <a:t>略</a:t>
            </a:r>
            <a:r>
              <a:rPr lang="en-US" altLang="zh-CN" dirty="0" smtClean="0"/>
              <a:t>:</a:t>
            </a:r>
            <a:endParaRPr lang="en-US" altLang="zh-CN" dirty="0" smtClean="0"/>
          </a:p>
          <a:p>
            <a:pPr lvl="1"/>
            <a:r>
              <a:rPr lang="zh-CN" altLang="zh-CN" dirty="0"/>
              <a:t>网络服务访问策略是一种</a:t>
            </a:r>
            <a:r>
              <a:rPr lang="zh-CN" altLang="zh-CN" sz="3200" dirty="0">
                <a:solidFill>
                  <a:srgbClr val="FF0000"/>
                </a:solidFill>
              </a:rPr>
              <a:t>高层次的</a:t>
            </a:r>
            <a:r>
              <a:rPr lang="zh-CN" altLang="zh-CN" dirty="0"/>
              <a:t>、</a:t>
            </a:r>
            <a:r>
              <a:rPr lang="zh-CN" altLang="zh-CN" sz="3200" dirty="0">
                <a:solidFill>
                  <a:srgbClr val="FF0000"/>
                </a:solidFill>
              </a:rPr>
              <a:t>具体到事件的策略</a:t>
            </a:r>
            <a:r>
              <a:rPr lang="zh-CN" altLang="zh-CN" dirty="0"/>
              <a:t>，主要</a:t>
            </a:r>
            <a:r>
              <a:rPr lang="zh-CN" altLang="zh-CN" sz="3200" dirty="0">
                <a:solidFill>
                  <a:srgbClr val="FF0000"/>
                </a:solidFill>
              </a:rPr>
              <a:t>用于定义</a:t>
            </a:r>
            <a:r>
              <a:rPr lang="zh-CN" altLang="zh-CN" dirty="0"/>
              <a:t>在网络中</a:t>
            </a:r>
            <a:r>
              <a:rPr lang="zh-CN" altLang="zh-CN" sz="3200" dirty="0">
                <a:solidFill>
                  <a:srgbClr val="FF0000"/>
                </a:solidFill>
              </a:rPr>
              <a:t>允许</a:t>
            </a:r>
            <a:r>
              <a:rPr lang="zh-CN" altLang="zh-CN" dirty="0"/>
              <a:t>的或</a:t>
            </a:r>
            <a:r>
              <a:rPr lang="zh-CN" altLang="zh-CN" sz="3200" dirty="0">
                <a:solidFill>
                  <a:srgbClr val="FF0000"/>
                </a:solidFill>
              </a:rPr>
              <a:t>禁止</a:t>
            </a:r>
            <a:r>
              <a:rPr lang="zh-CN" altLang="zh-CN" dirty="0"/>
              <a:t>的</a:t>
            </a:r>
            <a:r>
              <a:rPr lang="zh-CN" altLang="zh-CN" sz="3200" dirty="0">
                <a:solidFill>
                  <a:srgbClr val="FF0000"/>
                </a:solidFill>
              </a:rPr>
              <a:t>网络服务</a:t>
            </a:r>
            <a:r>
              <a:rPr lang="zh-CN" altLang="zh-CN" dirty="0"/>
              <a:t>，而且还包括对拨号访问以及</a:t>
            </a:r>
            <a:r>
              <a:rPr lang="en-US" altLang="zh-CN" dirty="0"/>
              <a:t>SLIP/PPP</a:t>
            </a:r>
            <a:r>
              <a:rPr lang="zh-CN" altLang="zh-CN" dirty="0"/>
              <a:t>连接的限</a:t>
            </a:r>
            <a:r>
              <a:rPr lang="zh-CN" altLang="zh-CN" dirty="0" smtClean="0"/>
              <a:t>制</a:t>
            </a:r>
            <a:endParaRPr lang="en-US" altLang="zh-CN" dirty="0" smtClean="0"/>
          </a:p>
          <a:p>
            <a:pPr lvl="1"/>
            <a:r>
              <a:rPr lang="zh-CN" altLang="zh-CN" dirty="0"/>
              <a:t>一个防火墙执行两个通用网络服务访问策略中的一个：允许从内部站点访问</a:t>
            </a:r>
            <a:r>
              <a:rPr lang="en-US" altLang="zh-CN" dirty="0"/>
              <a:t>Internet</a:t>
            </a:r>
            <a:r>
              <a:rPr lang="zh-CN" altLang="zh-CN" dirty="0"/>
              <a:t>而不允许从</a:t>
            </a:r>
            <a:r>
              <a:rPr lang="en-US" altLang="zh-CN" dirty="0"/>
              <a:t>Internet</a:t>
            </a:r>
            <a:r>
              <a:rPr lang="zh-CN" altLang="zh-CN" dirty="0"/>
              <a:t>访问内部站点；只允许从</a:t>
            </a:r>
            <a:r>
              <a:rPr lang="en-US" altLang="zh-CN" dirty="0"/>
              <a:t>Internet</a:t>
            </a:r>
            <a:r>
              <a:rPr lang="zh-CN" altLang="zh-CN" dirty="0"/>
              <a:t>访问特定的系统，如信息服务器和电子邮件服务器</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8.4.6</a:t>
            </a:r>
            <a:r>
              <a:rPr lang="zh-CN" altLang="zh-CN" dirty="0"/>
              <a:t>防火墙安全设计策略</a:t>
            </a:r>
            <a:endParaRPr lang="zh-CN" altLang="en-US" dirty="0"/>
          </a:p>
        </p:txBody>
      </p:sp>
      <p:sp>
        <p:nvSpPr>
          <p:cNvPr id="3" name="内容占位符 2"/>
          <p:cNvSpPr>
            <a:spLocks noGrp="1"/>
          </p:cNvSpPr>
          <p:nvPr>
            <p:ph idx="1"/>
          </p:nvPr>
        </p:nvSpPr>
        <p:spPr/>
        <p:txBody>
          <a:bodyPr/>
          <a:lstStyle/>
          <a:p>
            <a:r>
              <a:rPr lang="zh-CN" altLang="zh-CN" dirty="0"/>
              <a:t>防火墙设计策略及要</a:t>
            </a:r>
            <a:r>
              <a:rPr lang="zh-CN" altLang="zh-CN" dirty="0" smtClean="0"/>
              <a:t>求</a:t>
            </a:r>
            <a:r>
              <a:rPr lang="en-US" altLang="zh-CN" dirty="0" smtClean="0"/>
              <a:t>:</a:t>
            </a:r>
            <a:endParaRPr lang="en-US" altLang="zh-CN" dirty="0" smtClean="0"/>
          </a:p>
          <a:p>
            <a:pPr lvl="1"/>
            <a:r>
              <a:rPr lang="zh-CN" altLang="zh-CN" dirty="0"/>
              <a:t>防火墙一般执行以下两种</a:t>
            </a:r>
            <a:r>
              <a:rPr lang="zh-CN" altLang="zh-CN" sz="3200" dirty="0">
                <a:solidFill>
                  <a:srgbClr val="FF0000"/>
                </a:solidFill>
              </a:rPr>
              <a:t>基本设计策略</a:t>
            </a:r>
            <a:r>
              <a:rPr lang="zh-CN" altLang="zh-CN" dirty="0"/>
              <a:t>中的</a:t>
            </a:r>
            <a:r>
              <a:rPr lang="zh-CN" altLang="zh-CN" sz="3200" dirty="0">
                <a:solidFill>
                  <a:srgbClr val="FF0000"/>
                </a:solidFill>
              </a:rPr>
              <a:t>一种</a:t>
            </a:r>
            <a:r>
              <a:rPr lang="zh-CN" altLang="zh-CN" dirty="0"/>
              <a:t>：</a:t>
            </a:r>
            <a:r>
              <a:rPr lang="zh-CN" altLang="zh-CN" sz="3200" dirty="0">
                <a:solidFill>
                  <a:srgbClr val="FF0000"/>
                </a:solidFill>
              </a:rPr>
              <a:t>第一种，除非明确不允许，否则允许某种服务</a:t>
            </a:r>
            <a:r>
              <a:rPr lang="zh-CN" altLang="zh-CN" dirty="0"/>
              <a:t>；第二种，</a:t>
            </a:r>
            <a:r>
              <a:rPr lang="zh-CN" altLang="zh-CN" sz="3200" dirty="0">
                <a:solidFill>
                  <a:srgbClr val="FF0000"/>
                </a:solidFill>
              </a:rPr>
              <a:t>除非明确允许，否则将禁止某种服务</a:t>
            </a:r>
            <a:endParaRPr lang="zh-CN" altLang="zh-CN" sz="3200" dirty="0">
              <a:solidFill>
                <a:srgbClr val="FF0000"/>
              </a:solidFill>
            </a:endParaRPr>
          </a:p>
          <a:p>
            <a:r>
              <a:rPr lang="zh-CN" altLang="zh-CN" dirty="0"/>
              <a:t>防火墙与加密机</a:t>
            </a:r>
            <a:r>
              <a:rPr lang="zh-CN" altLang="zh-CN" dirty="0" smtClean="0"/>
              <a:t>制</a:t>
            </a:r>
            <a:endParaRPr lang="en-US" altLang="zh-CN" dirty="0" smtClean="0"/>
          </a:p>
          <a:p>
            <a:pPr lvl="1"/>
            <a:r>
              <a:rPr lang="zh-CN" altLang="zh-CN" dirty="0"/>
              <a:t>早期的防火墙主要起屏蔽主机和加强访问控制的作用，现在的防火墙</a:t>
            </a:r>
            <a:r>
              <a:rPr lang="zh-CN" altLang="zh-CN" dirty="0" smtClean="0"/>
              <a:t>则一</a:t>
            </a:r>
            <a:r>
              <a:rPr lang="zh-CN" altLang="zh-CN" dirty="0"/>
              <a:t>般都具有</a:t>
            </a:r>
            <a:r>
              <a:rPr lang="zh-CN" altLang="zh-CN" dirty="0">
                <a:solidFill>
                  <a:srgbClr val="FF0000"/>
                </a:solidFill>
              </a:rPr>
              <a:t>加密、解密和压缩、解压</a:t>
            </a:r>
            <a:r>
              <a:rPr lang="zh-CN" altLang="zh-CN" dirty="0"/>
              <a:t>等功能</a:t>
            </a:r>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8.4.7</a:t>
            </a:r>
            <a:r>
              <a:rPr lang="zh-CN" altLang="zh-CN" dirty="0"/>
              <a:t>防火墙攻击策略</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扫描防火墙策</a:t>
            </a:r>
            <a:r>
              <a:rPr lang="zh-CN" altLang="zh-CN" dirty="0" smtClean="0"/>
              <a:t>略</a:t>
            </a:r>
            <a:endParaRPr lang="en-US" altLang="zh-CN" dirty="0" smtClean="0"/>
          </a:p>
          <a:p>
            <a:pPr lvl="1"/>
            <a:r>
              <a:rPr lang="zh-CN" altLang="zh-CN" dirty="0"/>
              <a:t>方法是</a:t>
            </a:r>
            <a:r>
              <a:rPr lang="zh-CN" altLang="zh-CN" sz="3200" dirty="0">
                <a:solidFill>
                  <a:srgbClr val="FF0000"/>
                </a:solidFill>
              </a:rPr>
              <a:t>探测</a:t>
            </a:r>
            <a:r>
              <a:rPr lang="zh-CN" altLang="zh-CN" dirty="0"/>
              <a:t>在目标网络上安装的是</a:t>
            </a:r>
            <a:r>
              <a:rPr lang="zh-CN" altLang="zh-CN" sz="3200" dirty="0">
                <a:solidFill>
                  <a:srgbClr val="FF0000"/>
                </a:solidFill>
              </a:rPr>
              <a:t>何种防火墙系统</a:t>
            </a:r>
            <a:r>
              <a:rPr lang="zh-CN" altLang="zh-CN" dirty="0"/>
              <a:t>并且</a:t>
            </a:r>
            <a:r>
              <a:rPr lang="zh-CN" altLang="zh-CN" sz="3200" dirty="0">
                <a:solidFill>
                  <a:srgbClr val="FF0000"/>
                </a:solidFill>
              </a:rPr>
              <a:t>找出</a:t>
            </a:r>
            <a:r>
              <a:rPr lang="zh-CN" altLang="zh-CN" dirty="0"/>
              <a:t>此防火墙系统</a:t>
            </a:r>
            <a:r>
              <a:rPr lang="zh-CN" altLang="zh-CN" sz="3200" dirty="0">
                <a:solidFill>
                  <a:srgbClr val="FF0000"/>
                </a:solidFill>
              </a:rPr>
              <a:t>允许</a:t>
            </a:r>
            <a:r>
              <a:rPr lang="zh-CN" altLang="zh-CN" dirty="0"/>
              <a:t>哪些</a:t>
            </a:r>
            <a:r>
              <a:rPr lang="zh-CN" altLang="zh-CN" sz="3200" dirty="0">
                <a:solidFill>
                  <a:srgbClr val="FF0000"/>
                </a:solidFill>
              </a:rPr>
              <a:t>服务</a:t>
            </a:r>
            <a:r>
              <a:rPr lang="zh-CN" altLang="zh-CN" dirty="0"/>
              <a:t>，通常称之为对防火墙的探测攻</a:t>
            </a:r>
            <a:r>
              <a:rPr lang="zh-CN" altLang="zh-CN" dirty="0" smtClean="0"/>
              <a:t>击</a:t>
            </a:r>
            <a:endParaRPr lang="en-US" altLang="zh-CN" dirty="0" smtClean="0"/>
          </a:p>
          <a:p>
            <a:r>
              <a:rPr lang="zh-CN" altLang="zh-CN" dirty="0"/>
              <a:t>通过防火墙认证机制策</a:t>
            </a:r>
            <a:r>
              <a:rPr lang="zh-CN" altLang="zh-CN" dirty="0" smtClean="0"/>
              <a:t>略</a:t>
            </a:r>
            <a:endParaRPr lang="en-US" altLang="zh-CN" dirty="0" smtClean="0"/>
          </a:p>
          <a:p>
            <a:pPr lvl="1"/>
            <a:r>
              <a:rPr lang="en-US" altLang="zh-CN" dirty="0"/>
              <a:t>IP</a:t>
            </a:r>
            <a:r>
              <a:rPr lang="zh-CN" altLang="zh-CN" dirty="0"/>
              <a:t>地址欺</a:t>
            </a:r>
            <a:r>
              <a:rPr lang="zh-CN" altLang="zh-CN" dirty="0" smtClean="0"/>
              <a:t>骗</a:t>
            </a:r>
            <a:endParaRPr lang="en-US" altLang="zh-CN" dirty="0" smtClean="0"/>
          </a:p>
          <a:p>
            <a:pPr lvl="1"/>
            <a:r>
              <a:rPr lang="en-US" altLang="zh-CN" dirty="0"/>
              <a:t>TCP</a:t>
            </a:r>
            <a:r>
              <a:rPr lang="zh-CN" altLang="zh-CN" dirty="0"/>
              <a:t>序号攻</a:t>
            </a:r>
            <a:r>
              <a:rPr lang="zh-CN" altLang="zh-CN" dirty="0" smtClean="0"/>
              <a:t>击</a:t>
            </a:r>
            <a:endParaRPr lang="en-US" altLang="zh-CN" dirty="0" smtClean="0"/>
          </a:p>
          <a:p>
            <a:r>
              <a:rPr lang="zh-CN" altLang="zh-CN" dirty="0"/>
              <a:t>利用防火墙漏洞策</a:t>
            </a:r>
            <a:r>
              <a:rPr lang="zh-CN" altLang="zh-CN" dirty="0" smtClean="0"/>
              <a:t>略</a:t>
            </a:r>
            <a:endParaRPr lang="en-US" altLang="zh-CN" dirty="0" smtClean="0"/>
          </a:p>
          <a:p>
            <a:pPr lvl="1"/>
            <a:r>
              <a:rPr lang="zh-CN" altLang="zh-CN" dirty="0"/>
              <a:t>寻找、利用防火墙系统实现和设计上的安全漏洞，从而有针对性地发动攻击</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8.4.8</a:t>
            </a:r>
            <a:r>
              <a:rPr lang="zh-CN" altLang="zh-CN" dirty="0"/>
              <a:t>第四代防火墙的主要技术</a:t>
            </a:r>
            <a:endParaRPr lang="zh-CN" altLang="en-US" dirty="0"/>
          </a:p>
        </p:txBody>
      </p:sp>
      <p:sp>
        <p:nvSpPr>
          <p:cNvPr id="3" name="内容占位符 2"/>
          <p:cNvSpPr>
            <a:spLocks noGrp="1"/>
          </p:cNvSpPr>
          <p:nvPr>
            <p:ph idx="1"/>
          </p:nvPr>
        </p:nvSpPr>
        <p:spPr/>
        <p:txBody>
          <a:bodyPr/>
          <a:lstStyle/>
          <a:p>
            <a:r>
              <a:rPr lang="zh-CN" altLang="zh-CN" dirty="0"/>
              <a:t>防火墙技术的发展经历了基于</a:t>
            </a:r>
            <a:r>
              <a:rPr lang="zh-CN" altLang="zh-CN" dirty="0">
                <a:solidFill>
                  <a:srgbClr val="FF0000"/>
                </a:solidFill>
              </a:rPr>
              <a:t>路由器</a:t>
            </a:r>
            <a:r>
              <a:rPr lang="zh-CN" altLang="zh-CN" dirty="0"/>
              <a:t>的防火墙、</a:t>
            </a:r>
            <a:r>
              <a:rPr lang="zh-CN" altLang="zh-CN" dirty="0">
                <a:solidFill>
                  <a:srgbClr val="FF0000"/>
                </a:solidFill>
              </a:rPr>
              <a:t>用户化</a:t>
            </a:r>
            <a:r>
              <a:rPr lang="zh-CN" altLang="zh-CN" dirty="0"/>
              <a:t>的防火墙</a:t>
            </a:r>
            <a:r>
              <a:rPr lang="zh-CN" altLang="zh-CN" dirty="0">
                <a:solidFill>
                  <a:srgbClr val="FF0000"/>
                </a:solidFill>
              </a:rPr>
              <a:t>工具</a:t>
            </a:r>
            <a:r>
              <a:rPr lang="zh-CN" altLang="zh-CN" dirty="0" smtClean="0">
                <a:solidFill>
                  <a:srgbClr val="FF0000"/>
                </a:solidFill>
              </a:rPr>
              <a:t>套</a:t>
            </a:r>
            <a:r>
              <a:rPr lang="zh-CN" altLang="en-US" dirty="0" smtClean="0">
                <a:solidFill>
                  <a:srgbClr val="FF0000"/>
                </a:solidFill>
              </a:rPr>
              <a:t>装</a:t>
            </a:r>
            <a:r>
              <a:rPr lang="zh-CN" altLang="zh-CN" dirty="0" smtClean="0"/>
              <a:t>、</a:t>
            </a:r>
            <a:r>
              <a:rPr lang="zh-CN" altLang="zh-CN" dirty="0"/>
              <a:t>建立在</a:t>
            </a:r>
            <a:r>
              <a:rPr lang="zh-CN" altLang="zh-CN" dirty="0">
                <a:solidFill>
                  <a:srgbClr val="FF0000"/>
                </a:solidFill>
              </a:rPr>
              <a:t>通用操作系统</a:t>
            </a:r>
            <a:r>
              <a:rPr lang="zh-CN" altLang="zh-CN" dirty="0"/>
              <a:t>上的防火墙、具有</a:t>
            </a:r>
            <a:r>
              <a:rPr lang="zh-CN" altLang="zh-CN" dirty="0">
                <a:solidFill>
                  <a:srgbClr val="FF0000"/>
                </a:solidFill>
              </a:rPr>
              <a:t>安全操作系统</a:t>
            </a:r>
            <a:r>
              <a:rPr lang="zh-CN" altLang="zh-CN" dirty="0"/>
              <a:t>的防火墙四个阶</a:t>
            </a:r>
            <a:r>
              <a:rPr lang="zh-CN" altLang="zh-CN" dirty="0" smtClean="0"/>
              <a:t>段</a:t>
            </a:r>
            <a:endParaRPr lang="en-US" altLang="zh-CN" dirty="0" smtClean="0"/>
          </a:p>
          <a:p>
            <a:r>
              <a:rPr lang="zh-CN" altLang="zh-CN" dirty="0"/>
              <a:t>双端口或三端口的结</a:t>
            </a:r>
            <a:r>
              <a:rPr lang="zh-CN" altLang="zh-CN" dirty="0" smtClean="0"/>
              <a:t>构</a:t>
            </a:r>
            <a:endParaRPr lang="en-US" altLang="zh-CN" dirty="0" smtClean="0"/>
          </a:p>
          <a:p>
            <a:r>
              <a:rPr lang="zh-CN" altLang="zh-CN" dirty="0"/>
              <a:t>透明的访问方式</a:t>
            </a:r>
            <a:endParaRPr lang="en-US" altLang="zh-CN" dirty="0"/>
          </a:p>
          <a:p>
            <a:r>
              <a:rPr lang="zh-CN" altLang="zh-CN" dirty="0"/>
              <a:t>灵活的代理系统</a:t>
            </a:r>
            <a:endParaRPr lang="en-US" altLang="zh-CN" dirty="0" smtClean="0"/>
          </a:p>
          <a:p>
            <a:r>
              <a:rPr lang="zh-CN" altLang="zh-CN" dirty="0"/>
              <a:t>多级的过滤技术</a:t>
            </a:r>
            <a:endParaRPr lang="en-US" altLang="zh-CN" dirty="0"/>
          </a:p>
          <a:p>
            <a:r>
              <a:rPr lang="zh-CN" altLang="zh-CN" dirty="0"/>
              <a:t>网络地址转换技术</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8.4.8</a:t>
            </a:r>
            <a:r>
              <a:rPr lang="zh-CN" altLang="zh-CN" dirty="0"/>
              <a:t>第四代防火墙的主要技术</a:t>
            </a:r>
            <a:endParaRPr lang="zh-CN" altLang="en-US" dirty="0"/>
          </a:p>
        </p:txBody>
      </p:sp>
      <p:sp>
        <p:nvSpPr>
          <p:cNvPr id="3" name="内容占位符 2"/>
          <p:cNvSpPr>
            <a:spLocks noGrp="1"/>
          </p:cNvSpPr>
          <p:nvPr>
            <p:ph idx="1"/>
          </p:nvPr>
        </p:nvSpPr>
        <p:spPr/>
        <p:txBody>
          <a:bodyPr/>
          <a:lstStyle/>
          <a:p>
            <a:r>
              <a:rPr lang="en-US" altLang="zh-CN" dirty="0" smtClean="0"/>
              <a:t>Internet</a:t>
            </a:r>
            <a:r>
              <a:rPr lang="zh-CN" altLang="zh-CN" dirty="0" smtClean="0"/>
              <a:t>网</a:t>
            </a:r>
            <a:r>
              <a:rPr lang="zh-CN" altLang="zh-CN" dirty="0"/>
              <a:t>关技</a:t>
            </a:r>
            <a:r>
              <a:rPr lang="zh-CN" altLang="zh-CN" dirty="0" smtClean="0"/>
              <a:t>术</a:t>
            </a:r>
            <a:endParaRPr lang="en-US" altLang="zh-CN" dirty="0" smtClean="0"/>
          </a:p>
          <a:p>
            <a:r>
              <a:rPr lang="zh-CN" altLang="zh-CN" dirty="0"/>
              <a:t>安全服务器网络（</a:t>
            </a:r>
            <a:r>
              <a:rPr lang="en-US" altLang="zh-CN" dirty="0"/>
              <a:t>SSN</a:t>
            </a:r>
            <a:r>
              <a:rPr lang="zh-CN" altLang="zh-CN" dirty="0"/>
              <a:t>）</a:t>
            </a:r>
            <a:endParaRPr lang="en-US" altLang="zh-CN" dirty="0"/>
          </a:p>
          <a:p>
            <a:r>
              <a:rPr lang="zh-CN" altLang="zh-CN" dirty="0"/>
              <a:t>用户鉴别与加密</a:t>
            </a:r>
            <a:endParaRPr lang="en-US" altLang="zh-CN" dirty="0" smtClean="0"/>
          </a:p>
          <a:p>
            <a:r>
              <a:rPr lang="zh-CN" altLang="zh-CN" dirty="0"/>
              <a:t>用户定制服务</a:t>
            </a:r>
            <a:endParaRPr lang="en-US" altLang="zh-CN" dirty="0"/>
          </a:p>
          <a:p>
            <a:r>
              <a:rPr lang="zh-CN" altLang="zh-CN" dirty="0"/>
              <a:t>审计和告警功能</a:t>
            </a:r>
            <a:endParaRPr lang="en-US" altLang="zh-CN" dirty="0" smtClean="0"/>
          </a:p>
          <a:p>
            <a:endParaRPr lang="en-US" altLang="zh-CN" dirty="0"/>
          </a:p>
          <a:p>
            <a:endParaRPr lang="en-US" altLang="zh-CN" dirty="0" smtClean="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8.4.8</a:t>
            </a:r>
            <a:r>
              <a:rPr lang="zh-CN" altLang="zh-CN" dirty="0"/>
              <a:t>第四代防火墙的主要技术</a:t>
            </a:r>
            <a:endParaRPr lang="zh-CN" altLang="en-US" dirty="0"/>
          </a:p>
        </p:txBody>
      </p:sp>
      <p:sp>
        <p:nvSpPr>
          <p:cNvPr id="3" name="内容占位符 2"/>
          <p:cNvSpPr>
            <a:spLocks noGrp="1"/>
          </p:cNvSpPr>
          <p:nvPr>
            <p:ph idx="1"/>
          </p:nvPr>
        </p:nvSpPr>
        <p:spPr/>
        <p:txBody>
          <a:bodyPr/>
          <a:lstStyle/>
          <a:p>
            <a:r>
              <a:rPr lang="zh-CN" altLang="zh-CN" dirty="0"/>
              <a:t>第四代防火墙技术的实现方</a:t>
            </a:r>
            <a:r>
              <a:rPr lang="zh-CN" altLang="zh-CN" dirty="0" smtClean="0"/>
              <a:t>法</a:t>
            </a:r>
            <a:r>
              <a:rPr lang="zh-CN" altLang="en-US" dirty="0" smtClean="0"/>
              <a:t>：</a:t>
            </a:r>
            <a:endParaRPr lang="en-US" altLang="zh-CN" dirty="0" smtClean="0"/>
          </a:p>
          <a:p>
            <a:pPr lvl="1"/>
            <a:r>
              <a:rPr lang="zh-CN" altLang="zh-CN" dirty="0"/>
              <a:t>安全内核的实现</a:t>
            </a:r>
            <a:endParaRPr lang="en-US" altLang="zh-CN" dirty="0"/>
          </a:p>
          <a:p>
            <a:pPr lvl="1"/>
            <a:r>
              <a:rPr lang="zh-CN" altLang="zh-CN" dirty="0"/>
              <a:t>代理系统的建立</a:t>
            </a:r>
            <a:endParaRPr lang="en-US" altLang="zh-CN" dirty="0" smtClean="0"/>
          </a:p>
          <a:p>
            <a:pPr lvl="1"/>
            <a:r>
              <a:rPr lang="zh-CN" altLang="zh-CN" dirty="0"/>
              <a:t>分组过滤器的设计</a:t>
            </a:r>
            <a:endParaRPr lang="en-US" altLang="zh-CN" dirty="0"/>
          </a:p>
          <a:p>
            <a:pPr lvl="1"/>
            <a:r>
              <a:rPr lang="zh-CN" altLang="zh-CN" dirty="0"/>
              <a:t>安全服务器的设计</a:t>
            </a:r>
            <a:endParaRPr lang="en-US" altLang="zh-CN" dirty="0" smtClean="0"/>
          </a:p>
          <a:p>
            <a:pPr lvl="1"/>
            <a:r>
              <a:rPr lang="zh-CN" altLang="zh-CN" dirty="0"/>
              <a:t>鉴别与加密的考虑</a:t>
            </a:r>
            <a:endParaRPr lang="en-US" altLang="zh-CN" dirty="0"/>
          </a:p>
          <a:p>
            <a:endParaRPr lang="en-US" altLang="zh-CN" dirty="0" smtClean="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8.4.8</a:t>
            </a:r>
            <a:r>
              <a:rPr lang="zh-CN" altLang="zh-CN" dirty="0"/>
              <a:t>第四代防火墙的主要技术</a:t>
            </a:r>
            <a:endParaRPr lang="zh-CN" altLang="en-US" dirty="0"/>
          </a:p>
        </p:txBody>
      </p:sp>
      <p:sp>
        <p:nvSpPr>
          <p:cNvPr id="3" name="内容占位符 2"/>
          <p:cNvSpPr>
            <a:spLocks noGrp="1"/>
          </p:cNvSpPr>
          <p:nvPr>
            <p:ph idx="1"/>
          </p:nvPr>
        </p:nvSpPr>
        <p:spPr/>
        <p:txBody>
          <a:bodyPr/>
          <a:lstStyle/>
          <a:p>
            <a:r>
              <a:rPr lang="zh-CN" altLang="zh-CN" dirty="0"/>
              <a:t>第四代防火墙抗攻击能力分</a:t>
            </a:r>
            <a:r>
              <a:rPr lang="zh-CN" altLang="zh-CN" dirty="0" smtClean="0"/>
              <a:t>析</a:t>
            </a:r>
            <a:r>
              <a:rPr lang="zh-CN" altLang="en-US" dirty="0" smtClean="0"/>
              <a:t>：</a:t>
            </a:r>
            <a:endParaRPr lang="en-US" altLang="zh-CN" dirty="0" smtClean="0"/>
          </a:p>
          <a:p>
            <a:pPr lvl="1"/>
            <a:r>
              <a:rPr lang="zh-CN" altLang="zh-CN" dirty="0"/>
              <a:t>抗</a:t>
            </a:r>
            <a:r>
              <a:rPr lang="en-US" altLang="zh-CN" dirty="0"/>
              <a:t>IP</a:t>
            </a:r>
            <a:r>
              <a:rPr lang="zh-CN" altLang="zh-CN" dirty="0"/>
              <a:t>假冒攻击</a:t>
            </a:r>
            <a:endParaRPr lang="en-US" altLang="zh-CN" dirty="0" smtClean="0"/>
          </a:p>
          <a:p>
            <a:pPr lvl="1"/>
            <a:r>
              <a:rPr lang="zh-CN" altLang="zh-CN" dirty="0"/>
              <a:t>抗特洛伊木马攻击</a:t>
            </a:r>
            <a:endParaRPr lang="en-US" altLang="zh-CN" dirty="0"/>
          </a:p>
          <a:p>
            <a:pPr lvl="1"/>
            <a:r>
              <a:rPr lang="zh-CN" altLang="zh-CN" dirty="0"/>
              <a:t>抗口令字探寻攻击</a:t>
            </a:r>
            <a:endParaRPr lang="en-US" altLang="zh-CN" dirty="0" smtClean="0"/>
          </a:p>
          <a:p>
            <a:pPr lvl="1"/>
            <a:r>
              <a:rPr lang="zh-CN" altLang="zh-CN" dirty="0"/>
              <a:t>抗网络安全性分析</a:t>
            </a:r>
            <a:endParaRPr lang="en-US" altLang="zh-CN" dirty="0"/>
          </a:p>
          <a:p>
            <a:pPr lvl="1"/>
            <a:r>
              <a:rPr lang="zh-CN" altLang="zh-CN" dirty="0"/>
              <a:t>抗邮件诈骗攻击</a:t>
            </a:r>
            <a:endParaRPr lang="en-US" altLang="zh-CN" dirty="0" smtClean="0"/>
          </a:p>
          <a:p>
            <a:endParaRPr lang="en-US" altLang="zh-CN"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8.4.9</a:t>
            </a:r>
            <a:r>
              <a:rPr lang="zh-CN" altLang="zh-CN" dirty="0"/>
              <a:t>防火墙发展的新方向</a:t>
            </a:r>
            <a:endParaRPr lang="zh-CN" altLang="en-US" dirty="0"/>
          </a:p>
        </p:txBody>
      </p:sp>
      <p:sp>
        <p:nvSpPr>
          <p:cNvPr id="3" name="内容占位符 2"/>
          <p:cNvSpPr>
            <a:spLocks noGrp="1"/>
          </p:cNvSpPr>
          <p:nvPr>
            <p:ph idx="1"/>
          </p:nvPr>
        </p:nvSpPr>
        <p:spPr/>
        <p:txBody>
          <a:bodyPr/>
          <a:lstStyle/>
          <a:p>
            <a:r>
              <a:rPr lang="zh-CN" altLang="zh-CN" dirty="0"/>
              <a:t>透明接入技</a:t>
            </a:r>
            <a:r>
              <a:rPr lang="zh-CN" altLang="zh-CN" dirty="0" smtClean="0"/>
              <a:t>术</a:t>
            </a:r>
            <a:endParaRPr lang="en-US" altLang="zh-CN" dirty="0" smtClean="0"/>
          </a:p>
          <a:p>
            <a:pPr lvl="1"/>
            <a:r>
              <a:rPr lang="zh-CN" altLang="zh-CN" dirty="0"/>
              <a:t>透明模</a:t>
            </a:r>
            <a:r>
              <a:rPr lang="zh-CN" altLang="zh-CN" dirty="0" smtClean="0"/>
              <a:t>式</a:t>
            </a:r>
            <a:r>
              <a:rPr lang="zh-CN" altLang="en-US" dirty="0" smtClean="0"/>
              <a:t>：</a:t>
            </a:r>
            <a:r>
              <a:rPr lang="zh-CN" altLang="zh-CN" dirty="0" smtClean="0"/>
              <a:t>对</a:t>
            </a:r>
            <a:r>
              <a:rPr lang="zh-CN" altLang="zh-CN" dirty="0"/>
              <a:t>用户是透明</a:t>
            </a:r>
            <a:r>
              <a:rPr lang="zh-CN" altLang="zh-CN" dirty="0" smtClean="0"/>
              <a:t>的</a:t>
            </a:r>
            <a:r>
              <a:rPr lang="en-US" altLang="zh-CN" dirty="0" smtClean="0"/>
              <a:t>,</a:t>
            </a:r>
            <a:r>
              <a:rPr lang="zh-CN" altLang="zh-CN" dirty="0" smtClean="0"/>
              <a:t>没</a:t>
            </a:r>
            <a:r>
              <a:rPr lang="zh-CN" altLang="zh-CN" dirty="0"/>
              <a:t>有</a:t>
            </a:r>
            <a:r>
              <a:rPr lang="en-US" altLang="zh-CN" dirty="0"/>
              <a:t>IP</a:t>
            </a:r>
            <a:r>
              <a:rPr lang="zh-CN" altLang="zh-CN" dirty="0"/>
              <a:t>地址</a:t>
            </a:r>
            <a:endParaRPr lang="en-US" altLang="zh-CN" dirty="0" smtClean="0"/>
          </a:p>
          <a:p>
            <a:pPr lvl="1"/>
            <a:r>
              <a:rPr lang="zh-CN" altLang="zh-CN" dirty="0"/>
              <a:t>透明代</a:t>
            </a:r>
            <a:r>
              <a:rPr lang="zh-CN" altLang="zh-CN" dirty="0" smtClean="0"/>
              <a:t>理</a:t>
            </a:r>
            <a:r>
              <a:rPr lang="zh-CN" altLang="en-US" dirty="0" smtClean="0"/>
              <a:t>：</a:t>
            </a:r>
            <a:r>
              <a:rPr lang="zh-CN" altLang="zh-CN" dirty="0"/>
              <a:t>代理服务</a:t>
            </a:r>
            <a:r>
              <a:rPr lang="zh-CN" altLang="zh-CN" dirty="0" smtClean="0"/>
              <a:t>器建</a:t>
            </a:r>
            <a:r>
              <a:rPr lang="zh-CN" altLang="zh-CN" dirty="0"/>
              <a:t>立透明的通道，让用户直接与外界通</a:t>
            </a:r>
            <a:r>
              <a:rPr lang="zh-CN" altLang="zh-CN" dirty="0" smtClean="0"/>
              <a:t>信</a:t>
            </a:r>
            <a:endParaRPr lang="en-US" altLang="zh-CN" dirty="0" smtClean="0"/>
          </a:p>
          <a:p>
            <a:pPr lvl="1"/>
            <a:r>
              <a:rPr lang="zh-CN" altLang="zh-CN" dirty="0" smtClean="0"/>
              <a:t>两</a:t>
            </a:r>
            <a:r>
              <a:rPr lang="zh-CN" altLang="zh-CN" dirty="0"/>
              <a:t>者之</a:t>
            </a:r>
            <a:r>
              <a:rPr lang="zh-CN" altLang="zh-CN" dirty="0" smtClean="0"/>
              <a:t>间的</a:t>
            </a:r>
            <a:r>
              <a:rPr lang="zh-CN" altLang="zh-CN" dirty="0"/>
              <a:t>区别：工作于透明模式的防火墙使用了透明代理的技术，但透明代理并不是透明模式的全部，防火墙在非透明模式中也可以使用透明代理</a:t>
            </a:r>
            <a:endParaRPr lang="en-US" altLang="zh-CN" dirty="0"/>
          </a:p>
          <a:p>
            <a:r>
              <a:rPr lang="zh-CN" altLang="zh-CN" dirty="0"/>
              <a:t>分布式防火墙技术</a:t>
            </a:r>
            <a:endParaRPr lang="en-US" altLang="zh-CN" dirty="0" smtClean="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分布式防火墙技</a:t>
            </a:r>
            <a:r>
              <a:rPr lang="zh-CN" altLang="zh-CN" dirty="0" smtClean="0"/>
              <a:t>术</a:t>
            </a:r>
            <a:endParaRPr lang="zh-CN" altLang="en-US" dirty="0"/>
          </a:p>
        </p:txBody>
      </p:sp>
      <p:sp>
        <p:nvSpPr>
          <p:cNvPr id="3" name="内容占位符 2"/>
          <p:cNvSpPr>
            <a:spLocks noGrp="1"/>
          </p:cNvSpPr>
          <p:nvPr>
            <p:ph idx="1"/>
          </p:nvPr>
        </p:nvSpPr>
        <p:spPr/>
        <p:txBody>
          <a:bodyPr/>
          <a:lstStyle/>
          <a:p>
            <a:r>
              <a:rPr lang="zh-CN" altLang="zh-CN" dirty="0"/>
              <a:t>分布式防火墙的产生背</a:t>
            </a:r>
            <a:r>
              <a:rPr lang="zh-CN" altLang="zh-CN" dirty="0" smtClean="0"/>
              <a:t>景</a:t>
            </a:r>
            <a:r>
              <a:rPr lang="zh-CN" altLang="en-US" dirty="0" smtClean="0"/>
              <a:t>：</a:t>
            </a:r>
            <a:endParaRPr lang="en-US" altLang="zh-CN" dirty="0" smtClean="0"/>
          </a:p>
          <a:p>
            <a:pPr lvl="1"/>
            <a:r>
              <a:rPr lang="zh-CN" altLang="zh-CN" dirty="0"/>
              <a:t>网络应用受到结构性限制</a:t>
            </a:r>
            <a:endParaRPr lang="en-US" altLang="zh-CN" dirty="0"/>
          </a:p>
          <a:p>
            <a:pPr lvl="1"/>
            <a:r>
              <a:rPr lang="zh-CN" altLang="zh-CN" dirty="0"/>
              <a:t>内部安全隐患依然存在</a:t>
            </a:r>
            <a:endParaRPr lang="en-US" altLang="zh-CN" dirty="0" smtClean="0"/>
          </a:p>
          <a:p>
            <a:pPr lvl="1"/>
            <a:r>
              <a:rPr lang="zh-CN" altLang="zh-CN" dirty="0"/>
              <a:t>效率较低和故障率</a:t>
            </a:r>
            <a:r>
              <a:rPr lang="zh-CN" altLang="zh-CN" dirty="0" smtClean="0"/>
              <a:t>高</a:t>
            </a:r>
            <a:endParaRPr lang="en-US" altLang="zh-CN" dirty="0" smtClean="0"/>
          </a:p>
          <a:p>
            <a:r>
              <a:rPr lang="zh-CN" altLang="zh-CN" dirty="0"/>
              <a:t>分布式防火墙的主要特</a:t>
            </a:r>
            <a:r>
              <a:rPr lang="zh-CN" altLang="zh-CN" dirty="0" smtClean="0"/>
              <a:t>点</a:t>
            </a:r>
            <a:endParaRPr lang="en-US" altLang="zh-CN" dirty="0" smtClean="0"/>
          </a:p>
          <a:p>
            <a:pPr lvl="1"/>
            <a:r>
              <a:rPr lang="zh-CN" altLang="zh-CN" dirty="0"/>
              <a:t>主机驻留</a:t>
            </a:r>
            <a:endParaRPr lang="en-US" altLang="zh-CN" dirty="0"/>
          </a:p>
          <a:p>
            <a:pPr lvl="1"/>
            <a:r>
              <a:rPr lang="zh-CN" altLang="zh-CN" dirty="0"/>
              <a:t>嵌入操作系统内核</a:t>
            </a:r>
            <a:endParaRPr lang="en-US" altLang="zh-CN" dirty="0" smtClean="0"/>
          </a:p>
          <a:p>
            <a:pPr lvl="1"/>
            <a:r>
              <a:rPr lang="zh-CN" altLang="zh-CN" dirty="0"/>
              <a:t>适用于服务器托管</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访问控制技术概述</a:t>
            </a:r>
            <a:endParaRPr lang="zh-CN" altLang="en-US" dirty="0"/>
          </a:p>
        </p:txBody>
      </p:sp>
      <p:sp>
        <p:nvSpPr>
          <p:cNvPr id="3" name="内容占位符 2"/>
          <p:cNvSpPr>
            <a:spLocks noGrp="1"/>
          </p:cNvSpPr>
          <p:nvPr>
            <p:ph idx="1"/>
          </p:nvPr>
        </p:nvSpPr>
        <p:spPr/>
        <p:txBody>
          <a:bodyPr/>
          <a:lstStyle/>
          <a:p>
            <a:r>
              <a:rPr lang="zh-CN" altLang="zh-CN" dirty="0"/>
              <a:t>访问控制的作</a:t>
            </a:r>
            <a:r>
              <a:rPr lang="zh-CN" altLang="zh-CN" dirty="0" smtClean="0"/>
              <a:t>用</a:t>
            </a:r>
            <a:r>
              <a:rPr lang="zh-CN" altLang="en-US" dirty="0" smtClean="0"/>
              <a:t>：</a:t>
            </a:r>
            <a:endParaRPr lang="en-US" altLang="zh-CN" dirty="0" smtClean="0"/>
          </a:p>
          <a:p>
            <a:pPr lvl="1"/>
            <a:r>
              <a:rPr lang="zh-CN" altLang="zh-CN" dirty="0">
                <a:solidFill>
                  <a:srgbClr val="FF0000"/>
                </a:solidFill>
              </a:rPr>
              <a:t>访问控</a:t>
            </a:r>
            <a:r>
              <a:rPr lang="zh-CN" altLang="zh-CN" dirty="0"/>
              <a:t>制对</a:t>
            </a:r>
            <a:r>
              <a:rPr lang="zh-CN" altLang="zh-CN" dirty="0">
                <a:solidFill>
                  <a:srgbClr val="FF0000"/>
                </a:solidFill>
              </a:rPr>
              <a:t>机密性、完整性</a:t>
            </a:r>
            <a:r>
              <a:rPr lang="zh-CN" altLang="zh-CN" dirty="0"/>
              <a:t>起直接的作用。</a:t>
            </a:r>
            <a:endParaRPr lang="zh-CN" altLang="zh-CN" dirty="0"/>
          </a:p>
          <a:p>
            <a:pPr lvl="1"/>
            <a:r>
              <a:rPr lang="zh-CN" altLang="zh-CN" dirty="0"/>
              <a:t>对于</a:t>
            </a:r>
            <a:r>
              <a:rPr lang="zh-CN" altLang="zh-CN" dirty="0">
                <a:solidFill>
                  <a:srgbClr val="FF0000"/>
                </a:solidFill>
              </a:rPr>
              <a:t>可用性</a:t>
            </a:r>
            <a:r>
              <a:rPr lang="zh-CN" altLang="zh-CN" dirty="0"/>
              <a:t>，</a:t>
            </a:r>
            <a:r>
              <a:rPr lang="zh-CN" altLang="zh-CN" dirty="0">
                <a:solidFill>
                  <a:srgbClr val="FF0000"/>
                </a:solidFill>
              </a:rPr>
              <a:t>访问控制</a:t>
            </a:r>
            <a:r>
              <a:rPr lang="zh-CN" altLang="zh-CN" dirty="0"/>
              <a:t>通过</a:t>
            </a:r>
            <a:r>
              <a:rPr lang="zh-CN" altLang="zh-CN" dirty="0">
                <a:solidFill>
                  <a:srgbClr val="FF0000"/>
                </a:solidFill>
              </a:rPr>
              <a:t>对</a:t>
            </a:r>
            <a:r>
              <a:rPr lang="zh-CN" altLang="zh-CN" dirty="0"/>
              <a:t>以下</a:t>
            </a:r>
            <a:r>
              <a:rPr lang="zh-CN" altLang="zh-CN" dirty="0">
                <a:solidFill>
                  <a:srgbClr val="FF0000"/>
                </a:solidFill>
              </a:rPr>
              <a:t>信息</a:t>
            </a:r>
            <a:r>
              <a:rPr lang="zh-CN" altLang="zh-CN" dirty="0"/>
              <a:t>的</a:t>
            </a:r>
            <a:r>
              <a:rPr lang="zh-CN" altLang="zh-CN" dirty="0">
                <a:solidFill>
                  <a:srgbClr val="FF0000"/>
                </a:solidFill>
              </a:rPr>
              <a:t>有效控制</a:t>
            </a:r>
            <a:r>
              <a:rPr lang="zh-CN" altLang="zh-CN" dirty="0"/>
              <a:t>来</a:t>
            </a:r>
            <a:r>
              <a:rPr lang="zh-CN" altLang="zh-CN" dirty="0">
                <a:solidFill>
                  <a:srgbClr val="FF0000"/>
                </a:solidFill>
              </a:rPr>
              <a:t>实现</a:t>
            </a:r>
            <a:r>
              <a:rPr lang="zh-CN" altLang="zh-CN" dirty="0"/>
              <a:t>：</a:t>
            </a:r>
            <a:r>
              <a:rPr lang="zh-CN" altLang="zh-CN" dirty="0">
                <a:solidFill>
                  <a:srgbClr val="FF0000"/>
                </a:solidFill>
              </a:rPr>
              <a:t>谁</a:t>
            </a:r>
            <a:r>
              <a:rPr lang="zh-CN" altLang="zh-CN" dirty="0"/>
              <a:t>可以</a:t>
            </a:r>
            <a:r>
              <a:rPr lang="zh-CN" altLang="zh-CN" dirty="0">
                <a:solidFill>
                  <a:srgbClr val="FF0000"/>
                </a:solidFill>
              </a:rPr>
              <a:t>颁发</a:t>
            </a:r>
            <a:r>
              <a:rPr lang="zh-CN" altLang="zh-CN" dirty="0"/>
              <a:t>影响</a:t>
            </a:r>
            <a:r>
              <a:rPr lang="zh-CN" altLang="zh-CN" dirty="0">
                <a:solidFill>
                  <a:srgbClr val="FF0000"/>
                </a:solidFill>
              </a:rPr>
              <a:t>网络可用性</a:t>
            </a:r>
            <a:r>
              <a:rPr lang="zh-CN" altLang="zh-CN" dirty="0"/>
              <a:t>的网络</a:t>
            </a:r>
            <a:r>
              <a:rPr lang="zh-CN" altLang="zh-CN" dirty="0">
                <a:solidFill>
                  <a:srgbClr val="FF0000"/>
                </a:solidFill>
              </a:rPr>
              <a:t>管理指令</a:t>
            </a:r>
            <a:r>
              <a:rPr lang="zh-CN" altLang="zh-CN" dirty="0"/>
              <a:t>；</a:t>
            </a:r>
            <a:r>
              <a:rPr lang="zh-CN" altLang="zh-CN" dirty="0">
                <a:solidFill>
                  <a:srgbClr val="FF0000"/>
                </a:solidFill>
              </a:rPr>
              <a:t>谁</a:t>
            </a:r>
            <a:r>
              <a:rPr lang="zh-CN" altLang="zh-CN" dirty="0"/>
              <a:t>能够</a:t>
            </a:r>
            <a:r>
              <a:rPr lang="zh-CN" altLang="zh-CN" dirty="0">
                <a:solidFill>
                  <a:srgbClr val="FF0000"/>
                </a:solidFill>
              </a:rPr>
              <a:t>滥用资源</a:t>
            </a:r>
            <a:r>
              <a:rPr lang="zh-CN" altLang="zh-CN" dirty="0"/>
              <a:t>以达到</a:t>
            </a:r>
            <a:r>
              <a:rPr lang="zh-CN" altLang="zh-CN" dirty="0">
                <a:solidFill>
                  <a:srgbClr val="FF0000"/>
                </a:solidFill>
              </a:rPr>
              <a:t>占用资源</a:t>
            </a:r>
            <a:r>
              <a:rPr lang="zh-CN" altLang="zh-CN" dirty="0"/>
              <a:t>的目的；</a:t>
            </a:r>
            <a:r>
              <a:rPr lang="zh-CN" altLang="zh-CN" dirty="0">
                <a:solidFill>
                  <a:srgbClr val="FF0000"/>
                </a:solidFill>
              </a:rPr>
              <a:t>谁</a:t>
            </a:r>
            <a:r>
              <a:rPr lang="zh-CN" altLang="zh-CN" dirty="0"/>
              <a:t>能够</a:t>
            </a:r>
            <a:r>
              <a:rPr lang="zh-CN" altLang="zh-CN" dirty="0">
                <a:solidFill>
                  <a:srgbClr val="FF0000"/>
                </a:solidFill>
              </a:rPr>
              <a:t>获得</a:t>
            </a:r>
            <a:r>
              <a:rPr lang="zh-CN" altLang="zh-CN" dirty="0"/>
              <a:t>可以</a:t>
            </a:r>
            <a:r>
              <a:rPr lang="zh-CN" altLang="zh-CN" dirty="0">
                <a:solidFill>
                  <a:srgbClr val="FF0000"/>
                </a:solidFill>
              </a:rPr>
              <a:t>用于拒绝服务攻击</a:t>
            </a:r>
            <a:r>
              <a:rPr lang="zh-CN" altLang="zh-CN" dirty="0"/>
              <a:t>的</a:t>
            </a:r>
            <a:r>
              <a:rPr lang="zh-CN" altLang="zh-CN" dirty="0">
                <a:solidFill>
                  <a:srgbClr val="FF0000"/>
                </a:solidFill>
              </a:rPr>
              <a:t>信息</a:t>
            </a:r>
            <a:r>
              <a:rPr lang="zh-CN" altLang="zh-CN" dirty="0"/>
              <a:t>。</a:t>
            </a:r>
            <a:endParaRPr lang="zh-CN"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分布式防火墙技术</a:t>
            </a:r>
            <a:endParaRPr lang="zh-CN" altLang="en-US" dirty="0"/>
          </a:p>
        </p:txBody>
      </p:sp>
      <p:sp>
        <p:nvSpPr>
          <p:cNvPr id="3" name="内容占位符 2"/>
          <p:cNvSpPr>
            <a:spLocks noGrp="1"/>
          </p:cNvSpPr>
          <p:nvPr>
            <p:ph idx="1"/>
          </p:nvPr>
        </p:nvSpPr>
        <p:spPr/>
        <p:txBody>
          <a:bodyPr/>
          <a:lstStyle/>
          <a:p>
            <a:r>
              <a:rPr lang="zh-CN" altLang="zh-CN" dirty="0"/>
              <a:t>分布</a:t>
            </a:r>
            <a:r>
              <a:rPr lang="zh-CN" altLang="zh-CN" dirty="0" smtClean="0"/>
              <a:t>式防</a:t>
            </a:r>
            <a:r>
              <a:rPr lang="zh-CN" altLang="zh-CN" dirty="0"/>
              <a:t>火墙的主要优</a:t>
            </a:r>
            <a:r>
              <a:rPr lang="zh-CN" altLang="zh-CN" dirty="0" smtClean="0"/>
              <a:t>势</a:t>
            </a:r>
            <a:endParaRPr lang="en-US" altLang="zh-CN" dirty="0" smtClean="0"/>
          </a:p>
          <a:p>
            <a:r>
              <a:rPr lang="zh-CN" altLang="zh-CN" dirty="0"/>
              <a:t>增强的系统安全性</a:t>
            </a:r>
            <a:endParaRPr lang="en-US" altLang="zh-CN" dirty="0"/>
          </a:p>
          <a:p>
            <a:r>
              <a:rPr lang="zh-CN" altLang="zh-CN" dirty="0"/>
              <a:t>提高了系统性能</a:t>
            </a:r>
            <a:endParaRPr lang="en-US" altLang="zh-CN" dirty="0" smtClean="0"/>
          </a:p>
          <a:p>
            <a:r>
              <a:rPr lang="zh-CN" altLang="zh-CN" dirty="0"/>
              <a:t>系统的扩展性</a:t>
            </a:r>
            <a:endParaRPr lang="en-US" altLang="zh-CN" dirty="0"/>
          </a:p>
          <a:p>
            <a:r>
              <a:rPr lang="zh-CN" altLang="zh-CN" dirty="0"/>
              <a:t>实施主机策略</a:t>
            </a:r>
            <a:endParaRPr lang="en-US" altLang="zh-CN" dirty="0" smtClean="0"/>
          </a:p>
          <a:p>
            <a:r>
              <a:rPr lang="zh-CN" altLang="zh-CN" dirty="0"/>
              <a:t>应用更为广泛，支持</a:t>
            </a:r>
            <a:r>
              <a:rPr lang="en-US" altLang="zh-CN" dirty="0"/>
              <a:t>VPN</a:t>
            </a:r>
            <a:r>
              <a:rPr lang="zh-CN" altLang="zh-CN" dirty="0"/>
              <a:t>通信</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分布式防火墙技术</a:t>
            </a:r>
            <a:endParaRPr lang="zh-CN" altLang="en-US" dirty="0"/>
          </a:p>
        </p:txBody>
      </p:sp>
      <p:sp>
        <p:nvSpPr>
          <p:cNvPr id="3" name="内容占位符 2"/>
          <p:cNvSpPr>
            <a:spLocks noGrp="1"/>
          </p:cNvSpPr>
          <p:nvPr>
            <p:ph idx="1"/>
          </p:nvPr>
        </p:nvSpPr>
        <p:spPr/>
        <p:txBody>
          <a:bodyPr/>
          <a:lstStyle/>
          <a:p>
            <a:r>
              <a:rPr lang="zh-CN" altLang="zh-CN" dirty="0"/>
              <a:t>分布式防火墙的基本原</a:t>
            </a:r>
            <a:r>
              <a:rPr lang="zh-CN" altLang="zh-CN" dirty="0" smtClean="0"/>
              <a:t>理</a:t>
            </a:r>
            <a:r>
              <a:rPr lang="zh-CN" altLang="en-US" dirty="0" smtClean="0"/>
              <a:t>：</a:t>
            </a:r>
            <a:endParaRPr lang="en-US" altLang="zh-CN" dirty="0" smtClean="0"/>
          </a:p>
          <a:p>
            <a:pPr lvl="1"/>
            <a:r>
              <a:rPr lang="zh-CN" altLang="zh-CN" dirty="0"/>
              <a:t>首先由制定防火墙</a:t>
            </a:r>
            <a:r>
              <a:rPr lang="zh-CN" altLang="zh-CN" dirty="0">
                <a:solidFill>
                  <a:srgbClr val="FF0000"/>
                </a:solidFill>
              </a:rPr>
              <a:t>接入</a:t>
            </a:r>
            <a:r>
              <a:rPr lang="zh-CN" altLang="zh-CN" dirty="0"/>
              <a:t>控制策略的</a:t>
            </a:r>
            <a:r>
              <a:rPr lang="zh-CN" altLang="zh-CN" dirty="0">
                <a:solidFill>
                  <a:srgbClr val="FF0000"/>
                </a:solidFill>
              </a:rPr>
              <a:t>中心</a:t>
            </a:r>
            <a:r>
              <a:rPr lang="zh-CN" altLang="zh-CN" dirty="0"/>
              <a:t>，通过</a:t>
            </a:r>
            <a:r>
              <a:rPr lang="zh-CN" altLang="zh-CN" dirty="0">
                <a:solidFill>
                  <a:srgbClr val="FF0000"/>
                </a:solidFill>
              </a:rPr>
              <a:t>编译器</a:t>
            </a:r>
            <a:r>
              <a:rPr lang="zh-CN" altLang="zh-CN" dirty="0"/>
              <a:t>将</a:t>
            </a:r>
            <a:r>
              <a:rPr lang="zh-CN" altLang="zh-CN" dirty="0">
                <a:solidFill>
                  <a:srgbClr val="FF0000"/>
                </a:solidFill>
              </a:rPr>
              <a:t>策略语言</a:t>
            </a:r>
            <a:r>
              <a:rPr lang="zh-CN" altLang="zh-CN" dirty="0"/>
              <a:t>描述</a:t>
            </a:r>
            <a:r>
              <a:rPr lang="zh-CN" altLang="zh-CN" dirty="0">
                <a:solidFill>
                  <a:srgbClr val="FF0000"/>
                </a:solidFill>
              </a:rPr>
              <a:t>转换成内部格式</a:t>
            </a:r>
            <a:r>
              <a:rPr lang="zh-CN" altLang="zh-CN" dirty="0"/>
              <a:t>，</a:t>
            </a:r>
            <a:r>
              <a:rPr lang="zh-CN" altLang="zh-CN" dirty="0">
                <a:solidFill>
                  <a:srgbClr val="FF0000"/>
                </a:solidFill>
              </a:rPr>
              <a:t>形成策略文件</a:t>
            </a:r>
            <a:r>
              <a:rPr lang="zh-CN" altLang="zh-CN" dirty="0"/>
              <a:t>；然后</a:t>
            </a:r>
            <a:r>
              <a:rPr lang="zh-CN" altLang="zh-CN" dirty="0">
                <a:solidFill>
                  <a:srgbClr val="FF0000"/>
                </a:solidFill>
              </a:rPr>
              <a:t>中心</a:t>
            </a:r>
            <a:r>
              <a:rPr lang="zh-CN" altLang="zh-CN" dirty="0"/>
              <a:t>采用系统管理工具</a:t>
            </a:r>
            <a:r>
              <a:rPr lang="zh-CN" altLang="zh-CN" dirty="0">
                <a:solidFill>
                  <a:srgbClr val="FF0000"/>
                </a:solidFill>
              </a:rPr>
              <a:t>把策略文件分发给各台“内部”主机</a:t>
            </a:r>
            <a:r>
              <a:rPr lang="zh-CN" altLang="zh-CN" dirty="0"/>
              <a:t>；“</a:t>
            </a:r>
            <a:r>
              <a:rPr lang="zh-CN" altLang="zh-CN" dirty="0">
                <a:solidFill>
                  <a:srgbClr val="FF0000"/>
                </a:solidFill>
              </a:rPr>
              <a:t>内部”主机</a:t>
            </a:r>
            <a:r>
              <a:rPr lang="zh-CN" altLang="zh-CN" dirty="0"/>
              <a:t>将从两方面来</a:t>
            </a:r>
            <a:r>
              <a:rPr lang="zh-CN" altLang="zh-CN" dirty="0">
                <a:solidFill>
                  <a:srgbClr val="FF0000"/>
                </a:solidFill>
              </a:rPr>
              <a:t>判定是否接受</a:t>
            </a:r>
            <a:r>
              <a:rPr lang="zh-CN" altLang="zh-CN" dirty="0"/>
              <a:t>收到的包，一方面是</a:t>
            </a:r>
            <a:r>
              <a:rPr lang="zh-CN" altLang="zh-CN" dirty="0">
                <a:solidFill>
                  <a:srgbClr val="FF0000"/>
                </a:solidFill>
              </a:rPr>
              <a:t>根据IP安全协议</a:t>
            </a:r>
            <a:r>
              <a:rPr lang="zh-CN" altLang="zh-CN" dirty="0"/>
              <a:t>，另一方面是</a:t>
            </a:r>
            <a:r>
              <a:rPr lang="zh-CN" altLang="zh-CN" dirty="0">
                <a:solidFill>
                  <a:srgbClr val="FF0000"/>
                </a:solidFill>
              </a:rPr>
              <a:t>根据服务器端的策略文件</a:t>
            </a:r>
            <a:endParaRPr lang="zh-CN" altLang="zh-CN" dirty="0">
              <a:solidFill>
                <a:srgbClr val="FF0000"/>
              </a:solidFill>
            </a:endParaRPr>
          </a:p>
          <a:p>
            <a:endParaRPr lang="en-US" altLang="zh-CN" dirty="0" smtClean="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分布式防火墙技术</a:t>
            </a:r>
            <a:endParaRPr lang="zh-CN" altLang="en-US" dirty="0"/>
          </a:p>
        </p:txBody>
      </p:sp>
      <p:sp>
        <p:nvSpPr>
          <p:cNvPr id="3" name="内容占位符 2"/>
          <p:cNvSpPr>
            <a:spLocks noGrp="1"/>
          </p:cNvSpPr>
          <p:nvPr>
            <p:ph idx="1"/>
          </p:nvPr>
        </p:nvSpPr>
        <p:spPr/>
        <p:txBody>
          <a:bodyPr/>
          <a:lstStyle/>
          <a:p>
            <a:r>
              <a:rPr lang="zh-CN" altLang="zh-CN" dirty="0"/>
              <a:t>分布式防火墙的主要功能</a:t>
            </a:r>
            <a:endParaRPr lang="en-US" altLang="zh-CN" dirty="0"/>
          </a:p>
          <a:p>
            <a:pPr lvl="1"/>
            <a:r>
              <a:rPr lang="en-US" altLang="zh-CN" dirty="0"/>
              <a:t>Internet</a:t>
            </a:r>
            <a:r>
              <a:rPr lang="zh-CN" altLang="zh-CN" dirty="0"/>
              <a:t>访问控制</a:t>
            </a:r>
            <a:endParaRPr lang="en-US" altLang="zh-CN" dirty="0"/>
          </a:p>
          <a:p>
            <a:pPr lvl="1"/>
            <a:r>
              <a:rPr lang="zh-CN" altLang="zh-CN" dirty="0"/>
              <a:t>应用访问控制</a:t>
            </a:r>
            <a:endParaRPr lang="en-US" altLang="zh-CN" dirty="0"/>
          </a:p>
          <a:p>
            <a:pPr lvl="1"/>
            <a:r>
              <a:rPr lang="zh-CN" altLang="zh-CN" dirty="0" smtClean="0"/>
              <a:t>网络</a:t>
            </a:r>
            <a:r>
              <a:rPr lang="zh-CN" altLang="zh-CN" dirty="0"/>
              <a:t>状态监</a:t>
            </a:r>
            <a:r>
              <a:rPr lang="zh-CN" altLang="zh-CN" dirty="0" smtClean="0"/>
              <a:t>控</a:t>
            </a:r>
            <a:endParaRPr lang="en-US" altLang="zh-CN" dirty="0" smtClean="0"/>
          </a:p>
          <a:p>
            <a:pPr lvl="1"/>
            <a:r>
              <a:rPr lang="zh-CN" altLang="zh-CN" dirty="0"/>
              <a:t>黑客攻击的防御</a:t>
            </a:r>
            <a:endParaRPr lang="en-US" altLang="zh-CN" dirty="0"/>
          </a:p>
          <a:p>
            <a:pPr lvl="1"/>
            <a:r>
              <a:rPr lang="zh-CN" altLang="zh-CN" dirty="0"/>
              <a:t>日志管理</a:t>
            </a:r>
            <a:endParaRPr lang="en-US" altLang="zh-CN" dirty="0" smtClean="0"/>
          </a:p>
          <a:p>
            <a:pPr lvl="1"/>
            <a:r>
              <a:rPr lang="zh-CN" altLang="zh-CN" dirty="0"/>
              <a:t>系统工具</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a:t>
            </a:r>
            <a:r>
              <a:rPr lang="zh-CN" altLang="zh-CN" dirty="0"/>
              <a:t>入侵检测技</a:t>
            </a:r>
            <a:r>
              <a:rPr lang="zh-CN" altLang="zh-CN" dirty="0" smtClean="0"/>
              <a:t>术</a:t>
            </a:r>
            <a:endParaRPr lang="zh-CN" altLang="en-US" dirty="0"/>
          </a:p>
        </p:txBody>
      </p:sp>
      <p:sp>
        <p:nvSpPr>
          <p:cNvPr id="3" name="内容占位符 2"/>
          <p:cNvSpPr>
            <a:spLocks noGrp="1"/>
          </p:cNvSpPr>
          <p:nvPr>
            <p:ph idx="1"/>
          </p:nvPr>
        </p:nvSpPr>
        <p:spPr/>
        <p:txBody>
          <a:bodyPr/>
          <a:lstStyle/>
          <a:p>
            <a:r>
              <a:rPr lang="en-US" altLang="zh-CN" dirty="0"/>
              <a:t>8.5.1</a:t>
            </a:r>
            <a:r>
              <a:rPr lang="zh-CN" altLang="zh-CN" dirty="0"/>
              <a:t>入侵检测概念</a:t>
            </a:r>
            <a:endParaRPr lang="zh-CN" altLang="zh-CN" dirty="0"/>
          </a:p>
          <a:p>
            <a:r>
              <a:rPr lang="en-US" altLang="zh-CN" dirty="0" smtClean="0"/>
              <a:t>8.5.2</a:t>
            </a:r>
            <a:r>
              <a:rPr lang="zh-CN" altLang="zh-CN" dirty="0" smtClean="0"/>
              <a:t>入</a:t>
            </a:r>
            <a:r>
              <a:rPr lang="zh-CN" altLang="zh-CN" dirty="0"/>
              <a:t>侵检测系统模型</a:t>
            </a:r>
            <a:endParaRPr lang="zh-CN" altLang="zh-CN" dirty="0"/>
          </a:p>
          <a:p>
            <a:r>
              <a:rPr lang="en-US" altLang="zh-CN" dirty="0" smtClean="0"/>
              <a:t>8.5.3</a:t>
            </a:r>
            <a:r>
              <a:rPr lang="zh-CN" altLang="zh-CN" dirty="0" smtClean="0"/>
              <a:t>入</a:t>
            </a:r>
            <a:r>
              <a:rPr lang="zh-CN" altLang="zh-CN" dirty="0"/>
              <a:t>侵检测技术分类</a:t>
            </a:r>
            <a:endParaRPr lang="zh-CN" altLang="zh-CN" dirty="0"/>
          </a:p>
          <a:p>
            <a:r>
              <a:rPr lang="en-US" altLang="zh-CN" dirty="0" smtClean="0"/>
              <a:t>8.5.4</a:t>
            </a:r>
            <a:r>
              <a:rPr lang="zh-CN" altLang="zh-CN" dirty="0" smtClean="0"/>
              <a:t>入</a:t>
            </a:r>
            <a:r>
              <a:rPr lang="zh-CN" altLang="zh-CN" dirty="0"/>
              <a:t>侵检测系统的组成与分类</a:t>
            </a:r>
            <a:endParaRPr lang="zh-CN" altLang="zh-CN"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8.5.1</a:t>
            </a:r>
            <a:r>
              <a:rPr lang="zh-CN" altLang="zh-CN" dirty="0"/>
              <a:t>入侵检测概</a:t>
            </a:r>
            <a:r>
              <a:rPr lang="zh-CN" altLang="zh-CN" dirty="0" smtClean="0"/>
              <a:t>念</a:t>
            </a:r>
            <a:endParaRPr lang="zh-CN" altLang="en-US" dirty="0"/>
          </a:p>
        </p:txBody>
      </p:sp>
      <p:sp>
        <p:nvSpPr>
          <p:cNvPr id="3" name="内容占位符 2"/>
          <p:cNvSpPr>
            <a:spLocks noGrp="1"/>
          </p:cNvSpPr>
          <p:nvPr>
            <p:ph idx="1"/>
          </p:nvPr>
        </p:nvSpPr>
        <p:spPr/>
        <p:txBody>
          <a:bodyPr/>
          <a:lstStyle/>
          <a:p>
            <a:r>
              <a:rPr lang="zh-CN" altLang="zh-CN" dirty="0"/>
              <a:t>入侵是指违背访问目标的安全策略的行为。</a:t>
            </a:r>
            <a:r>
              <a:rPr lang="zh-CN" altLang="zh-CN" dirty="0">
                <a:solidFill>
                  <a:srgbClr val="FF0000"/>
                </a:solidFill>
              </a:rPr>
              <a:t>入侵检测</a:t>
            </a:r>
            <a:r>
              <a:rPr lang="zh-CN" altLang="zh-CN" dirty="0"/>
              <a:t>通过</a:t>
            </a:r>
            <a:r>
              <a:rPr lang="zh-CN" altLang="zh-CN" dirty="0">
                <a:solidFill>
                  <a:srgbClr val="FF0000"/>
                </a:solidFill>
              </a:rPr>
              <a:t>收集</a:t>
            </a:r>
            <a:r>
              <a:rPr lang="zh-CN" altLang="zh-CN" dirty="0"/>
              <a:t>操作系统、系统程序、应用程序、网络包等</a:t>
            </a:r>
            <a:r>
              <a:rPr lang="zh-CN" altLang="zh-CN" dirty="0">
                <a:solidFill>
                  <a:srgbClr val="FF0000"/>
                </a:solidFill>
              </a:rPr>
              <a:t>信息</a:t>
            </a:r>
            <a:r>
              <a:rPr lang="zh-CN" altLang="zh-CN" dirty="0"/>
              <a:t>，</a:t>
            </a:r>
            <a:r>
              <a:rPr lang="zh-CN" altLang="zh-CN" dirty="0">
                <a:solidFill>
                  <a:srgbClr val="FF0000"/>
                </a:solidFill>
              </a:rPr>
              <a:t>发现</a:t>
            </a:r>
            <a:r>
              <a:rPr lang="zh-CN" altLang="zh-CN" dirty="0"/>
              <a:t>系统中</a:t>
            </a:r>
            <a:r>
              <a:rPr lang="zh-CN" altLang="zh-CN" dirty="0">
                <a:solidFill>
                  <a:srgbClr val="FF0000"/>
                </a:solidFill>
              </a:rPr>
              <a:t>违背</a:t>
            </a:r>
            <a:r>
              <a:rPr lang="zh-CN" altLang="zh-CN" dirty="0"/>
              <a:t>安全策略或危及系统</a:t>
            </a:r>
            <a:r>
              <a:rPr lang="zh-CN" altLang="zh-CN" dirty="0">
                <a:solidFill>
                  <a:srgbClr val="FF0000"/>
                </a:solidFill>
              </a:rPr>
              <a:t>安全的行为</a:t>
            </a:r>
            <a:r>
              <a:rPr lang="zh-CN" altLang="zh-CN" dirty="0"/>
              <a:t>。具有入侵检测功能的系</a:t>
            </a:r>
            <a:r>
              <a:rPr lang="zh-CN" altLang="zh-CN" dirty="0" smtClean="0"/>
              <a:t>统称</a:t>
            </a:r>
            <a:r>
              <a:rPr lang="zh-CN" altLang="zh-CN" dirty="0"/>
              <a:t>为入侵检测系统，简称</a:t>
            </a:r>
            <a:r>
              <a:rPr lang="en-US" altLang="zh-CN" dirty="0" smtClean="0"/>
              <a:t>IDS</a:t>
            </a:r>
            <a:endParaRPr lang="en-US" altLang="zh-CN" dirty="0" smtClean="0"/>
          </a:p>
          <a:p>
            <a:r>
              <a:rPr lang="zh-CN" altLang="zh-CN" dirty="0"/>
              <a:t>入侵检测是防火墙的合理补充，帮助系统</a:t>
            </a:r>
            <a:r>
              <a:rPr lang="zh-CN" altLang="zh-CN" dirty="0">
                <a:solidFill>
                  <a:srgbClr val="FF0000"/>
                </a:solidFill>
              </a:rPr>
              <a:t>对付网络攻击</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8.5.1</a:t>
            </a:r>
            <a:r>
              <a:rPr lang="zh-CN" altLang="zh-CN" dirty="0"/>
              <a:t>入侵检测概念</a:t>
            </a:r>
            <a:endParaRPr lang="zh-CN" altLang="en-US" dirty="0"/>
          </a:p>
        </p:txBody>
      </p:sp>
      <p:sp>
        <p:nvSpPr>
          <p:cNvPr id="3" name="内容占位符 2"/>
          <p:cNvSpPr>
            <a:spLocks noGrp="1"/>
          </p:cNvSpPr>
          <p:nvPr>
            <p:ph idx="1"/>
          </p:nvPr>
        </p:nvSpPr>
        <p:spPr/>
        <p:txBody>
          <a:bodyPr/>
          <a:lstStyle/>
          <a:p>
            <a:r>
              <a:rPr lang="en-US" altLang="zh-CN" dirty="0" smtClean="0"/>
              <a:t>IDS</a:t>
            </a:r>
            <a:r>
              <a:rPr lang="zh-CN" altLang="en-US" dirty="0" smtClean="0"/>
              <a:t>的功能：</a:t>
            </a:r>
            <a:endParaRPr lang="en-US" altLang="zh-CN" dirty="0" smtClean="0"/>
          </a:p>
          <a:p>
            <a:pPr lvl="1"/>
            <a:r>
              <a:rPr lang="zh-CN" altLang="zh-CN" dirty="0" smtClean="0"/>
              <a:t>监</a:t>
            </a:r>
            <a:r>
              <a:rPr lang="zh-CN" altLang="zh-CN" dirty="0"/>
              <a:t>视、分析用户及系统活动；</a:t>
            </a:r>
            <a:endParaRPr lang="zh-CN" altLang="zh-CN" dirty="0"/>
          </a:p>
          <a:p>
            <a:pPr lvl="1"/>
            <a:r>
              <a:rPr lang="zh-CN" altLang="zh-CN" dirty="0" smtClean="0"/>
              <a:t>系</a:t>
            </a:r>
            <a:r>
              <a:rPr lang="zh-CN" altLang="zh-CN" dirty="0"/>
              <a:t>统构造和弱点的审计；</a:t>
            </a:r>
            <a:endParaRPr lang="zh-CN" altLang="zh-CN" dirty="0"/>
          </a:p>
          <a:p>
            <a:pPr lvl="1"/>
            <a:r>
              <a:rPr lang="zh-CN" altLang="zh-CN" dirty="0" smtClean="0"/>
              <a:t>识</a:t>
            </a:r>
            <a:r>
              <a:rPr lang="zh-CN" altLang="zh-CN" dirty="0"/>
              <a:t>别反映已知进攻的活动模式并向相关人士报警；</a:t>
            </a:r>
            <a:endParaRPr lang="zh-CN" altLang="zh-CN" dirty="0"/>
          </a:p>
          <a:p>
            <a:pPr lvl="1"/>
            <a:r>
              <a:rPr lang="zh-CN" altLang="zh-CN" dirty="0" smtClean="0"/>
              <a:t>异</a:t>
            </a:r>
            <a:r>
              <a:rPr lang="zh-CN" altLang="zh-CN" dirty="0"/>
              <a:t>常行为模式的统计分析；</a:t>
            </a:r>
            <a:endParaRPr lang="zh-CN" altLang="zh-CN" dirty="0"/>
          </a:p>
          <a:p>
            <a:pPr lvl="1"/>
            <a:r>
              <a:rPr lang="zh-CN" altLang="zh-CN" dirty="0" smtClean="0"/>
              <a:t>评</a:t>
            </a:r>
            <a:r>
              <a:rPr lang="zh-CN" altLang="zh-CN" dirty="0"/>
              <a:t>估重要系统和数据文件的完整性；</a:t>
            </a:r>
            <a:endParaRPr lang="zh-CN" altLang="zh-CN" dirty="0"/>
          </a:p>
          <a:p>
            <a:pPr lvl="1"/>
            <a:r>
              <a:rPr lang="zh-CN" altLang="zh-CN" dirty="0" smtClean="0"/>
              <a:t>操</a:t>
            </a:r>
            <a:r>
              <a:rPr lang="zh-CN" altLang="zh-CN" dirty="0"/>
              <a:t>作系统的审计跟踪管理，并识别用户违反安全策略的行为</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8.5.2</a:t>
            </a:r>
            <a:r>
              <a:rPr lang="zh-CN" altLang="zh-CN" dirty="0"/>
              <a:t>入侵检测系统模</a:t>
            </a:r>
            <a:r>
              <a:rPr lang="zh-CN" altLang="zh-CN" dirty="0" smtClean="0"/>
              <a:t>型</a:t>
            </a:r>
            <a:endParaRPr lang="zh-CN" altLang="en-US" dirty="0"/>
          </a:p>
        </p:txBody>
      </p:sp>
      <p:sp>
        <p:nvSpPr>
          <p:cNvPr id="3" name="内容占位符 2"/>
          <p:cNvSpPr>
            <a:spLocks noGrp="1"/>
          </p:cNvSpPr>
          <p:nvPr>
            <p:ph idx="1"/>
          </p:nvPr>
        </p:nvSpPr>
        <p:spPr>
          <a:xfrm>
            <a:off x="609600" y="1600200"/>
            <a:ext cx="4800600" cy="4686320"/>
          </a:xfrm>
        </p:spPr>
        <p:txBody>
          <a:bodyPr>
            <a:normAutofit lnSpcReduction="10000"/>
          </a:bodyPr>
          <a:lstStyle/>
          <a:p>
            <a:r>
              <a:rPr lang="zh-CN" altLang="zh-CN" dirty="0" smtClean="0"/>
              <a:t>通用的入侵检测框架模型（简称</a:t>
            </a:r>
            <a:r>
              <a:rPr lang="en-US" altLang="zh-CN" dirty="0" smtClean="0"/>
              <a:t>CIDF</a:t>
            </a:r>
            <a:r>
              <a:rPr lang="zh-CN" altLang="zh-CN" dirty="0" smtClean="0"/>
              <a:t>）</a:t>
            </a:r>
            <a:endParaRPr lang="en-US" altLang="zh-CN" dirty="0" smtClean="0"/>
          </a:p>
          <a:p>
            <a:r>
              <a:rPr lang="zh-CN" altLang="zh-CN" dirty="0"/>
              <a:t>该模型认为入侵检测系统由</a:t>
            </a:r>
            <a:r>
              <a:rPr lang="zh-CN" altLang="zh-CN" dirty="0">
                <a:solidFill>
                  <a:srgbClr val="FF0000"/>
                </a:solidFill>
              </a:rPr>
              <a:t>事件产生器</a:t>
            </a:r>
            <a:r>
              <a:rPr lang="zh-CN" altLang="zh-CN" dirty="0"/>
              <a:t>（</a:t>
            </a:r>
            <a:r>
              <a:rPr lang="en-US" altLang="zh-CN" dirty="0"/>
              <a:t>event generators</a:t>
            </a:r>
            <a:r>
              <a:rPr lang="zh-CN" altLang="zh-CN" dirty="0"/>
              <a:t>）、</a:t>
            </a:r>
            <a:r>
              <a:rPr lang="zh-CN" altLang="zh-CN" dirty="0">
                <a:solidFill>
                  <a:srgbClr val="FF0000"/>
                </a:solidFill>
              </a:rPr>
              <a:t>事件分析器</a:t>
            </a:r>
            <a:r>
              <a:rPr lang="zh-CN" altLang="zh-CN" dirty="0"/>
              <a:t>（</a:t>
            </a:r>
            <a:r>
              <a:rPr lang="en-US" altLang="zh-CN" dirty="0"/>
              <a:t>event analyzers</a:t>
            </a:r>
            <a:r>
              <a:rPr lang="zh-CN" altLang="zh-CN" dirty="0"/>
              <a:t>）、</a:t>
            </a:r>
            <a:r>
              <a:rPr lang="zh-CN" altLang="zh-CN" dirty="0">
                <a:solidFill>
                  <a:srgbClr val="FF0000"/>
                </a:solidFill>
              </a:rPr>
              <a:t>响应单元</a:t>
            </a:r>
            <a:r>
              <a:rPr lang="zh-CN" altLang="zh-CN" dirty="0"/>
              <a:t>（</a:t>
            </a:r>
            <a:r>
              <a:rPr lang="en-US" altLang="zh-CN" dirty="0"/>
              <a:t>response units</a:t>
            </a:r>
            <a:r>
              <a:rPr lang="zh-CN" altLang="zh-CN" dirty="0"/>
              <a:t>）和</a:t>
            </a:r>
            <a:r>
              <a:rPr lang="zh-CN" altLang="zh-CN" dirty="0">
                <a:solidFill>
                  <a:srgbClr val="FF0000"/>
                </a:solidFill>
              </a:rPr>
              <a:t>事件数据库</a:t>
            </a:r>
            <a:r>
              <a:rPr lang="zh-CN" altLang="zh-CN" dirty="0"/>
              <a:t>（</a:t>
            </a:r>
            <a:r>
              <a:rPr lang="en-US" altLang="zh-CN" dirty="0"/>
              <a:t>event databases</a:t>
            </a:r>
            <a:r>
              <a:rPr lang="zh-CN" altLang="zh-CN" dirty="0" smtClean="0"/>
              <a:t>）</a:t>
            </a:r>
            <a:r>
              <a:rPr lang="zh-CN" altLang="zh-CN" dirty="0"/>
              <a:t>组成</a:t>
            </a:r>
            <a:endParaRPr lang="zh-CN" altLang="en-US" dirty="0"/>
          </a:p>
        </p:txBody>
      </p:sp>
      <p:graphicFrame>
        <p:nvGraphicFramePr>
          <p:cNvPr id="4" name="对象 3"/>
          <p:cNvGraphicFramePr>
            <a:graphicFrameLocks noChangeAspect="1"/>
          </p:cNvGraphicFramePr>
          <p:nvPr/>
        </p:nvGraphicFramePr>
        <p:xfrm>
          <a:off x="5546195" y="2080155"/>
          <a:ext cx="5883461" cy="2762778"/>
        </p:xfrm>
        <a:graphic>
          <a:graphicData uri="http://schemas.openxmlformats.org/presentationml/2006/ole">
            <mc:AlternateContent xmlns:mc="http://schemas.openxmlformats.org/markup-compatibility/2006">
              <mc:Choice xmlns:v="urn:schemas-microsoft-com:vml" Requires="v">
                <p:oleObj spid="_x0000_s1044" name="Visio" r:id="rId1" imgW="3552825" imgH="1543050" progId="Visio.Drawing.11">
                  <p:embed/>
                </p:oleObj>
              </mc:Choice>
              <mc:Fallback>
                <p:oleObj name="Visio" r:id="rId1" imgW="3552825" imgH="154305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195" y="2080155"/>
                        <a:ext cx="5883461" cy="2762778"/>
                      </a:xfrm>
                      <a:prstGeom prst="rect">
                        <a:avLst/>
                      </a:prstGeom>
                      <a:solidFill>
                        <a:srgbClr val="00CC99"/>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事件产生器</a:t>
            </a:r>
            <a:endParaRPr lang="zh-CN" altLang="en-US"/>
          </a:p>
        </p:txBody>
      </p:sp>
      <p:pic>
        <p:nvPicPr>
          <p:cNvPr id="4" name="图片 3"/>
          <p:cNvPicPr>
            <a:picLocks noChangeAspect="1"/>
          </p:cNvPicPr>
          <p:nvPr/>
        </p:nvPicPr>
        <p:blipFill>
          <a:blip r:embed="rId1"/>
          <a:stretch>
            <a:fillRect/>
          </a:stretch>
        </p:blipFill>
        <p:spPr>
          <a:xfrm>
            <a:off x="609600" y="1927860"/>
            <a:ext cx="11254105" cy="37230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事件分析器</a:t>
            </a:r>
            <a:endParaRPr lang="zh-CN" altLang="en-US"/>
          </a:p>
        </p:txBody>
      </p:sp>
      <p:pic>
        <p:nvPicPr>
          <p:cNvPr id="4" name="图片 3"/>
          <p:cNvPicPr>
            <a:picLocks noChangeAspect="1"/>
          </p:cNvPicPr>
          <p:nvPr/>
        </p:nvPicPr>
        <p:blipFill>
          <a:blip r:embed="rId1"/>
          <a:stretch>
            <a:fillRect/>
          </a:stretch>
        </p:blipFill>
        <p:spPr>
          <a:xfrm>
            <a:off x="166370" y="2234565"/>
            <a:ext cx="11858625" cy="3314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事件数据库</a:t>
            </a:r>
            <a:endParaRPr lang="zh-CN" altLang="en-US"/>
          </a:p>
        </p:txBody>
      </p:sp>
      <p:pic>
        <p:nvPicPr>
          <p:cNvPr id="4" name="图片 3"/>
          <p:cNvPicPr>
            <a:picLocks noChangeAspect="1"/>
          </p:cNvPicPr>
          <p:nvPr/>
        </p:nvPicPr>
        <p:blipFill>
          <a:blip r:embed="rId1"/>
          <a:stretch>
            <a:fillRect/>
          </a:stretch>
        </p:blipFill>
        <p:spPr>
          <a:xfrm>
            <a:off x="609600" y="2307590"/>
            <a:ext cx="11055985" cy="1487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a:t>
            </a:r>
            <a:r>
              <a:rPr lang="zh-CN" altLang="en-US" dirty="0"/>
              <a:t>访问控制策</a:t>
            </a:r>
            <a:r>
              <a:rPr lang="zh-CN" altLang="en-US" dirty="0" smtClean="0"/>
              <a:t>略</a:t>
            </a:r>
            <a:endParaRPr lang="zh-CN" altLang="en-US" dirty="0"/>
          </a:p>
        </p:txBody>
      </p:sp>
      <p:sp>
        <p:nvSpPr>
          <p:cNvPr id="3" name="内容占位符 2"/>
          <p:cNvSpPr>
            <a:spLocks noGrp="1"/>
          </p:cNvSpPr>
          <p:nvPr>
            <p:ph idx="1"/>
          </p:nvPr>
        </p:nvSpPr>
        <p:spPr/>
        <p:txBody>
          <a:bodyPr/>
          <a:lstStyle/>
          <a:p>
            <a:r>
              <a:rPr lang="zh-CN" altLang="zh-CN" dirty="0"/>
              <a:t>自主访问控</a:t>
            </a:r>
            <a:r>
              <a:rPr lang="zh-CN" altLang="zh-CN" dirty="0" smtClean="0"/>
              <a:t>制</a:t>
            </a:r>
            <a:r>
              <a:rPr lang="zh-CN" altLang="en-US" dirty="0" smtClean="0"/>
              <a:t>：</a:t>
            </a:r>
            <a:endParaRPr lang="en-US" altLang="zh-CN" dirty="0" smtClean="0"/>
          </a:p>
          <a:p>
            <a:pPr lvl="1"/>
            <a:r>
              <a:rPr lang="zh-CN" altLang="zh-CN" dirty="0"/>
              <a:t>是针对</a:t>
            </a:r>
            <a:r>
              <a:rPr lang="zh-CN" altLang="zh-CN" dirty="0">
                <a:solidFill>
                  <a:srgbClr val="FF0000"/>
                </a:solidFill>
              </a:rPr>
              <a:t>访问资源</a:t>
            </a:r>
            <a:r>
              <a:rPr lang="zh-CN" altLang="zh-CN" dirty="0"/>
              <a:t>的</a:t>
            </a:r>
            <a:r>
              <a:rPr lang="zh-CN" altLang="zh-CN" dirty="0">
                <a:solidFill>
                  <a:srgbClr val="FF0000"/>
                </a:solidFill>
              </a:rPr>
              <a:t>用户</a:t>
            </a:r>
            <a:r>
              <a:rPr lang="zh-CN" altLang="zh-CN" dirty="0"/>
              <a:t>或者</a:t>
            </a:r>
            <a:r>
              <a:rPr lang="zh-CN" altLang="zh-CN" dirty="0">
                <a:solidFill>
                  <a:srgbClr val="FF0000"/>
                </a:solidFill>
              </a:rPr>
              <a:t>应用设置</a:t>
            </a:r>
            <a:r>
              <a:rPr lang="zh-CN" altLang="zh-CN" dirty="0"/>
              <a:t>访问控制</a:t>
            </a:r>
            <a:r>
              <a:rPr lang="zh-CN" altLang="zh-CN" dirty="0">
                <a:solidFill>
                  <a:srgbClr val="FF0000"/>
                </a:solidFill>
              </a:rPr>
              <a:t>权限</a:t>
            </a:r>
            <a:r>
              <a:rPr lang="zh-CN" altLang="zh-CN" dirty="0"/>
              <a:t>；</a:t>
            </a:r>
            <a:r>
              <a:rPr lang="zh-CN" altLang="zh-CN" dirty="0">
                <a:solidFill>
                  <a:srgbClr val="FF0000"/>
                </a:solidFill>
              </a:rPr>
              <a:t>根据主体</a:t>
            </a:r>
            <a:r>
              <a:rPr lang="zh-CN" altLang="zh-CN" dirty="0"/>
              <a:t>的</a:t>
            </a:r>
            <a:r>
              <a:rPr lang="zh-CN" altLang="zh-CN" dirty="0">
                <a:solidFill>
                  <a:srgbClr val="FF0000"/>
                </a:solidFill>
              </a:rPr>
              <a:t>身份</a:t>
            </a:r>
            <a:r>
              <a:rPr lang="zh-CN" altLang="zh-CN" dirty="0"/>
              <a:t>及</a:t>
            </a:r>
            <a:r>
              <a:rPr lang="zh-CN" altLang="zh-CN" dirty="0">
                <a:solidFill>
                  <a:srgbClr val="FF0000"/>
                </a:solidFill>
              </a:rPr>
              <a:t>允许访问</a:t>
            </a:r>
            <a:r>
              <a:rPr lang="zh-CN" altLang="zh-CN" dirty="0"/>
              <a:t>的</a:t>
            </a:r>
            <a:r>
              <a:rPr lang="zh-CN" altLang="zh-CN" dirty="0">
                <a:solidFill>
                  <a:srgbClr val="FF0000"/>
                </a:solidFill>
              </a:rPr>
              <a:t>权限</a:t>
            </a:r>
            <a:r>
              <a:rPr lang="zh-CN" altLang="zh-CN" dirty="0"/>
              <a:t>进行</a:t>
            </a:r>
            <a:r>
              <a:rPr lang="zh-CN" altLang="zh-CN" dirty="0">
                <a:solidFill>
                  <a:srgbClr val="FF0000"/>
                </a:solidFill>
              </a:rPr>
              <a:t>决策</a:t>
            </a:r>
            <a:r>
              <a:rPr lang="zh-CN" altLang="zh-CN" dirty="0"/>
              <a:t>；</a:t>
            </a:r>
            <a:r>
              <a:rPr lang="zh-CN" altLang="zh-CN" dirty="0">
                <a:solidFill>
                  <a:srgbClr val="FF0000"/>
                </a:solidFill>
              </a:rPr>
              <a:t>自主</a:t>
            </a:r>
            <a:r>
              <a:rPr lang="zh-CN" altLang="zh-CN" dirty="0"/>
              <a:t>是指具有</a:t>
            </a:r>
            <a:r>
              <a:rPr lang="zh-CN" altLang="zh-CN" dirty="0">
                <a:solidFill>
                  <a:srgbClr val="FF0000"/>
                </a:solidFill>
              </a:rPr>
              <a:t>某种访问能力</a:t>
            </a:r>
            <a:r>
              <a:rPr lang="zh-CN" altLang="zh-CN" dirty="0"/>
              <a:t>的</a:t>
            </a:r>
            <a:r>
              <a:rPr lang="zh-CN" altLang="zh-CN" dirty="0">
                <a:solidFill>
                  <a:srgbClr val="FF0000"/>
                </a:solidFill>
              </a:rPr>
              <a:t>主体</a:t>
            </a:r>
            <a:r>
              <a:rPr lang="zh-CN" altLang="zh-CN" dirty="0"/>
              <a:t>能够</a:t>
            </a:r>
            <a:r>
              <a:rPr lang="zh-CN" altLang="zh-CN" dirty="0">
                <a:solidFill>
                  <a:srgbClr val="FF0000"/>
                </a:solidFill>
              </a:rPr>
              <a:t>自主</a:t>
            </a:r>
            <a:r>
              <a:rPr lang="zh-CN" altLang="zh-CN" dirty="0"/>
              <a:t>地将</a:t>
            </a:r>
            <a:r>
              <a:rPr lang="zh-CN" altLang="zh-CN" dirty="0">
                <a:solidFill>
                  <a:srgbClr val="FF0000"/>
                </a:solidFill>
              </a:rPr>
              <a:t>访问权</a:t>
            </a:r>
            <a:r>
              <a:rPr lang="zh-CN" altLang="zh-CN" dirty="0"/>
              <a:t>的某个子集</a:t>
            </a:r>
            <a:r>
              <a:rPr lang="zh-CN" altLang="zh-CN" dirty="0">
                <a:solidFill>
                  <a:srgbClr val="FF0000"/>
                </a:solidFill>
              </a:rPr>
              <a:t>授予其它主体</a:t>
            </a:r>
            <a:r>
              <a:rPr lang="zh-CN" altLang="zh-CN" dirty="0"/>
              <a:t>，访问信息的决定权在于信息的创建者。</a:t>
            </a:r>
            <a:endParaRPr lang="zh-CN" altLang="zh-CN" dirty="0"/>
          </a:p>
          <a:p>
            <a:r>
              <a:rPr lang="zh-CN" altLang="zh-CN" dirty="0"/>
              <a:t>特点：灵活性高，被大量采用。</a:t>
            </a:r>
            <a:endParaRPr lang="zh-CN" altLang="zh-CN" dirty="0"/>
          </a:p>
          <a:p>
            <a:r>
              <a:rPr lang="zh-CN" altLang="zh-CN" dirty="0"/>
              <a:t>缺点：安全性最低。信息在移动过程中其访问权限关系会被改变</a:t>
            </a:r>
            <a:endParaRPr lang="en-US" altLang="zh-CN"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事件响应单元</a:t>
            </a:r>
            <a:endParaRPr lang="zh-CN" altLang="en-US"/>
          </a:p>
        </p:txBody>
      </p:sp>
      <p:pic>
        <p:nvPicPr>
          <p:cNvPr id="4" name="图片 3"/>
          <p:cNvPicPr>
            <a:picLocks noChangeAspect="1"/>
          </p:cNvPicPr>
          <p:nvPr/>
        </p:nvPicPr>
        <p:blipFill>
          <a:blip r:embed="rId1"/>
          <a:stretch>
            <a:fillRect/>
          </a:stretch>
        </p:blipFill>
        <p:spPr>
          <a:xfrm>
            <a:off x="138430" y="1711960"/>
            <a:ext cx="11915140" cy="453517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8.5.3 </a:t>
            </a:r>
            <a:r>
              <a:rPr lang="zh-CN" altLang="en-US"/>
              <a:t>入侵检测系统分类</a:t>
            </a:r>
            <a:endParaRPr lang="zh-CN" altLang="en-US"/>
          </a:p>
        </p:txBody>
      </p:sp>
      <p:pic>
        <p:nvPicPr>
          <p:cNvPr id="4" name="图片 3"/>
          <p:cNvPicPr>
            <a:picLocks noChangeAspect="1"/>
          </p:cNvPicPr>
          <p:nvPr/>
        </p:nvPicPr>
        <p:blipFill>
          <a:blip r:embed="rId1"/>
          <a:stretch>
            <a:fillRect/>
          </a:stretch>
        </p:blipFill>
        <p:spPr>
          <a:xfrm>
            <a:off x="1055370" y="1523365"/>
            <a:ext cx="10081260" cy="51136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8.5.3</a:t>
            </a:r>
            <a:r>
              <a:rPr lang="zh-CN" altLang="zh-CN" dirty="0"/>
              <a:t>入侵检测系统分</a:t>
            </a:r>
            <a:r>
              <a:rPr lang="zh-CN" altLang="zh-CN" dirty="0" smtClean="0"/>
              <a:t>类</a:t>
            </a:r>
            <a:endParaRPr lang="zh-CN" altLang="en-US" dirty="0"/>
          </a:p>
        </p:txBody>
      </p:sp>
      <p:sp>
        <p:nvSpPr>
          <p:cNvPr id="3" name="内容占位符 2"/>
          <p:cNvSpPr>
            <a:spLocks noGrp="1"/>
          </p:cNvSpPr>
          <p:nvPr>
            <p:ph idx="1"/>
          </p:nvPr>
        </p:nvSpPr>
        <p:spPr/>
        <p:txBody>
          <a:bodyPr>
            <a:normAutofit lnSpcReduction="20000"/>
          </a:bodyPr>
          <a:lstStyle/>
          <a:p>
            <a:r>
              <a:rPr lang="zh-CN" altLang="zh-CN" dirty="0"/>
              <a:t>基于</a:t>
            </a:r>
            <a:r>
              <a:rPr lang="zh-CN" altLang="zh-CN" dirty="0">
                <a:solidFill>
                  <a:srgbClr val="FF0000"/>
                </a:solidFill>
              </a:rPr>
              <a:t>误用</a:t>
            </a:r>
            <a:r>
              <a:rPr lang="zh-CN" altLang="zh-CN" dirty="0"/>
              <a:t>的入侵检测技</a:t>
            </a:r>
            <a:r>
              <a:rPr lang="zh-CN" altLang="zh-CN" dirty="0" smtClean="0"/>
              <a:t>术</a:t>
            </a:r>
            <a:endParaRPr lang="en-US" altLang="zh-CN" dirty="0" smtClean="0"/>
          </a:p>
          <a:p>
            <a:pPr lvl="1"/>
            <a:r>
              <a:rPr lang="zh-CN" altLang="zh-CN" dirty="0"/>
              <a:t>通常称为</a:t>
            </a:r>
            <a:r>
              <a:rPr lang="zh-CN" altLang="zh-CN" sz="3200" dirty="0">
                <a:solidFill>
                  <a:srgbClr val="FF0000"/>
                </a:solidFill>
              </a:rPr>
              <a:t>基于特征的</a:t>
            </a:r>
            <a:r>
              <a:rPr lang="zh-CN" altLang="zh-CN" dirty="0"/>
              <a:t>入侵检测方法</a:t>
            </a:r>
            <a:r>
              <a:rPr lang="zh-CN" altLang="zh-CN" dirty="0" smtClean="0"/>
              <a:t>，指</a:t>
            </a:r>
            <a:r>
              <a:rPr lang="zh-CN" altLang="zh-CN" dirty="0"/>
              <a:t>根据已知的入侵模式检测入侵行</a:t>
            </a:r>
            <a:r>
              <a:rPr lang="zh-CN" altLang="zh-CN" dirty="0" smtClean="0"/>
              <a:t>为</a:t>
            </a:r>
            <a:endParaRPr lang="en-US" altLang="zh-CN" dirty="0" smtClean="0"/>
          </a:p>
          <a:p>
            <a:pPr lvl="1"/>
            <a:r>
              <a:rPr lang="zh-CN" altLang="zh-CN" dirty="0"/>
              <a:t>误用入侵检测</a:t>
            </a:r>
            <a:r>
              <a:rPr lang="zh-CN" altLang="zh-CN" sz="3200" dirty="0">
                <a:solidFill>
                  <a:srgbClr val="FF0000"/>
                </a:solidFill>
              </a:rPr>
              <a:t>依赖</a:t>
            </a:r>
            <a:r>
              <a:rPr lang="zh-CN" altLang="zh-CN" dirty="0"/>
              <a:t>于</a:t>
            </a:r>
            <a:r>
              <a:rPr lang="zh-CN" altLang="zh-CN" sz="3200" dirty="0">
                <a:solidFill>
                  <a:srgbClr val="FF0000"/>
                </a:solidFill>
              </a:rPr>
              <a:t>攻击模式库</a:t>
            </a:r>
            <a:endParaRPr lang="en-US" altLang="zh-CN" dirty="0" smtClean="0"/>
          </a:p>
          <a:p>
            <a:pPr lvl="1"/>
            <a:r>
              <a:rPr lang="zh-CN" altLang="zh-CN" dirty="0"/>
              <a:t>入侵检测的过程实际上就是</a:t>
            </a:r>
            <a:r>
              <a:rPr lang="zh-CN" altLang="zh-CN" sz="3200" dirty="0">
                <a:solidFill>
                  <a:srgbClr val="FF0000"/>
                </a:solidFill>
              </a:rPr>
              <a:t>模式匹配</a:t>
            </a:r>
            <a:r>
              <a:rPr lang="zh-CN" altLang="zh-CN" dirty="0"/>
              <a:t>的过程</a:t>
            </a:r>
            <a:endParaRPr lang="en-US" altLang="zh-CN" dirty="0" smtClean="0"/>
          </a:p>
          <a:p>
            <a:r>
              <a:rPr lang="zh-CN" altLang="zh-CN" dirty="0"/>
              <a:t>基于</a:t>
            </a:r>
            <a:r>
              <a:rPr lang="zh-CN" altLang="zh-CN" dirty="0">
                <a:solidFill>
                  <a:srgbClr val="FF0000"/>
                </a:solidFill>
              </a:rPr>
              <a:t>异常</a:t>
            </a:r>
            <a:r>
              <a:rPr lang="zh-CN" altLang="zh-CN" dirty="0"/>
              <a:t>的入侵检测技</a:t>
            </a:r>
            <a:r>
              <a:rPr lang="zh-CN" altLang="zh-CN" dirty="0" smtClean="0"/>
              <a:t>术</a:t>
            </a:r>
            <a:endParaRPr lang="en-US" altLang="zh-CN" dirty="0" smtClean="0"/>
          </a:p>
          <a:p>
            <a:pPr lvl="1"/>
            <a:r>
              <a:rPr lang="zh-CN" altLang="zh-CN" dirty="0"/>
              <a:t>异常检测方法通过对计算机或网络资源的</a:t>
            </a:r>
            <a:r>
              <a:rPr lang="zh-CN" altLang="zh-CN" sz="3200" dirty="0">
                <a:solidFill>
                  <a:srgbClr val="FF0000"/>
                </a:solidFill>
              </a:rPr>
              <a:t>统计分析</a:t>
            </a:r>
            <a:r>
              <a:rPr lang="zh-CN" altLang="zh-CN" dirty="0"/>
              <a:t>，建立系统正常行为的</a:t>
            </a:r>
            <a:r>
              <a:rPr lang="en-US" altLang="zh-CN" dirty="0"/>
              <a:t>“</a:t>
            </a:r>
            <a:r>
              <a:rPr lang="zh-CN" altLang="zh-CN" dirty="0"/>
              <a:t>轨迹</a:t>
            </a:r>
            <a:r>
              <a:rPr lang="en-US" altLang="zh-CN" dirty="0"/>
              <a:t>”</a:t>
            </a:r>
            <a:r>
              <a:rPr lang="zh-CN" altLang="zh-CN" dirty="0"/>
              <a:t>，定义一组系统正常情况的阈值，然后将系统运行时的数值与所定义的</a:t>
            </a:r>
            <a:r>
              <a:rPr lang="en-US" altLang="zh-CN" dirty="0"/>
              <a:t>“</a:t>
            </a:r>
            <a:r>
              <a:rPr lang="zh-CN" altLang="zh-CN" dirty="0"/>
              <a:t>正常</a:t>
            </a:r>
            <a:r>
              <a:rPr lang="en-US" altLang="zh-CN" dirty="0"/>
              <a:t>”</a:t>
            </a:r>
            <a:r>
              <a:rPr lang="zh-CN" altLang="zh-CN" dirty="0"/>
              <a:t>情况相比较，得出是否有被攻击的迹象</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658495" y="1529080"/>
            <a:ext cx="10923905" cy="448881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241935" y="1535430"/>
            <a:ext cx="11708130" cy="404050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8.5.3</a:t>
            </a:r>
            <a:r>
              <a:rPr lang="zh-CN" altLang="zh-CN" dirty="0"/>
              <a:t>入侵检测系统的分</a:t>
            </a:r>
            <a:r>
              <a:rPr lang="zh-CN" altLang="zh-CN" dirty="0" smtClean="0"/>
              <a:t>类</a:t>
            </a:r>
            <a:endParaRPr lang="zh-CN" altLang="en-US" dirty="0"/>
          </a:p>
        </p:txBody>
      </p:sp>
      <p:sp>
        <p:nvSpPr>
          <p:cNvPr id="3" name="内容占位符 2"/>
          <p:cNvSpPr>
            <a:spLocks noGrp="1"/>
          </p:cNvSpPr>
          <p:nvPr>
            <p:ph idx="1"/>
          </p:nvPr>
        </p:nvSpPr>
        <p:spPr>
          <a:xfrm>
            <a:off x="609600" y="1600200"/>
            <a:ext cx="4656667" cy="4686320"/>
          </a:xfrm>
        </p:spPr>
        <p:txBody>
          <a:bodyPr/>
          <a:lstStyle/>
          <a:p>
            <a:r>
              <a:rPr lang="zh-CN" altLang="zh-CN" dirty="0"/>
              <a:t>入侵检测系统的组</a:t>
            </a:r>
            <a:r>
              <a:rPr lang="zh-CN" altLang="zh-CN" dirty="0" smtClean="0"/>
              <a:t>成</a:t>
            </a:r>
            <a:r>
              <a:rPr lang="en-US" altLang="zh-CN" dirty="0" smtClean="0"/>
              <a:t>:</a:t>
            </a:r>
            <a:endParaRPr lang="en-US" altLang="zh-CN" dirty="0" smtClean="0"/>
          </a:p>
          <a:p>
            <a:pPr lvl="1"/>
            <a:r>
              <a:rPr lang="zh-CN" altLang="zh-CN" dirty="0" smtClean="0"/>
              <a:t>数</a:t>
            </a:r>
            <a:r>
              <a:rPr lang="zh-CN" altLang="zh-CN" dirty="0"/>
              <a:t>据采集模</a:t>
            </a:r>
            <a:r>
              <a:rPr lang="zh-CN" altLang="zh-CN" dirty="0" smtClean="0"/>
              <a:t>块</a:t>
            </a:r>
            <a:endParaRPr lang="en-US" altLang="zh-CN" dirty="0" smtClean="0"/>
          </a:p>
          <a:p>
            <a:pPr lvl="1"/>
            <a:r>
              <a:rPr lang="zh-CN" altLang="zh-CN" dirty="0" smtClean="0"/>
              <a:t>入</a:t>
            </a:r>
            <a:r>
              <a:rPr lang="zh-CN" altLang="zh-CN" dirty="0"/>
              <a:t>侵分析引擎模</a:t>
            </a:r>
            <a:r>
              <a:rPr lang="zh-CN" altLang="zh-CN" dirty="0" smtClean="0"/>
              <a:t>块</a:t>
            </a:r>
            <a:endParaRPr lang="en-US" altLang="zh-CN" dirty="0" smtClean="0"/>
          </a:p>
          <a:p>
            <a:pPr lvl="1"/>
            <a:r>
              <a:rPr lang="zh-CN" altLang="zh-CN" dirty="0" smtClean="0"/>
              <a:t>应</a:t>
            </a:r>
            <a:r>
              <a:rPr lang="zh-CN" altLang="zh-CN" dirty="0"/>
              <a:t>急处理模</a:t>
            </a:r>
            <a:r>
              <a:rPr lang="zh-CN" altLang="zh-CN" dirty="0" smtClean="0"/>
              <a:t>块</a:t>
            </a:r>
            <a:endParaRPr lang="en-US" altLang="zh-CN" dirty="0" smtClean="0"/>
          </a:p>
          <a:p>
            <a:pPr lvl="1"/>
            <a:r>
              <a:rPr lang="zh-CN" altLang="zh-CN" dirty="0" smtClean="0"/>
              <a:t>管</a:t>
            </a:r>
            <a:r>
              <a:rPr lang="zh-CN" altLang="zh-CN" dirty="0"/>
              <a:t>理配置模</a:t>
            </a:r>
            <a:r>
              <a:rPr lang="zh-CN" altLang="zh-CN" dirty="0" smtClean="0"/>
              <a:t>块</a:t>
            </a:r>
            <a:endParaRPr lang="en-US" altLang="zh-CN" dirty="0" smtClean="0"/>
          </a:p>
          <a:p>
            <a:pPr lvl="1"/>
            <a:r>
              <a:rPr lang="zh-CN" altLang="zh-CN" dirty="0" smtClean="0"/>
              <a:t>相</a:t>
            </a:r>
            <a:r>
              <a:rPr lang="zh-CN" altLang="zh-CN" dirty="0"/>
              <a:t>关的辅助模块</a:t>
            </a:r>
            <a:endParaRPr lang="zh-CN" altLang="en-US" dirty="0"/>
          </a:p>
        </p:txBody>
      </p:sp>
      <p:graphicFrame>
        <p:nvGraphicFramePr>
          <p:cNvPr id="4" name="对象 3"/>
          <p:cNvGraphicFramePr>
            <a:graphicFrameLocks noChangeAspect="1"/>
          </p:cNvGraphicFramePr>
          <p:nvPr/>
        </p:nvGraphicFramePr>
        <p:xfrm>
          <a:off x="4759325" y="2194982"/>
          <a:ext cx="6262305" cy="3477683"/>
        </p:xfrm>
        <a:graphic>
          <a:graphicData uri="http://schemas.openxmlformats.org/presentationml/2006/ole">
            <mc:AlternateContent xmlns:mc="http://schemas.openxmlformats.org/markup-compatibility/2006">
              <mc:Choice xmlns:v="urn:schemas-microsoft-com:vml" Requires="v">
                <p:oleObj spid="_x0000_s2055" name="Visio" r:id="rId1" imgW="3209925" imgH="1781175" progId="Visio.Drawing.11">
                  <p:embed/>
                </p:oleObj>
              </mc:Choice>
              <mc:Fallback>
                <p:oleObj name="Visio" r:id="rId1" imgW="3209925" imgH="178117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325" y="2194982"/>
                        <a:ext cx="6262305" cy="3477683"/>
                      </a:xfrm>
                      <a:prstGeom prst="rect">
                        <a:avLst/>
                      </a:prstGeom>
                      <a:solidFill>
                        <a:srgbClr val="00CC99"/>
                      </a:solidFill>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8.5.3</a:t>
            </a:r>
            <a:r>
              <a:rPr lang="zh-CN" altLang="zh-CN" dirty="0"/>
              <a:t>入侵检测系统的分类</a:t>
            </a:r>
            <a:endParaRPr lang="zh-CN" altLang="en-US" dirty="0"/>
          </a:p>
        </p:txBody>
      </p:sp>
      <p:sp>
        <p:nvSpPr>
          <p:cNvPr id="3" name="内容占位符 2"/>
          <p:cNvSpPr>
            <a:spLocks noGrp="1"/>
          </p:cNvSpPr>
          <p:nvPr>
            <p:ph idx="1"/>
          </p:nvPr>
        </p:nvSpPr>
        <p:spPr/>
        <p:txBody>
          <a:bodyPr/>
          <a:lstStyle/>
          <a:p>
            <a:r>
              <a:rPr lang="zh-CN" altLang="zh-CN" dirty="0"/>
              <a:t>入侵检测系统</a:t>
            </a:r>
            <a:r>
              <a:rPr lang="zh-CN" altLang="zh-CN" dirty="0" smtClean="0"/>
              <a:t>的</a:t>
            </a:r>
            <a:r>
              <a:rPr lang="zh-CN" altLang="en-US" dirty="0"/>
              <a:t>分类</a:t>
            </a:r>
            <a:r>
              <a:rPr lang="en-US" altLang="zh-CN" dirty="0" smtClean="0"/>
              <a:t>:</a:t>
            </a:r>
            <a:endParaRPr lang="en-US" altLang="zh-CN" dirty="0" smtClean="0"/>
          </a:p>
          <a:p>
            <a:pPr lvl="1"/>
            <a:r>
              <a:rPr lang="zh-CN" altLang="zh-CN" dirty="0"/>
              <a:t>基于主机的入侵检测系统</a:t>
            </a:r>
            <a:endParaRPr lang="en-US" altLang="zh-CN" dirty="0"/>
          </a:p>
          <a:p>
            <a:pPr lvl="1"/>
            <a:r>
              <a:rPr lang="zh-CN" altLang="zh-CN" dirty="0"/>
              <a:t>基</a:t>
            </a:r>
            <a:r>
              <a:rPr lang="zh-CN" altLang="zh-CN" dirty="0" smtClean="0"/>
              <a:t>于网</a:t>
            </a:r>
            <a:r>
              <a:rPr lang="zh-CN" altLang="zh-CN" dirty="0"/>
              <a:t>络的入侵检测系</a:t>
            </a:r>
            <a:r>
              <a:rPr lang="zh-CN" altLang="zh-CN" dirty="0" smtClean="0"/>
              <a:t>统</a:t>
            </a:r>
            <a:endParaRPr lang="en-US" altLang="zh-CN" dirty="0" smtClean="0"/>
          </a:p>
          <a:p>
            <a:pPr lvl="1"/>
            <a:r>
              <a:rPr lang="zh-CN" altLang="zh-CN" dirty="0"/>
              <a:t>分布式入侵检测系统</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229235" y="1846580"/>
            <a:ext cx="11516995" cy="31648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951230" y="1537335"/>
            <a:ext cx="10109200" cy="47929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1346200" y="613410"/>
            <a:ext cx="9499600" cy="54184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a:t>
            </a:r>
            <a:r>
              <a:rPr lang="zh-CN" altLang="en-US" dirty="0"/>
              <a:t>访问控制策略</a:t>
            </a:r>
            <a:endParaRPr lang="zh-CN" altLang="en-US" dirty="0"/>
          </a:p>
        </p:txBody>
      </p:sp>
      <p:sp>
        <p:nvSpPr>
          <p:cNvPr id="3" name="内容占位符 2"/>
          <p:cNvSpPr>
            <a:spLocks noGrp="1"/>
          </p:cNvSpPr>
          <p:nvPr>
            <p:ph idx="1"/>
          </p:nvPr>
        </p:nvSpPr>
        <p:spPr/>
        <p:txBody>
          <a:bodyPr/>
          <a:lstStyle/>
          <a:p>
            <a:r>
              <a:rPr lang="zh-CN" altLang="en-US" dirty="0"/>
              <a:t>强制</a:t>
            </a:r>
            <a:r>
              <a:rPr lang="zh-CN" altLang="en-US" dirty="0" smtClean="0"/>
              <a:t>访问</a:t>
            </a:r>
            <a:r>
              <a:rPr lang="zh-CN" altLang="en-US" dirty="0"/>
              <a:t>控</a:t>
            </a:r>
            <a:r>
              <a:rPr lang="zh-CN" altLang="en-US" dirty="0" smtClean="0"/>
              <a:t>制：</a:t>
            </a:r>
            <a:endParaRPr lang="en-US" altLang="zh-CN" dirty="0" smtClean="0"/>
          </a:p>
          <a:p>
            <a:pPr lvl="1"/>
            <a:r>
              <a:rPr lang="zh-CN" altLang="zh-CN" dirty="0"/>
              <a:t>在自主访问控制的基础上，增加了</a:t>
            </a:r>
            <a:r>
              <a:rPr lang="zh-CN" altLang="zh-CN" dirty="0">
                <a:solidFill>
                  <a:srgbClr val="FF0000"/>
                </a:solidFill>
              </a:rPr>
              <a:t>对资源的属性</a:t>
            </a:r>
            <a:r>
              <a:rPr lang="zh-CN" altLang="zh-CN" dirty="0"/>
              <a:t>（安全属性）</a:t>
            </a:r>
            <a:r>
              <a:rPr lang="zh-CN" altLang="zh-CN" dirty="0">
                <a:solidFill>
                  <a:srgbClr val="FF0000"/>
                </a:solidFill>
              </a:rPr>
              <a:t>划分</a:t>
            </a:r>
            <a:r>
              <a:rPr lang="zh-CN" altLang="zh-CN" dirty="0"/>
              <a:t>，规定</a:t>
            </a:r>
            <a:r>
              <a:rPr lang="zh-CN" altLang="zh-CN" dirty="0">
                <a:solidFill>
                  <a:srgbClr val="FF0000"/>
                </a:solidFill>
              </a:rPr>
              <a:t>不同属性</a:t>
            </a:r>
            <a:r>
              <a:rPr lang="zh-CN" altLang="zh-CN" dirty="0"/>
              <a:t>下的</a:t>
            </a:r>
            <a:r>
              <a:rPr lang="zh-CN" altLang="zh-CN" dirty="0">
                <a:solidFill>
                  <a:srgbClr val="FF0000"/>
                </a:solidFill>
              </a:rPr>
              <a:t>访问权限</a:t>
            </a:r>
            <a:r>
              <a:rPr lang="zh-CN" altLang="zh-CN" dirty="0"/>
              <a:t>。</a:t>
            </a:r>
            <a:endParaRPr lang="zh-CN" altLang="zh-CN" dirty="0"/>
          </a:p>
          <a:p>
            <a:r>
              <a:rPr lang="zh-CN" altLang="zh-CN" dirty="0"/>
              <a:t>对一个安全区域的强制式策略被最终的权威机构采用和执行，它基于能自动实施的规则</a:t>
            </a:r>
            <a:r>
              <a:rPr lang="zh-CN" altLang="zh-CN" dirty="0" smtClean="0"/>
              <a:t>。</a:t>
            </a:r>
            <a:endParaRPr lang="en-US" altLang="zh-CN" dirty="0" smtClean="0"/>
          </a:p>
          <a:p>
            <a:r>
              <a:rPr lang="zh-CN" altLang="zh-CN" dirty="0" smtClean="0"/>
              <a:t>将</a:t>
            </a:r>
            <a:r>
              <a:rPr lang="zh-CN" altLang="zh-CN" dirty="0"/>
              <a:t>主体和客体分为不同的级别，所有</a:t>
            </a:r>
            <a:r>
              <a:rPr lang="zh-CN" altLang="zh-CN" sz="2800" dirty="0">
                <a:solidFill>
                  <a:srgbClr val="FF0000"/>
                </a:solidFill>
              </a:rPr>
              <a:t>对信息</a:t>
            </a:r>
            <a:r>
              <a:rPr lang="zh-CN" altLang="zh-CN" dirty="0"/>
              <a:t>的</a:t>
            </a:r>
            <a:r>
              <a:rPr lang="zh-CN" altLang="zh-CN" sz="2800" dirty="0">
                <a:solidFill>
                  <a:srgbClr val="FF0000"/>
                </a:solidFill>
              </a:rPr>
              <a:t>控制权</a:t>
            </a:r>
            <a:r>
              <a:rPr lang="zh-CN" altLang="zh-CN" dirty="0"/>
              <a:t>都由</a:t>
            </a:r>
            <a:r>
              <a:rPr lang="zh-CN" altLang="zh-CN" sz="2800" dirty="0">
                <a:solidFill>
                  <a:srgbClr val="FF0000"/>
                </a:solidFill>
              </a:rPr>
              <a:t>系统管理员</a:t>
            </a:r>
            <a:r>
              <a:rPr lang="zh-CN" altLang="zh-CN" dirty="0"/>
              <a:t>来决定。</a:t>
            </a:r>
            <a:endParaRPr lang="en-US" altLang="zh-CN" dirty="0" smtClean="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923925" y="2468880"/>
            <a:ext cx="10443845" cy="3629025"/>
          </a:xfrm>
          <a:prstGeom prst="rect">
            <a:avLst/>
          </a:prstGeom>
        </p:spPr>
      </p:pic>
      <p:pic>
        <p:nvPicPr>
          <p:cNvPr id="6" name="图片 5"/>
          <p:cNvPicPr>
            <a:picLocks noChangeAspect="1"/>
          </p:cNvPicPr>
          <p:nvPr/>
        </p:nvPicPr>
        <p:blipFill>
          <a:blip r:embed="rId2"/>
          <a:stretch>
            <a:fillRect/>
          </a:stretch>
        </p:blipFill>
        <p:spPr>
          <a:xfrm>
            <a:off x="923925" y="362585"/>
            <a:ext cx="10796270" cy="20015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305435" y="558165"/>
            <a:ext cx="11276965" cy="547306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707390" y="274955"/>
            <a:ext cx="11020425" cy="635381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756285" y="1614170"/>
            <a:ext cx="10679430" cy="3201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a:t>
            </a:r>
            <a:r>
              <a:rPr lang="zh-CN" altLang="en-US" dirty="0"/>
              <a:t>访问控制策略</a:t>
            </a:r>
            <a:endParaRPr lang="zh-CN" altLang="en-US" dirty="0"/>
          </a:p>
        </p:txBody>
      </p:sp>
      <p:sp>
        <p:nvSpPr>
          <p:cNvPr id="3" name="内容占位符 2"/>
          <p:cNvSpPr>
            <a:spLocks noGrp="1"/>
          </p:cNvSpPr>
          <p:nvPr>
            <p:ph idx="1"/>
          </p:nvPr>
        </p:nvSpPr>
        <p:spPr/>
        <p:txBody>
          <a:bodyPr>
            <a:normAutofit/>
          </a:bodyPr>
          <a:lstStyle/>
          <a:p>
            <a:r>
              <a:rPr lang="zh-CN" altLang="zh-CN" dirty="0"/>
              <a:t>基于角色的访问控</a:t>
            </a:r>
            <a:r>
              <a:rPr lang="zh-CN" altLang="zh-CN" dirty="0" smtClean="0"/>
              <a:t>制</a:t>
            </a:r>
            <a:r>
              <a:rPr lang="zh-CN" altLang="en-US" dirty="0" smtClean="0"/>
              <a:t>：</a:t>
            </a:r>
            <a:endParaRPr lang="en-US" altLang="zh-CN" dirty="0" smtClean="0"/>
          </a:p>
          <a:p>
            <a:pPr lvl="1"/>
            <a:r>
              <a:rPr lang="zh-CN" altLang="zh-CN" dirty="0"/>
              <a:t>同时具有</a:t>
            </a:r>
            <a:r>
              <a:rPr lang="zh-CN" altLang="zh-CN" dirty="0">
                <a:solidFill>
                  <a:srgbClr val="FF0000"/>
                </a:solidFill>
              </a:rPr>
              <a:t>基于身份策略</a:t>
            </a:r>
            <a:r>
              <a:rPr lang="zh-CN" altLang="zh-CN" dirty="0"/>
              <a:t>的</a:t>
            </a:r>
            <a:r>
              <a:rPr lang="zh-CN" altLang="zh-CN" dirty="0">
                <a:solidFill>
                  <a:srgbClr val="FF0000"/>
                </a:solidFill>
              </a:rPr>
              <a:t>特征</a:t>
            </a:r>
            <a:r>
              <a:rPr lang="zh-CN" altLang="zh-CN" dirty="0"/>
              <a:t>，也具有</a:t>
            </a:r>
            <a:r>
              <a:rPr lang="zh-CN" altLang="zh-CN" dirty="0">
                <a:solidFill>
                  <a:srgbClr val="FF0000"/>
                </a:solidFill>
              </a:rPr>
              <a:t>基于规则策略</a:t>
            </a:r>
            <a:r>
              <a:rPr lang="zh-CN" altLang="zh-CN" dirty="0"/>
              <a:t>的</a:t>
            </a:r>
            <a:r>
              <a:rPr lang="zh-CN" altLang="zh-CN" dirty="0">
                <a:solidFill>
                  <a:srgbClr val="FF0000"/>
                </a:solidFill>
              </a:rPr>
              <a:t>特征</a:t>
            </a:r>
            <a:r>
              <a:rPr lang="zh-CN" altLang="zh-CN" dirty="0"/>
              <a:t>，可以看作是基于组的策略的变种，根据用户所属的角色做出授权决</a:t>
            </a:r>
            <a:r>
              <a:rPr lang="zh-CN" altLang="zh-CN" dirty="0" smtClean="0"/>
              <a:t>定</a:t>
            </a:r>
            <a:endParaRPr lang="en-US" altLang="zh-CN" dirty="0" smtClean="0"/>
          </a:p>
          <a:p>
            <a:r>
              <a:rPr lang="zh-CN" altLang="zh-CN" dirty="0"/>
              <a:t>与访问者的身份认证密切相关，通过确定该合法访问者的身份来确定访问者在系统中对哪类信息有什么样的访问权</a:t>
            </a:r>
            <a:r>
              <a:rPr lang="zh-CN" altLang="zh-CN" dirty="0" smtClean="0"/>
              <a:t>限</a:t>
            </a:r>
            <a:endParaRPr lang="en-US" altLang="zh-CN" dirty="0" smtClean="0"/>
          </a:p>
          <a:p>
            <a:r>
              <a:rPr lang="zh-CN" altLang="zh-CN" dirty="0">
                <a:solidFill>
                  <a:srgbClr val="FF0000"/>
                </a:solidFill>
              </a:rPr>
              <a:t>角色与组的区别</a:t>
            </a:r>
            <a:r>
              <a:rPr lang="zh-CN" altLang="zh-CN" dirty="0"/>
              <a:t>是：</a:t>
            </a:r>
            <a:r>
              <a:rPr lang="zh-CN" altLang="zh-CN" dirty="0">
                <a:solidFill>
                  <a:srgbClr val="FF0000"/>
                </a:solidFill>
              </a:rPr>
              <a:t>组，代表一组用户的集合</a:t>
            </a:r>
            <a:r>
              <a:rPr lang="zh-CN" altLang="zh-CN" dirty="0"/>
              <a:t>；</a:t>
            </a:r>
            <a:r>
              <a:rPr lang="zh-CN" altLang="zh-CN" dirty="0">
                <a:solidFill>
                  <a:srgbClr val="FF0000"/>
                </a:solidFill>
              </a:rPr>
              <a:t>角色，则是一组用户的集合＋一组操作权限的集合</a:t>
            </a:r>
            <a:r>
              <a:rPr lang="zh-CN" altLang="zh-CN" dirty="0"/>
              <a:t>。</a:t>
            </a:r>
            <a:endParaRPr lang="zh-CN"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a:t>
            </a:r>
            <a:r>
              <a:rPr lang="zh-CN" altLang="en-US" dirty="0"/>
              <a:t>访问控制的常用实现方</a:t>
            </a:r>
            <a:r>
              <a:rPr lang="zh-CN" altLang="en-US" dirty="0" smtClean="0"/>
              <a:t>法</a:t>
            </a:r>
            <a:endParaRPr lang="zh-CN" altLang="en-US" dirty="0"/>
          </a:p>
        </p:txBody>
      </p:sp>
      <p:sp>
        <p:nvSpPr>
          <p:cNvPr id="3" name="内容占位符 2"/>
          <p:cNvSpPr>
            <a:spLocks noGrp="1"/>
          </p:cNvSpPr>
          <p:nvPr>
            <p:ph idx="1"/>
          </p:nvPr>
        </p:nvSpPr>
        <p:spPr/>
        <p:txBody>
          <a:bodyPr/>
          <a:lstStyle/>
          <a:p>
            <a:r>
              <a:rPr lang="zh-CN" altLang="zh-CN" dirty="0"/>
              <a:t>访问控制表（</a:t>
            </a:r>
            <a:r>
              <a:rPr lang="en-US" altLang="zh-CN" dirty="0"/>
              <a:t>ACL</a:t>
            </a:r>
            <a:r>
              <a:rPr lang="zh-CN" altLang="zh-CN" dirty="0"/>
              <a:t>）</a:t>
            </a:r>
            <a:endParaRPr lang="zh-CN" altLang="zh-CN" dirty="0"/>
          </a:p>
          <a:p>
            <a:pPr lvl="1"/>
            <a:r>
              <a:rPr lang="zh-CN" altLang="zh-CN" dirty="0"/>
              <a:t>对应于访问控制矩阵中的一列内容，</a:t>
            </a:r>
            <a:r>
              <a:rPr lang="zh-CN" altLang="zh-CN" dirty="0">
                <a:solidFill>
                  <a:srgbClr val="FF0000"/>
                </a:solidFill>
              </a:rPr>
              <a:t>基于身份的访问控制策略和基于角色的访问控制策略都可以用</a:t>
            </a:r>
            <a:r>
              <a:rPr lang="en-US" altLang="zh-CN" dirty="0">
                <a:solidFill>
                  <a:srgbClr val="FF0000"/>
                </a:solidFill>
              </a:rPr>
              <a:t>ACL</a:t>
            </a:r>
            <a:r>
              <a:rPr lang="zh-CN" altLang="zh-CN" dirty="0">
                <a:solidFill>
                  <a:srgbClr val="FF0000"/>
                </a:solidFill>
              </a:rPr>
              <a:t>来实现。</a:t>
            </a:r>
            <a:endParaRPr lang="zh-CN" altLang="zh-CN" dirty="0">
              <a:solidFill>
                <a:srgbClr val="FF0000"/>
              </a:solidFill>
            </a:endParaRPr>
          </a:p>
          <a:p>
            <a:r>
              <a:rPr lang="zh-CN" altLang="zh-CN" dirty="0"/>
              <a:t>优点：控制粒度比较小，适用于被区分的用户数比较小的情况，并且这些用户的授权情况相对比较稳定的情形。</a:t>
            </a:r>
            <a:endParaRPr lang="zh-CN"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访问控制的常用实现方法</a:t>
            </a:r>
            <a:endParaRPr lang="zh-CN" altLang="en-US" dirty="0"/>
          </a:p>
        </p:txBody>
      </p:sp>
      <p:sp>
        <p:nvSpPr>
          <p:cNvPr id="3" name="内容占位符 2"/>
          <p:cNvSpPr>
            <a:spLocks noGrp="1"/>
          </p:cNvSpPr>
          <p:nvPr>
            <p:ph idx="1"/>
          </p:nvPr>
        </p:nvSpPr>
        <p:spPr/>
        <p:txBody>
          <a:bodyPr/>
          <a:lstStyle/>
          <a:p>
            <a:r>
              <a:rPr lang="zh-CN" altLang="zh-CN" dirty="0"/>
              <a:t>访问能力</a:t>
            </a:r>
            <a:r>
              <a:rPr lang="zh-CN" altLang="zh-CN" dirty="0" smtClean="0"/>
              <a:t>表</a:t>
            </a:r>
            <a:r>
              <a:rPr lang="zh-CN" altLang="en-US" dirty="0" smtClean="0"/>
              <a:t>：</a:t>
            </a:r>
            <a:endParaRPr lang="zh-CN" altLang="zh-CN" dirty="0"/>
          </a:p>
          <a:p>
            <a:pPr lvl="1"/>
            <a:r>
              <a:rPr lang="zh-CN" altLang="zh-CN" dirty="0"/>
              <a:t>授权机构针对</a:t>
            </a:r>
            <a:r>
              <a:rPr lang="zh-CN" altLang="zh-CN" dirty="0">
                <a:solidFill>
                  <a:srgbClr val="FF0000"/>
                </a:solidFill>
              </a:rPr>
              <a:t>每个限制区域</a:t>
            </a:r>
            <a:r>
              <a:rPr lang="zh-CN" altLang="zh-CN" dirty="0"/>
              <a:t>，都为用户维护它的访问控制能力。它与</a:t>
            </a:r>
            <a:r>
              <a:rPr lang="en-US" altLang="zh-CN" dirty="0"/>
              <a:t>ACL</a:t>
            </a:r>
            <a:r>
              <a:rPr lang="zh-CN" altLang="zh-CN" dirty="0"/>
              <a:t>相比较，</a:t>
            </a:r>
            <a:r>
              <a:rPr lang="zh-CN" altLang="zh-CN" dirty="0">
                <a:solidFill>
                  <a:srgbClr val="FF0000"/>
                </a:solidFill>
              </a:rPr>
              <a:t>在每个受限制的区域，都维护一个ACL表</a:t>
            </a:r>
            <a:r>
              <a:rPr lang="zh-CN" altLang="zh-CN" dirty="0" smtClean="0"/>
              <a:t>。</a:t>
            </a:r>
            <a:endParaRPr lang="en-US" altLang="zh-CN" dirty="0" smtClean="0"/>
          </a:p>
          <a:p>
            <a:r>
              <a:rPr lang="zh-CN" altLang="zh-CN" dirty="0"/>
              <a:t>安全标</a:t>
            </a:r>
            <a:r>
              <a:rPr lang="zh-CN" altLang="zh-CN" dirty="0" smtClean="0"/>
              <a:t>签</a:t>
            </a:r>
            <a:r>
              <a:rPr lang="zh-CN" altLang="en-US" dirty="0" smtClean="0"/>
              <a:t>：</a:t>
            </a:r>
            <a:endParaRPr lang="zh-CN" altLang="zh-CN" sz="4000" dirty="0"/>
          </a:p>
          <a:p>
            <a:pPr lvl="1"/>
            <a:r>
              <a:rPr lang="zh-CN" altLang="zh-CN" sz="3200" dirty="0">
                <a:solidFill>
                  <a:srgbClr val="FF0000"/>
                </a:solidFill>
              </a:rPr>
              <a:t>发起请求时</a:t>
            </a:r>
            <a:r>
              <a:rPr lang="zh-CN" altLang="zh-CN" dirty="0"/>
              <a:t>，</a:t>
            </a:r>
            <a:r>
              <a:rPr lang="zh-CN" altLang="zh-CN" sz="3200" dirty="0">
                <a:solidFill>
                  <a:srgbClr val="FF0000"/>
                </a:solidFill>
              </a:rPr>
              <a:t>附属一个安全标签</a:t>
            </a:r>
            <a:r>
              <a:rPr lang="zh-CN" altLang="zh-CN" dirty="0"/>
              <a:t>，在</a:t>
            </a:r>
            <a:r>
              <a:rPr lang="zh-CN" altLang="zh-CN" sz="3200" dirty="0">
                <a:solidFill>
                  <a:srgbClr val="FF0000"/>
                </a:solidFill>
              </a:rPr>
              <a:t>目标</a:t>
            </a:r>
            <a:r>
              <a:rPr lang="zh-CN" altLang="zh-CN" dirty="0"/>
              <a:t>的属性</a:t>
            </a:r>
            <a:r>
              <a:rPr lang="zh-CN" altLang="zh-CN" sz="3200" dirty="0">
                <a:solidFill>
                  <a:srgbClr val="FF0000"/>
                </a:solidFill>
              </a:rPr>
              <a:t>中</a:t>
            </a:r>
            <a:r>
              <a:rPr lang="zh-CN" altLang="zh-CN" dirty="0"/>
              <a:t>，</a:t>
            </a:r>
            <a:r>
              <a:rPr lang="zh-CN" altLang="zh-CN" sz="3200" dirty="0">
                <a:solidFill>
                  <a:srgbClr val="FF0000"/>
                </a:solidFill>
              </a:rPr>
              <a:t>也有一个</a:t>
            </a:r>
            <a:r>
              <a:rPr lang="zh-CN" altLang="zh-CN" dirty="0"/>
              <a:t>相应的</a:t>
            </a:r>
            <a:r>
              <a:rPr lang="zh-CN" altLang="zh-CN" sz="3200" dirty="0">
                <a:solidFill>
                  <a:srgbClr val="FF0000"/>
                </a:solidFill>
              </a:rPr>
              <a:t>安全标签</a:t>
            </a:r>
            <a:r>
              <a:rPr lang="zh-CN" altLang="zh-CN" dirty="0"/>
              <a:t>。在做出授权决定时，目标环境</a:t>
            </a:r>
            <a:r>
              <a:rPr lang="zh-CN" altLang="zh-CN" sz="3200" dirty="0">
                <a:solidFill>
                  <a:srgbClr val="FF0000"/>
                </a:solidFill>
              </a:rPr>
              <a:t>根据这两个标签决定</a:t>
            </a:r>
            <a:r>
              <a:rPr lang="zh-CN" altLang="zh-CN" dirty="0"/>
              <a:t>是</a:t>
            </a:r>
            <a:r>
              <a:rPr lang="zh-CN" altLang="zh-CN" sz="3200" dirty="0">
                <a:solidFill>
                  <a:srgbClr val="FF0000"/>
                </a:solidFill>
              </a:rPr>
              <a:t>允许</a:t>
            </a:r>
            <a:r>
              <a:rPr lang="zh-CN" altLang="zh-CN" dirty="0"/>
              <a:t>还是</a:t>
            </a:r>
            <a:r>
              <a:rPr lang="zh-CN" altLang="zh-CN" sz="3200" dirty="0">
                <a:solidFill>
                  <a:srgbClr val="FF0000"/>
                </a:solidFill>
              </a:rPr>
              <a:t>拒绝访问</a:t>
            </a:r>
            <a:r>
              <a:rPr lang="zh-CN" altLang="zh-CN" dirty="0"/>
              <a:t>，常常用于</a:t>
            </a:r>
            <a:r>
              <a:rPr lang="zh-CN" altLang="zh-CN" sz="3200" dirty="0">
                <a:solidFill>
                  <a:srgbClr val="FF0000"/>
                </a:solidFill>
              </a:rPr>
              <a:t>多级访问策略</a:t>
            </a:r>
            <a:r>
              <a:rPr lang="zh-CN" altLang="zh-CN" dirty="0"/>
              <a: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8345</Words>
  <Application>WPS 演示</Application>
  <PresentationFormat>自定义</PresentationFormat>
  <Paragraphs>363</Paragraphs>
  <Slides>63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8" baseType="lpstr">
      <vt:lpstr>Arial</vt:lpstr>
      <vt:lpstr>宋体</vt:lpstr>
      <vt:lpstr>Wingdings</vt:lpstr>
      <vt:lpstr>Wingdings 2</vt:lpstr>
      <vt:lpstr>Arial</vt:lpstr>
      <vt:lpstr>Franklin Gothic Book</vt:lpstr>
      <vt:lpstr>微软雅黑</vt:lpstr>
      <vt:lpstr>Franklin Gothic Medium</vt:lpstr>
      <vt:lpstr>黑体</vt:lpstr>
      <vt:lpstr>Arial Unicode MS</vt:lpstr>
      <vt:lpstr>Calibri</vt:lpstr>
      <vt:lpstr>Verdana</vt:lpstr>
      <vt:lpstr>暗香扑面</vt:lpstr>
      <vt:lpstr>Visio.Drawing.11</vt:lpstr>
      <vt:lpstr>Visio.Drawing.11</vt:lpstr>
      <vt:lpstr>第8章 访问控制技术</vt:lpstr>
      <vt:lpstr>第8章 访问控制技术</vt:lpstr>
      <vt:lpstr>8.1访问控制技术概述</vt:lpstr>
      <vt:lpstr>8.1访问控制技术概述</vt:lpstr>
      <vt:lpstr>8.2访问控制策略</vt:lpstr>
      <vt:lpstr>8.2访问控制策略</vt:lpstr>
      <vt:lpstr>8.2访问控制策略</vt:lpstr>
      <vt:lpstr>8.3访问控制的常用实现方法</vt:lpstr>
      <vt:lpstr>8.3访问控制的常用实现方法</vt:lpstr>
      <vt:lpstr>8.3访问控制的常用实现方法</vt:lpstr>
      <vt:lpstr>8.4防火墙技术基础</vt:lpstr>
      <vt:lpstr>8.4.1防火墙的基本概念</vt:lpstr>
      <vt:lpstr>8.4.1防火墙的基本概念</vt:lpstr>
      <vt:lpstr>8.4.2防火墙的功能</vt:lpstr>
      <vt:lpstr>8.4.3防火墙的缺点</vt:lpstr>
      <vt:lpstr>8.4.4防火墙的基本结构</vt:lpstr>
      <vt:lpstr>8.4.5防火墙的类型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8.4.6防火墙安全设计策略</vt:lpstr>
      <vt:lpstr>8.4.6防火墙安全设计策略</vt:lpstr>
      <vt:lpstr>8.4.7防火墙攻击策略</vt:lpstr>
      <vt:lpstr>8.4.8第四代防火墙的主要技术</vt:lpstr>
      <vt:lpstr>8.4.8第四代防火墙的主要技术</vt:lpstr>
      <vt:lpstr>8.4.8第四代防火墙的主要技术</vt:lpstr>
      <vt:lpstr>8.4.8第四代防火墙的主要技术</vt:lpstr>
      <vt:lpstr>8.4.9防火墙发展的新方向</vt:lpstr>
      <vt:lpstr>分布式防火墙技术</vt:lpstr>
      <vt:lpstr>分布式防火墙技术</vt:lpstr>
      <vt:lpstr>分布式防火墙技术</vt:lpstr>
      <vt:lpstr>分布式防火墙技术</vt:lpstr>
      <vt:lpstr>8.5入侵检测技术</vt:lpstr>
      <vt:lpstr>8.5.1入侵检测概念</vt:lpstr>
      <vt:lpstr>8.5.1入侵检测概念</vt:lpstr>
      <vt:lpstr>8.5.2入侵检测系统模型</vt:lpstr>
      <vt:lpstr>PowerPoint 演示文稿</vt:lpstr>
      <vt:lpstr>PowerPoint 演示文稿</vt:lpstr>
      <vt:lpstr>PowerPoint 演示文稿</vt:lpstr>
      <vt:lpstr>PowerPoint 演示文稿</vt:lpstr>
      <vt:lpstr>PowerPoint 演示文稿</vt:lpstr>
      <vt:lpstr>8.5.3入侵检测技术分类</vt:lpstr>
      <vt:lpstr>PowerPoint 演示文稿</vt:lpstr>
      <vt:lpstr>PowerPoint 演示文稿</vt:lpstr>
      <vt:lpstr>8.5.4入侵检测系统的组成与分类</vt:lpstr>
      <vt:lpstr>8.5.4入侵检测系统的组成与分类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访问控制技术</dc:title>
  <dc:creator>ajexwu</dc:creator>
  <cp:lastModifiedBy>静心明道</cp:lastModifiedBy>
  <cp:revision>162</cp:revision>
  <dcterms:created xsi:type="dcterms:W3CDTF">2015-05-05T08:02:00Z</dcterms:created>
  <dcterms:modified xsi:type="dcterms:W3CDTF">2017-11-26T15:17:03Z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