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-53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96686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214686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620275" y="274638"/>
            <a:ext cx="1962125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915424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7536" y="6400800"/>
            <a:ext cx="4267200" cy="28380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107936" y="6400800"/>
            <a:ext cx="49784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14400" y="3143248"/>
            <a:ext cx="103632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3143249"/>
            <a:ext cx="103632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1643062"/>
            <a:ext cx="103632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1410736"/>
            <a:ext cx="109728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714733" y="1053546"/>
            <a:ext cx="7872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14734" y="228600"/>
            <a:ext cx="7867669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14733" y="1142984"/>
            <a:ext cx="7867667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7" y="1142984"/>
            <a:ext cx="3009877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304800"/>
            <a:ext cx="85344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35403" y="1143000"/>
            <a:ext cx="9630997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49600" y="5410200"/>
            <a:ext cx="7543851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12192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1600" y="6400800"/>
            <a:ext cx="42672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12000" y="6400800"/>
            <a:ext cx="49784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486400" y="6400800"/>
            <a:ext cx="12192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 panose="05020102010507070707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第九章</a:t>
            </a:r>
            <a:r>
              <a:rPr lang="en-US" altLang="zh-CN" dirty="0"/>
              <a:t>  </a:t>
            </a:r>
            <a:r>
              <a:rPr lang="zh-CN" altLang="zh-CN" dirty="0"/>
              <a:t>虚拟专用网络</a:t>
            </a:r>
            <a:r>
              <a:rPr lang="en-US" altLang="zh-CN" dirty="0"/>
              <a:t>(VPN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9.4VPN</a:t>
            </a:r>
            <a:r>
              <a:rPr lang="zh-CN" altLang="zh-CN" dirty="0"/>
              <a:t>的建立方</a:t>
            </a:r>
            <a:r>
              <a:rPr lang="zh-CN" altLang="zh-CN" dirty="0" smtClean="0"/>
              <a:t>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9.4.1 Host</a:t>
            </a:r>
            <a:r>
              <a:rPr lang="zh-CN" altLang="zh-CN" dirty="0" smtClean="0"/>
              <a:t>对</a:t>
            </a:r>
            <a:r>
              <a:rPr lang="en-US" altLang="zh-CN" dirty="0" smtClean="0"/>
              <a:t>Host</a:t>
            </a:r>
            <a:r>
              <a:rPr lang="zh-CN" altLang="zh-CN" dirty="0"/>
              <a:t>模式</a:t>
            </a:r>
            <a:endParaRPr lang="zh-CN" altLang="zh-CN" b="1" dirty="0"/>
          </a:p>
          <a:p>
            <a:r>
              <a:rPr lang="en-US" altLang="zh-CN" dirty="0" smtClean="0"/>
              <a:t>9.4.2 Host</a:t>
            </a:r>
            <a:r>
              <a:rPr lang="zh-CN" altLang="zh-CN" dirty="0" smtClean="0"/>
              <a:t>对</a:t>
            </a:r>
            <a:r>
              <a:rPr lang="en-US" altLang="zh-CN" dirty="0" smtClean="0"/>
              <a:t>VPN</a:t>
            </a:r>
            <a:r>
              <a:rPr lang="zh-CN" altLang="zh-CN" dirty="0" smtClean="0"/>
              <a:t>网</a:t>
            </a:r>
            <a:r>
              <a:rPr lang="zh-CN" altLang="zh-CN" dirty="0"/>
              <a:t>关模</a:t>
            </a:r>
            <a:r>
              <a:rPr lang="zh-CN" altLang="zh-CN" dirty="0" smtClean="0"/>
              <a:t>式</a:t>
            </a:r>
            <a:endParaRPr lang="en-US" altLang="zh-CN" dirty="0" smtClean="0"/>
          </a:p>
          <a:p>
            <a:r>
              <a:rPr lang="en-US" altLang="zh-CN" dirty="0"/>
              <a:t>9.4.3 </a:t>
            </a:r>
            <a:r>
              <a:rPr lang="en-US" altLang="zh-CN" dirty="0" smtClean="0"/>
              <a:t>VPN</a:t>
            </a:r>
            <a:r>
              <a:rPr lang="zh-CN" altLang="zh-CN" dirty="0" smtClean="0"/>
              <a:t>对</a:t>
            </a:r>
            <a:r>
              <a:rPr lang="en-US" altLang="zh-CN" dirty="0" smtClean="0"/>
              <a:t>VPN</a:t>
            </a:r>
            <a:r>
              <a:rPr lang="zh-CN" altLang="zh-CN" dirty="0" smtClean="0"/>
              <a:t>网关</a:t>
            </a:r>
            <a:endParaRPr lang="en-US" altLang="zh-CN" dirty="0" smtClean="0"/>
          </a:p>
          <a:p>
            <a:r>
              <a:rPr lang="en-US" altLang="zh-CN" dirty="0"/>
              <a:t>9.4.4 </a:t>
            </a:r>
            <a:r>
              <a:rPr lang="en-US" altLang="zh-CN" dirty="0" smtClean="0"/>
              <a:t>Remote User</a:t>
            </a:r>
            <a:r>
              <a:rPr lang="zh-CN" altLang="zh-CN" dirty="0" smtClean="0"/>
              <a:t>对</a:t>
            </a:r>
            <a:r>
              <a:rPr lang="en-US" altLang="zh-CN" dirty="0" smtClean="0"/>
              <a:t>VPN</a:t>
            </a:r>
            <a:r>
              <a:rPr lang="zh-CN" altLang="zh-CN" dirty="0" smtClean="0"/>
              <a:t>网</a:t>
            </a:r>
            <a:r>
              <a:rPr lang="zh-CN" altLang="zh-CN" dirty="0"/>
              <a:t>关模式</a:t>
            </a:r>
            <a:endParaRPr lang="zh-CN" altLang="zh-CN" b="1" dirty="0"/>
          </a:p>
          <a:p>
            <a:endParaRPr lang="zh-CN" altLang="zh-CN" b="1" dirty="0"/>
          </a:p>
          <a:p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9.4.1 Host</a:t>
            </a:r>
            <a:r>
              <a:rPr lang="zh-CN" altLang="zh-CN" dirty="0"/>
              <a:t>对</a:t>
            </a:r>
            <a:r>
              <a:rPr lang="en-US" altLang="zh-CN" dirty="0"/>
              <a:t>Host</a:t>
            </a:r>
            <a:r>
              <a:rPr lang="zh-CN" altLang="zh-CN" dirty="0"/>
              <a:t>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4820816" cy="4686320"/>
          </a:xfrm>
        </p:spPr>
        <p:txBody>
          <a:bodyPr/>
          <a:lstStyle/>
          <a:p>
            <a:r>
              <a:rPr lang="zh-CN" altLang="zh-CN" dirty="0"/>
              <a:t>要求通过</a:t>
            </a:r>
            <a:r>
              <a:rPr lang="en-US" altLang="zh-CN" dirty="0"/>
              <a:t>VPN</a:t>
            </a:r>
            <a:r>
              <a:rPr lang="zh-CN" altLang="zh-CN" dirty="0"/>
              <a:t>交换数据的两个网络内部的主机支持类似</a:t>
            </a:r>
            <a:r>
              <a:rPr lang="en-US" altLang="zh-CN" dirty="0"/>
              <a:t>IPsec</a:t>
            </a:r>
            <a:r>
              <a:rPr lang="zh-CN" altLang="zh-CN" dirty="0"/>
              <a:t>的协议，而两端网络与</a:t>
            </a:r>
            <a:r>
              <a:rPr lang="en-US" altLang="zh-CN" dirty="0"/>
              <a:t>Internet</a:t>
            </a:r>
            <a:r>
              <a:rPr lang="zh-CN" altLang="zh-CN" dirty="0"/>
              <a:t>的接入</a:t>
            </a:r>
            <a:r>
              <a:rPr lang="en-US" altLang="zh-CN" dirty="0"/>
              <a:t>VPN</a:t>
            </a:r>
            <a:r>
              <a:rPr lang="zh-CN" altLang="zh-CN" dirty="0"/>
              <a:t>网管则可以不支持</a:t>
            </a:r>
            <a:r>
              <a:rPr lang="en-US" altLang="zh-CN" dirty="0"/>
              <a:t>IPsec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495730" y="1726163"/>
          <a:ext cx="6545336" cy="4534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1" imgW="5961380" imgH="5889625" progId="Visio.Drawing.11">
                  <p:embed/>
                </p:oleObj>
              </mc:Choice>
              <mc:Fallback>
                <p:oleObj name="Visio" r:id="rId1" imgW="5961380" imgH="58896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730" y="1726163"/>
                        <a:ext cx="6545336" cy="45346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9.4.2 Host</a:t>
            </a:r>
            <a:r>
              <a:rPr lang="zh-CN" altLang="zh-CN" dirty="0"/>
              <a:t>对</a:t>
            </a:r>
            <a:r>
              <a:rPr lang="en-US" altLang="zh-CN" dirty="0"/>
              <a:t>VPN</a:t>
            </a:r>
            <a:r>
              <a:rPr lang="zh-CN" altLang="zh-CN" dirty="0"/>
              <a:t>网关模</a:t>
            </a:r>
            <a:r>
              <a:rPr lang="zh-CN" altLang="zh-CN" dirty="0" smtClean="0"/>
              <a:t>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5184710" cy="4686320"/>
          </a:xfrm>
        </p:spPr>
        <p:txBody>
          <a:bodyPr/>
          <a:lstStyle/>
          <a:p>
            <a:r>
              <a:rPr lang="zh-CN" altLang="zh-CN" dirty="0"/>
              <a:t>要求处于一端的主机都支持</a:t>
            </a:r>
            <a:r>
              <a:rPr lang="en-US" altLang="zh-CN" dirty="0" err="1"/>
              <a:t>IPSec</a:t>
            </a:r>
            <a:r>
              <a:rPr lang="zh-CN" altLang="zh-CN" dirty="0"/>
              <a:t>，而另一端的</a:t>
            </a:r>
            <a:r>
              <a:rPr lang="en-US" altLang="zh-CN" dirty="0"/>
              <a:t>VPN</a:t>
            </a:r>
            <a:r>
              <a:rPr lang="zh-CN" altLang="zh-CN" dirty="0"/>
              <a:t>网关必须支持</a:t>
            </a:r>
            <a:r>
              <a:rPr lang="en-US" altLang="zh-CN" dirty="0" err="1"/>
              <a:t>IPSec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793740" y="1446530"/>
          <a:ext cx="5280660" cy="5422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Visio" r:id="rId1" imgW="6151245" imgH="6327140" progId="Visio.Drawing.11">
                  <p:embed/>
                </p:oleObj>
              </mc:Choice>
              <mc:Fallback>
                <p:oleObj name="Visio" r:id="rId1" imgW="6151245" imgH="632714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740" y="1446530"/>
                        <a:ext cx="5280660" cy="5422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9.4.3 VPN</a:t>
            </a:r>
            <a:r>
              <a:rPr lang="zh-CN" altLang="zh-CN" dirty="0"/>
              <a:t>对</a:t>
            </a:r>
            <a:r>
              <a:rPr lang="en-US" altLang="zh-CN" dirty="0"/>
              <a:t>VPN</a:t>
            </a:r>
            <a:r>
              <a:rPr lang="zh-CN" altLang="zh-CN" dirty="0"/>
              <a:t>网</a:t>
            </a:r>
            <a:r>
              <a:rPr lang="zh-CN" altLang="zh-CN" dirty="0" smtClean="0"/>
              <a:t>关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4736841" cy="4686320"/>
          </a:xfrm>
        </p:spPr>
        <p:txBody>
          <a:bodyPr/>
          <a:lstStyle/>
          <a:p>
            <a:r>
              <a:rPr lang="zh-CN" altLang="zh-CN" dirty="0"/>
              <a:t>不要求主机支持</a:t>
            </a:r>
            <a:r>
              <a:rPr lang="en-US" altLang="zh-CN" dirty="0" err="1"/>
              <a:t>IPSec</a:t>
            </a:r>
            <a:r>
              <a:rPr lang="zh-CN" altLang="zh-CN" dirty="0"/>
              <a:t>，而要求</a:t>
            </a:r>
            <a:r>
              <a:rPr lang="en-US" altLang="zh-CN" dirty="0"/>
              <a:t>VPN</a:t>
            </a:r>
            <a:r>
              <a:rPr lang="zh-CN" altLang="zh-CN" dirty="0"/>
              <a:t>网关必须支持</a:t>
            </a:r>
            <a:r>
              <a:rPr lang="en-US" altLang="zh-CN" dirty="0" smtClean="0"/>
              <a:t>IPsec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803641" y="1548880"/>
          <a:ext cx="5523722" cy="5031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Visio" r:id="rId1" imgW="5970270" imgH="6069330" progId="Visio.Drawing.11">
                  <p:embed/>
                </p:oleObj>
              </mc:Choice>
              <mc:Fallback>
                <p:oleObj name="Visio" r:id="rId1" imgW="5970270" imgH="60693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641" y="1548880"/>
                        <a:ext cx="5523722" cy="50311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9.4.4 Remote User</a:t>
            </a:r>
            <a:r>
              <a:rPr lang="zh-CN" altLang="zh-CN" dirty="0"/>
              <a:t>对</a:t>
            </a:r>
            <a:r>
              <a:rPr lang="en-US" altLang="zh-CN" dirty="0"/>
              <a:t>VPN</a:t>
            </a:r>
            <a:r>
              <a:rPr lang="zh-CN" altLang="zh-CN" dirty="0"/>
              <a:t>网关模</a:t>
            </a:r>
            <a:r>
              <a:rPr lang="zh-CN" altLang="zh-CN" dirty="0" smtClean="0"/>
              <a:t>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4848808" cy="4686320"/>
          </a:xfrm>
        </p:spPr>
        <p:txBody>
          <a:bodyPr/>
          <a:lstStyle/>
          <a:p>
            <a:r>
              <a:rPr lang="zh-CN" altLang="zh-CN" dirty="0"/>
              <a:t>针对远程用户通过</a:t>
            </a:r>
            <a:r>
              <a:rPr lang="en-US" altLang="zh-CN" dirty="0"/>
              <a:t>VPN</a:t>
            </a:r>
            <a:r>
              <a:rPr lang="zh-CN" altLang="zh-CN" dirty="0"/>
              <a:t>连接到网络的情况。这种情况，远程用户的主机必须支持</a:t>
            </a:r>
            <a:r>
              <a:rPr lang="en-US" altLang="zh-CN" dirty="0" err="1"/>
              <a:t>IPSec</a:t>
            </a:r>
            <a:r>
              <a:rPr lang="zh-CN" altLang="zh-CN" dirty="0"/>
              <a:t>，而</a:t>
            </a:r>
            <a:r>
              <a:rPr lang="en-US" altLang="zh-CN" dirty="0"/>
              <a:t>VPN</a:t>
            </a:r>
            <a:r>
              <a:rPr lang="zh-CN" altLang="zh-CN" dirty="0"/>
              <a:t>网关也必须支持</a:t>
            </a:r>
            <a:r>
              <a:rPr lang="en-US" altLang="zh-CN" dirty="0" err="1" smtClean="0"/>
              <a:t>IPSec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096000" y="1474235"/>
          <a:ext cx="4991878" cy="502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1" imgW="6428740" imgH="6169660" progId="Visio.Drawing.11">
                  <p:embed/>
                </p:oleObj>
              </mc:Choice>
              <mc:Fallback>
                <p:oleObj name="Visio" r:id="rId1" imgW="6428740" imgH="616966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74235"/>
                        <a:ext cx="4991878" cy="502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第九章</a:t>
            </a:r>
            <a:r>
              <a:rPr lang="en-US" altLang="zh-CN" dirty="0"/>
              <a:t>  </a:t>
            </a:r>
            <a:r>
              <a:rPr lang="zh-CN" altLang="zh-CN" dirty="0"/>
              <a:t>虚拟专用网络</a:t>
            </a:r>
            <a:r>
              <a:rPr lang="en-US" altLang="zh-CN" dirty="0"/>
              <a:t>(VPN)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9.1VPN</a:t>
            </a:r>
            <a:r>
              <a:rPr lang="zh-CN" altLang="zh-CN" dirty="0"/>
              <a:t>的概念</a:t>
            </a:r>
            <a:endParaRPr lang="zh-CN" altLang="zh-CN" b="1" dirty="0"/>
          </a:p>
          <a:p>
            <a:r>
              <a:rPr lang="en-US" altLang="zh-CN" dirty="0" smtClean="0"/>
              <a:t>9.2VPN</a:t>
            </a:r>
            <a:r>
              <a:rPr lang="zh-CN" altLang="zh-CN" dirty="0"/>
              <a:t>的特点</a:t>
            </a:r>
            <a:endParaRPr lang="zh-CN" altLang="zh-CN" b="1" dirty="0"/>
          </a:p>
          <a:p>
            <a:r>
              <a:rPr lang="en-US" altLang="zh-CN" dirty="0"/>
              <a:t>9.3VPN</a:t>
            </a:r>
            <a:r>
              <a:rPr lang="zh-CN" altLang="zh-CN" dirty="0"/>
              <a:t>的主要技术</a:t>
            </a:r>
            <a:endParaRPr lang="zh-CN" altLang="zh-CN" b="1" dirty="0"/>
          </a:p>
          <a:p>
            <a:r>
              <a:rPr lang="en-US" altLang="zh-CN" dirty="0"/>
              <a:t>9.4VPN</a:t>
            </a:r>
            <a:r>
              <a:rPr lang="zh-CN" altLang="zh-CN" dirty="0"/>
              <a:t>的建立方式</a:t>
            </a:r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9.1VPN</a:t>
            </a:r>
            <a:r>
              <a:rPr lang="zh-CN" altLang="zh-CN" dirty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5203371" cy="4641980"/>
          </a:xfrm>
        </p:spPr>
        <p:txBody>
          <a:bodyPr/>
          <a:lstStyle/>
          <a:p>
            <a:r>
              <a:rPr lang="zh-CN" altLang="zh-CN" dirty="0"/>
              <a:t>虚拟专用网络</a:t>
            </a:r>
            <a:r>
              <a:rPr lang="en-US" altLang="zh-CN" dirty="0"/>
              <a:t>(Virtual Private Network</a:t>
            </a:r>
            <a:r>
              <a:rPr lang="zh-CN" altLang="zh-CN" dirty="0"/>
              <a:t>，</a:t>
            </a:r>
            <a:r>
              <a:rPr lang="en-US" altLang="zh-CN" dirty="0"/>
              <a:t>VPN)</a:t>
            </a:r>
            <a:r>
              <a:rPr lang="zh-CN" altLang="zh-CN" dirty="0"/>
              <a:t>被定义为通过一个公用网络（通常是因特网）建立一个临时</a:t>
            </a:r>
            <a:r>
              <a:rPr lang="zh-CN" altLang="zh-CN" dirty="0" smtClean="0"/>
              <a:t>的</a:t>
            </a:r>
            <a:r>
              <a:rPr lang="zh-CN" altLang="en-US" dirty="0" smtClean="0"/>
              <a:t>、安全</a:t>
            </a:r>
            <a:r>
              <a:rPr lang="zh-CN" altLang="zh-CN" dirty="0" smtClean="0"/>
              <a:t>的</a:t>
            </a:r>
            <a:r>
              <a:rPr lang="zh-CN" altLang="zh-CN" dirty="0"/>
              <a:t>连接，是一条穿过混乱的公用网络的安全、稳定的隧道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906276" y="1922104"/>
          <a:ext cx="6103323" cy="321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Visio" r:id="rId1" imgW="5301615" imgH="2484755" progId="Visio.Drawing.11">
                  <p:embed/>
                </p:oleObj>
              </mc:Choice>
              <mc:Fallback>
                <p:oleObj name="Visio" r:id="rId1" imgW="5301615" imgH="24847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276" y="1922104"/>
                        <a:ext cx="6103323" cy="3219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9.1VPN</a:t>
            </a:r>
            <a:r>
              <a:rPr lang="zh-CN" altLang="zh-CN" dirty="0"/>
              <a:t>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VPN</a:t>
            </a:r>
            <a:r>
              <a:rPr lang="zh-CN" altLang="zh-CN" dirty="0"/>
              <a:t>的主要用</a:t>
            </a:r>
            <a:r>
              <a:rPr lang="zh-CN" altLang="zh-CN" dirty="0" smtClean="0"/>
              <a:t>途：</a:t>
            </a:r>
            <a:endParaRPr lang="en-US" altLang="zh-CN" dirty="0" smtClean="0"/>
          </a:p>
          <a:p>
            <a:pPr lvl="1"/>
            <a:r>
              <a:rPr lang="zh-CN" altLang="zh-CN" dirty="0"/>
              <a:t>通过</a:t>
            </a:r>
            <a:r>
              <a:rPr lang="en-US" altLang="zh-CN" dirty="0"/>
              <a:t>Internet</a:t>
            </a:r>
            <a:r>
              <a:rPr lang="zh-CN" altLang="zh-CN" dirty="0"/>
              <a:t>实现远程用户访问</a:t>
            </a:r>
            <a:endParaRPr lang="en-US" altLang="zh-CN" dirty="0"/>
          </a:p>
          <a:p>
            <a:pPr lvl="1"/>
            <a:r>
              <a:rPr lang="zh-CN" altLang="zh-CN" dirty="0"/>
              <a:t>通过</a:t>
            </a:r>
            <a:r>
              <a:rPr lang="en-US" altLang="zh-CN" dirty="0"/>
              <a:t>Internet</a:t>
            </a:r>
            <a:r>
              <a:rPr lang="zh-CN" altLang="zh-CN" dirty="0"/>
              <a:t>实现网络互</a:t>
            </a:r>
            <a:r>
              <a:rPr lang="zh-CN" altLang="zh-CN" dirty="0" smtClean="0"/>
              <a:t>连</a:t>
            </a:r>
            <a:endParaRPr lang="en-US" altLang="zh-CN" dirty="0" smtClean="0"/>
          </a:p>
          <a:p>
            <a:pPr lvl="2"/>
            <a:r>
              <a:rPr lang="zh-CN" altLang="zh-CN" dirty="0"/>
              <a:t>使用专线连接分支机构和企业局域网</a:t>
            </a:r>
            <a:endParaRPr lang="en-US" altLang="zh-CN" dirty="0" smtClean="0"/>
          </a:p>
          <a:p>
            <a:pPr lvl="2"/>
            <a:r>
              <a:rPr lang="zh-CN" altLang="zh-CN" dirty="0"/>
              <a:t>使用拨号线路连接分支机构和企业局域网</a:t>
            </a:r>
            <a:endParaRPr lang="en-US" altLang="zh-CN" dirty="0"/>
          </a:p>
          <a:p>
            <a:pPr lvl="1"/>
            <a:r>
              <a:rPr lang="zh-CN" altLang="zh-CN" dirty="0"/>
              <a:t>连接企业内部网络计算机</a:t>
            </a:r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9.2VPN</a:t>
            </a:r>
            <a:r>
              <a:rPr lang="zh-CN" altLang="zh-CN" dirty="0"/>
              <a:t>的特</a:t>
            </a:r>
            <a:r>
              <a:rPr lang="zh-CN" altLang="zh-CN" dirty="0" smtClean="0"/>
              <a:t>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安全保障 </a:t>
            </a:r>
            <a:endParaRPr lang="en-US" altLang="zh-CN" dirty="0" smtClean="0"/>
          </a:p>
          <a:p>
            <a:r>
              <a:rPr lang="zh-CN" altLang="zh-CN" dirty="0"/>
              <a:t>服务质量保</a:t>
            </a:r>
            <a:r>
              <a:rPr lang="zh-CN" altLang="zh-CN" dirty="0" smtClean="0"/>
              <a:t>证</a:t>
            </a:r>
            <a:endParaRPr lang="en-US" altLang="zh-CN" dirty="0" smtClean="0"/>
          </a:p>
          <a:p>
            <a:r>
              <a:rPr lang="zh-CN" altLang="zh-CN" dirty="0"/>
              <a:t>可扩充性和灵活性</a:t>
            </a:r>
            <a:endParaRPr lang="en-US" altLang="zh-CN" dirty="0"/>
          </a:p>
          <a:p>
            <a:r>
              <a:rPr lang="zh-CN" altLang="zh-CN" dirty="0"/>
              <a:t>可管理性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9.3VPN</a:t>
            </a:r>
            <a:r>
              <a:rPr lang="zh-CN" altLang="zh-CN" dirty="0"/>
              <a:t>的主要技</a:t>
            </a:r>
            <a:r>
              <a:rPr lang="zh-CN" altLang="zh-CN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9.3.1</a:t>
            </a:r>
            <a:r>
              <a:rPr lang="zh-CN" altLang="zh-CN" dirty="0"/>
              <a:t>隧道技术</a:t>
            </a:r>
            <a:endParaRPr lang="zh-CN" altLang="zh-CN" b="1" dirty="0"/>
          </a:p>
          <a:p>
            <a:r>
              <a:rPr lang="en-US" altLang="zh-CN" dirty="0"/>
              <a:t>9.3.2</a:t>
            </a:r>
            <a:r>
              <a:rPr lang="zh-CN" altLang="zh-CN" dirty="0"/>
              <a:t>安全技术</a:t>
            </a:r>
            <a:endParaRPr lang="zh-CN" altLang="zh-CN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9.3.1</a:t>
            </a:r>
            <a:r>
              <a:rPr lang="zh-CN" altLang="zh-CN" dirty="0"/>
              <a:t>隧道技</a:t>
            </a:r>
            <a:r>
              <a:rPr lang="zh-CN" altLang="zh-CN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隧道技术是一种通过使用</a:t>
            </a:r>
            <a:r>
              <a:rPr lang="zh-CN" altLang="zh-CN" dirty="0">
                <a:solidFill>
                  <a:srgbClr val="FF0000"/>
                </a:solidFill>
              </a:rPr>
              <a:t>互联网络的基础设施</a:t>
            </a:r>
            <a:r>
              <a:rPr lang="zh-CN" altLang="zh-CN" dirty="0"/>
              <a:t>在</a:t>
            </a:r>
            <a:r>
              <a:rPr lang="zh-CN" altLang="zh-CN" dirty="0">
                <a:solidFill>
                  <a:srgbClr val="FF0000"/>
                </a:solidFill>
              </a:rPr>
              <a:t>网络之间传递数据</a:t>
            </a:r>
            <a:r>
              <a:rPr lang="zh-CN" altLang="zh-CN" dirty="0"/>
              <a:t>的方式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使</a:t>
            </a:r>
            <a:r>
              <a:rPr lang="zh-CN" altLang="zh-CN" dirty="0"/>
              <a:t>用</a:t>
            </a:r>
            <a:r>
              <a:rPr lang="zh-CN" altLang="zh-CN" dirty="0">
                <a:solidFill>
                  <a:srgbClr val="FF0000"/>
                </a:solidFill>
              </a:rPr>
              <a:t>隧道传递</a:t>
            </a:r>
            <a:r>
              <a:rPr lang="zh-CN" altLang="zh-CN" dirty="0"/>
              <a:t>的数据（或负载）可以</a:t>
            </a:r>
            <a:r>
              <a:rPr lang="zh-CN" altLang="zh-CN" dirty="0">
                <a:solidFill>
                  <a:srgbClr val="FF0000"/>
                </a:solidFill>
              </a:rPr>
              <a:t>是不同协议</a:t>
            </a:r>
            <a:r>
              <a:rPr lang="zh-CN" altLang="zh-CN" dirty="0"/>
              <a:t>的数据帧或包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隧道协议</a:t>
            </a:r>
            <a:r>
              <a:rPr lang="zh-CN" altLang="zh-CN" dirty="0"/>
              <a:t>将这些其它协议的数据帧或包</a:t>
            </a:r>
            <a:r>
              <a:rPr lang="zh-CN" altLang="zh-CN" dirty="0">
                <a:solidFill>
                  <a:srgbClr val="FF0000"/>
                </a:solidFill>
              </a:rPr>
              <a:t>重新封装</a:t>
            </a:r>
            <a:r>
              <a:rPr lang="zh-CN" altLang="zh-CN" dirty="0"/>
              <a:t>在</a:t>
            </a:r>
            <a:r>
              <a:rPr lang="zh-CN" altLang="zh-CN" dirty="0">
                <a:solidFill>
                  <a:srgbClr val="FF0000"/>
                </a:solidFill>
              </a:rPr>
              <a:t>新的包头</a:t>
            </a:r>
            <a:r>
              <a:rPr lang="zh-CN" altLang="zh-CN" dirty="0"/>
              <a:t>中发送。</a:t>
            </a:r>
            <a:r>
              <a:rPr lang="zh-CN" altLang="zh-CN" dirty="0">
                <a:solidFill>
                  <a:srgbClr val="FF0000"/>
                </a:solidFill>
              </a:rPr>
              <a:t>新的包头提供了路由信息</a:t>
            </a:r>
            <a:r>
              <a:rPr lang="zh-CN" altLang="zh-CN" dirty="0"/>
              <a:t>，从而使封装的负载数据</a:t>
            </a:r>
            <a:r>
              <a:rPr lang="zh-CN" altLang="zh-CN" dirty="0">
                <a:solidFill>
                  <a:srgbClr val="FF0000"/>
                </a:solidFill>
              </a:rPr>
              <a:t>能够通过互联网络传递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9.3.1</a:t>
            </a:r>
            <a:r>
              <a:rPr lang="zh-CN" altLang="zh-CN" dirty="0"/>
              <a:t>隧道技术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VPN</a:t>
            </a:r>
            <a:r>
              <a:rPr lang="zh-CN" altLang="zh-CN" dirty="0"/>
              <a:t>按照在</a:t>
            </a:r>
            <a:r>
              <a:rPr lang="en-US" altLang="zh-CN" dirty="0"/>
              <a:t>OSI</a:t>
            </a:r>
            <a:r>
              <a:rPr lang="zh-CN" altLang="zh-CN" dirty="0"/>
              <a:t>网络模型中实现的层次可以分为</a:t>
            </a:r>
            <a:r>
              <a:rPr lang="zh-CN" altLang="zh-CN" dirty="0">
                <a:solidFill>
                  <a:srgbClr val="FF0000"/>
                </a:solidFill>
              </a:rPr>
              <a:t>第二层隧道</a:t>
            </a:r>
            <a:r>
              <a:rPr lang="zh-CN" altLang="zh-CN" dirty="0"/>
              <a:t>、</a:t>
            </a:r>
            <a:r>
              <a:rPr lang="zh-CN" altLang="zh-CN" dirty="0">
                <a:solidFill>
                  <a:srgbClr val="FF0000"/>
                </a:solidFill>
              </a:rPr>
              <a:t>第三层隧道和会话层隧道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所谓</a:t>
            </a:r>
            <a:r>
              <a:rPr lang="zh-CN" altLang="zh-CN" dirty="0">
                <a:solidFill>
                  <a:srgbClr val="FF0000"/>
                </a:solidFill>
              </a:rPr>
              <a:t>第二层</a:t>
            </a:r>
            <a:r>
              <a:rPr lang="en-US" altLang="zh-CN" dirty="0"/>
              <a:t>VPN</a:t>
            </a:r>
            <a:r>
              <a:rPr lang="zh-CN" altLang="zh-CN" dirty="0"/>
              <a:t>就是在</a:t>
            </a:r>
            <a:r>
              <a:rPr lang="en-US" altLang="zh-CN" dirty="0"/>
              <a:t>OSI</a:t>
            </a:r>
            <a:r>
              <a:rPr lang="zh-CN" altLang="zh-CN" dirty="0"/>
              <a:t>的第二层，</a:t>
            </a:r>
            <a:r>
              <a:rPr lang="zh-CN" altLang="zh-CN" dirty="0">
                <a:solidFill>
                  <a:srgbClr val="FF0000"/>
                </a:solidFill>
              </a:rPr>
              <a:t>使用帧</a:t>
            </a:r>
            <a:r>
              <a:rPr lang="zh-CN" altLang="zh-CN" dirty="0"/>
              <a:t>作为数据交换单位</a:t>
            </a:r>
            <a:endParaRPr lang="en-US" altLang="zh-CN" dirty="0"/>
          </a:p>
          <a:p>
            <a:r>
              <a:rPr lang="zh-CN" altLang="zh-CN" dirty="0"/>
              <a:t>所谓</a:t>
            </a:r>
            <a:r>
              <a:rPr lang="zh-CN" altLang="zh-CN" dirty="0">
                <a:solidFill>
                  <a:srgbClr val="FF0000"/>
                </a:solidFill>
              </a:rPr>
              <a:t>第三层</a:t>
            </a:r>
            <a:r>
              <a:rPr lang="en-US" altLang="zh-CN" dirty="0"/>
              <a:t>VPN</a:t>
            </a:r>
            <a:r>
              <a:rPr lang="zh-CN" altLang="zh-CN" dirty="0"/>
              <a:t>就是在网络参考模型的第三层，</a:t>
            </a:r>
            <a:r>
              <a:rPr lang="zh-CN" altLang="zh-CN" dirty="0">
                <a:solidFill>
                  <a:srgbClr val="FF0000"/>
                </a:solidFill>
              </a:rPr>
              <a:t>使用包</a:t>
            </a:r>
            <a:r>
              <a:rPr lang="zh-CN" altLang="zh-CN" dirty="0"/>
              <a:t>作为数据交换单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r>
              <a:rPr lang="zh-CN" altLang="zh-CN" dirty="0">
                <a:solidFill>
                  <a:srgbClr val="FF0000"/>
                </a:solidFill>
              </a:rPr>
              <a:t>会话层隧道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有</a:t>
            </a:r>
            <a:r>
              <a:rPr lang="zh-CN" altLang="zh-CN" dirty="0">
                <a:solidFill>
                  <a:srgbClr val="FF0000"/>
                </a:solidFill>
              </a:rPr>
              <a:t>非常详细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访问控制</a:t>
            </a:r>
            <a:r>
              <a:rPr lang="zh-CN" altLang="zh-CN" dirty="0"/>
              <a:t>，所以适用于</a:t>
            </a:r>
            <a:r>
              <a:rPr lang="zh-CN" altLang="zh-CN" dirty="0">
                <a:solidFill>
                  <a:srgbClr val="FF0000"/>
                </a:solidFill>
              </a:rPr>
              <a:t>安全性较高的VPN</a:t>
            </a:r>
            <a:endParaRPr lang="zh-CN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9.3.2</a:t>
            </a:r>
            <a:r>
              <a:rPr lang="zh-CN" altLang="zh-CN" dirty="0"/>
              <a:t>安全技</a:t>
            </a:r>
            <a:r>
              <a:rPr lang="zh-CN" altLang="zh-CN" dirty="0" smtClean="0"/>
              <a:t>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除隧道技</a:t>
            </a:r>
            <a:r>
              <a:rPr lang="zh-CN" altLang="zh-CN" dirty="0" smtClean="0"/>
              <a:t>术外</a:t>
            </a:r>
            <a:r>
              <a:rPr lang="zh-CN" altLang="zh-CN" dirty="0"/>
              <a:t>，</a:t>
            </a:r>
            <a:r>
              <a:rPr lang="en-US" altLang="zh-CN" dirty="0"/>
              <a:t>VPN</a:t>
            </a:r>
            <a:r>
              <a:rPr lang="zh-CN" altLang="zh-CN" dirty="0" smtClean="0"/>
              <a:t>中的</a:t>
            </a:r>
            <a:r>
              <a:rPr lang="zh-CN" altLang="zh-CN" dirty="0"/>
              <a:t>安全技术通常还</a:t>
            </a:r>
            <a:r>
              <a:rPr lang="zh-CN" altLang="zh-CN" dirty="0" smtClean="0"/>
              <a:t>有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加</a:t>
            </a:r>
            <a:r>
              <a:rPr lang="zh-CN" altLang="zh-CN" dirty="0"/>
              <a:t>解密技</a:t>
            </a:r>
            <a:r>
              <a:rPr lang="zh-CN" altLang="zh-CN" dirty="0" smtClean="0"/>
              <a:t>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密</a:t>
            </a:r>
            <a:r>
              <a:rPr lang="zh-CN" altLang="zh-CN" dirty="0"/>
              <a:t>钥管理技</a:t>
            </a:r>
            <a:r>
              <a:rPr lang="zh-CN" altLang="zh-CN" dirty="0" smtClean="0"/>
              <a:t>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</a:t>
            </a:r>
            <a:r>
              <a:rPr lang="zh-CN" altLang="zh-CN" dirty="0"/>
              <a:t>用者与设备身份认证技</a:t>
            </a:r>
            <a:r>
              <a:rPr lang="zh-CN" altLang="zh-CN" dirty="0" smtClean="0"/>
              <a:t>术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0ODQyODEzMDZjNDUyZDUwNzUxOGQwNmU1YTA2MjM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1016</Words>
  <Application>WPS 演示</Application>
  <PresentationFormat>自定义</PresentationFormat>
  <Paragraphs>88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Wingdings 2</vt:lpstr>
      <vt:lpstr>Arial</vt:lpstr>
      <vt:lpstr>Franklin Gothic Book</vt:lpstr>
      <vt:lpstr>微软雅黑</vt:lpstr>
      <vt:lpstr>Franklin Gothic Medium</vt:lpstr>
      <vt:lpstr>黑体</vt:lpstr>
      <vt:lpstr>Arial Unicode MS</vt:lpstr>
      <vt:lpstr>Calibri</vt:lpstr>
      <vt:lpstr>暗香扑面</vt:lpstr>
      <vt:lpstr>Visio.Drawing.11</vt:lpstr>
      <vt:lpstr>Visio.Drawing.11</vt:lpstr>
      <vt:lpstr>Visio.Drawing.11</vt:lpstr>
      <vt:lpstr>Visio.Drawing.11</vt:lpstr>
      <vt:lpstr>Visio.Drawing.11</vt:lpstr>
      <vt:lpstr>第九章  虚拟专用网络(VPN)</vt:lpstr>
      <vt:lpstr>第九章  虚拟专用网络(VPN)</vt:lpstr>
      <vt:lpstr>9.1VPN的概念</vt:lpstr>
      <vt:lpstr>9.1VPN的概念</vt:lpstr>
      <vt:lpstr>9.2VPN的特点</vt:lpstr>
      <vt:lpstr>9.3VPN的主要技术</vt:lpstr>
      <vt:lpstr>9.3.1隧道技术</vt:lpstr>
      <vt:lpstr>9.3.1隧道技术</vt:lpstr>
      <vt:lpstr>9.3.2安全技术</vt:lpstr>
      <vt:lpstr>9.4VPN的建立方式</vt:lpstr>
      <vt:lpstr>9.4.1 Host对Host模式</vt:lpstr>
      <vt:lpstr>9.4.2 Host对VPN网关模式</vt:lpstr>
      <vt:lpstr>9.4.3 VPN对VPN网关</vt:lpstr>
      <vt:lpstr>9.4.4 Remote User对VPN网关模式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ajexwu</dc:creator>
  <cp:lastModifiedBy>李飞</cp:lastModifiedBy>
  <cp:revision>53</cp:revision>
  <dcterms:created xsi:type="dcterms:W3CDTF">2015-05-05T08:02:00Z</dcterms:created>
  <dcterms:modified xsi:type="dcterms:W3CDTF">2023-11-07T09:20:08Z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5DD7EAF8C60841969EF4F2294A9811B6_12</vt:lpwstr>
  </property>
</Properties>
</file>