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7556500" cy="106807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94660"/>
  </p:normalViewPr>
  <p:slideViewPr>
    <p:cSldViewPr snapToGrid="0">
      <p:cViewPr varScale="1">
        <p:scale>
          <a:sx n="74" d="100"/>
          <a:sy n="74" d="100"/>
        </p:scale>
        <p:origin x="306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p:cNvPicPr>
            <a:picLocks noChangeAspect="1"/>
          </p:cNvPicPr>
          <p:nvPr/>
        </p:nvPicPr>
        <p:blipFill>
          <a:blip r:embed="rId2"/>
          <a:stretch>
            <a:fillRect/>
          </a:stretch>
        </p:blipFill>
        <p:spPr>
          <a:xfrm rot="21600000">
            <a:off x="400041" y="2736823"/>
            <a:ext cx="6965958" cy="6083298"/>
          </a:xfrm>
          <a:prstGeom prst="rect">
            <a:avLst/>
          </a:prstGeom>
        </p:spPr>
      </p:pic>
      <p:sp>
        <p:nvSpPr>
          <p:cNvPr id="8" name="textbox 8"/>
          <p:cNvSpPr/>
          <p:nvPr/>
        </p:nvSpPr>
        <p:spPr>
          <a:xfrm>
            <a:off x="1663709" y="2779361"/>
            <a:ext cx="5802629" cy="1584325"/>
          </a:xfrm>
          <a:prstGeom prst="rect">
            <a:avLst/>
          </a:prstGeom>
        </p:spPr>
        <p:txBody>
          <a:bodyPr vert="horz" wrap="square" lIns="0" tIns="0" rIns="0" bIns="0"/>
          <a:lstStyle/>
          <a:p>
            <a:pPr algn="l" rtl="0" eaLnBrk="0">
              <a:lnSpc>
                <a:spcPct val="84000"/>
              </a:lnSpc>
            </a:pPr>
            <a:endParaRPr lang="en-US" altLang="en-US" sz="100" dirty="0"/>
          </a:p>
          <a:p>
            <a:pPr marL="12700" algn="l" rtl="0" eaLnBrk="0">
              <a:lnSpc>
                <a:spcPct val="99000"/>
              </a:lnSpc>
            </a:pPr>
            <a:r>
              <a:rPr sz="900" kern="0" spc="50" dirty="0">
                <a:solidFill>
                  <a:srgbClr val="000000">
                    <a:alpha val="100000"/>
                  </a:srgbClr>
                </a:solidFill>
                <a:latin typeface="宋体"/>
                <a:ea typeface="宋体"/>
                <a:cs typeface="宋体"/>
              </a:rPr>
              <a:t>当代中国正经历着我国历史上最为广泛而深刻的社会变革</a:t>
            </a:r>
            <a:endParaRPr lang="en-US" altLang="en-US" sz="900" dirty="0"/>
          </a:p>
          <a:p>
            <a:pPr marL="12700" algn="l" rtl="0" eaLnBrk="0">
              <a:lnSpc>
                <a:spcPct val="99000"/>
              </a:lnSpc>
              <a:spcBef>
                <a:spcPts val="840"/>
              </a:spcBef>
            </a:pPr>
            <a:r>
              <a:rPr sz="900" kern="0" spc="60" dirty="0">
                <a:solidFill>
                  <a:srgbClr val="000000">
                    <a:alpha val="100000"/>
                  </a:srgbClr>
                </a:solidFill>
                <a:latin typeface="宋体"/>
                <a:ea typeface="宋体"/>
                <a:cs typeface="宋体"/>
              </a:rPr>
              <a:t>世界百年未有之大变局正加</a:t>
            </a:r>
            <a:r>
              <a:rPr sz="900" kern="0" spc="50" dirty="0">
                <a:solidFill>
                  <a:srgbClr val="000000">
                    <a:alpha val="100000"/>
                  </a:srgbClr>
                </a:solidFill>
                <a:latin typeface="宋体"/>
                <a:ea typeface="宋体"/>
                <a:cs typeface="宋体"/>
              </a:rPr>
              <a:t>速演进</a:t>
            </a:r>
            <a:endParaRPr lang="en-US" altLang="en-US" sz="900" dirty="0"/>
          </a:p>
          <a:p>
            <a:pPr marL="12700" algn="l" rtl="0" eaLnBrk="0">
              <a:lnSpc>
                <a:spcPct val="99000"/>
              </a:lnSpc>
              <a:spcBef>
                <a:spcPts val="680"/>
              </a:spcBef>
            </a:pPr>
            <a:r>
              <a:rPr sz="900" kern="0" spc="60" dirty="0">
                <a:solidFill>
                  <a:srgbClr val="000000">
                    <a:alpha val="100000"/>
                  </a:srgbClr>
                </a:solidFill>
                <a:latin typeface="宋体"/>
                <a:ea typeface="宋体"/>
                <a:cs typeface="宋体"/>
              </a:rPr>
              <a:t>中华民族迎来从站起来、富起来到强起来的伟大飞</a:t>
            </a:r>
            <a:r>
              <a:rPr sz="900" kern="0" spc="50" dirty="0">
                <a:solidFill>
                  <a:srgbClr val="000000">
                    <a:alpha val="100000"/>
                  </a:srgbClr>
                </a:solidFill>
                <a:latin typeface="宋体"/>
                <a:ea typeface="宋体"/>
                <a:cs typeface="宋体"/>
              </a:rPr>
              <a:t>跃</a:t>
            </a:r>
            <a:endParaRPr lang="en-US" altLang="en-US" sz="900" dirty="0"/>
          </a:p>
          <a:p>
            <a:pPr marL="12700" algn="l" rtl="0" eaLnBrk="0">
              <a:lnSpc>
                <a:spcPct val="99000"/>
              </a:lnSpc>
              <a:spcBef>
                <a:spcPts val="730"/>
              </a:spcBef>
            </a:pPr>
            <a:r>
              <a:rPr sz="900" kern="0" spc="60" dirty="0">
                <a:solidFill>
                  <a:srgbClr val="000000">
                    <a:alpha val="100000"/>
                  </a:srgbClr>
                </a:solidFill>
                <a:latin typeface="宋体"/>
                <a:ea typeface="宋体"/>
                <a:cs typeface="宋体"/>
              </a:rPr>
              <a:t>中国式现代化全面推进拓展</a:t>
            </a:r>
            <a:endParaRPr lang="en-US" altLang="en-US" sz="900" dirty="0"/>
          </a:p>
          <a:p>
            <a:pPr marL="12700" algn="l" rtl="0" eaLnBrk="0">
              <a:lnSpc>
                <a:spcPct val="99000"/>
              </a:lnSpc>
              <a:spcBef>
                <a:spcPts val="675"/>
              </a:spcBef>
            </a:pPr>
            <a:r>
              <a:rPr sz="900" kern="0" spc="50" dirty="0">
                <a:solidFill>
                  <a:srgbClr val="000000">
                    <a:alpha val="100000"/>
                  </a:srgbClr>
                </a:solidFill>
                <a:latin typeface="宋体"/>
                <a:ea typeface="宋体"/>
                <a:cs typeface="宋体"/>
              </a:rPr>
              <a:t>科学社会主义在21世纪的中国焕发了蓬勃生机</a:t>
            </a:r>
            <a:endParaRPr lang="en-US" altLang="en-US" sz="900" dirty="0"/>
          </a:p>
          <a:p>
            <a:pPr marL="12700" algn="l" rtl="0" eaLnBrk="0">
              <a:lnSpc>
                <a:spcPct val="99000"/>
              </a:lnSpc>
              <a:spcBef>
                <a:spcPts val="785"/>
              </a:spcBef>
            </a:pPr>
            <a:r>
              <a:rPr sz="900" kern="0" spc="60" dirty="0">
                <a:solidFill>
                  <a:srgbClr val="000000">
                    <a:alpha val="100000"/>
                  </a:srgbClr>
                </a:solidFill>
                <a:latin typeface="宋体"/>
                <a:ea typeface="宋体"/>
                <a:cs typeface="宋体"/>
              </a:rPr>
              <a:t>中国共产党自我革命开启新的</a:t>
            </a:r>
            <a:r>
              <a:rPr sz="900" kern="0" spc="50" dirty="0">
                <a:solidFill>
                  <a:srgbClr val="000000">
                    <a:alpha val="100000"/>
                  </a:srgbClr>
                </a:solidFill>
                <a:latin typeface="宋体"/>
                <a:ea typeface="宋体"/>
                <a:cs typeface="宋体"/>
              </a:rPr>
              <a:t>境界</a:t>
            </a:r>
            <a:endParaRPr lang="en-US" altLang="en-US" sz="900" dirty="0"/>
          </a:p>
          <a:p>
            <a:pPr algn="l" rtl="0" eaLnBrk="0">
              <a:lnSpc>
                <a:spcPct val="111000"/>
              </a:lnSpc>
            </a:pPr>
            <a:endParaRPr lang="en-US" altLang="en-US" sz="800" dirty="0"/>
          </a:p>
          <a:p>
            <a:pPr algn="l" rtl="0" eaLnBrk="0">
              <a:lnSpc>
                <a:spcPct val="8000"/>
              </a:lnSpc>
            </a:pPr>
            <a:endParaRPr lang="en-US" altLang="en-US" sz="100" dirty="0"/>
          </a:p>
          <a:p>
            <a:pPr marL="875665" algn="l" rtl="0" eaLnBrk="0">
              <a:lnSpc>
                <a:spcPct val="99000"/>
              </a:lnSpc>
            </a:pPr>
            <a:r>
              <a:rPr sz="900" kern="0" spc="60" dirty="0">
                <a:solidFill>
                  <a:srgbClr val="000000">
                    <a:alpha val="100000"/>
                  </a:srgbClr>
                </a:solidFill>
                <a:latin typeface="宋体"/>
                <a:ea typeface="宋体"/>
                <a:cs typeface="宋体"/>
              </a:rPr>
              <a:t>马克思主义基本原理与中国具体实际相结合，</a:t>
            </a:r>
            <a:r>
              <a:rPr sz="900" kern="0" spc="50" dirty="0">
                <a:solidFill>
                  <a:srgbClr val="000000">
                    <a:alpha val="100000"/>
                  </a:srgbClr>
                </a:solidFill>
                <a:latin typeface="宋体"/>
                <a:ea typeface="宋体"/>
                <a:cs typeface="宋体"/>
              </a:rPr>
              <a:t>用马克思主义之“矢”射新时代中国之“的”</a:t>
            </a:r>
            <a:endParaRPr lang="en-US" altLang="en-US" sz="900" dirty="0"/>
          </a:p>
        </p:txBody>
      </p:sp>
      <p:sp>
        <p:nvSpPr>
          <p:cNvPr id="10" name="textbox 10"/>
          <p:cNvSpPr/>
          <p:nvPr/>
        </p:nvSpPr>
        <p:spPr>
          <a:xfrm>
            <a:off x="1943073" y="7395880"/>
            <a:ext cx="4114165" cy="1368425"/>
          </a:xfrm>
          <a:prstGeom prst="rect">
            <a:avLst/>
          </a:prstGeom>
        </p:spPr>
        <p:txBody>
          <a:bodyPr vert="horz" wrap="square" lIns="0" tIns="0" rIns="0" bIns="0"/>
          <a:lstStyle/>
          <a:p>
            <a:pPr algn="l" rtl="0" eaLnBrk="0">
              <a:lnSpc>
                <a:spcPct val="84000"/>
              </a:lnSpc>
            </a:pPr>
            <a:endParaRPr lang="en-US" altLang="en-US" sz="100" dirty="0"/>
          </a:p>
          <a:p>
            <a:pPr algn="r" rtl="0" eaLnBrk="0">
              <a:lnSpc>
                <a:spcPct val="99000"/>
              </a:lnSpc>
            </a:pPr>
            <a:r>
              <a:rPr sz="900" kern="0" spc="60" dirty="0">
                <a:solidFill>
                  <a:srgbClr val="000000">
                    <a:alpha val="100000"/>
                  </a:srgbClr>
                </a:solidFill>
                <a:latin typeface="宋体"/>
                <a:ea typeface="宋体"/>
                <a:cs typeface="宋体"/>
              </a:rPr>
              <a:t>坚强的领导核心和科学的理论指导关乎党</a:t>
            </a:r>
            <a:r>
              <a:rPr sz="900" kern="0" spc="50" dirty="0">
                <a:solidFill>
                  <a:srgbClr val="000000">
                    <a:alpha val="100000"/>
                  </a:srgbClr>
                </a:solidFill>
                <a:latin typeface="宋体"/>
                <a:ea typeface="宋体"/>
                <a:cs typeface="宋体"/>
              </a:rPr>
              <a:t>和国家前途命运党和人民事业成败</a:t>
            </a:r>
            <a:endParaRPr lang="en-US" altLang="en-US" sz="900" dirty="0"/>
          </a:p>
          <a:p>
            <a:pPr marL="95250" algn="l" rtl="0" eaLnBrk="0">
              <a:lnSpc>
                <a:spcPct val="99000"/>
              </a:lnSpc>
              <a:spcBef>
                <a:spcPts val="785"/>
              </a:spcBef>
            </a:pPr>
            <a:r>
              <a:rPr sz="900" kern="0" spc="60" dirty="0">
                <a:solidFill>
                  <a:srgbClr val="000000">
                    <a:alpha val="100000"/>
                  </a:srgbClr>
                </a:solidFill>
                <a:latin typeface="宋体"/>
                <a:ea typeface="宋体"/>
                <a:cs typeface="宋体"/>
              </a:rPr>
              <a:t>新时代十年伟大变革的决定性</a:t>
            </a:r>
            <a:r>
              <a:rPr sz="900" kern="0" spc="50" dirty="0">
                <a:solidFill>
                  <a:srgbClr val="000000">
                    <a:alpha val="100000"/>
                  </a:srgbClr>
                </a:solidFill>
                <a:latin typeface="宋体"/>
                <a:ea typeface="宋体"/>
                <a:cs typeface="宋体"/>
              </a:rPr>
              <a:t>因素</a:t>
            </a:r>
            <a:endParaRPr lang="en-US" altLang="en-US" sz="900" dirty="0"/>
          </a:p>
          <a:p>
            <a:pPr marL="95250" algn="l" rtl="0" eaLnBrk="0">
              <a:lnSpc>
                <a:spcPct val="99000"/>
              </a:lnSpc>
              <a:spcBef>
                <a:spcPts val="680"/>
              </a:spcBef>
            </a:pPr>
            <a:r>
              <a:rPr sz="900" kern="0" spc="60" dirty="0">
                <a:solidFill>
                  <a:srgbClr val="34BCD8">
                    <a:alpha val="100000"/>
                  </a:srgbClr>
                </a:solidFill>
                <a:latin typeface="宋体"/>
                <a:ea typeface="宋体"/>
                <a:cs typeface="宋体"/>
              </a:rPr>
              <a:t>党和人民应对一切不确定性的最大确定性、最大底气、最大保证</a:t>
            </a:r>
            <a:endParaRPr lang="en-US" altLang="en-US" sz="900" dirty="0"/>
          </a:p>
          <a:p>
            <a:pPr marL="95250" algn="l" rtl="0" eaLnBrk="0">
              <a:lnSpc>
                <a:spcPct val="99000"/>
              </a:lnSpc>
              <a:spcBef>
                <a:spcPts val="930"/>
              </a:spcBef>
            </a:pPr>
            <a:r>
              <a:rPr sz="900" kern="0" spc="60" dirty="0">
                <a:solidFill>
                  <a:srgbClr val="34BCD8">
                    <a:alpha val="100000"/>
                  </a:srgbClr>
                </a:solidFill>
                <a:latin typeface="宋体"/>
                <a:ea typeface="宋体"/>
                <a:cs typeface="宋体"/>
              </a:rPr>
              <a:t>确保全党团结一致和行动一致，实现第二个百年奋斗目标的磅礴力量</a:t>
            </a:r>
            <a:endParaRPr lang="en-US" altLang="en-US" sz="900" dirty="0"/>
          </a:p>
          <a:p>
            <a:pPr marL="12700" algn="l" rtl="0" eaLnBrk="0">
              <a:lnSpc>
                <a:spcPct val="99000"/>
              </a:lnSpc>
              <a:spcBef>
                <a:spcPts val="1175"/>
              </a:spcBef>
            </a:pPr>
            <a:r>
              <a:rPr sz="900" kern="0" spc="50" dirty="0">
                <a:solidFill>
                  <a:srgbClr val="000000">
                    <a:alpha val="100000"/>
                  </a:srgbClr>
                </a:solidFill>
                <a:latin typeface="宋体"/>
                <a:ea typeface="宋体"/>
                <a:cs typeface="宋体"/>
              </a:rPr>
              <a:t>全党全国的根本政治任务</a:t>
            </a:r>
            <a:endParaRPr lang="en-US" altLang="en-US" sz="900" dirty="0"/>
          </a:p>
          <a:p>
            <a:pPr algn="l" rtl="0" eaLnBrk="0">
              <a:lnSpc>
                <a:spcPct val="121000"/>
              </a:lnSpc>
            </a:pPr>
            <a:endParaRPr lang="en-US" altLang="en-US" sz="400" dirty="0"/>
          </a:p>
          <a:p>
            <a:pPr marL="18415" algn="l" rtl="0" eaLnBrk="0">
              <a:lnSpc>
                <a:spcPct val="99000"/>
              </a:lnSpc>
            </a:pPr>
            <a:r>
              <a:rPr sz="900" kern="0" spc="60" dirty="0">
                <a:solidFill>
                  <a:srgbClr val="000000">
                    <a:alpha val="100000"/>
                  </a:srgbClr>
                </a:solidFill>
                <a:latin typeface="宋体"/>
                <a:ea typeface="宋体"/>
                <a:cs typeface="宋体"/>
              </a:rPr>
              <a:t>青年成为担当民族复兴大任时代新人的必</a:t>
            </a:r>
            <a:r>
              <a:rPr sz="900" kern="0" spc="50" dirty="0">
                <a:solidFill>
                  <a:srgbClr val="000000">
                    <a:alpha val="100000"/>
                  </a:srgbClr>
                </a:solidFill>
                <a:latin typeface="宋体"/>
                <a:ea typeface="宋体"/>
                <a:cs typeface="宋体"/>
              </a:rPr>
              <a:t>然要求</a:t>
            </a:r>
            <a:endParaRPr lang="en-US" altLang="en-US" sz="900" dirty="0"/>
          </a:p>
        </p:txBody>
      </p:sp>
      <p:sp>
        <p:nvSpPr>
          <p:cNvPr id="12" name="textbox 12"/>
          <p:cNvSpPr/>
          <p:nvPr/>
        </p:nvSpPr>
        <p:spPr>
          <a:xfrm>
            <a:off x="977881" y="5599215"/>
            <a:ext cx="3922395" cy="834389"/>
          </a:xfrm>
          <a:prstGeom prst="rect">
            <a:avLst/>
          </a:prstGeom>
        </p:spPr>
        <p:txBody>
          <a:bodyPr vert="horz" wrap="square" lIns="0" tIns="0" rIns="0" bIns="0"/>
          <a:lstStyle/>
          <a:p>
            <a:pPr algn="l" rtl="0" eaLnBrk="0">
              <a:lnSpc>
                <a:spcPct val="87000"/>
              </a:lnSpc>
            </a:pPr>
            <a:endParaRPr lang="en-US" altLang="en-US" sz="100" dirty="0"/>
          </a:p>
          <a:p>
            <a:pPr marL="1060450" algn="l" rtl="0" eaLnBrk="0">
              <a:lnSpc>
                <a:spcPct val="99000"/>
              </a:lnSpc>
            </a:pPr>
            <a:r>
              <a:rPr sz="900" kern="0" spc="70" dirty="0">
                <a:solidFill>
                  <a:srgbClr val="000000">
                    <a:alpha val="100000"/>
                  </a:srgbClr>
                </a:solidFill>
                <a:latin typeface="宋体"/>
                <a:ea typeface="宋体"/>
                <a:cs typeface="宋体"/>
              </a:rPr>
              <a:t>主体内容、“四梁八柱”— “十个明确”</a:t>
            </a:r>
            <a:endParaRPr lang="en-US" altLang="en-US" sz="900" dirty="0"/>
          </a:p>
          <a:p>
            <a:pPr marL="1060450" algn="l" rtl="0" eaLnBrk="0">
              <a:lnSpc>
                <a:spcPct val="99000"/>
              </a:lnSpc>
              <a:spcBef>
                <a:spcPts val="675"/>
              </a:spcBef>
            </a:pPr>
            <a:r>
              <a:rPr sz="900" kern="0" spc="80" dirty="0">
                <a:solidFill>
                  <a:srgbClr val="000000">
                    <a:alpha val="100000"/>
                  </a:srgbClr>
                </a:solidFill>
                <a:latin typeface="宋体"/>
                <a:ea typeface="宋体"/>
                <a:cs typeface="宋体"/>
              </a:rPr>
              <a:t>基本方略</a:t>
            </a:r>
            <a:r>
              <a:rPr sz="900" kern="0" spc="-250" dirty="0">
                <a:solidFill>
                  <a:srgbClr val="000000">
                    <a:alpha val="100000"/>
                  </a:srgbClr>
                </a:solidFill>
                <a:latin typeface="宋体"/>
                <a:ea typeface="宋体"/>
                <a:cs typeface="宋体"/>
              </a:rPr>
              <a:t> </a:t>
            </a:r>
            <a:r>
              <a:rPr sz="900" kern="0" spc="80" dirty="0">
                <a:solidFill>
                  <a:srgbClr val="000000">
                    <a:alpha val="100000"/>
                  </a:srgbClr>
                </a:solidFill>
                <a:latin typeface="宋体"/>
                <a:ea typeface="宋体"/>
                <a:cs typeface="宋体"/>
              </a:rPr>
              <a:t>— “十四个坚持”</a:t>
            </a:r>
            <a:endParaRPr lang="en-US" altLang="en-US" sz="900" dirty="0"/>
          </a:p>
          <a:p>
            <a:pPr marL="12700" algn="l" rtl="0" eaLnBrk="0">
              <a:lnSpc>
                <a:spcPts val="1150"/>
              </a:lnSpc>
              <a:spcBef>
                <a:spcPts val="480"/>
              </a:spcBef>
            </a:pPr>
            <a:r>
              <a:rPr sz="1400" kern="0" spc="70" baseline="9000" dirty="0">
                <a:solidFill>
                  <a:srgbClr val="000000">
                    <a:alpha val="100000"/>
                  </a:srgbClr>
                </a:solidFill>
                <a:latin typeface="宋体"/>
                <a:ea typeface="宋体"/>
                <a:cs typeface="宋体"/>
              </a:rPr>
              <a:t>完整的科学体系-</a:t>
            </a:r>
            <a:r>
              <a:rPr sz="900" kern="0" spc="70" dirty="0">
                <a:solidFill>
                  <a:srgbClr val="000000">
                    <a:alpha val="100000"/>
                  </a:srgbClr>
                </a:solidFill>
                <a:latin typeface="宋体"/>
                <a:ea typeface="宋体"/>
                <a:cs typeface="宋体"/>
              </a:rPr>
              <a:t>  全景展示理论与实践成果— “十三个方</a:t>
            </a:r>
            <a:r>
              <a:rPr sz="900" kern="0" spc="60" dirty="0">
                <a:solidFill>
                  <a:srgbClr val="000000">
                    <a:alpha val="100000"/>
                  </a:srgbClr>
                </a:solidFill>
                <a:latin typeface="宋体"/>
                <a:ea typeface="宋体"/>
                <a:cs typeface="宋体"/>
              </a:rPr>
              <a:t>面成就”</a:t>
            </a:r>
            <a:endParaRPr lang="en-US" altLang="en-US" sz="900" dirty="0"/>
          </a:p>
          <a:p>
            <a:pPr algn="l" rtl="0" eaLnBrk="0">
              <a:lnSpc>
                <a:spcPct val="101000"/>
              </a:lnSpc>
            </a:pPr>
            <a:endParaRPr lang="en-US" altLang="en-US" sz="700" dirty="0"/>
          </a:p>
          <a:p>
            <a:pPr marL="1060450" algn="l" rtl="0" eaLnBrk="0">
              <a:lnSpc>
                <a:spcPct val="99000"/>
              </a:lnSpc>
              <a:spcBef>
                <a:spcPts val="0"/>
              </a:spcBef>
            </a:pPr>
            <a:r>
              <a:rPr sz="900" kern="0" spc="70" dirty="0">
                <a:solidFill>
                  <a:srgbClr val="000000">
                    <a:alpha val="100000"/>
                  </a:srgbClr>
                </a:solidFill>
                <a:latin typeface="宋体"/>
                <a:ea typeface="宋体"/>
                <a:cs typeface="宋体"/>
              </a:rPr>
              <a:t>基本立场观点方法、精髓要义— “六个必须坚持”</a:t>
            </a:r>
            <a:endParaRPr lang="en-US" altLang="en-US" sz="900" dirty="0"/>
          </a:p>
        </p:txBody>
      </p:sp>
      <p:sp>
        <p:nvSpPr>
          <p:cNvPr id="14" name="textbox 14"/>
          <p:cNvSpPr/>
          <p:nvPr/>
        </p:nvSpPr>
        <p:spPr>
          <a:xfrm>
            <a:off x="136182" y="1924244"/>
            <a:ext cx="4206875" cy="737869"/>
          </a:xfrm>
          <a:prstGeom prst="rect">
            <a:avLst/>
          </a:prstGeom>
        </p:spPr>
        <p:txBody>
          <a:bodyPr vert="horz" wrap="square" lIns="0" tIns="0" rIns="0" bIns="0"/>
          <a:lstStyle/>
          <a:p>
            <a:pPr algn="l" rtl="0" eaLnBrk="0">
              <a:lnSpc>
                <a:spcPct val="86000"/>
              </a:lnSpc>
            </a:pPr>
            <a:endParaRPr lang="en-US" altLang="en-US" sz="100" dirty="0"/>
          </a:p>
          <a:p>
            <a:pPr algn="r" rtl="0" eaLnBrk="0">
              <a:lnSpc>
                <a:spcPct val="96000"/>
              </a:lnSpc>
            </a:pPr>
            <a:r>
              <a:rPr sz="2000" b="1" kern="0" spc="-80" dirty="0">
                <a:solidFill>
                  <a:srgbClr val="000000">
                    <a:alpha val="100000"/>
                  </a:srgbClr>
                </a:solidFill>
                <a:latin typeface="SimHei"/>
                <a:ea typeface="SimHei"/>
                <a:cs typeface="SimHei"/>
              </a:rPr>
              <a:t>导</a:t>
            </a:r>
            <a:r>
              <a:rPr sz="2000" kern="0" spc="130" dirty="0">
                <a:solidFill>
                  <a:srgbClr val="000000">
                    <a:alpha val="100000"/>
                  </a:srgbClr>
                </a:solidFill>
                <a:latin typeface="SimHei"/>
                <a:ea typeface="SimHei"/>
                <a:cs typeface="SimHei"/>
              </a:rPr>
              <a:t>  </a:t>
            </a:r>
            <a:r>
              <a:rPr sz="2000" b="1" kern="0" spc="-80" dirty="0">
                <a:solidFill>
                  <a:srgbClr val="000000">
                    <a:alpha val="100000"/>
                  </a:srgbClr>
                </a:solidFill>
                <a:latin typeface="SimHei"/>
                <a:ea typeface="SimHei"/>
                <a:cs typeface="SimHei"/>
              </a:rPr>
              <a:t>论</a:t>
            </a:r>
            <a:endParaRPr lang="en-US" altLang="en-US" sz="2000" dirty="0"/>
          </a:p>
          <a:p>
            <a:pPr algn="l" rtl="0" eaLnBrk="0">
              <a:lnSpc>
                <a:spcPct val="105000"/>
              </a:lnSpc>
            </a:pPr>
            <a:endParaRPr lang="en-US" altLang="en-US" sz="1200" dirty="0"/>
          </a:p>
          <a:p>
            <a:pPr algn="l" rtl="0" eaLnBrk="0">
              <a:lnSpc>
                <a:spcPct val="7000"/>
              </a:lnSpc>
            </a:pPr>
            <a:endParaRPr lang="en-US" altLang="en-US" sz="100" dirty="0"/>
          </a:p>
          <a:p>
            <a:pPr marL="12700" algn="l" rtl="0" eaLnBrk="0">
              <a:lnSpc>
                <a:spcPct val="99000"/>
              </a:lnSpc>
            </a:pPr>
            <a:r>
              <a:rPr sz="1500" b="1" kern="0" spc="90" dirty="0">
                <a:solidFill>
                  <a:srgbClr val="000000">
                    <a:alpha val="100000"/>
                  </a:srgbClr>
                </a:solidFill>
                <a:latin typeface="SimHei"/>
                <a:ea typeface="SimHei"/>
                <a:cs typeface="SimHei"/>
              </a:rPr>
              <a:t>本章思维导图</a:t>
            </a:r>
            <a:endParaRPr lang="en-US" altLang="en-US" sz="1500" dirty="0"/>
          </a:p>
        </p:txBody>
      </p:sp>
      <p:sp>
        <p:nvSpPr>
          <p:cNvPr id="16" name="textbox 16"/>
          <p:cNvSpPr/>
          <p:nvPr/>
        </p:nvSpPr>
        <p:spPr>
          <a:xfrm>
            <a:off x="968411" y="4653011"/>
            <a:ext cx="5088254" cy="402590"/>
          </a:xfrm>
          <a:prstGeom prst="rect">
            <a:avLst/>
          </a:prstGeom>
        </p:spPr>
        <p:txBody>
          <a:bodyPr vert="horz" wrap="square" lIns="0" tIns="0" rIns="0" bIns="0"/>
          <a:lstStyle/>
          <a:p>
            <a:pPr algn="l" rtl="0" eaLnBrk="0">
              <a:lnSpc>
                <a:spcPct val="87000"/>
              </a:lnSpc>
            </a:pPr>
            <a:endParaRPr lang="en-US" altLang="en-US" sz="100" dirty="0"/>
          </a:p>
          <a:p>
            <a:pPr marL="73025" algn="l" rtl="0" eaLnBrk="0">
              <a:lnSpc>
                <a:spcPct val="99000"/>
              </a:lnSpc>
            </a:pPr>
            <a:r>
              <a:rPr sz="900" kern="0" spc="0" dirty="0">
                <a:solidFill>
                  <a:srgbClr val="000000">
                    <a:alpha val="100000"/>
                  </a:srgbClr>
                </a:solidFill>
                <a:latin typeface="宋体"/>
                <a:ea typeface="宋体"/>
                <a:cs typeface="宋体"/>
              </a:rPr>
              <a:t>“两个结合”的重大成果一</a:t>
            </a:r>
            <a:endParaRPr lang="en-US" altLang="en-US" sz="900" dirty="0"/>
          </a:p>
          <a:p>
            <a:pPr algn="l" rtl="0" eaLnBrk="0">
              <a:lnSpc>
                <a:spcPct val="114000"/>
              </a:lnSpc>
            </a:pPr>
            <a:endParaRPr lang="en-US" altLang="en-US" sz="600" dirty="0"/>
          </a:p>
          <a:p>
            <a:pPr algn="r" rtl="0" eaLnBrk="0">
              <a:lnSpc>
                <a:spcPct val="99000"/>
              </a:lnSpc>
              <a:spcBef>
                <a:spcPts val="5"/>
              </a:spcBef>
            </a:pPr>
            <a:r>
              <a:rPr sz="900" kern="0" spc="50" dirty="0">
                <a:solidFill>
                  <a:srgbClr val="000000">
                    <a:alpha val="100000"/>
                  </a:srgbClr>
                </a:solidFill>
                <a:latin typeface="宋体"/>
                <a:ea typeface="宋体"/>
                <a:cs typeface="宋体"/>
              </a:rPr>
              <a:t>马克思主义基本原理与中华优秀传统文化相结合，又一次思想解放</a:t>
            </a:r>
            <a:endParaRPr lang="en-US" altLang="en-US" sz="900" dirty="0"/>
          </a:p>
        </p:txBody>
      </p:sp>
      <p:sp>
        <p:nvSpPr>
          <p:cNvPr id="18" name="textbox 18"/>
          <p:cNvSpPr/>
          <p:nvPr/>
        </p:nvSpPr>
        <p:spPr>
          <a:xfrm>
            <a:off x="1663709" y="6615163"/>
            <a:ext cx="2426335" cy="650875"/>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50" dirty="0">
                <a:solidFill>
                  <a:srgbClr val="000000">
                    <a:alpha val="100000"/>
                  </a:srgbClr>
                </a:solidFill>
                <a:latin typeface="宋体"/>
                <a:ea typeface="宋体"/>
                <a:cs typeface="宋体"/>
              </a:rPr>
              <a:t>当代中国马克思主义</a:t>
            </a:r>
            <a:r>
              <a:rPr sz="900" kern="0" spc="40" dirty="0">
                <a:solidFill>
                  <a:srgbClr val="000000">
                    <a:alpha val="100000"/>
                  </a:srgbClr>
                </a:solidFill>
                <a:latin typeface="宋体"/>
                <a:ea typeface="宋体"/>
                <a:cs typeface="宋体"/>
              </a:rPr>
              <a:t>、二十一世纪马克思主义</a:t>
            </a:r>
            <a:endParaRPr lang="en-US" altLang="en-US" sz="900" dirty="0"/>
          </a:p>
          <a:p>
            <a:pPr marL="12700" algn="l" rtl="0" eaLnBrk="0">
              <a:lnSpc>
                <a:spcPct val="99000"/>
              </a:lnSpc>
              <a:spcBef>
                <a:spcPts val="725"/>
              </a:spcBef>
            </a:pPr>
            <a:r>
              <a:rPr sz="900" kern="0" spc="60" dirty="0">
                <a:solidFill>
                  <a:srgbClr val="000000">
                    <a:alpha val="100000"/>
                  </a:srgbClr>
                </a:solidFill>
                <a:latin typeface="宋体"/>
                <a:ea typeface="宋体"/>
                <a:cs typeface="宋体"/>
              </a:rPr>
              <a:t>中华文化和中国精神的时代精</a:t>
            </a:r>
            <a:r>
              <a:rPr sz="900" kern="0" spc="50" dirty="0">
                <a:solidFill>
                  <a:srgbClr val="000000">
                    <a:alpha val="100000"/>
                  </a:srgbClr>
                </a:solidFill>
                <a:latin typeface="宋体"/>
                <a:ea typeface="宋体"/>
                <a:cs typeface="宋体"/>
              </a:rPr>
              <a:t>华</a:t>
            </a:r>
            <a:endParaRPr lang="en-US" altLang="en-US" sz="900" dirty="0"/>
          </a:p>
          <a:p>
            <a:pPr algn="l" rtl="0" eaLnBrk="0">
              <a:lnSpc>
                <a:spcPct val="102000"/>
              </a:lnSpc>
            </a:pPr>
            <a:endParaRPr lang="en-US" altLang="en-US" sz="800" dirty="0"/>
          </a:p>
          <a:p>
            <a:pPr algn="l" rtl="0" eaLnBrk="0">
              <a:lnSpc>
                <a:spcPct val="7000"/>
              </a:lnSpc>
            </a:pPr>
            <a:endParaRPr lang="en-US" altLang="en-US" sz="100" dirty="0"/>
          </a:p>
          <a:p>
            <a:pPr marL="12700" algn="l" rtl="0" eaLnBrk="0">
              <a:lnSpc>
                <a:spcPct val="99000"/>
              </a:lnSpc>
            </a:pPr>
            <a:r>
              <a:rPr sz="900" kern="0" spc="60" dirty="0">
                <a:solidFill>
                  <a:srgbClr val="000000">
                    <a:alpha val="100000"/>
                  </a:srgbClr>
                </a:solidFill>
                <a:latin typeface="宋体"/>
                <a:ea typeface="宋体"/>
                <a:cs typeface="宋体"/>
              </a:rPr>
              <a:t>中华民族伟大复兴的行动指南</a:t>
            </a:r>
            <a:endParaRPr lang="en-US" altLang="en-US" sz="900" dirty="0"/>
          </a:p>
        </p:txBody>
      </p:sp>
      <p:sp>
        <p:nvSpPr>
          <p:cNvPr id="20" name="textbox 20"/>
          <p:cNvSpPr/>
          <p:nvPr/>
        </p:nvSpPr>
        <p:spPr>
          <a:xfrm>
            <a:off x="6146829" y="4449864"/>
            <a:ext cx="1002030" cy="1077594"/>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40" dirty="0">
                <a:solidFill>
                  <a:srgbClr val="000000">
                    <a:alpha val="100000"/>
                  </a:srgbClr>
                </a:solidFill>
                <a:latin typeface="宋体"/>
                <a:ea typeface="宋体"/>
                <a:cs typeface="宋体"/>
              </a:rPr>
              <a:t>前提是彼此契合</a:t>
            </a:r>
            <a:endParaRPr lang="en-US" altLang="en-US" sz="900" dirty="0"/>
          </a:p>
          <a:p>
            <a:pPr marL="12700" algn="l" rtl="0" eaLnBrk="0">
              <a:lnSpc>
                <a:spcPct val="100000"/>
              </a:lnSpc>
              <a:spcBef>
                <a:spcPts val="675"/>
              </a:spcBef>
            </a:pPr>
            <a:r>
              <a:rPr sz="900" kern="0" spc="40" dirty="0">
                <a:solidFill>
                  <a:srgbClr val="000000">
                    <a:alpha val="100000"/>
                  </a:srgbClr>
                </a:solidFill>
                <a:latin typeface="宋体"/>
                <a:ea typeface="宋体"/>
                <a:cs typeface="宋体"/>
              </a:rPr>
              <a:t>结果是相互成就</a:t>
            </a:r>
            <a:endParaRPr lang="en-US" altLang="en-US" sz="900" dirty="0"/>
          </a:p>
          <a:p>
            <a:pPr marL="12700" algn="l" rtl="0" eaLnBrk="0">
              <a:lnSpc>
                <a:spcPct val="99000"/>
              </a:lnSpc>
              <a:spcBef>
                <a:spcPts val="775"/>
              </a:spcBef>
            </a:pPr>
            <a:r>
              <a:rPr sz="900" kern="0" spc="60" dirty="0">
                <a:solidFill>
                  <a:srgbClr val="000000">
                    <a:alpha val="100000"/>
                  </a:srgbClr>
                </a:solidFill>
                <a:latin typeface="宋体"/>
                <a:ea typeface="宋体"/>
                <a:cs typeface="宋体"/>
              </a:rPr>
              <a:t>筑牢了道路根基</a:t>
            </a:r>
            <a:endParaRPr lang="en-US" altLang="en-US" sz="900" dirty="0"/>
          </a:p>
          <a:p>
            <a:pPr marL="12700" algn="l" rtl="0" eaLnBrk="0">
              <a:lnSpc>
                <a:spcPct val="100000"/>
              </a:lnSpc>
              <a:spcBef>
                <a:spcPts val="780"/>
              </a:spcBef>
            </a:pPr>
            <a:r>
              <a:rPr sz="900" kern="0" spc="40" dirty="0">
                <a:solidFill>
                  <a:srgbClr val="000000">
                    <a:alpha val="100000"/>
                  </a:srgbClr>
                </a:solidFill>
                <a:latin typeface="宋体"/>
                <a:ea typeface="宋体"/>
                <a:cs typeface="宋体"/>
              </a:rPr>
              <a:t>打开了创新空间</a:t>
            </a:r>
            <a:endParaRPr lang="en-US" altLang="en-US" sz="900" dirty="0"/>
          </a:p>
          <a:p>
            <a:pPr algn="l" rtl="0" eaLnBrk="0">
              <a:lnSpc>
                <a:spcPct val="111000"/>
              </a:lnSpc>
            </a:pPr>
            <a:endParaRPr lang="en-US" altLang="en-US" sz="500" dirty="0"/>
          </a:p>
          <a:p>
            <a:pPr marL="12700" algn="l" rtl="0" eaLnBrk="0">
              <a:lnSpc>
                <a:spcPct val="100000"/>
              </a:lnSpc>
              <a:spcBef>
                <a:spcPts val="5"/>
              </a:spcBef>
            </a:pPr>
            <a:r>
              <a:rPr sz="900" kern="0" spc="50" dirty="0">
                <a:solidFill>
                  <a:srgbClr val="000000">
                    <a:alpha val="100000"/>
                  </a:srgbClr>
                </a:solidFill>
                <a:latin typeface="宋体"/>
                <a:ea typeface="宋体"/>
                <a:cs typeface="宋体"/>
              </a:rPr>
              <a:t>巩固了文化主体性</a:t>
            </a:r>
            <a:endParaRPr lang="en-US" altLang="en-US" sz="900" dirty="0"/>
          </a:p>
        </p:txBody>
      </p:sp>
      <p:sp>
        <p:nvSpPr>
          <p:cNvPr id="22" name="textbox 22"/>
          <p:cNvSpPr/>
          <p:nvPr/>
        </p:nvSpPr>
        <p:spPr>
          <a:xfrm>
            <a:off x="568372" y="5139514"/>
            <a:ext cx="163829" cy="1910714"/>
          </a:xfrm>
          <a:prstGeom prst="rect">
            <a:avLst/>
          </a:prstGeom>
        </p:spPr>
        <p:txBody>
          <a:bodyPr vert="eaVert" wrap="square" lIns="0" tIns="0" rIns="0" bIns="0"/>
          <a:lstStyle/>
          <a:p>
            <a:pPr algn="l" rtl="0" eaLnBrk="0">
              <a:lnSpc>
                <a:spcPct val="82000"/>
              </a:lnSpc>
            </a:pPr>
            <a:endParaRPr lang="en-US" altLang="en-US" sz="100" dirty="0"/>
          </a:p>
          <a:p>
            <a:pPr marL="12700" algn="l" rtl="0" eaLnBrk="0">
              <a:lnSpc>
                <a:spcPct val="99000"/>
              </a:lnSpc>
            </a:pPr>
            <a:r>
              <a:rPr sz="900" kern="0" spc="130" dirty="0">
                <a:solidFill>
                  <a:srgbClr val="000000">
                    <a:alpha val="100000"/>
                  </a:srgbClr>
                </a:solidFill>
                <a:latin typeface="FZYaoTi"/>
                <a:ea typeface="FZYaoTi"/>
                <a:cs typeface="FZYaoTi"/>
              </a:rPr>
              <a:t>近平新时代中国特色元会</a:t>
            </a:r>
            <a:r>
              <a:rPr sz="900" kern="0" spc="10" dirty="0">
                <a:solidFill>
                  <a:srgbClr val="000000">
                    <a:alpha val="100000"/>
                  </a:srgbClr>
                </a:solidFill>
                <a:latin typeface="FZYaoTi"/>
                <a:ea typeface="FZYaoTi"/>
                <a:cs typeface="FZYaoTi"/>
              </a:rPr>
              <a:t> </a:t>
            </a:r>
            <a:r>
              <a:rPr sz="900" kern="0" spc="130" dirty="0">
                <a:solidFill>
                  <a:srgbClr val="000000">
                    <a:alpha val="100000"/>
                  </a:srgbClr>
                </a:solidFill>
                <a:latin typeface="FZYaoTi"/>
                <a:ea typeface="FZYaoTi"/>
                <a:cs typeface="FZYaoTi"/>
              </a:rPr>
              <a:t>一</a:t>
            </a:r>
            <a:r>
              <a:rPr sz="900" kern="0" spc="-60" dirty="0">
                <a:solidFill>
                  <a:srgbClr val="000000">
                    <a:alpha val="100000"/>
                  </a:srgbClr>
                </a:solidFill>
                <a:latin typeface="FZYaoTi"/>
                <a:ea typeface="FZYaoTi"/>
                <a:cs typeface="FZYaoTi"/>
              </a:rPr>
              <a:t> </a:t>
            </a:r>
            <a:r>
              <a:rPr sz="900" kern="0" spc="130" dirty="0">
                <a:solidFill>
                  <a:srgbClr val="000000">
                    <a:alpha val="100000"/>
                  </a:srgbClr>
                </a:solidFill>
                <a:latin typeface="FZYaoTi"/>
                <a:ea typeface="FZYaoTi"/>
                <a:cs typeface="FZYaoTi"/>
              </a:rPr>
              <a:t>义心</a:t>
            </a:r>
            <a:endParaRPr lang="en-US" altLang="en-US" sz="900" dirty="0"/>
          </a:p>
        </p:txBody>
      </p:sp>
      <p:sp>
        <p:nvSpPr>
          <p:cNvPr id="24" name="textbox 24"/>
          <p:cNvSpPr/>
          <p:nvPr/>
        </p:nvSpPr>
        <p:spPr>
          <a:xfrm>
            <a:off x="974759" y="7758211"/>
            <a:ext cx="953769" cy="282575"/>
          </a:xfrm>
          <a:prstGeom prst="rect">
            <a:avLst/>
          </a:prstGeom>
        </p:spPr>
        <p:txBody>
          <a:bodyPr vert="horz" wrap="square" lIns="0" tIns="0" rIns="0" bIns="0"/>
          <a:lstStyle/>
          <a:p>
            <a:pPr algn="l" rtl="0" eaLnBrk="0">
              <a:lnSpc>
                <a:spcPct val="83000"/>
              </a:lnSpc>
            </a:pPr>
            <a:endParaRPr lang="en-US" altLang="en-US" sz="100" dirty="0"/>
          </a:p>
          <a:p>
            <a:pPr marL="73025" algn="l" rtl="0" eaLnBrk="0">
              <a:lnSpc>
                <a:spcPct val="88000"/>
              </a:lnSpc>
            </a:pPr>
            <a:r>
              <a:rPr sz="900" kern="0" spc="0" dirty="0">
                <a:solidFill>
                  <a:srgbClr val="000000">
                    <a:alpha val="100000"/>
                  </a:srgbClr>
                </a:solidFill>
                <a:latin typeface="宋体"/>
                <a:ea typeface="宋体"/>
                <a:cs typeface="宋体"/>
              </a:rPr>
              <a:t>“两个确立的”</a:t>
            </a:r>
            <a:endParaRPr lang="en-US" altLang="en-US" sz="900" dirty="0"/>
          </a:p>
          <a:p>
            <a:pPr marL="148590" algn="l" rtl="0" eaLnBrk="0">
              <a:lnSpc>
                <a:spcPct val="99000"/>
              </a:lnSpc>
              <a:spcBef>
                <a:spcPts val="5"/>
              </a:spcBef>
            </a:pPr>
            <a:r>
              <a:rPr sz="900" kern="0" spc="30" dirty="0">
                <a:solidFill>
                  <a:srgbClr val="FFFFFF">
                    <a:alpha val="100000"/>
                  </a:srgbClr>
                </a:solidFill>
                <a:latin typeface="宋体"/>
                <a:ea typeface="宋体"/>
                <a:cs typeface="宋体"/>
              </a:rPr>
              <a:t>决定性意义</a:t>
            </a:r>
            <a:endParaRPr lang="en-US" altLang="en-US" sz="900" dirty="0"/>
          </a:p>
        </p:txBody>
      </p:sp>
      <p:sp>
        <p:nvSpPr>
          <p:cNvPr id="26" name="textbox 26"/>
          <p:cNvSpPr/>
          <p:nvPr/>
        </p:nvSpPr>
        <p:spPr>
          <a:xfrm>
            <a:off x="977881" y="8577315"/>
            <a:ext cx="758825" cy="161925"/>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60" dirty="0">
                <a:solidFill>
                  <a:srgbClr val="000000">
                    <a:alpha val="100000"/>
                  </a:srgbClr>
                </a:solidFill>
                <a:latin typeface="宋体"/>
                <a:ea typeface="宋体"/>
                <a:cs typeface="宋体"/>
              </a:rPr>
              <a:t>学好用好思想</a:t>
            </a:r>
            <a:endParaRPr lang="en-US" altLang="en-US" sz="900" dirty="0"/>
          </a:p>
        </p:txBody>
      </p:sp>
      <p:sp>
        <p:nvSpPr>
          <p:cNvPr id="28" name="textbox 28"/>
          <p:cNvSpPr/>
          <p:nvPr/>
        </p:nvSpPr>
        <p:spPr>
          <a:xfrm>
            <a:off x="977881" y="3433809"/>
            <a:ext cx="569594" cy="161925"/>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40" dirty="0">
                <a:solidFill>
                  <a:srgbClr val="000000">
                    <a:alpha val="100000"/>
                  </a:srgbClr>
                </a:solidFill>
                <a:latin typeface="宋体"/>
                <a:ea typeface="宋体"/>
                <a:cs typeface="宋体"/>
              </a:rPr>
              <a:t>-时代背景-</a:t>
            </a:r>
            <a:endParaRPr lang="en-US" altLang="en-US" sz="900" dirty="0"/>
          </a:p>
        </p:txBody>
      </p:sp>
      <p:sp>
        <p:nvSpPr>
          <p:cNvPr id="30" name="textbox 30"/>
          <p:cNvSpPr/>
          <p:nvPr/>
        </p:nvSpPr>
        <p:spPr>
          <a:xfrm>
            <a:off x="977881" y="6920472"/>
            <a:ext cx="535305" cy="160654"/>
          </a:xfrm>
          <a:prstGeom prst="rect">
            <a:avLst/>
          </a:prstGeom>
        </p:spPr>
        <p:txBody>
          <a:bodyPr vert="horz" wrap="square" lIns="0" tIns="0" rIns="0" bIns="0"/>
          <a:lstStyle/>
          <a:p>
            <a:pPr algn="l" rtl="0" eaLnBrk="0">
              <a:lnSpc>
                <a:spcPct val="83000"/>
              </a:lnSpc>
            </a:pPr>
            <a:endParaRPr lang="en-US" altLang="en-US" sz="100" dirty="0"/>
          </a:p>
          <a:p>
            <a:pPr algn="r" rtl="0" eaLnBrk="0">
              <a:lnSpc>
                <a:spcPts val="1060"/>
              </a:lnSpc>
            </a:pPr>
            <a:r>
              <a:rPr sz="800" kern="0" spc="-70" dirty="0">
                <a:solidFill>
                  <a:srgbClr val="000000">
                    <a:alpha val="100000"/>
                  </a:srgbClr>
                </a:solidFill>
                <a:latin typeface="宋体"/>
                <a:ea typeface="宋体"/>
                <a:cs typeface="宋体"/>
              </a:rPr>
              <a:t>历史地位</a:t>
            </a:r>
            <a:r>
              <a:rPr sz="800" kern="0" spc="-60" dirty="0">
                <a:solidFill>
                  <a:srgbClr val="000000">
                    <a:alpha val="100000"/>
                  </a:srgbClr>
                </a:solidFill>
                <a:latin typeface="宋体"/>
                <a:ea typeface="宋体"/>
                <a:cs typeface="宋体"/>
              </a:rPr>
              <a:t> </a:t>
            </a:r>
            <a:r>
              <a:rPr sz="800" kern="0" spc="-70" dirty="0">
                <a:solidFill>
                  <a:srgbClr val="000000">
                    <a:alpha val="100000"/>
                  </a:srgbClr>
                </a:solidFill>
                <a:latin typeface="宋体"/>
                <a:ea typeface="宋体"/>
                <a:cs typeface="宋体"/>
              </a:rPr>
              <a:t>·</a:t>
            </a:r>
            <a:endParaRPr lang="en-US" altLang="en-US" sz="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4" name="picture 344"/>
          <p:cNvPicPr>
            <a:picLocks noChangeAspect="1"/>
          </p:cNvPicPr>
          <p:nvPr/>
        </p:nvPicPr>
        <p:blipFill>
          <a:blip r:embed="rId2"/>
          <a:stretch>
            <a:fillRect/>
          </a:stretch>
        </p:blipFill>
        <p:spPr>
          <a:xfrm rot="21600000">
            <a:off x="660362" y="2032003"/>
            <a:ext cx="6756417" cy="7664469"/>
          </a:xfrm>
          <a:prstGeom prst="rect">
            <a:avLst/>
          </a:prstGeom>
        </p:spPr>
      </p:pic>
      <p:sp>
        <p:nvSpPr>
          <p:cNvPr id="346" name="textbox 346"/>
          <p:cNvSpPr/>
          <p:nvPr/>
        </p:nvSpPr>
        <p:spPr>
          <a:xfrm>
            <a:off x="3917964" y="7390147"/>
            <a:ext cx="3314065" cy="2277745"/>
          </a:xfrm>
          <a:prstGeom prst="rect">
            <a:avLst/>
          </a:prstGeom>
        </p:spPr>
        <p:txBody>
          <a:bodyPr vert="horz" wrap="square" lIns="0" tIns="0" rIns="0" bIns="0"/>
          <a:lstStyle/>
          <a:p>
            <a:pPr algn="l" rtl="0" eaLnBrk="0">
              <a:lnSpc>
                <a:spcPct val="81000"/>
              </a:lnSpc>
            </a:pPr>
            <a:endParaRPr lang="en-US" altLang="en-US" sz="100" dirty="0"/>
          </a:p>
          <a:p>
            <a:pPr marL="24765" algn="l" rtl="0" eaLnBrk="0">
              <a:lnSpc>
                <a:spcPct val="95000"/>
              </a:lnSpc>
            </a:pPr>
            <a:r>
              <a:rPr sz="1000" kern="0" spc="-10" dirty="0">
                <a:solidFill>
                  <a:srgbClr val="000000">
                    <a:alpha val="100000"/>
                  </a:srgbClr>
                </a:solidFill>
                <a:latin typeface="宋体"/>
                <a:ea typeface="宋体"/>
                <a:cs typeface="宋体"/>
              </a:rPr>
              <a:t>权力运行受到有效制约</a:t>
            </a:r>
            <a:r>
              <a:rPr sz="1000" kern="0" spc="-20" dirty="0">
                <a:solidFill>
                  <a:srgbClr val="000000">
                    <a:alpha val="100000"/>
                  </a:srgbClr>
                </a:solidFill>
                <a:latin typeface="宋体"/>
                <a:ea typeface="宋体"/>
                <a:cs typeface="宋体"/>
              </a:rPr>
              <a:t>监督</a:t>
            </a:r>
            <a:endParaRPr lang="en-US" altLang="en-US" sz="1000" dirty="0"/>
          </a:p>
          <a:p>
            <a:pPr marL="24765" algn="l" rtl="0" eaLnBrk="0">
              <a:lnSpc>
                <a:spcPct val="94000"/>
              </a:lnSpc>
              <a:spcBef>
                <a:spcPts val="765"/>
              </a:spcBef>
            </a:pPr>
            <a:r>
              <a:rPr sz="1000" kern="0" spc="-10" dirty="0">
                <a:solidFill>
                  <a:srgbClr val="000000">
                    <a:alpha val="100000"/>
                  </a:srgbClr>
                </a:solidFill>
                <a:latin typeface="宋体"/>
                <a:ea typeface="宋体"/>
                <a:cs typeface="宋体"/>
              </a:rPr>
              <a:t>人民合法权益得到充分尊重，法治信仰普遍确立</a:t>
            </a:r>
            <a:endParaRPr lang="en-US" altLang="en-US" sz="1000" dirty="0"/>
          </a:p>
          <a:p>
            <a:pPr marL="24765" algn="l" rtl="0" eaLnBrk="0">
              <a:lnSpc>
                <a:spcPct val="94000"/>
              </a:lnSpc>
              <a:spcBef>
                <a:spcPts val="670"/>
              </a:spcBef>
            </a:pPr>
            <a:r>
              <a:rPr sz="1000" kern="0" spc="0" dirty="0">
                <a:solidFill>
                  <a:srgbClr val="000000">
                    <a:alpha val="100000"/>
                  </a:srgbClr>
                </a:solidFill>
                <a:latin typeface="宋体"/>
                <a:ea typeface="宋体"/>
                <a:cs typeface="宋体"/>
              </a:rPr>
              <a:t>法治国家、法治政府、法治</a:t>
            </a:r>
            <a:r>
              <a:rPr sz="1000" kern="0" spc="-10" dirty="0">
                <a:solidFill>
                  <a:srgbClr val="000000">
                    <a:alpha val="100000"/>
                  </a:srgbClr>
                </a:solidFill>
                <a:latin typeface="宋体"/>
                <a:ea typeface="宋体"/>
                <a:cs typeface="宋体"/>
              </a:rPr>
              <a:t>社会全面建成</a:t>
            </a:r>
            <a:endParaRPr lang="en-US" altLang="en-US" sz="1000" dirty="0"/>
          </a:p>
          <a:p>
            <a:pPr marL="24765" algn="l" rtl="0" eaLnBrk="0">
              <a:lnSpc>
                <a:spcPct val="94000"/>
              </a:lnSpc>
              <a:spcBef>
                <a:spcPts val="620"/>
              </a:spcBef>
            </a:pPr>
            <a:r>
              <a:rPr sz="1000" kern="0" spc="-10" dirty="0">
                <a:solidFill>
                  <a:srgbClr val="000000">
                    <a:alpha val="100000"/>
                  </a:srgbClr>
                </a:solidFill>
                <a:latin typeface="宋体"/>
                <a:ea typeface="宋体"/>
                <a:cs typeface="宋体"/>
              </a:rPr>
              <a:t>坚持依法治国、依法执政、依法行政共同推进</a:t>
            </a:r>
            <a:endParaRPr lang="en-US" altLang="en-US" sz="1000" dirty="0"/>
          </a:p>
          <a:p>
            <a:pPr marL="12700" algn="l" rtl="0" eaLnBrk="0">
              <a:lnSpc>
                <a:spcPct val="94000"/>
              </a:lnSpc>
              <a:spcBef>
                <a:spcPts val="720"/>
              </a:spcBef>
            </a:pPr>
            <a:r>
              <a:rPr sz="1000" kern="0" spc="0" dirty="0">
                <a:solidFill>
                  <a:srgbClr val="000000">
                    <a:alpha val="100000"/>
                  </a:srgbClr>
                </a:solidFill>
                <a:latin typeface="宋体"/>
                <a:ea typeface="宋体"/>
                <a:cs typeface="宋体"/>
              </a:rPr>
              <a:t>坚持法治国家、法治政府、法</a:t>
            </a:r>
            <a:r>
              <a:rPr sz="1000" kern="0" spc="-10" dirty="0">
                <a:solidFill>
                  <a:srgbClr val="000000">
                    <a:alpha val="100000"/>
                  </a:srgbClr>
                </a:solidFill>
                <a:latin typeface="宋体"/>
                <a:ea typeface="宋体"/>
                <a:cs typeface="宋体"/>
              </a:rPr>
              <a:t>治社会一体建设</a:t>
            </a:r>
            <a:endParaRPr lang="en-US" altLang="en-US" sz="1000" dirty="0"/>
          </a:p>
          <a:p>
            <a:pPr marL="18415" algn="l" rtl="0" eaLnBrk="0">
              <a:lnSpc>
                <a:spcPct val="95000"/>
              </a:lnSpc>
              <a:spcBef>
                <a:spcPts val="715"/>
              </a:spcBef>
            </a:pPr>
            <a:r>
              <a:rPr sz="1000" kern="0" spc="-10" dirty="0">
                <a:solidFill>
                  <a:srgbClr val="000000">
                    <a:alpha val="100000"/>
                  </a:srgbClr>
                </a:solidFill>
                <a:latin typeface="宋体"/>
                <a:ea typeface="宋体"/>
                <a:cs typeface="宋体"/>
              </a:rPr>
              <a:t>坚持统筹推进国内法治和涉外法治</a:t>
            </a:r>
            <a:endParaRPr lang="en-US" altLang="en-US" sz="1000" dirty="0"/>
          </a:p>
          <a:p>
            <a:pPr marL="24765" algn="l" rtl="0" eaLnBrk="0">
              <a:lnSpc>
                <a:spcPct val="94000"/>
              </a:lnSpc>
              <a:spcBef>
                <a:spcPts val="715"/>
              </a:spcBef>
            </a:pPr>
            <a:r>
              <a:rPr sz="1000" kern="0" spc="-10" dirty="0">
                <a:solidFill>
                  <a:srgbClr val="000000">
                    <a:alpha val="100000"/>
                  </a:srgbClr>
                </a:solidFill>
                <a:latin typeface="宋体"/>
                <a:ea typeface="宋体"/>
                <a:cs typeface="宋体"/>
              </a:rPr>
              <a:t>科学立法，完善以宪法为核心的中国特色社会主义法律体系</a:t>
            </a:r>
            <a:endParaRPr lang="en-US" altLang="en-US" sz="1000" dirty="0"/>
          </a:p>
          <a:p>
            <a:pPr marL="24765" algn="l" rtl="0" eaLnBrk="0">
              <a:lnSpc>
                <a:spcPct val="83000"/>
              </a:lnSpc>
              <a:spcBef>
                <a:spcPts val="1020"/>
              </a:spcBef>
            </a:pPr>
            <a:r>
              <a:rPr sz="1000" kern="0" spc="-10" dirty="0">
                <a:solidFill>
                  <a:srgbClr val="000000">
                    <a:alpha val="100000"/>
                  </a:srgbClr>
                </a:solidFill>
                <a:latin typeface="宋体"/>
                <a:ea typeface="宋体"/>
                <a:cs typeface="宋体"/>
              </a:rPr>
              <a:t>扎实推进依法行政</a:t>
            </a:r>
            <a:endParaRPr lang="en-US" altLang="en-US" sz="1000" dirty="0"/>
          </a:p>
          <a:p>
            <a:pPr marL="24765" algn="l" rtl="0" eaLnBrk="0">
              <a:lnSpc>
                <a:spcPts val="1505"/>
              </a:lnSpc>
            </a:pPr>
            <a:r>
              <a:rPr sz="1000" kern="0" spc="-10" dirty="0">
                <a:solidFill>
                  <a:srgbClr val="000000">
                    <a:alpha val="100000"/>
                  </a:srgbClr>
                </a:solidFill>
                <a:latin typeface="宋体"/>
                <a:ea typeface="宋体"/>
                <a:cs typeface="宋体"/>
              </a:rPr>
              <a:t>严格公正司法</a:t>
            </a:r>
            <a:endParaRPr lang="en-US" altLang="en-US" sz="1000" dirty="0"/>
          </a:p>
          <a:p>
            <a:pPr algn="l" rtl="0" eaLnBrk="0">
              <a:lnSpc>
                <a:spcPct val="113000"/>
              </a:lnSpc>
            </a:pPr>
            <a:endParaRPr lang="en-US" altLang="en-US" sz="700" dirty="0"/>
          </a:p>
          <a:p>
            <a:pPr marL="24765" algn="l" rtl="0" eaLnBrk="0">
              <a:lnSpc>
                <a:spcPct val="94000"/>
              </a:lnSpc>
              <a:spcBef>
                <a:spcPts val="5"/>
              </a:spcBef>
            </a:pPr>
            <a:r>
              <a:rPr sz="1000" kern="0" spc="-20" dirty="0">
                <a:solidFill>
                  <a:srgbClr val="000000">
                    <a:alpha val="100000"/>
                  </a:srgbClr>
                </a:solidFill>
                <a:latin typeface="宋体"/>
                <a:ea typeface="宋体"/>
                <a:cs typeface="宋体"/>
              </a:rPr>
              <a:t>加快建设法治社会</a:t>
            </a:r>
            <a:endParaRPr lang="en-US" altLang="en-US" sz="1000" dirty="0"/>
          </a:p>
        </p:txBody>
      </p:sp>
      <p:sp>
        <p:nvSpPr>
          <p:cNvPr id="348" name="textbox 348"/>
          <p:cNvSpPr/>
          <p:nvPr/>
        </p:nvSpPr>
        <p:spPr>
          <a:xfrm>
            <a:off x="3225789" y="4957663"/>
            <a:ext cx="4184650" cy="1104264"/>
          </a:xfrm>
          <a:prstGeom prst="rect">
            <a:avLst/>
          </a:prstGeom>
        </p:spPr>
        <p:txBody>
          <a:bodyPr vert="horz" wrap="square" lIns="0" tIns="0" rIns="0" bIns="0"/>
          <a:lstStyle/>
          <a:p>
            <a:pPr algn="l" rtl="0" eaLnBrk="0">
              <a:lnSpc>
                <a:spcPct val="88000"/>
              </a:lnSpc>
            </a:pPr>
            <a:endParaRPr lang="en-US" altLang="en-US" sz="100" dirty="0"/>
          </a:p>
          <a:p>
            <a:pPr marL="12700" algn="l" rtl="0" eaLnBrk="0">
              <a:lnSpc>
                <a:spcPct val="94000"/>
              </a:lnSpc>
            </a:pPr>
            <a:r>
              <a:rPr sz="1000" kern="0" spc="-10" dirty="0">
                <a:solidFill>
                  <a:srgbClr val="000000">
                    <a:alpha val="100000"/>
                  </a:srgbClr>
                </a:solidFill>
                <a:latin typeface="宋体"/>
                <a:ea typeface="宋体"/>
                <a:cs typeface="宋体"/>
              </a:rPr>
              <a:t>全面推进依法治国的总抓手、建设中国特</a:t>
            </a:r>
            <a:r>
              <a:rPr sz="1000" kern="0" spc="-20" dirty="0">
                <a:solidFill>
                  <a:srgbClr val="000000">
                    <a:alpha val="100000"/>
                  </a:srgbClr>
                </a:solidFill>
                <a:latin typeface="宋体"/>
                <a:ea typeface="宋体"/>
                <a:cs typeface="宋体"/>
              </a:rPr>
              <a:t>色社会主义法治体系</a:t>
            </a:r>
            <a:endParaRPr lang="en-US" altLang="en-US" sz="1000" dirty="0"/>
          </a:p>
          <a:p>
            <a:pPr marL="1517650" algn="l" rtl="0" eaLnBrk="0">
              <a:lnSpc>
                <a:spcPct val="81000"/>
              </a:lnSpc>
              <a:spcBef>
                <a:spcPts val="720"/>
              </a:spcBef>
            </a:pPr>
            <a:r>
              <a:rPr sz="1000" kern="0" spc="-20" dirty="0">
                <a:solidFill>
                  <a:srgbClr val="000000">
                    <a:alpha val="100000"/>
                  </a:srgbClr>
                </a:solidFill>
                <a:latin typeface="宋体"/>
                <a:ea typeface="宋体"/>
                <a:cs typeface="宋体"/>
              </a:rPr>
              <a:t>把全面贯彻实施宪法作为首要任务</a:t>
            </a:r>
            <a:endParaRPr lang="en-US" altLang="en-US" sz="1000" dirty="0"/>
          </a:p>
          <a:p>
            <a:pPr marL="12700" algn="l" rtl="0" eaLnBrk="0">
              <a:lnSpc>
                <a:spcPct val="77000"/>
              </a:lnSpc>
              <a:spcBef>
                <a:spcPts val="0"/>
              </a:spcBef>
            </a:pPr>
            <a:r>
              <a:rPr sz="1000" kern="0" spc="-30" dirty="0">
                <a:solidFill>
                  <a:srgbClr val="000000">
                    <a:alpha val="100000"/>
                  </a:srgbClr>
                </a:solidFill>
                <a:latin typeface="宋体"/>
                <a:ea typeface="宋体"/>
                <a:cs typeface="宋体"/>
              </a:rPr>
              <a:t>坚持依宪治国、依宪执政</a:t>
            </a:r>
            <a:endParaRPr lang="en-US" altLang="en-US" sz="1000" dirty="0"/>
          </a:p>
          <a:p>
            <a:pPr algn="r" rtl="0" eaLnBrk="0">
              <a:lnSpc>
                <a:spcPct val="90000"/>
              </a:lnSpc>
              <a:spcBef>
                <a:spcPts val="10"/>
              </a:spcBef>
            </a:pPr>
            <a:r>
              <a:rPr sz="1000" kern="0" spc="0" dirty="0">
                <a:solidFill>
                  <a:srgbClr val="000000">
                    <a:alpha val="100000"/>
                  </a:srgbClr>
                </a:solidFill>
                <a:latin typeface="宋体"/>
                <a:ea typeface="宋体"/>
                <a:cs typeface="宋体"/>
              </a:rPr>
              <a:t>必须坚持党的领导地位和我国国</a:t>
            </a:r>
            <a:r>
              <a:rPr sz="1000" kern="0" spc="-10" dirty="0">
                <a:solidFill>
                  <a:srgbClr val="000000">
                    <a:alpha val="100000"/>
                  </a:srgbClr>
                </a:solidFill>
                <a:latin typeface="宋体"/>
                <a:ea typeface="宋体"/>
                <a:cs typeface="宋体"/>
              </a:rPr>
              <a:t>体、政体不动摇</a:t>
            </a:r>
            <a:endParaRPr lang="en-US" altLang="en-US" sz="1000" dirty="0"/>
          </a:p>
          <a:p>
            <a:pPr marL="2425700" algn="l" rtl="0" eaLnBrk="0">
              <a:lnSpc>
                <a:spcPct val="95000"/>
              </a:lnSpc>
              <a:spcBef>
                <a:spcPts val="660"/>
              </a:spcBef>
            </a:pPr>
            <a:r>
              <a:rPr sz="1000" kern="0" spc="-10" dirty="0">
                <a:solidFill>
                  <a:srgbClr val="000000">
                    <a:alpha val="100000"/>
                  </a:srgbClr>
                </a:solidFill>
                <a:latin typeface="宋体"/>
                <a:ea typeface="宋体"/>
                <a:cs typeface="宋体"/>
              </a:rPr>
              <a:t>加快形成完备的法律规</a:t>
            </a:r>
            <a:r>
              <a:rPr sz="1000" kern="0" spc="-20" dirty="0">
                <a:solidFill>
                  <a:srgbClr val="000000">
                    <a:alpha val="100000"/>
                  </a:srgbClr>
                </a:solidFill>
                <a:latin typeface="宋体"/>
                <a:ea typeface="宋体"/>
                <a:cs typeface="宋体"/>
              </a:rPr>
              <a:t>范体系</a:t>
            </a:r>
            <a:endParaRPr lang="en-US" altLang="en-US" sz="1000" dirty="0"/>
          </a:p>
          <a:p>
            <a:pPr algn="l" rtl="0" eaLnBrk="0">
              <a:lnSpc>
                <a:spcPct val="118000"/>
              </a:lnSpc>
            </a:pPr>
            <a:endParaRPr lang="en-US" altLang="en-US" sz="500" dirty="0"/>
          </a:p>
          <a:p>
            <a:pPr marL="2425700" algn="l" rtl="0" eaLnBrk="0">
              <a:lnSpc>
                <a:spcPct val="95000"/>
              </a:lnSpc>
              <a:spcBef>
                <a:spcPts val="0"/>
              </a:spcBef>
            </a:pPr>
            <a:r>
              <a:rPr sz="1000" kern="0" spc="-10" dirty="0">
                <a:solidFill>
                  <a:srgbClr val="000000">
                    <a:alpha val="100000"/>
                  </a:srgbClr>
                </a:solidFill>
                <a:latin typeface="宋体"/>
                <a:ea typeface="宋体"/>
                <a:cs typeface="宋体"/>
              </a:rPr>
              <a:t>加快形成高效的法治实</a:t>
            </a:r>
            <a:r>
              <a:rPr sz="1000" kern="0" spc="-20" dirty="0">
                <a:solidFill>
                  <a:srgbClr val="000000">
                    <a:alpha val="100000"/>
                  </a:srgbClr>
                </a:solidFill>
                <a:latin typeface="宋体"/>
                <a:ea typeface="宋体"/>
                <a:cs typeface="宋体"/>
              </a:rPr>
              <a:t>施体系</a:t>
            </a:r>
            <a:endParaRPr lang="en-US" altLang="en-US" sz="1000" dirty="0"/>
          </a:p>
        </p:txBody>
      </p:sp>
      <p:sp>
        <p:nvSpPr>
          <p:cNvPr id="350" name="textbox 350"/>
          <p:cNvSpPr/>
          <p:nvPr/>
        </p:nvSpPr>
        <p:spPr>
          <a:xfrm>
            <a:off x="104535" y="1250778"/>
            <a:ext cx="5373370" cy="721359"/>
          </a:xfrm>
          <a:prstGeom prst="rect">
            <a:avLst/>
          </a:prstGeom>
        </p:spPr>
        <p:txBody>
          <a:bodyPr vert="horz" wrap="square" lIns="0" tIns="0" rIns="0" bIns="0"/>
          <a:lstStyle/>
          <a:p>
            <a:pPr algn="l" rtl="0" eaLnBrk="0">
              <a:lnSpc>
                <a:spcPct val="79000"/>
              </a:lnSpc>
            </a:pPr>
            <a:endParaRPr lang="en-US" altLang="en-US" sz="100" dirty="0"/>
          </a:p>
          <a:p>
            <a:pPr algn="r" rtl="0" eaLnBrk="0">
              <a:lnSpc>
                <a:spcPct val="98000"/>
              </a:lnSpc>
            </a:pPr>
            <a:r>
              <a:rPr sz="2100" b="1" kern="0" spc="70" dirty="0">
                <a:solidFill>
                  <a:srgbClr val="000000">
                    <a:alpha val="100000"/>
                  </a:srgbClr>
                </a:solidFill>
                <a:latin typeface="SimHei"/>
                <a:ea typeface="SimHei"/>
                <a:cs typeface="SimHei"/>
              </a:rPr>
              <a:t>第九章</a:t>
            </a:r>
            <a:r>
              <a:rPr sz="2100" kern="0" spc="70" dirty="0">
                <a:solidFill>
                  <a:srgbClr val="000000">
                    <a:alpha val="100000"/>
                  </a:srgbClr>
                </a:solidFill>
                <a:latin typeface="SimHei"/>
                <a:ea typeface="SimHei"/>
                <a:cs typeface="SimHei"/>
              </a:rPr>
              <a:t>  </a:t>
            </a:r>
            <a:r>
              <a:rPr sz="2100" b="1" kern="0" spc="70" dirty="0">
                <a:solidFill>
                  <a:srgbClr val="000000">
                    <a:alpha val="100000"/>
                  </a:srgbClr>
                </a:solidFill>
                <a:latin typeface="SimHei"/>
                <a:ea typeface="SimHei"/>
                <a:cs typeface="SimHei"/>
              </a:rPr>
              <a:t>全面依法治国</a:t>
            </a:r>
            <a:endParaRPr lang="en-US" altLang="en-US" sz="2100" dirty="0"/>
          </a:p>
          <a:p>
            <a:pPr algn="l" rtl="0" eaLnBrk="0">
              <a:lnSpc>
                <a:spcPct val="108000"/>
              </a:lnSpc>
            </a:pPr>
            <a:endParaRPr lang="en-US" altLang="en-US" sz="900" dirty="0"/>
          </a:p>
          <a:p>
            <a:pPr marL="12700" algn="l" rtl="0" eaLnBrk="0">
              <a:lnSpc>
                <a:spcPct val="96000"/>
              </a:lnSpc>
              <a:spcBef>
                <a:spcPts val="5"/>
              </a:spcBef>
            </a:pPr>
            <a:r>
              <a:rPr sz="1600" b="1" kern="0" spc="50" dirty="0">
                <a:solidFill>
                  <a:srgbClr val="000000">
                    <a:alpha val="100000"/>
                  </a:srgbClr>
                </a:solidFill>
                <a:latin typeface="SimHei"/>
                <a:ea typeface="SimHei"/>
                <a:cs typeface="SimHei"/>
              </a:rPr>
              <a:t>本章思维导图</a:t>
            </a:r>
            <a:endParaRPr lang="en-US" altLang="en-US" sz="1600" dirty="0"/>
          </a:p>
        </p:txBody>
      </p:sp>
      <p:sp>
        <p:nvSpPr>
          <p:cNvPr id="352" name="textbox 352"/>
          <p:cNvSpPr/>
          <p:nvPr/>
        </p:nvSpPr>
        <p:spPr>
          <a:xfrm>
            <a:off x="3225789" y="2062506"/>
            <a:ext cx="3657600" cy="875030"/>
          </a:xfrm>
          <a:prstGeom prst="rect">
            <a:avLst/>
          </a:prstGeom>
        </p:spPr>
        <p:txBody>
          <a:bodyPr vert="horz" wrap="square" lIns="0" tIns="0" rIns="0" bIns="0"/>
          <a:lstStyle/>
          <a:p>
            <a:pPr algn="l" rtl="0" eaLnBrk="0">
              <a:lnSpc>
                <a:spcPct val="81000"/>
              </a:lnSpc>
            </a:pPr>
            <a:endParaRPr lang="en-US" altLang="en-US" sz="100" dirty="0"/>
          </a:p>
          <a:p>
            <a:pPr marL="2381250" algn="l" rtl="0" eaLnBrk="0">
              <a:lnSpc>
                <a:spcPct val="95000"/>
              </a:lnSpc>
            </a:pPr>
            <a:r>
              <a:rPr sz="1000" kern="0" spc="-30" dirty="0">
                <a:solidFill>
                  <a:srgbClr val="000000">
                    <a:alpha val="100000"/>
                  </a:srgbClr>
                </a:solidFill>
                <a:latin typeface="宋体"/>
                <a:ea typeface="宋体"/>
                <a:cs typeface="宋体"/>
              </a:rPr>
              <a:t>关系党执政兴国</a:t>
            </a:r>
            <a:endParaRPr lang="en-US" altLang="en-US" sz="1000" dirty="0"/>
          </a:p>
          <a:p>
            <a:pPr marL="12700" algn="l" rtl="0" eaLnBrk="0">
              <a:lnSpc>
                <a:spcPts val="1230"/>
              </a:lnSpc>
              <a:spcBef>
                <a:spcPts val="660"/>
              </a:spcBef>
            </a:pPr>
            <a:r>
              <a:rPr sz="1000" kern="0" spc="-10" dirty="0">
                <a:solidFill>
                  <a:srgbClr val="000000">
                    <a:alpha val="100000"/>
                  </a:srgbClr>
                </a:solidFill>
                <a:latin typeface="宋体"/>
                <a:ea typeface="宋体"/>
                <a:cs typeface="宋体"/>
              </a:rPr>
              <a:t>全面依法治国是国家治理的一场深刻革命  </a:t>
            </a:r>
            <a:r>
              <a:rPr sz="1500" kern="0" spc="-10" baseline="4000" dirty="0">
                <a:solidFill>
                  <a:srgbClr val="000000">
                    <a:alpha val="100000"/>
                  </a:srgbClr>
                </a:solidFill>
                <a:latin typeface="宋体"/>
                <a:ea typeface="宋体"/>
                <a:cs typeface="宋体"/>
              </a:rPr>
              <a:t>关系人民幸福安康</a:t>
            </a:r>
            <a:endParaRPr lang="en-US" altLang="en-US" sz="1500" baseline="4000" dirty="0"/>
          </a:p>
          <a:p>
            <a:pPr algn="r" rtl="0" eaLnBrk="0">
              <a:lnSpc>
                <a:spcPct val="95000"/>
              </a:lnSpc>
              <a:spcBef>
                <a:spcPts val="615"/>
              </a:spcBef>
            </a:pPr>
            <a:r>
              <a:rPr sz="1000" kern="0" spc="-10" dirty="0">
                <a:solidFill>
                  <a:srgbClr val="000000">
                    <a:alpha val="100000"/>
                  </a:srgbClr>
                </a:solidFill>
                <a:latin typeface="宋体"/>
                <a:ea typeface="宋体"/>
                <a:cs typeface="宋体"/>
              </a:rPr>
              <a:t>关系党和国家长治久安</a:t>
            </a:r>
            <a:endParaRPr lang="en-US" altLang="en-US" sz="1000" dirty="0"/>
          </a:p>
          <a:p>
            <a:pPr algn="l" rtl="0" eaLnBrk="0">
              <a:lnSpc>
                <a:spcPct val="105000"/>
              </a:lnSpc>
            </a:pPr>
            <a:endParaRPr lang="en-US" altLang="en-US" sz="600" dirty="0"/>
          </a:p>
          <a:p>
            <a:pPr marL="1879600" algn="l" rtl="0" eaLnBrk="0">
              <a:lnSpc>
                <a:spcPct val="95000"/>
              </a:lnSpc>
              <a:spcBef>
                <a:spcPts val="5"/>
              </a:spcBef>
            </a:pPr>
            <a:r>
              <a:rPr sz="1000" kern="0" spc="-30" dirty="0">
                <a:solidFill>
                  <a:srgbClr val="000000">
                    <a:alpha val="100000"/>
                  </a:srgbClr>
                </a:solidFill>
                <a:latin typeface="宋体"/>
                <a:ea typeface="宋体"/>
                <a:cs typeface="宋体"/>
              </a:rPr>
              <a:t>坚持中国共产党的领导</a:t>
            </a:r>
            <a:endParaRPr lang="en-US" altLang="en-US" sz="1000" dirty="0"/>
          </a:p>
        </p:txBody>
      </p:sp>
      <p:sp>
        <p:nvSpPr>
          <p:cNvPr id="354" name="textbox 354"/>
          <p:cNvSpPr/>
          <p:nvPr/>
        </p:nvSpPr>
        <p:spPr>
          <a:xfrm>
            <a:off x="2463791" y="7384246"/>
            <a:ext cx="1417319" cy="1903095"/>
          </a:xfrm>
          <a:prstGeom prst="rect">
            <a:avLst/>
          </a:prstGeom>
        </p:spPr>
        <p:txBody>
          <a:bodyPr vert="horz" wrap="square" lIns="0" tIns="0" rIns="0" bIns="0"/>
          <a:lstStyle/>
          <a:p>
            <a:pPr algn="l" rtl="0" eaLnBrk="0">
              <a:lnSpc>
                <a:spcPct val="85000"/>
              </a:lnSpc>
            </a:pPr>
            <a:endParaRPr lang="en-US" altLang="en-US" sz="100" dirty="0"/>
          </a:p>
          <a:p>
            <a:pPr marL="12700" algn="l" rtl="0" eaLnBrk="0">
              <a:lnSpc>
                <a:spcPct val="95000"/>
              </a:lnSpc>
            </a:pPr>
            <a:r>
              <a:rPr sz="1000" kern="0" spc="-10" dirty="0">
                <a:solidFill>
                  <a:srgbClr val="000000">
                    <a:alpha val="100000"/>
                  </a:srgbClr>
                </a:solidFill>
                <a:latin typeface="宋体"/>
                <a:ea typeface="宋体"/>
                <a:cs typeface="宋体"/>
              </a:rPr>
              <a:t>法治中国建设的总体目标</a:t>
            </a:r>
            <a:endParaRPr lang="en-US" altLang="en-US" sz="1000" dirty="0"/>
          </a:p>
          <a:p>
            <a:pPr algn="l" rtl="0" eaLnBrk="0">
              <a:lnSpc>
                <a:spcPct val="121000"/>
              </a:lnSpc>
            </a:pPr>
            <a:endParaRPr lang="en-US" altLang="en-US" sz="1000" dirty="0"/>
          </a:p>
          <a:p>
            <a:pPr algn="l" rtl="0" eaLnBrk="0">
              <a:lnSpc>
                <a:spcPct val="121000"/>
              </a:lnSpc>
            </a:pPr>
            <a:endParaRPr lang="en-US" altLang="en-US" sz="1000" dirty="0"/>
          </a:p>
          <a:p>
            <a:pPr algn="l" rtl="0" eaLnBrk="0">
              <a:lnSpc>
                <a:spcPct val="121000"/>
              </a:lnSpc>
            </a:pPr>
            <a:endParaRPr lang="en-US" altLang="en-US" sz="1000" dirty="0"/>
          </a:p>
          <a:p>
            <a:pPr algn="l" rtl="0" eaLnBrk="0">
              <a:lnSpc>
                <a:spcPct val="121000"/>
              </a:lnSpc>
            </a:pPr>
            <a:endParaRPr lang="en-US" altLang="en-US" sz="1000" dirty="0"/>
          </a:p>
          <a:p>
            <a:pPr marL="12700" algn="l" rtl="0" eaLnBrk="0">
              <a:lnSpc>
                <a:spcPct val="94000"/>
              </a:lnSpc>
              <a:spcBef>
                <a:spcPts val="300"/>
              </a:spcBef>
            </a:pPr>
            <a:r>
              <a:rPr sz="1000" kern="0" spc="-20" dirty="0">
                <a:solidFill>
                  <a:srgbClr val="000000">
                    <a:alpha val="100000"/>
                  </a:srgbClr>
                </a:solidFill>
                <a:latin typeface="宋体"/>
                <a:ea typeface="宋体"/>
                <a:cs typeface="宋体"/>
              </a:rPr>
              <a:t>法治中国建设的工作布局</a:t>
            </a: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algn="l" rtl="0" eaLnBrk="0">
              <a:lnSpc>
                <a:spcPct val="104000"/>
              </a:lnSpc>
            </a:pPr>
            <a:endParaRPr lang="en-US" altLang="en-US" sz="1000" dirty="0"/>
          </a:p>
          <a:p>
            <a:pPr algn="l" rtl="0" eaLnBrk="0">
              <a:lnSpc>
                <a:spcPct val="129000"/>
              </a:lnSpc>
            </a:pPr>
            <a:endParaRPr lang="en-US" altLang="en-US" sz="200" dirty="0"/>
          </a:p>
          <a:p>
            <a:pPr marL="12700" algn="l" rtl="0" eaLnBrk="0">
              <a:lnSpc>
                <a:spcPct val="95000"/>
              </a:lnSpc>
              <a:spcBef>
                <a:spcPts val="0"/>
              </a:spcBef>
            </a:pPr>
            <a:r>
              <a:rPr sz="1000" kern="0" spc="-10" dirty="0">
                <a:solidFill>
                  <a:srgbClr val="000000">
                    <a:alpha val="100000"/>
                  </a:srgbClr>
                </a:solidFill>
                <a:latin typeface="宋体"/>
                <a:ea typeface="宋体"/>
                <a:cs typeface="宋体"/>
              </a:rPr>
              <a:t>建设更高水平的法治中国</a:t>
            </a:r>
            <a:endParaRPr lang="en-US" altLang="en-US" sz="1000" dirty="0"/>
          </a:p>
        </p:txBody>
      </p:sp>
      <p:sp>
        <p:nvSpPr>
          <p:cNvPr id="356" name="textbox 356"/>
          <p:cNvSpPr/>
          <p:nvPr/>
        </p:nvSpPr>
        <p:spPr>
          <a:xfrm>
            <a:off x="5295892" y="3929894"/>
            <a:ext cx="1796414" cy="886460"/>
          </a:xfrm>
          <a:prstGeom prst="rect">
            <a:avLst/>
          </a:prstGeom>
        </p:spPr>
        <p:txBody>
          <a:bodyPr vert="horz" wrap="square" lIns="0" tIns="0" rIns="0" bIns="0"/>
          <a:lstStyle/>
          <a:p>
            <a:pPr algn="l" rtl="0" eaLnBrk="0">
              <a:lnSpc>
                <a:spcPct val="85000"/>
              </a:lnSpc>
            </a:pPr>
            <a:endParaRPr lang="en-US" altLang="en-US" sz="100" dirty="0"/>
          </a:p>
          <a:p>
            <a:pPr marL="12700" algn="l" rtl="0" eaLnBrk="0">
              <a:lnSpc>
                <a:spcPct val="95000"/>
              </a:lnSpc>
            </a:pPr>
            <a:r>
              <a:rPr sz="1000" kern="0" spc="-10" dirty="0">
                <a:solidFill>
                  <a:srgbClr val="000000">
                    <a:alpha val="100000"/>
                  </a:srgbClr>
                </a:solidFill>
                <a:latin typeface="宋体"/>
                <a:ea typeface="宋体"/>
                <a:cs typeface="宋体"/>
              </a:rPr>
              <a:t>处理政治与法治的关系</a:t>
            </a:r>
            <a:endParaRPr lang="en-US" altLang="en-US" sz="1000" dirty="0"/>
          </a:p>
          <a:p>
            <a:pPr marL="12700" algn="l" rtl="0" eaLnBrk="0">
              <a:lnSpc>
                <a:spcPct val="95000"/>
              </a:lnSpc>
              <a:spcBef>
                <a:spcPts val="750"/>
              </a:spcBef>
            </a:pPr>
            <a:r>
              <a:rPr sz="1000" kern="0" spc="-10" dirty="0">
                <a:solidFill>
                  <a:srgbClr val="000000">
                    <a:alpha val="100000"/>
                  </a:srgbClr>
                </a:solidFill>
                <a:latin typeface="宋体"/>
                <a:ea typeface="宋体"/>
                <a:cs typeface="宋体"/>
              </a:rPr>
              <a:t>处理改革与法治的关系</a:t>
            </a:r>
            <a:endParaRPr lang="en-US" altLang="en-US" sz="1000" dirty="0"/>
          </a:p>
          <a:p>
            <a:pPr marL="12700" algn="l" rtl="0" eaLnBrk="0">
              <a:lnSpc>
                <a:spcPct val="94000"/>
              </a:lnSpc>
              <a:spcBef>
                <a:spcPts val="665"/>
              </a:spcBef>
            </a:pPr>
            <a:r>
              <a:rPr sz="1000" kern="0" spc="-10" dirty="0">
                <a:solidFill>
                  <a:srgbClr val="000000">
                    <a:alpha val="100000"/>
                  </a:srgbClr>
                </a:solidFill>
                <a:latin typeface="宋体"/>
                <a:ea typeface="宋体"/>
                <a:cs typeface="宋体"/>
              </a:rPr>
              <a:t>处理依法治国与以德治国的关系</a:t>
            </a:r>
            <a:endParaRPr lang="en-US" altLang="en-US" sz="1000" dirty="0"/>
          </a:p>
          <a:p>
            <a:pPr algn="l" rtl="0" eaLnBrk="0">
              <a:lnSpc>
                <a:spcPct val="114000"/>
              </a:lnSpc>
            </a:pPr>
            <a:endParaRPr lang="en-US" altLang="en-US" sz="600" dirty="0"/>
          </a:p>
          <a:p>
            <a:pPr marL="12700" algn="l" rtl="0" eaLnBrk="0">
              <a:lnSpc>
                <a:spcPct val="94000"/>
              </a:lnSpc>
              <a:spcBef>
                <a:spcPts val="0"/>
              </a:spcBef>
            </a:pPr>
            <a:r>
              <a:rPr sz="1000" kern="0" spc="-10" dirty="0">
                <a:solidFill>
                  <a:srgbClr val="000000">
                    <a:alpha val="100000"/>
                  </a:srgbClr>
                </a:solidFill>
                <a:latin typeface="宋体"/>
                <a:ea typeface="宋体"/>
                <a:cs typeface="宋体"/>
              </a:rPr>
              <a:t>处理依法治国和依规治党的关系</a:t>
            </a:r>
            <a:endParaRPr lang="en-US" altLang="en-US" sz="1000" dirty="0"/>
          </a:p>
        </p:txBody>
      </p:sp>
      <p:sp>
        <p:nvSpPr>
          <p:cNvPr id="358" name="textbox 358"/>
          <p:cNvSpPr/>
          <p:nvPr/>
        </p:nvSpPr>
        <p:spPr>
          <a:xfrm>
            <a:off x="5073655" y="3008601"/>
            <a:ext cx="1796414" cy="862330"/>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95000"/>
              </a:lnSpc>
            </a:pPr>
            <a:r>
              <a:rPr sz="1000" kern="0" spc="-10" dirty="0">
                <a:solidFill>
                  <a:srgbClr val="000000">
                    <a:alpha val="100000"/>
                  </a:srgbClr>
                </a:solidFill>
                <a:latin typeface="宋体"/>
                <a:ea typeface="宋体"/>
                <a:cs typeface="宋体"/>
              </a:rPr>
              <a:t>坚持人民为中心</a:t>
            </a:r>
            <a:endParaRPr lang="en-US" altLang="en-US" sz="1000" dirty="0"/>
          </a:p>
          <a:p>
            <a:pPr marL="31115" algn="l" rtl="0" eaLnBrk="0">
              <a:lnSpc>
                <a:spcPct val="95000"/>
              </a:lnSpc>
              <a:spcBef>
                <a:spcPts val="660"/>
              </a:spcBef>
            </a:pPr>
            <a:r>
              <a:rPr sz="1000" kern="0" spc="-10" dirty="0">
                <a:solidFill>
                  <a:srgbClr val="000000">
                    <a:alpha val="100000"/>
                  </a:srgbClr>
                </a:solidFill>
                <a:latin typeface="宋体"/>
                <a:ea typeface="宋体"/>
                <a:cs typeface="宋体"/>
              </a:rPr>
              <a:t>坚持法律面前人人平等</a:t>
            </a:r>
            <a:endParaRPr lang="en-US" altLang="en-US" sz="1000" dirty="0"/>
          </a:p>
          <a:p>
            <a:pPr marL="31115" algn="l" rtl="0" eaLnBrk="0">
              <a:lnSpc>
                <a:spcPct val="94000"/>
              </a:lnSpc>
              <a:spcBef>
                <a:spcPts val="715"/>
              </a:spcBef>
            </a:pPr>
            <a:r>
              <a:rPr sz="1000" kern="0" spc="-20" dirty="0">
                <a:solidFill>
                  <a:srgbClr val="000000">
                    <a:alpha val="100000"/>
                  </a:srgbClr>
                </a:solidFill>
                <a:latin typeface="宋体"/>
                <a:ea typeface="宋体"/>
                <a:cs typeface="宋体"/>
              </a:rPr>
              <a:t>坚持依法治国和以德治国相结合</a:t>
            </a:r>
            <a:endParaRPr lang="en-US" altLang="en-US" sz="1000" dirty="0"/>
          </a:p>
          <a:p>
            <a:pPr algn="l" rtl="0" eaLnBrk="0">
              <a:lnSpc>
                <a:spcPct val="111000"/>
              </a:lnSpc>
            </a:pPr>
            <a:endParaRPr lang="en-US" altLang="en-US" sz="500" dirty="0"/>
          </a:p>
          <a:p>
            <a:pPr marL="31115" algn="l" rtl="0" eaLnBrk="0">
              <a:lnSpc>
                <a:spcPct val="95000"/>
              </a:lnSpc>
              <a:spcBef>
                <a:spcPts val="0"/>
              </a:spcBef>
            </a:pPr>
            <a:r>
              <a:rPr sz="1000" kern="0" spc="-30" dirty="0">
                <a:solidFill>
                  <a:srgbClr val="000000">
                    <a:alpha val="100000"/>
                  </a:srgbClr>
                </a:solidFill>
                <a:latin typeface="宋体"/>
                <a:ea typeface="宋体"/>
                <a:cs typeface="宋体"/>
              </a:rPr>
              <a:t>坚持从中国实际出发</a:t>
            </a:r>
            <a:endParaRPr lang="en-US" altLang="en-US" sz="1000" dirty="0"/>
          </a:p>
        </p:txBody>
      </p:sp>
      <p:sp>
        <p:nvSpPr>
          <p:cNvPr id="360" name="textbox 360"/>
          <p:cNvSpPr/>
          <p:nvPr/>
        </p:nvSpPr>
        <p:spPr>
          <a:xfrm>
            <a:off x="5638806" y="6127021"/>
            <a:ext cx="1656714" cy="645794"/>
          </a:xfrm>
          <a:prstGeom prst="rect">
            <a:avLst/>
          </a:prstGeom>
        </p:spPr>
        <p:txBody>
          <a:bodyPr vert="horz" wrap="square" lIns="0" tIns="0" rIns="0" bIns="0"/>
          <a:lstStyle/>
          <a:p>
            <a:pPr algn="l" rtl="0" eaLnBrk="0">
              <a:lnSpc>
                <a:spcPct val="84000"/>
              </a:lnSpc>
            </a:pPr>
            <a:endParaRPr lang="en-US" altLang="en-US" sz="100" dirty="0"/>
          </a:p>
          <a:p>
            <a:pPr marL="12700" algn="l" rtl="0" eaLnBrk="0">
              <a:lnSpc>
                <a:spcPct val="118000"/>
              </a:lnSpc>
            </a:pPr>
            <a:r>
              <a:rPr sz="1000" kern="0" spc="-10" dirty="0">
                <a:solidFill>
                  <a:srgbClr val="000000">
                    <a:alpha val="100000"/>
                  </a:srgbClr>
                </a:solidFill>
                <a:latin typeface="宋体"/>
                <a:ea typeface="宋体"/>
                <a:cs typeface="宋体"/>
              </a:rPr>
              <a:t>加快形成严密的法治</a:t>
            </a:r>
            <a:r>
              <a:rPr sz="1000" kern="0" spc="-20" dirty="0">
                <a:solidFill>
                  <a:srgbClr val="000000">
                    <a:alpha val="100000"/>
                  </a:srgbClr>
                </a:solidFill>
                <a:latin typeface="宋体"/>
                <a:ea typeface="宋体"/>
                <a:cs typeface="宋体"/>
              </a:rPr>
              <a:t>监督体系</a:t>
            </a:r>
            <a:r>
              <a:rPr sz="1000" kern="0" spc="-10" dirty="0">
                <a:solidFill>
                  <a:srgbClr val="000000">
                    <a:alpha val="100000"/>
                  </a:srgbClr>
                </a:solidFill>
                <a:latin typeface="宋体"/>
                <a:ea typeface="宋体"/>
                <a:cs typeface="宋体"/>
              </a:rPr>
              <a:t> 加快形成有力的法治</a:t>
            </a:r>
            <a:r>
              <a:rPr sz="1000" kern="0" spc="-20" dirty="0">
                <a:solidFill>
                  <a:srgbClr val="000000">
                    <a:alpha val="100000"/>
                  </a:srgbClr>
                </a:solidFill>
                <a:latin typeface="宋体"/>
                <a:ea typeface="宋体"/>
                <a:cs typeface="宋体"/>
              </a:rPr>
              <a:t>保障体系</a:t>
            </a:r>
            <a:endParaRPr lang="en-US" altLang="en-US" sz="1000" dirty="0"/>
          </a:p>
          <a:p>
            <a:pPr algn="l" rtl="0" eaLnBrk="0">
              <a:lnSpc>
                <a:spcPct val="108000"/>
              </a:lnSpc>
            </a:pPr>
            <a:endParaRPr lang="en-US" altLang="en-US" sz="700" dirty="0"/>
          </a:p>
          <a:p>
            <a:pPr marL="12700" algn="l" rtl="0" eaLnBrk="0">
              <a:lnSpc>
                <a:spcPct val="95000"/>
              </a:lnSpc>
              <a:spcBef>
                <a:spcPts val="5"/>
              </a:spcBef>
            </a:pPr>
            <a:r>
              <a:rPr sz="1000" kern="0" spc="-10" dirty="0">
                <a:solidFill>
                  <a:srgbClr val="000000">
                    <a:alpha val="100000"/>
                  </a:srgbClr>
                </a:solidFill>
                <a:latin typeface="宋体"/>
                <a:ea typeface="宋体"/>
                <a:cs typeface="宋体"/>
              </a:rPr>
              <a:t>加快形成完善的党内法</a:t>
            </a:r>
            <a:r>
              <a:rPr sz="1000" kern="0" spc="-20" dirty="0">
                <a:solidFill>
                  <a:srgbClr val="000000">
                    <a:alpha val="100000"/>
                  </a:srgbClr>
                </a:solidFill>
                <a:latin typeface="宋体"/>
                <a:ea typeface="宋体"/>
                <a:cs typeface="宋体"/>
              </a:rPr>
              <a:t>规体系</a:t>
            </a:r>
            <a:endParaRPr lang="en-US" altLang="en-US" sz="1000" dirty="0"/>
          </a:p>
        </p:txBody>
      </p:sp>
      <p:sp>
        <p:nvSpPr>
          <p:cNvPr id="362" name="textbox 362"/>
          <p:cNvSpPr/>
          <p:nvPr/>
        </p:nvSpPr>
        <p:spPr>
          <a:xfrm>
            <a:off x="3930659" y="6907104"/>
            <a:ext cx="1541780" cy="418465"/>
          </a:xfrm>
          <a:prstGeom prst="rect">
            <a:avLst/>
          </a:prstGeom>
        </p:spPr>
        <p:txBody>
          <a:bodyPr vert="horz" wrap="square" lIns="0" tIns="0" rIns="0" bIns="0"/>
          <a:lstStyle/>
          <a:p>
            <a:pPr algn="l" rtl="0" eaLnBrk="0">
              <a:lnSpc>
                <a:spcPct val="88000"/>
              </a:lnSpc>
            </a:pPr>
            <a:endParaRPr lang="en-US" altLang="en-US" sz="100" dirty="0"/>
          </a:p>
          <a:p>
            <a:pPr marL="12700" algn="l" rtl="0" eaLnBrk="0">
              <a:lnSpc>
                <a:spcPct val="94000"/>
              </a:lnSpc>
            </a:pPr>
            <a:r>
              <a:rPr sz="1000" kern="0" spc="0" dirty="0">
                <a:solidFill>
                  <a:srgbClr val="000000">
                    <a:alpha val="100000"/>
                  </a:srgbClr>
                </a:solidFill>
                <a:latin typeface="宋体"/>
                <a:ea typeface="宋体"/>
                <a:cs typeface="宋体"/>
              </a:rPr>
              <a:t>实现法律规范科学完备</a:t>
            </a:r>
            <a:r>
              <a:rPr sz="1000" kern="0" spc="-10" dirty="0">
                <a:solidFill>
                  <a:srgbClr val="000000">
                    <a:alpha val="100000"/>
                  </a:srgbClr>
                </a:solidFill>
                <a:latin typeface="宋体"/>
                <a:ea typeface="宋体"/>
                <a:cs typeface="宋体"/>
              </a:rPr>
              <a:t>统一</a:t>
            </a:r>
            <a:endParaRPr lang="en-US" altLang="en-US" sz="1000" dirty="0"/>
          </a:p>
          <a:p>
            <a:pPr algn="l" rtl="0" eaLnBrk="0">
              <a:lnSpc>
                <a:spcPct val="113000"/>
              </a:lnSpc>
            </a:pPr>
            <a:endParaRPr lang="en-US" altLang="en-US" sz="600" dirty="0"/>
          </a:p>
          <a:p>
            <a:pPr marL="12700" algn="l" rtl="0" eaLnBrk="0">
              <a:lnSpc>
                <a:spcPct val="95000"/>
              </a:lnSpc>
              <a:spcBef>
                <a:spcPts val="5"/>
              </a:spcBef>
            </a:pPr>
            <a:r>
              <a:rPr sz="1000" kern="0" spc="-20" dirty="0">
                <a:solidFill>
                  <a:srgbClr val="000000">
                    <a:alpha val="100000"/>
                  </a:srgbClr>
                </a:solidFill>
                <a:latin typeface="宋体"/>
                <a:ea typeface="宋体"/>
                <a:cs typeface="宋体"/>
              </a:rPr>
              <a:t>执法司法公正高效权威</a:t>
            </a:r>
            <a:endParaRPr lang="en-US" altLang="en-US" sz="1000" dirty="0"/>
          </a:p>
        </p:txBody>
      </p:sp>
      <p:sp>
        <p:nvSpPr>
          <p:cNvPr id="364" name="textbox 364"/>
          <p:cNvSpPr/>
          <p:nvPr/>
        </p:nvSpPr>
        <p:spPr>
          <a:xfrm>
            <a:off x="3225788" y="6126132"/>
            <a:ext cx="2279650" cy="169545"/>
          </a:xfrm>
          <a:prstGeom prst="rect">
            <a:avLst/>
          </a:prstGeom>
        </p:spPr>
        <p:txBody>
          <a:bodyPr vert="horz" wrap="square" lIns="0" tIns="0" rIns="0" bIns="0"/>
          <a:lstStyle/>
          <a:p>
            <a:pPr algn="l" rtl="0" eaLnBrk="0">
              <a:lnSpc>
                <a:spcPct val="88000"/>
              </a:lnSpc>
            </a:pPr>
            <a:endParaRPr lang="en-US" altLang="en-US" sz="100" dirty="0"/>
          </a:p>
          <a:p>
            <a:pPr marL="12700" algn="l" rtl="0" eaLnBrk="0">
              <a:lnSpc>
                <a:spcPct val="94000"/>
              </a:lnSpc>
            </a:pPr>
            <a:r>
              <a:rPr sz="1000" kern="0" spc="-10" dirty="0">
                <a:solidFill>
                  <a:srgbClr val="000000">
                    <a:alpha val="100000"/>
                  </a:srgbClr>
                </a:solidFill>
                <a:latin typeface="宋体"/>
                <a:ea typeface="宋体"/>
                <a:cs typeface="宋体"/>
              </a:rPr>
              <a:t>更好推进中国特色社会主</a:t>
            </a:r>
            <a:r>
              <a:rPr sz="1000" kern="0" spc="-20" dirty="0">
                <a:solidFill>
                  <a:srgbClr val="000000">
                    <a:alpha val="100000"/>
                  </a:srgbClr>
                </a:solidFill>
                <a:latin typeface="宋体"/>
                <a:ea typeface="宋体"/>
                <a:cs typeface="宋体"/>
              </a:rPr>
              <a:t>义法治体系建设</a:t>
            </a:r>
            <a:endParaRPr lang="en-US" altLang="en-US" sz="1000" dirty="0"/>
          </a:p>
        </p:txBody>
      </p:sp>
      <p:sp>
        <p:nvSpPr>
          <p:cNvPr id="366" name="textbox 366"/>
          <p:cNvSpPr/>
          <p:nvPr/>
        </p:nvSpPr>
        <p:spPr>
          <a:xfrm>
            <a:off x="3225789" y="4284565"/>
            <a:ext cx="1904364" cy="169545"/>
          </a:xfrm>
          <a:prstGeom prst="rect">
            <a:avLst/>
          </a:prstGeom>
        </p:spPr>
        <p:txBody>
          <a:bodyPr vert="horz" wrap="square" lIns="0" tIns="0" rIns="0" bIns="0"/>
          <a:lstStyle/>
          <a:p>
            <a:pPr algn="l" rtl="0" eaLnBrk="0">
              <a:lnSpc>
                <a:spcPct val="88000"/>
              </a:lnSpc>
            </a:pPr>
            <a:endParaRPr lang="en-US" altLang="en-US" sz="100" dirty="0"/>
          </a:p>
          <a:p>
            <a:pPr marL="12700" algn="l" rtl="0" eaLnBrk="0">
              <a:lnSpc>
                <a:spcPct val="94000"/>
              </a:lnSpc>
            </a:pPr>
            <a:r>
              <a:rPr sz="1000" kern="0" spc="-10" dirty="0">
                <a:solidFill>
                  <a:srgbClr val="000000">
                    <a:alpha val="100000"/>
                  </a:srgbClr>
                </a:solidFill>
                <a:latin typeface="宋体"/>
                <a:ea typeface="宋体"/>
                <a:cs typeface="宋体"/>
              </a:rPr>
              <a:t>统筹处理全面依法治</a:t>
            </a:r>
            <a:r>
              <a:rPr sz="1000" kern="0" spc="-20" dirty="0">
                <a:solidFill>
                  <a:srgbClr val="000000">
                    <a:alpha val="100000"/>
                  </a:srgbClr>
                </a:solidFill>
                <a:latin typeface="宋体"/>
                <a:ea typeface="宋体"/>
                <a:cs typeface="宋体"/>
              </a:rPr>
              <a:t>国的重大关系</a:t>
            </a:r>
            <a:endParaRPr lang="en-US" altLang="en-US" sz="1000" dirty="0"/>
          </a:p>
        </p:txBody>
      </p:sp>
      <p:sp>
        <p:nvSpPr>
          <p:cNvPr id="368" name="textbox 368"/>
          <p:cNvSpPr/>
          <p:nvPr/>
        </p:nvSpPr>
        <p:spPr>
          <a:xfrm>
            <a:off x="1257321" y="3382902"/>
            <a:ext cx="1837689" cy="169545"/>
          </a:xfrm>
          <a:prstGeom prst="rect">
            <a:avLst/>
          </a:prstGeom>
        </p:spPr>
        <p:txBody>
          <a:bodyPr vert="horz" wrap="square" lIns="0" tIns="0" rIns="0" bIns="0"/>
          <a:lstStyle/>
          <a:p>
            <a:pPr algn="l" rtl="0" eaLnBrk="0">
              <a:lnSpc>
                <a:spcPct val="88000"/>
              </a:lnSpc>
            </a:pPr>
            <a:endParaRPr lang="en-US" altLang="en-US" sz="100" dirty="0"/>
          </a:p>
          <a:p>
            <a:pPr algn="r" rtl="0" eaLnBrk="0">
              <a:lnSpc>
                <a:spcPct val="94000"/>
              </a:lnSpc>
            </a:pPr>
            <a:r>
              <a:rPr sz="1000" kern="0" spc="-80" dirty="0">
                <a:solidFill>
                  <a:srgbClr val="000000">
                    <a:alpha val="100000"/>
                  </a:srgbClr>
                </a:solidFill>
                <a:latin typeface="宋体"/>
                <a:ea typeface="宋体"/>
                <a:cs typeface="宋体"/>
              </a:rPr>
              <a:t>坚持中国特色社会主义法治道路</a:t>
            </a:r>
            <a:r>
              <a:rPr sz="1000" kern="0" spc="-50" dirty="0">
                <a:solidFill>
                  <a:srgbClr val="000000">
                    <a:alpha val="100000"/>
                  </a:srgbClr>
                </a:solidFill>
                <a:latin typeface="宋体"/>
                <a:ea typeface="宋体"/>
                <a:cs typeface="宋体"/>
              </a:rPr>
              <a:t> </a:t>
            </a:r>
            <a:r>
              <a:rPr sz="1000" kern="0" spc="-80" dirty="0">
                <a:solidFill>
                  <a:srgbClr val="000000">
                    <a:alpha val="100000"/>
                  </a:srgbClr>
                </a:solidFill>
                <a:latin typeface="宋体"/>
                <a:ea typeface="宋体"/>
                <a:cs typeface="宋体"/>
              </a:rPr>
              <a:t>·</a:t>
            </a:r>
            <a:endParaRPr lang="en-US" altLang="en-US" sz="1000" dirty="0"/>
          </a:p>
        </p:txBody>
      </p:sp>
      <p:sp>
        <p:nvSpPr>
          <p:cNvPr id="370" name="textbox 370"/>
          <p:cNvSpPr/>
          <p:nvPr/>
        </p:nvSpPr>
        <p:spPr>
          <a:xfrm>
            <a:off x="1257320" y="5637169"/>
            <a:ext cx="1797050" cy="169545"/>
          </a:xfrm>
          <a:prstGeom prst="rect">
            <a:avLst/>
          </a:prstGeom>
        </p:spPr>
        <p:txBody>
          <a:bodyPr vert="horz" wrap="square" lIns="0" tIns="0" rIns="0" bIns="0"/>
          <a:lstStyle/>
          <a:p>
            <a:pPr algn="l" rtl="0" eaLnBrk="0">
              <a:lnSpc>
                <a:spcPct val="88000"/>
              </a:lnSpc>
            </a:pPr>
            <a:endParaRPr lang="en-US" altLang="en-US" sz="100" dirty="0"/>
          </a:p>
          <a:p>
            <a:pPr marL="12700" algn="l" rtl="0" eaLnBrk="0">
              <a:lnSpc>
                <a:spcPct val="94000"/>
              </a:lnSpc>
            </a:pPr>
            <a:r>
              <a:rPr sz="1000" kern="0" spc="-10" dirty="0">
                <a:solidFill>
                  <a:srgbClr val="000000">
                    <a:alpha val="100000"/>
                  </a:srgbClr>
                </a:solidFill>
                <a:latin typeface="宋体"/>
                <a:ea typeface="宋体"/>
                <a:cs typeface="宋体"/>
              </a:rPr>
              <a:t>建设中国特色社会主义法治体系</a:t>
            </a:r>
            <a:endParaRPr lang="en-US" altLang="en-US" sz="1000" dirty="0"/>
          </a:p>
        </p:txBody>
      </p:sp>
      <p:sp>
        <p:nvSpPr>
          <p:cNvPr id="372" name="textbox 372"/>
          <p:cNvSpPr/>
          <p:nvPr/>
        </p:nvSpPr>
        <p:spPr>
          <a:xfrm>
            <a:off x="3225789" y="3230488"/>
            <a:ext cx="1649729" cy="169545"/>
          </a:xfrm>
          <a:prstGeom prst="rect">
            <a:avLst/>
          </a:prstGeom>
        </p:spPr>
        <p:txBody>
          <a:bodyPr vert="horz" wrap="square" lIns="0" tIns="0" rIns="0" bIns="0"/>
          <a:lstStyle/>
          <a:p>
            <a:pPr algn="l" rtl="0" eaLnBrk="0">
              <a:lnSpc>
                <a:spcPct val="88000"/>
              </a:lnSpc>
            </a:pPr>
            <a:endParaRPr lang="en-US" altLang="en-US" sz="100" dirty="0"/>
          </a:p>
          <a:p>
            <a:pPr marL="12700" algn="l" rtl="0" eaLnBrk="0">
              <a:lnSpc>
                <a:spcPct val="94000"/>
              </a:lnSpc>
            </a:pPr>
            <a:r>
              <a:rPr sz="1000" kern="0" spc="-20" dirty="0">
                <a:solidFill>
                  <a:srgbClr val="000000">
                    <a:alpha val="100000"/>
                  </a:srgbClr>
                </a:solidFill>
                <a:latin typeface="宋体"/>
                <a:ea typeface="宋体"/>
                <a:cs typeface="宋体"/>
              </a:rPr>
              <a:t>全面依法治国的唯一正确道路</a:t>
            </a:r>
            <a:endParaRPr lang="en-US" altLang="en-US" sz="1000" dirty="0"/>
          </a:p>
        </p:txBody>
      </p:sp>
      <p:sp>
        <p:nvSpPr>
          <p:cNvPr id="374" name="textbox 374"/>
          <p:cNvSpPr/>
          <p:nvPr/>
        </p:nvSpPr>
        <p:spPr>
          <a:xfrm>
            <a:off x="1257321" y="8400301"/>
            <a:ext cx="1060450" cy="168910"/>
          </a:xfrm>
          <a:prstGeom prst="rect">
            <a:avLst/>
          </a:prstGeom>
        </p:spPr>
        <p:txBody>
          <a:bodyPr vert="horz" wrap="square" lIns="0" tIns="0" rIns="0" bIns="0"/>
          <a:lstStyle/>
          <a:p>
            <a:pPr algn="l" rtl="0" eaLnBrk="0">
              <a:lnSpc>
                <a:spcPct val="83000"/>
              </a:lnSpc>
            </a:pPr>
            <a:endParaRPr lang="en-US" altLang="en-US" sz="100" dirty="0"/>
          </a:p>
          <a:p>
            <a:pPr algn="r" rtl="0" eaLnBrk="0">
              <a:lnSpc>
                <a:spcPts val="1125"/>
              </a:lnSpc>
            </a:pPr>
            <a:r>
              <a:rPr sz="900" kern="0" spc="-40" dirty="0">
                <a:solidFill>
                  <a:srgbClr val="000000">
                    <a:alpha val="100000"/>
                  </a:srgbClr>
                </a:solidFill>
                <a:latin typeface="宋体"/>
                <a:ea typeface="宋体"/>
                <a:cs typeface="宋体"/>
              </a:rPr>
              <a:t>加快建设法治中国</a:t>
            </a:r>
            <a:r>
              <a:rPr sz="900" kern="0" spc="-60" dirty="0">
                <a:solidFill>
                  <a:srgbClr val="000000">
                    <a:alpha val="100000"/>
                  </a:srgbClr>
                </a:solidFill>
                <a:latin typeface="宋体"/>
                <a:ea typeface="宋体"/>
                <a:cs typeface="宋体"/>
              </a:rPr>
              <a:t> </a:t>
            </a:r>
            <a:r>
              <a:rPr sz="900" kern="0" spc="-40" dirty="0">
                <a:solidFill>
                  <a:srgbClr val="000000">
                    <a:alpha val="100000"/>
                  </a:srgbClr>
                </a:solidFill>
                <a:latin typeface="宋体"/>
                <a:ea typeface="宋体"/>
                <a:cs typeface="宋体"/>
              </a:rPr>
              <a:t>·</a:t>
            </a:r>
            <a:endParaRPr lang="en-US" altLang="en-US" sz="900" dirty="0"/>
          </a:p>
        </p:txBody>
      </p:sp>
      <p:sp>
        <p:nvSpPr>
          <p:cNvPr id="376" name="textbox 376"/>
          <p:cNvSpPr/>
          <p:nvPr/>
        </p:nvSpPr>
        <p:spPr>
          <a:xfrm>
            <a:off x="827865" y="5576151"/>
            <a:ext cx="156845" cy="790575"/>
          </a:xfrm>
          <a:prstGeom prst="rect">
            <a:avLst/>
          </a:prstGeom>
        </p:spPr>
        <p:txBody>
          <a:bodyPr vert="eaVert" wrap="square" lIns="0" tIns="0" rIns="0" bIns="0"/>
          <a:lstStyle/>
          <a:p>
            <a:pPr algn="l" rtl="0" eaLnBrk="0">
              <a:lnSpc>
                <a:spcPct val="80000"/>
              </a:lnSpc>
            </a:pPr>
            <a:endParaRPr lang="en-US" altLang="en-US" sz="100" dirty="0"/>
          </a:p>
          <a:p>
            <a:pPr marL="12700" algn="l" rtl="0" eaLnBrk="0">
              <a:lnSpc>
                <a:spcPct val="94000"/>
              </a:lnSpc>
            </a:pPr>
            <a:r>
              <a:rPr sz="900" kern="0" spc="100" dirty="0">
                <a:solidFill>
                  <a:srgbClr val="000000">
                    <a:alpha val="100000"/>
                  </a:srgbClr>
                </a:solidFill>
                <a:latin typeface="宋体"/>
                <a:ea typeface="宋体"/>
                <a:cs typeface="宋体"/>
              </a:rPr>
              <a:t>全面依法治国</a:t>
            </a:r>
            <a:endParaRPr lang="en-US" altLang="en-US" sz="9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 name="picture 378"/>
          <p:cNvPicPr>
            <a:picLocks noChangeAspect="1"/>
          </p:cNvPicPr>
          <p:nvPr/>
        </p:nvPicPr>
        <p:blipFill>
          <a:blip r:embed="rId2"/>
          <a:stretch>
            <a:fillRect/>
          </a:stretch>
        </p:blipFill>
        <p:spPr>
          <a:xfrm rot="21600000">
            <a:off x="323871" y="2578107"/>
            <a:ext cx="7061172" cy="6470688"/>
          </a:xfrm>
          <a:prstGeom prst="rect">
            <a:avLst/>
          </a:prstGeom>
        </p:spPr>
      </p:pic>
      <p:sp>
        <p:nvSpPr>
          <p:cNvPr id="380" name="textbox 380"/>
          <p:cNvSpPr/>
          <p:nvPr/>
        </p:nvSpPr>
        <p:spPr>
          <a:xfrm>
            <a:off x="2374927" y="6792997"/>
            <a:ext cx="4989829" cy="1501139"/>
          </a:xfrm>
          <a:prstGeom prst="rect">
            <a:avLst/>
          </a:prstGeom>
        </p:spPr>
        <p:txBody>
          <a:bodyPr vert="horz" wrap="square" lIns="0" tIns="0" rIns="0" bIns="0"/>
          <a:lstStyle/>
          <a:p>
            <a:pPr algn="l" rtl="0" eaLnBrk="0">
              <a:lnSpc>
                <a:spcPct val="87000"/>
              </a:lnSpc>
            </a:pPr>
            <a:endParaRPr lang="en-US" altLang="en-US" sz="100" dirty="0"/>
          </a:p>
          <a:p>
            <a:pPr marL="1637665" algn="l" rtl="0" eaLnBrk="0">
              <a:lnSpc>
                <a:spcPct val="99000"/>
              </a:lnSpc>
            </a:pPr>
            <a:r>
              <a:rPr sz="900" kern="0" spc="30" dirty="0">
                <a:solidFill>
                  <a:srgbClr val="009AD2">
                    <a:alpha val="100000"/>
                  </a:srgbClr>
                </a:solidFill>
                <a:latin typeface="宋体"/>
                <a:ea typeface="宋体"/>
                <a:cs typeface="宋体"/>
              </a:rPr>
              <a:t>区分层次、突出重点，抓好重点人群</a:t>
            </a:r>
            <a:endParaRPr lang="en-US" altLang="en-US" sz="900" dirty="0"/>
          </a:p>
          <a:p>
            <a:pPr marL="12700" algn="l" rtl="0" eaLnBrk="0">
              <a:lnSpc>
                <a:spcPct val="99000"/>
              </a:lnSpc>
              <a:spcBef>
                <a:spcPts val="325"/>
              </a:spcBef>
            </a:pPr>
            <a:r>
              <a:rPr sz="900" kern="0" spc="30" dirty="0">
                <a:solidFill>
                  <a:srgbClr val="000000">
                    <a:alpha val="100000"/>
                  </a:srgbClr>
                </a:solidFill>
                <a:latin typeface="宋体"/>
                <a:ea typeface="宋体"/>
                <a:cs typeface="宋体"/>
              </a:rPr>
              <a:t>弘扬以伟大建党精神为源头的中国共产党人的精神谱系，激励我们奋勇前进的强大精神动力</a:t>
            </a:r>
            <a:endParaRPr lang="en-US" altLang="en-US" sz="900" dirty="0"/>
          </a:p>
          <a:p>
            <a:pPr marL="1155065" algn="l" rtl="0" eaLnBrk="0">
              <a:lnSpc>
                <a:spcPct val="99000"/>
              </a:lnSpc>
              <a:spcBef>
                <a:spcPts val="530"/>
              </a:spcBef>
            </a:pPr>
            <a:r>
              <a:rPr sz="900" kern="0" spc="30" dirty="0">
                <a:solidFill>
                  <a:srgbClr val="15B2DA">
                    <a:alpha val="100000"/>
                  </a:srgbClr>
                </a:solidFill>
                <a:latin typeface="宋体"/>
                <a:ea typeface="宋体"/>
                <a:cs typeface="宋体"/>
              </a:rPr>
              <a:t>广泛开展共产主义远大理想和中国特色社会主义共同理想教育</a:t>
            </a:r>
            <a:endParaRPr lang="en-US" altLang="en-US" sz="900" dirty="0"/>
          </a:p>
          <a:p>
            <a:pPr marL="12700" algn="l" rtl="0" eaLnBrk="0">
              <a:lnSpc>
                <a:spcPct val="97000"/>
              </a:lnSpc>
              <a:spcBef>
                <a:spcPts val="25"/>
              </a:spcBef>
            </a:pPr>
            <a:r>
              <a:rPr sz="1400" kern="0" spc="20" baseline="4000" dirty="0">
                <a:solidFill>
                  <a:srgbClr val="000000">
                    <a:alpha val="100000"/>
                  </a:srgbClr>
                </a:solidFill>
                <a:latin typeface="宋体"/>
                <a:ea typeface="宋体"/>
                <a:cs typeface="宋体"/>
              </a:rPr>
              <a:t>提高全社会文明程度</a:t>
            </a:r>
            <a:r>
              <a:rPr sz="900" kern="0" spc="270" dirty="0">
                <a:solidFill>
                  <a:srgbClr val="000000">
                    <a:alpha val="100000"/>
                  </a:srgbClr>
                </a:solidFill>
                <a:latin typeface="宋体"/>
                <a:ea typeface="宋体"/>
                <a:cs typeface="宋体"/>
              </a:rPr>
              <a:t> </a:t>
            </a:r>
            <a:r>
              <a:rPr sz="900" kern="0" spc="20" dirty="0">
                <a:solidFill>
                  <a:srgbClr val="000000">
                    <a:alpha val="100000"/>
                  </a:srgbClr>
                </a:solidFill>
                <a:latin typeface="宋体"/>
                <a:ea typeface="宋体"/>
                <a:cs typeface="宋体"/>
              </a:rPr>
              <a:t>实施公民道德建设工程</a:t>
            </a:r>
            <a:endParaRPr lang="en-US" altLang="en-US" sz="900" dirty="0"/>
          </a:p>
          <a:p>
            <a:pPr marL="1155065" algn="l" rtl="0" eaLnBrk="0">
              <a:lnSpc>
                <a:spcPts val="1645"/>
              </a:lnSpc>
            </a:pPr>
            <a:r>
              <a:rPr sz="900" kern="0" spc="30" dirty="0">
                <a:solidFill>
                  <a:srgbClr val="1BB3E2">
                    <a:alpha val="100000"/>
                  </a:srgbClr>
                </a:solidFill>
                <a:latin typeface="宋体"/>
                <a:ea typeface="宋体"/>
                <a:cs typeface="宋体"/>
              </a:rPr>
              <a:t>培养时</a:t>
            </a:r>
            <a:r>
              <a:rPr sz="900" kern="0" spc="30" dirty="0">
                <a:solidFill>
                  <a:srgbClr val="000000">
                    <a:alpha val="100000"/>
                  </a:srgbClr>
                </a:solidFill>
                <a:latin typeface="宋体"/>
                <a:ea typeface="宋体"/>
                <a:cs typeface="宋体"/>
              </a:rPr>
              <a:t>代新</a:t>
            </a:r>
            <a:r>
              <a:rPr sz="900" kern="0" spc="30" dirty="0">
                <a:solidFill>
                  <a:srgbClr val="1BB3E2">
                    <a:alpha val="100000"/>
                  </a:srgbClr>
                </a:solidFill>
                <a:latin typeface="宋体"/>
                <a:ea typeface="宋体"/>
                <a:cs typeface="宋体"/>
              </a:rPr>
              <a:t>风</a:t>
            </a:r>
            <a:r>
              <a:rPr sz="900" kern="0" spc="30" dirty="0">
                <a:solidFill>
                  <a:srgbClr val="000000">
                    <a:alpha val="100000"/>
                  </a:srgbClr>
                </a:solidFill>
                <a:latin typeface="宋体"/>
                <a:ea typeface="宋体"/>
                <a:cs typeface="宋体"/>
              </a:rPr>
              <a:t>新</a:t>
            </a:r>
            <a:r>
              <a:rPr sz="900" kern="0" spc="30" dirty="0">
                <a:solidFill>
                  <a:srgbClr val="1BB3E2">
                    <a:alpha val="100000"/>
                  </a:srgbClr>
                </a:solidFill>
                <a:latin typeface="宋体"/>
                <a:ea typeface="宋体"/>
                <a:cs typeface="宋体"/>
              </a:rPr>
              <a:t>貌</a:t>
            </a:r>
            <a:endParaRPr lang="en-US" altLang="en-US" sz="900" dirty="0"/>
          </a:p>
          <a:p>
            <a:pPr marL="12700" indent="1511300" algn="l" rtl="0" eaLnBrk="0">
              <a:lnSpc>
                <a:spcPct val="119000"/>
              </a:lnSpc>
              <a:spcBef>
                <a:spcPts val="700"/>
              </a:spcBef>
            </a:pPr>
            <a:r>
              <a:rPr sz="900" kern="0" spc="10" dirty="0">
                <a:solidFill>
                  <a:srgbClr val="000000">
                    <a:alpha val="100000"/>
                  </a:srgbClr>
                </a:solidFill>
                <a:latin typeface="宋体"/>
                <a:ea typeface="宋体"/>
                <a:cs typeface="宋体"/>
              </a:rPr>
              <a:t>把握中华文明连续性、创新性、统一性</a:t>
            </a:r>
            <a:r>
              <a:rPr sz="900" kern="0" spc="0" dirty="0">
                <a:solidFill>
                  <a:srgbClr val="000000">
                    <a:alpha val="100000"/>
                  </a:srgbClr>
                </a:solidFill>
                <a:latin typeface="宋体"/>
                <a:ea typeface="宋体"/>
                <a:cs typeface="宋体"/>
              </a:rPr>
              <a:t>、包容性、和平性的突出特性 </a:t>
            </a:r>
            <a:r>
              <a:rPr sz="900" kern="0" spc="30" dirty="0">
                <a:solidFill>
                  <a:srgbClr val="000000">
                    <a:alpha val="100000"/>
                  </a:srgbClr>
                </a:solidFill>
                <a:latin typeface="宋体"/>
                <a:ea typeface="宋体"/>
                <a:cs typeface="宋体"/>
              </a:rPr>
              <a:t>传承发展中华优秀传统文化</a:t>
            </a:r>
            <a:r>
              <a:rPr sz="900" kern="0" spc="400" dirty="0">
                <a:solidFill>
                  <a:srgbClr val="000000">
                    <a:alpha val="100000"/>
                  </a:srgbClr>
                </a:solidFill>
                <a:latin typeface="宋体"/>
                <a:ea typeface="宋体"/>
                <a:cs typeface="宋体"/>
              </a:rPr>
              <a:t> </a:t>
            </a:r>
            <a:r>
              <a:rPr sz="900" kern="0" spc="30" dirty="0">
                <a:solidFill>
                  <a:srgbClr val="000000">
                    <a:alpha val="100000"/>
                  </a:srgbClr>
                </a:solidFill>
                <a:latin typeface="宋体"/>
                <a:ea typeface="宋体"/>
                <a:cs typeface="宋体"/>
              </a:rPr>
              <a:t>推动中华优秀传统文化</a:t>
            </a:r>
            <a:r>
              <a:rPr sz="900" kern="0" spc="20" dirty="0">
                <a:solidFill>
                  <a:srgbClr val="000000">
                    <a:alpha val="100000"/>
                  </a:srgbClr>
                </a:solidFill>
                <a:latin typeface="宋体"/>
                <a:ea typeface="宋体"/>
                <a:cs typeface="宋体"/>
              </a:rPr>
              <a:t>创造性转化、创新性发展</a:t>
            </a:r>
            <a:endParaRPr lang="en-US" altLang="en-US" sz="900" dirty="0"/>
          </a:p>
          <a:p>
            <a:pPr algn="l" rtl="0" eaLnBrk="0">
              <a:lnSpc>
                <a:spcPct val="100000"/>
              </a:lnSpc>
            </a:pPr>
            <a:endParaRPr lang="en-US" altLang="en-US" sz="400" dirty="0"/>
          </a:p>
          <a:p>
            <a:pPr marL="1524000" algn="l" rtl="0" eaLnBrk="0">
              <a:lnSpc>
                <a:spcPct val="99000"/>
              </a:lnSpc>
              <a:spcBef>
                <a:spcPts val="0"/>
              </a:spcBef>
            </a:pPr>
            <a:r>
              <a:rPr sz="900" kern="0" spc="20" dirty="0">
                <a:solidFill>
                  <a:srgbClr val="000000">
                    <a:alpha val="100000"/>
                  </a:srgbClr>
                </a:solidFill>
                <a:latin typeface="宋体"/>
                <a:ea typeface="宋体"/>
                <a:cs typeface="宋体"/>
              </a:rPr>
              <a:t>保护好、传承好文化遗产</a:t>
            </a:r>
            <a:endParaRPr lang="en-US" altLang="en-US" sz="900" dirty="0"/>
          </a:p>
        </p:txBody>
      </p:sp>
      <p:sp>
        <p:nvSpPr>
          <p:cNvPr id="382" name="textbox 382"/>
          <p:cNvSpPr/>
          <p:nvPr/>
        </p:nvSpPr>
        <p:spPr>
          <a:xfrm>
            <a:off x="174176" y="1796488"/>
            <a:ext cx="5568950" cy="725805"/>
          </a:xfrm>
          <a:prstGeom prst="rect">
            <a:avLst/>
          </a:prstGeom>
        </p:spPr>
        <p:txBody>
          <a:bodyPr vert="horz" wrap="square" lIns="0" tIns="0" rIns="0" bIns="0"/>
          <a:lstStyle/>
          <a:p>
            <a:pPr algn="l" rtl="0" eaLnBrk="0">
              <a:lnSpc>
                <a:spcPct val="79000"/>
              </a:lnSpc>
            </a:pPr>
            <a:endParaRPr lang="en-US" altLang="en-US" sz="100" dirty="0"/>
          </a:p>
          <a:p>
            <a:pPr algn="r" rtl="0" eaLnBrk="0">
              <a:lnSpc>
                <a:spcPct val="96000"/>
              </a:lnSpc>
            </a:pPr>
            <a:r>
              <a:rPr sz="2000" b="1" kern="0" spc="50" dirty="0">
                <a:solidFill>
                  <a:srgbClr val="000000">
                    <a:alpha val="100000"/>
                  </a:srgbClr>
                </a:solidFill>
                <a:latin typeface="SimHei"/>
                <a:ea typeface="SimHei"/>
                <a:cs typeface="SimHei"/>
              </a:rPr>
              <a:t>第十章</a:t>
            </a:r>
            <a:r>
              <a:rPr sz="2000" kern="0" spc="50" dirty="0">
                <a:solidFill>
                  <a:srgbClr val="000000">
                    <a:alpha val="100000"/>
                  </a:srgbClr>
                </a:solidFill>
                <a:latin typeface="SimHei"/>
                <a:ea typeface="SimHei"/>
                <a:cs typeface="SimHei"/>
              </a:rPr>
              <a:t>  </a:t>
            </a:r>
            <a:r>
              <a:rPr sz="2000" b="1" kern="0" spc="50" dirty="0">
                <a:solidFill>
                  <a:srgbClr val="000000">
                    <a:alpha val="100000"/>
                  </a:srgbClr>
                </a:solidFill>
                <a:latin typeface="SimHei"/>
                <a:ea typeface="SimHei"/>
                <a:cs typeface="SimHei"/>
              </a:rPr>
              <a:t>建设社会主义文化强国</a:t>
            </a:r>
            <a:endParaRPr lang="en-US" altLang="en-US" sz="2000" dirty="0"/>
          </a:p>
          <a:p>
            <a:pPr algn="l" rtl="0" eaLnBrk="0">
              <a:lnSpc>
                <a:spcPct val="103000"/>
              </a:lnSpc>
            </a:pPr>
            <a:endParaRPr lang="en-US" altLang="en-US" sz="1200" dirty="0"/>
          </a:p>
          <a:p>
            <a:pPr marL="12700" algn="l" rtl="0" eaLnBrk="0">
              <a:lnSpc>
                <a:spcPct val="96000"/>
              </a:lnSpc>
              <a:spcBef>
                <a:spcPts val="5"/>
              </a:spcBef>
            </a:pPr>
            <a:r>
              <a:rPr sz="1500" b="1" kern="0" spc="50" dirty="0">
                <a:solidFill>
                  <a:srgbClr val="000000">
                    <a:alpha val="100000"/>
                  </a:srgbClr>
                </a:solidFill>
                <a:latin typeface="SimHei"/>
                <a:ea typeface="SimHei"/>
                <a:cs typeface="SimHei"/>
              </a:rPr>
              <a:t>本章思维导图</a:t>
            </a:r>
            <a:endParaRPr lang="en-US" altLang="en-US" sz="1500" dirty="0"/>
          </a:p>
        </p:txBody>
      </p:sp>
      <p:sp>
        <p:nvSpPr>
          <p:cNvPr id="384" name="textbox 384"/>
          <p:cNvSpPr/>
          <p:nvPr/>
        </p:nvSpPr>
        <p:spPr>
          <a:xfrm>
            <a:off x="3117882" y="3414436"/>
            <a:ext cx="2991485" cy="1235710"/>
          </a:xfrm>
          <a:prstGeom prst="rect">
            <a:avLst/>
          </a:prstGeom>
        </p:spPr>
        <p:txBody>
          <a:bodyPr vert="horz" wrap="square" lIns="0" tIns="0" rIns="0" bIns="0"/>
          <a:lstStyle/>
          <a:p>
            <a:pPr algn="l" rtl="0" eaLnBrk="0">
              <a:lnSpc>
                <a:spcPct val="84000"/>
              </a:lnSpc>
            </a:pPr>
            <a:endParaRPr lang="en-US" altLang="en-US" sz="100" dirty="0"/>
          </a:p>
          <a:p>
            <a:pPr marL="12700" algn="l" rtl="0" eaLnBrk="0">
              <a:lnSpc>
                <a:spcPct val="99000"/>
              </a:lnSpc>
            </a:pPr>
            <a:r>
              <a:rPr sz="900" kern="0" spc="30" dirty="0">
                <a:solidFill>
                  <a:srgbClr val="000000">
                    <a:alpha val="100000"/>
                  </a:srgbClr>
                </a:solidFill>
                <a:latin typeface="宋体"/>
                <a:ea typeface="宋体"/>
                <a:cs typeface="宋体"/>
              </a:rPr>
              <a:t>中华优秀传统文化是坚定文化自信的深厚基础</a:t>
            </a:r>
            <a:endParaRPr lang="en-US" altLang="en-US" sz="900" dirty="0"/>
          </a:p>
          <a:p>
            <a:pPr marL="12700" algn="l" rtl="0" eaLnBrk="0">
              <a:lnSpc>
                <a:spcPct val="92000"/>
              </a:lnSpc>
              <a:spcBef>
                <a:spcPts val="420"/>
              </a:spcBef>
            </a:pPr>
            <a:r>
              <a:rPr sz="900" kern="0" spc="30" dirty="0">
                <a:solidFill>
                  <a:srgbClr val="000000">
                    <a:alpha val="100000"/>
                  </a:srgbClr>
                </a:solidFill>
                <a:latin typeface="宋体"/>
                <a:ea typeface="宋体"/>
                <a:cs typeface="宋体"/>
              </a:rPr>
              <a:t>党领导人民在伟大斗争中孕育的革命文化和社会主义</a:t>
            </a:r>
            <a:r>
              <a:rPr sz="900" kern="0" spc="0" dirty="0">
                <a:solidFill>
                  <a:srgbClr val="000000">
                    <a:alpha val="100000"/>
                  </a:srgbClr>
                </a:solidFill>
                <a:latin typeface="宋体"/>
                <a:ea typeface="宋体"/>
                <a:cs typeface="宋体"/>
              </a:rPr>
              <a:t>     </a:t>
            </a:r>
            <a:r>
              <a:rPr sz="900" kern="0" spc="20" dirty="0">
                <a:solidFill>
                  <a:srgbClr val="000000">
                    <a:alpha val="100000"/>
                  </a:srgbClr>
                </a:solidFill>
                <a:latin typeface="宋体"/>
                <a:ea typeface="宋体"/>
                <a:cs typeface="宋体"/>
              </a:rPr>
              <a:t>先进文化是坚定文化自信的坚强基石</a:t>
            </a:r>
            <a:endParaRPr lang="en-US" altLang="en-US" sz="900" dirty="0"/>
          </a:p>
          <a:p>
            <a:pPr marL="177165" indent="-164465" algn="l" rtl="0" eaLnBrk="0">
              <a:lnSpc>
                <a:spcPct val="112000"/>
              </a:lnSpc>
              <a:spcBef>
                <a:spcPts val="525"/>
              </a:spcBef>
            </a:pPr>
            <a:r>
              <a:rPr sz="900" kern="0" spc="40" dirty="0">
                <a:solidFill>
                  <a:srgbClr val="000000">
                    <a:alpha val="100000"/>
                  </a:srgbClr>
                </a:solidFill>
                <a:latin typeface="宋体"/>
                <a:ea typeface="宋体"/>
                <a:cs typeface="宋体"/>
              </a:rPr>
              <a:t>中国特色社会主义的</a:t>
            </a:r>
            <a:r>
              <a:rPr sz="900" kern="0" spc="30" dirty="0">
                <a:solidFill>
                  <a:srgbClr val="000000">
                    <a:alpha val="100000"/>
                  </a:srgbClr>
                </a:solidFill>
                <a:latin typeface="宋体"/>
                <a:ea typeface="宋体"/>
                <a:cs typeface="宋体"/>
              </a:rPr>
              <a:t>伟大实践是坚定文化自信的现实基础</a:t>
            </a:r>
            <a:r>
              <a:rPr sz="900" kern="0" spc="-10" dirty="0">
                <a:solidFill>
                  <a:srgbClr val="000000">
                    <a:alpha val="100000"/>
                  </a:srgbClr>
                </a:solidFill>
                <a:latin typeface="宋体"/>
                <a:ea typeface="宋体"/>
                <a:cs typeface="宋体"/>
              </a:rPr>
              <a:t> </a:t>
            </a:r>
            <a:r>
              <a:rPr sz="900" kern="0" spc="30" dirty="0">
                <a:solidFill>
                  <a:srgbClr val="000000">
                    <a:alpha val="100000"/>
                  </a:srgbClr>
                </a:solidFill>
                <a:latin typeface="宋体"/>
                <a:ea typeface="宋体"/>
                <a:cs typeface="宋体"/>
              </a:rPr>
              <a:t>坚持举旗帜、聚民心、</a:t>
            </a:r>
            <a:r>
              <a:rPr sz="900" kern="0" spc="20" dirty="0">
                <a:solidFill>
                  <a:srgbClr val="000000">
                    <a:alpha val="100000"/>
                  </a:srgbClr>
                </a:solidFill>
                <a:latin typeface="宋体"/>
                <a:ea typeface="宋体"/>
                <a:cs typeface="宋体"/>
              </a:rPr>
              <a:t>育新人、兴文化、展形象</a:t>
            </a:r>
            <a:endParaRPr lang="en-US" altLang="en-US" sz="900" dirty="0"/>
          </a:p>
          <a:p>
            <a:pPr marL="177165" algn="l" rtl="0" eaLnBrk="0">
              <a:lnSpc>
                <a:spcPct val="99000"/>
              </a:lnSpc>
              <a:spcBef>
                <a:spcPts val="385"/>
              </a:spcBef>
            </a:pPr>
            <a:r>
              <a:rPr sz="900" kern="0" spc="20" dirty="0">
                <a:solidFill>
                  <a:srgbClr val="000000">
                    <a:alpha val="100000"/>
                  </a:srgbClr>
                </a:solidFill>
                <a:latin typeface="宋体"/>
                <a:ea typeface="宋体"/>
                <a:cs typeface="宋体"/>
              </a:rPr>
              <a:t>坚持“二为”方向和“双百”方针</a:t>
            </a:r>
            <a:endParaRPr lang="en-US" altLang="en-US" sz="900" dirty="0"/>
          </a:p>
          <a:p>
            <a:pPr algn="l" rtl="0" eaLnBrk="0">
              <a:lnSpc>
                <a:spcPct val="121000"/>
              </a:lnSpc>
            </a:pPr>
            <a:endParaRPr lang="en-US" altLang="en-US" sz="400" dirty="0"/>
          </a:p>
          <a:p>
            <a:pPr marL="177165" algn="l" rtl="0" eaLnBrk="0">
              <a:lnSpc>
                <a:spcPct val="99000"/>
              </a:lnSpc>
            </a:pPr>
            <a:r>
              <a:rPr sz="900" kern="0" spc="40" dirty="0">
                <a:solidFill>
                  <a:srgbClr val="21B8D7">
                    <a:alpha val="100000"/>
                  </a:srgbClr>
                </a:solidFill>
                <a:latin typeface="宋体"/>
                <a:ea typeface="宋体"/>
                <a:cs typeface="宋体"/>
              </a:rPr>
              <a:t>激发全民族文化创新创造活力</a:t>
            </a:r>
            <a:endParaRPr lang="en-US" altLang="en-US" sz="900" dirty="0"/>
          </a:p>
        </p:txBody>
      </p:sp>
      <p:sp>
        <p:nvSpPr>
          <p:cNvPr id="386" name="textbox 386"/>
          <p:cNvSpPr/>
          <p:nvPr/>
        </p:nvSpPr>
        <p:spPr>
          <a:xfrm>
            <a:off x="2285987" y="5985948"/>
            <a:ext cx="4218940" cy="768984"/>
          </a:xfrm>
          <a:prstGeom prst="rect">
            <a:avLst/>
          </a:prstGeom>
        </p:spPr>
        <p:txBody>
          <a:bodyPr vert="horz" wrap="square" lIns="0" tIns="0" rIns="0" bIns="0"/>
          <a:lstStyle/>
          <a:p>
            <a:pPr algn="l" rtl="0" eaLnBrk="0">
              <a:lnSpc>
                <a:spcPct val="86000"/>
              </a:lnSpc>
            </a:pPr>
            <a:endParaRPr lang="en-US" altLang="en-US" sz="100" dirty="0"/>
          </a:p>
          <a:p>
            <a:pPr marL="12700" algn="l" rtl="0" eaLnBrk="0">
              <a:lnSpc>
                <a:spcPct val="83000"/>
              </a:lnSpc>
            </a:pPr>
            <a:r>
              <a:rPr sz="900" kern="0" spc="50" dirty="0">
                <a:solidFill>
                  <a:srgbClr val="000000">
                    <a:alpha val="100000"/>
                  </a:srgbClr>
                </a:solidFill>
                <a:latin typeface="宋体"/>
                <a:ea typeface="宋体"/>
                <a:cs typeface="宋体"/>
              </a:rPr>
              <a:t>积极塑造主流舆论推动媒体融合发展、建设全媒体</a:t>
            </a:r>
            <a:endParaRPr lang="en-US" altLang="en-US" sz="900" dirty="0"/>
          </a:p>
          <a:p>
            <a:pPr marL="304800" algn="l" rtl="0" eaLnBrk="0">
              <a:lnSpc>
                <a:spcPct val="93000"/>
              </a:lnSpc>
              <a:spcBef>
                <a:spcPts val="0"/>
              </a:spcBef>
            </a:pPr>
            <a:r>
              <a:rPr sz="900" kern="0" spc="20" dirty="0">
                <a:solidFill>
                  <a:srgbClr val="000000">
                    <a:alpha val="100000"/>
                  </a:srgbClr>
                </a:solidFill>
                <a:latin typeface="宋体"/>
                <a:ea typeface="宋体"/>
                <a:cs typeface="宋体"/>
              </a:rPr>
              <a:t>新格局</a:t>
            </a:r>
            <a:endParaRPr lang="en-US" altLang="en-US" sz="900" dirty="0"/>
          </a:p>
          <a:p>
            <a:pPr marL="1009015" algn="l" rtl="0" eaLnBrk="0">
              <a:lnSpc>
                <a:spcPct val="99000"/>
              </a:lnSpc>
              <a:spcBef>
                <a:spcPts val="5"/>
              </a:spcBef>
            </a:pPr>
            <a:r>
              <a:rPr sz="900" kern="0" spc="30" dirty="0">
                <a:solidFill>
                  <a:srgbClr val="1D9FC0">
                    <a:alpha val="100000"/>
                  </a:srgbClr>
                </a:solidFill>
                <a:latin typeface="宋体"/>
                <a:ea typeface="宋体"/>
                <a:cs typeface="宋体"/>
              </a:rPr>
              <a:t>管好用好互联</a:t>
            </a:r>
            <a:r>
              <a:rPr sz="900" kern="0" spc="30" dirty="0">
                <a:solidFill>
                  <a:srgbClr val="000000">
                    <a:alpha val="100000"/>
                  </a:srgbClr>
                </a:solidFill>
                <a:latin typeface="宋体"/>
                <a:ea typeface="宋体"/>
                <a:cs typeface="宋体"/>
              </a:rPr>
              <a:t>网</a:t>
            </a:r>
            <a:endParaRPr lang="en-US" altLang="en-US" sz="900" dirty="0"/>
          </a:p>
          <a:p>
            <a:pPr marL="1726565" algn="l" rtl="0" eaLnBrk="0">
              <a:lnSpc>
                <a:spcPct val="99000"/>
              </a:lnSpc>
              <a:spcBef>
                <a:spcPts val="215"/>
              </a:spcBef>
            </a:pPr>
            <a:r>
              <a:rPr sz="900" kern="0" spc="20" dirty="0">
                <a:solidFill>
                  <a:srgbClr val="000000">
                    <a:alpha val="100000"/>
                  </a:srgbClr>
                </a:solidFill>
                <a:latin typeface="宋体"/>
                <a:ea typeface="宋体"/>
                <a:cs typeface="宋体"/>
              </a:rPr>
              <a:t>集中体现着全体人民共同的价值追求</a:t>
            </a:r>
            <a:endParaRPr lang="en-US" altLang="en-US" sz="900" dirty="0"/>
          </a:p>
          <a:p>
            <a:pPr algn="l" rtl="0" eaLnBrk="0">
              <a:lnSpc>
                <a:spcPct val="118000"/>
              </a:lnSpc>
            </a:pPr>
            <a:endParaRPr lang="en-US" altLang="en-US" sz="200" dirty="0"/>
          </a:p>
          <a:p>
            <a:pPr algn="r" rtl="0" eaLnBrk="0">
              <a:lnSpc>
                <a:spcPts val="1305"/>
              </a:lnSpc>
            </a:pPr>
            <a:r>
              <a:rPr sz="1400" kern="0" spc="10" baseline="20000" dirty="0">
                <a:solidFill>
                  <a:srgbClr val="000000">
                    <a:alpha val="100000"/>
                  </a:srgbClr>
                </a:solidFill>
                <a:latin typeface="宋体"/>
                <a:ea typeface="宋体"/>
                <a:cs typeface="宋体"/>
              </a:rPr>
              <a:t>广泛践行社会主义核心价值观</a:t>
            </a:r>
            <a:r>
              <a:rPr sz="900" kern="0" spc="480" dirty="0">
                <a:solidFill>
                  <a:srgbClr val="000000">
                    <a:alpha val="100000"/>
                  </a:srgbClr>
                </a:solidFill>
                <a:latin typeface="宋体"/>
                <a:ea typeface="宋体"/>
                <a:cs typeface="宋体"/>
              </a:rPr>
              <a:t> </a:t>
            </a:r>
            <a:r>
              <a:rPr sz="1400" kern="0" spc="10" baseline="-3000" dirty="0">
                <a:solidFill>
                  <a:srgbClr val="000000">
                    <a:alpha val="100000"/>
                  </a:srgbClr>
                </a:solidFill>
                <a:latin typeface="宋体"/>
                <a:ea typeface="宋体"/>
                <a:cs typeface="宋体"/>
              </a:rPr>
              <a:t>内化为人民的精神追求，外化为人民的自觉行动</a:t>
            </a:r>
            <a:endParaRPr lang="en-US" altLang="en-US" sz="1400" baseline="-3000" dirty="0"/>
          </a:p>
        </p:txBody>
      </p:sp>
      <p:sp>
        <p:nvSpPr>
          <p:cNvPr id="388" name="textbox 388"/>
          <p:cNvSpPr/>
          <p:nvPr/>
        </p:nvSpPr>
        <p:spPr>
          <a:xfrm>
            <a:off x="4000481" y="8304316"/>
            <a:ext cx="3218814" cy="720090"/>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20" dirty="0">
                <a:solidFill>
                  <a:srgbClr val="000000">
                    <a:alpha val="100000"/>
                  </a:srgbClr>
                </a:solidFill>
                <a:latin typeface="宋体"/>
                <a:ea typeface="宋体"/>
                <a:cs typeface="宋体"/>
              </a:rPr>
              <a:t>发展文化事业，提升公共文化服务水</a:t>
            </a:r>
            <a:r>
              <a:rPr sz="900" kern="0" spc="10" dirty="0">
                <a:solidFill>
                  <a:srgbClr val="000000">
                    <a:alpha val="100000"/>
                  </a:srgbClr>
                </a:solidFill>
                <a:latin typeface="宋体"/>
                <a:ea typeface="宋体"/>
                <a:cs typeface="宋体"/>
              </a:rPr>
              <a:t>平</a:t>
            </a:r>
            <a:endParaRPr lang="en-US" altLang="en-US" sz="900" dirty="0"/>
          </a:p>
          <a:p>
            <a:pPr marL="12700" algn="l" rtl="0" eaLnBrk="0">
              <a:lnSpc>
                <a:spcPct val="99000"/>
              </a:lnSpc>
              <a:spcBef>
                <a:spcPts val="225"/>
              </a:spcBef>
            </a:pPr>
            <a:r>
              <a:rPr sz="900" kern="0" spc="30" dirty="0">
                <a:solidFill>
                  <a:srgbClr val="FFFFFF">
                    <a:alpha val="100000"/>
                  </a:srgbClr>
                </a:solidFill>
                <a:latin typeface="宋体"/>
                <a:ea typeface="宋体"/>
                <a:cs typeface="宋体"/>
              </a:rPr>
              <a:t>发展文化产业，促进国民经济发展、满足人民多样性文化需求</a:t>
            </a:r>
            <a:endParaRPr lang="en-US" altLang="en-US" sz="900" dirty="0"/>
          </a:p>
          <a:p>
            <a:pPr marL="12700" algn="l" rtl="0" eaLnBrk="0">
              <a:lnSpc>
                <a:spcPct val="99000"/>
              </a:lnSpc>
              <a:spcBef>
                <a:spcPts val="485"/>
              </a:spcBef>
            </a:pPr>
            <a:r>
              <a:rPr sz="900" kern="0" spc="10" dirty="0">
                <a:solidFill>
                  <a:srgbClr val="000000">
                    <a:alpha val="100000"/>
                  </a:srgbClr>
                </a:solidFill>
                <a:latin typeface="宋体"/>
                <a:ea typeface="宋体"/>
                <a:cs typeface="宋体"/>
              </a:rPr>
              <a:t>加强文化软实力建设</a:t>
            </a:r>
            <a:endParaRPr lang="en-US" altLang="en-US" sz="900" dirty="0"/>
          </a:p>
          <a:p>
            <a:pPr algn="l" rtl="0" eaLnBrk="0">
              <a:lnSpc>
                <a:spcPct val="131000"/>
              </a:lnSpc>
            </a:pPr>
            <a:endParaRPr lang="en-US" altLang="en-US" sz="300" dirty="0"/>
          </a:p>
          <a:p>
            <a:pPr marL="12700" algn="l" rtl="0" eaLnBrk="0">
              <a:lnSpc>
                <a:spcPct val="99000"/>
              </a:lnSpc>
              <a:spcBef>
                <a:spcPts val="5"/>
              </a:spcBef>
            </a:pPr>
            <a:r>
              <a:rPr sz="900" kern="0" spc="30" dirty="0">
                <a:solidFill>
                  <a:srgbClr val="000000">
                    <a:alpha val="100000"/>
                  </a:srgbClr>
                </a:solidFill>
                <a:latin typeface="宋体"/>
                <a:ea typeface="宋体"/>
                <a:cs typeface="宋体"/>
              </a:rPr>
              <a:t>讲好中国故事，加强</a:t>
            </a:r>
            <a:r>
              <a:rPr sz="900" kern="0" spc="20" dirty="0">
                <a:solidFill>
                  <a:srgbClr val="000000">
                    <a:alpha val="100000"/>
                  </a:srgbClr>
                </a:solidFill>
                <a:latin typeface="宋体"/>
                <a:ea typeface="宋体"/>
                <a:cs typeface="宋体"/>
              </a:rPr>
              <a:t>国际传播能力建设</a:t>
            </a:r>
            <a:endParaRPr lang="en-US" altLang="en-US" sz="900" dirty="0"/>
          </a:p>
        </p:txBody>
      </p:sp>
      <p:sp>
        <p:nvSpPr>
          <p:cNvPr id="390" name="textbox 390"/>
          <p:cNvSpPr/>
          <p:nvPr/>
        </p:nvSpPr>
        <p:spPr>
          <a:xfrm>
            <a:off x="3409940" y="5332517"/>
            <a:ext cx="3305175" cy="641350"/>
          </a:xfrm>
          <a:prstGeom prst="rect">
            <a:avLst/>
          </a:prstGeom>
        </p:spPr>
        <p:txBody>
          <a:bodyPr vert="horz" wrap="square" lIns="0" tIns="0" rIns="0" bIns="0"/>
          <a:lstStyle/>
          <a:p>
            <a:pPr algn="l" rtl="0" eaLnBrk="0">
              <a:lnSpc>
                <a:spcPct val="90000"/>
              </a:lnSpc>
            </a:pPr>
            <a:endParaRPr lang="en-US" altLang="en-US" sz="100" dirty="0"/>
          </a:p>
          <a:p>
            <a:pPr marL="12700" algn="l" rtl="0" eaLnBrk="0">
              <a:lnSpc>
                <a:spcPct val="91000"/>
              </a:lnSpc>
            </a:pPr>
            <a:r>
              <a:rPr sz="900" kern="0" spc="10" dirty="0">
                <a:solidFill>
                  <a:srgbClr val="000000">
                    <a:alpha val="100000"/>
                  </a:srgbClr>
                </a:solidFill>
                <a:latin typeface="宋体"/>
                <a:ea typeface="宋体"/>
                <a:cs typeface="宋体"/>
              </a:rPr>
              <a:t>坚持用马克思主义特别是中国</a:t>
            </a:r>
            <a:r>
              <a:rPr sz="900" kern="0" spc="0" dirty="0">
                <a:solidFill>
                  <a:srgbClr val="000000">
                    <a:alpha val="100000"/>
                  </a:srgbClr>
                </a:solidFill>
                <a:latin typeface="宋体"/>
                <a:ea typeface="宋体"/>
                <a:cs typeface="宋体"/>
              </a:rPr>
              <a:t>化时代化的马克思主义武装全党、  </a:t>
            </a:r>
            <a:r>
              <a:rPr sz="900" kern="0" spc="10" dirty="0">
                <a:solidFill>
                  <a:srgbClr val="000000">
                    <a:alpha val="100000"/>
                  </a:srgbClr>
                </a:solidFill>
                <a:latin typeface="宋体"/>
                <a:ea typeface="宋体"/>
                <a:cs typeface="宋体"/>
              </a:rPr>
              <a:t>教育人民、指导实践</a:t>
            </a:r>
            <a:endParaRPr lang="en-US" altLang="en-US" sz="900" dirty="0"/>
          </a:p>
          <a:p>
            <a:pPr marL="12700" algn="l" rtl="0" eaLnBrk="0">
              <a:lnSpc>
                <a:spcPct val="88000"/>
              </a:lnSpc>
              <a:spcBef>
                <a:spcPts val="420"/>
              </a:spcBef>
            </a:pPr>
            <a:r>
              <a:rPr sz="900" kern="0" spc="20" dirty="0">
                <a:solidFill>
                  <a:srgbClr val="000000">
                    <a:alpha val="100000"/>
                  </a:srgbClr>
                </a:solidFill>
                <a:latin typeface="宋体"/>
                <a:ea typeface="宋体"/>
                <a:cs typeface="宋体"/>
              </a:rPr>
              <a:t>深化马克思主义理论研究和建设</a:t>
            </a:r>
            <a:endParaRPr lang="en-US" altLang="en-US" sz="900" dirty="0"/>
          </a:p>
          <a:p>
            <a:pPr marL="12700" algn="l" rtl="0" eaLnBrk="0">
              <a:lnSpc>
                <a:spcPts val="1500"/>
              </a:lnSpc>
            </a:pPr>
            <a:r>
              <a:rPr sz="900" kern="0" spc="20" dirty="0">
                <a:solidFill>
                  <a:srgbClr val="000000">
                    <a:alpha val="100000"/>
                  </a:srgbClr>
                </a:solidFill>
                <a:latin typeface="宋体"/>
                <a:ea typeface="宋体"/>
                <a:cs typeface="宋体"/>
              </a:rPr>
              <a:t>加快构建中国特色哲学社会科学</a:t>
            </a:r>
            <a:endParaRPr lang="en-US" altLang="en-US" sz="900" dirty="0"/>
          </a:p>
        </p:txBody>
      </p:sp>
      <p:sp>
        <p:nvSpPr>
          <p:cNvPr id="392" name="textbox 392"/>
          <p:cNvSpPr/>
          <p:nvPr/>
        </p:nvSpPr>
        <p:spPr>
          <a:xfrm>
            <a:off x="3517923" y="2627054"/>
            <a:ext cx="2380614" cy="695325"/>
          </a:xfrm>
          <a:prstGeom prst="rect">
            <a:avLst/>
          </a:prstGeom>
        </p:spPr>
        <p:txBody>
          <a:bodyPr vert="horz" wrap="square" lIns="0" tIns="0" rIns="0" bIns="0"/>
          <a:lstStyle/>
          <a:p>
            <a:pPr algn="l" rtl="0" eaLnBrk="0">
              <a:lnSpc>
                <a:spcPct val="84000"/>
              </a:lnSpc>
            </a:pPr>
            <a:endParaRPr lang="en-US" altLang="en-US" sz="100" dirty="0"/>
          </a:p>
          <a:p>
            <a:pPr marL="12700" algn="l" rtl="0" eaLnBrk="0">
              <a:lnSpc>
                <a:spcPct val="99000"/>
              </a:lnSpc>
            </a:pPr>
            <a:r>
              <a:rPr sz="900" kern="0" spc="20" dirty="0">
                <a:solidFill>
                  <a:srgbClr val="000000">
                    <a:alpha val="100000"/>
                  </a:srgbClr>
                </a:solidFill>
                <a:latin typeface="宋体"/>
                <a:ea typeface="宋体"/>
                <a:cs typeface="宋体"/>
              </a:rPr>
              <a:t>实现中华民族伟大复兴的精神支撑</a:t>
            </a:r>
            <a:endParaRPr lang="en-US" altLang="en-US" sz="900" dirty="0"/>
          </a:p>
          <a:p>
            <a:pPr marL="12700" algn="l" rtl="0" eaLnBrk="0">
              <a:lnSpc>
                <a:spcPct val="99000"/>
              </a:lnSpc>
              <a:spcBef>
                <a:spcPts val="330"/>
              </a:spcBef>
            </a:pPr>
            <a:r>
              <a:rPr sz="900" kern="0" spc="20" dirty="0">
                <a:solidFill>
                  <a:srgbClr val="000000">
                    <a:alpha val="100000"/>
                  </a:srgbClr>
                </a:solidFill>
                <a:latin typeface="宋体"/>
                <a:ea typeface="宋体"/>
                <a:cs typeface="宋体"/>
              </a:rPr>
              <a:t>建设社会主义现代化强国的应有之义</a:t>
            </a:r>
            <a:endParaRPr lang="en-US" altLang="en-US" sz="900" dirty="0"/>
          </a:p>
          <a:p>
            <a:pPr algn="l" rtl="0" eaLnBrk="0">
              <a:lnSpc>
                <a:spcPct val="140000"/>
              </a:lnSpc>
            </a:pPr>
            <a:endParaRPr lang="en-US" altLang="en-US" sz="200" dirty="0"/>
          </a:p>
          <a:p>
            <a:pPr marL="12700" algn="l" rtl="0" eaLnBrk="0">
              <a:lnSpc>
                <a:spcPct val="114000"/>
              </a:lnSpc>
              <a:spcBef>
                <a:spcPts val="0"/>
              </a:spcBef>
            </a:pPr>
            <a:r>
              <a:rPr sz="900" kern="0" spc="30" dirty="0">
                <a:solidFill>
                  <a:srgbClr val="000000">
                    <a:alpha val="100000"/>
                  </a:srgbClr>
                </a:solidFill>
                <a:latin typeface="宋体"/>
                <a:ea typeface="宋体"/>
                <a:cs typeface="宋体"/>
              </a:rPr>
              <a:t>满足人民日益增长的美好生活</a:t>
            </a:r>
            <a:r>
              <a:rPr sz="900" kern="0" spc="20" dirty="0">
                <a:solidFill>
                  <a:srgbClr val="000000">
                    <a:alpha val="100000"/>
                  </a:srgbClr>
                </a:solidFill>
                <a:latin typeface="宋体"/>
                <a:ea typeface="宋体"/>
                <a:cs typeface="宋体"/>
              </a:rPr>
              <a:t>需要的内在要求</a:t>
            </a:r>
            <a:r>
              <a:rPr sz="900" kern="0" spc="-10" dirty="0">
                <a:solidFill>
                  <a:srgbClr val="000000">
                    <a:alpha val="100000"/>
                  </a:srgbClr>
                </a:solidFill>
                <a:latin typeface="宋体"/>
                <a:ea typeface="宋体"/>
                <a:cs typeface="宋体"/>
              </a:rPr>
              <a:t> </a:t>
            </a:r>
            <a:r>
              <a:rPr sz="900" kern="0" spc="30" dirty="0">
                <a:solidFill>
                  <a:srgbClr val="000000">
                    <a:alpha val="100000"/>
                  </a:srgbClr>
                </a:solidFill>
                <a:latin typeface="宋体"/>
                <a:ea typeface="宋体"/>
                <a:cs typeface="宋体"/>
              </a:rPr>
              <a:t>在世界文化激荡中站稳脚跟的前提</a:t>
            </a:r>
            <a:r>
              <a:rPr sz="900" kern="0" spc="20" dirty="0">
                <a:solidFill>
                  <a:srgbClr val="000000">
                    <a:alpha val="100000"/>
                  </a:srgbClr>
                </a:solidFill>
                <a:latin typeface="宋体"/>
                <a:ea typeface="宋体"/>
                <a:cs typeface="宋体"/>
              </a:rPr>
              <a:t>基础</a:t>
            </a:r>
            <a:endParaRPr lang="en-US" altLang="en-US" sz="900" dirty="0"/>
          </a:p>
        </p:txBody>
      </p:sp>
      <p:sp>
        <p:nvSpPr>
          <p:cNvPr id="394" name="textbox 394"/>
          <p:cNvSpPr/>
          <p:nvPr/>
        </p:nvSpPr>
        <p:spPr>
          <a:xfrm>
            <a:off x="3784591" y="4709791"/>
            <a:ext cx="2856864" cy="529590"/>
          </a:xfrm>
          <a:prstGeom prst="rect">
            <a:avLst/>
          </a:prstGeom>
        </p:spPr>
        <p:txBody>
          <a:bodyPr vert="horz" wrap="square" lIns="0" tIns="0" rIns="0" bIns="0"/>
          <a:lstStyle/>
          <a:p>
            <a:pPr algn="l" rtl="0" eaLnBrk="0">
              <a:lnSpc>
                <a:spcPct val="84000"/>
              </a:lnSpc>
            </a:pPr>
            <a:endParaRPr lang="en-US" altLang="en-US" sz="100" dirty="0"/>
          </a:p>
          <a:p>
            <a:pPr marL="12700" algn="l" rtl="0" eaLnBrk="0">
              <a:lnSpc>
                <a:spcPct val="99000"/>
              </a:lnSpc>
            </a:pPr>
            <a:r>
              <a:rPr sz="900" kern="0" spc="30" dirty="0">
                <a:solidFill>
                  <a:srgbClr val="000000">
                    <a:alpha val="100000"/>
                  </a:srgbClr>
                </a:solidFill>
                <a:latin typeface="宋体"/>
                <a:ea typeface="宋体"/>
                <a:cs typeface="宋体"/>
              </a:rPr>
              <a:t>中国特色社会主义制度体系的一项根本制度</a:t>
            </a:r>
            <a:endParaRPr lang="en-US" altLang="en-US" sz="900" dirty="0"/>
          </a:p>
          <a:p>
            <a:pPr algn="l" rtl="0" eaLnBrk="0">
              <a:lnSpc>
                <a:spcPct val="121000"/>
              </a:lnSpc>
            </a:pPr>
            <a:endParaRPr lang="en-US" altLang="en-US" sz="300" dirty="0"/>
          </a:p>
          <a:p>
            <a:pPr marL="12700" algn="l" rtl="0" eaLnBrk="0">
              <a:lnSpc>
                <a:spcPct val="114000"/>
              </a:lnSpc>
              <a:spcBef>
                <a:spcPts val="0"/>
              </a:spcBef>
            </a:pPr>
            <a:r>
              <a:rPr sz="900" kern="0" spc="30" dirty="0">
                <a:solidFill>
                  <a:srgbClr val="000000">
                    <a:alpha val="100000"/>
                  </a:srgbClr>
                </a:solidFill>
                <a:latin typeface="宋体"/>
                <a:ea typeface="宋体"/>
                <a:cs typeface="宋体"/>
              </a:rPr>
              <a:t>坚持和加强党对宣传思想文化工作全面领导的</a:t>
            </a:r>
            <a:r>
              <a:rPr sz="900" kern="0" spc="20" dirty="0">
                <a:solidFill>
                  <a:srgbClr val="000000">
                    <a:alpha val="100000"/>
                  </a:srgbClr>
                </a:solidFill>
                <a:latin typeface="宋体"/>
                <a:ea typeface="宋体"/>
                <a:cs typeface="宋体"/>
              </a:rPr>
              <a:t>本质要求</a:t>
            </a:r>
            <a:r>
              <a:rPr sz="900" kern="0" spc="-10" dirty="0">
                <a:solidFill>
                  <a:srgbClr val="000000">
                    <a:alpha val="100000"/>
                  </a:srgbClr>
                </a:solidFill>
                <a:latin typeface="宋体"/>
                <a:ea typeface="宋体"/>
                <a:cs typeface="宋体"/>
              </a:rPr>
              <a:t> </a:t>
            </a:r>
            <a:r>
              <a:rPr sz="900" kern="0" spc="20" dirty="0">
                <a:solidFill>
                  <a:srgbClr val="000000">
                    <a:alpha val="100000"/>
                  </a:srgbClr>
                </a:solidFill>
                <a:latin typeface="宋体"/>
                <a:ea typeface="宋体"/>
                <a:cs typeface="宋体"/>
              </a:rPr>
              <a:t>发展社会主义先进文化的有力保障</a:t>
            </a:r>
            <a:endParaRPr lang="en-US" altLang="en-US" sz="900" dirty="0"/>
          </a:p>
        </p:txBody>
      </p:sp>
      <p:sp>
        <p:nvSpPr>
          <p:cNvPr id="396" name="textbox 396"/>
          <p:cNvSpPr/>
          <p:nvPr/>
        </p:nvSpPr>
        <p:spPr>
          <a:xfrm>
            <a:off x="2374927" y="8386877"/>
            <a:ext cx="1553844" cy="542925"/>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20" dirty="0">
                <a:solidFill>
                  <a:srgbClr val="000000">
                    <a:alpha val="100000"/>
                  </a:srgbClr>
                </a:solidFill>
                <a:latin typeface="宋体"/>
                <a:ea typeface="宋体"/>
                <a:cs typeface="宋体"/>
              </a:rPr>
              <a:t>繁荣发展文化事业和文化产业</a:t>
            </a:r>
            <a:endParaRPr lang="en-US" altLang="en-US" sz="900" dirty="0"/>
          </a:p>
          <a:p>
            <a:pPr algn="l" rtl="0" eaLnBrk="0">
              <a:lnSpc>
                <a:spcPct val="101000"/>
              </a:lnSpc>
            </a:pPr>
            <a:endParaRPr lang="en-US" altLang="en-US" sz="800" dirty="0"/>
          </a:p>
          <a:p>
            <a:pPr marL="316865" indent="-304165" algn="l" rtl="0" eaLnBrk="0">
              <a:lnSpc>
                <a:spcPct val="94000"/>
              </a:lnSpc>
            </a:pPr>
            <a:r>
              <a:rPr sz="900" kern="0" spc="20" dirty="0">
                <a:solidFill>
                  <a:srgbClr val="000000">
                    <a:alpha val="100000"/>
                  </a:srgbClr>
                </a:solidFill>
                <a:latin typeface="宋体"/>
                <a:ea typeface="宋体"/>
                <a:cs typeface="宋体"/>
              </a:rPr>
              <a:t>不断提升国家文化软实力和</a:t>
            </a:r>
            <a:r>
              <a:rPr sz="900" kern="0" spc="0" dirty="0">
                <a:solidFill>
                  <a:srgbClr val="000000">
                    <a:alpha val="100000"/>
                  </a:srgbClr>
                </a:solidFill>
                <a:latin typeface="宋体"/>
                <a:ea typeface="宋体"/>
                <a:cs typeface="宋体"/>
              </a:rPr>
              <a:t>   </a:t>
            </a:r>
            <a:r>
              <a:rPr sz="900" kern="0" spc="30" dirty="0">
                <a:solidFill>
                  <a:srgbClr val="000000">
                    <a:alpha val="100000"/>
                  </a:srgbClr>
                </a:solidFill>
                <a:latin typeface="宋体"/>
                <a:ea typeface="宋体"/>
                <a:cs typeface="宋体"/>
              </a:rPr>
              <a:t>中华文化影响力</a:t>
            </a:r>
            <a:endParaRPr lang="en-US" altLang="en-US" sz="900" dirty="0"/>
          </a:p>
        </p:txBody>
      </p:sp>
      <p:sp>
        <p:nvSpPr>
          <p:cNvPr id="398" name="textbox 398"/>
          <p:cNvSpPr/>
          <p:nvPr/>
        </p:nvSpPr>
        <p:spPr>
          <a:xfrm>
            <a:off x="2120877" y="3592162"/>
            <a:ext cx="957580" cy="842010"/>
          </a:xfrm>
          <a:prstGeom prst="rect">
            <a:avLst/>
          </a:prstGeom>
        </p:spPr>
        <p:txBody>
          <a:bodyPr vert="horz" wrap="square" lIns="0" tIns="0" rIns="0" bIns="0"/>
          <a:lstStyle/>
          <a:p>
            <a:pPr algn="l" rtl="0" eaLnBrk="0">
              <a:lnSpc>
                <a:spcPct val="87000"/>
              </a:lnSpc>
            </a:pPr>
            <a:endParaRPr lang="en-US" altLang="en-US" sz="100" dirty="0"/>
          </a:p>
          <a:p>
            <a:pPr marL="152400" indent="-139700" algn="l" rtl="0" eaLnBrk="0">
              <a:lnSpc>
                <a:spcPct val="96000"/>
              </a:lnSpc>
            </a:pPr>
            <a:r>
              <a:rPr sz="900" kern="0" spc="10" dirty="0">
                <a:solidFill>
                  <a:srgbClr val="000000">
                    <a:alpha val="100000"/>
                  </a:srgbClr>
                </a:solidFill>
                <a:latin typeface="宋体"/>
                <a:ea typeface="宋体"/>
                <a:cs typeface="宋体"/>
              </a:rPr>
              <a:t>坚定中国特色社会</a:t>
            </a:r>
            <a:r>
              <a:rPr sz="900" kern="0" spc="40" dirty="0">
                <a:solidFill>
                  <a:srgbClr val="000000">
                    <a:alpha val="100000"/>
                  </a:srgbClr>
                </a:solidFill>
                <a:latin typeface="宋体"/>
                <a:ea typeface="宋体"/>
                <a:cs typeface="宋体"/>
              </a:rPr>
              <a:t> </a:t>
            </a:r>
            <a:r>
              <a:rPr sz="900" kern="0" spc="0" dirty="0">
                <a:solidFill>
                  <a:srgbClr val="000000">
                    <a:alpha val="100000"/>
                  </a:srgbClr>
                </a:solidFill>
                <a:latin typeface="宋体"/>
                <a:ea typeface="宋体"/>
                <a:cs typeface="宋体"/>
              </a:rPr>
              <a:t>主义文化自信</a:t>
            </a:r>
            <a:endParaRPr lang="en-US" altLang="en-US" sz="900" dirty="0"/>
          </a:p>
          <a:p>
            <a:pPr algn="l" rtl="0" eaLnBrk="0">
              <a:lnSpc>
                <a:spcPct val="167000"/>
              </a:lnSpc>
            </a:pPr>
            <a:endParaRPr lang="en-US" altLang="en-US" sz="1000" dirty="0"/>
          </a:p>
          <a:p>
            <a:pPr algn="l" rtl="0" eaLnBrk="0">
              <a:lnSpc>
                <a:spcPct val="113000"/>
              </a:lnSpc>
            </a:pPr>
            <a:endParaRPr lang="en-US" altLang="en-US" sz="200" dirty="0"/>
          </a:p>
          <a:p>
            <a:pPr marL="12700" algn="l" rtl="0" eaLnBrk="0">
              <a:lnSpc>
                <a:spcPct val="96000"/>
              </a:lnSpc>
              <a:spcBef>
                <a:spcPts val="0"/>
              </a:spcBef>
            </a:pPr>
            <a:r>
              <a:rPr sz="900" kern="0" spc="10" dirty="0">
                <a:solidFill>
                  <a:srgbClr val="000000">
                    <a:alpha val="100000"/>
                  </a:srgbClr>
                </a:solidFill>
                <a:latin typeface="宋体"/>
                <a:ea typeface="宋体"/>
                <a:cs typeface="宋体"/>
              </a:rPr>
              <a:t>坚持中国特色社会</a:t>
            </a:r>
            <a:r>
              <a:rPr sz="900" kern="0" spc="40" dirty="0">
                <a:solidFill>
                  <a:srgbClr val="000000">
                    <a:alpha val="100000"/>
                  </a:srgbClr>
                </a:solidFill>
                <a:latin typeface="宋体"/>
                <a:ea typeface="宋体"/>
                <a:cs typeface="宋体"/>
              </a:rPr>
              <a:t> </a:t>
            </a:r>
            <a:r>
              <a:rPr sz="900" kern="0" spc="10" dirty="0">
                <a:solidFill>
                  <a:srgbClr val="000000">
                    <a:alpha val="100000"/>
                  </a:srgbClr>
                </a:solidFill>
                <a:latin typeface="宋体"/>
                <a:ea typeface="宋体"/>
                <a:cs typeface="宋体"/>
              </a:rPr>
              <a:t>主义文化发展道路</a:t>
            </a:r>
            <a:endParaRPr lang="en-US" altLang="en-US" sz="900" dirty="0"/>
          </a:p>
        </p:txBody>
      </p:sp>
      <p:sp>
        <p:nvSpPr>
          <p:cNvPr id="400" name="textbox 400"/>
          <p:cNvSpPr/>
          <p:nvPr/>
        </p:nvSpPr>
        <p:spPr>
          <a:xfrm>
            <a:off x="908059" y="5599215"/>
            <a:ext cx="1070610" cy="396240"/>
          </a:xfrm>
          <a:prstGeom prst="rect">
            <a:avLst/>
          </a:prstGeom>
        </p:spPr>
        <p:txBody>
          <a:bodyPr vert="horz" wrap="square" lIns="0" tIns="0" rIns="0" bIns="0"/>
          <a:lstStyle/>
          <a:p>
            <a:pPr algn="l" rtl="0" eaLnBrk="0">
              <a:lnSpc>
                <a:spcPct val="86000"/>
              </a:lnSpc>
            </a:pPr>
            <a:endParaRPr lang="en-US" altLang="en-US" sz="100" dirty="0"/>
          </a:p>
          <a:p>
            <a:pPr marL="12700" algn="l" rtl="0" eaLnBrk="0">
              <a:lnSpc>
                <a:spcPct val="83000"/>
              </a:lnSpc>
            </a:pPr>
            <a:r>
              <a:rPr sz="900" kern="0" spc="10" dirty="0">
                <a:solidFill>
                  <a:srgbClr val="000000">
                    <a:alpha val="100000"/>
                  </a:srgbClr>
                </a:solidFill>
                <a:latin typeface="宋体"/>
                <a:ea typeface="宋体"/>
                <a:cs typeface="宋体"/>
              </a:rPr>
              <a:t>建设具有强大凝聚力</a:t>
            </a:r>
            <a:endParaRPr lang="en-US" altLang="en-US" sz="900" dirty="0"/>
          </a:p>
          <a:p>
            <a:pPr marL="227965" algn="l" rtl="0" eaLnBrk="0">
              <a:lnSpc>
                <a:spcPct val="87000"/>
              </a:lnSpc>
              <a:spcBef>
                <a:spcPts val="10"/>
              </a:spcBef>
            </a:pPr>
            <a:r>
              <a:rPr sz="900" kern="0" spc="10" dirty="0">
                <a:solidFill>
                  <a:srgbClr val="FFFFFF">
                    <a:alpha val="100000"/>
                  </a:srgbClr>
                </a:solidFill>
                <a:latin typeface="宋体"/>
                <a:ea typeface="宋体"/>
                <a:cs typeface="宋体"/>
              </a:rPr>
              <a:t>和引领力的</a:t>
            </a:r>
            <a:endParaRPr lang="en-US" altLang="en-US" sz="900" dirty="0"/>
          </a:p>
          <a:p>
            <a:pPr marL="62865" algn="l" rtl="0" eaLnBrk="0">
              <a:lnSpc>
                <a:spcPct val="99000"/>
              </a:lnSpc>
              <a:spcBef>
                <a:spcPts val="0"/>
              </a:spcBef>
            </a:pPr>
            <a:r>
              <a:rPr sz="900" kern="0" spc="20" dirty="0">
                <a:solidFill>
                  <a:srgbClr val="000000">
                    <a:alpha val="100000"/>
                  </a:srgbClr>
                </a:solidFill>
                <a:latin typeface="宋体"/>
                <a:ea typeface="宋体"/>
                <a:cs typeface="宋体"/>
              </a:rPr>
              <a:t>社会主义意识形态</a:t>
            </a:r>
            <a:endParaRPr lang="en-US" altLang="en-US" sz="900" dirty="0"/>
          </a:p>
        </p:txBody>
      </p:sp>
      <p:sp>
        <p:nvSpPr>
          <p:cNvPr id="402" name="textbox 402"/>
          <p:cNvSpPr/>
          <p:nvPr/>
        </p:nvSpPr>
        <p:spPr>
          <a:xfrm>
            <a:off x="2285987" y="4760994"/>
            <a:ext cx="1422400" cy="288290"/>
          </a:xfrm>
          <a:prstGeom prst="rect">
            <a:avLst/>
          </a:prstGeom>
        </p:spPr>
        <p:txBody>
          <a:bodyPr vert="horz" wrap="square" lIns="0" tIns="0" rIns="0" bIns="0"/>
          <a:lstStyle/>
          <a:p>
            <a:pPr algn="l" rtl="0" eaLnBrk="0">
              <a:lnSpc>
                <a:spcPct val="78000"/>
              </a:lnSpc>
            </a:pPr>
            <a:endParaRPr lang="en-US" altLang="en-US" sz="100" dirty="0"/>
          </a:p>
          <a:p>
            <a:pPr marL="76200" indent="-63500" algn="l" rtl="0" eaLnBrk="0">
              <a:lnSpc>
                <a:spcPct val="96000"/>
              </a:lnSpc>
            </a:pPr>
            <a:r>
              <a:rPr sz="900" kern="0" spc="10" dirty="0">
                <a:solidFill>
                  <a:srgbClr val="000000">
                    <a:alpha val="100000"/>
                  </a:srgbClr>
                </a:solidFill>
                <a:latin typeface="宋体"/>
                <a:ea typeface="宋体"/>
                <a:cs typeface="宋体"/>
              </a:rPr>
              <a:t>坚持马克思主义在意识形态</a:t>
            </a:r>
            <a:r>
              <a:rPr sz="900" kern="0" spc="60" dirty="0">
                <a:solidFill>
                  <a:srgbClr val="000000">
                    <a:alpha val="100000"/>
                  </a:srgbClr>
                </a:solidFill>
                <a:latin typeface="宋体"/>
                <a:ea typeface="宋体"/>
                <a:cs typeface="宋体"/>
              </a:rPr>
              <a:t> </a:t>
            </a:r>
            <a:r>
              <a:rPr sz="900" kern="0" spc="10" dirty="0">
                <a:solidFill>
                  <a:srgbClr val="000000">
                    <a:alpha val="100000"/>
                  </a:srgbClr>
                </a:solidFill>
                <a:latin typeface="宋体"/>
                <a:ea typeface="宋体"/>
                <a:cs typeface="宋体"/>
              </a:rPr>
              <a:t>领域指导地位的根本制度</a:t>
            </a:r>
            <a:endParaRPr lang="en-US" altLang="en-US" sz="900" dirty="0"/>
          </a:p>
        </p:txBody>
      </p:sp>
      <p:sp>
        <p:nvSpPr>
          <p:cNvPr id="404" name="textbox 404"/>
          <p:cNvSpPr/>
          <p:nvPr/>
        </p:nvSpPr>
        <p:spPr>
          <a:xfrm>
            <a:off x="2120877" y="2767121"/>
            <a:ext cx="1306830" cy="276225"/>
          </a:xfrm>
          <a:prstGeom prst="rect">
            <a:avLst/>
          </a:prstGeom>
        </p:spPr>
        <p:txBody>
          <a:bodyPr vert="horz" wrap="square" lIns="0" tIns="0" rIns="0" bIns="0"/>
          <a:lstStyle/>
          <a:p>
            <a:pPr algn="l" rtl="0" eaLnBrk="0">
              <a:lnSpc>
                <a:spcPct val="90000"/>
              </a:lnSpc>
            </a:pPr>
            <a:endParaRPr lang="en-US" altLang="en-US" sz="100" dirty="0"/>
          </a:p>
          <a:p>
            <a:pPr marL="12700" algn="l" rtl="0" eaLnBrk="0">
              <a:lnSpc>
                <a:spcPct val="91000"/>
              </a:lnSpc>
            </a:pPr>
            <a:r>
              <a:rPr sz="900" kern="0" spc="10" dirty="0">
                <a:solidFill>
                  <a:srgbClr val="000000">
                    <a:alpha val="100000"/>
                  </a:srgbClr>
                </a:solidFill>
                <a:latin typeface="宋体"/>
                <a:ea typeface="宋体"/>
                <a:cs typeface="宋体"/>
              </a:rPr>
              <a:t>文化繁荣兴盛是实现中华</a:t>
            </a:r>
            <a:r>
              <a:rPr sz="900" kern="0" spc="60" dirty="0">
                <a:solidFill>
                  <a:srgbClr val="000000">
                    <a:alpha val="100000"/>
                  </a:srgbClr>
                </a:solidFill>
                <a:latin typeface="宋体"/>
                <a:ea typeface="宋体"/>
                <a:cs typeface="宋体"/>
              </a:rPr>
              <a:t> </a:t>
            </a:r>
            <a:r>
              <a:rPr sz="900" kern="0" spc="0" dirty="0">
                <a:solidFill>
                  <a:srgbClr val="000000">
                    <a:alpha val="100000"/>
                  </a:srgbClr>
                </a:solidFill>
                <a:latin typeface="宋体"/>
                <a:ea typeface="宋体"/>
                <a:cs typeface="宋体"/>
              </a:rPr>
              <a:t>民族伟大复兴的必然要求</a:t>
            </a:r>
            <a:endParaRPr lang="en-US" altLang="en-US" sz="900" dirty="0"/>
          </a:p>
        </p:txBody>
      </p:sp>
      <p:sp>
        <p:nvSpPr>
          <p:cNvPr id="406" name="textbox 406"/>
          <p:cNvSpPr/>
          <p:nvPr/>
        </p:nvSpPr>
        <p:spPr>
          <a:xfrm>
            <a:off x="908059" y="6957276"/>
            <a:ext cx="1193800" cy="290829"/>
          </a:xfrm>
          <a:prstGeom prst="rect">
            <a:avLst/>
          </a:prstGeom>
        </p:spPr>
        <p:txBody>
          <a:bodyPr vert="horz" wrap="square" lIns="0" tIns="0" rIns="0" bIns="0"/>
          <a:lstStyle/>
          <a:p>
            <a:pPr algn="l" rtl="0" eaLnBrk="0">
              <a:lnSpc>
                <a:spcPct val="77000"/>
              </a:lnSpc>
            </a:pPr>
            <a:endParaRPr lang="en-US" altLang="en-US" sz="100" dirty="0"/>
          </a:p>
          <a:p>
            <a:pPr marL="247015" indent="-234315" algn="l" rtl="0" eaLnBrk="0">
              <a:lnSpc>
                <a:spcPct val="97000"/>
              </a:lnSpc>
            </a:pPr>
            <a:r>
              <a:rPr sz="900" kern="0" spc="10" dirty="0">
                <a:solidFill>
                  <a:srgbClr val="000000">
                    <a:alpha val="100000"/>
                  </a:srgbClr>
                </a:solidFill>
                <a:latin typeface="宋体"/>
                <a:ea typeface="宋体"/>
                <a:cs typeface="宋体"/>
              </a:rPr>
              <a:t>以社会主义核心价值观</a:t>
            </a:r>
            <a:r>
              <a:rPr sz="900" kern="0" spc="80" dirty="0">
                <a:solidFill>
                  <a:srgbClr val="000000">
                    <a:alpha val="100000"/>
                  </a:srgbClr>
                </a:solidFill>
                <a:latin typeface="宋体"/>
                <a:ea typeface="宋体"/>
                <a:cs typeface="宋体"/>
              </a:rPr>
              <a:t> </a:t>
            </a:r>
            <a:r>
              <a:rPr sz="900" kern="0" spc="30" dirty="0">
                <a:solidFill>
                  <a:srgbClr val="000000">
                    <a:alpha val="100000"/>
                  </a:srgbClr>
                </a:solidFill>
                <a:latin typeface="宋体"/>
                <a:ea typeface="宋体"/>
                <a:cs typeface="宋体"/>
              </a:rPr>
              <a:t>引领文化建设</a:t>
            </a:r>
            <a:endParaRPr lang="en-US" altLang="en-US" sz="900" dirty="0"/>
          </a:p>
        </p:txBody>
      </p:sp>
      <p:sp>
        <p:nvSpPr>
          <p:cNvPr id="408" name="textbox 408"/>
          <p:cNvSpPr/>
          <p:nvPr/>
        </p:nvSpPr>
        <p:spPr>
          <a:xfrm>
            <a:off x="2285987" y="5510245"/>
            <a:ext cx="1060450" cy="278129"/>
          </a:xfrm>
          <a:prstGeom prst="rect">
            <a:avLst/>
          </a:prstGeom>
        </p:spPr>
        <p:txBody>
          <a:bodyPr vert="horz" wrap="square" lIns="0" tIns="0" rIns="0" bIns="0"/>
          <a:lstStyle/>
          <a:p>
            <a:pPr algn="l" rtl="0" eaLnBrk="0">
              <a:lnSpc>
                <a:spcPct val="84000"/>
              </a:lnSpc>
            </a:pPr>
            <a:endParaRPr lang="en-US" altLang="en-US" sz="100" dirty="0"/>
          </a:p>
          <a:p>
            <a:pPr marL="317500" indent="-304800" algn="l" rtl="0" eaLnBrk="0">
              <a:lnSpc>
                <a:spcPct val="92000"/>
              </a:lnSpc>
            </a:pPr>
            <a:r>
              <a:rPr sz="900" kern="0" spc="0" dirty="0">
                <a:solidFill>
                  <a:srgbClr val="000000">
                    <a:alpha val="100000"/>
                  </a:srgbClr>
                </a:solidFill>
                <a:latin typeface="宋体"/>
                <a:ea typeface="宋体"/>
                <a:cs typeface="宋体"/>
              </a:rPr>
              <a:t>大力加强马克思主义</a:t>
            </a:r>
            <a:r>
              <a:rPr sz="900" kern="0" spc="30" dirty="0">
                <a:solidFill>
                  <a:srgbClr val="000000">
                    <a:alpha val="100000"/>
                  </a:srgbClr>
                </a:solidFill>
                <a:latin typeface="宋体"/>
                <a:ea typeface="宋体"/>
                <a:cs typeface="宋体"/>
              </a:rPr>
              <a:t> </a:t>
            </a:r>
            <a:r>
              <a:rPr sz="900" kern="0" spc="0" dirty="0">
                <a:solidFill>
                  <a:srgbClr val="000000">
                    <a:alpha val="100000"/>
                  </a:srgbClr>
                </a:solidFill>
                <a:latin typeface="宋体"/>
                <a:ea typeface="宋体"/>
                <a:cs typeface="宋体"/>
              </a:rPr>
              <a:t>理论建设</a:t>
            </a:r>
            <a:endParaRPr lang="en-US" altLang="en-US" sz="900" dirty="0"/>
          </a:p>
        </p:txBody>
      </p:sp>
      <p:sp>
        <p:nvSpPr>
          <p:cNvPr id="410" name="textbox 410"/>
          <p:cNvSpPr/>
          <p:nvPr/>
        </p:nvSpPr>
        <p:spPr>
          <a:xfrm>
            <a:off x="908059" y="3738636"/>
            <a:ext cx="949960" cy="288925"/>
          </a:xfrm>
          <a:prstGeom prst="rect">
            <a:avLst/>
          </a:prstGeom>
        </p:spPr>
        <p:txBody>
          <a:bodyPr vert="horz" wrap="square" lIns="0" tIns="0" rIns="0" bIns="0"/>
          <a:lstStyle/>
          <a:p>
            <a:pPr algn="l" rtl="0" eaLnBrk="0">
              <a:lnSpc>
                <a:spcPct val="83000"/>
              </a:lnSpc>
            </a:pPr>
            <a:endParaRPr lang="en-US" altLang="en-US" sz="100" dirty="0"/>
          </a:p>
          <a:p>
            <a:pPr marL="50165" indent="-37465" algn="l" rtl="0" eaLnBrk="0">
              <a:lnSpc>
                <a:spcPct val="96000"/>
              </a:lnSpc>
            </a:pPr>
            <a:r>
              <a:rPr sz="900" kern="0" spc="0" dirty="0">
                <a:solidFill>
                  <a:srgbClr val="000000">
                    <a:alpha val="100000"/>
                  </a:srgbClr>
                </a:solidFill>
                <a:latin typeface="宋体"/>
                <a:ea typeface="宋体"/>
                <a:cs typeface="宋体"/>
              </a:rPr>
              <a:t>文化是民族生存和</a:t>
            </a:r>
            <a:r>
              <a:rPr sz="900" kern="0" spc="60" dirty="0">
                <a:solidFill>
                  <a:srgbClr val="000000">
                    <a:alpha val="100000"/>
                  </a:srgbClr>
                </a:solidFill>
                <a:latin typeface="宋体"/>
                <a:ea typeface="宋体"/>
                <a:cs typeface="宋体"/>
              </a:rPr>
              <a:t> </a:t>
            </a:r>
            <a:r>
              <a:rPr sz="900" kern="0" spc="40" dirty="0">
                <a:solidFill>
                  <a:srgbClr val="000000">
                    <a:alpha val="100000"/>
                  </a:srgbClr>
                </a:solidFill>
                <a:latin typeface="宋体"/>
                <a:ea typeface="宋体"/>
                <a:cs typeface="宋体"/>
              </a:rPr>
              <a:t>发展的重要力量</a:t>
            </a:r>
            <a:endParaRPr lang="en-US" altLang="en-US" sz="900" dirty="0"/>
          </a:p>
        </p:txBody>
      </p:sp>
      <p:sp>
        <p:nvSpPr>
          <p:cNvPr id="412" name="textbox 412"/>
          <p:cNvSpPr/>
          <p:nvPr/>
        </p:nvSpPr>
        <p:spPr>
          <a:xfrm>
            <a:off x="908059" y="8462669"/>
            <a:ext cx="1325244" cy="161925"/>
          </a:xfrm>
          <a:prstGeom prst="rect">
            <a:avLst/>
          </a:prstGeom>
        </p:spPr>
        <p:txBody>
          <a:bodyPr vert="horz" wrap="square" lIns="0" tIns="0" rIns="0" bIns="0"/>
          <a:lstStyle/>
          <a:p>
            <a:pPr algn="l" rtl="0" eaLnBrk="0">
              <a:lnSpc>
                <a:spcPct val="84000"/>
              </a:lnSpc>
            </a:pPr>
            <a:endParaRPr lang="en-US" altLang="en-US" sz="100" dirty="0"/>
          </a:p>
          <a:p>
            <a:pPr marL="12700" algn="l" rtl="0" eaLnBrk="0">
              <a:lnSpc>
                <a:spcPct val="99000"/>
              </a:lnSpc>
            </a:pPr>
            <a:r>
              <a:rPr sz="900" kern="0" spc="-10" dirty="0">
                <a:solidFill>
                  <a:srgbClr val="000000">
                    <a:alpha val="100000"/>
                  </a:srgbClr>
                </a:solidFill>
                <a:latin typeface="宋体"/>
                <a:ea typeface="宋体"/>
                <a:cs typeface="宋体"/>
              </a:rPr>
              <a:t>铸就社会主义文化新辉煌-</a:t>
            </a:r>
            <a:endParaRPr lang="en-US" altLang="en-US" sz="900" dirty="0"/>
          </a:p>
        </p:txBody>
      </p:sp>
      <p:sp>
        <p:nvSpPr>
          <p:cNvPr id="414" name="textbox 414"/>
          <p:cNvSpPr/>
          <p:nvPr/>
        </p:nvSpPr>
        <p:spPr>
          <a:xfrm>
            <a:off x="497683" y="5709096"/>
            <a:ext cx="156845" cy="1216660"/>
          </a:xfrm>
          <a:prstGeom prst="rect">
            <a:avLst/>
          </a:prstGeom>
        </p:spPr>
        <p:txBody>
          <a:bodyPr vert="eaVert" wrap="square" lIns="0" tIns="0" rIns="0" bIns="0"/>
          <a:lstStyle/>
          <a:p>
            <a:pPr algn="l" rtl="0" eaLnBrk="0">
              <a:lnSpc>
                <a:spcPct val="80000"/>
              </a:lnSpc>
            </a:pPr>
            <a:endParaRPr lang="en-US" altLang="en-US" sz="100" dirty="0"/>
          </a:p>
          <a:p>
            <a:pPr marL="12700" algn="l" rtl="0" eaLnBrk="0">
              <a:lnSpc>
                <a:spcPct val="94000"/>
              </a:lnSpc>
            </a:pPr>
            <a:r>
              <a:rPr sz="900" kern="0" spc="30" dirty="0">
                <a:solidFill>
                  <a:srgbClr val="000000">
                    <a:alpha val="100000"/>
                  </a:srgbClr>
                </a:solidFill>
                <a:latin typeface="宋体"/>
                <a:ea typeface="宋体"/>
                <a:cs typeface="宋体"/>
              </a:rPr>
              <a:t>建设社会主义文化强国</a:t>
            </a:r>
            <a:endParaRPr lang="en-US" altLang="en-US" sz="9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6" name="picture 416"/>
          <p:cNvPicPr>
            <a:picLocks noChangeAspect="1"/>
          </p:cNvPicPr>
          <p:nvPr/>
        </p:nvPicPr>
        <p:blipFill>
          <a:blip r:embed="rId2"/>
          <a:stretch>
            <a:fillRect/>
          </a:stretch>
        </p:blipFill>
        <p:spPr>
          <a:xfrm rot="21600000">
            <a:off x="400041" y="3028939"/>
            <a:ext cx="7092984" cy="5626058"/>
          </a:xfrm>
          <a:prstGeom prst="rect">
            <a:avLst/>
          </a:prstGeom>
        </p:spPr>
      </p:pic>
      <p:sp>
        <p:nvSpPr>
          <p:cNvPr id="418" name="textbox 418"/>
          <p:cNvSpPr/>
          <p:nvPr/>
        </p:nvSpPr>
        <p:spPr>
          <a:xfrm>
            <a:off x="3105187" y="5560909"/>
            <a:ext cx="4362450" cy="1123314"/>
          </a:xfrm>
          <a:prstGeom prst="rect">
            <a:avLst/>
          </a:prstGeom>
        </p:spPr>
        <p:txBody>
          <a:bodyPr vert="horz" wrap="square" lIns="0" tIns="0" rIns="0" bIns="0"/>
          <a:lstStyle/>
          <a:p>
            <a:pPr algn="l" rtl="0" eaLnBrk="0">
              <a:lnSpc>
                <a:spcPct val="84000"/>
              </a:lnSpc>
            </a:pPr>
            <a:endParaRPr lang="en-US" altLang="en-US" sz="100" dirty="0"/>
          </a:p>
          <a:p>
            <a:pPr marL="12700" algn="l" rtl="0" eaLnBrk="0">
              <a:lnSpc>
                <a:spcPct val="110000"/>
              </a:lnSpc>
            </a:pPr>
            <a:r>
              <a:rPr sz="1000" kern="0" spc="-30" dirty="0">
                <a:solidFill>
                  <a:srgbClr val="000000">
                    <a:alpha val="100000"/>
                  </a:srgbClr>
                </a:solidFill>
                <a:latin typeface="宋体"/>
                <a:ea typeface="宋体"/>
                <a:cs typeface="宋体"/>
              </a:rPr>
              <a:t>最基本的民生，劳动者赖以生存和发展的基础、共享经济发展成果的基</a:t>
            </a:r>
            <a:r>
              <a:rPr sz="1000" kern="0" spc="-40" dirty="0">
                <a:solidFill>
                  <a:srgbClr val="000000">
                    <a:alpha val="100000"/>
                  </a:srgbClr>
                </a:solidFill>
                <a:latin typeface="宋体"/>
                <a:ea typeface="宋体"/>
                <a:cs typeface="宋体"/>
              </a:rPr>
              <a:t>本条件   </a:t>
            </a:r>
            <a:r>
              <a:rPr sz="1000" kern="0" spc="-30" dirty="0">
                <a:solidFill>
                  <a:srgbClr val="000000">
                    <a:alpha val="100000"/>
                  </a:srgbClr>
                </a:solidFill>
                <a:latin typeface="宋体"/>
                <a:ea typeface="宋体"/>
                <a:cs typeface="宋体"/>
              </a:rPr>
              <a:t>实施就业优先战略和积极的就业政策</a:t>
            </a:r>
            <a:endParaRPr lang="en-US" altLang="en-US" sz="1000" dirty="0"/>
          </a:p>
          <a:p>
            <a:pPr marL="37465" algn="l" rtl="0" eaLnBrk="0">
              <a:lnSpc>
                <a:spcPct val="94000"/>
              </a:lnSpc>
              <a:spcBef>
                <a:spcPts val="465"/>
              </a:spcBef>
            </a:pPr>
            <a:r>
              <a:rPr sz="1000" kern="0" spc="-30" dirty="0">
                <a:solidFill>
                  <a:srgbClr val="33C0E4">
                    <a:alpha val="100000"/>
                  </a:srgbClr>
                </a:solidFill>
                <a:latin typeface="宋体"/>
                <a:ea typeface="宋体"/>
                <a:cs typeface="宋体"/>
              </a:rPr>
              <a:t>新时代加强社会建设的重要着力点</a:t>
            </a:r>
            <a:endParaRPr lang="en-US" altLang="en-US" sz="1000" dirty="0"/>
          </a:p>
          <a:p>
            <a:pPr marL="37465" algn="l" rtl="0" eaLnBrk="0">
              <a:lnSpc>
                <a:spcPct val="99000"/>
              </a:lnSpc>
              <a:spcBef>
                <a:spcPts val="475"/>
              </a:spcBef>
            </a:pPr>
            <a:r>
              <a:rPr sz="1000" kern="0" spc="-30" dirty="0">
                <a:solidFill>
                  <a:srgbClr val="000000">
                    <a:alpha val="100000"/>
                  </a:srgbClr>
                </a:solidFill>
                <a:latin typeface="宋体"/>
                <a:ea typeface="宋体"/>
                <a:cs typeface="宋体"/>
              </a:rPr>
              <a:t>完善覆盖全民、统筹城乡、公平统一、安全规范、可持续的多层次社会保障</a:t>
            </a:r>
            <a:r>
              <a:rPr sz="1000" kern="0" spc="-40" dirty="0">
                <a:solidFill>
                  <a:srgbClr val="000000">
                    <a:alpha val="100000"/>
                  </a:srgbClr>
                </a:solidFill>
                <a:latin typeface="宋体"/>
                <a:ea typeface="宋体"/>
                <a:cs typeface="宋体"/>
              </a:rPr>
              <a:t>体系</a:t>
            </a:r>
            <a:r>
              <a:rPr sz="1000" kern="0" spc="0" dirty="0">
                <a:solidFill>
                  <a:srgbClr val="000000">
                    <a:alpha val="100000"/>
                  </a:srgbClr>
                </a:solidFill>
                <a:latin typeface="宋体"/>
                <a:ea typeface="宋体"/>
                <a:cs typeface="宋体"/>
              </a:rPr>
              <a:t> </a:t>
            </a:r>
            <a:r>
              <a:rPr sz="1000" kern="0" spc="-40" dirty="0">
                <a:solidFill>
                  <a:srgbClr val="000000">
                    <a:alpha val="100000"/>
                  </a:srgbClr>
                </a:solidFill>
                <a:latin typeface="宋体"/>
                <a:ea typeface="宋体"/>
                <a:cs typeface="宋体"/>
              </a:rPr>
              <a:t>社会主义现代化的重</a:t>
            </a:r>
            <a:r>
              <a:rPr sz="1000" kern="0" spc="-50" dirty="0">
                <a:solidFill>
                  <a:srgbClr val="000000">
                    <a:alpha val="100000"/>
                  </a:srgbClr>
                </a:solidFill>
                <a:latin typeface="宋体"/>
                <a:ea typeface="宋体"/>
                <a:cs typeface="宋体"/>
              </a:rPr>
              <a:t>要标志</a:t>
            </a:r>
            <a:endParaRPr lang="en-US" altLang="en-US" sz="1000" dirty="0"/>
          </a:p>
          <a:p>
            <a:pPr algn="l" rtl="0" eaLnBrk="0">
              <a:lnSpc>
                <a:spcPct val="115000"/>
              </a:lnSpc>
            </a:pPr>
            <a:endParaRPr lang="en-US" altLang="en-US" sz="300" dirty="0"/>
          </a:p>
          <a:p>
            <a:pPr marL="12700" algn="l" rtl="0" eaLnBrk="0">
              <a:lnSpc>
                <a:spcPct val="95000"/>
              </a:lnSpc>
              <a:spcBef>
                <a:spcPts val="5"/>
              </a:spcBef>
            </a:pPr>
            <a:r>
              <a:rPr sz="1000" kern="0" spc="-30" dirty="0">
                <a:solidFill>
                  <a:srgbClr val="000000">
                    <a:alpha val="100000"/>
                  </a:srgbClr>
                </a:solidFill>
                <a:latin typeface="宋体"/>
                <a:ea typeface="宋体"/>
                <a:cs typeface="宋体"/>
              </a:rPr>
              <a:t>全方位、全周期保障人民健康</a:t>
            </a:r>
            <a:endParaRPr lang="en-US" altLang="en-US" sz="1000" dirty="0"/>
          </a:p>
        </p:txBody>
      </p:sp>
      <p:sp>
        <p:nvSpPr>
          <p:cNvPr id="420" name="textbox 420"/>
          <p:cNvSpPr/>
          <p:nvPr/>
        </p:nvSpPr>
        <p:spPr>
          <a:xfrm>
            <a:off x="3549660" y="7542179"/>
            <a:ext cx="2976245" cy="1045844"/>
          </a:xfrm>
          <a:prstGeom prst="rect">
            <a:avLst/>
          </a:prstGeom>
        </p:spPr>
        <p:txBody>
          <a:bodyPr vert="horz" wrap="square" lIns="0" tIns="0" rIns="0" bIns="0"/>
          <a:lstStyle/>
          <a:p>
            <a:pPr algn="l" rtl="0" eaLnBrk="0">
              <a:lnSpc>
                <a:spcPct val="88000"/>
              </a:lnSpc>
            </a:pPr>
            <a:endParaRPr lang="en-US" altLang="en-US" sz="100" dirty="0"/>
          </a:p>
          <a:p>
            <a:pPr marL="12700" algn="l" rtl="0" eaLnBrk="0">
              <a:lnSpc>
                <a:spcPct val="94000"/>
              </a:lnSpc>
            </a:pPr>
            <a:r>
              <a:rPr sz="1000" kern="0" spc="-30" dirty="0">
                <a:solidFill>
                  <a:srgbClr val="000000">
                    <a:alpha val="100000"/>
                  </a:srgbClr>
                </a:solidFill>
                <a:latin typeface="宋体"/>
                <a:ea typeface="宋体"/>
                <a:cs typeface="宋体"/>
              </a:rPr>
              <a:t>不断创新社会治理方式、途径和手段是重要内容</a:t>
            </a:r>
            <a:endParaRPr lang="en-US" altLang="en-US" sz="1000" dirty="0"/>
          </a:p>
          <a:p>
            <a:pPr marL="12700" algn="l" rtl="0" eaLnBrk="0">
              <a:lnSpc>
                <a:spcPct val="96000"/>
              </a:lnSpc>
              <a:spcBef>
                <a:spcPts val="610"/>
              </a:spcBef>
            </a:pPr>
            <a:r>
              <a:rPr sz="900" kern="0" spc="70" dirty="0">
                <a:solidFill>
                  <a:srgbClr val="000000">
                    <a:alpha val="100000"/>
                  </a:srgbClr>
                </a:solidFill>
                <a:latin typeface="宋体"/>
                <a:ea typeface="宋体"/>
                <a:cs typeface="宋体"/>
              </a:rPr>
              <a:t>健全党组织领导的城乡基层治理体系，</a:t>
            </a:r>
            <a:r>
              <a:rPr sz="900" kern="0" spc="60" dirty="0">
                <a:solidFill>
                  <a:srgbClr val="000000">
                    <a:alpha val="100000"/>
                  </a:srgbClr>
                </a:solidFill>
                <a:latin typeface="宋体"/>
                <a:ea typeface="宋体"/>
                <a:cs typeface="宋体"/>
              </a:rPr>
              <a:t>实现政府治理和</a:t>
            </a:r>
            <a:r>
              <a:rPr sz="900" kern="0" spc="0" dirty="0">
                <a:solidFill>
                  <a:srgbClr val="000000">
                    <a:alpha val="100000"/>
                  </a:srgbClr>
                </a:solidFill>
                <a:latin typeface="宋体"/>
                <a:ea typeface="宋体"/>
                <a:cs typeface="宋体"/>
              </a:rPr>
              <a:t> </a:t>
            </a:r>
            <a:r>
              <a:rPr sz="900" kern="0" spc="60" dirty="0">
                <a:solidFill>
                  <a:srgbClr val="000000">
                    <a:alpha val="100000"/>
                  </a:srgbClr>
                </a:solidFill>
                <a:latin typeface="宋体"/>
                <a:ea typeface="宋体"/>
                <a:cs typeface="宋体"/>
              </a:rPr>
              <a:t>社会调节、居民自治良</a:t>
            </a:r>
            <a:r>
              <a:rPr sz="900" kern="0" spc="50" dirty="0">
                <a:solidFill>
                  <a:srgbClr val="000000">
                    <a:alpha val="100000"/>
                  </a:srgbClr>
                </a:solidFill>
                <a:latin typeface="宋体"/>
                <a:ea typeface="宋体"/>
                <a:cs typeface="宋体"/>
              </a:rPr>
              <a:t>性互动</a:t>
            </a:r>
            <a:endParaRPr lang="en-US" altLang="en-US" sz="900" dirty="0"/>
          </a:p>
          <a:p>
            <a:pPr marL="12700" algn="l" rtl="0" eaLnBrk="0">
              <a:lnSpc>
                <a:spcPct val="89000"/>
              </a:lnSpc>
              <a:spcBef>
                <a:spcPts val="380"/>
              </a:spcBef>
            </a:pPr>
            <a:r>
              <a:rPr sz="1000" kern="0" spc="-10" dirty="0">
                <a:solidFill>
                  <a:srgbClr val="000000">
                    <a:alpha val="100000"/>
                  </a:srgbClr>
                </a:solidFill>
                <a:latin typeface="宋体"/>
                <a:ea typeface="宋体"/>
                <a:cs typeface="宋体"/>
              </a:rPr>
              <a:t>坚持和发展新时代“枫桥经验”和“浦</a:t>
            </a:r>
            <a:r>
              <a:rPr sz="1000" kern="0" spc="-20" dirty="0">
                <a:solidFill>
                  <a:srgbClr val="000000">
                    <a:alpha val="100000"/>
                  </a:srgbClr>
                </a:solidFill>
                <a:latin typeface="宋体"/>
                <a:ea typeface="宋体"/>
                <a:cs typeface="宋体"/>
              </a:rPr>
              <a:t>江经验”,完善</a:t>
            </a:r>
            <a:r>
              <a:rPr sz="1000" kern="0" spc="-10" dirty="0">
                <a:solidFill>
                  <a:srgbClr val="000000">
                    <a:alpha val="100000"/>
                  </a:srgbClr>
                </a:solidFill>
                <a:latin typeface="宋体"/>
                <a:ea typeface="宋体"/>
                <a:cs typeface="宋体"/>
              </a:rPr>
              <a:t> </a:t>
            </a:r>
            <a:r>
              <a:rPr sz="1000" kern="0" spc="-40" dirty="0">
                <a:solidFill>
                  <a:srgbClr val="000000">
                    <a:alpha val="100000"/>
                  </a:srgbClr>
                </a:solidFill>
                <a:latin typeface="宋体"/>
                <a:ea typeface="宋体"/>
                <a:cs typeface="宋体"/>
              </a:rPr>
              <a:t>正确处理新形势下人民内部矛盾机制</a:t>
            </a:r>
            <a:endParaRPr lang="en-US" altLang="en-US" sz="1000" dirty="0"/>
          </a:p>
          <a:p>
            <a:pPr algn="l" rtl="0" eaLnBrk="0">
              <a:lnSpc>
                <a:spcPct val="119000"/>
              </a:lnSpc>
            </a:pPr>
            <a:endParaRPr lang="en-US" altLang="en-US" sz="400" dirty="0"/>
          </a:p>
          <a:p>
            <a:pPr marL="12700" algn="l" rtl="0" eaLnBrk="0">
              <a:lnSpc>
                <a:spcPct val="94000"/>
              </a:lnSpc>
              <a:spcBef>
                <a:spcPts val="0"/>
              </a:spcBef>
            </a:pPr>
            <a:r>
              <a:rPr sz="1000" kern="0" spc="-30" dirty="0">
                <a:solidFill>
                  <a:srgbClr val="000000">
                    <a:alpha val="100000"/>
                  </a:srgbClr>
                </a:solidFill>
                <a:latin typeface="宋体"/>
                <a:ea typeface="宋体"/>
                <a:cs typeface="宋体"/>
              </a:rPr>
              <a:t>加快推进市域社会治理现代化，提高市域社会治</a:t>
            </a:r>
            <a:r>
              <a:rPr sz="1000" kern="0" spc="-40" dirty="0">
                <a:solidFill>
                  <a:srgbClr val="000000">
                    <a:alpha val="100000"/>
                  </a:srgbClr>
                </a:solidFill>
                <a:latin typeface="宋体"/>
                <a:ea typeface="宋体"/>
                <a:cs typeface="宋体"/>
              </a:rPr>
              <a:t>理能力</a:t>
            </a:r>
            <a:endParaRPr lang="en-US" altLang="en-US" sz="1000" dirty="0"/>
          </a:p>
        </p:txBody>
      </p:sp>
      <p:sp>
        <p:nvSpPr>
          <p:cNvPr id="422" name="textbox 422"/>
          <p:cNvSpPr/>
          <p:nvPr/>
        </p:nvSpPr>
        <p:spPr>
          <a:xfrm>
            <a:off x="3600439" y="4139449"/>
            <a:ext cx="3092450" cy="931544"/>
          </a:xfrm>
          <a:prstGeom prst="rect">
            <a:avLst/>
          </a:prstGeom>
        </p:spPr>
        <p:txBody>
          <a:bodyPr vert="horz" wrap="square" lIns="0" tIns="0" rIns="0" bIns="0"/>
          <a:lstStyle/>
          <a:p>
            <a:pPr algn="l" rtl="0" eaLnBrk="0">
              <a:lnSpc>
                <a:spcPct val="85000"/>
              </a:lnSpc>
            </a:pPr>
            <a:endParaRPr lang="en-US" altLang="en-US" sz="100" dirty="0"/>
          </a:p>
          <a:p>
            <a:pPr marL="12700" algn="l" rtl="0" eaLnBrk="0">
              <a:lnSpc>
                <a:spcPct val="95000"/>
              </a:lnSpc>
            </a:pPr>
            <a:r>
              <a:rPr sz="1000" kern="0" spc="-40" dirty="0">
                <a:solidFill>
                  <a:srgbClr val="000000">
                    <a:alpha val="100000"/>
                  </a:srgbClr>
                </a:solidFill>
                <a:latin typeface="宋体"/>
                <a:ea typeface="宋体"/>
                <a:cs typeface="宋体"/>
              </a:rPr>
              <a:t>正确把握民生和发展的关系是重要前提</a:t>
            </a:r>
            <a:endParaRPr lang="en-US" altLang="en-US" sz="1000" dirty="0"/>
          </a:p>
          <a:p>
            <a:pPr marL="12700" algn="l" rtl="0" eaLnBrk="0">
              <a:lnSpc>
                <a:spcPct val="108000"/>
              </a:lnSpc>
              <a:spcBef>
                <a:spcPts val="400"/>
              </a:spcBef>
            </a:pPr>
            <a:r>
              <a:rPr sz="1000" kern="0" spc="-30" dirty="0">
                <a:solidFill>
                  <a:srgbClr val="000000">
                    <a:alpha val="100000"/>
                  </a:srgbClr>
                </a:solidFill>
                <a:latin typeface="宋体"/>
                <a:ea typeface="宋体"/>
                <a:cs typeface="宋体"/>
              </a:rPr>
              <a:t>坚守底线、突出重点、完善制度、引导预期是工作思</a:t>
            </a:r>
            <a:r>
              <a:rPr sz="1000" kern="0" spc="-40" dirty="0">
                <a:solidFill>
                  <a:srgbClr val="000000">
                    <a:alpha val="100000"/>
                  </a:srgbClr>
                </a:solidFill>
                <a:latin typeface="宋体"/>
                <a:ea typeface="宋体"/>
                <a:cs typeface="宋体"/>
              </a:rPr>
              <a:t>路</a:t>
            </a:r>
            <a:r>
              <a:rPr sz="1000" kern="0" spc="0" dirty="0">
                <a:solidFill>
                  <a:srgbClr val="000000">
                    <a:alpha val="100000"/>
                  </a:srgbClr>
                </a:solidFill>
                <a:latin typeface="宋体"/>
                <a:ea typeface="宋体"/>
                <a:cs typeface="宋体"/>
              </a:rPr>
              <a:t>   </a:t>
            </a:r>
            <a:r>
              <a:rPr sz="1000" kern="0" spc="-30" dirty="0">
                <a:solidFill>
                  <a:srgbClr val="000000">
                    <a:alpha val="100000"/>
                  </a:srgbClr>
                </a:solidFill>
                <a:latin typeface="宋体"/>
                <a:ea typeface="宋体"/>
                <a:cs typeface="宋体"/>
              </a:rPr>
              <a:t>解决人民群众最关心最直接最</a:t>
            </a:r>
            <a:r>
              <a:rPr sz="1000" kern="0" spc="-40" dirty="0">
                <a:solidFill>
                  <a:srgbClr val="000000">
                    <a:alpha val="100000"/>
                  </a:srgbClr>
                </a:solidFill>
                <a:latin typeface="宋体"/>
                <a:ea typeface="宋体"/>
                <a:cs typeface="宋体"/>
              </a:rPr>
              <a:t>现实的利益问题是重中之重</a:t>
            </a:r>
            <a:endParaRPr lang="en-US" altLang="en-US" sz="1000" dirty="0"/>
          </a:p>
          <a:p>
            <a:pPr marL="12700" algn="l" rtl="0" eaLnBrk="0">
              <a:lnSpc>
                <a:spcPct val="95000"/>
              </a:lnSpc>
              <a:spcBef>
                <a:spcPts val="660"/>
              </a:spcBef>
            </a:pPr>
            <a:r>
              <a:rPr sz="1000" kern="0" spc="-30" dirty="0">
                <a:solidFill>
                  <a:srgbClr val="17A1CB">
                    <a:alpha val="100000"/>
                  </a:srgbClr>
                </a:solidFill>
                <a:latin typeface="宋体"/>
                <a:ea typeface="宋体"/>
                <a:cs typeface="宋体"/>
              </a:rPr>
              <a:t>坚持尽力而为、量力而</a:t>
            </a:r>
            <a:r>
              <a:rPr sz="1000" kern="0" spc="-40" dirty="0">
                <a:solidFill>
                  <a:srgbClr val="17A1CB">
                    <a:alpha val="100000"/>
                  </a:srgbClr>
                </a:solidFill>
                <a:latin typeface="宋体"/>
                <a:ea typeface="宋体"/>
                <a:cs typeface="宋体"/>
              </a:rPr>
              <a:t>行是重要方针</a:t>
            </a:r>
            <a:endParaRPr lang="en-US" altLang="en-US" sz="1000" dirty="0"/>
          </a:p>
          <a:p>
            <a:pPr marL="12700" algn="l" rtl="0" eaLnBrk="0">
              <a:lnSpc>
                <a:spcPct val="95000"/>
              </a:lnSpc>
              <a:spcBef>
                <a:spcPts val="60"/>
              </a:spcBef>
            </a:pPr>
            <a:r>
              <a:rPr sz="1000" kern="0" spc="-30" dirty="0">
                <a:solidFill>
                  <a:srgbClr val="000000">
                    <a:alpha val="100000"/>
                  </a:srgbClr>
                </a:solidFill>
                <a:latin typeface="宋体"/>
                <a:ea typeface="宋体"/>
                <a:cs typeface="宋体"/>
              </a:rPr>
              <a:t>人人享有、人人尽责是重要</a:t>
            </a:r>
            <a:r>
              <a:rPr sz="1000" kern="0" spc="-40" dirty="0">
                <a:solidFill>
                  <a:srgbClr val="000000">
                    <a:alpha val="100000"/>
                  </a:srgbClr>
                </a:solidFill>
                <a:latin typeface="宋体"/>
                <a:ea typeface="宋体"/>
                <a:cs typeface="宋体"/>
              </a:rPr>
              <a:t>原则</a:t>
            </a:r>
            <a:endParaRPr lang="en-US" altLang="en-US" sz="1000" dirty="0"/>
          </a:p>
        </p:txBody>
      </p:sp>
      <p:sp>
        <p:nvSpPr>
          <p:cNvPr id="424" name="textbox 424"/>
          <p:cNvSpPr/>
          <p:nvPr/>
        </p:nvSpPr>
        <p:spPr>
          <a:xfrm>
            <a:off x="2082793" y="3706915"/>
            <a:ext cx="4871084" cy="430530"/>
          </a:xfrm>
          <a:prstGeom prst="rect">
            <a:avLst/>
          </a:prstGeom>
        </p:spPr>
        <p:txBody>
          <a:bodyPr vert="horz" wrap="square" lIns="0" tIns="0" rIns="0" bIns="0"/>
          <a:lstStyle/>
          <a:p>
            <a:pPr algn="l" rtl="0" eaLnBrk="0">
              <a:lnSpc>
                <a:spcPct val="82000"/>
              </a:lnSpc>
            </a:pPr>
            <a:endParaRPr lang="en-US" altLang="en-US" sz="100" dirty="0"/>
          </a:p>
          <a:p>
            <a:pPr marL="12700" algn="l" rtl="0" eaLnBrk="0">
              <a:lnSpc>
                <a:spcPct val="88000"/>
              </a:lnSpc>
            </a:pPr>
            <a:r>
              <a:rPr sz="900" kern="0" spc="80" dirty="0">
                <a:solidFill>
                  <a:srgbClr val="000000">
                    <a:alpha val="100000"/>
                  </a:srgbClr>
                </a:solidFill>
                <a:latin typeface="宋体"/>
                <a:ea typeface="宋体"/>
                <a:cs typeface="宋体"/>
              </a:rPr>
              <a:t>人民获得感幸福感安全感要加充实、打赢</a:t>
            </a:r>
            <a:r>
              <a:rPr sz="900" kern="0" spc="70" dirty="0">
                <a:solidFill>
                  <a:srgbClr val="000000">
                    <a:alpha val="100000"/>
                  </a:srgbClr>
                </a:solidFill>
                <a:latin typeface="宋体"/>
                <a:ea typeface="宋体"/>
                <a:cs typeface="宋体"/>
              </a:rPr>
              <a:t>脱贫攻坚战，消除绝对贫困</a:t>
            </a:r>
            <a:endParaRPr lang="en-US" altLang="en-US" sz="900" dirty="0"/>
          </a:p>
          <a:p>
            <a:pPr marL="469900" algn="l" rtl="0" eaLnBrk="0">
              <a:lnSpc>
                <a:spcPts val="1100"/>
              </a:lnSpc>
            </a:pPr>
            <a:r>
              <a:rPr sz="900" kern="0" spc="40" dirty="0">
                <a:solidFill>
                  <a:srgbClr val="000000">
                    <a:alpha val="100000"/>
                  </a:srgbClr>
                </a:solidFill>
                <a:latin typeface="宋体"/>
                <a:ea typeface="宋体"/>
                <a:cs typeface="宋体"/>
              </a:rPr>
              <a:t>更有保障、更可持续</a:t>
            </a:r>
            <a:endParaRPr lang="en-US" altLang="en-US" sz="900" dirty="0"/>
          </a:p>
          <a:p>
            <a:pPr algn="r" rtl="0" eaLnBrk="0">
              <a:lnSpc>
                <a:spcPct val="94000"/>
              </a:lnSpc>
              <a:spcBef>
                <a:spcPts val="10"/>
              </a:spcBef>
            </a:pPr>
            <a:r>
              <a:rPr sz="1000" kern="0" spc="-20" dirty="0">
                <a:solidFill>
                  <a:srgbClr val="000000">
                    <a:alpha val="100000"/>
                  </a:srgbClr>
                </a:solidFill>
                <a:latin typeface="宋体"/>
                <a:ea typeface="宋体"/>
                <a:cs typeface="宋体"/>
              </a:rPr>
              <a:t>聚焦民生重点领域，着</a:t>
            </a:r>
            <a:r>
              <a:rPr sz="1000" kern="0" spc="-30" dirty="0">
                <a:solidFill>
                  <a:srgbClr val="000000">
                    <a:alpha val="100000"/>
                  </a:srgbClr>
                </a:solidFill>
                <a:latin typeface="宋体"/>
                <a:ea typeface="宋体"/>
                <a:cs typeface="宋体"/>
              </a:rPr>
              <a:t>力解决人民群众急愁难盼问题</a:t>
            </a:r>
            <a:endParaRPr lang="en-US" altLang="en-US" sz="1000" dirty="0"/>
          </a:p>
        </p:txBody>
      </p:sp>
      <p:sp>
        <p:nvSpPr>
          <p:cNvPr id="426" name="textbox 426"/>
          <p:cNvSpPr/>
          <p:nvPr/>
        </p:nvSpPr>
        <p:spPr>
          <a:xfrm>
            <a:off x="1022313" y="7548861"/>
            <a:ext cx="2398395" cy="773430"/>
          </a:xfrm>
          <a:prstGeom prst="rect">
            <a:avLst/>
          </a:prstGeom>
        </p:spPr>
        <p:txBody>
          <a:bodyPr vert="horz" wrap="square" lIns="0" tIns="0" rIns="0" bIns="0"/>
          <a:lstStyle/>
          <a:p>
            <a:pPr algn="l" rtl="0" eaLnBrk="0">
              <a:lnSpc>
                <a:spcPct val="86000"/>
              </a:lnSpc>
            </a:pPr>
            <a:endParaRPr lang="en-US" altLang="en-US" sz="100" dirty="0"/>
          </a:p>
          <a:p>
            <a:pPr marL="63500" algn="l" rtl="0" eaLnBrk="0">
              <a:lnSpc>
                <a:spcPct val="83000"/>
              </a:lnSpc>
            </a:pPr>
            <a:r>
              <a:rPr sz="1000" kern="0" spc="-10" dirty="0">
                <a:solidFill>
                  <a:srgbClr val="000000">
                    <a:alpha val="100000"/>
                  </a:srgbClr>
                </a:solidFill>
                <a:latin typeface="宋体"/>
                <a:ea typeface="宋体"/>
                <a:cs typeface="宋体"/>
              </a:rPr>
              <a:t>在共建共治共享中</a:t>
            </a:r>
            <a:endParaRPr lang="en-US" altLang="en-US" sz="1000" dirty="0"/>
          </a:p>
          <a:p>
            <a:pPr marL="12700" algn="l" rtl="0" eaLnBrk="0">
              <a:lnSpc>
                <a:spcPts val="1230"/>
              </a:lnSpc>
            </a:pPr>
            <a:r>
              <a:rPr sz="1000" kern="0" spc="-50" dirty="0">
                <a:solidFill>
                  <a:srgbClr val="000000">
                    <a:alpha val="100000"/>
                  </a:srgbClr>
                </a:solidFill>
                <a:latin typeface="宋体"/>
                <a:ea typeface="宋体"/>
                <a:cs typeface="宋体"/>
              </a:rPr>
              <a:t>推进社会治理现代化</a:t>
            </a:r>
            <a:endParaRPr lang="en-US" altLang="en-US" sz="1000" dirty="0"/>
          </a:p>
          <a:p>
            <a:pPr algn="l" rtl="0" eaLnBrk="0">
              <a:lnSpc>
                <a:spcPct val="184000"/>
              </a:lnSpc>
            </a:pPr>
            <a:endParaRPr lang="en-US" altLang="en-US" sz="1000" dirty="0"/>
          </a:p>
          <a:p>
            <a:pPr algn="l" rtl="0" eaLnBrk="0">
              <a:lnSpc>
                <a:spcPct val="128000"/>
              </a:lnSpc>
            </a:pPr>
            <a:endParaRPr lang="en-US" altLang="en-US" sz="200" dirty="0"/>
          </a:p>
          <a:p>
            <a:pPr algn="r" rtl="0" eaLnBrk="0">
              <a:lnSpc>
                <a:spcPct val="95000"/>
              </a:lnSpc>
              <a:spcBef>
                <a:spcPts val="0"/>
              </a:spcBef>
            </a:pPr>
            <a:r>
              <a:rPr sz="1000" kern="0" spc="-50" dirty="0">
                <a:solidFill>
                  <a:srgbClr val="000000">
                    <a:alpha val="100000"/>
                  </a:srgbClr>
                </a:solidFill>
                <a:latin typeface="宋体"/>
                <a:ea typeface="宋体"/>
                <a:cs typeface="宋体"/>
              </a:rPr>
              <a:t>加强城乡社区治理</a:t>
            </a:r>
            <a:endParaRPr lang="en-US" altLang="en-US" sz="1000" dirty="0"/>
          </a:p>
        </p:txBody>
      </p:sp>
      <p:sp>
        <p:nvSpPr>
          <p:cNvPr id="428" name="textbox 428"/>
          <p:cNvSpPr/>
          <p:nvPr/>
        </p:nvSpPr>
        <p:spPr>
          <a:xfrm>
            <a:off x="3549660" y="6767400"/>
            <a:ext cx="2836545" cy="588644"/>
          </a:xfrm>
          <a:prstGeom prst="rect">
            <a:avLst/>
          </a:prstGeom>
        </p:spPr>
        <p:txBody>
          <a:bodyPr vert="horz" wrap="square" lIns="0" tIns="0" rIns="0" bIns="0"/>
          <a:lstStyle/>
          <a:p>
            <a:pPr algn="l" rtl="0" eaLnBrk="0">
              <a:lnSpc>
                <a:spcPct val="82000"/>
              </a:lnSpc>
            </a:pPr>
            <a:endParaRPr lang="en-US" altLang="en-US" sz="100" dirty="0"/>
          </a:p>
          <a:p>
            <a:pPr marL="132080" indent="-12065" algn="l" rtl="0" eaLnBrk="0">
              <a:lnSpc>
                <a:spcPct val="114000"/>
              </a:lnSpc>
            </a:pPr>
            <a:r>
              <a:rPr sz="1000" kern="0" spc="-30" dirty="0">
                <a:solidFill>
                  <a:srgbClr val="000000">
                    <a:alpha val="100000"/>
                  </a:srgbClr>
                </a:solidFill>
                <a:latin typeface="宋体"/>
                <a:ea typeface="宋体"/>
                <a:cs typeface="宋体"/>
              </a:rPr>
              <a:t>关系国家长治久安、社会安定有序</a:t>
            </a:r>
            <a:r>
              <a:rPr sz="1000" kern="0" spc="-40" dirty="0">
                <a:solidFill>
                  <a:srgbClr val="000000">
                    <a:alpha val="100000"/>
                  </a:srgbClr>
                </a:solidFill>
                <a:latin typeface="宋体"/>
                <a:ea typeface="宋体"/>
                <a:cs typeface="宋体"/>
              </a:rPr>
              <a:t>、人民安居乐业</a:t>
            </a:r>
            <a:r>
              <a:rPr sz="1000" kern="0" spc="-10" dirty="0">
                <a:solidFill>
                  <a:srgbClr val="000000">
                    <a:alpha val="100000"/>
                  </a:srgbClr>
                </a:solidFill>
                <a:latin typeface="宋体"/>
                <a:ea typeface="宋体"/>
                <a:cs typeface="宋体"/>
              </a:rPr>
              <a:t> </a:t>
            </a:r>
            <a:r>
              <a:rPr sz="1000" kern="0" spc="-40" dirty="0">
                <a:solidFill>
                  <a:srgbClr val="000000">
                    <a:alpha val="100000"/>
                  </a:srgbClr>
                </a:solidFill>
                <a:latin typeface="宋体"/>
                <a:ea typeface="宋体"/>
                <a:cs typeface="宋体"/>
              </a:rPr>
              <a:t>系统治理、依法治理、综合治理、源头治理</a:t>
            </a:r>
            <a:endParaRPr lang="en-US" altLang="en-US" sz="1000" dirty="0"/>
          </a:p>
          <a:p>
            <a:pPr algn="l" rtl="0" eaLnBrk="0">
              <a:lnSpc>
                <a:spcPct val="119000"/>
              </a:lnSpc>
            </a:pPr>
            <a:endParaRPr lang="en-US" altLang="en-US" sz="400" dirty="0"/>
          </a:p>
          <a:p>
            <a:pPr marL="12700" algn="l" rtl="0" eaLnBrk="0">
              <a:lnSpc>
                <a:spcPct val="94000"/>
              </a:lnSpc>
              <a:spcBef>
                <a:spcPts val="0"/>
              </a:spcBef>
            </a:pPr>
            <a:r>
              <a:rPr sz="1000" kern="0" spc="-30" dirty="0">
                <a:solidFill>
                  <a:srgbClr val="139ED1">
                    <a:alpha val="100000"/>
                  </a:srgbClr>
                </a:solidFill>
                <a:latin typeface="宋体"/>
                <a:ea typeface="宋体"/>
                <a:cs typeface="宋体"/>
              </a:rPr>
              <a:t>共建共治共享的社会治理理念是先导</a:t>
            </a:r>
            <a:endParaRPr lang="en-US" altLang="en-US" sz="1000" dirty="0"/>
          </a:p>
        </p:txBody>
      </p:sp>
      <p:sp>
        <p:nvSpPr>
          <p:cNvPr id="430" name="textbox 430"/>
          <p:cNvSpPr/>
          <p:nvPr/>
        </p:nvSpPr>
        <p:spPr>
          <a:xfrm>
            <a:off x="1974886" y="5154889"/>
            <a:ext cx="4545329" cy="373379"/>
          </a:xfrm>
          <a:prstGeom prst="rect">
            <a:avLst/>
          </a:prstGeom>
        </p:spPr>
        <p:txBody>
          <a:bodyPr vert="horz" wrap="square" lIns="0" tIns="0" rIns="0" bIns="0"/>
          <a:lstStyle/>
          <a:p>
            <a:pPr algn="l" rtl="0" eaLnBrk="0">
              <a:lnSpc>
                <a:spcPct val="79000"/>
              </a:lnSpc>
            </a:pPr>
            <a:endParaRPr lang="en-US" altLang="en-US" sz="100" dirty="0"/>
          </a:p>
          <a:p>
            <a:pPr marL="12700" indent="831215" algn="l" rtl="0" eaLnBrk="0">
              <a:lnSpc>
                <a:spcPct val="70000"/>
              </a:lnSpc>
            </a:pPr>
            <a:r>
              <a:rPr sz="1000" kern="0" spc="-30" dirty="0">
                <a:solidFill>
                  <a:srgbClr val="000000">
                    <a:alpha val="100000"/>
                  </a:srgbClr>
                </a:solidFill>
                <a:latin typeface="宋体"/>
                <a:ea typeface="宋体"/>
                <a:cs typeface="宋体"/>
              </a:rPr>
              <a:t>民生之源，改善民生、实现发展成果由人民共享最</a:t>
            </a:r>
            <a:r>
              <a:rPr sz="1000" kern="0" spc="-40" dirty="0">
                <a:solidFill>
                  <a:srgbClr val="000000">
                    <a:alpha val="100000"/>
                  </a:srgbClr>
                </a:solidFill>
                <a:latin typeface="宋体"/>
                <a:ea typeface="宋体"/>
                <a:cs typeface="宋体"/>
              </a:rPr>
              <a:t>重要最直接的方式</a:t>
            </a:r>
            <a:r>
              <a:rPr sz="1000" kern="0" spc="0" dirty="0">
                <a:solidFill>
                  <a:srgbClr val="000000">
                    <a:alpha val="100000"/>
                  </a:srgbClr>
                </a:solidFill>
                <a:latin typeface="宋体"/>
                <a:ea typeface="宋体"/>
                <a:cs typeface="宋体"/>
              </a:rPr>
              <a:t> </a:t>
            </a:r>
            <a:r>
              <a:rPr sz="1000" kern="0" spc="-40" dirty="0">
                <a:solidFill>
                  <a:srgbClr val="000000">
                    <a:alpha val="100000"/>
                  </a:srgbClr>
                </a:solidFill>
                <a:latin typeface="宋体"/>
                <a:ea typeface="宋体"/>
                <a:cs typeface="宋体"/>
              </a:rPr>
              <a:t>完善分配制度</a:t>
            </a:r>
            <a:endParaRPr lang="en-US" altLang="en-US" sz="1000" dirty="0"/>
          </a:p>
          <a:p>
            <a:pPr marL="843915" algn="l" rtl="0" eaLnBrk="0">
              <a:lnSpc>
                <a:spcPct val="88000"/>
              </a:lnSpc>
              <a:spcBef>
                <a:spcPts val="5"/>
              </a:spcBef>
            </a:pPr>
            <a:r>
              <a:rPr sz="1000" kern="0" spc="-20" dirty="0">
                <a:solidFill>
                  <a:srgbClr val="17B0DF">
                    <a:alpha val="100000"/>
                  </a:srgbClr>
                </a:solidFill>
                <a:latin typeface="宋体"/>
                <a:ea typeface="宋体"/>
                <a:cs typeface="宋体"/>
              </a:rPr>
              <a:t>构建初次分配、再分配</a:t>
            </a:r>
            <a:r>
              <a:rPr sz="1000" kern="0" spc="-30" dirty="0">
                <a:solidFill>
                  <a:srgbClr val="17B0DF">
                    <a:alpha val="100000"/>
                  </a:srgbClr>
                </a:solidFill>
                <a:latin typeface="宋体"/>
                <a:ea typeface="宋体"/>
                <a:cs typeface="宋体"/>
              </a:rPr>
              <a:t>、第三次分配协调配套的制度体系</a:t>
            </a:r>
            <a:endParaRPr lang="en-US" altLang="en-US" sz="1000" dirty="0"/>
          </a:p>
        </p:txBody>
      </p:sp>
      <p:sp>
        <p:nvSpPr>
          <p:cNvPr id="432" name="textbox 432"/>
          <p:cNvSpPr/>
          <p:nvPr/>
        </p:nvSpPr>
        <p:spPr>
          <a:xfrm>
            <a:off x="104444" y="2170223"/>
            <a:ext cx="1946910" cy="739140"/>
          </a:xfrm>
          <a:prstGeom prst="rect">
            <a:avLst/>
          </a:prstGeom>
        </p:spPr>
        <p:txBody>
          <a:bodyPr vert="horz" wrap="square" lIns="0" tIns="0" rIns="0" bIns="0"/>
          <a:lstStyle/>
          <a:p>
            <a:pPr algn="l" rtl="0" eaLnBrk="0">
              <a:lnSpc>
                <a:spcPct val="77000"/>
              </a:lnSpc>
            </a:pPr>
            <a:endParaRPr lang="en-US" altLang="en-US" sz="100" dirty="0"/>
          </a:p>
          <a:p>
            <a:pPr algn="r" rtl="0" eaLnBrk="0">
              <a:lnSpc>
                <a:spcPct val="87000"/>
              </a:lnSpc>
            </a:pPr>
            <a:r>
              <a:rPr sz="2000" b="1" kern="0" spc="100" dirty="0">
                <a:solidFill>
                  <a:srgbClr val="000000">
                    <a:alpha val="100000"/>
                  </a:srgbClr>
                </a:solidFill>
                <a:latin typeface="SimHei"/>
                <a:ea typeface="SimHei"/>
                <a:cs typeface="SimHei"/>
              </a:rPr>
              <a:t>第十一章</a:t>
            </a:r>
            <a:endParaRPr lang="en-US" altLang="en-US" sz="2000" dirty="0"/>
          </a:p>
          <a:p>
            <a:pPr marL="12700" algn="l" rtl="0" eaLnBrk="0">
              <a:lnSpc>
                <a:spcPts val="3540"/>
              </a:lnSpc>
            </a:pPr>
            <a:r>
              <a:rPr sz="1500" b="1" kern="0" spc="130" dirty="0">
                <a:solidFill>
                  <a:srgbClr val="000000">
                    <a:alpha val="100000"/>
                  </a:srgbClr>
                </a:solidFill>
                <a:latin typeface="SimHei"/>
                <a:ea typeface="SimHei"/>
                <a:cs typeface="SimHei"/>
              </a:rPr>
              <a:t>本章思维导图</a:t>
            </a:r>
            <a:endParaRPr lang="en-US" altLang="en-US" sz="1500" dirty="0"/>
          </a:p>
        </p:txBody>
      </p:sp>
      <p:sp>
        <p:nvSpPr>
          <p:cNvPr id="434" name="textbox 434"/>
          <p:cNvSpPr/>
          <p:nvPr/>
        </p:nvSpPr>
        <p:spPr>
          <a:xfrm>
            <a:off x="2315100" y="2170223"/>
            <a:ext cx="4702175" cy="323215"/>
          </a:xfrm>
          <a:prstGeom prst="rect">
            <a:avLst/>
          </a:prstGeom>
        </p:spPr>
        <p:txBody>
          <a:bodyPr vert="horz" wrap="square" lIns="0" tIns="0" rIns="0" bIns="0"/>
          <a:lstStyle/>
          <a:p>
            <a:pPr algn="l" rtl="0" eaLnBrk="0">
              <a:lnSpc>
                <a:spcPct val="75000"/>
              </a:lnSpc>
            </a:pPr>
            <a:endParaRPr lang="en-US" altLang="en-US" sz="100" dirty="0"/>
          </a:p>
          <a:p>
            <a:pPr marL="12700" algn="l" rtl="0" eaLnBrk="0">
              <a:lnSpc>
                <a:spcPct val="98000"/>
              </a:lnSpc>
            </a:pPr>
            <a:r>
              <a:rPr sz="2000" b="1" kern="0" spc="150" dirty="0">
                <a:solidFill>
                  <a:srgbClr val="000000">
                    <a:alpha val="100000"/>
                  </a:srgbClr>
                </a:solidFill>
                <a:latin typeface="SimHei"/>
                <a:ea typeface="SimHei"/>
                <a:cs typeface="SimHei"/>
              </a:rPr>
              <a:t>以保障和改善民生为重点加强社会建设</a:t>
            </a:r>
            <a:endParaRPr lang="en-US" altLang="en-US" sz="2000" dirty="0"/>
          </a:p>
        </p:txBody>
      </p:sp>
      <p:sp>
        <p:nvSpPr>
          <p:cNvPr id="436" name="textbox 436"/>
          <p:cNvSpPr/>
          <p:nvPr/>
        </p:nvSpPr>
        <p:spPr>
          <a:xfrm>
            <a:off x="3340118" y="3084481"/>
            <a:ext cx="2228850" cy="537844"/>
          </a:xfrm>
          <a:prstGeom prst="rect">
            <a:avLst/>
          </a:prstGeom>
        </p:spPr>
        <p:txBody>
          <a:bodyPr vert="horz" wrap="square" lIns="0" tIns="0" rIns="0" bIns="0"/>
          <a:lstStyle/>
          <a:p>
            <a:pPr algn="l" rtl="0" eaLnBrk="0">
              <a:lnSpc>
                <a:spcPct val="74000"/>
              </a:lnSpc>
            </a:pPr>
            <a:endParaRPr lang="en-US" altLang="en-US" sz="100" dirty="0"/>
          </a:p>
          <a:p>
            <a:pPr marL="12700" algn="l" rtl="0" eaLnBrk="0">
              <a:lnSpc>
                <a:spcPct val="106000"/>
              </a:lnSpc>
            </a:pPr>
            <a:r>
              <a:rPr sz="1000" kern="0" spc="-30" dirty="0">
                <a:solidFill>
                  <a:srgbClr val="000000">
                    <a:alpha val="100000"/>
                  </a:srgbClr>
                </a:solidFill>
                <a:latin typeface="宋体"/>
                <a:ea typeface="宋体"/>
                <a:cs typeface="宋体"/>
              </a:rPr>
              <a:t>坚持立党为公、执政为民的本质要求</a:t>
            </a:r>
            <a:r>
              <a:rPr sz="1000" kern="0" spc="0" dirty="0">
                <a:solidFill>
                  <a:srgbClr val="000000">
                    <a:alpha val="100000"/>
                  </a:srgbClr>
                </a:solidFill>
                <a:latin typeface="宋体"/>
                <a:ea typeface="宋体"/>
                <a:cs typeface="宋体"/>
              </a:rPr>
              <a:t>     </a:t>
            </a:r>
            <a:r>
              <a:rPr sz="1000" kern="0" spc="-30" dirty="0">
                <a:solidFill>
                  <a:srgbClr val="000000">
                    <a:alpha val="100000"/>
                  </a:srgbClr>
                </a:solidFill>
                <a:latin typeface="宋体"/>
                <a:ea typeface="宋体"/>
                <a:cs typeface="宋体"/>
              </a:rPr>
              <a:t>社会主义生产的根本目的</a:t>
            </a:r>
            <a:endParaRPr lang="en-US" altLang="en-US" sz="1000" dirty="0"/>
          </a:p>
          <a:p>
            <a:pPr algn="l" rtl="0" eaLnBrk="0">
              <a:lnSpc>
                <a:spcPct val="103000"/>
              </a:lnSpc>
            </a:pPr>
            <a:endParaRPr lang="en-US" altLang="en-US" sz="300" dirty="0"/>
          </a:p>
          <a:p>
            <a:pPr marL="12700" algn="l" rtl="0" eaLnBrk="0">
              <a:lnSpc>
                <a:spcPct val="94000"/>
              </a:lnSpc>
              <a:spcBef>
                <a:spcPts val="0"/>
              </a:spcBef>
            </a:pPr>
            <a:r>
              <a:rPr sz="1000" kern="0" spc="-30" dirty="0">
                <a:solidFill>
                  <a:srgbClr val="000000">
                    <a:alpha val="100000"/>
                  </a:srgbClr>
                </a:solidFill>
                <a:latin typeface="宋体"/>
                <a:ea typeface="宋体"/>
                <a:cs typeface="宋体"/>
              </a:rPr>
              <a:t>全面建设社会主义现</a:t>
            </a:r>
            <a:r>
              <a:rPr sz="1000" kern="0" spc="-40" dirty="0">
                <a:solidFill>
                  <a:srgbClr val="000000">
                    <a:alpha val="100000"/>
                  </a:srgbClr>
                </a:solidFill>
                <a:latin typeface="宋体"/>
                <a:ea typeface="宋体"/>
                <a:cs typeface="宋体"/>
              </a:rPr>
              <a:t>代化国家的应有之义</a:t>
            </a:r>
            <a:endParaRPr lang="en-US" altLang="en-US" sz="1000" dirty="0"/>
          </a:p>
        </p:txBody>
      </p:sp>
      <p:sp>
        <p:nvSpPr>
          <p:cNvPr id="438" name="textbox 438"/>
          <p:cNvSpPr/>
          <p:nvPr/>
        </p:nvSpPr>
        <p:spPr>
          <a:xfrm>
            <a:off x="1974886" y="5637550"/>
            <a:ext cx="1009650" cy="913130"/>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95000"/>
              </a:lnSpc>
            </a:pPr>
            <a:r>
              <a:rPr sz="1000" kern="0" spc="-50" dirty="0">
                <a:solidFill>
                  <a:srgbClr val="000000">
                    <a:alpha val="100000"/>
                  </a:srgbClr>
                </a:solidFill>
                <a:latin typeface="宋体"/>
                <a:ea typeface="宋体"/>
                <a:cs typeface="宋体"/>
              </a:rPr>
              <a:t>实施就业优先战略</a:t>
            </a:r>
            <a:endParaRPr lang="en-US" altLang="en-US" sz="1000" dirty="0"/>
          </a:p>
          <a:p>
            <a:pPr algn="l" rtl="0" eaLnBrk="0">
              <a:lnSpc>
                <a:spcPct val="122000"/>
              </a:lnSpc>
            </a:pPr>
            <a:endParaRPr lang="en-US" altLang="en-US" sz="1000" dirty="0"/>
          </a:p>
          <a:p>
            <a:pPr marL="12700" algn="l" rtl="0" eaLnBrk="0">
              <a:lnSpc>
                <a:spcPct val="94000"/>
              </a:lnSpc>
              <a:spcBef>
                <a:spcPts val="300"/>
              </a:spcBef>
            </a:pPr>
            <a:r>
              <a:rPr sz="1000" kern="0" spc="-50" dirty="0">
                <a:solidFill>
                  <a:srgbClr val="000000">
                    <a:alpha val="100000"/>
                  </a:srgbClr>
                </a:solidFill>
                <a:latin typeface="宋体"/>
                <a:ea typeface="宋体"/>
                <a:cs typeface="宋体"/>
              </a:rPr>
              <a:t>健全社会保障体系</a:t>
            </a:r>
            <a:endParaRPr lang="en-US" altLang="en-US" sz="1000" dirty="0"/>
          </a:p>
          <a:p>
            <a:pPr algn="l" rtl="0" eaLnBrk="0">
              <a:lnSpc>
                <a:spcPct val="126000"/>
              </a:lnSpc>
            </a:pPr>
            <a:endParaRPr lang="en-US" altLang="en-US" sz="1000" dirty="0"/>
          </a:p>
          <a:p>
            <a:pPr algn="l" rtl="0" eaLnBrk="0">
              <a:lnSpc>
                <a:spcPct val="127000"/>
              </a:lnSpc>
            </a:pPr>
            <a:endParaRPr lang="en-US" altLang="en-US" sz="200" dirty="0"/>
          </a:p>
          <a:p>
            <a:pPr marL="12700" algn="l" rtl="0" eaLnBrk="0">
              <a:lnSpc>
                <a:spcPct val="95000"/>
              </a:lnSpc>
              <a:spcBef>
                <a:spcPts val="0"/>
              </a:spcBef>
            </a:pPr>
            <a:r>
              <a:rPr sz="1000" kern="0" spc="-30" dirty="0">
                <a:solidFill>
                  <a:srgbClr val="000000">
                    <a:alpha val="100000"/>
                  </a:srgbClr>
                </a:solidFill>
                <a:latin typeface="宋体"/>
                <a:ea typeface="宋体"/>
                <a:cs typeface="宋体"/>
              </a:rPr>
              <a:t>推进健康中国建设</a:t>
            </a:r>
            <a:endParaRPr lang="en-US" altLang="en-US" sz="1000" dirty="0"/>
          </a:p>
        </p:txBody>
      </p:sp>
      <p:sp>
        <p:nvSpPr>
          <p:cNvPr id="440" name="textbox 440"/>
          <p:cNvSpPr/>
          <p:nvPr/>
        </p:nvSpPr>
        <p:spPr>
          <a:xfrm>
            <a:off x="2432054" y="7332623"/>
            <a:ext cx="3599815" cy="188595"/>
          </a:xfrm>
          <a:prstGeom prst="rect">
            <a:avLst/>
          </a:prstGeom>
        </p:spPr>
        <p:txBody>
          <a:bodyPr vert="horz" wrap="square" lIns="0" tIns="0" rIns="0" bIns="0"/>
          <a:lstStyle/>
          <a:p>
            <a:pPr algn="l" rtl="0" eaLnBrk="0">
              <a:lnSpc>
                <a:spcPct val="83000"/>
              </a:lnSpc>
            </a:pPr>
            <a:endParaRPr lang="en-US" altLang="en-US" sz="100" dirty="0"/>
          </a:p>
          <a:p>
            <a:pPr marL="12700" algn="l" rtl="0" eaLnBrk="0">
              <a:lnSpc>
                <a:spcPts val="1285"/>
              </a:lnSpc>
            </a:pPr>
            <a:r>
              <a:rPr sz="1500" kern="0" spc="-20" baseline="9000" dirty="0">
                <a:solidFill>
                  <a:srgbClr val="000000">
                    <a:alpha val="100000"/>
                  </a:srgbClr>
                </a:solidFill>
                <a:latin typeface="宋体"/>
                <a:ea typeface="宋体"/>
                <a:cs typeface="宋体"/>
              </a:rPr>
              <a:t>完善社会治理体系</a:t>
            </a:r>
            <a:r>
              <a:rPr sz="900" kern="0" spc="-20" dirty="0">
                <a:solidFill>
                  <a:srgbClr val="000000">
                    <a:alpha val="100000"/>
                  </a:srgbClr>
                </a:solidFill>
                <a:latin typeface="宋体"/>
                <a:ea typeface="宋体"/>
                <a:cs typeface="宋体"/>
              </a:rPr>
              <a:t>  </a:t>
            </a:r>
            <a:r>
              <a:rPr sz="1000" kern="0" spc="-20" dirty="0">
                <a:solidFill>
                  <a:srgbClr val="000000">
                    <a:alpha val="100000"/>
                  </a:srgbClr>
                </a:solidFill>
                <a:latin typeface="宋体"/>
                <a:ea typeface="宋体"/>
                <a:cs typeface="宋体"/>
              </a:rPr>
              <a:t>健全社会治理制度，提升社会治理效能是保障</a:t>
            </a:r>
            <a:endParaRPr lang="en-US" altLang="en-US" sz="1000" dirty="0"/>
          </a:p>
        </p:txBody>
      </p:sp>
      <p:sp>
        <p:nvSpPr>
          <p:cNvPr id="442" name="textbox 442"/>
          <p:cNvSpPr/>
          <p:nvPr/>
        </p:nvSpPr>
        <p:spPr>
          <a:xfrm>
            <a:off x="567498" y="4785689"/>
            <a:ext cx="163195" cy="2126614"/>
          </a:xfrm>
          <a:prstGeom prst="rect">
            <a:avLst/>
          </a:prstGeom>
        </p:spPr>
        <p:txBody>
          <a:bodyPr vert="eaVert" wrap="square" lIns="0" tIns="0" rIns="0" bIns="0"/>
          <a:lstStyle/>
          <a:p>
            <a:pPr algn="l" rtl="0" eaLnBrk="0">
              <a:lnSpc>
                <a:spcPct val="86000"/>
              </a:lnSpc>
            </a:pPr>
            <a:endParaRPr lang="en-US" altLang="en-US" sz="100" dirty="0"/>
          </a:p>
          <a:p>
            <a:pPr marL="12700" algn="l" rtl="0" eaLnBrk="0">
              <a:lnSpc>
                <a:spcPct val="98000"/>
              </a:lnSpc>
            </a:pPr>
            <a:r>
              <a:rPr sz="900" kern="0" spc="70" dirty="0">
                <a:solidFill>
                  <a:srgbClr val="000000">
                    <a:alpha val="100000"/>
                  </a:srgbClr>
                </a:solidFill>
                <a:latin typeface="宋体"/>
                <a:ea typeface="宋体"/>
                <a:cs typeface="宋体"/>
              </a:rPr>
              <a:t>以保陈和改精民生为重点加强社会建设</a:t>
            </a:r>
            <a:endParaRPr lang="en-US" altLang="en-US" sz="900" dirty="0"/>
          </a:p>
        </p:txBody>
      </p:sp>
      <p:sp>
        <p:nvSpPr>
          <p:cNvPr id="444" name="textbox 444"/>
          <p:cNvSpPr/>
          <p:nvPr/>
        </p:nvSpPr>
        <p:spPr>
          <a:xfrm>
            <a:off x="1022313" y="3865630"/>
            <a:ext cx="958214" cy="290195"/>
          </a:xfrm>
          <a:prstGeom prst="rect">
            <a:avLst/>
          </a:prstGeom>
        </p:spPr>
        <p:txBody>
          <a:bodyPr vert="horz" wrap="square" lIns="0" tIns="0" rIns="0" bIns="0"/>
          <a:lstStyle/>
          <a:p>
            <a:pPr algn="l" rtl="0" eaLnBrk="0">
              <a:lnSpc>
                <a:spcPct val="90000"/>
              </a:lnSpc>
            </a:pPr>
            <a:endParaRPr lang="en-US" altLang="en-US" sz="100" dirty="0"/>
          </a:p>
          <a:p>
            <a:pPr marL="12700" algn="l" rtl="0" eaLnBrk="0">
              <a:lnSpc>
                <a:spcPct val="96000"/>
              </a:lnSpc>
            </a:pPr>
            <a:r>
              <a:rPr sz="900" kern="0" spc="-50" dirty="0">
                <a:solidFill>
                  <a:srgbClr val="000000">
                    <a:alpha val="100000"/>
                  </a:srgbClr>
                </a:solidFill>
                <a:latin typeface="宋体"/>
                <a:ea typeface="宋体"/>
                <a:cs typeface="宋体"/>
              </a:rPr>
              <a:t>让人民生活幸福，</a:t>
            </a:r>
            <a:r>
              <a:rPr sz="900" kern="0" spc="20" dirty="0">
                <a:solidFill>
                  <a:srgbClr val="000000">
                    <a:alpha val="100000"/>
                  </a:srgbClr>
                </a:solidFill>
                <a:latin typeface="宋体"/>
                <a:ea typeface="宋体"/>
                <a:cs typeface="宋体"/>
              </a:rPr>
              <a:t>  </a:t>
            </a:r>
            <a:r>
              <a:rPr sz="900" kern="0" spc="70" dirty="0">
                <a:solidFill>
                  <a:srgbClr val="000000">
                    <a:alpha val="100000"/>
                  </a:srgbClr>
                </a:solidFill>
                <a:latin typeface="宋体"/>
                <a:ea typeface="宋体"/>
                <a:cs typeface="宋体"/>
              </a:rPr>
              <a:t>是“国之大者”</a:t>
            </a:r>
            <a:endParaRPr lang="en-US" altLang="en-US" sz="900" dirty="0"/>
          </a:p>
        </p:txBody>
      </p:sp>
      <p:sp>
        <p:nvSpPr>
          <p:cNvPr id="446" name="textbox 446"/>
          <p:cNvSpPr/>
          <p:nvPr/>
        </p:nvSpPr>
        <p:spPr>
          <a:xfrm>
            <a:off x="1022313" y="5872008"/>
            <a:ext cx="762634" cy="283845"/>
          </a:xfrm>
          <a:prstGeom prst="rect">
            <a:avLst/>
          </a:prstGeom>
        </p:spPr>
        <p:txBody>
          <a:bodyPr vert="horz" wrap="square" lIns="0" tIns="0" rIns="0" bIns="0"/>
          <a:lstStyle/>
          <a:p>
            <a:pPr algn="l" rtl="0" eaLnBrk="0">
              <a:lnSpc>
                <a:spcPct val="83000"/>
              </a:lnSpc>
            </a:pPr>
            <a:endParaRPr lang="en-US" altLang="en-US" sz="100" dirty="0"/>
          </a:p>
          <a:p>
            <a:pPr marL="139700" algn="l" rtl="0" eaLnBrk="0">
              <a:lnSpc>
                <a:spcPct val="93000"/>
              </a:lnSpc>
            </a:pPr>
            <a:r>
              <a:rPr sz="900" kern="0" spc="40" dirty="0">
                <a:solidFill>
                  <a:srgbClr val="000000">
                    <a:alpha val="100000"/>
                  </a:srgbClr>
                </a:solidFill>
                <a:latin typeface="宋体"/>
                <a:ea typeface="宋体"/>
                <a:cs typeface="宋体"/>
              </a:rPr>
              <a:t>不断提高</a:t>
            </a:r>
            <a:endParaRPr lang="en-US" altLang="en-US" sz="900" dirty="0"/>
          </a:p>
          <a:p>
            <a:pPr marL="12700" algn="l" rtl="0" eaLnBrk="0">
              <a:lnSpc>
                <a:spcPct val="95000"/>
              </a:lnSpc>
              <a:spcBef>
                <a:spcPts val="0"/>
              </a:spcBef>
            </a:pPr>
            <a:r>
              <a:rPr sz="900" kern="0" spc="60" dirty="0">
                <a:solidFill>
                  <a:srgbClr val="000000">
                    <a:alpha val="100000"/>
                  </a:srgbClr>
                </a:solidFill>
                <a:latin typeface="宋体"/>
                <a:ea typeface="宋体"/>
                <a:cs typeface="宋体"/>
              </a:rPr>
              <a:t>人民生活品质</a:t>
            </a:r>
            <a:endParaRPr lang="en-US" altLang="en-US" sz="900" dirty="0"/>
          </a:p>
        </p:txBody>
      </p:sp>
      <p:sp>
        <p:nvSpPr>
          <p:cNvPr id="448" name="textbox 448"/>
          <p:cNvSpPr/>
          <p:nvPr/>
        </p:nvSpPr>
        <p:spPr>
          <a:xfrm>
            <a:off x="2108182" y="4507212"/>
            <a:ext cx="1370964" cy="170179"/>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95000"/>
              </a:lnSpc>
            </a:pPr>
            <a:r>
              <a:rPr sz="1000" kern="0" spc="-40" dirty="0">
                <a:solidFill>
                  <a:srgbClr val="000000">
                    <a:alpha val="100000"/>
                  </a:srgbClr>
                </a:solidFill>
                <a:latin typeface="宋体"/>
                <a:ea typeface="宋体"/>
                <a:cs typeface="宋体"/>
              </a:rPr>
              <a:t>坚持发展中增进民生福祉</a:t>
            </a:r>
            <a:endParaRPr lang="en-US" altLang="en-US" sz="1000" dirty="0"/>
          </a:p>
        </p:txBody>
      </p:sp>
      <p:sp>
        <p:nvSpPr>
          <p:cNvPr id="450" name="textbox 450"/>
          <p:cNvSpPr/>
          <p:nvPr/>
        </p:nvSpPr>
        <p:spPr>
          <a:xfrm>
            <a:off x="2108183" y="3262590"/>
            <a:ext cx="1129664" cy="170179"/>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95000"/>
              </a:lnSpc>
            </a:pPr>
            <a:r>
              <a:rPr sz="1000" kern="0" spc="-40" dirty="0">
                <a:solidFill>
                  <a:srgbClr val="000000">
                    <a:alpha val="100000"/>
                  </a:srgbClr>
                </a:solidFill>
                <a:latin typeface="宋体"/>
                <a:ea typeface="宋体"/>
                <a:cs typeface="宋体"/>
              </a:rPr>
              <a:t>民生是人民幸福之基</a:t>
            </a:r>
            <a:endParaRPr lang="en-US" altLang="en-US" sz="1000" dirty="0"/>
          </a:p>
        </p:txBody>
      </p:sp>
      <p:sp>
        <p:nvSpPr>
          <p:cNvPr id="452" name="textbox 452"/>
          <p:cNvSpPr/>
          <p:nvPr/>
        </p:nvSpPr>
        <p:spPr>
          <a:xfrm>
            <a:off x="2432054" y="6856371"/>
            <a:ext cx="1109344" cy="169545"/>
          </a:xfrm>
          <a:prstGeom prst="rect">
            <a:avLst/>
          </a:prstGeom>
        </p:spPr>
        <p:txBody>
          <a:bodyPr vert="horz" wrap="square" lIns="0" tIns="0" rIns="0" bIns="0"/>
          <a:lstStyle/>
          <a:p>
            <a:pPr algn="l" rtl="0" eaLnBrk="0">
              <a:lnSpc>
                <a:spcPct val="88000"/>
              </a:lnSpc>
            </a:pPr>
            <a:endParaRPr lang="en-US" altLang="en-US" sz="100" dirty="0"/>
          </a:p>
          <a:p>
            <a:pPr marL="12700" algn="l" rtl="0" eaLnBrk="0">
              <a:lnSpc>
                <a:spcPct val="94000"/>
              </a:lnSpc>
            </a:pPr>
            <a:r>
              <a:rPr sz="1000" kern="0" spc="-50" dirty="0">
                <a:solidFill>
                  <a:srgbClr val="000000">
                    <a:alpha val="100000"/>
                  </a:srgbClr>
                </a:solidFill>
                <a:latin typeface="宋体"/>
                <a:ea typeface="宋体"/>
                <a:cs typeface="宋体"/>
              </a:rPr>
              <a:t>加强和创新社会治理</a:t>
            </a:r>
            <a:endParaRPr lang="en-US" altLang="en-US" sz="1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4" name="picture 454"/>
          <p:cNvPicPr>
            <a:picLocks noChangeAspect="1"/>
          </p:cNvPicPr>
          <p:nvPr/>
        </p:nvPicPr>
        <p:blipFill>
          <a:blip r:embed="rId2"/>
          <a:stretch>
            <a:fillRect/>
          </a:stretch>
        </p:blipFill>
        <p:spPr>
          <a:xfrm rot="21600000">
            <a:off x="476286" y="2533676"/>
            <a:ext cx="6978579" cy="6515120"/>
          </a:xfrm>
          <a:prstGeom prst="rect">
            <a:avLst/>
          </a:prstGeom>
        </p:spPr>
      </p:pic>
      <p:sp>
        <p:nvSpPr>
          <p:cNvPr id="456" name="textbox 456"/>
          <p:cNvSpPr/>
          <p:nvPr/>
        </p:nvSpPr>
        <p:spPr>
          <a:xfrm>
            <a:off x="3625829" y="4487888"/>
            <a:ext cx="3136264" cy="2009775"/>
          </a:xfrm>
          <a:prstGeom prst="rect">
            <a:avLst/>
          </a:prstGeom>
        </p:spPr>
        <p:txBody>
          <a:bodyPr vert="horz" wrap="square" lIns="0" tIns="0" rIns="0" bIns="0"/>
          <a:lstStyle/>
          <a:p>
            <a:pPr algn="l" rtl="0" eaLnBrk="0">
              <a:lnSpc>
                <a:spcPct val="87000"/>
              </a:lnSpc>
            </a:pPr>
            <a:endParaRPr lang="en-US" altLang="en-US" sz="100" dirty="0"/>
          </a:p>
          <a:p>
            <a:pPr algn="r" rtl="0" eaLnBrk="0">
              <a:lnSpc>
                <a:spcPct val="99000"/>
              </a:lnSpc>
            </a:pPr>
            <a:r>
              <a:rPr sz="900" kern="0" spc="50" dirty="0">
                <a:solidFill>
                  <a:srgbClr val="000000">
                    <a:alpha val="100000"/>
                  </a:srgbClr>
                </a:solidFill>
                <a:latin typeface="宋体"/>
                <a:ea typeface="宋体"/>
                <a:cs typeface="宋体"/>
              </a:rPr>
              <a:t>加快推动产业结构、能源结构、交通运输结构等调整优化</a:t>
            </a:r>
            <a:endParaRPr lang="en-US" altLang="en-US" sz="900" dirty="0"/>
          </a:p>
          <a:p>
            <a:pPr marL="95250" algn="l" rtl="0" eaLnBrk="0">
              <a:lnSpc>
                <a:spcPct val="88000"/>
              </a:lnSpc>
              <a:spcBef>
                <a:spcPts val="525"/>
              </a:spcBef>
            </a:pPr>
            <a:r>
              <a:rPr sz="900" kern="0" spc="60" dirty="0">
                <a:solidFill>
                  <a:srgbClr val="000000">
                    <a:alpha val="100000"/>
                  </a:srgbClr>
                </a:solidFill>
                <a:latin typeface="宋体"/>
                <a:ea typeface="宋体"/>
                <a:cs typeface="宋体"/>
              </a:rPr>
              <a:t>推进各类资源节约集约利用</a:t>
            </a:r>
            <a:endParaRPr lang="en-US" altLang="en-US" sz="900" dirty="0"/>
          </a:p>
          <a:p>
            <a:pPr marL="95250" algn="l" rtl="0" eaLnBrk="0">
              <a:lnSpc>
                <a:spcPts val="1650"/>
              </a:lnSpc>
            </a:pPr>
            <a:r>
              <a:rPr sz="900" kern="0" spc="60" dirty="0">
                <a:solidFill>
                  <a:srgbClr val="000000">
                    <a:alpha val="100000"/>
                  </a:srgbClr>
                </a:solidFill>
                <a:latin typeface="宋体"/>
                <a:ea typeface="宋体"/>
                <a:cs typeface="宋体"/>
              </a:rPr>
              <a:t>积极稳妥推进碳达峰碳中和</a:t>
            </a:r>
            <a:endParaRPr lang="en-US" altLang="en-US" sz="900" dirty="0"/>
          </a:p>
          <a:p>
            <a:pPr marL="95250" algn="l" rtl="0" eaLnBrk="0">
              <a:lnSpc>
                <a:spcPts val="1600"/>
              </a:lnSpc>
            </a:pPr>
            <a:r>
              <a:rPr sz="900" kern="0" spc="60" dirty="0">
                <a:solidFill>
                  <a:srgbClr val="000000">
                    <a:alpha val="100000"/>
                  </a:srgbClr>
                </a:solidFill>
                <a:latin typeface="宋体"/>
                <a:ea typeface="宋体"/>
                <a:cs typeface="宋体"/>
              </a:rPr>
              <a:t>健全绿色发展的保障体系</a:t>
            </a:r>
            <a:endParaRPr lang="en-US" altLang="en-US" sz="900" dirty="0"/>
          </a:p>
          <a:p>
            <a:pPr marL="95250" algn="l" rtl="0" eaLnBrk="0">
              <a:lnSpc>
                <a:spcPct val="88000"/>
              </a:lnSpc>
              <a:spcBef>
                <a:spcPts val="700"/>
              </a:spcBef>
            </a:pPr>
            <a:r>
              <a:rPr sz="900" kern="0" spc="50" dirty="0">
                <a:solidFill>
                  <a:srgbClr val="000000">
                    <a:alpha val="100000"/>
                  </a:srgbClr>
                </a:solidFill>
                <a:latin typeface="宋体"/>
                <a:ea typeface="宋体"/>
                <a:cs typeface="宋体"/>
              </a:rPr>
              <a:t>坚持把美丽中国转化为全体人民的自觉行动</a:t>
            </a:r>
            <a:endParaRPr lang="en-US" altLang="en-US" sz="900" dirty="0"/>
          </a:p>
          <a:p>
            <a:pPr marL="12700" algn="l" rtl="0" eaLnBrk="0">
              <a:lnSpc>
                <a:spcPts val="1600"/>
              </a:lnSpc>
            </a:pPr>
            <a:r>
              <a:rPr sz="900" kern="0" spc="50" dirty="0">
                <a:solidFill>
                  <a:srgbClr val="000000">
                    <a:alpha val="100000"/>
                  </a:srgbClr>
                </a:solidFill>
                <a:latin typeface="宋体"/>
                <a:ea typeface="宋体"/>
                <a:cs typeface="宋体"/>
              </a:rPr>
              <a:t>加快实施重要生态系统保护和修</a:t>
            </a:r>
            <a:r>
              <a:rPr sz="900" kern="0" spc="40" dirty="0">
                <a:solidFill>
                  <a:srgbClr val="000000">
                    <a:alpha val="100000"/>
                  </a:srgbClr>
                </a:solidFill>
                <a:latin typeface="宋体"/>
                <a:ea typeface="宋体"/>
                <a:cs typeface="宋体"/>
              </a:rPr>
              <a:t>复重大工程</a:t>
            </a:r>
            <a:endParaRPr lang="en-US" altLang="en-US" sz="900" dirty="0"/>
          </a:p>
          <a:p>
            <a:pPr marL="12700" algn="l" rtl="0" eaLnBrk="0">
              <a:lnSpc>
                <a:spcPts val="1655"/>
              </a:lnSpc>
            </a:pPr>
            <a:r>
              <a:rPr sz="900" kern="0" spc="40" dirty="0">
                <a:solidFill>
                  <a:srgbClr val="000000">
                    <a:alpha val="100000"/>
                  </a:srgbClr>
                </a:solidFill>
                <a:latin typeface="宋体"/>
                <a:ea typeface="宋体"/>
                <a:cs typeface="宋体"/>
              </a:rPr>
              <a:t>推进自然保护地体系建设</a:t>
            </a:r>
            <a:endParaRPr lang="en-US" altLang="en-US" sz="900" dirty="0"/>
          </a:p>
          <a:p>
            <a:pPr marL="12700" algn="l" rtl="0" eaLnBrk="0">
              <a:lnSpc>
                <a:spcPct val="88000"/>
              </a:lnSpc>
              <a:spcBef>
                <a:spcPts val="745"/>
              </a:spcBef>
            </a:pPr>
            <a:r>
              <a:rPr sz="900" kern="0" spc="60" dirty="0">
                <a:solidFill>
                  <a:srgbClr val="000000">
                    <a:alpha val="100000"/>
                  </a:srgbClr>
                </a:solidFill>
                <a:latin typeface="宋体"/>
                <a:ea typeface="宋体"/>
                <a:cs typeface="宋体"/>
              </a:rPr>
              <a:t>科学推进荒漠化、石漠化、</a:t>
            </a:r>
            <a:r>
              <a:rPr sz="900" kern="0" spc="50" dirty="0">
                <a:solidFill>
                  <a:srgbClr val="000000">
                    <a:alpha val="100000"/>
                  </a:srgbClr>
                </a:solidFill>
                <a:latin typeface="宋体"/>
                <a:ea typeface="宋体"/>
                <a:cs typeface="宋体"/>
              </a:rPr>
              <a:t>水土流失综合治理</a:t>
            </a:r>
            <a:endParaRPr lang="en-US" altLang="en-US" sz="900" dirty="0"/>
          </a:p>
          <a:p>
            <a:pPr marL="12700" algn="l" rtl="0" eaLnBrk="0">
              <a:lnSpc>
                <a:spcPts val="1450"/>
              </a:lnSpc>
            </a:pPr>
            <a:r>
              <a:rPr sz="900" kern="0" spc="60" dirty="0">
                <a:solidFill>
                  <a:srgbClr val="000000">
                    <a:alpha val="100000"/>
                  </a:srgbClr>
                </a:solidFill>
                <a:latin typeface="宋体"/>
                <a:ea typeface="宋体"/>
                <a:cs typeface="宋体"/>
              </a:rPr>
              <a:t>实施生物多样性保护重大工</a:t>
            </a:r>
            <a:r>
              <a:rPr sz="900" kern="0" spc="50" dirty="0">
                <a:solidFill>
                  <a:srgbClr val="000000">
                    <a:alpha val="100000"/>
                  </a:srgbClr>
                </a:solidFill>
                <a:latin typeface="宋体"/>
                <a:ea typeface="宋体"/>
                <a:cs typeface="宋体"/>
              </a:rPr>
              <a:t>程</a:t>
            </a:r>
            <a:endParaRPr lang="en-US" altLang="en-US" sz="900" dirty="0"/>
          </a:p>
          <a:p>
            <a:pPr algn="l" rtl="0" eaLnBrk="0">
              <a:lnSpc>
                <a:spcPct val="117000"/>
              </a:lnSpc>
            </a:pPr>
            <a:endParaRPr lang="en-US" altLang="en-US" sz="500" dirty="0"/>
          </a:p>
          <a:p>
            <a:pPr marL="12700" algn="l" rtl="0" eaLnBrk="0">
              <a:lnSpc>
                <a:spcPct val="99000"/>
              </a:lnSpc>
              <a:spcBef>
                <a:spcPts val="5"/>
              </a:spcBef>
            </a:pPr>
            <a:r>
              <a:rPr sz="900" kern="0" spc="50" dirty="0">
                <a:solidFill>
                  <a:srgbClr val="000000">
                    <a:alpha val="100000"/>
                  </a:srgbClr>
                </a:solidFill>
                <a:latin typeface="宋体"/>
                <a:ea typeface="宋体"/>
                <a:cs typeface="宋体"/>
              </a:rPr>
              <a:t>推进草原、森林、河流、湖泊、湿地休养生息</a:t>
            </a:r>
            <a:endParaRPr lang="en-US" altLang="en-US" sz="900" dirty="0"/>
          </a:p>
        </p:txBody>
      </p:sp>
      <p:sp>
        <p:nvSpPr>
          <p:cNvPr id="458" name="textbox 458"/>
          <p:cNvSpPr/>
          <p:nvPr/>
        </p:nvSpPr>
        <p:spPr>
          <a:xfrm>
            <a:off x="174357" y="1712981"/>
            <a:ext cx="5861050" cy="760730"/>
          </a:xfrm>
          <a:prstGeom prst="rect">
            <a:avLst/>
          </a:prstGeom>
        </p:spPr>
        <p:txBody>
          <a:bodyPr vert="horz" wrap="square" lIns="0" tIns="0" rIns="0" bIns="0"/>
          <a:lstStyle/>
          <a:p>
            <a:pPr algn="l" rtl="0" eaLnBrk="0">
              <a:lnSpc>
                <a:spcPct val="75000"/>
              </a:lnSpc>
            </a:pPr>
            <a:endParaRPr lang="en-US" altLang="en-US" sz="100" dirty="0"/>
          </a:p>
          <a:p>
            <a:pPr algn="r" rtl="0" eaLnBrk="0">
              <a:lnSpc>
                <a:spcPct val="98000"/>
              </a:lnSpc>
            </a:pPr>
            <a:r>
              <a:rPr sz="2000" b="1" kern="0" spc="100" dirty="0">
                <a:solidFill>
                  <a:srgbClr val="000000">
                    <a:alpha val="100000"/>
                  </a:srgbClr>
                </a:solidFill>
                <a:latin typeface="SimHei"/>
                <a:ea typeface="SimHei"/>
                <a:cs typeface="SimHei"/>
              </a:rPr>
              <a:t>第十二章</a:t>
            </a:r>
            <a:r>
              <a:rPr sz="2000" kern="0" spc="100" dirty="0">
                <a:solidFill>
                  <a:srgbClr val="000000">
                    <a:alpha val="100000"/>
                  </a:srgbClr>
                </a:solidFill>
                <a:latin typeface="SimHei"/>
                <a:ea typeface="SimHei"/>
                <a:cs typeface="SimHei"/>
              </a:rPr>
              <a:t>  </a:t>
            </a:r>
            <a:r>
              <a:rPr sz="2000" b="1" kern="0" spc="100" dirty="0">
                <a:solidFill>
                  <a:srgbClr val="000000">
                    <a:alpha val="100000"/>
                  </a:srgbClr>
                </a:solidFill>
                <a:latin typeface="SimHei"/>
                <a:ea typeface="SimHei"/>
                <a:cs typeface="SimHei"/>
              </a:rPr>
              <a:t>建设社会主义生态文明</a:t>
            </a:r>
            <a:endParaRPr lang="en-US" altLang="en-US" sz="2000" dirty="0"/>
          </a:p>
          <a:p>
            <a:pPr algn="l" rtl="0" eaLnBrk="0">
              <a:lnSpc>
                <a:spcPct val="102000"/>
              </a:lnSpc>
            </a:pPr>
            <a:endParaRPr lang="en-US" altLang="en-US" sz="1300" dirty="0"/>
          </a:p>
          <a:p>
            <a:pPr algn="l" rtl="0" eaLnBrk="0">
              <a:lnSpc>
                <a:spcPct val="10000"/>
              </a:lnSpc>
            </a:pPr>
            <a:endParaRPr lang="en-US" altLang="en-US" sz="100" dirty="0"/>
          </a:p>
          <a:p>
            <a:pPr marL="12700" algn="l" rtl="0" eaLnBrk="0">
              <a:lnSpc>
                <a:spcPct val="96000"/>
              </a:lnSpc>
            </a:pPr>
            <a:r>
              <a:rPr sz="1600" b="1" kern="0" spc="0" dirty="0">
                <a:solidFill>
                  <a:srgbClr val="000000">
                    <a:alpha val="100000"/>
                  </a:srgbClr>
                </a:solidFill>
                <a:latin typeface="SimHei"/>
                <a:ea typeface="SimHei"/>
                <a:cs typeface="SimHei"/>
              </a:rPr>
              <a:t>本章思维导图</a:t>
            </a:r>
            <a:endParaRPr lang="en-US" altLang="en-US" sz="1600" dirty="0"/>
          </a:p>
        </p:txBody>
      </p:sp>
      <p:sp>
        <p:nvSpPr>
          <p:cNvPr id="460" name="textbox 460"/>
          <p:cNvSpPr/>
          <p:nvPr/>
        </p:nvSpPr>
        <p:spPr>
          <a:xfrm>
            <a:off x="3911616" y="7205699"/>
            <a:ext cx="2951479" cy="1450975"/>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50" dirty="0">
                <a:solidFill>
                  <a:srgbClr val="000000">
                    <a:alpha val="100000"/>
                  </a:srgbClr>
                </a:solidFill>
                <a:latin typeface="宋体"/>
                <a:ea typeface="宋体"/>
                <a:cs typeface="宋体"/>
              </a:rPr>
              <a:t>生态环境问题是全人类共同面临的问题</a:t>
            </a:r>
            <a:endParaRPr lang="en-US" altLang="en-US" sz="900" dirty="0"/>
          </a:p>
          <a:p>
            <a:pPr marL="12700" algn="l" rtl="0" eaLnBrk="0">
              <a:lnSpc>
                <a:spcPct val="99000"/>
              </a:lnSpc>
              <a:spcBef>
                <a:spcPts val="625"/>
              </a:spcBef>
            </a:pPr>
            <a:r>
              <a:rPr sz="900" kern="0" spc="60" dirty="0">
                <a:solidFill>
                  <a:srgbClr val="000000">
                    <a:alpha val="100000"/>
                  </a:srgbClr>
                </a:solidFill>
                <a:latin typeface="宋体"/>
                <a:ea typeface="宋体"/>
                <a:cs typeface="宋体"/>
              </a:rPr>
              <a:t>顺应自然、保护自然、绿色发展，人类才有美好的</a:t>
            </a:r>
            <a:r>
              <a:rPr sz="900" kern="0" spc="50" dirty="0">
                <a:solidFill>
                  <a:srgbClr val="000000">
                    <a:alpha val="100000"/>
                  </a:srgbClr>
                </a:solidFill>
                <a:latin typeface="宋体"/>
                <a:ea typeface="宋体"/>
                <a:cs typeface="宋体"/>
              </a:rPr>
              <a:t>未来</a:t>
            </a:r>
            <a:endParaRPr lang="en-US" altLang="en-US" sz="900" dirty="0"/>
          </a:p>
          <a:p>
            <a:pPr marL="12700" algn="l" rtl="0" eaLnBrk="0">
              <a:lnSpc>
                <a:spcPct val="88000"/>
              </a:lnSpc>
              <a:spcBef>
                <a:spcPts val="530"/>
              </a:spcBef>
            </a:pPr>
            <a:r>
              <a:rPr sz="900" kern="0" spc="60" dirty="0">
                <a:solidFill>
                  <a:srgbClr val="000000">
                    <a:alpha val="100000"/>
                  </a:srgbClr>
                </a:solidFill>
                <a:latin typeface="宋体"/>
                <a:ea typeface="宋体"/>
                <a:cs typeface="宋体"/>
              </a:rPr>
              <a:t>坚持以人为本</a:t>
            </a:r>
            <a:endParaRPr lang="en-US" altLang="en-US" sz="900" dirty="0"/>
          </a:p>
          <a:p>
            <a:pPr marL="12700" algn="l" rtl="0" eaLnBrk="0">
              <a:lnSpc>
                <a:spcPts val="1600"/>
              </a:lnSpc>
            </a:pPr>
            <a:r>
              <a:rPr sz="900" kern="0" spc="60" dirty="0">
                <a:solidFill>
                  <a:srgbClr val="000000">
                    <a:alpha val="100000"/>
                  </a:srgbClr>
                </a:solidFill>
                <a:latin typeface="宋体"/>
                <a:ea typeface="宋体"/>
                <a:cs typeface="宋体"/>
              </a:rPr>
              <a:t>坚持科学治理</a:t>
            </a:r>
            <a:endParaRPr lang="en-US" altLang="en-US" sz="900" dirty="0"/>
          </a:p>
          <a:p>
            <a:pPr marL="12700" algn="l" rtl="0" eaLnBrk="0">
              <a:lnSpc>
                <a:spcPts val="1600"/>
              </a:lnSpc>
            </a:pPr>
            <a:r>
              <a:rPr sz="900" kern="0" spc="30" dirty="0">
                <a:solidFill>
                  <a:srgbClr val="000000">
                    <a:alpha val="100000"/>
                  </a:srgbClr>
                </a:solidFill>
                <a:latin typeface="宋体"/>
                <a:ea typeface="宋体"/>
                <a:cs typeface="宋体"/>
              </a:rPr>
              <a:t>坚持多边主义</a:t>
            </a:r>
            <a:endParaRPr lang="en-US" altLang="en-US" sz="900" dirty="0"/>
          </a:p>
          <a:p>
            <a:pPr marL="12700" algn="l" rtl="0" eaLnBrk="0">
              <a:lnSpc>
                <a:spcPct val="99000"/>
              </a:lnSpc>
              <a:spcBef>
                <a:spcPts val="655"/>
              </a:spcBef>
            </a:pPr>
            <a:r>
              <a:rPr sz="900" kern="0" spc="40" dirty="0">
                <a:solidFill>
                  <a:srgbClr val="000000">
                    <a:alpha val="100000"/>
                  </a:srgbClr>
                </a:solidFill>
                <a:latin typeface="宋体"/>
                <a:ea typeface="宋体"/>
                <a:cs typeface="宋体"/>
              </a:rPr>
              <a:t>坚持共同但有区别责任原则</a:t>
            </a:r>
            <a:endParaRPr lang="en-US" altLang="en-US" sz="900" dirty="0"/>
          </a:p>
          <a:p>
            <a:pPr algn="l" rtl="0" eaLnBrk="0">
              <a:lnSpc>
                <a:spcPct val="102000"/>
              </a:lnSpc>
            </a:pPr>
            <a:endParaRPr lang="en-US" altLang="en-US" sz="800" dirty="0"/>
          </a:p>
          <a:p>
            <a:pPr marL="253365" algn="l" rtl="0" eaLnBrk="0">
              <a:lnSpc>
                <a:spcPct val="99000"/>
              </a:lnSpc>
              <a:spcBef>
                <a:spcPts val="0"/>
              </a:spcBef>
            </a:pPr>
            <a:r>
              <a:rPr sz="900" kern="0" spc="60" dirty="0">
                <a:solidFill>
                  <a:srgbClr val="219FBF">
                    <a:alpha val="100000"/>
                  </a:srgbClr>
                </a:solidFill>
                <a:latin typeface="宋体"/>
                <a:ea typeface="宋体"/>
                <a:cs typeface="宋体"/>
              </a:rPr>
              <a:t>积</a:t>
            </a:r>
            <a:r>
              <a:rPr sz="900" kern="0" spc="60" dirty="0">
                <a:solidFill>
                  <a:srgbClr val="000000">
                    <a:alpha val="100000"/>
                  </a:srgbClr>
                </a:solidFill>
                <a:latin typeface="宋体"/>
                <a:ea typeface="宋体"/>
                <a:cs typeface="宋体"/>
              </a:rPr>
              <a:t>极</a:t>
            </a:r>
            <a:r>
              <a:rPr sz="900" kern="0" spc="60" dirty="0">
                <a:solidFill>
                  <a:srgbClr val="219FBF">
                    <a:alpha val="100000"/>
                  </a:srgbClr>
                </a:solidFill>
                <a:latin typeface="宋体"/>
                <a:ea typeface="宋体"/>
                <a:cs typeface="宋体"/>
              </a:rPr>
              <a:t>参与全</a:t>
            </a:r>
            <a:r>
              <a:rPr sz="900" kern="0" spc="60" dirty="0">
                <a:solidFill>
                  <a:srgbClr val="000000">
                    <a:alpha val="100000"/>
                  </a:srgbClr>
                </a:solidFill>
                <a:latin typeface="宋体"/>
                <a:ea typeface="宋体"/>
                <a:cs typeface="宋体"/>
              </a:rPr>
              <a:t>球</a:t>
            </a:r>
            <a:r>
              <a:rPr sz="900" kern="0" spc="60" dirty="0">
                <a:solidFill>
                  <a:srgbClr val="219FBF">
                    <a:alpha val="100000"/>
                  </a:srgbClr>
                </a:solidFill>
                <a:latin typeface="宋体"/>
                <a:ea typeface="宋体"/>
                <a:cs typeface="宋体"/>
              </a:rPr>
              <a:t>气候治</a:t>
            </a:r>
            <a:r>
              <a:rPr sz="900" kern="0" spc="50" dirty="0">
                <a:solidFill>
                  <a:srgbClr val="219FBF">
                    <a:alpha val="100000"/>
                  </a:srgbClr>
                </a:solidFill>
                <a:latin typeface="宋体"/>
                <a:ea typeface="宋体"/>
                <a:cs typeface="宋体"/>
              </a:rPr>
              <a:t>理</a:t>
            </a:r>
            <a:endParaRPr lang="en-US" altLang="en-US" sz="900" dirty="0"/>
          </a:p>
        </p:txBody>
      </p:sp>
      <p:sp>
        <p:nvSpPr>
          <p:cNvPr id="462" name="textbox 462"/>
          <p:cNvSpPr/>
          <p:nvPr/>
        </p:nvSpPr>
        <p:spPr>
          <a:xfrm>
            <a:off x="3371855" y="3408388"/>
            <a:ext cx="4043045" cy="968375"/>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60" dirty="0">
                <a:solidFill>
                  <a:srgbClr val="000000">
                    <a:alpha val="100000"/>
                  </a:srgbClr>
                </a:solidFill>
                <a:latin typeface="宋体"/>
                <a:ea typeface="宋体"/>
                <a:cs typeface="宋体"/>
              </a:rPr>
              <a:t>阐明了经济发展和生态环境保护之间的关</a:t>
            </a:r>
            <a:r>
              <a:rPr sz="900" kern="0" spc="50" dirty="0">
                <a:solidFill>
                  <a:srgbClr val="000000">
                    <a:alpha val="100000"/>
                  </a:srgbClr>
                </a:solidFill>
                <a:latin typeface="宋体"/>
                <a:ea typeface="宋体"/>
                <a:cs typeface="宋体"/>
              </a:rPr>
              <a:t>系</a:t>
            </a:r>
            <a:endParaRPr lang="en-US" altLang="en-US" sz="900" dirty="0"/>
          </a:p>
          <a:p>
            <a:pPr marL="12700" algn="l" rtl="0" eaLnBrk="0">
              <a:lnSpc>
                <a:spcPct val="119000"/>
              </a:lnSpc>
              <a:spcBef>
                <a:spcPts val="680"/>
              </a:spcBef>
            </a:pPr>
            <a:r>
              <a:rPr sz="900" kern="0" spc="60" dirty="0">
                <a:solidFill>
                  <a:srgbClr val="000000">
                    <a:alpha val="100000"/>
                  </a:srgbClr>
                </a:solidFill>
                <a:latin typeface="宋体"/>
                <a:ea typeface="宋体"/>
                <a:cs typeface="宋体"/>
              </a:rPr>
              <a:t>揭示了保护生态环境就是保护生产力，改善生态环境就是发展</a:t>
            </a:r>
            <a:r>
              <a:rPr sz="900" kern="0" spc="50" dirty="0">
                <a:solidFill>
                  <a:srgbClr val="000000">
                    <a:alpha val="100000"/>
                  </a:srgbClr>
                </a:solidFill>
                <a:latin typeface="宋体"/>
                <a:ea typeface="宋体"/>
                <a:cs typeface="宋体"/>
              </a:rPr>
              <a:t>生产力的道理</a:t>
            </a:r>
            <a:r>
              <a:rPr sz="900" kern="0" spc="-10" dirty="0">
                <a:solidFill>
                  <a:srgbClr val="000000">
                    <a:alpha val="100000"/>
                  </a:srgbClr>
                </a:solidFill>
                <a:latin typeface="宋体"/>
                <a:ea typeface="宋体"/>
                <a:cs typeface="宋体"/>
              </a:rPr>
              <a:t> </a:t>
            </a:r>
            <a:r>
              <a:rPr sz="900" kern="0" spc="60" dirty="0">
                <a:solidFill>
                  <a:srgbClr val="000000">
                    <a:alpha val="100000"/>
                  </a:srgbClr>
                </a:solidFill>
                <a:latin typeface="宋体"/>
                <a:ea typeface="宋体"/>
                <a:cs typeface="宋体"/>
              </a:rPr>
              <a:t>指明了实现发展和保护协同共生的新路径</a:t>
            </a:r>
            <a:endParaRPr lang="en-US" altLang="en-US" sz="900" dirty="0"/>
          </a:p>
          <a:p>
            <a:pPr marL="12700" algn="l" rtl="0" eaLnBrk="0">
              <a:lnSpc>
                <a:spcPct val="99000"/>
              </a:lnSpc>
              <a:spcBef>
                <a:spcPts val="430"/>
              </a:spcBef>
            </a:pPr>
            <a:r>
              <a:rPr sz="900" kern="0" spc="60" dirty="0">
                <a:solidFill>
                  <a:srgbClr val="000000">
                    <a:alpha val="100000"/>
                  </a:srgbClr>
                </a:solidFill>
                <a:latin typeface="宋体"/>
                <a:ea typeface="宋体"/>
                <a:cs typeface="宋体"/>
              </a:rPr>
              <a:t>既是重大经济问题，也是关系党的使命宗旨的重大政</a:t>
            </a:r>
            <a:r>
              <a:rPr sz="900" kern="0" spc="50" dirty="0">
                <a:solidFill>
                  <a:srgbClr val="000000">
                    <a:alpha val="100000"/>
                  </a:srgbClr>
                </a:solidFill>
                <a:latin typeface="宋体"/>
                <a:ea typeface="宋体"/>
                <a:cs typeface="宋体"/>
              </a:rPr>
              <a:t>治问题</a:t>
            </a:r>
            <a:endParaRPr lang="en-US" altLang="en-US" sz="900" dirty="0"/>
          </a:p>
          <a:p>
            <a:pPr algn="l" rtl="0" eaLnBrk="0">
              <a:lnSpc>
                <a:spcPct val="110000"/>
              </a:lnSpc>
            </a:pPr>
            <a:endParaRPr lang="en-US" altLang="en-US" sz="400" dirty="0"/>
          </a:p>
          <a:p>
            <a:pPr marL="12700" algn="l" rtl="0" eaLnBrk="0">
              <a:lnSpc>
                <a:spcPct val="99000"/>
              </a:lnSpc>
              <a:spcBef>
                <a:spcPts val="5"/>
              </a:spcBef>
            </a:pPr>
            <a:r>
              <a:rPr sz="900" kern="0" spc="60" dirty="0">
                <a:solidFill>
                  <a:srgbClr val="000000">
                    <a:alpha val="100000"/>
                  </a:srgbClr>
                </a:solidFill>
                <a:latin typeface="宋体"/>
                <a:ea typeface="宋体"/>
                <a:cs typeface="宋体"/>
              </a:rPr>
              <a:t>战略地位更加凸显，制度体系更加健全，污染防治和生态保护更加有力</a:t>
            </a:r>
            <a:endParaRPr lang="en-US" altLang="en-US" sz="900" dirty="0"/>
          </a:p>
        </p:txBody>
      </p:sp>
      <p:sp>
        <p:nvSpPr>
          <p:cNvPr id="464" name="textbox 464"/>
          <p:cNvSpPr/>
          <p:nvPr/>
        </p:nvSpPr>
        <p:spPr>
          <a:xfrm>
            <a:off x="1993928" y="6545311"/>
            <a:ext cx="3887470" cy="555625"/>
          </a:xfrm>
          <a:prstGeom prst="rect">
            <a:avLst/>
          </a:prstGeom>
        </p:spPr>
        <p:txBody>
          <a:bodyPr vert="horz" wrap="square" lIns="0" tIns="0" rIns="0" bIns="0"/>
          <a:lstStyle/>
          <a:p>
            <a:pPr algn="l" rtl="0" eaLnBrk="0">
              <a:lnSpc>
                <a:spcPct val="81000"/>
              </a:lnSpc>
            </a:pPr>
            <a:endParaRPr lang="en-US" altLang="en-US" sz="100" dirty="0"/>
          </a:p>
          <a:p>
            <a:pPr marL="12700" indent="2158365" algn="l" rtl="0" eaLnBrk="0">
              <a:lnSpc>
                <a:spcPct val="121000"/>
              </a:lnSpc>
            </a:pPr>
            <a:r>
              <a:rPr sz="900" kern="0" spc="60" dirty="0">
                <a:solidFill>
                  <a:srgbClr val="000000">
                    <a:alpha val="100000"/>
                  </a:srgbClr>
                </a:solidFill>
                <a:latin typeface="宋体"/>
                <a:ea typeface="宋体"/>
                <a:cs typeface="宋体"/>
              </a:rPr>
              <a:t>实行最严格的生态环</a:t>
            </a:r>
            <a:r>
              <a:rPr sz="900" kern="0" spc="50" dirty="0">
                <a:solidFill>
                  <a:srgbClr val="000000">
                    <a:alpha val="100000"/>
                  </a:srgbClr>
                </a:solidFill>
                <a:latin typeface="宋体"/>
                <a:ea typeface="宋体"/>
                <a:cs typeface="宋体"/>
              </a:rPr>
              <a:t>境保护制度</a:t>
            </a:r>
            <a:r>
              <a:rPr sz="900" kern="0" spc="0" dirty="0">
                <a:solidFill>
                  <a:srgbClr val="000000">
                    <a:alpha val="100000"/>
                  </a:srgbClr>
                </a:solidFill>
                <a:latin typeface="宋体"/>
                <a:ea typeface="宋体"/>
                <a:cs typeface="宋体"/>
              </a:rPr>
              <a:t> </a:t>
            </a:r>
            <a:r>
              <a:rPr sz="1400" kern="0" spc="40" baseline="4000" dirty="0">
                <a:solidFill>
                  <a:srgbClr val="000000">
                    <a:alpha val="100000"/>
                  </a:srgbClr>
                </a:solidFill>
                <a:latin typeface="宋体"/>
                <a:ea typeface="宋体"/>
                <a:cs typeface="宋体"/>
              </a:rPr>
              <a:t>用最严格制度最严密法治保</a:t>
            </a:r>
            <a:r>
              <a:rPr sz="1400" kern="0" spc="30" baseline="4000" dirty="0">
                <a:solidFill>
                  <a:srgbClr val="000000">
                    <a:alpha val="100000"/>
                  </a:srgbClr>
                </a:solidFill>
                <a:latin typeface="宋体"/>
                <a:ea typeface="宋体"/>
                <a:cs typeface="宋体"/>
              </a:rPr>
              <a:t>护生态环境</a:t>
            </a:r>
            <a:r>
              <a:rPr sz="900" kern="0" spc="440" dirty="0">
                <a:solidFill>
                  <a:srgbClr val="000000">
                    <a:alpha val="100000"/>
                  </a:srgbClr>
                </a:solidFill>
                <a:latin typeface="宋体"/>
                <a:ea typeface="宋体"/>
                <a:cs typeface="宋体"/>
              </a:rPr>
              <a:t> </a:t>
            </a:r>
            <a:r>
              <a:rPr sz="1400" kern="0" spc="30" baseline="-7000" dirty="0">
                <a:solidFill>
                  <a:srgbClr val="000000">
                    <a:alpha val="100000"/>
                  </a:srgbClr>
                </a:solidFill>
                <a:latin typeface="宋体"/>
                <a:ea typeface="宋体"/>
                <a:cs typeface="宋体"/>
              </a:rPr>
              <a:t>全面建立资源高效利用制度</a:t>
            </a:r>
            <a:endParaRPr lang="en-US" altLang="en-US" sz="1400" baseline="-7000" dirty="0"/>
          </a:p>
          <a:p>
            <a:pPr algn="l" rtl="0" eaLnBrk="0">
              <a:lnSpc>
                <a:spcPct val="133000"/>
              </a:lnSpc>
            </a:pPr>
            <a:endParaRPr lang="en-US" altLang="en-US" sz="300" dirty="0"/>
          </a:p>
          <a:p>
            <a:pPr marL="2171065" algn="l" rtl="0" eaLnBrk="0">
              <a:lnSpc>
                <a:spcPct val="99000"/>
              </a:lnSpc>
              <a:spcBef>
                <a:spcPts val="0"/>
              </a:spcBef>
            </a:pPr>
            <a:r>
              <a:rPr sz="900" kern="0" spc="40" dirty="0">
                <a:solidFill>
                  <a:srgbClr val="000000">
                    <a:alpha val="100000"/>
                  </a:srgbClr>
                </a:solidFill>
                <a:latin typeface="宋体"/>
                <a:ea typeface="宋体"/>
                <a:cs typeface="宋体"/>
              </a:rPr>
              <a:t>严明生态环境保护制度</a:t>
            </a:r>
            <a:endParaRPr lang="en-US" altLang="en-US" sz="900" dirty="0"/>
          </a:p>
        </p:txBody>
      </p:sp>
      <p:sp>
        <p:nvSpPr>
          <p:cNvPr id="466" name="textbox 466"/>
          <p:cNvSpPr/>
          <p:nvPr/>
        </p:nvSpPr>
        <p:spPr>
          <a:xfrm>
            <a:off x="3143272" y="2614707"/>
            <a:ext cx="1950720" cy="739775"/>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40" dirty="0">
                <a:solidFill>
                  <a:srgbClr val="000000">
                    <a:alpha val="100000"/>
                  </a:srgbClr>
                </a:solidFill>
                <a:latin typeface="宋体"/>
                <a:ea typeface="宋体"/>
                <a:cs typeface="宋体"/>
              </a:rPr>
              <a:t>人与自然是生命共同体</a:t>
            </a:r>
            <a:endParaRPr lang="en-US" altLang="en-US" sz="900" dirty="0"/>
          </a:p>
          <a:p>
            <a:pPr marL="12700" algn="l" rtl="0" eaLnBrk="0">
              <a:lnSpc>
                <a:spcPct val="126000"/>
              </a:lnSpc>
              <a:spcBef>
                <a:spcPts val="330"/>
              </a:spcBef>
            </a:pPr>
            <a:r>
              <a:rPr sz="900" kern="0" spc="50" dirty="0">
                <a:solidFill>
                  <a:srgbClr val="000000">
                    <a:alpha val="100000"/>
                  </a:srgbClr>
                </a:solidFill>
                <a:latin typeface="宋体"/>
                <a:ea typeface="宋体"/>
                <a:cs typeface="宋体"/>
              </a:rPr>
              <a:t>生态文明是人类文明发</a:t>
            </a:r>
            <a:r>
              <a:rPr sz="900" kern="0" spc="40" dirty="0">
                <a:solidFill>
                  <a:srgbClr val="000000">
                    <a:alpha val="100000"/>
                  </a:srgbClr>
                </a:solidFill>
                <a:latin typeface="宋体"/>
                <a:ea typeface="宋体"/>
                <a:cs typeface="宋体"/>
              </a:rPr>
              <a:t>展的历史趋势</a:t>
            </a:r>
            <a:r>
              <a:rPr sz="900" kern="0" spc="0" dirty="0">
                <a:solidFill>
                  <a:srgbClr val="000000">
                    <a:alpha val="100000"/>
                  </a:srgbClr>
                </a:solidFill>
                <a:latin typeface="宋体"/>
                <a:ea typeface="宋体"/>
                <a:cs typeface="宋体"/>
              </a:rPr>
              <a:t> </a:t>
            </a:r>
            <a:r>
              <a:rPr sz="900" kern="0" spc="50" dirty="0">
                <a:solidFill>
                  <a:srgbClr val="000000">
                    <a:alpha val="100000"/>
                  </a:srgbClr>
                </a:solidFill>
                <a:latin typeface="宋体"/>
                <a:ea typeface="宋体"/>
                <a:cs typeface="宋体"/>
              </a:rPr>
              <a:t>中华文明孕育着丰富的生态文化</a:t>
            </a:r>
            <a:endParaRPr lang="en-US" altLang="en-US" sz="900" dirty="0"/>
          </a:p>
          <a:p>
            <a:pPr algn="l" rtl="0" eaLnBrk="0">
              <a:lnSpc>
                <a:spcPct val="119000"/>
              </a:lnSpc>
            </a:pPr>
            <a:endParaRPr lang="en-US" altLang="en-US" sz="300" dirty="0"/>
          </a:p>
          <a:p>
            <a:pPr marL="12700" algn="l" rtl="0" eaLnBrk="0">
              <a:lnSpc>
                <a:spcPct val="99000"/>
              </a:lnSpc>
              <a:spcBef>
                <a:spcPts val="5"/>
              </a:spcBef>
            </a:pPr>
            <a:r>
              <a:rPr sz="900" kern="0" spc="60" dirty="0">
                <a:solidFill>
                  <a:srgbClr val="000000">
                    <a:alpha val="100000"/>
                  </a:srgbClr>
                </a:solidFill>
                <a:latin typeface="宋体"/>
                <a:ea typeface="宋体"/>
                <a:cs typeface="宋体"/>
              </a:rPr>
              <a:t>我国生态环境问题越来</a:t>
            </a:r>
            <a:r>
              <a:rPr sz="900" kern="0" spc="50" dirty="0">
                <a:solidFill>
                  <a:srgbClr val="000000">
                    <a:alpha val="100000"/>
                  </a:srgbClr>
                </a:solidFill>
                <a:latin typeface="宋体"/>
                <a:ea typeface="宋体"/>
                <a:cs typeface="宋体"/>
              </a:rPr>
              <a:t>越突出</a:t>
            </a:r>
            <a:endParaRPr lang="en-US" altLang="en-US" sz="900" dirty="0"/>
          </a:p>
        </p:txBody>
      </p:sp>
      <p:sp>
        <p:nvSpPr>
          <p:cNvPr id="468" name="textbox 468"/>
          <p:cNvSpPr/>
          <p:nvPr/>
        </p:nvSpPr>
        <p:spPr>
          <a:xfrm>
            <a:off x="2730536" y="8634455"/>
            <a:ext cx="3011804" cy="377825"/>
          </a:xfrm>
          <a:prstGeom prst="rect">
            <a:avLst/>
          </a:prstGeom>
        </p:spPr>
        <p:txBody>
          <a:bodyPr vert="horz" wrap="square" lIns="0" tIns="0" rIns="0" bIns="0"/>
          <a:lstStyle/>
          <a:p>
            <a:pPr algn="l" rtl="0" eaLnBrk="0">
              <a:lnSpc>
                <a:spcPct val="79000"/>
              </a:lnSpc>
            </a:pPr>
            <a:endParaRPr lang="en-US" altLang="en-US" sz="100" dirty="0"/>
          </a:p>
          <a:p>
            <a:pPr marL="1433830" indent="-1421765" algn="l" rtl="0" eaLnBrk="0">
              <a:lnSpc>
                <a:spcPct val="128000"/>
              </a:lnSpc>
            </a:pPr>
            <a:r>
              <a:rPr sz="1400" kern="0" spc="40" baseline="7000" dirty="0">
                <a:solidFill>
                  <a:srgbClr val="000000">
                    <a:alpha val="100000"/>
                  </a:srgbClr>
                </a:solidFill>
                <a:latin typeface="宋体"/>
                <a:ea typeface="宋体"/>
                <a:cs typeface="宋体"/>
              </a:rPr>
              <a:t>积极推动全球可持续</a:t>
            </a:r>
            <a:r>
              <a:rPr sz="1400" kern="0" spc="30" baseline="7000" dirty="0">
                <a:solidFill>
                  <a:srgbClr val="000000">
                    <a:alpha val="100000"/>
                  </a:srgbClr>
                </a:solidFill>
                <a:latin typeface="宋体"/>
                <a:ea typeface="宋体"/>
                <a:cs typeface="宋体"/>
              </a:rPr>
              <a:t>发展</a:t>
            </a:r>
            <a:r>
              <a:rPr sz="900" kern="0" spc="330" dirty="0">
                <a:solidFill>
                  <a:srgbClr val="000000">
                    <a:alpha val="100000"/>
                  </a:srgbClr>
                </a:solidFill>
                <a:latin typeface="宋体"/>
                <a:ea typeface="宋体"/>
                <a:cs typeface="宋体"/>
              </a:rPr>
              <a:t> </a:t>
            </a:r>
            <a:r>
              <a:rPr sz="1400" kern="0" spc="30" baseline="-4000" dirty="0">
                <a:solidFill>
                  <a:srgbClr val="000000">
                    <a:alpha val="100000"/>
                  </a:srgbClr>
                </a:solidFill>
                <a:latin typeface="宋体"/>
                <a:ea typeface="宋体"/>
                <a:cs typeface="宋体"/>
              </a:rPr>
              <a:t>积极推进全球生物多样性治理</a:t>
            </a:r>
            <a:r>
              <a:rPr sz="900" kern="0" spc="0" dirty="0">
                <a:solidFill>
                  <a:srgbClr val="000000">
                    <a:alpha val="100000"/>
                  </a:srgbClr>
                </a:solidFill>
                <a:latin typeface="宋体"/>
                <a:ea typeface="宋体"/>
                <a:cs typeface="宋体"/>
              </a:rPr>
              <a:t> </a:t>
            </a:r>
            <a:r>
              <a:rPr sz="900" kern="0" spc="80" dirty="0">
                <a:solidFill>
                  <a:srgbClr val="000000">
                    <a:alpha val="100000"/>
                  </a:srgbClr>
                </a:solidFill>
                <a:latin typeface="宋体"/>
                <a:ea typeface="宋体"/>
                <a:cs typeface="宋体"/>
              </a:rPr>
              <a:t>积极打造绿色“一带一路”</a:t>
            </a:r>
            <a:endParaRPr lang="en-US" altLang="en-US" sz="900" dirty="0"/>
          </a:p>
        </p:txBody>
      </p:sp>
      <p:sp>
        <p:nvSpPr>
          <p:cNvPr id="470" name="textbox 470"/>
          <p:cNvSpPr/>
          <p:nvPr/>
        </p:nvSpPr>
        <p:spPr>
          <a:xfrm>
            <a:off x="2063750" y="3630293"/>
            <a:ext cx="1247775" cy="639444"/>
          </a:xfrm>
          <a:prstGeom prst="rect">
            <a:avLst/>
          </a:prstGeom>
        </p:spPr>
        <p:txBody>
          <a:bodyPr vert="horz" wrap="square" lIns="0" tIns="0" rIns="0" bIns="0"/>
          <a:lstStyle/>
          <a:p>
            <a:pPr algn="l" rtl="0" eaLnBrk="0">
              <a:lnSpc>
                <a:spcPct val="84000"/>
              </a:lnSpc>
            </a:pPr>
            <a:endParaRPr lang="en-US" altLang="en-US" sz="100" dirty="0"/>
          </a:p>
          <a:p>
            <a:pPr marL="12700" algn="l" rtl="0" eaLnBrk="0">
              <a:lnSpc>
                <a:spcPct val="99000"/>
              </a:lnSpc>
            </a:pPr>
            <a:r>
              <a:rPr sz="900" kern="0" spc="60" dirty="0">
                <a:solidFill>
                  <a:srgbClr val="000000">
                    <a:alpha val="100000"/>
                  </a:srgbClr>
                </a:solidFill>
                <a:latin typeface="宋体"/>
                <a:ea typeface="宋体"/>
                <a:cs typeface="宋体"/>
              </a:rPr>
              <a:t>绿水青山就是金山银山</a:t>
            </a:r>
            <a:endParaRPr lang="en-US" altLang="en-US" sz="900" dirty="0"/>
          </a:p>
          <a:p>
            <a:pPr algn="l" rtl="0" eaLnBrk="0">
              <a:lnSpc>
                <a:spcPct val="121000"/>
              </a:lnSpc>
            </a:pPr>
            <a:endParaRPr lang="en-US" altLang="en-US" sz="1000" dirty="0"/>
          </a:p>
          <a:p>
            <a:pPr algn="l" rtl="0" eaLnBrk="0">
              <a:lnSpc>
                <a:spcPct val="117000"/>
              </a:lnSpc>
            </a:pPr>
            <a:endParaRPr lang="en-US" altLang="en-US" sz="200" dirty="0"/>
          </a:p>
          <a:p>
            <a:pPr marL="12700" algn="l" rtl="0" eaLnBrk="0">
              <a:lnSpc>
                <a:spcPct val="94000"/>
              </a:lnSpc>
              <a:spcBef>
                <a:spcPts val="0"/>
              </a:spcBef>
            </a:pPr>
            <a:r>
              <a:rPr sz="900" kern="0" spc="40" dirty="0">
                <a:solidFill>
                  <a:srgbClr val="000000">
                    <a:alpha val="100000"/>
                  </a:srgbClr>
                </a:solidFill>
                <a:latin typeface="宋体"/>
                <a:ea typeface="宋体"/>
                <a:cs typeface="宋体"/>
              </a:rPr>
              <a:t>把生态文明建设摆在</a:t>
            </a:r>
            <a:r>
              <a:rPr sz="900" kern="0" spc="10" dirty="0">
                <a:solidFill>
                  <a:srgbClr val="000000">
                    <a:alpha val="100000"/>
                  </a:srgbClr>
                </a:solidFill>
                <a:latin typeface="宋体"/>
                <a:ea typeface="宋体"/>
                <a:cs typeface="宋体"/>
              </a:rPr>
              <a:t>   </a:t>
            </a:r>
            <a:r>
              <a:rPr sz="900" kern="0" spc="40" dirty="0">
                <a:solidFill>
                  <a:srgbClr val="000000">
                    <a:alpha val="100000"/>
                  </a:srgbClr>
                </a:solidFill>
                <a:latin typeface="宋体"/>
                <a:ea typeface="宋体"/>
                <a:cs typeface="宋体"/>
              </a:rPr>
              <a:t>全局工作的突出位置</a:t>
            </a:r>
            <a:endParaRPr lang="en-US" altLang="en-US" sz="900" dirty="0"/>
          </a:p>
        </p:txBody>
      </p:sp>
      <p:sp>
        <p:nvSpPr>
          <p:cNvPr id="472" name="textbox 472"/>
          <p:cNvSpPr/>
          <p:nvPr/>
        </p:nvSpPr>
        <p:spPr>
          <a:xfrm>
            <a:off x="1993928" y="5789652"/>
            <a:ext cx="1466850" cy="277495"/>
          </a:xfrm>
          <a:prstGeom prst="rect">
            <a:avLst/>
          </a:prstGeom>
        </p:spPr>
        <p:txBody>
          <a:bodyPr vert="horz" wrap="square" lIns="0" tIns="0" rIns="0" bIns="0"/>
          <a:lstStyle/>
          <a:p>
            <a:pPr algn="l" rtl="0" eaLnBrk="0">
              <a:lnSpc>
                <a:spcPct val="78000"/>
              </a:lnSpc>
            </a:pPr>
            <a:endParaRPr lang="en-US" altLang="en-US" sz="100" dirty="0"/>
          </a:p>
          <a:p>
            <a:pPr marL="323215" indent="-310515" algn="l" rtl="0" eaLnBrk="0">
              <a:lnSpc>
                <a:spcPct val="92000"/>
              </a:lnSpc>
            </a:pPr>
            <a:r>
              <a:rPr sz="900" kern="0" spc="40" dirty="0">
                <a:solidFill>
                  <a:srgbClr val="000000">
                    <a:alpha val="100000"/>
                  </a:srgbClr>
                </a:solidFill>
                <a:latin typeface="宋体"/>
                <a:ea typeface="宋体"/>
                <a:cs typeface="宋体"/>
              </a:rPr>
              <a:t>坚持山水林田湖草沙一体化</a:t>
            </a:r>
            <a:r>
              <a:rPr sz="900" kern="0" spc="50" dirty="0">
                <a:solidFill>
                  <a:srgbClr val="000000">
                    <a:alpha val="100000"/>
                  </a:srgbClr>
                </a:solidFill>
                <a:latin typeface="宋体"/>
                <a:ea typeface="宋体"/>
                <a:cs typeface="宋体"/>
              </a:rPr>
              <a:t> </a:t>
            </a:r>
            <a:r>
              <a:rPr sz="900" kern="0" spc="40" dirty="0">
                <a:solidFill>
                  <a:srgbClr val="000000">
                    <a:alpha val="100000"/>
                  </a:srgbClr>
                </a:solidFill>
                <a:latin typeface="宋体"/>
                <a:ea typeface="宋体"/>
                <a:cs typeface="宋体"/>
              </a:rPr>
              <a:t>保护和系统治理</a:t>
            </a:r>
            <a:endParaRPr lang="en-US" altLang="en-US" sz="900" dirty="0"/>
          </a:p>
        </p:txBody>
      </p:sp>
      <p:sp>
        <p:nvSpPr>
          <p:cNvPr id="474" name="textbox 474"/>
          <p:cNvSpPr/>
          <p:nvPr/>
        </p:nvSpPr>
        <p:spPr>
          <a:xfrm>
            <a:off x="1993928" y="4748284"/>
            <a:ext cx="1364614" cy="288290"/>
          </a:xfrm>
          <a:prstGeom prst="rect">
            <a:avLst/>
          </a:prstGeom>
        </p:spPr>
        <p:txBody>
          <a:bodyPr vert="horz" wrap="square" lIns="0" tIns="0" rIns="0" bIns="0"/>
          <a:lstStyle/>
          <a:p>
            <a:pPr algn="l" rtl="0" eaLnBrk="0">
              <a:lnSpc>
                <a:spcPct val="86000"/>
              </a:lnSpc>
            </a:pPr>
            <a:endParaRPr lang="en-US" altLang="en-US" sz="100" dirty="0"/>
          </a:p>
          <a:p>
            <a:pPr marL="145415" algn="l" rtl="0" eaLnBrk="0">
              <a:lnSpc>
                <a:spcPct val="92000"/>
              </a:lnSpc>
            </a:pPr>
            <a:r>
              <a:rPr sz="900" kern="0" spc="40" dirty="0">
                <a:solidFill>
                  <a:srgbClr val="000000">
                    <a:alpha val="100000"/>
                  </a:srgbClr>
                </a:solidFill>
                <a:latin typeface="宋体"/>
                <a:ea typeface="宋体"/>
                <a:cs typeface="宋体"/>
              </a:rPr>
              <a:t>绿色低碳发展是解决</a:t>
            </a:r>
            <a:endParaRPr lang="en-US" altLang="en-US" sz="900" dirty="0"/>
          </a:p>
          <a:p>
            <a:pPr marL="12700" algn="l" rtl="0" eaLnBrk="0">
              <a:lnSpc>
                <a:spcPct val="99000"/>
              </a:lnSpc>
              <a:spcBef>
                <a:spcPts val="0"/>
              </a:spcBef>
            </a:pPr>
            <a:r>
              <a:rPr sz="900" kern="0" spc="50" dirty="0">
                <a:solidFill>
                  <a:srgbClr val="000000">
                    <a:alpha val="100000"/>
                  </a:srgbClr>
                </a:solidFill>
                <a:latin typeface="宋体"/>
                <a:ea typeface="宋体"/>
                <a:cs typeface="宋体"/>
              </a:rPr>
              <a:t>生态环境问题的治本之策</a:t>
            </a:r>
            <a:endParaRPr lang="en-US" altLang="en-US" sz="900" dirty="0"/>
          </a:p>
        </p:txBody>
      </p:sp>
      <p:sp>
        <p:nvSpPr>
          <p:cNvPr id="476" name="textbox 476"/>
          <p:cNvSpPr/>
          <p:nvPr/>
        </p:nvSpPr>
        <p:spPr>
          <a:xfrm>
            <a:off x="1066821" y="8056630"/>
            <a:ext cx="1483994" cy="161925"/>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20" dirty="0">
                <a:solidFill>
                  <a:srgbClr val="000000">
                    <a:alpha val="100000"/>
                  </a:srgbClr>
                </a:solidFill>
                <a:latin typeface="宋体"/>
                <a:ea typeface="宋体"/>
                <a:cs typeface="宋体"/>
              </a:rPr>
              <a:t>共谋全球生态文明建设</a:t>
            </a:r>
            <a:r>
              <a:rPr sz="900" kern="0" spc="10" dirty="0">
                <a:solidFill>
                  <a:srgbClr val="000000">
                    <a:alpha val="100000"/>
                  </a:srgbClr>
                </a:solidFill>
                <a:latin typeface="宋体"/>
                <a:ea typeface="宋体"/>
                <a:cs typeface="宋体"/>
              </a:rPr>
              <a:t>之路-</a:t>
            </a:r>
            <a:endParaRPr lang="en-US" altLang="en-US" sz="900" dirty="0"/>
          </a:p>
        </p:txBody>
      </p:sp>
      <p:sp>
        <p:nvSpPr>
          <p:cNvPr id="478" name="textbox 478"/>
          <p:cNvSpPr/>
          <p:nvPr/>
        </p:nvSpPr>
        <p:spPr>
          <a:xfrm>
            <a:off x="1066821" y="3636750"/>
            <a:ext cx="768350" cy="276225"/>
          </a:xfrm>
          <a:prstGeom prst="rect">
            <a:avLst/>
          </a:prstGeom>
        </p:spPr>
        <p:txBody>
          <a:bodyPr vert="horz" wrap="square" lIns="0" tIns="0" rIns="0" bIns="0"/>
          <a:lstStyle/>
          <a:p>
            <a:pPr algn="l" rtl="0" eaLnBrk="0">
              <a:lnSpc>
                <a:spcPct val="91000"/>
              </a:lnSpc>
            </a:pPr>
            <a:endParaRPr lang="en-US" altLang="en-US" sz="100" dirty="0"/>
          </a:p>
          <a:p>
            <a:pPr marL="138430" indent="-126365" algn="l" rtl="0" eaLnBrk="0">
              <a:lnSpc>
                <a:spcPct val="91000"/>
              </a:lnSpc>
            </a:pPr>
            <a:r>
              <a:rPr sz="900" kern="0" spc="70" dirty="0">
                <a:solidFill>
                  <a:srgbClr val="000000">
                    <a:alpha val="100000"/>
                  </a:srgbClr>
                </a:solidFill>
                <a:latin typeface="宋体"/>
                <a:ea typeface="宋体"/>
                <a:cs typeface="宋体"/>
              </a:rPr>
              <a:t>坚持人与自然</a:t>
            </a:r>
            <a:r>
              <a:rPr sz="900" kern="0" spc="10" dirty="0">
                <a:solidFill>
                  <a:srgbClr val="000000">
                    <a:alpha val="100000"/>
                  </a:srgbClr>
                </a:solidFill>
                <a:latin typeface="宋体"/>
                <a:ea typeface="宋体"/>
                <a:cs typeface="宋体"/>
              </a:rPr>
              <a:t> </a:t>
            </a:r>
            <a:r>
              <a:rPr sz="900" kern="0" spc="40" dirty="0">
                <a:solidFill>
                  <a:srgbClr val="000000">
                    <a:alpha val="100000"/>
                  </a:srgbClr>
                </a:solidFill>
                <a:latin typeface="宋体"/>
                <a:ea typeface="宋体"/>
                <a:cs typeface="宋体"/>
              </a:rPr>
              <a:t>和谐共生</a:t>
            </a:r>
            <a:endParaRPr lang="en-US" altLang="en-US" sz="900" dirty="0"/>
          </a:p>
        </p:txBody>
      </p:sp>
      <p:sp>
        <p:nvSpPr>
          <p:cNvPr id="480" name="textbox 480"/>
          <p:cNvSpPr/>
          <p:nvPr/>
        </p:nvSpPr>
        <p:spPr>
          <a:xfrm>
            <a:off x="650098" y="5328008"/>
            <a:ext cx="156845" cy="1252855"/>
          </a:xfrm>
          <a:prstGeom prst="rect">
            <a:avLst/>
          </a:prstGeom>
        </p:spPr>
        <p:txBody>
          <a:bodyPr vert="eaVert" wrap="square" lIns="0" tIns="0" rIns="0" bIns="0"/>
          <a:lstStyle/>
          <a:p>
            <a:pPr algn="l" rtl="0" eaLnBrk="0">
              <a:lnSpc>
                <a:spcPct val="80000"/>
              </a:lnSpc>
            </a:pPr>
            <a:endParaRPr lang="en-US" altLang="en-US" sz="100" dirty="0"/>
          </a:p>
          <a:p>
            <a:pPr marL="12700" algn="l" rtl="0" eaLnBrk="0">
              <a:lnSpc>
                <a:spcPct val="94000"/>
              </a:lnSpc>
            </a:pPr>
            <a:r>
              <a:rPr sz="900" kern="0" spc="60" dirty="0">
                <a:solidFill>
                  <a:srgbClr val="000000">
                    <a:alpha val="100000"/>
                  </a:srgbClr>
                </a:solidFill>
                <a:latin typeface="宋体"/>
                <a:ea typeface="宋体"/>
                <a:cs typeface="宋体"/>
              </a:rPr>
              <a:t>建设社会主义生态文明</a:t>
            </a:r>
            <a:endParaRPr lang="en-US" altLang="en-US" sz="900" dirty="0"/>
          </a:p>
        </p:txBody>
      </p:sp>
      <p:sp>
        <p:nvSpPr>
          <p:cNvPr id="482" name="textbox 482"/>
          <p:cNvSpPr/>
          <p:nvPr/>
        </p:nvSpPr>
        <p:spPr>
          <a:xfrm>
            <a:off x="2730536" y="7923228"/>
            <a:ext cx="986789" cy="161925"/>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40" dirty="0">
                <a:solidFill>
                  <a:srgbClr val="000000">
                    <a:alpha val="100000"/>
                  </a:srgbClr>
                </a:solidFill>
                <a:latin typeface="宋体"/>
                <a:ea typeface="宋体"/>
                <a:cs typeface="宋体"/>
              </a:rPr>
              <a:t>共建清洁美丽世界</a:t>
            </a:r>
            <a:endParaRPr lang="en-US" altLang="en-US" sz="900" dirty="0"/>
          </a:p>
        </p:txBody>
      </p:sp>
      <p:sp>
        <p:nvSpPr>
          <p:cNvPr id="484" name="textbox 484"/>
          <p:cNvSpPr/>
          <p:nvPr/>
        </p:nvSpPr>
        <p:spPr>
          <a:xfrm>
            <a:off x="2730536" y="7313680"/>
            <a:ext cx="985519" cy="161925"/>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40" dirty="0">
                <a:solidFill>
                  <a:srgbClr val="000000">
                    <a:alpha val="100000"/>
                  </a:srgbClr>
                </a:solidFill>
                <a:latin typeface="宋体"/>
                <a:ea typeface="宋体"/>
                <a:cs typeface="宋体"/>
              </a:rPr>
              <a:t>保护人类共同家园</a:t>
            </a:r>
            <a:endParaRPr lang="en-US" altLang="en-US" sz="900" dirty="0"/>
          </a:p>
        </p:txBody>
      </p:sp>
      <p:sp>
        <p:nvSpPr>
          <p:cNvPr id="486" name="textbox 486"/>
          <p:cNvSpPr/>
          <p:nvPr/>
        </p:nvSpPr>
        <p:spPr>
          <a:xfrm>
            <a:off x="2063750" y="2894114"/>
            <a:ext cx="864869" cy="161925"/>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40" dirty="0">
                <a:solidFill>
                  <a:srgbClr val="000000">
                    <a:alpha val="100000"/>
                  </a:srgbClr>
                </a:solidFill>
                <a:latin typeface="宋体"/>
                <a:ea typeface="宋体"/>
                <a:cs typeface="宋体"/>
              </a:rPr>
              <a:t>生态兴则文明兴</a:t>
            </a:r>
            <a:endParaRPr lang="en-US" altLang="en-US" sz="900" dirty="0"/>
          </a:p>
        </p:txBody>
      </p:sp>
      <p:sp>
        <p:nvSpPr>
          <p:cNvPr id="488" name="textbox 488"/>
          <p:cNvSpPr/>
          <p:nvPr/>
        </p:nvSpPr>
        <p:spPr>
          <a:xfrm>
            <a:off x="1066821" y="6012399"/>
            <a:ext cx="743584" cy="162560"/>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100000"/>
              </a:lnSpc>
            </a:pPr>
            <a:r>
              <a:rPr sz="900" kern="0" spc="40" dirty="0">
                <a:solidFill>
                  <a:srgbClr val="000000">
                    <a:alpha val="100000"/>
                  </a:srgbClr>
                </a:solidFill>
                <a:latin typeface="宋体"/>
                <a:ea typeface="宋体"/>
                <a:cs typeface="宋体"/>
              </a:rPr>
              <a:t>建设美丽中国</a:t>
            </a:r>
            <a:endParaRPr lang="en-US" altLang="en-US" sz="9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rot="21600000">
            <a:off x="317524" y="3409920"/>
            <a:ext cx="7048477" cy="4584689"/>
            <a:chOff x="0" y="0"/>
            <a:chExt cx="7048477" cy="4584689"/>
          </a:xfrm>
        </p:grpSpPr>
        <p:pic>
          <p:nvPicPr>
            <p:cNvPr id="490" name="picture 490"/>
            <p:cNvPicPr>
              <a:picLocks noChangeAspect="1"/>
            </p:cNvPicPr>
            <p:nvPr/>
          </p:nvPicPr>
          <p:blipFill>
            <a:blip r:embed="rId2"/>
            <a:stretch>
              <a:fillRect/>
            </a:stretch>
          </p:blipFill>
          <p:spPr>
            <a:xfrm rot="21600000">
              <a:off x="0" y="0"/>
              <a:ext cx="7048477" cy="4584689"/>
            </a:xfrm>
            <a:prstGeom prst="rect">
              <a:avLst/>
            </a:prstGeom>
          </p:spPr>
        </p:pic>
        <p:sp>
          <p:nvSpPr>
            <p:cNvPr id="492" name="textbox 492"/>
            <p:cNvSpPr/>
            <p:nvPr/>
          </p:nvSpPr>
          <p:spPr>
            <a:xfrm>
              <a:off x="1847861" y="55248"/>
              <a:ext cx="5168900" cy="4499609"/>
            </a:xfrm>
            <a:prstGeom prst="rect">
              <a:avLst/>
            </a:prstGeom>
          </p:spPr>
          <p:txBody>
            <a:bodyPr vert="horz" wrap="square" lIns="0" tIns="0" rIns="0" bIns="0"/>
            <a:lstStyle/>
            <a:p>
              <a:pPr algn="l" rtl="0" eaLnBrk="0">
                <a:lnSpc>
                  <a:spcPct val="84000"/>
                </a:lnSpc>
              </a:pPr>
              <a:endParaRPr lang="en-US" altLang="en-US" sz="100" dirty="0"/>
            </a:p>
            <a:p>
              <a:pPr marL="1485265" algn="l" rtl="0" eaLnBrk="0">
                <a:lnSpc>
                  <a:spcPct val="99000"/>
                </a:lnSpc>
              </a:pPr>
              <a:r>
                <a:rPr sz="900" kern="0" spc="30" dirty="0">
                  <a:solidFill>
                    <a:srgbClr val="000000">
                      <a:alpha val="100000"/>
                    </a:srgbClr>
                  </a:solidFill>
                  <a:latin typeface="宋体"/>
                  <a:ea typeface="宋体"/>
                  <a:cs typeface="宋体"/>
                </a:rPr>
                <a:t>社会稳定是国家强盛</a:t>
              </a:r>
              <a:r>
                <a:rPr sz="900" kern="0" spc="20" dirty="0">
                  <a:solidFill>
                    <a:srgbClr val="000000">
                      <a:alpha val="100000"/>
                    </a:srgbClr>
                  </a:solidFill>
                  <a:latin typeface="宋体"/>
                  <a:ea typeface="宋体"/>
                  <a:cs typeface="宋体"/>
                </a:rPr>
                <a:t>的前提</a:t>
              </a:r>
              <a:endParaRPr lang="en-US" altLang="en-US" sz="900" dirty="0"/>
            </a:p>
            <a:p>
              <a:pPr marL="1485265" algn="l" rtl="0" eaLnBrk="0">
                <a:lnSpc>
                  <a:spcPct val="79000"/>
                </a:lnSpc>
                <a:spcBef>
                  <a:spcPts val="530"/>
                </a:spcBef>
              </a:pPr>
              <a:r>
                <a:rPr sz="900" kern="0" spc="30" dirty="0">
                  <a:solidFill>
                    <a:srgbClr val="000000">
                      <a:alpha val="100000"/>
                    </a:srgbClr>
                  </a:solidFill>
                  <a:latin typeface="宋体"/>
                  <a:ea typeface="宋体"/>
                  <a:cs typeface="宋体"/>
                </a:rPr>
                <a:t>党对国家安全问题的重要性有刻骨铭心的认</a:t>
              </a:r>
              <a:r>
                <a:rPr sz="900" kern="0" spc="20" dirty="0">
                  <a:solidFill>
                    <a:srgbClr val="000000">
                      <a:alpha val="100000"/>
                    </a:srgbClr>
                  </a:solidFill>
                  <a:latin typeface="宋体"/>
                  <a:ea typeface="宋体"/>
                  <a:cs typeface="宋体"/>
                </a:rPr>
                <a:t>识</a:t>
              </a:r>
              <a:endParaRPr lang="en-US" altLang="en-US" sz="900" dirty="0"/>
            </a:p>
            <a:p>
              <a:pPr marL="12700" algn="l" rtl="0" eaLnBrk="0">
                <a:lnSpc>
                  <a:spcPct val="76000"/>
                </a:lnSpc>
                <a:spcBef>
                  <a:spcPts val="5"/>
                </a:spcBef>
              </a:pPr>
              <a:r>
                <a:rPr sz="900" kern="0" spc="20" dirty="0">
                  <a:solidFill>
                    <a:srgbClr val="000000">
                      <a:alpha val="100000"/>
                    </a:srgbClr>
                  </a:solidFill>
                  <a:latin typeface="宋体"/>
                  <a:ea typeface="宋体"/>
                  <a:cs typeface="宋体"/>
                </a:rPr>
                <a:t>国家安全是民族复兴的</a:t>
              </a:r>
              <a:r>
                <a:rPr sz="900" kern="0" spc="10" dirty="0">
                  <a:solidFill>
                    <a:srgbClr val="000000">
                      <a:alpha val="100000"/>
                    </a:srgbClr>
                  </a:solidFill>
                  <a:latin typeface="宋体"/>
                  <a:ea typeface="宋体"/>
                  <a:cs typeface="宋体"/>
                </a:rPr>
                <a:t>根基</a:t>
              </a:r>
              <a:endParaRPr lang="en-US" altLang="en-US" sz="900" dirty="0"/>
            </a:p>
            <a:p>
              <a:pPr marL="1485265" algn="l" rtl="0" eaLnBrk="0">
                <a:lnSpc>
                  <a:spcPct val="96000"/>
                </a:lnSpc>
                <a:spcBef>
                  <a:spcPts val="10"/>
                </a:spcBef>
              </a:pPr>
              <a:r>
                <a:rPr sz="900" kern="0" spc="30" dirty="0">
                  <a:solidFill>
                    <a:srgbClr val="000000">
                      <a:alpha val="100000"/>
                    </a:srgbClr>
                  </a:solidFill>
                  <a:latin typeface="宋体"/>
                  <a:ea typeface="宋体"/>
                  <a:cs typeface="宋体"/>
                </a:rPr>
                <a:t>进入新时代，我国面临更为严峻复杂的国家安全形势</a:t>
              </a:r>
              <a:endParaRPr lang="en-US" altLang="en-US" sz="900" dirty="0"/>
            </a:p>
            <a:p>
              <a:pPr algn="r" rtl="0" eaLnBrk="0">
                <a:lnSpc>
                  <a:spcPct val="99000"/>
                </a:lnSpc>
                <a:spcBef>
                  <a:spcPts val="575"/>
                </a:spcBef>
              </a:pPr>
              <a:r>
                <a:rPr sz="900" kern="0" spc="30" dirty="0">
                  <a:solidFill>
                    <a:srgbClr val="000000">
                      <a:alpha val="100000"/>
                    </a:srgbClr>
                  </a:solidFill>
                  <a:latin typeface="宋体"/>
                  <a:ea typeface="宋体"/>
                  <a:cs typeface="宋体"/>
                </a:rPr>
                <a:t>维护国家安全和社会安定对实现中华民族伟大复兴具有十分紧要的意义</a:t>
              </a:r>
              <a:endParaRPr lang="en-US" altLang="en-US" sz="900" dirty="0"/>
            </a:p>
            <a:p>
              <a:pPr marL="2717165" algn="l" rtl="0" eaLnBrk="0">
                <a:lnSpc>
                  <a:spcPct val="100000"/>
                </a:lnSpc>
                <a:spcBef>
                  <a:spcPts val="490"/>
                </a:spcBef>
              </a:pPr>
              <a:r>
                <a:rPr sz="900" kern="0" spc="10" dirty="0">
                  <a:solidFill>
                    <a:srgbClr val="29A7C7">
                      <a:alpha val="100000"/>
                    </a:srgbClr>
                  </a:solidFill>
                  <a:latin typeface="宋体"/>
                  <a:ea typeface="宋体"/>
                  <a:cs typeface="宋体"/>
                </a:rPr>
                <a:t>以</a:t>
              </a:r>
              <a:r>
                <a:rPr sz="900" kern="0" spc="10" dirty="0">
                  <a:solidFill>
                    <a:srgbClr val="000000">
                      <a:alpha val="100000"/>
                    </a:srgbClr>
                  </a:solidFill>
                  <a:latin typeface="宋体"/>
                  <a:ea typeface="宋体"/>
                  <a:cs typeface="宋体"/>
                </a:rPr>
                <a:t>人民安全为</a:t>
              </a:r>
              <a:r>
                <a:rPr sz="900" kern="0" spc="10" dirty="0">
                  <a:solidFill>
                    <a:srgbClr val="29A7C7">
                      <a:alpha val="100000"/>
                    </a:srgbClr>
                  </a:solidFill>
                  <a:latin typeface="宋体"/>
                  <a:ea typeface="宋体"/>
                  <a:cs typeface="宋体"/>
                </a:rPr>
                <a:t>宗旨</a:t>
              </a:r>
              <a:endParaRPr lang="en-US" altLang="en-US" sz="900" dirty="0"/>
            </a:p>
            <a:p>
              <a:pPr marL="2654300" algn="l" rtl="0" eaLnBrk="0">
                <a:lnSpc>
                  <a:spcPct val="100000"/>
                </a:lnSpc>
                <a:spcBef>
                  <a:spcPts val="465"/>
                </a:spcBef>
              </a:pPr>
              <a:r>
                <a:rPr sz="900" kern="0" spc="40" dirty="0">
                  <a:solidFill>
                    <a:srgbClr val="11A8D6">
                      <a:alpha val="100000"/>
                    </a:srgbClr>
                  </a:solidFill>
                  <a:latin typeface="宋体"/>
                  <a:ea typeface="宋体"/>
                  <a:cs typeface="宋体"/>
                </a:rPr>
                <a:t>关键是总体，强调大安全理念</a:t>
              </a:r>
              <a:endParaRPr lang="en-US" altLang="en-US" sz="900" dirty="0"/>
            </a:p>
            <a:p>
              <a:pPr marL="12700" algn="l" rtl="0" eaLnBrk="0">
                <a:lnSpc>
                  <a:spcPct val="99000"/>
                </a:lnSpc>
                <a:spcBef>
                  <a:spcPts val="275"/>
                </a:spcBef>
              </a:pPr>
              <a:r>
                <a:rPr sz="900" kern="0" spc="30" dirty="0">
                  <a:solidFill>
                    <a:srgbClr val="000000">
                      <a:alpha val="100000"/>
                    </a:srgbClr>
                  </a:solidFill>
                  <a:latin typeface="宋体"/>
                  <a:ea typeface="宋体"/>
                  <a:cs typeface="宋体"/>
                </a:rPr>
                <a:t>新时代国家安全得到全面加强实现从分散到集中、迟缓到高效、被动到主动的历史性变革</a:t>
              </a:r>
              <a:endParaRPr lang="en-US" altLang="en-US" sz="900" dirty="0"/>
            </a:p>
            <a:p>
              <a:pPr marL="1402715" algn="l" rtl="0" eaLnBrk="0">
                <a:lnSpc>
                  <a:spcPct val="84000"/>
                </a:lnSpc>
                <a:spcBef>
                  <a:spcPts val="880"/>
                </a:spcBef>
              </a:pPr>
              <a:r>
                <a:rPr sz="900" kern="0" spc="10" dirty="0">
                  <a:solidFill>
                    <a:srgbClr val="000000">
                      <a:alpha val="100000"/>
                    </a:srgbClr>
                  </a:solidFill>
                  <a:latin typeface="宋体"/>
                  <a:ea typeface="宋体"/>
                  <a:cs typeface="宋体"/>
                </a:rPr>
                <a:t>发展是解决安全问题的总钥匙</a:t>
              </a:r>
              <a:endParaRPr lang="en-US" altLang="en-US" sz="900" dirty="0"/>
            </a:p>
            <a:p>
              <a:pPr marL="462915" algn="l" rtl="0" eaLnBrk="0">
                <a:lnSpc>
                  <a:spcPts val="695"/>
                </a:lnSpc>
                <a:spcBef>
                  <a:spcPts val="70"/>
                </a:spcBef>
              </a:pPr>
              <a:r>
                <a:rPr sz="900" kern="0" spc="40" dirty="0">
                  <a:solidFill>
                    <a:srgbClr val="000000">
                      <a:alpha val="100000"/>
                    </a:srgbClr>
                  </a:solidFill>
                  <a:latin typeface="宋体"/>
                  <a:ea typeface="宋体"/>
                  <a:cs typeface="宋体"/>
                </a:rPr>
                <a:t>统筹发展和安全</a:t>
              </a:r>
              <a:endParaRPr lang="en-US" altLang="en-US" sz="900" dirty="0"/>
            </a:p>
            <a:p>
              <a:pPr marL="1402715" algn="l" rtl="0" eaLnBrk="0">
                <a:lnSpc>
                  <a:spcPct val="92000"/>
                </a:lnSpc>
                <a:spcBef>
                  <a:spcPts val="5"/>
                </a:spcBef>
              </a:pPr>
              <a:r>
                <a:rPr sz="900" kern="0" spc="30" dirty="0">
                  <a:solidFill>
                    <a:srgbClr val="000000">
                      <a:alpha val="100000"/>
                    </a:srgbClr>
                  </a:solidFill>
                  <a:latin typeface="宋体"/>
                  <a:ea typeface="宋体"/>
                  <a:cs typeface="宋体"/>
                </a:rPr>
                <a:t>安全是发展的条件和保障，</a:t>
              </a:r>
              <a:r>
                <a:rPr sz="900" kern="0" spc="20" dirty="0">
                  <a:solidFill>
                    <a:srgbClr val="000000">
                      <a:alpha val="100000"/>
                    </a:srgbClr>
                  </a:solidFill>
                  <a:latin typeface="宋体"/>
                  <a:ea typeface="宋体"/>
                  <a:cs typeface="宋体"/>
                </a:rPr>
                <a:t>以新安全格局保障新发展格局</a:t>
              </a:r>
              <a:endParaRPr lang="en-US" altLang="en-US" sz="900" dirty="0"/>
            </a:p>
            <a:p>
              <a:pPr marL="2056765" algn="l" rtl="0" eaLnBrk="0">
                <a:lnSpc>
                  <a:spcPct val="99000"/>
                </a:lnSpc>
                <a:spcBef>
                  <a:spcPts val="480"/>
                </a:spcBef>
              </a:pPr>
              <a:r>
                <a:rPr sz="900" kern="0" spc="30" dirty="0">
                  <a:solidFill>
                    <a:srgbClr val="000000">
                      <a:alpha val="100000"/>
                    </a:srgbClr>
                  </a:solidFill>
                  <a:latin typeface="宋体"/>
                  <a:ea typeface="宋体"/>
                  <a:cs typeface="宋体"/>
                </a:rPr>
                <a:t>维护政权安全</a:t>
              </a:r>
              <a:endParaRPr lang="en-US" altLang="en-US" sz="900" dirty="0"/>
            </a:p>
            <a:p>
              <a:pPr marL="2056765" algn="l" rtl="0" eaLnBrk="0">
                <a:lnSpc>
                  <a:spcPct val="100000"/>
                </a:lnSpc>
                <a:spcBef>
                  <a:spcPts val="475"/>
                </a:spcBef>
              </a:pPr>
              <a:r>
                <a:rPr sz="900" kern="0" spc="30" dirty="0">
                  <a:solidFill>
                    <a:srgbClr val="000000">
                      <a:alpha val="100000"/>
                    </a:srgbClr>
                  </a:solidFill>
                  <a:latin typeface="宋体"/>
                  <a:ea typeface="宋体"/>
                  <a:cs typeface="宋体"/>
                </a:rPr>
                <a:t>维护制度安全</a:t>
              </a:r>
              <a:endParaRPr lang="en-US" altLang="en-US" sz="900" dirty="0"/>
            </a:p>
            <a:p>
              <a:pPr marL="2056765" algn="l" rtl="0" eaLnBrk="0">
                <a:lnSpc>
                  <a:spcPct val="100000"/>
                </a:lnSpc>
                <a:spcBef>
                  <a:spcPts val="470"/>
                </a:spcBef>
              </a:pPr>
              <a:r>
                <a:rPr sz="900" kern="0" spc="20" dirty="0">
                  <a:solidFill>
                    <a:srgbClr val="000000">
                      <a:alpha val="100000"/>
                    </a:srgbClr>
                  </a:solidFill>
                  <a:latin typeface="宋体"/>
                  <a:ea typeface="宋体"/>
                  <a:cs typeface="宋体"/>
                </a:rPr>
                <a:t>维护意识形态安全</a:t>
              </a:r>
              <a:endParaRPr lang="en-US" altLang="en-US" sz="900" dirty="0"/>
            </a:p>
            <a:p>
              <a:pPr marL="2056765" algn="l" rtl="0" eaLnBrk="0">
                <a:lnSpc>
                  <a:spcPct val="99000"/>
                </a:lnSpc>
                <a:spcBef>
                  <a:spcPts val="465"/>
                </a:spcBef>
              </a:pPr>
              <a:r>
                <a:rPr sz="900" kern="0" spc="40" dirty="0">
                  <a:solidFill>
                    <a:srgbClr val="000000">
                      <a:alpha val="100000"/>
                    </a:srgbClr>
                  </a:solidFill>
                  <a:latin typeface="宋体"/>
                  <a:ea typeface="宋体"/>
                  <a:cs typeface="宋体"/>
                </a:rPr>
                <a:t>政治安全与人民安全、国家利益至</a:t>
              </a:r>
              <a:r>
                <a:rPr sz="900" kern="0" spc="30" dirty="0">
                  <a:solidFill>
                    <a:srgbClr val="000000">
                      <a:alpha val="100000"/>
                    </a:srgbClr>
                  </a:solidFill>
                  <a:latin typeface="宋体"/>
                  <a:ea typeface="宋体"/>
                  <a:cs typeface="宋体"/>
                </a:rPr>
                <a:t>上是有机统一的</a:t>
              </a:r>
              <a:endParaRPr lang="en-US" altLang="en-US" sz="900" dirty="0"/>
            </a:p>
            <a:p>
              <a:pPr marL="462915" algn="l" rtl="0" eaLnBrk="0">
                <a:lnSpc>
                  <a:spcPct val="88000"/>
                </a:lnSpc>
                <a:spcBef>
                  <a:spcPts val="380"/>
                </a:spcBef>
              </a:pPr>
              <a:r>
                <a:rPr sz="900" kern="0" spc="10" dirty="0">
                  <a:solidFill>
                    <a:srgbClr val="000000">
                      <a:alpha val="100000"/>
                    </a:srgbClr>
                  </a:solidFill>
                  <a:latin typeface="宋体"/>
                  <a:ea typeface="宋体"/>
                  <a:cs typeface="宋体"/>
                </a:rPr>
                <a:t>维护重点领域国家安全、国土安全、经济</a:t>
              </a:r>
              <a:r>
                <a:rPr sz="900" kern="0" spc="0" dirty="0">
                  <a:solidFill>
                    <a:srgbClr val="000000">
                      <a:alpha val="100000"/>
                    </a:srgbClr>
                  </a:solidFill>
                  <a:latin typeface="宋体"/>
                  <a:ea typeface="宋体"/>
                  <a:cs typeface="宋体"/>
                </a:rPr>
                <a:t>安全、社会安全、</a:t>
              </a:r>
              <a:endParaRPr lang="en-US" altLang="en-US" sz="900" dirty="0"/>
            </a:p>
            <a:p>
              <a:pPr marL="462915" algn="l" rtl="0" eaLnBrk="0">
                <a:lnSpc>
                  <a:spcPts val="1125"/>
                </a:lnSpc>
              </a:pPr>
              <a:r>
                <a:rPr sz="900" kern="0" spc="30" dirty="0">
                  <a:solidFill>
                    <a:srgbClr val="000000">
                      <a:alpha val="100000"/>
                    </a:srgbClr>
                  </a:solidFill>
                  <a:latin typeface="宋体"/>
                  <a:ea typeface="宋体"/>
                  <a:cs typeface="宋体"/>
                </a:rPr>
                <a:t>网络人工智能与数据安全、生物和</a:t>
              </a:r>
              <a:r>
                <a:rPr sz="900" kern="0" spc="20" dirty="0">
                  <a:solidFill>
                    <a:srgbClr val="000000">
                      <a:alpha val="100000"/>
                    </a:srgbClr>
                  </a:solidFill>
                  <a:latin typeface="宋体"/>
                  <a:ea typeface="宋体"/>
                  <a:cs typeface="宋体"/>
                </a:rPr>
                <a:t>公共安全、外部安全</a:t>
              </a:r>
              <a:endParaRPr lang="en-US" altLang="en-US" sz="900" dirty="0"/>
            </a:p>
            <a:p>
              <a:pPr marL="2336165" algn="l" rtl="0" eaLnBrk="0">
                <a:lnSpc>
                  <a:spcPct val="81000"/>
                </a:lnSpc>
                <a:spcBef>
                  <a:spcPts val="725"/>
                </a:spcBef>
              </a:pPr>
              <a:r>
                <a:rPr sz="900" kern="0" spc="10" dirty="0">
                  <a:solidFill>
                    <a:srgbClr val="000000">
                      <a:alpha val="100000"/>
                    </a:srgbClr>
                  </a:solidFill>
                  <a:latin typeface="宋体"/>
                  <a:ea typeface="宋体"/>
                  <a:cs typeface="宋体"/>
                </a:rPr>
                <a:t>健全完善国家安全体系</a:t>
              </a:r>
              <a:endParaRPr lang="en-US" altLang="en-US" sz="900" dirty="0"/>
            </a:p>
            <a:p>
              <a:pPr marL="596265" algn="l" rtl="0" eaLnBrk="0">
                <a:lnSpc>
                  <a:spcPct val="85000"/>
                </a:lnSpc>
                <a:spcBef>
                  <a:spcPts val="5"/>
                </a:spcBef>
              </a:pPr>
              <a:r>
                <a:rPr sz="900" kern="0" spc="20" dirty="0">
                  <a:solidFill>
                    <a:srgbClr val="000000">
                      <a:alpha val="100000"/>
                    </a:srgbClr>
                  </a:solidFill>
                  <a:latin typeface="宋体"/>
                  <a:ea typeface="宋体"/>
                  <a:cs typeface="宋体"/>
                </a:rPr>
                <a:t>推进国家安全体系和能力现代</a:t>
              </a:r>
              <a:r>
                <a:rPr sz="900" kern="0" spc="10" dirty="0">
                  <a:solidFill>
                    <a:srgbClr val="000000">
                      <a:alpha val="100000"/>
                    </a:srgbClr>
                  </a:solidFill>
                  <a:latin typeface="宋体"/>
                  <a:ea typeface="宋体"/>
                  <a:cs typeface="宋体"/>
                </a:rPr>
                <a:t>化</a:t>
              </a:r>
              <a:endParaRPr lang="en-US" altLang="en-US" sz="900" dirty="0"/>
            </a:p>
            <a:p>
              <a:pPr marL="2323465" algn="l" rtl="0" eaLnBrk="0">
                <a:lnSpc>
                  <a:spcPct val="99000"/>
                </a:lnSpc>
                <a:spcBef>
                  <a:spcPts val="5"/>
                </a:spcBef>
              </a:pPr>
              <a:r>
                <a:rPr sz="900" kern="0" spc="30" dirty="0">
                  <a:solidFill>
                    <a:srgbClr val="000000">
                      <a:alpha val="100000"/>
                    </a:srgbClr>
                  </a:solidFill>
                  <a:latin typeface="宋体"/>
                  <a:ea typeface="宋体"/>
                  <a:cs typeface="宋体"/>
                </a:rPr>
                <a:t>增</a:t>
              </a:r>
              <a:r>
                <a:rPr sz="900" kern="0" spc="30" dirty="0">
                  <a:solidFill>
                    <a:srgbClr val="21A7C9">
                      <a:alpha val="100000"/>
                    </a:srgbClr>
                  </a:solidFill>
                  <a:latin typeface="宋体"/>
                  <a:ea typeface="宋体"/>
                  <a:cs typeface="宋体"/>
                </a:rPr>
                <a:t>强</a:t>
              </a:r>
              <a:r>
                <a:rPr sz="900" kern="0" spc="30" dirty="0">
                  <a:solidFill>
                    <a:srgbClr val="000000">
                      <a:alpha val="100000"/>
                    </a:srgbClr>
                  </a:solidFill>
                  <a:latin typeface="宋体"/>
                  <a:ea typeface="宋体"/>
                  <a:cs typeface="宋体"/>
                </a:rPr>
                <a:t>维</a:t>
              </a:r>
              <a:r>
                <a:rPr sz="900" kern="0" spc="30" dirty="0">
                  <a:solidFill>
                    <a:srgbClr val="21A7C9">
                      <a:alpha val="100000"/>
                    </a:srgbClr>
                  </a:solidFill>
                  <a:latin typeface="宋体"/>
                  <a:ea typeface="宋体"/>
                  <a:cs typeface="宋体"/>
                </a:rPr>
                <a:t>护国家安全能</a:t>
              </a:r>
              <a:r>
                <a:rPr sz="900" kern="0" spc="20" dirty="0">
                  <a:solidFill>
                    <a:srgbClr val="21A7C9">
                      <a:alpha val="100000"/>
                    </a:srgbClr>
                  </a:solidFill>
                  <a:latin typeface="宋体"/>
                  <a:ea typeface="宋体"/>
                  <a:cs typeface="宋体"/>
                </a:rPr>
                <a:t>力</a:t>
              </a:r>
              <a:endParaRPr lang="en-US" altLang="en-US" sz="900" dirty="0"/>
            </a:p>
            <a:p>
              <a:pPr marL="2056765" algn="l" rtl="0" eaLnBrk="0">
                <a:lnSpc>
                  <a:spcPct val="99000"/>
                </a:lnSpc>
                <a:spcBef>
                  <a:spcPts val="330"/>
                </a:spcBef>
              </a:pPr>
              <a:r>
                <a:rPr sz="900" kern="0" spc="10" dirty="0">
                  <a:solidFill>
                    <a:srgbClr val="11A4D1">
                      <a:alpha val="100000"/>
                    </a:srgbClr>
                  </a:solidFill>
                  <a:latin typeface="宋体"/>
                  <a:ea typeface="宋体"/>
                  <a:cs typeface="宋体"/>
                </a:rPr>
                <a:t>努力建设治理效能更强的平安中国</a:t>
              </a:r>
              <a:endParaRPr lang="en-US" altLang="en-US" sz="900" dirty="0"/>
            </a:p>
            <a:p>
              <a:pPr marL="2056765" algn="l" rtl="0" eaLnBrk="0">
                <a:lnSpc>
                  <a:spcPct val="119000"/>
                </a:lnSpc>
                <a:spcBef>
                  <a:spcPts val="380"/>
                </a:spcBef>
              </a:pPr>
              <a:r>
                <a:rPr sz="900" kern="0" spc="20" dirty="0">
                  <a:solidFill>
                    <a:srgbClr val="000000">
                      <a:alpha val="100000"/>
                    </a:srgbClr>
                  </a:solidFill>
                  <a:latin typeface="宋体"/>
                  <a:ea typeface="宋体"/>
                  <a:cs typeface="宋体"/>
                </a:rPr>
                <a:t>努力建设安全稳定局面更巩固的平安中国                 努力建设人民更满意的平安中国</a:t>
              </a:r>
              <a:endParaRPr lang="en-US" altLang="en-US" sz="900" dirty="0"/>
            </a:p>
            <a:p>
              <a:pPr marL="2139315" algn="l" rtl="0" eaLnBrk="0">
                <a:lnSpc>
                  <a:spcPct val="99000"/>
                </a:lnSpc>
                <a:spcBef>
                  <a:spcPts val="680"/>
                </a:spcBef>
              </a:pPr>
              <a:r>
                <a:rPr sz="900" kern="0" spc="20" dirty="0">
                  <a:solidFill>
                    <a:srgbClr val="000000">
                      <a:alpha val="100000"/>
                    </a:srgbClr>
                  </a:solidFill>
                  <a:latin typeface="宋体"/>
                  <a:ea typeface="宋体"/>
                  <a:cs typeface="宋体"/>
                </a:rPr>
                <a:t>坚持底线</a:t>
              </a:r>
              <a:r>
                <a:rPr sz="900" kern="0" spc="20" dirty="0">
                  <a:solidFill>
                    <a:srgbClr val="39C3E6">
                      <a:alpha val="100000"/>
                    </a:srgbClr>
                  </a:solidFill>
                  <a:latin typeface="宋体"/>
                  <a:ea typeface="宋体"/>
                  <a:cs typeface="宋体"/>
                </a:rPr>
                <a:t>思</a:t>
              </a:r>
              <a:r>
                <a:rPr sz="900" kern="0" spc="20" dirty="0">
                  <a:solidFill>
                    <a:srgbClr val="000000">
                      <a:alpha val="100000"/>
                    </a:srgbClr>
                  </a:solidFill>
                  <a:latin typeface="宋体"/>
                  <a:ea typeface="宋体"/>
                  <a:cs typeface="宋体"/>
                </a:rPr>
                <a:t>维和极限</a:t>
              </a:r>
              <a:r>
                <a:rPr sz="900" kern="0" spc="20" dirty="0">
                  <a:solidFill>
                    <a:srgbClr val="39C3E6">
                      <a:alpha val="100000"/>
                    </a:srgbClr>
                  </a:solidFill>
                  <a:latin typeface="宋体"/>
                  <a:ea typeface="宋体"/>
                  <a:cs typeface="宋体"/>
                </a:rPr>
                <a:t>思</a:t>
              </a:r>
              <a:r>
                <a:rPr sz="900" kern="0" spc="20" dirty="0">
                  <a:solidFill>
                    <a:srgbClr val="000000">
                      <a:alpha val="100000"/>
                    </a:srgbClr>
                  </a:solidFill>
                  <a:latin typeface="宋体"/>
                  <a:ea typeface="宋体"/>
                  <a:cs typeface="宋体"/>
                </a:rPr>
                <a:t>维</a:t>
              </a:r>
              <a:endParaRPr lang="en-US" altLang="en-US" sz="900" dirty="0"/>
            </a:p>
            <a:p>
              <a:pPr algn="l" rtl="0" eaLnBrk="0">
                <a:lnSpc>
                  <a:spcPct val="137000"/>
                </a:lnSpc>
              </a:pPr>
              <a:endParaRPr lang="en-US" altLang="en-US" sz="200" dirty="0"/>
            </a:p>
            <a:p>
              <a:pPr marL="2139315" indent="24765" algn="l" rtl="0" eaLnBrk="0">
                <a:lnSpc>
                  <a:spcPct val="119000"/>
                </a:lnSpc>
                <a:spcBef>
                  <a:spcPts val="0"/>
                </a:spcBef>
              </a:pPr>
              <a:r>
                <a:rPr sz="900" kern="0" spc="10" dirty="0">
                  <a:solidFill>
                    <a:srgbClr val="000000">
                      <a:alpha val="100000"/>
                    </a:srgbClr>
                  </a:solidFill>
                  <a:latin typeface="宋体"/>
                  <a:ea typeface="宋体"/>
                  <a:cs typeface="宋体"/>
                </a:rPr>
                <a:t>下好先手棋、打好主动仗，力争把风险化解在源头        </a:t>
              </a:r>
              <a:r>
                <a:rPr sz="900" kern="0" spc="20" dirty="0">
                  <a:solidFill>
                    <a:srgbClr val="000000">
                      <a:alpha val="100000"/>
                    </a:srgbClr>
                  </a:solidFill>
                  <a:latin typeface="宋体"/>
                  <a:ea typeface="宋体"/>
                  <a:cs typeface="宋体"/>
                </a:rPr>
                <a:t>运用制度威力应对风险挑战的冲击</a:t>
              </a:r>
              <a:endParaRPr lang="en-US" altLang="en-US" sz="900" dirty="0"/>
            </a:p>
          </p:txBody>
        </p:sp>
      </p:grpSp>
      <p:sp>
        <p:nvSpPr>
          <p:cNvPr id="494" name="textbox 494"/>
          <p:cNvSpPr/>
          <p:nvPr/>
        </p:nvSpPr>
        <p:spPr>
          <a:xfrm>
            <a:off x="155224" y="2704562"/>
            <a:ext cx="5554345" cy="675005"/>
          </a:xfrm>
          <a:prstGeom prst="rect">
            <a:avLst/>
          </a:prstGeom>
        </p:spPr>
        <p:txBody>
          <a:bodyPr vert="horz" wrap="square" lIns="0" tIns="0" rIns="0" bIns="0"/>
          <a:lstStyle/>
          <a:p>
            <a:pPr algn="l" rtl="0" eaLnBrk="0">
              <a:lnSpc>
                <a:spcPct val="79000"/>
              </a:lnSpc>
            </a:pPr>
            <a:endParaRPr lang="en-US" altLang="en-US" sz="100" dirty="0"/>
          </a:p>
          <a:p>
            <a:pPr algn="r" rtl="0" eaLnBrk="0">
              <a:lnSpc>
                <a:spcPct val="96000"/>
              </a:lnSpc>
            </a:pPr>
            <a:r>
              <a:rPr sz="2000" b="1" kern="0" spc="40" dirty="0">
                <a:solidFill>
                  <a:srgbClr val="000000">
                    <a:alpha val="100000"/>
                  </a:srgbClr>
                </a:solidFill>
                <a:latin typeface="SimHei"/>
                <a:ea typeface="SimHei"/>
                <a:cs typeface="SimHei"/>
              </a:rPr>
              <a:t>第十三章</a:t>
            </a:r>
            <a:r>
              <a:rPr sz="2000" kern="0" spc="40" dirty="0">
                <a:solidFill>
                  <a:srgbClr val="000000">
                    <a:alpha val="100000"/>
                  </a:srgbClr>
                </a:solidFill>
                <a:latin typeface="SimHei"/>
                <a:ea typeface="SimHei"/>
                <a:cs typeface="SimHei"/>
              </a:rPr>
              <a:t>  </a:t>
            </a:r>
            <a:r>
              <a:rPr sz="2000" b="1" kern="0" spc="40" dirty="0">
                <a:solidFill>
                  <a:srgbClr val="000000">
                    <a:alpha val="100000"/>
                  </a:srgbClr>
                </a:solidFill>
                <a:latin typeface="SimHei"/>
                <a:ea typeface="SimHei"/>
                <a:cs typeface="SimHei"/>
              </a:rPr>
              <a:t>维护和塑造国家安全</a:t>
            </a:r>
            <a:endParaRPr lang="en-US" altLang="en-US" sz="2000" dirty="0"/>
          </a:p>
          <a:p>
            <a:pPr algn="l" rtl="0" eaLnBrk="0">
              <a:lnSpc>
                <a:spcPct val="107000"/>
              </a:lnSpc>
            </a:pPr>
            <a:endParaRPr lang="en-US" altLang="en-US" sz="800" dirty="0"/>
          </a:p>
          <a:p>
            <a:pPr marL="12700" algn="l" rtl="0" eaLnBrk="0">
              <a:lnSpc>
                <a:spcPct val="99000"/>
              </a:lnSpc>
              <a:spcBef>
                <a:spcPts val="5"/>
              </a:spcBef>
            </a:pPr>
            <a:r>
              <a:rPr sz="1500" b="1" kern="0" spc="60" dirty="0">
                <a:solidFill>
                  <a:srgbClr val="000000">
                    <a:alpha val="100000"/>
                  </a:srgbClr>
                </a:solidFill>
                <a:latin typeface="SimHei"/>
                <a:ea typeface="SimHei"/>
                <a:cs typeface="SimHei"/>
              </a:rPr>
              <a:t>本章思维导图</a:t>
            </a:r>
            <a:endParaRPr lang="en-US" altLang="en-US" sz="1500" dirty="0"/>
          </a:p>
        </p:txBody>
      </p:sp>
      <p:sp>
        <p:nvSpPr>
          <p:cNvPr id="496" name="textbox 496"/>
          <p:cNvSpPr/>
          <p:nvPr/>
        </p:nvSpPr>
        <p:spPr>
          <a:xfrm>
            <a:off x="2165385" y="4354231"/>
            <a:ext cx="2621279" cy="161925"/>
          </a:xfrm>
          <a:prstGeom prst="rect">
            <a:avLst/>
          </a:prstGeom>
        </p:spPr>
        <p:txBody>
          <a:bodyPr vert="horz" wrap="square" lIns="0" tIns="0" rIns="0" bIns="0"/>
          <a:lstStyle/>
          <a:p>
            <a:pPr algn="l" rtl="0" eaLnBrk="0">
              <a:lnSpc>
                <a:spcPct val="84000"/>
              </a:lnSpc>
            </a:pPr>
            <a:endParaRPr lang="en-US" altLang="en-US" sz="100" dirty="0"/>
          </a:p>
          <a:p>
            <a:pPr marL="12700" algn="l" rtl="0" eaLnBrk="0">
              <a:lnSpc>
                <a:spcPct val="99000"/>
              </a:lnSpc>
            </a:pPr>
            <a:r>
              <a:rPr sz="900" kern="0" spc="30" dirty="0">
                <a:solidFill>
                  <a:srgbClr val="000000">
                    <a:alpha val="100000"/>
                  </a:srgbClr>
                </a:solidFill>
                <a:latin typeface="宋体"/>
                <a:ea typeface="宋体"/>
                <a:cs typeface="宋体"/>
              </a:rPr>
              <a:t>总体国家安全观是新时代国家安全工作的</a:t>
            </a:r>
            <a:r>
              <a:rPr sz="900" kern="0" spc="20" dirty="0">
                <a:solidFill>
                  <a:srgbClr val="000000">
                    <a:alpha val="100000"/>
                  </a:srgbClr>
                </a:solidFill>
                <a:latin typeface="宋体"/>
                <a:ea typeface="宋体"/>
                <a:cs typeface="宋体"/>
              </a:rPr>
              <a:t>基本遵循</a:t>
            </a:r>
            <a:endParaRPr lang="en-US" altLang="en-US" sz="900" dirty="0"/>
          </a:p>
        </p:txBody>
      </p:sp>
      <p:sp>
        <p:nvSpPr>
          <p:cNvPr id="498" name="textbox 498"/>
          <p:cNvSpPr/>
          <p:nvPr/>
        </p:nvSpPr>
        <p:spPr>
          <a:xfrm>
            <a:off x="901712" y="7104126"/>
            <a:ext cx="1675764" cy="161925"/>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30" dirty="0">
                <a:solidFill>
                  <a:srgbClr val="000000">
                    <a:alpha val="100000"/>
                  </a:srgbClr>
                </a:solidFill>
                <a:latin typeface="宋体"/>
                <a:ea typeface="宋体"/>
                <a:cs typeface="宋体"/>
              </a:rPr>
              <a:t>开创新时代国家安全工</a:t>
            </a:r>
            <a:r>
              <a:rPr sz="900" kern="0" spc="20" dirty="0">
                <a:solidFill>
                  <a:srgbClr val="000000">
                    <a:alpha val="100000"/>
                  </a:srgbClr>
                </a:solidFill>
                <a:latin typeface="宋体"/>
                <a:ea typeface="宋体"/>
                <a:cs typeface="宋体"/>
              </a:rPr>
              <a:t>作新局面</a:t>
            </a:r>
            <a:endParaRPr lang="en-US" altLang="en-US" sz="900" dirty="0"/>
          </a:p>
        </p:txBody>
      </p:sp>
      <p:sp>
        <p:nvSpPr>
          <p:cNvPr id="500" name="textbox 500"/>
          <p:cNvSpPr/>
          <p:nvPr/>
        </p:nvSpPr>
        <p:spPr>
          <a:xfrm>
            <a:off x="901712" y="5656357"/>
            <a:ext cx="1560194" cy="161925"/>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30" dirty="0">
                <a:solidFill>
                  <a:srgbClr val="000000">
                    <a:alpha val="100000"/>
                  </a:srgbClr>
                </a:solidFill>
                <a:latin typeface="宋体"/>
                <a:ea typeface="宋体"/>
                <a:cs typeface="宋体"/>
              </a:rPr>
              <a:t>构建统筹各领域安全的新</a:t>
            </a:r>
            <a:r>
              <a:rPr sz="900" kern="0" spc="20" dirty="0">
                <a:solidFill>
                  <a:srgbClr val="000000">
                    <a:alpha val="100000"/>
                  </a:srgbClr>
                </a:solidFill>
                <a:latin typeface="宋体"/>
                <a:ea typeface="宋体"/>
                <a:cs typeface="宋体"/>
              </a:rPr>
              <a:t>格局</a:t>
            </a:r>
            <a:endParaRPr lang="en-US" altLang="en-US" sz="900" dirty="0"/>
          </a:p>
        </p:txBody>
      </p:sp>
      <p:sp>
        <p:nvSpPr>
          <p:cNvPr id="502" name="textbox 502"/>
          <p:cNvSpPr/>
          <p:nvPr/>
        </p:nvSpPr>
        <p:spPr>
          <a:xfrm>
            <a:off x="2616206" y="5574277"/>
            <a:ext cx="1553844" cy="162560"/>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100000"/>
              </a:lnSpc>
            </a:pPr>
            <a:r>
              <a:rPr sz="900" kern="0" spc="20" dirty="0">
                <a:solidFill>
                  <a:srgbClr val="000000">
                    <a:alpha val="100000"/>
                  </a:srgbClr>
                </a:solidFill>
                <a:latin typeface="宋体"/>
                <a:ea typeface="宋体"/>
                <a:cs typeface="宋体"/>
              </a:rPr>
              <a:t>把维护政治安全放在首要位置</a:t>
            </a:r>
            <a:endParaRPr lang="en-US" altLang="en-US" sz="900" dirty="0"/>
          </a:p>
        </p:txBody>
      </p:sp>
      <p:sp>
        <p:nvSpPr>
          <p:cNvPr id="504" name="textbox 504"/>
          <p:cNvSpPr/>
          <p:nvPr/>
        </p:nvSpPr>
        <p:spPr>
          <a:xfrm>
            <a:off x="2749578" y="7593088"/>
            <a:ext cx="1426210" cy="161925"/>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20" dirty="0">
                <a:solidFill>
                  <a:srgbClr val="000000">
                    <a:alpha val="100000"/>
                  </a:srgbClr>
                </a:solidFill>
                <a:latin typeface="宋体"/>
                <a:ea typeface="宋体"/>
                <a:cs typeface="宋体"/>
              </a:rPr>
              <a:t>提高防范化解重大风</a:t>
            </a:r>
            <a:r>
              <a:rPr sz="900" kern="0" spc="10" dirty="0">
                <a:solidFill>
                  <a:srgbClr val="000000">
                    <a:alpha val="100000"/>
                  </a:srgbClr>
                </a:solidFill>
                <a:latin typeface="宋体"/>
                <a:ea typeface="宋体"/>
                <a:cs typeface="宋体"/>
              </a:rPr>
              <a:t>险能力</a:t>
            </a:r>
            <a:endParaRPr lang="en-US" altLang="en-US" sz="900" dirty="0"/>
          </a:p>
        </p:txBody>
      </p:sp>
      <p:sp>
        <p:nvSpPr>
          <p:cNvPr id="506" name="textbox 506"/>
          <p:cNvSpPr/>
          <p:nvPr/>
        </p:nvSpPr>
        <p:spPr>
          <a:xfrm>
            <a:off x="2749578" y="7015261"/>
            <a:ext cx="1313814" cy="161925"/>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20" dirty="0">
                <a:solidFill>
                  <a:srgbClr val="000000">
                    <a:alpha val="100000"/>
                  </a:srgbClr>
                </a:solidFill>
                <a:latin typeface="宋体"/>
                <a:ea typeface="宋体"/>
                <a:cs typeface="宋体"/>
              </a:rPr>
              <a:t>建设更高水平的平安中国</a:t>
            </a:r>
            <a:endParaRPr lang="en-US" altLang="en-US" sz="900" dirty="0"/>
          </a:p>
        </p:txBody>
      </p:sp>
      <p:sp>
        <p:nvSpPr>
          <p:cNvPr id="508" name="textbox 508"/>
          <p:cNvSpPr/>
          <p:nvPr/>
        </p:nvSpPr>
        <p:spPr>
          <a:xfrm>
            <a:off x="901712" y="4278333"/>
            <a:ext cx="1083944" cy="161925"/>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20" dirty="0">
                <a:solidFill>
                  <a:srgbClr val="000000">
                    <a:alpha val="100000"/>
                  </a:srgbClr>
                </a:solidFill>
                <a:latin typeface="宋体"/>
                <a:ea typeface="宋体"/>
                <a:cs typeface="宋体"/>
              </a:rPr>
              <a:t>坚持总体国家安全观-</a:t>
            </a:r>
            <a:endParaRPr lang="en-US" altLang="en-US" sz="900" dirty="0"/>
          </a:p>
        </p:txBody>
      </p:sp>
      <p:sp>
        <p:nvSpPr>
          <p:cNvPr id="510" name="textbox 510"/>
          <p:cNvSpPr/>
          <p:nvPr/>
        </p:nvSpPr>
        <p:spPr>
          <a:xfrm>
            <a:off x="477748" y="5220590"/>
            <a:ext cx="157479" cy="1104900"/>
          </a:xfrm>
          <a:prstGeom prst="rect">
            <a:avLst/>
          </a:prstGeom>
        </p:spPr>
        <p:txBody>
          <a:bodyPr vert="eaVert" wrap="square" lIns="0" tIns="0" rIns="0" bIns="0"/>
          <a:lstStyle/>
          <a:p>
            <a:pPr algn="l" rtl="0" eaLnBrk="0">
              <a:lnSpc>
                <a:spcPct val="86000"/>
              </a:lnSpc>
            </a:pPr>
            <a:endParaRPr lang="en-US" altLang="en-US" sz="100" dirty="0"/>
          </a:p>
          <a:p>
            <a:pPr marL="12700" algn="l" rtl="0" eaLnBrk="0">
              <a:lnSpc>
                <a:spcPct val="94000"/>
              </a:lnSpc>
            </a:pPr>
            <a:r>
              <a:rPr sz="900" kern="0" spc="40" dirty="0">
                <a:solidFill>
                  <a:srgbClr val="000000">
                    <a:alpha val="100000"/>
                  </a:srgbClr>
                </a:solidFill>
                <a:latin typeface="宋体"/>
                <a:ea typeface="宋体"/>
                <a:cs typeface="宋体"/>
              </a:rPr>
              <a:t>维护和湖造国家安全</a:t>
            </a:r>
            <a:endParaRPr lang="en-US" altLang="en-US" sz="9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rot="21600000">
            <a:off x="323871" y="3702037"/>
            <a:ext cx="6692868" cy="4102136"/>
            <a:chOff x="0" y="0"/>
            <a:chExt cx="6692868" cy="4102136"/>
          </a:xfrm>
        </p:grpSpPr>
        <p:pic>
          <p:nvPicPr>
            <p:cNvPr id="512" name="picture 512"/>
            <p:cNvPicPr>
              <a:picLocks noChangeAspect="1"/>
            </p:cNvPicPr>
            <p:nvPr/>
          </p:nvPicPr>
          <p:blipFill>
            <a:blip r:embed="rId2"/>
            <a:stretch>
              <a:fillRect/>
            </a:stretch>
          </p:blipFill>
          <p:spPr>
            <a:xfrm rot="21600000">
              <a:off x="0" y="0"/>
              <a:ext cx="6692868" cy="4102136"/>
            </a:xfrm>
            <a:prstGeom prst="rect">
              <a:avLst/>
            </a:prstGeom>
          </p:spPr>
        </p:pic>
        <p:sp>
          <p:nvSpPr>
            <p:cNvPr id="514" name="textbox 514"/>
            <p:cNvSpPr/>
            <p:nvPr/>
          </p:nvSpPr>
          <p:spPr>
            <a:xfrm>
              <a:off x="1555726" y="48653"/>
              <a:ext cx="5104765" cy="4016375"/>
            </a:xfrm>
            <a:prstGeom prst="rect">
              <a:avLst/>
            </a:prstGeom>
          </p:spPr>
          <p:txBody>
            <a:bodyPr vert="horz" wrap="square" lIns="0" tIns="0" rIns="0" bIns="0"/>
            <a:lstStyle/>
            <a:p>
              <a:pPr algn="l" rtl="0" eaLnBrk="0">
                <a:lnSpc>
                  <a:spcPct val="88000"/>
                </a:lnSpc>
              </a:pPr>
              <a:endParaRPr lang="en-US" altLang="en-US" sz="100" dirty="0"/>
            </a:p>
            <a:p>
              <a:pPr marL="12700" algn="l" rtl="0" eaLnBrk="0">
                <a:lnSpc>
                  <a:spcPct val="94000"/>
                </a:lnSpc>
              </a:pPr>
              <a:r>
                <a:rPr sz="900" kern="0" spc="10" dirty="0">
                  <a:solidFill>
                    <a:srgbClr val="000000">
                      <a:alpha val="100000"/>
                    </a:srgbClr>
                  </a:solidFill>
                  <a:latin typeface="宋体"/>
                  <a:ea typeface="宋体"/>
                  <a:cs typeface="宋体"/>
                </a:rPr>
                <a:t>国防和军队建设是捍卫国家主权、</a:t>
              </a:r>
              <a:r>
                <a:rPr sz="900" kern="0" spc="0" dirty="0">
                  <a:solidFill>
                    <a:srgbClr val="000000">
                      <a:alpha val="100000"/>
                    </a:srgbClr>
                  </a:solidFill>
                  <a:latin typeface="宋体"/>
                  <a:ea typeface="宋体"/>
                  <a:cs typeface="宋体"/>
                </a:rPr>
                <a:t>安全、发展利益的坚强后盾</a:t>
              </a:r>
              <a:endParaRPr lang="en-US" altLang="en-US" sz="900" dirty="0"/>
            </a:p>
            <a:p>
              <a:pPr marL="1021715" algn="l" rtl="0" eaLnBrk="0">
                <a:lnSpc>
                  <a:spcPct val="94000"/>
                </a:lnSpc>
                <a:spcBef>
                  <a:spcPts val="235"/>
                </a:spcBef>
              </a:pPr>
              <a:r>
                <a:rPr sz="900" kern="0" spc="10" dirty="0">
                  <a:solidFill>
                    <a:srgbClr val="000000">
                      <a:alpha val="100000"/>
                    </a:srgbClr>
                  </a:solidFill>
                  <a:latin typeface="宋体"/>
                  <a:ea typeface="宋体"/>
                  <a:cs typeface="宋体"/>
                </a:rPr>
                <a:t>为巩固中国共产党的领导和我国社会主</a:t>
              </a:r>
              <a:r>
                <a:rPr sz="900" kern="0" spc="0" dirty="0">
                  <a:solidFill>
                    <a:srgbClr val="000000">
                      <a:alpha val="100000"/>
                    </a:srgbClr>
                  </a:solidFill>
                  <a:latin typeface="宋体"/>
                  <a:ea typeface="宋体"/>
                  <a:cs typeface="宋体"/>
                </a:rPr>
                <a:t>义制度提供战略支撑</a:t>
              </a:r>
              <a:endParaRPr lang="en-US" altLang="en-US" sz="900" dirty="0"/>
            </a:p>
            <a:p>
              <a:pPr marL="1021715" algn="l" rtl="0" eaLnBrk="0">
                <a:lnSpc>
                  <a:spcPct val="83000"/>
                </a:lnSpc>
                <a:spcBef>
                  <a:spcPts val="435"/>
                </a:spcBef>
              </a:pPr>
              <a:r>
                <a:rPr sz="900" kern="0" spc="0" dirty="0">
                  <a:solidFill>
                    <a:srgbClr val="000000">
                      <a:alpha val="100000"/>
                    </a:srgbClr>
                  </a:solidFill>
                  <a:latin typeface="宋体"/>
                  <a:ea typeface="宋体"/>
                  <a:cs typeface="宋体"/>
                </a:rPr>
                <a:t>为捍卫国家主权、统一和领土完整提供战略支撑</a:t>
              </a:r>
              <a:endParaRPr lang="en-US" altLang="en-US" sz="900" dirty="0"/>
            </a:p>
            <a:p>
              <a:pPr marL="1054100" algn="l" rtl="0" eaLnBrk="0">
                <a:lnSpc>
                  <a:spcPts val="1250"/>
                </a:lnSpc>
              </a:pPr>
              <a:r>
                <a:rPr sz="900" kern="0" spc="-10" dirty="0">
                  <a:solidFill>
                    <a:srgbClr val="000000">
                      <a:alpha val="100000"/>
                    </a:srgbClr>
                  </a:solidFill>
                  <a:latin typeface="宋体"/>
                  <a:ea typeface="宋体"/>
                  <a:cs typeface="宋体"/>
                </a:rPr>
                <a:t>为维护我国海外利益提供战略</a:t>
              </a:r>
              <a:r>
                <a:rPr sz="900" kern="0" spc="-20" dirty="0">
                  <a:solidFill>
                    <a:srgbClr val="000000">
                      <a:alpha val="100000"/>
                    </a:srgbClr>
                  </a:solidFill>
                  <a:latin typeface="宋体"/>
                  <a:ea typeface="宋体"/>
                  <a:cs typeface="宋体"/>
                </a:rPr>
                <a:t>支撑</a:t>
              </a:r>
              <a:endParaRPr lang="en-US" altLang="en-US" sz="900" dirty="0"/>
            </a:p>
            <a:p>
              <a:pPr marL="1021715" algn="l" rtl="0" eaLnBrk="0">
                <a:lnSpc>
                  <a:spcPct val="94000"/>
                </a:lnSpc>
                <a:spcBef>
                  <a:spcPts val="455"/>
                </a:spcBef>
              </a:pPr>
              <a:r>
                <a:rPr sz="900" kern="0" spc="0" dirty="0">
                  <a:solidFill>
                    <a:srgbClr val="000000">
                      <a:alpha val="100000"/>
                    </a:srgbClr>
                  </a:solidFill>
                  <a:latin typeface="宋体"/>
                  <a:ea typeface="宋体"/>
                  <a:cs typeface="宋体"/>
                </a:rPr>
                <a:t>为促进世界和平发展提供战略支撑</a:t>
              </a:r>
              <a:endParaRPr lang="en-US" altLang="en-US" sz="900" dirty="0"/>
            </a:p>
            <a:p>
              <a:pPr marL="196850" algn="l" rtl="0" eaLnBrk="0">
                <a:lnSpc>
                  <a:spcPct val="94000"/>
                </a:lnSpc>
                <a:spcBef>
                  <a:spcPts val="1035"/>
                </a:spcBef>
              </a:pPr>
              <a:r>
                <a:rPr sz="900" kern="0" spc="0" dirty="0">
                  <a:solidFill>
                    <a:srgbClr val="23AFD3">
                      <a:alpha val="100000"/>
                    </a:srgbClr>
                  </a:solidFill>
                  <a:latin typeface="宋体"/>
                  <a:ea typeface="宋体"/>
                  <a:cs typeface="宋体"/>
                </a:rPr>
                <a:t>建设强大军队是接续奋斗的伟大事业</a:t>
              </a:r>
              <a:endParaRPr lang="en-US" altLang="en-US" sz="900" dirty="0"/>
            </a:p>
            <a:p>
              <a:pPr marL="1358265" algn="l" rtl="0" eaLnBrk="0">
                <a:lnSpc>
                  <a:spcPct val="72000"/>
                </a:lnSpc>
                <a:spcBef>
                  <a:spcPts val="75"/>
                </a:spcBef>
              </a:pPr>
              <a:r>
                <a:rPr sz="900" kern="0" spc="0" dirty="0">
                  <a:solidFill>
                    <a:srgbClr val="000000">
                      <a:alpha val="100000"/>
                    </a:srgbClr>
                  </a:solidFill>
                  <a:latin typeface="宋体"/>
                  <a:ea typeface="宋体"/>
                  <a:cs typeface="宋体"/>
                </a:rPr>
                <a:t>建设一支听党指挥、能打胜仗、作风优</a:t>
              </a:r>
              <a:r>
                <a:rPr sz="900" kern="0" spc="-10" dirty="0">
                  <a:solidFill>
                    <a:srgbClr val="000000">
                      <a:alpha val="100000"/>
                    </a:srgbClr>
                  </a:solidFill>
                  <a:latin typeface="宋体"/>
                  <a:ea typeface="宋体"/>
                  <a:cs typeface="宋体"/>
                </a:rPr>
                <a:t>良的人民军队</a:t>
              </a:r>
              <a:endParaRPr lang="en-US" altLang="en-US" sz="900" dirty="0"/>
            </a:p>
            <a:p>
              <a:pPr marL="196850" algn="l" rtl="0" eaLnBrk="0">
                <a:lnSpc>
                  <a:spcPts val="675"/>
                </a:lnSpc>
              </a:pPr>
              <a:r>
                <a:rPr sz="900" kern="0" spc="-10" dirty="0">
                  <a:solidFill>
                    <a:srgbClr val="000000">
                      <a:alpha val="100000"/>
                    </a:srgbClr>
                  </a:solidFill>
                  <a:latin typeface="宋体"/>
                  <a:ea typeface="宋体"/>
                  <a:cs typeface="宋体"/>
                </a:rPr>
                <a:t>强军目标的科学内涵</a:t>
              </a:r>
              <a:endParaRPr lang="en-US" altLang="en-US" sz="900" dirty="0"/>
            </a:p>
            <a:p>
              <a:pPr marL="1358265" algn="l" rtl="0" eaLnBrk="0">
                <a:lnSpc>
                  <a:spcPct val="79000"/>
                </a:lnSpc>
                <a:spcBef>
                  <a:spcPts val="5"/>
                </a:spcBef>
              </a:pPr>
              <a:r>
                <a:rPr sz="900" kern="0" spc="0" dirty="0">
                  <a:solidFill>
                    <a:srgbClr val="000000">
                      <a:alpha val="100000"/>
                    </a:srgbClr>
                  </a:solidFill>
                  <a:latin typeface="宋体"/>
                  <a:ea typeface="宋体"/>
                  <a:cs typeface="宋体"/>
                </a:rPr>
                <a:t>把人民军队建设成为世</a:t>
              </a:r>
              <a:r>
                <a:rPr sz="900" kern="0" spc="-10" dirty="0">
                  <a:solidFill>
                    <a:srgbClr val="000000">
                      <a:alpha val="100000"/>
                    </a:srgbClr>
                  </a:solidFill>
                  <a:latin typeface="宋体"/>
                  <a:ea typeface="宋体"/>
                  <a:cs typeface="宋体"/>
                </a:rPr>
                <a:t>界一流军队</a:t>
              </a:r>
              <a:endParaRPr lang="en-US" altLang="en-US" sz="900" dirty="0"/>
            </a:p>
            <a:p>
              <a:pPr marL="1358265" algn="l" rtl="0" eaLnBrk="0">
                <a:lnSpc>
                  <a:spcPts val="1290"/>
                </a:lnSpc>
              </a:pPr>
              <a:r>
                <a:rPr sz="900" kern="0" spc="0" dirty="0">
                  <a:solidFill>
                    <a:srgbClr val="000000">
                      <a:alpha val="100000"/>
                    </a:srgbClr>
                  </a:solidFill>
                  <a:latin typeface="宋体"/>
                  <a:ea typeface="宋体"/>
                  <a:cs typeface="宋体"/>
                </a:rPr>
                <a:t>2027年实现建军一</a:t>
              </a:r>
              <a:r>
                <a:rPr sz="900" kern="0" spc="-10" dirty="0">
                  <a:solidFill>
                    <a:srgbClr val="000000">
                      <a:alpha val="100000"/>
                    </a:srgbClr>
                  </a:solidFill>
                  <a:latin typeface="宋体"/>
                  <a:ea typeface="宋体"/>
                  <a:cs typeface="宋体"/>
                </a:rPr>
                <a:t>百年奋斗目标</a:t>
              </a:r>
              <a:endParaRPr lang="en-US" altLang="en-US" sz="900" dirty="0"/>
            </a:p>
            <a:p>
              <a:pPr marL="1358265" algn="l" rtl="0" eaLnBrk="0">
                <a:lnSpc>
                  <a:spcPct val="94000"/>
                </a:lnSpc>
                <a:spcBef>
                  <a:spcPts val="355"/>
                </a:spcBef>
              </a:pPr>
              <a:r>
                <a:rPr sz="900" kern="0" spc="10" dirty="0">
                  <a:solidFill>
                    <a:srgbClr val="000000">
                      <a:alpha val="100000"/>
                    </a:srgbClr>
                  </a:solidFill>
                  <a:latin typeface="宋体"/>
                  <a:ea typeface="宋体"/>
                  <a:cs typeface="宋体"/>
                </a:rPr>
                <a:t>2035年基本实现国防和</a:t>
              </a:r>
              <a:r>
                <a:rPr sz="900" kern="0" spc="0" dirty="0">
                  <a:solidFill>
                    <a:srgbClr val="000000">
                      <a:alpha val="100000"/>
                    </a:srgbClr>
                  </a:solidFill>
                  <a:latin typeface="宋体"/>
                  <a:ea typeface="宋体"/>
                  <a:cs typeface="宋体"/>
                </a:rPr>
                <a:t>军队现代化</a:t>
              </a:r>
              <a:endParaRPr lang="en-US" altLang="en-US" sz="900" dirty="0"/>
            </a:p>
            <a:p>
              <a:pPr marL="1358265" algn="l" rtl="0" eaLnBrk="0">
                <a:lnSpc>
                  <a:spcPct val="94000"/>
                </a:lnSpc>
                <a:spcBef>
                  <a:spcPts val="435"/>
                </a:spcBef>
              </a:pPr>
              <a:r>
                <a:rPr sz="900" kern="0" spc="0" dirty="0">
                  <a:solidFill>
                    <a:srgbClr val="000000">
                      <a:alpha val="100000"/>
                    </a:srgbClr>
                  </a:solidFill>
                  <a:latin typeface="宋体"/>
                  <a:ea typeface="宋体"/>
                  <a:cs typeface="宋体"/>
                </a:rPr>
                <a:t>本世纪中叶把人民军队全面建成世</a:t>
              </a:r>
              <a:r>
                <a:rPr sz="900" kern="0" spc="-10" dirty="0">
                  <a:solidFill>
                    <a:srgbClr val="000000">
                      <a:alpha val="100000"/>
                    </a:srgbClr>
                  </a:solidFill>
                  <a:latin typeface="宋体"/>
                  <a:ea typeface="宋体"/>
                  <a:cs typeface="宋体"/>
                </a:rPr>
                <a:t>界一流军队</a:t>
              </a:r>
              <a:endParaRPr lang="en-US" altLang="en-US" sz="900" dirty="0"/>
            </a:p>
            <a:p>
              <a:pPr marL="1567815" algn="l" rtl="0" eaLnBrk="0">
                <a:lnSpc>
                  <a:spcPct val="94000"/>
                </a:lnSpc>
                <a:spcBef>
                  <a:spcPts val="835"/>
                </a:spcBef>
              </a:pPr>
              <a:r>
                <a:rPr sz="900" kern="0" spc="-10" dirty="0">
                  <a:solidFill>
                    <a:srgbClr val="000000">
                      <a:alpha val="100000"/>
                    </a:srgbClr>
                  </a:solidFill>
                  <a:latin typeface="宋体"/>
                  <a:ea typeface="宋体"/>
                  <a:cs typeface="宋体"/>
                </a:rPr>
                <a:t>建军之本、强军之魂</a:t>
              </a:r>
              <a:endParaRPr lang="en-US" altLang="en-US" sz="900" dirty="0"/>
            </a:p>
            <a:p>
              <a:pPr marL="1567815" algn="l" rtl="0" eaLnBrk="0">
                <a:lnSpc>
                  <a:spcPct val="95000"/>
                </a:lnSpc>
                <a:spcBef>
                  <a:spcPts val="285"/>
                </a:spcBef>
              </a:pPr>
              <a:r>
                <a:rPr sz="900" kern="0" spc="-10" dirty="0">
                  <a:solidFill>
                    <a:srgbClr val="000000">
                      <a:alpha val="100000"/>
                    </a:srgbClr>
                  </a:solidFill>
                  <a:latin typeface="宋体"/>
                  <a:ea typeface="宋体"/>
                  <a:cs typeface="宋体"/>
                </a:rPr>
                <a:t>必须以一整套制度作保证</a:t>
              </a:r>
              <a:endParaRPr lang="en-US" altLang="en-US" sz="900" dirty="0"/>
            </a:p>
            <a:p>
              <a:pPr marL="1567815" algn="l" rtl="0" eaLnBrk="0">
                <a:lnSpc>
                  <a:spcPct val="83000"/>
                </a:lnSpc>
                <a:spcBef>
                  <a:spcPts val="370"/>
                </a:spcBef>
              </a:pPr>
              <a:r>
                <a:rPr sz="900" kern="0" spc="-10" dirty="0">
                  <a:solidFill>
                    <a:srgbClr val="000000">
                      <a:alpha val="100000"/>
                    </a:srgbClr>
                  </a:solidFill>
                  <a:latin typeface="宋体"/>
                  <a:ea typeface="宋体"/>
                  <a:cs typeface="宋体"/>
                </a:rPr>
                <a:t>军委主席负责制是根本实现形式</a:t>
              </a:r>
              <a:endParaRPr lang="en-US" altLang="en-US" sz="900" dirty="0"/>
            </a:p>
            <a:p>
              <a:pPr marL="2145665" algn="l" rtl="0" eaLnBrk="0">
                <a:lnSpc>
                  <a:spcPts val="1350"/>
                </a:lnSpc>
              </a:pPr>
              <a:r>
                <a:rPr sz="900" kern="0" spc="-10" dirty="0">
                  <a:solidFill>
                    <a:srgbClr val="000000">
                      <a:alpha val="100000"/>
                    </a:srgbClr>
                  </a:solidFill>
                  <a:latin typeface="宋体"/>
                  <a:ea typeface="宋体"/>
                  <a:cs typeface="宋体"/>
                </a:rPr>
                <a:t>政治建军是立军之本</a:t>
              </a:r>
              <a:endParaRPr lang="en-US" altLang="en-US" sz="900" dirty="0"/>
            </a:p>
            <a:p>
              <a:pPr marL="2145665" algn="l" rtl="0" eaLnBrk="0">
                <a:lnSpc>
                  <a:spcPct val="105000"/>
                </a:lnSpc>
                <a:spcBef>
                  <a:spcPts val="405"/>
                </a:spcBef>
              </a:pPr>
              <a:r>
                <a:rPr sz="900" kern="0" spc="10" dirty="0">
                  <a:solidFill>
                    <a:srgbClr val="000000">
                      <a:alpha val="100000"/>
                    </a:srgbClr>
                  </a:solidFill>
                  <a:latin typeface="宋体"/>
                  <a:ea typeface="宋体"/>
                  <a:cs typeface="宋体"/>
                </a:rPr>
                <a:t>改革是决定人民军队发展壮大、制胜未来的关键</a:t>
              </a:r>
              <a:r>
                <a:rPr sz="900" kern="0" spc="0" dirty="0">
                  <a:solidFill>
                    <a:srgbClr val="000000">
                      <a:alpha val="100000"/>
                    </a:srgbClr>
                  </a:solidFill>
                  <a:latin typeface="宋体"/>
                  <a:ea typeface="宋体"/>
                  <a:cs typeface="宋体"/>
                </a:rPr>
                <a:t>一招</a:t>
              </a:r>
              <a:r>
                <a:rPr sz="900" kern="0" spc="-10" dirty="0">
                  <a:solidFill>
                    <a:srgbClr val="000000">
                      <a:alpha val="100000"/>
                    </a:srgbClr>
                  </a:solidFill>
                  <a:latin typeface="宋体"/>
                  <a:ea typeface="宋体"/>
                  <a:cs typeface="宋体"/>
                </a:rPr>
                <a:t>      科技是核心战斗力</a:t>
              </a:r>
              <a:endParaRPr lang="en-US" altLang="en-US" sz="900" dirty="0"/>
            </a:p>
            <a:p>
              <a:pPr marL="2145665" algn="l" rtl="0" eaLnBrk="0">
                <a:lnSpc>
                  <a:spcPct val="94000"/>
                </a:lnSpc>
                <a:spcBef>
                  <a:spcPts val="335"/>
                </a:spcBef>
              </a:pPr>
              <a:r>
                <a:rPr sz="900" kern="0" spc="-10" dirty="0">
                  <a:solidFill>
                    <a:srgbClr val="000000">
                      <a:alpha val="100000"/>
                    </a:srgbClr>
                  </a:solidFill>
                  <a:latin typeface="宋体"/>
                  <a:ea typeface="宋体"/>
                  <a:cs typeface="宋体"/>
                </a:rPr>
                <a:t>强军之道，要在得人</a:t>
              </a:r>
              <a:endParaRPr lang="en-US" altLang="en-US" sz="900" dirty="0"/>
            </a:p>
            <a:p>
              <a:pPr marL="2145665" algn="l" rtl="0" eaLnBrk="0">
                <a:lnSpc>
                  <a:spcPct val="94000"/>
                </a:lnSpc>
                <a:spcBef>
                  <a:spcPts val="285"/>
                </a:spcBef>
              </a:pPr>
              <a:r>
                <a:rPr sz="900" kern="0" spc="0" dirty="0">
                  <a:solidFill>
                    <a:srgbClr val="000000">
                      <a:alpha val="100000"/>
                    </a:srgbClr>
                  </a:solidFill>
                  <a:latin typeface="宋体"/>
                  <a:ea typeface="宋体"/>
                  <a:cs typeface="宋体"/>
                </a:rPr>
                <a:t>依法治军是我们党建军治</a:t>
              </a:r>
              <a:r>
                <a:rPr sz="900" kern="0" spc="-10" dirty="0">
                  <a:solidFill>
                    <a:srgbClr val="000000">
                      <a:alpha val="100000"/>
                    </a:srgbClr>
                  </a:solidFill>
                  <a:latin typeface="宋体"/>
                  <a:ea typeface="宋体"/>
                  <a:cs typeface="宋体"/>
                </a:rPr>
                <a:t>军基本方式</a:t>
              </a:r>
              <a:endParaRPr lang="en-US" altLang="en-US" sz="900" dirty="0"/>
            </a:p>
            <a:p>
              <a:pPr marL="107950" algn="l" rtl="0" eaLnBrk="0">
                <a:lnSpc>
                  <a:spcPct val="94000"/>
                </a:lnSpc>
                <a:spcBef>
                  <a:spcPts val="285"/>
                </a:spcBef>
              </a:pPr>
              <a:r>
                <a:rPr sz="900" kern="0" spc="0" dirty="0">
                  <a:solidFill>
                    <a:srgbClr val="000000">
                      <a:alpha val="100000"/>
                    </a:srgbClr>
                  </a:solidFill>
                  <a:latin typeface="宋体"/>
                  <a:ea typeface="宋体"/>
                  <a:cs typeface="宋体"/>
                </a:rPr>
                <a:t>全面加强练兵备战牢固树立战斗力这个唯</a:t>
              </a:r>
              <a:r>
                <a:rPr sz="900" kern="0" spc="0" dirty="0">
                  <a:solidFill>
                    <a:srgbClr val="13A2CE">
                      <a:alpha val="100000"/>
                    </a:srgbClr>
                  </a:solidFill>
                  <a:latin typeface="宋体"/>
                  <a:ea typeface="宋体"/>
                  <a:cs typeface="宋体"/>
                </a:rPr>
                <a:t>一</a:t>
              </a:r>
              <a:r>
                <a:rPr sz="900" kern="0" spc="0" dirty="0">
                  <a:solidFill>
                    <a:srgbClr val="000000">
                      <a:alpha val="100000"/>
                    </a:srgbClr>
                  </a:solidFill>
                  <a:latin typeface="宋体"/>
                  <a:ea typeface="宋体"/>
                  <a:cs typeface="宋体"/>
                </a:rPr>
                <a:t>的根本标准</a:t>
              </a:r>
              <a:endParaRPr lang="en-US" altLang="en-US" sz="900" dirty="0"/>
            </a:p>
            <a:p>
              <a:pPr algn="r" rtl="0" eaLnBrk="0">
                <a:lnSpc>
                  <a:spcPct val="95000"/>
                </a:lnSpc>
                <a:spcBef>
                  <a:spcPts val="430"/>
                </a:spcBef>
              </a:pPr>
              <a:r>
                <a:rPr sz="900" kern="0" spc="10" dirty="0">
                  <a:solidFill>
                    <a:srgbClr val="000000">
                      <a:alpha val="100000"/>
                    </a:srgbClr>
                  </a:solidFill>
                  <a:latin typeface="宋体"/>
                  <a:ea typeface="宋体"/>
                  <a:cs typeface="宋体"/>
                </a:rPr>
                <a:t>着眼于更好统筹发展和安全、</a:t>
              </a:r>
              <a:r>
                <a:rPr sz="900" kern="0" spc="0" dirty="0">
                  <a:solidFill>
                    <a:srgbClr val="000000">
                      <a:alpha val="100000"/>
                    </a:srgbClr>
                  </a:solidFill>
                  <a:latin typeface="宋体"/>
                  <a:ea typeface="宋体"/>
                  <a:cs typeface="宋体"/>
                </a:rPr>
                <a:t>更好统筹经济建设和国防建设</a:t>
              </a:r>
              <a:endParaRPr lang="en-US" altLang="en-US" sz="900" dirty="0"/>
            </a:p>
            <a:p>
              <a:pPr marL="107950" algn="l" rtl="0" eaLnBrk="0">
                <a:lnSpc>
                  <a:spcPts val="1100"/>
                </a:lnSpc>
                <a:spcBef>
                  <a:spcPts val="25"/>
                </a:spcBef>
              </a:pPr>
              <a:r>
                <a:rPr sz="1300" kern="0" spc="60" baseline="6000" dirty="0">
                  <a:solidFill>
                    <a:srgbClr val="000000">
                      <a:alpha val="100000"/>
                    </a:srgbClr>
                  </a:solidFill>
                  <a:latin typeface="宋体"/>
                  <a:ea typeface="宋体"/>
                  <a:cs typeface="宋体"/>
                </a:rPr>
                <a:t>巩固提高一体化国家战略体系和能力</a:t>
              </a:r>
              <a:r>
                <a:rPr sz="800" kern="0" spc="0" dirty="0">
                  <a:solidFill>
                    <a:srgbClr val="000000">
                      <a:alpha val="100000"/>
                    </a:srgbClr>
                  </a:solidFill>
                  <a:latin typeface="宋体"/>
                  <a:ea typeface="宋体"/>
                  <a:cs typeface="宋体"/>
                </a:rPr>
                <a:t>   </a:t>
              </a:r>
              <a:r>
                <a:rPr sz="1300" kern="0" spc="50" baseline="-6000" dirty="0">
                  <a:solidFill>
                    <a:srgbClr val="000000">
                      <a:alpha val="100000"/>
                    </a:srgbClr>
                  </a:solidFill>
                  <a:latin typeface="宋体"/>
                  <a:ea typeface="宋体"/>
                  <a:cs typeface="宋体"/>
                </a:rPr>
                <a:t>关键要在一体化上下功夫</a:t>
              </a:r>
              <a:endParaRPr lang="en-US" altLang="en-US" sz="1300" baseline="-6000" dirty="0"/>
            </a:p>
            <a:p>
              <a:pPr algn="l" rtl="0" eaLnBrk="0">
                <a:lnSpc>
                  <a:spcPct val="114000"/>
                </a:lnSpc>
              </a:pPr>
              <a:endParaRPr lang="en-US" altLang="en-US" sz="400" dirty="0"/>
            </a:p>
            <a:p>
              <a:pPr marL="2101215" algn="l" rtl="0" eaLnBrk="0">
                <a:lnSpc>
                  <a:spcPct val="94000"/>
                </a:lnSpc>
                <a:spcBef>
                  <a:spcPts val="0"/>
                </a:spcBef>
              </a:pPr>
              <a:r>
                <a:rPr sz="900" kern="0" spc="10" dirty="0">
                  <a:solidFill>
                    <a:srgbClr val="000000">
                      <a:alpha val="100000"/>
                    </a:srgbClr>
                  </a:solidFill>
                  <a:latin typeface="宋体"/>
                  <a:ea typeface="宋体"/>
                  <a:cs typeface="宋体"/>
                </a:rPr>
                <a:t>军政军民团结是实现富国和强军相统一</a:t>
              </a:r>
              <a:r>
                <a:rPr sz="900" kern="0" spc="0" dirty="0">
                  <a:solidFill>
                    <a:srgbClr val="000000">
                      <a:alpha val="100000"/>
                    </a:srgbClr>
                  </a:solidFill>
                  <a:latin typeface="宋体"/>
                  <a:ea typeface="宋体"/>
                  <a:cs typeface="宋体"/>
                </a:rPr>
                <a:t>的重要政治保障</a:t>
              </a:r>
              <a:endParaRPr lang="en-US" altLang="en-US" sz="900" dirty="0"/>
            </a:p>
          </p:txBody>
        </p:sp>
      </p:grpSp>
      <p:sp>
        <p:nvSpPr>
          <p:cNvPr id="516" name="textbox 516"/>
          <p:cNvSpPr/>
          <p:nvPr/>
        </p:nvSpPr>
        <p:spPr>
          <a:xfrm>
            <a:off x="91659" y="2995486"/>
            <a:ext cx="5933440" cy="676275"/>
          </a:xfrm>
          <a:prstGeom prst="rect">
            <a:avLst/>
          </a:prstGeom>
        </p:spPr>
        <p:txBody>
          <a:bodyPr vert="horz" wrap="square" lIns="0" tIns="0" rIns="0" bIns="0"/>
          <a:lstStyle/>
          <a:p>
            <a:pPr algn="l" rtl="0" eaLnBrk="0">
              <a:lnSpc>
                <a:spcPct val="78000"/>
              </a:lnSpc>
            </a:pPr>
            <a:endParaRPr lang="en-US" altLang="en-US" sz="100" dirty="0"/>
          </a:p>
          <a:p>
            <a:pPr algn="r" rtl="0" eaLnBrk="0">
              <a:lnSpc>
                <a:spcPct val="98000"/>
              </a:lnSpc>
            </a:pPr>
            <a:r>
              <a:rPr sz="1900" b="1" kern="0" spc="100" dirty="0">
                <a:solidFill>
                  <a:srgbClr val="000000">
                    <a:alpha val="100000"/>
                  </a:srgbClr>
                </a:solidFill>
                <a:latin typeface="SimHei"/>
                <a:ea typeface="SimHei"/>
                <a:cs typeface="SimHei"/>
              </a:rPr>
              <a:t>第十四章</a:t>
            </a:r>
            <a:r>
              <a:rPr sz="1900" kern="0" spc="100" dirty="0">
                <a:solidFill>
                  <a:srgbClr val="000000">
                    <a:alpha val="100000"/>
                  </a:srgbClr>
                </a:solidFill>
                <a:latin typeface="SimHei"/>
                <a:ea typeface="SimHei"/>
                <a:cs typeface="SimHei"/>
              </a:rPr>
              <a:t>  </a:t>
            </a:r>
            <a:r>
              <a:rPr sz="1900" b="1" kern="0" spc="100" dirty="0">
                <a:solidFill>
                  <a:srgbClr val="000000">
                    <a:alpha val="100000"/>
                  </a:srgbClr>
                </a:solidFill>
                <a:latin typeface="SimHei"/>
                <a:ea typeface="SimHei"/>
                <a:cs typeface="SimHei"/>
              </a:rPr>
              <a:t>建设巩固国防和</a:t>
            </a:r>
            <a:r>
              <a:rPr sz="1900" b="1" kern="0" spc="90" dirty="0">
                <a:solidFill>
                  <a:srgbClr val="000000">
                    <a:alpha val="100000"/>
                  </a:srgbClr>
                </a:solidFill>
                <a:latin typeface="SimHei"/>
                <a:ea typeface="SimHei"/>
                <a:cs typeface="SimHei"/>
              </a:rPr>
              <a:t>强大人民军队</a:t>
            </a:r>
            <a:endParaRPr lang="en-US" altLang="en-US" sz="1900" dirty="0"/>
          </a:p>
          <a:p>
            <a:pPr algn="l" rtl="0" eaLnBrk="0">
              <a:lnSpc>
                <a:spcPct val="108000"/>
              </a:lnSpc>
            </a:pPr>
            <a:endParaRPr lang="en-US" altLang="en-US" sz="900" dirty="0"/>
          </a:p>
          <a:p>
            <a:pPr marL="12700" algn="l" rtl="0" eaLnBrk="0">
              <a:lnSpc>
                <a:spcPct val="96000"/>
              </a:lnSpc>
              <a:spcBef>
                <a:spcPts val="0"/>
              </a:spcBef>
            </a:pPr>
            <a:r>
              <a:rPr sz="1500" b="1" kern="0" spc="10" dirty="0">
                <a:solidFill>
                  <a:srgbClr val="000000">
                    <a:alpha val="100000"/>
                  </a:srgbClr>
                </a:solidFill>
                <a:latin typeface="SimHei"/>
                <a:ea typeface="SimHei"/>
                <a:cs typeface="SimHei"/>
              </a:rPr>
              <a:t>本章思维导图</a:t>
            </a:r>
            <a:endParaRPr lang="en-US" altLang="en-US" sz="1500" dirty="0"/>
          </a:p>
        </p:txBody>
      </p:sp>
      <p:sp>
        <p:nvSpPr>
          <p:cNvPr id="518" name="textbox 518"/>
          <p:cNvSpPr/>
          <p:nvPr/>
        </p:nvSpPr>
        <p:spPr>
          <a:xfrm>
            <a:off x="1974886" y="6468023"/>
            <a:ext cx="1943100" cy="255270"/>
          </a:xfrm>
          <a:prstGeom prst="rect">
            <a:avLst/>
          </a:prstGeom>
        </p:spPr>
        <p:txBody>
          <a:bodyPr vert="horz" wrap="square" lIns="0" tIns="0" rIns="0" bIns="0"/>
          <a:lstStyle/>
          <a:p>
            <a:pPr algn="l" rtl="0" eaLnBrk="0">
              <a:lnSpc>
                <a:spcPct val="85000"/>
              </a:lnSpc>
            </a:pPr>
            <a:endParaRPr lang="en-US" altLang="en-US" sz="100" dirty="0"/>
          </a:p>
          <a:p>
            <a:pPr marL="481965" indent="-469265" algn="l" rtl="0" eaLnBrk="0">
              <a:lnSpc>
                <a:spcPct val="94000"/>
              </a:lnSpc>
            </a:pPr>
            <a:r>
              <a:rPr sz="800" kern="0" spc="60" dirty="0">
                <a:solidFill>
                  <a:srgbClr val="000000">
                    <a:alpha val="100000"/>
                  </a:srgbClr>
                </a:solidFill>
                <a:latin typeface="宋体"/>
                <a:ea typeface="宋体"/>
                <a:cs typeface="宋体"/>
              </a:rPr>
              <a:t>坚持政治建军、改革强军、科技强军、</a:t>
            </a:r>
            <a:r>
              <a:rPr sz="800" kern="0" spc="30" dirty="0">
                <a:solidFill>
                  <a:srgbClr val="000000">
                    <a:alpha val="100000"/>
                  </a:srgbClr>
                </a:solidFill>
                <a:latin typeface="宋体"/>
                <a:ea typeface="宋体"/>
                <a:cs typeface="宋体"/>
              </a:rPr>
              <a:t>  </a:t>
            </a:r>
            <a:r>
              <a:rPr sz="800" kern="0" spc="100" dirty="0">
                <a:solidFill>
                  <a:srgbClr val="000000">
                    <a:alpha val="100000"/>
                  </a:srgbClr>
                </a:solidFill>
                <a:latin typeface="宋体"/>
                <a:ea typeface="宋体"/>
                <a:cs typeface="宋体"/>
              </a:rPr>
              <a:t>人才强荤、依法治军</a:t>
            </a:r>
            <a:endParaRPr lang="en-US" altLang="en-US" sz="800" dirty="0"/>
          </a:p>
        </p:txBody>
      </p:sp>
      <p:sp>
        <p:nvSpPr>
          <p:cNvPr id="520" name="textbox 520"/>
          <p:cNvSpPr/>
          <p:nvPr/>
        </p:nvSpPr>
        <p:spPr>
          <a:xfrm>
            <a:off x="2063750" y="5192159"/>
            <a:ext cx="1049655" cy="276859"/>
          </a:xfrm>
          <a:prstGeom prst="rect">
            <a:avLst/>
          </a:prstGeom>
        </p:spPr>
        <p:txBody>
          <a:bodyPr vert="horz" wrap="square" lIns="0" tIns="0" rIns="0" bIns="0"/>
          <a:lstStyle/>
          <a:p>
            <a:pPr algn="l" rtl="0" eaLnBrk="0">
              <a:lnSpc>
                <a:spcPct val="86000"/>
              </a:lnSpc>
            </a:pPr>
            <a:endParaRPr lang="en-US" altLang="en-US" sz="100" dirty="0"/>
          </a:p>
          <a:p>
            <a:pPr marL="12700" algn="l" rtl="0" eaLnBrk="0">
              <a:lnSpc>
                <a:spcPct val="88000"/>
              </a:lnSpc>
            </a:pPr>
            <a:r>
              <a:rPr sz="900" kern="0" spc="-10" dirty="0">
                <a:solidFill>
                  <a:srgbClr val="000000">
                    <a:alpha val="100000"/>
                  </a:srgbClr>
                </a:solidFill>
                <a:latin typeface="宋体"/>
                <a:ea typeface="宋体"/>
                <a:cs typeface="宋体"/>
              </a:rPr>
              <a:t>全面推进国防和军队</a:t>
            </a:r>
            <a:endParaRPr lang="en-US" altLang="en-US" sz="900" dirty="0"/>
          </a:p>
          <a:p>
            <a:pPr marL="69215" algn="l" rtl="0" eaLnBrk="0">
              <a:lnSpc>
                <a:spcPct val="94000"/>
              </a:lnSpc>
              <a:spcBef>
                <a:spcPts val="10"/>
              </a:spcBef>
            </a:pPr>
            <a:r>
              <a:rPr sz="900" kern="0" spc="-10" dirty="0">
                <a:solidFill>
                  <a:srgbClr val="FFFFFF">
                    <a:alpha val="100000"/>
                  </a:srgbClr>
                </a:solidFill>
                <a:latin typeface="宋体"/>
                <a:ea typeface="宋体"/>
                <a:cs typeface="宋体"/>
              </a:rPr>
              <a:t>现代化的战略安排</a:t>
            </a:r>
            <a:endParaRPr lang="en-US" altLang="en-US" sz="900" dirty="0"/>
          </a:p>
        </p:txBody>
      </p:sp>
      <p:sp>
        <p:nvSpPr>
          <p:cNvPr id="522" name="textbox 522"/>
          <p:cNvSpPr/>
          <p:nvPr/>
        </p:nvSpPr>
        <p:spPr>
          <a:xfrm>
            <a:off x="908059" y="5027378"/>
            <a:ext cx="1003935" cy="262890"/>
          </a:xfrm>
          <a:prstGeom prst="rect">
            <a:avLst/>
          </a:prstGeom>
        </p:spPr>
        <p:txBody>
          <a:bodyPr vert="horz" wrap="square" lIns="0" tIns="0" rIns="0" bIns="0"/>
          <a:lstStyle/>
          <a:p>
            <a:pPr algn="l" rtl="0" eaLnBrk="0">
              <a:lnSpc>
                <a:spcPct val="76000"/>
              </a:lnSpc>
            </a:pPr>
            <a:endParaRPr lang="en-US" altLang="en-US" sz="100" dirty="0"/>
          </a:p>
          <a:p>
            <a:pPr marL="247015" indent="-234315" algn="l" rtl="0" eaLnBrk="0">
              <a:lnSpc>
                <a:spcPct val="92000"/>
              </a:lnSpc>
            </a:pPr>
            <a:r>
              <a:rPr sz="800" kern="0" spc="0" dirty="0">
                <a:solidFill>
                  <a:srgbClr val="000000">
                    <a:alpha val="100000"/>
                  </a:srgbClr>
                </a:solidFill>
                <a:latin typeface="宋体"/>
                <a:ea typeface="宋体"/>
                <a:cs typeface="宋体"/>
              </a:rPr>
              <a:t>实现党在新时代的，</a:t>
            </a:r>
            <a:r>
              <a:rPr sz="800" kern="0" spc="10" dirty="0">
                <a:solidFill>
                  <a:srgbClr val="000000">
                    <a:alpha val="100000"/>
                  </a:srgbClr>
                </a:solidFill>
                <a:latin typeface="宋体"/>
                <a:ea typeface="宋体"/>
                <a:cs typeface="宋体"/>
              </a:rPr>
              <a:t>  </a:t>
            </a:r>
            <a:r>
              <a:rPr sz="900" kern="0" spc="-20" dirty="0">
                <a:solidFill>
                  <a:srgbClr val="000000">
                    <a:alpha val="100000"/>
                  </a:srgbClr>
                </a:solidFill>
                <a:latin typeface="宋体"/>
                <a:ea typeface="宋体"/>
                <a:cs typeface="宋体"/>
              </a:rPr>
              <a:t>强军目标</a:t>
            </a:r>
            <a:endParaRPr lang="en-US" altLang="en-US" sz="900" dirty="0"/>
          </a:p>
        </p:txBody>
      </p:sp>
      <p:sp>
        <p:nvSpPr>
          <p:cNvPr id="524" name="textbox 524"/>
          <p:cNvSpPr/>
          <p:nvPr/>
        </p:nvSpPr>
        <p:spPr>
          <a:xfrm>
            <a:off x="1873251" y="3979364"/>
            <a:ext cx="949325" cy="269875"/>
          </a:xfrm>
          <a:prstGeom prst="rect">
            <a:avLst/>
          </a:prstGeom>
        </p:spPr>
        <p:txBody>
          <a:bodyPr vert="horz" wrap="square" lIns="0" tIns="0" rIns="0" bIns="0"/>
          <a:lstStyle/>
          <a:p>
            <a:pPr algn="l" rtl="0" eaLnBrk="0">
              <a:lnSpc>
                <a:spcPct val="84000"/>
              </a:lnSpc>
            </a:pPr>
            <a:endParaRPr lang="en-US" altLang="en-US" sz="100" dirty="0"/>
          </a:p>
          <a:p>
            <a:pPr marL="247015" indent="-234315" algn="l" rtl="0" eaLnBrk="0">
              <a:lnSpc>
                <a:spcPct val="89000"/>
              </a:lnSpc>
            </a:pPr>
            <a:r>
              <a:rPr sz="900" kern="0" spc="0" dirty="0">
                <a:solidFill>
                  <a:srgbClr val="000000">
                    <a:alpha val="100000"/>
                  </a:srgbClr>
                </a:solidFill>
                <a:latin typeface="宋体"/>
                <a:ea typeface="宋体"/>
                <a:cs typeface="宋体"/>
              </a:rPr>
              <a:t>新时代人民军队的</a:t>
            </a:r>
            <a:r>
              <a:rPr sz="900" kern="0" spc="50" dirty="0">
                <a:solidFill>
                  <a:srgbClr val="000000">
                    <a:alpha val="100000"/>
                  </a:srgbClr>
                </a:solidFill>
                <a:latin typeface="宋体"/>
                <a:ea typeface="宋体"/>
                <a:cs typeface="宋体"/>
              </a:rPr>
              <a:t> </a:t>
            </a:r>
            <a:r>
              <a:rPr sz="900" kern="0" spc="-10" dirty="0">
                <a:solidFill>
                  <a:srgbClr val="000000">
                    <a:alpha val="100000"/>
                  </a:srgbClr>
                </a:solidFill>
                <a:latin typeface="宋体"/>
                <a:ea typeface="宋体"/>
                <a:cs typeface="宋体"/>
              </a:rPr>
              <a:t>使命任务</a:t>
            </a:r>
            <a:endParaRPr lang="en-US" altLang="en-US" sz="900" dirty="0"/>
          </a:p>
        </p:txBody>
      </p:sp>
      <p:sp>
        <p:nvSpPr>
          <p:cNvPr id="526" name="textbox 526"/>
          <p:cNvSpPr/>
          <p:nvPr/>
        </p:nvSpPr>
        <p:spPr>
          <a:xfrm>
            <a:off x="908059" y="6697977"/>
            <a:ext cx="909955" cy="268604"/>
          </a:xfrm>
          <a:prstGeom prst="rect">
            <a:avLst/>
          </a:prstGeom>
        </p:spPr>
        <p:txBody>
          <a:bodyPr vert="horz" wrap="square" lIns="0" tIns="0" rIns="0" bIns="0"/>
          <a:lstStyle/>
          <a:p>
            <a:pPr algn="l" rtl="0" eaLnBrk="0">
              <a:lnSpc>
                <a:spcPct val="80000"/>
              </a:lnSpc>
            </a:pPr>
            <a:endParaRPr lang="en-US" altLang="en-US" sz="100" dirty="0"/>
          </a:p>
          <a:p>
            <a:pPr marL="119380" indent="-107315" algn="l" rtl="0" eaLnBrk="0">
              <a:lnSpc>
                <a:spcPct val="94000"/>
              </a:lnSpc>
            </a:pPr>
            <a:r>
              <a:rPr sz="800" kern="0" spc="10" dirty="0">
                <a:solidFill>
                  <a:srgbClr val="000000">
                    <a:alpha val="100000"/>
                  </a:srgbClr>
                </a:solidFill>
                <a:latin typeface="宋体"/>
                <a:ea typeface="宋体"/>
                <a:cs typeface="宋体"/>
              </a:rPr>
              <a:t>加快推进国防和，</a:t>
            </a:r>
            <a:r>
              <a:rPr sz="800" kern="0" spc="0" dirty="0">
                <a:solidFill>
                  <a:srgbClr val="000000">
                    <a:alpha val="100000"/>
                  </a:srgbClr>
                </a:solidFill>
                <a:latin typeface="宋体"/>
                <a:ea typeface="宋体"/>
                <a:cs typeface="宋体"/>
              </a:rPr>
              <a:t>  </a:t>
            </a:r>
            <a:r>
              <a:rPr sz="900" kern="0" spc="-10" dirty="0">
                <a:solidFill>
                  <a:srgbClr val="000000">
                    <a:alpha val="100000"/>
                  </a:srgbClr>
                </a:solidFill>
                <a:latin typeface="宋体"/>
                <a:ea typeface="宋体"/>
                <a:cs typeface="宋体"/>
              </a:rPr>
              <a:t>军队现代化</a:t>
            </a:r>
            <a:endParaRPr lang="en-US" altLang="en-US" sz="900" dirty="0"/>
          </a:p>
        </p:txBody>
      </p:sp>
      <p:sp>
        <p:nvSpPr>
          <p:cNvPr id="528" name="textbox 528"/>
          <p:cNvSpPr/>
          <p:nvPr/>
        </p:nvSpPr>
        <p:spPr>
          <a:xfrm>
            <a:off x="908059" y="3934827"/>
            <a:ext cx="793115" cy="269875"/>
          </a:xfrm>
          <a:prstGeom prst="rect">
            <a:avLst/>
          </a:prstGeom>
        </p:spPr>
        <p:txBody>
          <a:bodyPr vert="horz" wrap="square" lIns="0" tIns="0" rIns="0" bIns="0"/>
          <a:lstStyle/>
          <a:p>
            <a:pPr algn="l" rtl="0" eaLnBrk="0">
              <a:lnSpc>
                <a:spcPct val="86000"/>
              </a:lnSpc>
            </a:pPr>
            <a:endParaRPr lang="en-US" altLang="en-US" sz="100" dirty="0"/>
          </a:p>
          <a:p>
            <a:pPr marL="12700" algn="l" rtl="0" eaLnBrk="0">
              <a:lnSpc>
                <a:spcPct val="94000"/>
              </a:lnSpc>
            </a:pPr>
            <a:r>
              <a:rPr sz="800" kern="0" spc="-10" dirty="0">
                <a:solidFill>
                  <a:srgbClr val="000000">
                    <a:alpha val="100000"/>
                  </a:srgbClr>
                </a:solidFill>
                <a:latin typeface="宋体"/>
                <a:ea typeface="宋体"/>
                <a:cs typeface="宋体"/>
              </a:rPr>
              <a:t>强国必先强军，</a:t>
            </a:r>
            <a:r>
              <a:rPr sz="800" kern="0" spc="20" dirty="0">
                <a:solidFill>
                  <a:srgbClr val="000000">
                    <a:alpha val="100000"/>
                  </a:srgbClr>
                </a:solidFill>
                <a:latin typeface="宋体"/>
                <a:ea typeface="宋体"/>
                <a:cs typeface="宋体"/>
              </a:rPr>
              <a:t>  </a:t>
            </a:r>
            <a:r>
              <a:rPr sz="900" kern="0" spc="-10" dirty="0">
                <a:solidFill>
                  <a:srgbClr val="000000">
                    <a:alpha val="100000"/>
                  </a:srgbClr>
                </a:solidFill>
                <a:latin typeface="宋体"/>
                <a:ea typeface="宋体"/>
                <a:cs typeface="宋体"/>
              </a:rPr>
              <a:t>强军才能国安</a:t>
            </a:r>
            <a:endParaRPr lang="en-US" altLang="en-US" sz="900" dirty="0"/>
          </a:p>
        </p:txBody>
      </p:sp>
      <p:sp>
        <p:nvSpPr>
          <p:cNvPr id="530" name="textbox 530"/>
          <p:cNvSpPr/>
          <p:nvPr/>
        </p:nvSpPr>
        <p:spPr>
          <a:xfrm>
            <a:off x="503584" y="4693040"/>
            <a:ext cx="156845" cy="1540510"/>
          </a:xfrm>
          <a:prstGeom prst="rect">
            <a:avLst/>
          </a:prstGeom>
        </p:spPr>
        <p:txBody>
          <a:bodyPr vert="eaVert" wrap="square" lIns="0" tIns="0" rIns="0" bIns="0"/>
          <a:lstStyle/>
          <a:p>
            <a:pPr algn="l" rtl="0" eaLnBrk="0">
              <a:lnSpc>
                <a:spcPct val="83000"/>
              </a:lnSpc>
            </a:pPr>
            <a:endParaRPr lang="en-US" altLang="en-US" sz="100" dirty="0"/>
          </a:p>
          <a:p>
            <a:pPr marL="12700" algn="l" rtl="0" eaLnBrk="0">
              <a:lnSpc>
                <a:spcPct val="94000"/>
              </a:lnSpc>
            </a:pPr>
            <a:r>
              <a:rPr sz="900" kern="0" spc="10" dirty="0">
                <a:solidFill>
                  <a:srgbClr val="000000">
                    <a:alpha val="100000"/>
                  </a:srgbClr>
                </a:solidFill>
                <a:latin typeface="宋体"/>
                <a:ea typeface="宋体"/>
                <a:cs typeface="宋体"/>
              </a:rPr>
              <a:t>建设见固国防和强大人民年以</a:t>
            </a:r>
            <a:endParaRPr lang="en-US" altLang="en-US" sz="900" dirty="0"/>
          </a:p>
        </p:txBody>
      </p:sp>
      <p:sp>
        <p:nvSpPr>
          <p:cNvPr id="532" name="textbox 532"/>
          <p:cNvSpPr/>
          <p:nvPr/>
        </p:nvSpPr>
        <p:spPr>
          <a:xfrm>
            <a:off x="1974886" y="5903386"/>
            <a:ext cx="1290319" cy="155575"/>
          </a:xfrm>
          <a:prstGeom prst="rect">
            <a:avLst/>
          </a:prstGeom>
        </p:spPr>
        <p:txBody>
          <a:bodyPr vert="horz" wrap="square" lIns="0" tIns="0" rIns="0" bIns="0"/>
          <a:lstStyle/>
          <a:p>
            <a:pPr algn="l" rtl="0" eaLnBrk="0">
              <a:lnSpc>
                <a:spcPct val="88000"/>
              </a:lnSpc>
            </a:pPr>
            <a:endParaRPr lang="en-US" altLang="en-US" sz="100" dirty="0"/>
          </a:p>
          <a:p>
            <a:pPr marL="12700" algn="l" rtl="0" eaLnBrk="0">
              <a:lnSpc>
                <a:spcPct val="94000"/>
              </a:lnSpc>
            </a:pPr>
            <a:r>
              <a:rPr sz="900" kern="0" spc="0" dirty="0">
                <a:solidFill>
                  <a:srgbClr val="000000">
                    <a:alpha val="100000"/>
                  </a:srgbClr>
                </a:solidFill>
                <a:latin typeface="宋体"/>
                <a:ea typeface="宋体"/>
                <a:cs typeface="宋体"/>
              </a:rPr>
              <a:t>坚持党对军队的绝对领导</a:t>
            </a:r>
            <a:endParaRPr lang="en-US" altLang="en-US" sz="9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rot="21600000">
            <a:off x="279363" y="3143222"/>
            <a:ext cx="6756417" cy="5213356"/>
            <a:chOff x="0" y="0"/>
            <a:chExt cx="6756417" cy="5213356"/>
          </a:xfrm>
        </p:grpSpPr>
        <p:pic>
          <p:nvPicPr>
            <p:cNvPr id="534" name="picture 534"/>
            <p:cNvPicPr>
              <a:picLocks noChangeAspect="1"/>
            </p:cNvPicPr>
            <p:nvPr/>
          </p:nvPicPr>
          <p:blipFill>
            <a:blip r:embed="rId2"/>
            <a:stretch>
              <a:fillRect/>
            </a:stretch>
          </p:blipFill>
          <p:spPr>
            <a:xfrm rot="21600000">
              <a:off x="0" y="0"/>
              <a:ext cx="6756417" cy="5213356"/>
            </a:xfrm>
            <a:prstGeom prst="rect">
              <a:avLst/>
            </a:prstGeom>
          </p:spPr>
        </p:pic>
        <p:sp>
          <p:nvSpPr>
            <p:cNvPr id="536" name="textbox 536"/>
            <p:cNvSpPr/>
            <p:nvPr/>
          </p:nvSpPr>
          <p:spPr>
            <a:xfrm>
              <a:off x="539755" y="23341"/>
              <a:ext cx="6176009" cy="5134609"/>
            </a:xfrm>
            <a:prstGeom prst="rect">
              <a:avLst/>
            </a:prstGeom>
          </p:spPr>
          <p:txBody>
            <a:bodyPr vert="horz" wrap="square" lIns="0" tIns="0" rIns="0" bIns="0"/>
            <a:lstStyle/>
            <a:p>
              <a:pPr algn="l" rtl="0" eaLnBrk="0">
                <a:lnSpc>
                  <a:spcPct val="88000"/>
                </a:lnSpc>
              </a:pPr>
              <a:endParaRPr lang="en-US" altLang="en-US" sz="100" dirty="0"/>
            </a:p>
            <a:p>
              <a:pPr marL="2533650" algn="l" rtl="0" eaLnBrk="0">
                <a:lnSpc>
                  <a:spcPct val="94000"/>
                </a:lnSpc>
              </a:pPr>
              <a:r>
                <a:rPr sz="900" kern="0" spc="-10" dirty="0">
                  <a:solidFill>
                    <a:srgbClr val="000000">
                      <a:alpha val="100000"/>
                    </a:srgbClr>
                  </a:solidFill>
                  <a:latin typeface="宋体"/>
                  <a:ea typeface="宋体"/>
                  <a:cs typeface="宋体"/>
                </a:rPr>
                <a:t>中国特色社会主义制</a:t>
              </a:r>
              <a:r>
                <a:rPr sz="900" kern="0" spc="-20" dirty="0">
                  <a:solidFill>
                    <a:srgbClr val="000000">
                      <a:alpha val="100000"/>
                    </a:srgbClr>
                  </a:solidFill>
                  <a:latin typeface="宋体"/>
                  <a:ea typeface="宋体"/>
                  <a:cs typeface="宋体"/>
                </a:rPr>
                <a:t>度创新的重要成果</a:t>
              </a:r>
              <a:endParaRPr lang="en-US" altLang="en-US" sz="900" dirty="0"/>
            </a:p>
            <a:p>
              <a:pPr marL="2533650" algn="l" rtl="0" eaLnBrk="0">
                <a:lnSpc>
                  <a:spcPct val="95000"/>
                </a:lnSpc>
                <a:spcBef>
                  <a:spcPts val="380"/>
                </a:spcBef>
              </a:pPr>
              <a:r>
                <a:rPr sz="900" kern="0" spc="-10" dirty="0">
                  <a:solidFill>
                    <a:srgbClr val="000000">
                      <a:alpha val="100000"/>
                    </a:srgbClr>
                  </a:solidFill>
                  <a:latin typeface="宋体"/>
                  <a:ea typeface="宋体"/>
                  <a:cs typeface="宋体"/>
                </a:rPr>
                <a:t>中国共</a:t>
              </a:r>
              <a:r>
                <a:rPr sz="900" kern="0" spc="-10" dirty="0">
                  <a:solidFill>
                    <a:srgbClr val="1BAAD6">
                      <a:alpha val="100000"/>
                    </a:srgbClr>
                  </a:solidFill>
                  <a:latin typeface="宋体"/>
                  <a:ea typeface="宋体"/>
                  <a:cs typeface="宋体"/>
                </a:rPr>
                <a:t>产</a:t>
              </a:r>
              <a:r>
                <a:rPr sz="900" kern="0" spc="-10" dirty="0">
                  <a:solidFill>
                    <a:srgbClr val="000000">
                      <a:alpha val="100000"/>
                    </a:srgbClr>
                  </a:solidFill>
                  <a:latin typeface="宋体"/>
                  <a:ea typeface="宋体"/>
                  <a:cs typeface="宋体"/>
                </a:rPr>
                <a:t>党领导人民实现祖国和</a:t>
              </a:r>
              <a:r>
                <a:rPr sz="900" kern="0" spc="-20" dirty="0">
                  <a:solidFill>
                    <a:srgbClr val="000000">
                      <a:alpha val="100000"/>
                    </a:srgbClr>
                  </a:solidFill>
                  <a:latin typeface="宋体"/>
                  <a:ea typeface="宋体"/>
                  <a:cs typeface="宋体"/>
                </a:rPr>
                <a:t>平统</a:t>
              </a:r>
              <a:r>
                <a:rPr sz="900" kern="0" spc="-20" dirty="0">
                  <a:solidFill>
                    <a:srgbClr val="1BAAD6">
                      <a:alpha val="100000"/>
                    </a:srgbClr>
                  </a:solidFill>
                  <a:latin typeface="宋体"/>
                  <a:ea typeface="宋体"/>
                  <a:cs typeface="宋体"/>
                </a:rPr>
                <a:t>一</a:t>
              </a:r>
              <a:r>
                <a:rPr sz="900" kern="0" spc="-20" dirty="0">
                  <a:solidFill>
                    <a:srgbClr val="000000">
                      <a:alpha val="100000"/>
                    </a:srgbClr>
                  </a:solidFill>
                  <a:latin typeface="宋体"/>
                  <a:ea typeface="宋体"/>
                  <a:cs typeface="宋体"/>
                </a:rPr>
                <a:t>的伟大构想</a:t>
              </a:r>
              <a:endParaRPr lang="en-US" altLang="en-US" sz="900" dirty="0"/>
            </a:p>
            <a:p>
              <a:pPr marL="2533650" algn="l" rtl="0" eaLnBrk="0">
                <a:lnSpc>
                  <a:spcPct val="94000"/>
                </a:lnSpc>
                <a:spcBef>
                  <a:spcPts val="380"/>
                </a:spcBef>
              </a:pPr>
              <a:r>
                <a:rPr sz="900" kern="0" spc="-10" dirty="0">
                  <a:solidFill>
                    <a:srgbClr val="000000">
                      <a:alpha val="100000"/>
                    </a:srgbClr>
                  </a:solidFill>
                  <a:latin typeface="宋体"/>
                  <a:ea typeface="宋体"/>
                  <a:cs typeface="宋体"/>
                </a:rPr>
                <a:t>为国际社会解决类似问题提供了</a:t>
              </a:r>
              <a:r>
                <a:rPr sz="900" kern="0" spc="-20" dirty="0">
                  <a:solidFill>
                    <a:srgbClr val="000000">
                      <a:alpha val="100000"/>
                    </a:srgbClr>
                  </a:solidFill>
                  <a:latin typeface="宋体"/>
                  <a:ea typeface="宋体"/>
                  <a:cs typeface="宋体"/>
                </a:rPr>
                <a:t>新思路新方案</a:t>
              </a:r>
              <a:endParaRPr lang="en-US" altLang="en-US" sz="900" dirty="0"/>
            </a:p>
            <a:p>
              <a:pPr marL="2533650" algn="l" rtl="0" eaLnBrk="0">
                <a:lnSpc>
                  <a:spcPct val="94000"/>
                </a:lnSpc>
                <a:spcBef>
                  <a:spcPts val="185"/>
                </a:spcBef>
              </a:pPr>
              <a:r>
                <a:rPr sz="900" kern="0" spc="-20" dirty="0">
                  <a:solidFill>
                    <a:srgbClr val="000000">
                      <a:alpha val="100000"/>
                    </a:srgbClr>
                  </a:solidFill>
                  <a:latin typeface="宋体"/>
                  <a:ea typeface="宋体"/>
                  <a:cs typeface="宋体"/>
                </a:rPr>
                <a:t>根本宗旨与最高原则是维护国家主权、安全、发展利益</a:t>
              </a:r>
              <a:endParaRPr lang="en-US" altLang="en-US" sz="900" dirty="0"/>
            </a:p>
            <a:p>
              <a:pPr marL="1212850" algn="l" rtl="0" eaLnBrk="0">
                <a:lnSpc>
                  <a:spcPct val="72000"/>
                </a:lnSpc>
                <a:spcBef>
                  <a:spcPts val="35"/>
                </a:spcBef>
              </a:pPr>
              <a:r>
                <a:rPr sz="900" kern="0" spc="-20" dirty="0">
                  <a:solidFill>
                    <a:srgbClr val="000000">
                      <a:alpha val="100000"/>
                    </a:srgbClr>
                  </a:solidFill>
                  <a:latin typeface="宋体"/>
                  <a:ea typeface="宋体"/>
                  <a:cs typeface="宋体"/>
                </a:rPr>
                <a:t>准确把握“一国两制”</a:t>
              </a:r>
              <a:r>
                <a:rPr sz="900" kern="0" spc="-30" dirty="0">
                  <a:solidFill>
                    <a:srgbClr val="000000">
                      <a:alpha val="100000"/>
                    </a:srgbClr>
                  </a:solidFill>
                  <a:latin typeface="宋体"/>
                  <a:ea typeface="宋体"/>
                  <a:cs typeface="宋体"/>
                </a:rPr>
                <a:t>的</a:t>
              </a:r>
              <a:endParaRPr lang="en-US" altLang="en-US" sz="900" dirty="0"/>
            </a:p>
            <a:p>
              <a:pPr marL="2533650" algn="l" rtl="0" eaLnBrk="0">
                <a:lnSpc>
                  <a:spcPct val="92000"/>
                </a:lnSpc>
                <a:spcBef>
                  <a:spcPts val="10"/>
                </a:spcBef>
              </a:pPr>
              <a:r>
                <a:rPr sz="900" kern="0" spc="-20" dirty="0">
                  <a:solidFill>
                    <a:srgbClr val="000000">
                      <a:alpha val="100000"/>
                    </a:srgbClr>
                  </a:solidFill>
                  <a:latin typeface="宋体"/>
                  <a:ea typeface="宋体"/>
                  <a:cs typeface="宋体"/>
                </a:rPr>
                <a:t>“一国”是“两制”的前提和基础，“两制”派生于</a:t>
              </a:r>
              <a:r>
                <a:rPr sz="900" kern="0" spc="-30" dirty="0">
                  <a:solidFill>
                    <a:srgbClr val="000000">
                      <a:alpha val="100000"/>
                    </a:srgbClr>
                  </a:solidFill>
                  <a:latin typeface="宋体"/>
                  <a:ea typeface="宋体"/>
                  <a:cs typeface="宋体"/>
                </a:rPr>
                <a:t>“一国”            </a:t>
              </a:r>
              <a:r>
                <a:rPr sz="900" kern="0" spc="-10" dirty="0">
                  <a:solidFill>
                    <a:srgbClr val="000000">
                      <a:alpha val="100000"/>
                    </a:srgbClr>
                  </a:solidFill>
                  <a:latin typeface="宋体"/>
                  <a:ea typeface="宋体"/>
                  <a:cs typeface="宋体"/>
                </a:rPr>
                <a:t>坚持中央全面管治权和保障特别行政区高度自治权相统一</a:t>
              </a:r>
              <a:endParaRPr lang="en-US" altLang="en-US" sz="900" dirty="0"/>
            </a:p>
            <a:p>
              <a:pPr marL="2533650" algn="l" rtl="0" eaLnBrk="0">
                <a:lnSpc>
                  <a:spcPct val="93000"/>
                </a:lnSpc>
                <a:spcBef>
                  <a:spcPts val="220"/>
                </a:spcBef>
              </a:pPr>
              <a:r>
                <a:rPr sz="900" kern="0" spc="10" dirty="0">
                  <a:solidFill>
                    <a:srgbClr val="000000">
                      <a:alpha val="100000"/>
                    </a:srgbClr>
                  </a:solidFill>
                  <a:latin typeface="宋体"/>
                  <a:ea typeface="宋体"/>
                  <a:cs typeface="宋体"/>
                </a:rPr>
                <a:t>坚持落实“爱国者治港”和“</a:t>
              </a:r>
              <a:r>
                <a:rPr sz="900" kern="0" spc="0" dirty="0">
                  <a:solidFill>
                    <a:srgbClr val="000000">
                      <a:alpha val="100000"/>
                    </a:srgbClr>
                  </a:solidFill>
                  <a:latin typeface="宋体"/>
                  <a:ea typeface="宋体"/>
                  <a:cs typeface="宋体"/>
                </a:rPr>
                <a:t>爱国者治澳”,依法治港治澳</a:t>
              </a:r>
              <a:endParaRPr lang="en-US" altLang="en-US" sz="900" dirty="0"/>
            </a:p>
            <a:p>
              <a:pPr marL="1212850" algn="l" rtl="0" eaLnBrk="0">
                <a:lnSpc>
                  <a:spcPct val="95000"/>
                </a:lnSpc>
                <a:spcBef>
                  <a:spcPts val="400"/>
                </a:spcBef>
              </a:pPr>
              <a:r>
                <a:rPr sz="900" kern="0" spc="-20" dirty="0">
                  <a:solidFill>
                    <a:srgbClr val="000000">
                      <a:alpha val="100000"/>
                    </a:srgbClr>
                  </a:solidFill>
                  <a:latin typeface="宋体"/>
                  <a:ea typeface="宋体"/>
                  <a:cs typeface="宋体"/>
                </a:rPr>
                <a:t>坚持和完善“一国两</a:t>
              </a:r>
              <a:r>
                <a:rPr sz="900" kern="0" spc="-30" dirty="0">
                  <a:solidFill>
                    <a:srgbClr val="000000">
                      <a:alpha val="100000"/>
                    </a:srgbClr>
                  </a:solidFill>
                  <a:latin typeface="宋体"/>
                  <a:ea typeface="宋体"/>
                  <a:cs typeface="宋体"/>
                </a:rPr>
                <a:t>制”制度体系</a:t>
              </a:r>
              <a:endParaRPr lang="en-US" altLang="en-US" sz="900" dirty="0"/>
            </a:p>
            <a:p>
              <a:pPr marL="1670050" algn="l" rtl="0" eaLnBrk="0">
                <a:lnSpc>
                  <a:spcPct val="95000"/>
                </a:lnSpc>
                <a:spcBef>
                  <a:spcPts val="1125"/>
                </a:spcBef>
              </a:pPr>
              <a:r>
                <a:rPr sz="900" kern="0" spc="-20" dirty="0">
                  <a:solidFill>
                    <a:srgbClr val="000000">
                      <a:alpha val="100000"/>
                    </a:srgbClr>
                  </a:solidFill>
                  <a:latin typeface="宋体"/>
                  <a:ea typeface="宋体"/>
                  <a:cs typeface="宋体"/>
                </a:rPr>
                <a:t>香港、澳门保持长期稳定发展良</a:t>
              </a:r>
              <a:r>
                <a:rPr sz="900" kern="0" spc="-30" dirty="0">
                  <a:solidFill>
                    <a:srgbClr val="000000">
                      <a:alpha val="100000"/>
                    </a:srgbClr>
                  </a:solidFill>
                  <a:latin typeface="宋体"/>
                  <a:ea typeface="宋体"/>
                  <a:cs typeface="宋体"/>
                </a:rPr>
                <a:t>好态势</a:t>
              </a:r>
              <a:endParaRPr lang="en-US" altLang="en-US" sz="900" dirty="0"/>
            </a:p>
            <a:p>
              <a:pPr marL="3136900" algn="l" rtl="0" eaLnBrk="0">
                <a:lnSpc>
                  <a:spcPct val="101000"/>
                </a:lnSpc>
                <a:spcBef>
                  <a:spcPts val="620"/>
                </a:spcBef>
              </a:pPr>
              <a:r>
                <a:rPr sz="900" kern="0" spc="-20" dirty="0">
                  <a:solidFill>
                    <a:srgbClr val="000000">
                      <a:alpha val="100000"/>
                    </a:srgbClr>
                  </a:solidFill>
                  <a:latin typeface="宋体"/>
                  <a:ea typeface="宋体"/>
                  <a:cs typeface="宋体"/>
                </a:rPr>
                <a:t>建立健全香港特别行政区维护国家安全的法律制度和执行机制</a:t>
              </a:r>
              <a:r>
                <a:rPr sz="900" kern="0" spc="50" dirty="0">
                  <a:solidFill>
                    <a:srgbClr val="000000">
                      <a:alpha val="100000"/>
                    </a:srgbClr>
                  </a:solidFill>
                  <a:latin typeface="宋体"/>
                  <a:ea typeface="宋体"/>
                  <a:cs typeface="宋体"/>
                </a:rPr>
                <a:t> </a:t>
              </a:r>
              <a:r>
                <a:rPr sz="900" kern="0" spc="-30" dirty="0">
                  <a:solidFill>
                    <a:srgbClr val="000000">
                      <a:alpha val="100000"/>
                    </a:srgbClr>
                  </a:solidFill>
                  <a:latin typeface="宋体"/>
                  <a:ea typeface="宋体"/>
                  <a:cs typeface="宋体"/>
                </a:rPr>
                <a:t>完善香港特别行政区选举制度</a:t>
              </a:r>
              <a:endParaRPr lang="en-US" altLang="en-US" sz="900" dirty="0"/>
            </a:p>
            <a:p>
              <a:pPr marL="12700" algn="l" rtl="0" eaLnBrk="0">
                <a:lnSpc>
                  <a:spcPts val="650"/>
                </a:lnSpc>
              </a:pPr>
              <a:r>
                <a:rPr sz="900" kern="0" spc="-20" dirty="0">
                  <a:solidFill>
                    <a:srgbClr val="000000">
                      <a:alpha val="100000"/>
                    </a:srgbClr>
                  </a:solidFill>
                  <a:latin typeface="宋体"/>
                  <a:ea typeface="宋体"/>
                  <a:cs typeface="宋体"/>
                </a:rPr>
                <a:t>保持香港、澳门长期繁荣</a:t>
              </a:r>
              <a:r>
                <a:rPr sz="900" kern="0" spc="-30" dirty="0">
                  <a:solidFill>
                    <a:srgbClr val="000000">
                      <a:alpha val="100000"/>
                    </a:srgbClr>
                  </a:solidFill>
                  <a:latin typeface="宋体"/>
                  <a:ea typeface="宋体"/>
                  <a:cs typeface="宋体"/>
                </a:rPr>
                <a:t>稳定</a:t>
              </a:r>
              <a:endParaRPr lang="en-US" altLang="en-US" sz="900" dirty="0"/>
            </a:p>
            <a:p>
              <a:pPr marL="3136900" algn="l" rtl="0" eaLnBrk="0">
                <a:lnSpc>
                  <a:spcPct val="83000"/>
                </a:lnSpc>
                <a:spcBef>
                  <a:spcPts val="5"/>
                </a:spcBef>
              </a:pPr>
              <a:r>
                <a:rPr sz="900" kern="0" spc="-20" dirty="0">
                  <a:solidFill>
                    <a:srgbClr val="000000">
                      <a:alpha val="100000"/>
                    </a:srgbClr>
                  </a:solidFill>
                  <a:latin typeface="宋体"/>
                  <a:ea typeface="宋体"/>
                  <a:cs typeface="宋体"/>
                </a:rPr>
                <a:t>坚持以行政长官为核心的行政主</a:t>
              </a:r>
              <a:r>
                <a:rPr sz="900" kern="0" spc="-30" dirty="0">
                  <a:solidFill>
                    <a:srgbClr val="000000">
                      <a:alpha val="100000"/>
                    </a:srgbClr>
                  </a:solidFill>
                  <a:latin typeface="宋体"/>
                  <a:ea typeface="宋体"/>
                  <a:cs typeface="宋体"/>
                </a:rPr>
                <a:t>导体制</a:t>
              </a:r>
              <a:endParaRPr lang="en-US" altLang="en-US" sz="900" dirty="0"/>
            </a:p>
            <a:p>
              <a:pPr marL="1670050" algn="l" rtl="0" eaLnBrk="0">
                <a:lnSpc>
                  <a:spcPct val="95000"/>
                </a:lnSpc>
                <a:spcBef>
                  <a:spcPts val="425"/>
                </a:spcBef>
              </a:pPr>
              <a:r>
                <a:rPr sz="900" kern="0" spc="-30" dirty="0">
                  <a:solidFill>
                    <a:srgbClr val="000000">
                      <a:alpha val="100000"/>
                    </a:srgbClr>
                  </a:solidFill>
                  <a:latin typeface="宋体"/>
                  <a:ea typeface="宋体"/>
                  <a:cs typeface="宋体"/>
                </a:rPr>
                <a:t>支持香港、澳门融入国家发展大局</a:t>
              </a:r>
              <a:endParaRPr lang="en-US" altLang="en-US" sz="900" dirty="0"/>
            </a:p>
            <a:p>
              <a:pPr marL="3721100" algn="l" rtl="0" eaLnBrk="0">
                <a:lnSpc>
                  <a:spcPct val="95000"/>
                </a:lnSpc>
                <a:spcBef>
                  <a:spcPts val="25"/>
                </a:spcBef>
              </a:pPr>
              <a:r>
                <a:rPr sz="900" kern="0" spc="-30" dirty="0">
                  <a:solidFill>
                    <a:srgbClr val="000000">
                      <a:alpha val="100000"/>
                    </a:srgbClr>
                  </a:solidFill>
                  <a:latin typeface="宋体"/>
                  <a:ea typeface="宋体"/>
                  <a:cs typeface="宋体"/>
                </a:rPr>
                <a:t>党矢志不渝的历史任务</a:t>
              </a:r>
              <a:endParaRPr lang="en-US" altLang="en-US" sz="900" dirty="0"/>
            </a:p>
            <a:p>
              <a:pPr marL="1098550" algn="l" rtl="0" eaLnBrk="0">
                <a:lnSpc>
                  <a:spcPct val="99000"/>
                </a:lnSpc>
                <a:spcBef>
                  <a:spcPts val="230"/>
                </a:spcBef>
              </a:pPr>
              <a:r>
                <a:rPr sz="900" kern="0" spc="-10" dirty="0">
                  <a:solidFill>
                    <a:srgbClr val="000000">
                      <a:alpha val="100000"/>
                    </a:srgbClr>
                  </a:solidFill>
                  <a:latin typeface="宋体"/>
                  <a:ea typeface="宋体"/>
                  <a:cs typeface="宋体"/>
                </a:rPr>
                <a:t>实现祖国完全统一是中华民族伟大复兴的必然要求  全体中华儿女的共同愿望</a:t>
              </a:r>
              <a:endParaRPr lang="en-US" altLang="en-US" sz="900" dirty="0"/>
            </a:p>
            <a:p>
              <a:pPr marL="3543300" indent="171450" algn="l" rtl="0" eaLnBrk="0">
                <a:lnSpc>
                  <a:spcPct val="112000"/>
                </a:lnSpc>
                <a:spcBef>
                  <a:spcPts val="380"/>
                </a:spcBef>
              </a:pPr>
              <a:r>
                <a:rPr sz="900" kern="0" spc="-30" dirty="0">
                  <a:solidFill>
                    <a:srgbClr val="000000">
                      <a:alpha val="100000"/>
                    </a:srgbClr>
                  </a:solidFill>
                  <a:latin typeface="宋体"/>
                  <a:ea typeface="宋体"/>
                  <a:cs typeface="宋体"/>
                </a:rPr>
                <a:t>由中华民族伟大复兴的时和势决定的</a:t>
              </a:r>
              <a:r>
                <a:rPr sz="900" kern="0" spc="0" dirty="0">
                  <a:solidFill>
                    <a:srgbClr val="000000">
                      <a:alpha val="100000"/>
                    </a:srgbClr>
                  </a:solidFill>
                  <a:latin typeface="宋体"/>
                  <a:ea typeface="宋体"/>
                  <a:cs typeface="宋体"/>
                </a:rPr>
                <a:t>             </a:t>
              </a:r>
              <a:r>
                <a:rPr sz="900" kern="0" spc="-30" dirty="0">
                  <a:solidFill>
                    <a:srgbClr val="000000">
                      <a:alpha val="100000"/>
                    </a:srgbClr>
                  </a:solidFill>
                  <a:latin typeface="宋体"/>
                  <a:ea typeface="宋体"/>
                  <a:cs typeface="宋体"/>
                </a:rPr>
                <a:t>党的领导是保证</a:t>
              </a:r>
              <a:endParaRPr lang="en-US" altLang="en-US" sz="900" dirty="0"/>
            </a:p>
            <a:p>
              <a:pPr marL="3543300" algn="l" rtl="0" eaLnBrk="0">
                <a:lnSpc>
                  <a:spcPct val="95000"/>
                </a:lnSpc>
                <a:spcBef>
                  <a:spcPts val="375"/>
                </a:spcBef>
              </a:pPr>
              <a:r>
                <a:rPr sz="900" kern="0" spc="-30" dirty="0">
                  <a:solidFill>
                    <a:srgbClr val="000000">
                      <a:alpha val="100000"/>
                    </a:srgbClr>
                  </a:solidFill>
                  <a:latin typeface="宋体"/>
                  <a:ea typeface="宋体"/>
                  <a:cs typeface="宋体"/>
                </a:rPr>
                <a:t>伟大复兴是历史方位</a:t>
              </a:r>
              <a:endParaRPr lang="en-US" altLang="en-US" sz="900" dirty="0"/>
            </a:p>
            <a:p>
              <a:pPr marL="3543300" algn="l" rtl="0" eaLnBrk="0">
                <a:lnSpc>
                  <a:spcPct val="95000"/>
                </a:lnSpc>
                <a:spcBef>
                  <a:spcPts val="275"/>
                </a:spcBef>
              </a:pPr>
              <a:r>
                <a:rPr sz="900" kern="0" spc="-10" dirty="0">
                  <a:solidFill>
                    <a:srgbClr val="000000">
                      <a:alpha val="100000"/>
                    </a:srgbClr>
                  </a:solidFill>
                  <a:latin typeface="宋体"/>
                  <a:ea typeface="宋体"/>
                  <a:cs typeface="宋体"/>
                </a:rPr>
                <a:t>在祖国大陆发展基础上解决是战略思路</a:t>
              </a:r>
              <a:endParaRPr lang="en-US" altLang="en-US" sz="900" dirty="0"/>
            </a:p>
            <a:p>
              <a:pPr marL="3543300" algn="l" rtl="0" eaLnBrk="0">
                <a:lnSpc>
                  <a:spcPct val="88000"/>
                </a:lnSpc>
                <a:spcBef>
                  <a:spcPts val="375"/>
                </a:spcBef>
              </a:pPr>
              <a:r>
                <a:rPr sz="900" kern="0" spc="-30" dirty="0">
                  <a:solidFill>
                    <a:srgbClr val="000000">
                      <a:alpha val="100000"/>
                    </a:srgbClr>
                  </a:solidFill>
                  <a:latin typeface="宋体"/>
                  <a:ea typeface="宋体"/>
                  <a:cs typeface="宋体"/>
                </a:rPr>
                <a:t>一国两制和平统一是基本方针</a:t>
              </a:r>
              <a:endParaRPr lang="en-US" altLang="en-US" sz="900" dirty="0"/>
            </a:p>
            <a:p>
              <a:pPr marL="1098550" algn="l" rtl="0" eaLnBrk="0">
                <a:lnSpc>
                  <a:spcPts val="1300"/>
                </a:lnSpc>
              </a:pPr>
              <a:r>
                <a:rPr sz="1200" kern="0" spc="30" baseline="42000" dirty="0">
                  <a:solidFill>
                    <a:srgbClr val="000000">
                      <a:alpha val="100000"/>
                    </a:srgbClr>
                  </a:solidFill>
                  <a:latin typeface="宋体"/>
                  <a:ea typeface="宋体"/>
                  <a:cs typeface="宋体"/>
                </a:rPr>
                <a:t>坚持贯</a:t>
              </a:r>
              <a:r>
                <a:rPr sz="700" kern="0" spc="30" dirty="0">
                  <a:solidFill>
                    <a:srgbClr val="000000">
                      <a:alpha val="100000"/>
                    </a:srgbClr>
                  </a:solidFill>
                  <a:latin typeface="宋体"/>
                  <a:ea typeface="宋体"/>
                  <a:cs typeface="宋体"/>
                </a:rPr>
                <a:t>                                    </a:t>
              </a:r>
              <a:r>
                <a:rPr sz="1200" kern="0" spc="30" baseline="42000" dirty="0">
                  <a:solidFill>
                    <a:srgbClr val="000000">
                      <a:alpha val="100000"/>
                    </a:srgbClr>
                  </a:solidFill>
                  <a:latin typeface="宋体"/>
                  <a:ea typeface="宋体"/>
                  <a:cs typeface="宋体"/>
                </a:rPr>
                <a:t>略党对</a:t>
              </a:r>
              <a:r>
                <a:rPr sz="700" kern="0" spc="30" dirty="0">
                  <a:solidFill>
                    <a:srgbClr val="000000">
                      <a:alpha val="100000"/>
                    </a:srgbClr>
                  </a:solidFill>
                  <a:latin typeface="宋体"/>
                  <a:ea typeface="宋体"/>
                  <a:cs typeface="宋体"/>
                </a:rPr>
                <a:t>  </a:t>
              </a:r>
              <a:r>
                <a:rPr sz="1300" kern="0" spc="30" baseline="3000" dirty="0">
                  <a:solidFill>
                    <a:srgbClr val="000000">
                      <a:alpha val="100000"/>
                    </a:srgbClr>
                  </a:solidFill>
                  <a:latin typeface="宋体"/>
                  <a:ea typeface="宋体"/>
                  <a:cs typeface="宋体"/>
                </a:rPr>
                <a:t>一个中国和“</a:t>
              </a:r>
              <a:r>
                <a:rPr sz="1300" kern="0" spc="20" baseline="3000" dirty="0">
                  <a:solidFill>
                    <a:srgbClr val="000000">
                      <a:alpha val="100000"/>
                    </a:srgbClr>
                  </a:solidFill>
                  <a:latin typeface="宋体"/>
                  <a:ea typeface="宋体"/>
                  <a:cs typeface="宋体"/>
                </a:rPr>
                <a:t>九二共识”是政治基础</a:t>
              </a:r>
              <a:endParaRPr lang="en-US" altLang="en-US" sz="1300" baseline="3000" dirty="0"/>
            </a:p>
            <a:p>
              <a:pPr marL="3543300" algn="l" rtl="0" eaLnBrk="0">
                <a:lnSpc>
                  <a:spcPct val="107000"/>
                </a:lnSpc>
                <a:spcBef>
                  <a:spcPts val="510"/>
                </a:spcBef>
              </a:pPr>
              <a:r>
                <a:rPr sz="900" kern="0" spc="-10" dirty="0">
                  <a:solidFill>
                    <a:srgbClr val="000000">
                      <a:alpha val="100000"/>
                    </a:srgbClr>
                  </a:solidFill>
                  <a:latin typeface="宋体"/>
                  <a:ea typeface="宋体"/>
                  <a:cs typeface="宋体"/>
                </a:rPr>
                <a:t>两岸关系和平发展融合发展是实践途径         </a:t>
              </a:r>
              <a:r>
                <a:rPr sz="900" kern="0" spc="-20" dirty="0">
                  <a:solidFill>
                    <a:srgbClr val="000000">
                      <a:alpha val="100000"/>
                    </a:srgbClr>
                  </a:solidFill>
                  <a:latin typeface="宋体"/>
                  <a:ea typeface="宋体"/>
                  <a:cs typeface="宋体"/>
                </a:rPr>
                <a:t>    </a:t>
              </a:r>
              <a:r>
                <a:rPr sz="900" kern="0" spc="-10" dirty="0">
                  <a:solidFill>
                    <a:srgbClr val="000000">
                      <a:alpha val="100000"/>
                    </a:srgbClr>
                  </a:solidFill>
                  <a:latin typeface="宋体"/>
                  <a:ea typeface="宋体"/>
                  <a:cs typeface="宋体"/>
                </a:rPr>
                <a:t>团结台湾同胞，争取民</a:t>
              </a:r>
              <a:r>
                <a:rPr sz="900" kern="0" spc="-20" dirty="0">
                  <a:solidFill>
                    <a:srgbClr val="000000">
                      <a:alpha val="100000"/>
                    </a:srgbClr>
                  </a:solidFill>
                  <a:latin typeface="宋体"/>
                  <a:ea typeface="宋体"/>
                  <a:cs typeface="宋体"/>
                </a:rPr>
                <a:t>心是根本动力</a:t>
              </a:r>
              <a:endParaRPr lang="en-US" altLang="en-US" sz="900" dirty="0"/>
            </a:p>
            <a:p>
              <a:pPr marL="3543300" algn="l" rtl="0" eaLnBrk="0">
                <a:lnSpc>
                  <a:spcPct val="107000"/>
                </a:lnSpc>
                <a:spcBef>
                  <a:spcPts val="340"/>
                </a:spcBef>
              </a:pPr>
              <a:r>
                <a:rPr sz="900" kern="0" spc="-20" dirty="0">
                  <a:solidFill>
                    <a:srgbClr val="000000">
                      <a:alpha val="100000"/>
                    </a:srgbClr>
                  </a:solidFill>
                  <a:latin typeface="宋体"/>
                  <a:ea typeface="宋体"/>
                  <a:cs typeface="宋体"/>
                </a:rPr>
                <a:t>粉碎“台独”分裂图谋是必然要求</a:t>
              </a:r>
              <a:r>
                <a:rPr sz="900" kern="0" spc="0" dirty="0">
                  <a:solidFill>
                    <a:srgbClr val="000000">
                      <a:alpha val="100000"/>
                    </a:srgbClr>
                  </a:solidFill>
                  <a:latin typeface="宋体"/>
                  <a:ea typeface="宋体"/>
                  <a:cs typeface="宋体"/>
                </a:rPr>
                <a:t>                 </a:t>
              </a:r>
              <a:r>
                <a:rPr sz="900" kern="0" spc="-20" dirty="0">
                  <a:solidFill>
                    <a:srgbClr val="000000">
                      <a:alpha val="100000"/>
                    </a:srgbClr>
                  </a:solidFill>
                  <a:latin typeface="宋体"/>
                  <a:ea typeface="宋体"/>
                  <a:cs typeface="宋体"/>
                </a:rPr>
                <a:t>反对外部势力干涉是</a:t>
              </a:r>
              <a:r>
                <a:rPr sz="900" kern="0" spc="-30" dirty="0">
                  <a:solidFill>
                    <a:srgbClr val="000000">
                      <a:alpha val="100000"/>
                    </a:srgbClr>
                  </a:solidFill>
                  <a:latin typeface="宋体"/>
                  <a:ea typeface="宋体"/>
                  <a:cs typeface="宋体"/>
                </a:rPr>
                <a:t>外部条件</a:t>
              </a:r>
              <a:endParaRPr lang="en-US" altLang="en-US" sz="900" dirty="0"/>
            </a:p>
            <a:p>
              <a:pPr marL="3543300" algn="l" rtl="0" eaLnBrk="0">
                <a:lnSpc>
                  <a:spcPct val="95000"/>
                </a:lnSpc>
                <a:spcBef>
                  <a:spcPts val="380"/>
                </a:spcBef>
              </a:pPr>
              <a:r>
                <a:rPr sz="900" kern="0" spc="-10" dirty="0">
                  <a:solidFill>
                    <a:srgbClr val="000000">
                      <a:alpha val="100000"/>
                    </a:srgbClr>
                  </a:solidFill>
                  <a:latin typeface="宋体"/>
                  <a:ea typeface="宋体"/>
                  <a:cs typeface="宋体"/>
                </a:rPr>
                <a:t>不承诺放弃使用武力是战</a:t>
              </a:r>
              <a:r>
                <a:rPr sz="900" kern="0" spc="-20" dirty="0">
                  <a:solidFill>
                    <a:srgbClr val="000000">
                      <a:alpha val="100000"/>
                    </a:srgbClr>
                  </a:solidFill>
                  <a:latin typeface="宋体"/>
                  <a:ea typeface="宋体"/>
                  <a:cs typeface="宋体"/>
                </a:rPr>
                <a:t>略支撑</a:t>
              </a:r>
              <a:endParaRPr lang="en-US" altLang="en-US" sz="900" dirty="0"/>
            </a:p>
            <a:p>
              <a:pPr marL="1098550" indent="1435100" algn="l" rtl="0" eaLnBrk="0">
                <a:lnSpc>
                  <a:spcPct val="115000"/>
                </a:lnSpc>
                <a:spcBef>
                  <a:spcPts val="530"/>
                </a:spcBef>
              </a:pPr>
              <a:r>
                <a:rPr sz="900" kern="0" spc="-30" dirty="0">
                  <a:solidFill>
                    <a:srgbClr val="000000">
                      <a:alpha val="100000"/>
                    </a:srgbClr>
                  </a:solidFill>
                  <a:latin typeface="宋体"/>
                  <a:ea typeface="宋体"/>
                  <a:cs typeface="宋体"/>
                </a:rPr>
                <a:t>“和平统一，一国两制”方针是实现两岸统一的最佳方式</a:t>
              </a:r>
              <a:r>
                <a:rPr sz="900" kern="0" spc="0" dirty="0">
                  <a:solidFill>
                    <a:srgbClr val="000000">
                      <a:alpha val="100000"/>
                    </a:srgbClr>
                  </a:solidFill>
                  <a:latin typeface="宋体"/>
                  <a:ea typeface="宋体"/>
                  <a:cs typeface="宋体"/>
                </a:rPr>
                <a:t>                </a:t>
              </a:r>
              <a:r>
                <a:rPr sz="1300" kern="0" spc="30" baseline="8000" dirty="0">
                  <a:solidFill>
                    <a:srgbClr val="000000">
                      <a:alpha val="100000"/>
                    </a:srgbClr>
                  </a:solidFill>
                  <a:latin typeface="宋体"/>
                  <a:ea typeface="宋体"/>
                  <a:cs typeface="宋体"/>
                </a:rPr>
                <a:t>牢牢把握两岸关系的主导权</a:t>
              </a:r>
              <a:r>
                <a:rPr sz="800" kern="0" spc="400" dirty="0">
                  <a:solidFill>
                    <a:srgbClr val="000000">
                      <a:alpha val="100000"/>
                    </a:srgbClr>
                  </a:solidFill>
                  <a:latin typeface="宋体"/>
                  <a:ea typeface="宋体"/>
                  <a:cs typeface="宋体"/>
                </a:rPr>
                <a:t> </a:t>
              </a:r>
              <a:r>
                <a:rPr sz="1300" kern="0" spc="30" baseline="-4000" dirty="0">
                  <a:solidFill>
                    <a:srgbClr val="000000">
                      <a:alpha val="100000"/>
                    </a:srgbClr>
                  </a:solidFill>
                  <a:latin typeface="宋体"/>
                  <a:ea typeface="宋体"/>
                  <a:cs typeface="宋体"/>
                </a:rPr>
                <a:t>促进两岸经济文化交流合作，深化两岸各领域融合发展</a:t>
              </a:r>
              <a:endParaRPr lang="en-US" altLang="en-US" sz="1300" baseline="-4000" dirty="0"/>
            </a:p>
            <a:p>
              <a:pPr algn="l" rtl="0" eaLnBrk="0">
                <a:lnSpc>
                  <a:spcPct val="101000"/>
                </a:lnSpc>
              </a:pPr>
              <a:endParaRPr lang="en-US" altLang="en-US" sz="400" dirty="0"/>
            </a:p>
            <a:p>
              <a:pPr marL="2533650" algn="l" rtl="0" eaLnBrk="0">
                <a:lnSpc>
                  <a:spcPct val="95000"/>
                </a:lnSpc>
                <a:spcBef>
                  <a:spcPts val="5"/>
                </a:spcBef>
              </a:pPr>
              <a:r>
                <a:rPr sz="900" kern="0" spc="-60" dirty="0">
                  <a:solidFill>
                    <a:srgbClr val="000000">
                      <a:alpha val="100000"/>
                    </a:srgbClr>
                  </a:solidFill>
                  <a:latin typeface="宋体"/>
                  <a:ea typeface="宋体"/>
                  <a:cs typeface="宋体"/>
                </a:rPr>
                <a:t>坚持以最大诚意、尽最大努力争取和平统一的前景，但绝不承诺放弃</a:t>
              </a:r>
              <a:r>
                <a:rPr sz="900" kern="0" spc="-70" dirty="0">
                  <a:solidFill>
                    <a:srgbClr val="000000">
                      <a:alpha val="100000"/>
                    </a:srgbClr>
                  </a:solidFill>
                  <a:latin typeface="宋体"/>
                  <a:ea typeface="宋体"/>
                  <a:cs typeface="宋体"/>
                </a:rPr>
                <a:t>使用武力</a:t>
              </a:r>
              <a:endParaRPr lang="en-US" altLang="en-US" sz="900" dirty="0"/>
            </a:p>
          </p:txBody>
        </p:sp>
        <p:sp>
          <p:nvSpPr>
            <p:cNvPr id="538" name="textbox 538"/>
            <p:cNvSpPr/>
            <p:nvPr/>
          </p:nvSpPr>
          <p:spPr>
            <a:xfrm>
              <a:off x="2803901" y="3642641"/>
              <a:ext cx="808355" cy="140970"/>
            </a:xfrm>
            <a:prstGeom prst="rect">
              <a:avLst/>
            </a:prstGeom>
          </p:spPr>
          <p:txBody>
            <a:bodyPr vert="horz" wrap="square" lIns="0" tIns="0" rIns="0" bIns="0"/>
            <a:lstStyle/>
            <a:p>
              <a:pPr algn="l" rtl="0" eaLnBrk="0">
                <a:lnSpc>
                  <a:spcPct val="82000"/>
                </a:lnSpc>
              </a:pPr>
              <a:endParaRPr lang="en-US" altLang="en-US" sz="100" dirty="0"/>
            </a:p>
            <a:p>
              <a:pPr marL="12700" algn="l" rtl="0" eaLnBrk="0">
                <a:lnSpc>
                  <a:spcPct val="95000"/>
                </a:lnSpc>
              </a:pPr>
              <a:r>
                <a:rPr sz="800" kern="0" spc="70" dirty="0">
                  <a:solidFill>
                    <a:srgbClr val="000000">
                      <a:alpha val="100000"/>
                    </a:srgbClr>
                  </a:solidFill>
                  <a:latin typeface="宋体"/>
                  <a:ea typeface="宋体"/>
                  <a:cs typeface="宋体"/>
                </a:rPr>
                <a:t>承发展和集大成</a:t>
              </a:r>
              <a:endParaRPr lang="en-US" altLang="en-US" sz="800" dirty="0"/>
            </a:p>
          </p:txBody>
        </p:sp>
        <p:sp>
          <p:nvSpPr>
            <p:cNvPr id="540" name="textbox 540"/>
            <p:cNvSpPr/>
            <p:nvPr/>
          </p:nvSpPr>
          <p:spPr>
            <a:xfrm>
              <a:off x="2762884" y="3528358"/>
              <a:ext cx="908050" cy="142239"/>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5000"/>
                </a:lnSpc>
              </a:pPr>
              <a:r>
                <a:rPr sz="800" kern="0" spc="60" dirty="0">
                  <a:solidFill>
                    <a:srgbClr val="000000">
                      <a:alpha val="100000"/>
                    </a:srgbClr>
                  </a:solidFill>
                  <a:latin typeface="宋体"/>
                  <a:ea typeface="宋体"/>
                  <a:cs typeface="宋体"/>
                </a:rPr>
                <a:t>台湾问题的总体方</a:t>
              </a:r>
              <a:endParaRPr lang="en-US" altLang="en-US" sz="800" dirty="0"/>
            </a:p>
          </p:txBody>
        </p:sp>
        <p:sp>
          <p:nvSpPr>
            <p:cNvPr id="542" name="textbox 542"/>
            <p:cNvSpPr/>
            <p:nvPr/>
          </p:nvSpPr>
          <p:spPr>
            <a:xfrm>
              <a:off x="2691811" y="3642641"/>
              <a:ext cx="121285" cy="143510"/>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97000"/>
                </a:lnSpc>
              </a:pPr>
              <a:r>
                <a:rPr sz="800" kern="0" spc="-10" dirty="0">
                  <a:solidFill>
                    <a:srgbClr val="000000">
                      <a:alpha val="100000"/>
                    </a:srgbClr>
                  </a:solidFill>
                  <a:latin typeface="宋体"/>
                  <a:ea typeface="宋体"/>
                  <a:cs typeface="宋体"/>
                </a:rPr>
                <a:t>继</a:t>
              </a:r>
              <a:endParaRPr lang="en-US" altLang="en-US" sz="800" dirty="0"/>
            </a:p>
          </p:txBody>
        </p:sp>
        <p:sp>
          <p:nvSpPr>
            <p:cNvPr id="544" name="textbox 544"/>
            <p:cNvSpPr/>
            <p:nvPr/>
          </p:nvSpPr>
          <p:spPr>
            <a:xfrm>
              <a:off x="2644901" y="3528358"/>
              <a:ext cx="120014" cy="140970"/>
            </a:xfrm>
            <a:prstGeom prst="rect">
              <a:avLst/>
            </a:prstGeom>
          </p:spPr>
          <p:txBody>
            <a:bodyPr vert="horz" wrap="square" lIns="0" tIns="0" rIns="0" bIns="0"/>
            <a:lstStyle/>
            <a:p>
              <a:pPr algn="l" rtl="0" eaLnBrk="0">
                <a:lnSpc>
                  <a:spcPct val="82000"/>
                </a:lnSpc>
              </a:pPr>
              <a:endParaRPr lang="en-US" altLang="en-US" sz="100" dirty="0"/>
            </a:p>
            <a:p>
              <a:pPr marL="12700" algn="l" rtl="0" eaLnBrk="0">
                <a:lnSpc>
                  <a:spcPct val="95000"/>
                </a:lnSpc>
              </a:pPr>
              <a:r>
                <a:rPr sz="800" kern="0" spc="-10" dirty="0">
                  <a:solidFill>
                    <a:srgbClr val="000000">
                      <a:alpha val="100000"/>
                    </a:srgbClr>
                  </a:solidFill>
                  <a:latin typeface="宋体"/>
                  <a:ea typeface="宋体"/>
                  <a:cs typeface="宋体"/>
                </a:rPr>
                <a:t>决</a:t>
              </a:r>
              <a:endParaRPr lang="en-US" altLang="en-US" sz="800" dirty="0"/>
            </a:p>
          </p:txBody>
        </p:sp>
        <p:sp>
          <p:nvSpPr>
            <p:cNvPr id="546" name="textbox 546"/>
            <p:cNvSpPr/>
            <p:nvPr/>
          </p:nvSpPr>
          <p:spPr>
            <a:xfrm>
              <a:off x="2232884" y="3642641"/>
              <a:ext cx="466090" cy="142239"/>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5000"/>
                </a:lnSpc>
              </a:pPr>
              <a:r>
                <a:rPr sz="800" kern="0" spc="60" dirty="0">
                  <a:solidFill>
                    <a:srgbClr val="000000">
                      <a:alpha val="100000"/>
                    </a:srgbClr>
                  </a:solidFill>
                  <a:latin typeface="宋体"/>
                  <a:ea typeface="宋体"/>
                  <a:cs typeface="宋体"/>
                </a:rPr>
                <a:t>政方针的</a:t>
              </a:r>
              <a:endParaRPr lang="en-US" altLang="en-US" sz="800" dirty="0"/>
            </a:p>
          </p:txBody>
        </p:sp>
        <p:sp>
          <p:nvSpPr>
            <p:cNvPr id="548" name="textbox 548"/>
            <p:cNvSpPr/>
            <p:nvPr/>
          </p:nvSpPr>
          <p:spPr>
            <a:xfrm>
              <a:off x="2193695" y="3528358"/>
              <a:ext cx="458469" cy="140970"/>
            </a:xfrm>
            <a:prstGeom prst="rect">
              <a:avLst/>
            </a:prstGeom>
          </p:spPr>
          <p:txBody>
            <a:bodyPr vert="horz" wrap="square" lIns="0" tIns="0" rIns="0" bIns="0"/>
            <a:lstStyle/>
            <a:p>
              <a:pPr algn="l" rtl="0" eaLnBrk="0">
                <a:lnSpc>
                  <a:spcPct val="82000"/>
                </a:lnSpc>
              </a:pPr>
              <a:endParaRPr lang="en-US" altLang="en-US" sz="100" dirty="0"/>
            </a:p>
            <a:p>
              <a:pPr marL="12700" algn="l" rtl="0" eaLnBrk="0">
                <a:lnSpc>
                  <a:spcPct val="95000"/>
                </a:lnSpc>
              </a:pPr>
              <a:r>
                <a:rPr sz="800" kern="0" spc="40" dirty="0">
                  <a:solidFill>
                    <a:srgbClr val="000000">
                      <a:alpha val="100000"/>
                    </a:srgbClr>
                  </a:solidFill>
                  <a:latin typeface="宋体"/>
                  <a:ea typeface="宋体"/>
                  <a:cs typeface="宋体"/>
                </a:rPr>
                <a:t>时代党解</a:t>
              </a:r>
              <a:endParaRPr lang="en-US" altLang="en-US" sz="800" dirty="0"/>
            </a:p>
          </p:txBody>
        </p:sp>
        <p:sp>
          <p:nvSpPr>
            <p:cNvPr id="550" name="textbox 550"/>
            <p:cNvSpPr/>
            <p:nvPr/>
          </p:nvSpPr>
          <p:spPr>
            <a:xfrm>
              <a:off x="2120387" y="3642641"/>
              <a:ext cx="121920" cy="141604"/>
            </a:xfrm>
            <a:prstGeom prst="rect">
              <a:avLst/>
            </a:prstGeom>
          </p:spPr>
          <p:txBody>
            <a:bodyPr vert="horz" wrap="square" lIns="0" tIns="0" rIns="0" bIns="0"/>
            <a:lstStyle/>
            <a:p>
              <a:pPr algn="l" rtl="0" eaLnBrk="0">
                <a:lnSpc>
                  <a:spcPct val="84000"/>
                </a:lnSpc>
              </a:pPr>
              <a:endParaRPr lang="en-US" altLang="en-US" sz="100" dirty="0"/>
            </a:p>
            <a:p>
              <a:pPr marL="12700" algn="l" rtl="0" eaLnBrk="0">
                <a:lnSpc>
                  <a:spcPct val="95000"/>
                </a:lnSpc>
              </a:pPr>
              <a:r>
                <a:rPr sz="800" kern="0" spc="-10" dirty="0">
                  <a:solidFill>
                    <a:srgbClr val="000000">
                      <a:alpha val="100000"/>
                    </a:srgbClr>
                  </a:solidFill>
                  <a:latin typeface="宋体"/>
                  <a:ea typeface="宋体"/>
                  <a:cs typeface="宋体"/>
                </a:rPr>
                <a:t>大</a:t>
              </a:r>
              <a:endParaRPr lang="en-US" altLang="en-US" sz="800" dirty="0"/>
            </a:p>
          </p:txBody>
        </p:sp>
        <p:sp>
          <p:nvSpPr>
            <p:cNvPr id="552" name="textbox 552"/>
            <p:cNvSpPr/>
            <p:nvPr/>
          </p:nvSpPr>
          <p:spPr>
            <a:xfrm>
              <a:off x="2076119" y="3528358"/>
              <a:ext cx="123189" cy="141604"/>
            </a:xfrm>
            <a:prstGeom prst="rect">
              <a:avLst/>
            </a:prstGeom>
          </p:spPr>
          <p:txBody>
            <a:bodyPr vert="horz" wrap="square" lIns="0" tIns="0" rIns="0" bIns="0"/>
            <a:lstStyle/>
            <a:p>
              <a:pPr algn="l" rtl="0" eaLnBrk="0">
                <a:lnSpc>
                  <a:spcPct val="84000"/>
                </a:lnSpc>
              </a:pPr>
              <a:endParaRPr lang="en-US" altLang="en-US" sz="100" dirty="0"/>
            </a:p>
            <a:p>
              <a:pPr marL="12700" algn="l" rtl="0" eaLnBrk="0">
                <a:lnSpc>
                  <a:spcPct val="95000"/>
                </a:lnSpc>
              </a:pPr>
              <a:r>
                <a:rPr sz="800" kern="0" spc="-10" dirty="0">
                  <a:solidFill>
                    <a:srgbClr val="000000">
                      <a:alpha val="100000"/>
                    </a:srgbClr>
                  </a:solidFill>
                  <a:latin typeface="宋体"/>
                  <a:ea typeface="宋体"/>
                  <a:cs typeface="宋体"/>
                </a:rPr>
                <a:t>新</a:t>
              </a:r>
              <a:endParaRPr lang="en-US" altLang="en-US" sz="800" dirty="0"/>
            </a:p>
          </p:txBody>
        </p:sp>
        <p:sp>
          <p:nvSpPr>
            <p:cNvPr id="554" name="textbox 554"/>
            <p:cNvSpPr/>
            <p:nvPr/>
          </p:nvSpPr>
          <p:spPr>
            <a:xfrm>
              <a:off x="2012970" y="3642641"/>
              <a:ext cx="115570" cy="142239"/>
            </a:xfrm>
            <a:prstGeom prst="rect">
              <a:avLst/>
            </a:prstGeom>
          </p:spPr>
          <p:txBody>
            <a:bodyPr vert="horz" wrap="square" lIns="0" tIns="0" rIns="0" bIns="0"/>
            <a:lstStyle/>
            <a:p>
              <a:pPr algn="l" rtl="0" eaLnBrk="0">
                <a:lnSpc>
                  <a:spcPct val="82000"/>
                </a:lnSpc>
              </a:pPr>
              <a:endParaRPr lang="en-US" altLang="en-US" sz="100" dirty="0"/>
            </a:p>
            <a:p>
              <a:pPr algn="r" rtl="0" eaLnBrk="0">
                <a:lnSpc>
                  <a:spcPct val="96000"/>
                </a:lnSpc>
              </a:pPr>
              <a:r>
                <a:rPr sz="800" kern="0" spc="-10" dirty="0">
                  <a:solidFill>
                    <a:srgbClr val="000000">
                      <a:alpha val="100000"/>
                    </a:srgbClr>
                  </a:solidFill>
                  <a:latin typeface="宋体"/>
                  <a:ea typeface="宋体"/>
                  <a:cs typeface="宋体"/>
                </a:rPr>
                <a:t>台</a:t>
              </a:r>
              <a:endParaRPr lang="en-US" altLang="en-US" sz="800" dirty="0"/>
            </a:p>
          </p:txBody>
        </p:sp>
        <p:sp>
          <p:nvSpPr>
            <p:cNvPr id="556" name="textbox 556"/>
            <p:cNvSpPr/>
            <p:nvPr/>
          </p:nvSpPr>
          <p:spPr>
            <a:xfrm>
              <a:off x="1962911" y="3528358"/>
              <a:ext cx="123189" cy="140970"/>
            </a:xfrm>
            <a:prstGeom prst="rect">
              <a:avLst/>
            </a:prstGeom>
          </p:spPr>
          <p:txBody>
            <a:bodyPr vert="horz" wrap="square" lIns="0" tIns="0" rIns="0" bIns="0"/>
            <a:lstStyle/>
            <a:p>
              <a:pPr algn="l" rtl="0" eaLnBrk="0">
                <a:lnSpc>
                  <a:spcPct val="82000"/>
                </a:lnSpc>
              </a:pPr>
              <a:endParaRPr lang="en-US" altLang="en-US" sz="100" dirty="0"/>
            </a:p>
            <a:p>
              <a:pPr marL="12700" algn="l" rtl="0" eaLnBrk="0">
                <a:lnSpc>
                  <a:spcPct val="95000"/>
                </a:lnSpc>
              </a:pPr>
              <a:r>
                <a:rPr sz="800" kern="0" spc="-10" dirty="0">
                  <a:solidFill>
                    <a:srgbClr val="000000">
                      <a:alpha val="100000"/>
                    </a:srgbClr>
                  </a:solidFill>
                  <a:latin typeface="宋体"/>
                  <a:ea typeface="宋体"/>
                  <a:cs typeface="宋体"/>
                </a:rPr>
                <a:t>彻</a:t>
              </a:r>
              <a:endParaRPr lang="en-US" altLang="en-US" sz="800" dirty="0"/>
            </a:p>
          </p:txBody>
        </p:sp>
      </p:grpSp>
      <p:sp>
        <p:nvSpPr>
          <p:cNvPr id="558" name="textbox 558"/>
          <p:cNvSpPr/>
          <p:nvPr/>
        </p:nvSpPr>
        <p:spPr>
          <a:xfrm>
            <a:off x="155042" y="2360341"/>
            <a:ext cx="1889760" cy="694690"/>
          </a:xfrm>
          <a:prstGeom prst="rect">
            <a:avLst/>
          </a:prstGeom>
        </p:spPr>
        <p:txBody>
          <a:bodyPr vert="horz" wrap="square" lIns="0" tIns="0" rIns="0" bIns="0"/>
          <a:lstStyle/>
          <a:p>
            <a:pPr algn="l" rtl="0" eaLnBrk="0">
              <a:lnSpc>
                <a:spcPct val="76000"/>
              </a:lnSpc>
            </a:pPr>
            <a:endParaRPr lang="en-US" altLang="en-US" sz="100" dirty="0"/>
          </a:p>
          <a:p>
            <a:pPr algn="r" rtl="0" eaLnBrk="0">
              <a:lnSpc>
                <a:spcPct val="85000"/>
              </a:lnSpc>
            </a:pPr>
            <a:r>
              <a:rPr sz="1900" b="1" kern="0" spc="10" dirty="0">
                <a:solidFill>
                  <a:srgbClr val="000000">
                    <a:alpha val="100000"/>
                  </a:srgbClr>
                </a:solidFill>
                <a:latin typeface="SimHei"/>
                <a:ea typeface="SimHei"/>
                <a:cs typeface="SimHei"/>
              </a:rPr>
              <a:t>第十五章</a:t>
            </a:r>
            <a:endParaRPr lang="en-US" altLang="en-US" sz="1900" dirty="0"/>
          </a:p>
          <a:p>
            <a:pPr marL="12700" algn="l" rtl="0" eaLnBrk="0">
              <a:lnSpc>
                <a:spcPts val="3340"/>
              </a:lnSpc>
            </a:pPr>
            <a:r>
              <a:rPr sz="1400" b="1" kern="0" spc="70" dirty="0">
                <a:solidFill>
                  <a:srgbClr val="000000">
                    <a:alpha val="100000"/>
                  </a:srgbClr>
                </a:solidFill>
                <a:latin typeface="SimHei"/>
                <a:ea typeface="SimHei"/>
                <a:cs typeface="SimHei"/>
              </a:rPr>
              <a:t>本章思维导图</a:t>
            </a:r>
            <a:endParaRPr lang="en-US" altLang="en-US" sz="1400" dirty="0"/>
          </a:p>
        </p:txBody>
      </p:sp>
      <p:sp>
        <p:nvSpPr>
          <p:cNvPr id="560" name="textbox 560"/>
          <p:cNvSpPr/>
          <p:nvPr/>
        </p:nvSpPr>
        <p:spPr>
          <a:xfrm>
            <a:off x="2270347" y="2360341"/>
            <a:ext cx="4057650" cy="302259"/>
          </a:xfrm>
          <a:prstGeom prst="rect">
            <a:avLst/>
          </a:prstGeom>
        </p:spPr>
        <p:txBody>
          <a:bodyPr vert="horz" wrap="square" lIns="0" tIns="0" rIns="0" bIns="0"/>
          <a:lstStyle/>
          <a:p>
            <a:pPr algn="l" rtl="0" eaLnBrk="0">
              <a:lnSpc>
                <a:spcPct val="92000"/>
              </a:lnSpc>
            </a:pPr>
            <a:endParaRPr lang="en-US" altLang="en-US" sz="100" dirty="0"/>
          </a:p>
          <a:p>
            <a:pPr marL="12700" algn="l" rtl="0" eaLnBrk="0">
              <a:lnSpc>
                <a:spcPct val="95000"/>
              </a:lnSpc>
            </a:pPr>
            <a:r>
              <a:rPr sz="1900" b="1" kern="0" spc="-40" dirty="0">
                <a:solidFill>
                  <a:srgbClr val="000000">
                    <a:alpha val="100000"/>
                  </a:srgbClr>
                </a:solidFill>
                <a:latin typeface="SimHei"/>
                <a:ea typeface="SimHei"/>
                <a:cs typeface="SimHei"/>
              </a:rPr>
              <a:t>坚持“一国两制”和推</a:t>
            </a:r>
            <a:r>
              <a:rPr sz="1900" b="1" kern="0" spc="-50" dirty="0">
                <a:solidFill>
                  <a:srgbClr val="000000">
                    <a:alpha val="100000"/>
                  </a:srgbClr>
                </a:solidFill>
                <a:latin typeface="SimHei"/>
                <a:ea typeface="SimHei"/>
                <a:cs typeface="SimHei"/>
              </a:rPr>
              <a:t>进祖国完全统一</a:t>
            </a:r>
            <a:endParaRPr lang="en-US" altLang="en-US" sz="1900" dirty="0"/>
          </a:p>
        </p:txBody>
      </p:sp>
      <p:sp>
        <p:nvSpPr>
          <p:cNvPr id="562" name="textbox 562"/>
          <p:cNvSpPr/>
          <p:nvPr/>
        </p:nvSpPr>
        <p:spPr>
          <a:xfrm>
            <a:off x="2451096" y="4907250"/>
            <a:ext cx="1377314" cy="270509"/>
          </a:xfrm>
          <a:prstGeom prst="rect">
            <a:avLst/>
          </a:prstGeom>
        </p:spPr>
        <p:txBody>
          <a:bodyPr vert="horz" wrap="square" lIns="0" tIns="0" rIns="0" bIns="0"/>
          <a:lstStyle/>
          <a:p>
            <a:pPr algn="l" rtl="0" eaLnBrk="0">
              <a:lnSpc>
                <a:spcPct val="87000"/>
              </a:lnSpc>
            </a:pPr>
            <a:endParaRPr lang="en-US" altLang="en-US" sz="100" dirty="0"/>
          </a:p>
          <a:p>
            <a:pPr marL="253365" indent="-240665" algn="l" rtl="0" eaLnBrk="0">
              <a:lnSpc>
                <a:spcPct val="89000"/>
              </a:lnSpc>
            </a:pPr>
            <a:r>
              <a:rPr sz="900" kern="0" spc="-20" dirty="0">
                <a:solidFill>
                  <a:srgbClr val="000000">
                    <a:alpha val="100000"/>
                  </a:srgbClr>
                </a:solidFill>
                <a:latin typeface="宋体"/>
                <a:ea typeface="宋体"/>
                <a:cs typeface="宋体"/>
              </a:rPr>
              <a:t>推动香港进入由乱到治走向</a:t>
            </a:r>
            <a:r>
              <a:rPr sz="900" kern="0" spc="60" dirty="0">
                <a:solidFill>
                  <a:srgbClr val="000000">
                    <a:alpha val="100000"/>
                  </a:srgbClr>
                </a:solidFill>
                <a:latin typeface="宋体"/>
                <a:ea typeface="宋体"/>
                <a:cs typeface="宋体"/>
              </a:rPr>
              <a:t> </a:t>
            </a:r>
            <a:r>
              <a:rPr sz="900" kern="0" spc="-40" dirty="0">
                <a:solidFill>
                  <a:srgbClr val="000000">
                    <a:alpha val="100000"/>
                  </a:srgbClr>
                </a:solidFill>
                <a:latin typeface="宋体"/>
                <a:ea typeface="宋体"/>
                <a:cs typeface="宋体"/>
              </a:rPr>
              <a:t>由治及兴的新阶段</a:t>
            </a:r>
            <a:endParaRPr lang="en-US" altLang="en-US" sz="900" dirty="0"/>
          </a:p>
        </p:txBody>
      </p:sp>
      <p:sp>
        <p:nvSpPr>
          <p:cNvPr id="564" name="textbox 564"/>
          <p:cNvSpPr/>
          <p:nvPr/>
        </p:nvSpPr>
        <p:spPr>
          <a:xfrm>
            <a:off x="1962168" y="3192219"/>
            <a:ext cx="1268730" cy="281940"/>
          </a:xfrm>
          <a:prstGeom prst="rect">
            <a:avLst/>
          </a:prstGeom>
        </p:spPr>
        <p:txBody>
          <a:bodyPr vert="horz" wrap="square" lIns="0" tIns="0" rIns="0" bIns="0"/>
          <a:lstStyle/>
          <a:p>
            <a:pPr algn="l" rtl="0" eaLnBrk="0">
              <a:lnSpc>
                <a:spcPct val="91000"/>
              </a:lnSpc>
            </a:pPr>
            <a:endParaRPr lang="en-US" altLang="en-US" sz="100" dirty="0"/>
          </a:p>
          <a:p>
            <a:pPr marL="195580" indent="-126365" algn="l" rtl="0" eaLnBrk="0">
              <a:lnSpc>
                <a:spcPct val="93000"/>
              </a:lnSpc>
            </a:pPr>
            <a:r>
              <a:rPr sz="900" kern="0" spc="-60" dirty="0">
                <a:solidFill>
                  <a:srgbClr val="000000">
                    <a:alpha val="100000"/>
                  </a:srgbClr>
                </a:solidFill>
                <a:latin typeface="宋体"/>
                <a:ea typeface="宋体"/>
                <a:cs typeface="宋体"/>
              </a:rPr>
              <a:t>“一国两制”是中国特色</a:t>
            </a:r>
            <a:r>
              <a:rPr sz="900" kern="0" spc="80" dirty="0">
                <a:solidFill>
                  <a:srgbClr val="000000">
                    <a:alpha val="100000"/>
                  </a:srgbClr>
                </a:solidFill>
                <a:latin typeface="宋体"/>
                <a:ea typeface="宋体"/>
                <a:cs typeface="宋体"/>
              </a:rPr>
              <a:t> </a:t>
            </a:r>
            <a:r>
              <a:rPr sz="900" kern="0" spc="-40" dirty="0">
                <a:solidFill>
                  <a:srgbClr val="000000">
                    <a:alpha val="100000"/>
                  </a:srgbClr>
                </a:solidFill>
                <a:latin typeface="宋体"/>
                <a:ea typeface="宋体"/>
                <a:cs typeface="宋体"/>
              </a:rPr>
              <a:t>社会主义的伟大创举</a:t>
            </a:r>
            <a:endParaRPr lang="en-US" altLang="en-US" sz="900" dirty="0"/>
          </a:p>
        </p:txBody>
      </p:sp>
      <p:sp>
        <p:nvSpPr>
          <p:cNvPr id="566" name="textbox 566"/>
          <p:cNvSpPr/>
          <p:nvPr/>
        </p:nvSpPr>
        <p:spPr>
          <a:xfrm>
            <a:off x="819119" y="3871726"/>
            <a:ext cx="1022350" cy="271145"/>
          </a:xfrm>
          <a:prstGeom prst="rect">
            <a:avLst/>
          </a:prstGeom>
        </p:spPr>
        <p:txBody>
          <a:bodyPr vert="horz" wrap="square" lIns="0" tIns="0" rIns="0" bIns="0"/>
          <a:lstStyle/>
          <a:p>
            <a:pPr algn="l" rtl="0" eaLnBrk="0">
              <a:lnSpc>
                <a:spcPct val="90000"/>
              </a:lnSpc>
            </a:pPr>
            <a:endParaRPr lang="en-US" altLang="en-US" sz="100" dirty="0"/>
          </a:p>
          <a:p>
            <a:pPr marL="114300" indent="-101600" algn="l" rtl="0" eaLnBrk="0">
              <a:lnSpc>
                <a:spcPct val="89000"/>
              </a:lnSpc>
            </a:pPr>
            <a:r>
              <a:rPr sz="900" kern="0" spc="-30" dirty="0">
                <a:solidFill>
                  <a:srgbClr val="000000">
                    <a:alpha val="100000"/>
                  </a:srgbClr>
                </a:solidFill>
                <a:latin typeface="宋体"/>
                <a:ea typeface="宋体"/>
                <a:cs typeface="宋体"/>
              </a:rPr>
              <a:t>全面准确理解和贯彻</a:t>
            </a:r>
            <a:r>
              <a:rPr sz="900" kern="0" spc="0" dirty="0">
                <a:solidFill>
                  <a:srgbClr val="000000">
                    <a:alpha val="100000"/>
                  </a:srgbClr>
                </a:solidFill>
                <a:latin typeface="宋体"/>
                <a:ea typeface="宋体"/>
                <a:cs typeface="宋体"/>
              </a:rPr>
              <a:t> </a:t>
            </a:r>
            <a:r>
              <a:rPr sz="900" kern="0" spc="-70" dirty="0">
                <a:solidFill>
                  <a:srgbClr val="000000">
                    <a:alpha val="100000"/>
                  </a:srgbClr>
                </a:solidFill>
                <a:latin typeface="宋体"/>
                <a:ea typeface="宋体"/>
                <a:cs typeface="宋体"/>
              </a:rPr>
              <a:t>“一国两制”方针</a:t>
            </a:r>
            <a:endParaRPr lang="en-US" altLang="en-US" sz="900" dirty="0"/>
          </a:p>
        </p:txBody>
      </p:sp>
      <p:sp>
        <p:nvSpPr>
          <p:cNvPr id="568" name="textbox 568"/>
          <p:cNvSpPr/>
          <p:nvPr/>
        </p:nvSpPr>
        <p:spPr>
          <a:xfrm>
            <a:off x="435628" y="4636559"/>
            <a:ext cx="142239" cy="1608455"/>
          </a:xfrm>
          <a:prstGeom prst="rect">
            <a:avLst/>
          </a:prstGeom>
        </p:spPr>
        <p:txBody>
          <a:bodyPr vert="eaVert" wrap="square" lIns="0" tIns="0" rIns="0" bIns="0"/>
          <a:lstStyle/>
          <a:p>
            <a:pPr algn="l" rtl="0" eaLnBrk="0">
              <a:lnSpc>
                <a:spcPct val="83000"/>
              </a:lnSpc>
            </a:pPr>
            <a:endParaRPr lang="en-US" altLang="en-US" sz="100" dirty="0"/>
          </a:p>
          <a:p>
            <a:pPr marL="12700" algn="l" rtl="0" eaLnBrk="0">
              <a:lnSpc>
                <a:spcPct val="94000"/>
              </a:lnSpc>
            </a:pPr>
            <a:r>
              <a:rPr sz="800" kern="0" spc="160" dirty="0">
                <a:solidFill>
                  <a:srgbClr val="000000">
                    <a:alpha val="100000"/>
                  </a:srgbClr>
                </a:solidFill>
                <a:latin typeface="宋体"/>
                <a:ea typeface="宋体"/>
                <a:cs typeface="宋体"/>
              </a:rPr>
              <a:t>坚持国两制和摧进祖国</a:t>
            </a:r>
            <a:r>
              <a:rPr sz="800" kern="0" spc="150" dirty="0">
                <a:solidFill>
                  <a:srgbClr val="000000">
                    <a:alpha val="100000"/>
                  </a:srgbClr>
                </a:solidFill>
                <a:latin typeface="宋体"/>
                <a:ea typeface="宋体"/>
                <a:cs typeface="宋体"/>
              </a:rPr>
              <a:t>完全统</a:t>
            </a:r>
            <a:endParaRPr lang="en-US" altLang="en-US" sz="800" dirty="0"/>
          </a:p>
        </p:txBody>
      </p:sp>
      <p:sp>
        <p:nvSpPr>
          <p:cNvPr id="570" name="textbox 570"/>
          <p:cNvSpPr/>
          <p:nvPr/>
        </p:nvSpPr>
        <p:spPr>
          <a:xfrm>
            <a:off x="819119" y="6881654"/>
            <a:ext cx="842644" cy="155575"/>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95000"/>
              </a:lnSpc>
            </a:pPr>
            <a:r>
              <a:rPr sz="900" kern="0" spc="-40" dirty="0">
                <a:solidFill>
                  <a:srgbClr val="000000">
                    <a:alpha val="100000"/>
                  </a:srgbClr>
                </a:solidFill>
                <a:latin typeface="宋体"/>
                <a:ea typeface="宋体"/>
                <a:cs typeface="宋体"/>
              </a:rPr>
              <a:t>推进祖国完全统-</a:t>
            </a:r>
            <a:endParaRPr lang="en-US" altLang="en-US" sz="900" dirty="0"/>
          </a:p>
        </p:txBody>
      </p:sp>
      <p:sp>
        <p:nvSpPr>
          <p:cNvPr id="572" name="textbox 572"/>
          <p:cNvSpPr/>
          <p:nvPr/>
        </p:nvSpPr>
        <p:spPr>
          <a:xfrm>
            <a:off x="2419359" y="3915814"/>
            <a:ext cx="478155" cy="155575"/>
          </a:xfrm>
          <a:prstGeom prst="rect">
            <a:avLst/>
          </a:prstGeom>
        </p:spPr>
        <p:txBody>
          <a:bodyPr vert="horz" wrap="square" lIns="0" tIns="0" rIns="0" bIns="0"/>
          <a:lstStyle/>
          <a:p>
            <a:pPr algn="l" rtl="0" eaLnBrk="0">
              <a:lnSpc>
                <a:spcPct val="88000"/>
              </a:lnSpc>
            </a:pPr>
            <a:endParaRPr lang="en-US" altLang="en-US" sz="100" dirty="0"/>
          </a:p>
          <a:p>
            <a:pPr marL="12700" algn="l" rtl="0" eaLnBrk="0">
              <a:lnSpc>
                <a:spcPct val="94000"/>
              </a:lnSpc>
            </a:pPr>
            <a:r>
              <a:rPr sz="900" kern="0" spc="-10" dirty="0">
                <a:solidFill>
                  <a:srgbClr val="FFFFFF">
                    <a:alpha val="100000"/>
                  </a:srgbClr>
                </a:solidFill>
                <a:latin typeface="宋体"/>
                <a:ea typeface="宋体"/>
                <a:cs typeface="宋体"/>
              </a:rPr>
              <a:t>科学内涵</a:t>
            </a:r>
            <a:endParaRPr lang="en-US" altLang="en-US" sz="9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4" name="picture 574"/>
          <p:cNvPicPr>
            <a:picLocks noChangeAspect="1"/>
          </p:cNvPicPr>
          <p:nvPr/>
        </p:nvPicPr>
        <p:blipFill>
          <a:blip r:embed="rId2"/>
          <a:stretch>
            <a:fillRect/>
          </a:stretch>
        </p:blipFill>
        <p:spPr>
          <a:xfrm rot="21600000">
            <a:off x="374651" y="2489244"/>
            <a:ext cx="6604003" cy="6464279"/>
          </a:xfrm>
          <a:prstGeom prst="rect">
            <a:avLst/>
          </a:prstGeom>
        </p:spPr>
      </p:pic>
      <p:sp>
        <p:nvSpPr>
          <p:cNvPr id="576" name="textbox 576"/>
          <p:cNvSpPr/>
          <p:nvPr/>
        </p:nvSpPr>
        <p:spPr>
          <a:xfrm>
            <a:off x="1809776" y="7599641"/>
            <a:ext cx="4876800" cy="1291589"/>
          </a:xfrm>
          <a:prstGeom prst="rect">
            <a:avLst/>
          </a:prstGeom>
        </p:spPr>
        <p:txBody>
          <a:bodyPr vert="horz" wrap="square" lIns="0" tIns="0" rIns="0" bIns="0"/>
          <a:lstStyle/>
          <a:p>
            <a:pPr algn="l" rtl="0" eaLnBrk="0">
              <a:lnSpc>
                <a:spcPct val="84000"/>
              </a:lnSpc>
            </a:pPr>
            <a:endParaRPr lang="en-US" altLang="en-US" sz="100" dirty="0"/>
          </a:p>
          <a:p>
            <a:pPr marL="2342515" algn="l" rtl="0" eaLnBrk="0">
              <a:lnSpc>
                <a:spcPct val="95000"/>
              </a:lnSpc>
            </a:pPr>
            <a:r>
              <a:rPr sz="900" kern="0" spc="-10" dirty="0">
                <a:solidFill>
                  <a:srgbClr val="8EC3D4">
                    <a:alpha val="100000"/>
                  </a:srgbClr>
                </a:solidFill>
                <a:latin typeface="宋体"/>
                <a:ea typeface="宋体"/>
                <a:cs typeface="宋体"/>
              </a:rPr>
              <a:t>(倡导加强国际人文交流与合作</a:t>
            </a:r>
            <a:endParaRPr lang="en-US" altLang="en-US" sz="900" dirty="0"/>
          </a:p>
          <a:p>
            <a:pPr marL="1624965" algn="l" rtl="0" eaLnBrk="0">
              <a:lnSpc>
                <a:spcPct val="85000"/>
              </a:lnSpc>
              <a:spcBef>
                <a:spcPts val="265"/>
              </a:spcBef>
            </a:pPr>
            <a:r>
              <a:rPr sz="700" kern="0" spc="190" dirty="0">
                <a:solidFill>
                  <a:srgbClr val="000000">
                    <a:alpha val="100000"/>
                  </a:srgbClr>
                </a:solidFill>
                <a:latin typeface="宋体"/>
                <a:ea typeface="宋体"/>
                <a:cs typeface="宋体"/>
              </a:rPr>
              <a:t>秉持共商共建共享的全球治理观</a:t>
            </a:r>
            <a:endParaRPr lang="en-US" altLang="en-US" sz="700" dirty="0"/>
          </a:p>
          <a:p>
            <a:pPr marL="12700" algn="l" rtl="0" eaLnBrk="0">
              <a:lnSpc>
                <a:spcPct val="96000"/>
              </a:lnSpc>
              <a:spcBef>
                <a:spcPts val="5"/>
              </a:spcBef>
            </a:pPr>
            <a:r>
              <a:rPr sz="700" kern="0" spc="190" dirty="0">
                <a:solidFill>
                  <a:srgbClr val="000000">
                    <a:alpha val="100000"/>
                  </a:srgbClr>
                </a:solidFill>
                <a:latin typeface="宋体"/>
                <a:ea typeface="宋体"/>
                <a:cs typeface="宋体"/>
              </a:rPr>
              <a:t>积极参与全球治理体系改革和建设</a:t>
            </a:r>
            <a:endParaRPr lang="en-US" altLang="en-US" sz="700" dirty="0"/>
          </a:p>
          <a:p>
            <a:pPr marL="1624965" algn="l" rtl="0" eaLnBrk="0">
              <a:lnSpc>
                <a:spcPct val="88000"/>
              </a:lnSpc>
              <a:spcBef>
                <a:spcPts val="0"/>
              </a:spcBef>
            </a:pPr>
            <a:r>
              <a:rPr sz="900" kern="0" spc="-30" dirty="0">
                <a:solidFill>
                  <a:srgbClr val="000000">
                    <a:alpha val="100000"/>
                  </a:srgbClr>
                </a:solidFill>
                <a:latin typeface="宋体"/>
                <a:ea typeface="宋体"/>
                <a:cs typeface="宋体"/>
              </a:rPr>
              <a:t>坚持真正的多边主义</a:t>
            </a:r>
            <a:endParaRPr lang="en-US" altLang="en-US" sz="900" dirty="0"/>
          </a:p>
          <a:p>
            <a:pPr marL="75565" indent="577215" algn="l" rtl="0" eaLnBrk="0">
              <a:lnSpc>
                <a:spcPct val="101000"/>
              </a:lnSpc>
              <a:spcBef>
                <a:spcPts val="475"/>
              </a:spcBef>
            </a:pPr>
            <a:r>
              <a:rPr sz="900" kern="0" spc="0" dirty="0">
                <a:solidFill>
                  <a:srgbClr val="000000">
                    <a:alpha val="100000"/>
                  </a:srgbClr>
                </a:solidFill>
                <a:latin typeface="宋体"/>
                <a:ea typeface="宋体"/>
                <a:cs typeface="宋体"/>
              </a:rPr>
              <a:t>秉持共商共建共享原则，坚持开放绿色廉洁</a:t>
            </a:r>
            <a:r>
              <a:rPr sz="900" kern="0" spc="-10" dirty="0">
                <a:solidFill>
                  <a:srgbClr val="000000">
                    <a:alpha val="100000"/>
                  </a:srgbClr>
                </a:solidFill>
                <a:latin typeface="宋体"/>
                <a:ea typeface="宋体"/>
                <a:cs typeface="宋体"/>
              </a:rPr>
              <a:t>理念，以高标准，可持续、惠民生为目标 </a:t>
            </a:r>
            <a:r>
              <a:rPr sz="900" kern="0" spc="90" dirty="0">
                <a:solidFill>
                  <a:srgbClr val="000000">
                    <a:alpha val="100000"/>
                  </a:srgbClr>
                </a:solidFill>
                <a:latin typeface="宋体"/>
                <a:ea typeface="宋体"/>
                <a:cs typeface="宋体"/>
              </a:rPr>
              <a:t>高质量共建</a:t>
            </a:r>
            <a:r>
              <a:rPr sz="800" kern="0" spc="90" dirty="0">
                <a:solidFill>
                  <a:srgbClr val="000000">
                    <a:alpha val="100000"/>
                  </a:srgbClr>
                </a:solidFill>
                <a:latin typeface="宋体"/>
                <a:ea typeface="宋体"/>
                <a:cs typeface="宋体"/>
              </a:rPr>
              <a:t>核心内涵是促进基础设施建设和互联</a:t>
            </a:r>
            <a:r>
              <a:rPr sz="800" kern="0" spc="80" dirty="0">
                <a:solidFill>
                  <a:srgbClr val="000000">
                    <a:alpha val="100000"/>
                  </a:srgbClr>
                </a:solidFill>
                <a:latin typeface="宋体"/>
                <a:ea typeface="宋体"/>
                <a:cs typeface="宋体"/>
              </a:rPr>
              <a:t>互通，加强经济政策协调和发展战略对接，促进</a:t>
            </a:r>
            <a:r>
              <a:rPr sz="800" kern="0" spc="-10" dirty="0">
                <a:solidFill>
                  <a:srgbClr val="000000">
                    <a:alpha val="100000"/>
                  </a:srgbClr>
                </a:solidFill>
                <a:latin typeface="宋体"/>
                <a:ea typeface="宋体"/>
                <a:cs typeface="宋体"/>
              </a:rPr>
              <a:t> </a:t>
            </a:r>
            <a:r>
              <a:rPr sz="900" kern="0" spc="10" dirty="0">
                <a:solidFill>
                  <a:srgbClr val="FFFFFF">
                    <a:alpha val="100000"/>
                  </a:srgbClr>
                </a:solidFill>
                <a:latin typeface="宋体"/>
                <a:ea typeface="宋体"/>
                <a:cs typeface="宋体"/>
              </a:rPr>
              <a:t>“一带一路”</a:t>
            </a:r>
            <a:r>
              <a:rPr sz="800" kern="0" spc="10" dirty="0">
                <a:solidFill>
                  <a:srgbClr val="000000">
                    <a:alpha val="100000"/>
                  </a:srgbClr>
                </a:solidFill>
                <a:latin typeface="宋体"/>
                <a:ea typeface="宋体"/>
                <a:cs typeface="宋体"/>
              </a:rPr>
              <a:t>协同联动发展，实现共同繁荣</a:t>
            </a:r>
            <a:endParaRPr lang="en-US" altLang="en-US" sz="800" dirty="0"/>
          </a:p>
          <a:p>
            <a:pPr algn="l" rtl="0" eaLnBrk="0">
              <a:lnSpc>
                <a:spcPct val="129000"/>
              </a:lnSpc>
            </a:pPr>
            <a:endParaRPr lang="en-US" altLang="en-US" sz="300" dirty="0"/>
          </a:p>
          <a:p>
            <a:pPr marL="653415" algn="l" rtl="0" eaLnBrk="0">
              <a:lnSpc>
                <a:spcPct val="92000"/>
              </a:lnSpc>
            </a:pPr>
            <a:r>
              <a:rPr sz="900" kern="0" spc="0" dirty="0">
                <a:solidFill>
                  <a:srgbClr val="000000">
                    <a:alpha val="100000"/>
                  </a:srgbClr>
                </a:solidFill>
                <a:latin typeface="宋体"/>
                <a:ea typeface="宋体"/>
                <a:cs typeface="宋体"/>
              </a:rPr>
              <a:t>最高且标是携手应对世界经济面临的挑战，开</a:t>
            </a:r>
            <a:r>
              <a:rPr sz="900" kern="0" spc="-10" dirty="0">
                <a:solidFill>
                  <a:srgbClr val="000000">
                    <a:alpha val="100000"/>
                  </a:srgbClr>
                </a:solidFill>
                <a:latin typeface="宋体"/>
                <a:ea typeface="宋体"/>
                <a:cs typeface="宋体"/>
              </a:rPr>
              <a:t>创发展新机遇，谋求发展新动力，拓展</a:t>
            </a:r>
            <a:r>
              <a:rPr sz="900" kern="0" spc="0" dirty="0">
                <a:solidFill>
                  <a:srgbClr val="000000">
                    <a:alpha val="100000"/>
                  </a:srgbClr>
                </a:solidFill>
                <a:latin typeface="宋体"/>
                <a:ea typeface="宋体"/>
                <a:cs typeface="宋体"/>
              </a:rPr>
              <a:t> 发展新空间，朝着人类命运共</a:t>
            </a:r>
            <a:r>
              <a:rPr sz="900" kern="0" spc="-10" dirty="0">
                <a:solidFill>
                  <a:srgbClr val="000000">
                    <a:alpha val="100000"/>
                  </a:srgbClr>
                </a:solidFill>
                <a:latin typeface="宋体"/>
                <a:ea typeface="宋体"/>
                <a:cs typeface="宋体"/>
              </a:rPr>
              <a:t>同体方向迈进</a:t>
            </a:r>
            <a:endParaRPr lang="en-US" altLang="en-US" sz="900" dirty="0"/>
          </a:p>
        </p:txBody>
      </p:sp>
      <p:sp>
        <p:nvSpPr>
          <p:cNvPr id="578" name="textbox 578"/>
          <p:cNvSpPr/>
          <p:nvPr/>
        </p:nvSpPr>
        <p:spPr>
          <a:xfrm>
            <a:off x="2438401" y="3909514"/>
            <a:ext cx="4490720" cy="1130935"/>
          </a:xfrm>
          <a:prstGeom prst="rect">
            <a:avLst/>
          </a:prstGeom>
        </p:spPr>
        <p:txBody>
          <a:bodyPr vert="horz" wrap="square" lIns="0" tIns="0" rIns="0" bIns="0"/>
          <a:lstStyle/>
          <a:p>
            <a:pPr algn="l" rtl="0" eaLnBrk="0">
              <a:lnSpc>
                <a:spcPct val="88000"/>
              </a:lnSpc>
            </a:pPr>
            <a:endParaRPr lang="en-US" altLang="en-US" sz="100" dirty="0"/>
          </a:p>
          <a:p>
            <a:pPr marL="24765" algn="l" rtl="0" eaLnBrk="0">
              <a:lnSpc>
                <a:spcPct val="94000"/>
              </a:lnSpc>
            </a:pPr>
            <a:r>
              <a:rPr sz="900" kern="0" spc="0" dirty="0">
                <a:solidFill>
                  <a:srgbClr val="000000">
                    <a:alpha val="100000"/>
                  </a:srgbClr>
                </a:solidFill>
                <a:latin typeface="宋体"/>
                <a:ea typeface="宋体"/>
                <a:cs typeface="宋体"/>
              </a:rPr>
              <a:t>我们党根据时代发展潮流和我国根本利益作出的战略抉择，是新时代中国外</a:t>
            </a:r>
            <a:r>
              <a:rPr sz="900" kern="0" spc="-10" dirty="0">
                <a:solidFill>
                  <a:srgbClr val="000000">
                    <a:alpha val="100000"/>
                  </a:srgbClr>
                </a:solidFill>
                <a:latin typeface="宋体"/>
                <a:ea typeface="宋体"/>
                <a:cs typeface="宋体"/>
              </a:rPr>
              <a:t>交的基本原则</a:t>
            </a:r>
            <a:endParaRPr lang="en-US" altLang="en-US" sz="900" dirty="0"/>
          </a:p>
          <a:p>
            <a:pPr marL="24765" algn="l" rtl="0" eaLnBrk="0">
              <a:lnSpc>
                <a:spcPct val="94000"/>
              </a:lnSpc>
              <a:spcBef>
                <a:spcPts val="335"/>
              </a:spcBef>
            </a:pPr>
            <a:r>
              <a:rPr sz="900" kern="0" spc="0" dirty="0">
                <a:solidFill>
                  <a:srgbClr val="FFFFFF">
                    <a:alpha val="100000"/>
                  </a:srgbClr>
                </a:solidFill>
                <a:latin typeface="宋体"/>
                <a:ea typeface="宋体"/>
                <a:cs typeface="宋体"/>
              </a:rPr>
              <a:t>是对国际社会关注中国发展走向的回应，更是中国人民对实现自身发展且标</a:t>
            </a:r>
            <a:r>
              <a:rPr sz="900" kern="0" spc="-10" dirty="0">
                <a:solidFill>
                  <a:srgbClr val="FFFFFF">
                    <a:alpha val="100000"/>
                  </a:srgbClr>
                </a:solidFill>
                <a:latin typeface="宋体"/>
                <a:ea typeface="宋体"/>
                <a:cs typeface="宋体"/>
              </a:rPr>
              <a:t>的自信和自觉</a:t>
            </a:r>
            <a:endParaRPr lang="en-US" altLang="en-US" sz="900" dirty="0"/>
          </a:p>
          <a:p>
            <a:pPr marL="24765" algn="l" rtl="0" eaLnBrk="0">
              <a:lnSpc>
                <a:spcPct val="95000"/>
              </a:lnSpc>
              <a:spcBef>
                <a:spcPts val="230"/>
              </a:spcBef>
            </a:pPr>
            <a:r>
              <a:rPr sz="900" kern="0" spc="0" dirty="0">
                <a:solidFill>
                  <a:srgbClr val="000000">
                    <a:alpha val="100000"/>
                  </a:srgbClr>
                </a:solidFill>
                <a:latin typeface="宋体"/>
                <a:ea typeface="宋体"/>
                <a:cs typeface="宋体"/>
              </a:rPr>
              <a:t>坚定奉行独立自主的</a:t>
            </a:r>
            <a:r>
              <a:rPr sz="900" kern="0" spc="-10" dirty="0">
                <a:solidFill>
                  <a:srgbClr val="000000">
                    <a:alpha val="100000"/>
                  </a:srgbClr>
                </a:solidFill>
                <a:latin typeface="宋体"/>
                <a:ea typeface="宋体"/>
                <a:cs typeface="宋体"/>
              </a:rPr>
              <a:t>和平外交政策</a:t>
            </a:r>
            <a:endParaRPr lang="en-US" altLang="en-US" sz="900" dirty="0"/>
          </a:p>
          <a:p>
            <a:pPr marL="24765" algn="l" rtl="0" eaLnBrk="0">
              <a:lnSpc>
                <a:spcPct val="95000"/>
              </a:lnSpc>
              <a:spcBef>
                <a:spcPts val="475"/>
              </a:spcBef>
            </a:pPr>
            <a:r>
              <a:rPr sz="900" kern="0" spc="0" dirty="0">
                <a:solidFill>
                  <a:srgbClr val="2CADCE">
                    <a:alpha val="100000"/>
                  </a:srgbClr>
                </a:solidFill>
                <a:latin typeface="宋体"/>
                <a:ea typeface="宋体"/>
                <a:cs typeface="宋体"/>
              </a:rPr>
              <a:t>推进大国协调合作，构建和平共处、总体稳定、均衡发展的大</a:t>
            </a:r>
            <a:r>
              <a:rPr sz="900" kern="0" spc="-10" dirty="0">
                <a:solidFill>
                  <a:srgbClr val="2CADCE">
                    <a:alpha val="100000"/>
                  </a:srgbClr>
                </a:solidFill>
                <a:latin typeface="宋体"/>
                <a:ea typeface="宋体"/>
                <a:cs typeface="宋体"/>
              </a:rPr>
              <a:t>国关系格局</a:t>
            </a:r>
            <a:endParaRPr lang="en-US" altLang="en-US" sz="900" dirty="0"/>
          </a:p>
          <a:p>
            <a:pPr marL="24765" algn="l" rtl="0" eaLnBrk="0">
              <a:lnSpc>
                <a:spcPct val="95000"/>
              </a:lnSpc>
              <a:spcBef>
                <a:spcPts val="125"/>
              </a:spcBef>
            </a:pPr>
            <a:r>
              <a:rPr sz="900" kern="0" spc="0" dirty="0">
                <a:solidFill>
                  <a:srgbClr val="FFFFFF">
                    <a:alpha val="100000"/>
                  </a:srgbClr>
                </a:solidFill>
                <a:latin typeface="宋体"/>
                <a:ea typeface="宋体"/>
                <a:cs typeface="宋体"/>
              </a:rPr>
              <a:t>坚持亲诚惠容和与邻为善、以邻为伴周边外交方针，深化同周边国家友好互</a:t>
            </a:r>
            <a:r>
              <a:rPr sz="900" kern="0" spc="-10" dirty="0">
                <a:solidFill>
                  <a:srgbClr val="FFFFFF">
                    <a:alpha val="100000"/>
                  </a:srgbClr>
                </a:solidFill>
                <a:latin typeface="宋体"/>
                <a:ea typeface="宋体"/>
                <a:cs typeface="宋体"/>
              </a:rPr>
              <a:t>信和利益融合</a:t>
            </a:r>
            <a:endParaRPr lang="en-US" altLang="en-US" sz="900" dirty="0"/>
          </a:p>
          <a:p>
            <a:pPr marL="24765" algn="l" rtl="0" eaLnBrk="0">
              <a:lnSpc>
                <a:spcPct val="83000"/>
              </a:lnSpc>
              <a:spcBef>
                <a:spcPts val="280"/>
              </a:spcBef>
            </a:pPr>
            <a:r>
              <a:rPr sz="900" kern="0" spc="0" dirty="0">
                <a:solidFill>
                  <a:srgbClr val="000000">
                    <a:alpha val="100000"/>
                  </a:srgbClr>
                </a:solidFill>
                <a:latin typeface="宋体"/>
                <a:ea typeface="宋体"/>
                <a:cs typeface="宋体"/>
              </a:rPr>
              <a:t>秉持真实亲诚理念和正确的义利观，加强同发展中</a:t>
            </a:r>
            <a:r>
              <a:rPr sz="900" kern="0" spc="-10" dirty="0">
                <a:solidFill>
                  <a:srgbClr val="000000">
                    <a:alpha val="100000"/>
                  </a:srgbClr>
                </a:solidFill>
                <a:latin typeface="宋体"/>
                <a:ea typeface="宋体"/>
                <a:cs typeface="宋体"/>
              </a:rPr>
              <a:t>国家团结合作</a:t>
            </a:r>
            <a:endParaRPr lang="en-US" altLang="en-US" sz="900" dirty="0"/>
          </a:p>
          <a:p>
            <a:pPr marL="12700" algn="l" rtl="0" eaLnBrk="0">
              <a:lnSpc>
                <a:spcPts val="1250"/>
              </a:lnSpc>
            </a:pPr>
            <a:r>
              <a:rPr sz="900" kern="0" spc="0" dirty="0">
                <a:solidFill>
                  <a:srgbClr val="20AEDA">
                    <a:alpha val="100000"/>
                  </a:srgbClr>
                </a:solidFill>
                <a:latin typeface="宋体"/>
                <a:ea typeface="宋体"/>
                <a:cs typeface="宋体"/>
              </a:rPr>
              <a:t>乘</a:t>
            </a:r>
            <a:r>
              <a:rPr sz="900" kern="0" spc="-190" dirty="0">
                <a:solidFill>
                  <a:srgbClr val="20AEDA">
                    <a:alpha val="100000"/>
                  </a:srgbClr>
                </a:solidFill>
                <a:latin typeface="宋体"/>
                <a:ea typeface="宋体"/>
                <a:cs typeface="宋体"/>
              </a:rPr>
              <a:t> </a:t>
            </a:r>
            <a:r>
              <a:rPr sz="900" kern="0" spc="0" dirty="0">
                <a:solidFill>
                  <a:srgbClr val="20AEDA">
                    <a:alpha val="100000"/>
                  </a:srgbClr>
                </a:solidFill>
                <a:latin typeface="宋体"/>
                <a:ea typeface="宋体"/>
                <a:cs typeface="宋体"/>
              </a:rPr>
              <a:t>持</a:t>
            </a:r>
            <a:r>
              <a:rPr sz="900" kern="0" spc="0" dirty="0">
                <a:solidFill>
                  <a:srgbClr val="000000">
                    <a:alpha val="100000"/>
                  </a:srgbClr>
                </a:solidFill>
                <a:latin typeface="宋体"/>
                <a:ea typeface="宋体"/>
                <a:cs typeface="宋体"/>
              </a:rPr>
              <a:t>求</a:t>
            </a:r>
            <a:r>
              <a:rPr sz="900" kern="0" spc="0" dirty="0">
                <a:solidFill>
                  <a:srgbClr val="20AEDA">
                    <a:alpha val="100000"/>
                  </a:srgbClr>
                </a:solidFill>
                <a:latin typeface="宋体"/>
                <a:ea typeface="宋体"/>
                <a:cs typeface="宋体"/>
              </a:rPr>
              <a:t>同存异、相互尊重、互学互鉴理</a:t>
            </a:r>
            <a:r>
              <a:rPr sz="900" kern="0" spc="-10" dirty="0">
                <a:solidFill>
                  <a:srgbClr val="20AEDA">
                    <a:alpha val="100000"/>
                  </a:srgbClr>
                </a:solidFill>
                <a:latin typeface="宋体"/>
                <a:ea typeface="宋体"/>
                <a:cs typeface="宋体"/>
              </a:rPr>
              <a:t>念，构建新型政党关系</a:t>
            </a:r>
            <a:endParaRPr lang="en-US" altLang="en-US" sz="900" dirty="0"/>
          </a:p>
        </p:txBody>
      </p:sp>
      <p:sp>
        <p:nvSpPr>
          <p:cNvPr id="580" name="textbox 580"/>
          <p:cNvSpPr/>
          <p:nvPr/>
        </p:nvSpPr>
        <p:spPr>
          <a:xfrm>
            <a:off x="2152615" y="2550951"/>
            <a:ext cx="3689984" cy="1254125"/>
          </a:xfrm>
          <a:prstGeom prst="rect">
            <a:avLst/>
          </a:prstGeom>
        </p:spPr>
        <p:txBody>
          <a:bodyPr vert="horz" wrap="square" lIns="0" tIns="0" rIns="0" bIns="0"/>
          <a:lstStyle/>
          <a:p>
            <a:pPr algn="l" rtl="0" eaLnBrk="0">
              <a:lnSpc>
                <a:spcPct val="83000"/>
              </a:lnSpc>
            </a:pPr>
            <a:endParaRPr lang="en-US" altLang="en-US" sz="100" dirty="0"/>
          </a:p>
          <a:p>
            <a:pPr marL="1809750" algn="l" rtl="0" eaLnBrk="0">
              <a:lnSpc>
                <a:spcPct val="81000"/>
              </a:lnSpc>
            </a:pPr>
            <a:r>
              <a:rPr sz="900" kern="0" spc="0" dirty="0">
                <a:solidFill>
                  <a:srgbClr val="1AA1CB">
                    <a:alpha val="100000"/>
                  </a:srgbClr>
                </a:solidFill>
                <a:latin typeface="宋体"/>
                <a:ea typeface="宋体"/>
                <a:cs typeface="宋体"/>
              </a:rPr>
              <a:t>国际力量对比深刻变化</a:t>
            </a:r>
            <a:endParaRPr lang="en-US" altLang="en-US" sz="900" dirty="0"/>
          </a:p>
          <a:p>
            <a:pPr marL="1809115" indent="-1771015" algn="l" rtl="0" eaLnBrk="0">
              <a:lnSpc>
                <a:spcPct val="119000"/>
              </a:lnSpc>
              <a:spcBef>
                <a:spcPts val="15"/>
              </a:spcBef>
            </a:pPr>
            <a:r>
              <a:rPr sz="1300" kern="0" spc="40" baseline="8000" dirty="0">
                <a:solidFill>
                  <a:srgbClr val="000000">
                    <a:alpha val="100000"/>
                  </a:srgbClr>
                </a:solidFill>
                <a:latin typeface="宋体"/>
                <a:ea typeface="宋体"/>
                <a:cs typeface="宋体"/>
              </a:rPr>
              <a:t>当今世界正经历百年未有之大变局</a:t>
            </a:r>
            <a:r>
              <a:rPr sz="800" kern="0" spc="300" dirty="0">
                <a:solidFill>
                  <a:srgbClr val="000000">
                    <a:alpha val="100000"/>
                  </a:srgbClr>
                </a:solidFill>
                <a:latin typeface="宋体"/>
                <a:ea typeface="宋体"/>
                <a:cs typeface="宋体"/>
              </a:rPr>
              <a:t> </a:t>
            </a:r>
            <a:r>
              <a:rPr sz="1300" kern="0" spc="40" baseline="-8000" dirty="0">
                <a:solidFill>
                  <a:srgbClr val="000000">
                    <a:alpha val="100000"/>
                  </a:srgbClr>
                </a:solidFill>
                <a:latin typeface="宋体"/>
                <a:ea typeface="宋体"/>
                <a:cs typeface="宋体"/>
              </a:rPr>
              <a:t>新一轮科技革命和产业变革深入发展</a:t>
            </a:r>
            <a:r>
              <a:rPr sz="800" kern="0" spc="0" dirty="0">
                <a:solidFill>
                  <a:srgbClr val="000000">
                    <a:alpha val="100000"/>
                  </a:srgbClr>
                </a:solidFill>
                <a:latin typeface="宋体"/>
                <a:ea typeface="宋体"/>
                <a:cs typeface="宋体"/>
              </a:rPr>
              <a:t>  </a:t>
            </a:r>
            <a:r>
              <a:rPr sz="900" kern="0" spc="0" dirty="0">
                <a:solidFill>
                  <a:srgbClr val="000000">
                    <a:alpha val="100000"/>
                  </a:srgbClr>
                </a:solidFill>
                <a:latin typeface="宋体"/>
                <a:ea typeface="宋体"/>
                <a:cs typeface="宋体"/>
              </a:rPr>
              <a:t>国际体系和国际秩序深度</a:t>
            </a:r>
            <a:r>
              <a:rPr sz="900" kern="0" spc="-10" dirty="0">
                <a:solidFill>
                  <a:srgbClr val="000000">
                    <a:alpha val="100000"/>
                  </a:srgbClr>
                </a:solidFill>
                <a:latin typeface="宋体"/>
                <a:ea typeface="宋体"/>
                <a:cs typeface="宋体"/>
              </a:rPr>
              <a:t>调整</a:t>
            </a:r>
            <a:endParaRPr lang="en-US" altLang="en-US" sz="900" dirty="0"/>
          </a:p>
          <a:p>
            <a:pPr marL="1282700" algn="l" rtl="0" eaLnBrk="0">
              <a:lnSpc>
                <a:spcPct val="94000"/>
              </a:lnSpc>
              <a:spcBef>
                <a:spcPts val="220"/>
              </a:spcBef>
            </a:pPr>
            <a:r>
              <a:rPr sz="900" kern="0" spc="-10" dirty="0">
                <a:solidFill>
                  <a:srgbClr val="000000">
                    <a:alpha val="100000"/>
                  </a:srgbClr>
                </a:solidFill>
                <a:latin typeface="宋体"/>
                <a:ea typeface="宋体"/>
                <a:cs typeface="宋体"/>
              </a:rPr>
              <a:t>基础是树立正确的历史观、大局观、角色观</a:t>
            </a:r>
            <a:endParaRPr lang="en-US" altLang="en-US" sz="900" dirty="0"/>
          </a:p>
          <a:p>
            <a:pPr marL="1282700" indent="-1270000" algn="l" rtl="0" eaLnBrk="0">
              <a:lnSpc>
                <a:spcPct val="99000"/>
              </a:lnSpc>
              <a:spcBef>
                <a:spcPts val="535"/>
              </a:spcBef>
            </a:pPr>
            <a:r>
              <a:rPr sz="1300" kern="0" spc="50" baseline="-12000" dirty="0">
                <a:solidFill>
                  <a:srgbClr val="000000">
                    <a:alpha val="100000"/>
                  </a:srgbClr>
                </a:solidFill>
                <a:latin typeface="宋体"/>
                <a:ea typeface="宋体"/>
                <a:cs typeface="宋体"/>
              </a:rPr>
              <a:t>中国必须有自己特色的大</a:t>
            </a:r>
            <a:r>
              <a:rPr sz="800" kern="0" spc="0" dirty="0">
                <a:solidFill>
                  <a:srgbClr val="000000">
                    <a:alpha val="100000"/>
                  </a:srgbClr>
                </a:solidFill>
                <a:latin typeface="宋体"/>
                <a:ea typeface="宋体"/>
                <a:cs typeface="宋体"/>
              </a:rPr>
              <a:t>       </a:t>
            </a:r>
            <a:r>
              <a:rPr sz="1300" kern="0" spc="50" baseline="8000" dirty="0">
                <a:solidFill>
                  <a:srgbClr val="000000">
                    <a:alpha val="100000"/>
                  </a:srgbClr>
                </a:solidFill>
                <a:latin typeface="宋体"/>
                <a:ea typeface="宋体"/>
                <a:cs typeface="宋体"/>
              </a:rPr>
              <a:t>握服务民族</a:t>
            </a:r>
            <a:r>
              <a:rPr sz="1300" kern="0" spc="40" baseline="8000" dirty="0">
                <a:solidFill>
                  <a:srgbClr val="000000">
                    <a:alpha val="100000"/>
                  </a:srgbClr>
                </a:solidFill>
                <a:latin typeface="宋体"/>
                <a:ea typeface="宋体"/>
                <a:cs typeface="宋体"/>
              </a:rPr>
              <a:t>复兴、促进人类进步这条主线</a:t>
            </a:r>
            <a:r>
              <a:rPr sz="800" kern="0" spc="60" dirty="0">
                <a:solidFill>
                  <a:srgbClr val="000000">
                    <a:alpha val="100000"/>
                  </a:srgbClr>
                </a:solidFill>
                <a:latin typeface="宋体"/>
                <a:ea typeface="宋体"/>
                <a:cs typeface="宋体"/>
              </a:rPr>
              <a:t> </a:t>
            </a:r>
            <a:r>
              <a:rPr sz="900" kern="0" spc="-10" dirty="0">
                <a:solidFill>
                  <a:srgbClr val="000000">
                    <a:alpha val="100000"/>
                  </a:srgbClr>
                </a:solidFill>
                <a:latin typeface="宋体"/>
                <a:ea typeface="宋体"/>
                <a:cs typeface="宋体"/>
              </a:rPr>
              <a:t>坚持正确的原则要求</a:t>
            </a:r>
            <a:endParaRPr lang="en-US" altLang="en-US" sz="900" dirty="0"/>
          </a:p>
          <a:p>
            <a:pPr marL="1282700" algn="l" rtl="0" eaLnBrk="0">
              <a:lnSpc>
                <a:spcPct val="88000"/>
              </a:lnSpc>
              <a:spcBef>
                <a:spcPts val="475"/>
              </a:spcBef>
            </a:pPr>
            <a:r>
              <a:rPr sz="900" kern="0" spc="90" dirty="0">
                <a:solidFill>
                  <a:srgbClr val="1AA1CB">
                    <a:alpha val="100000"/>
                  </a:srgbClr>
                </a:solidFill>
                <a:latin typeface="宋体"/>
                <a:ea typeface="宋体"/>
                <a:cs typeface="宋体"/>
              </a:rPr>
              <a:t>展现独特风范</a:t>
            </a:r>
            <a:endParaRPr lang="en-US" altLang="en-US" sz="900" dirty="0"/>
          </a:p>
          <a:p>
            <a:pPr marL="12700" algn="l" rtl="0" eaLnBrk="0">
              <a:lnSpc>
                <a:spcPct val="94000"/>
              </a:lnSpc>
              <a:spcBef>
                <a:spcPts val="10"/>
              </a:spcBef>
            </a:pPr>
            <a:r>
              <a:rPr sz="900" kern="0" spc="0" dirty="0">
                <a:solidFill>
                  <a:srgbClr val="000000">
                    <a:alpha val="100000"/>
                  </a:srgbClr>
                </a:solidFill>
                <a:latin typeface="宋体"/>
                <a:ea typeface="宋体"/>
                <a:cs typeface="宋体"/>
              </a:rPr>
              <a:t>我国国际影响力、感召力、塑</a:t>
            </a:r>
            <a:r>
              <a:rPr sz="900" kern="0" spc="-10" dirty="0">
                <a:solidFill>
                  <a:srgbClr val="000000">
                    <a:alpha val="100000"/>
                  </a:srgbClr>
                </a:solidFill>
                <a:latin typeface="宋体"/>
                <a:ea typeface="宋体"/>
                <a:cs typeface="宋体"/>
              </a:rPr>
              <a:t>造力显著提升</a:t>
            </a:r>
            <a:endParaRPr lang="en-US" altLang="en-US" sz="900" dirty="0"/>
          </a:p>
        </p:txBody>
      </p:sp>
      <p:pic>
        <p:nvPicPr>
          <p:cNvPr id="582" name="picture 582"/>
          <p:cNvPicPr>
            <a:picLocks noChangeAspect="1"/>
          </p:cNvPicPr>
          <p:nvPr/>
        </p:nvPicPr>
        <p:blipFill>
          <a:blip r:embed="rId3"/>
          <a:stretch>
            <a:fillRect/>
          </a:stretch>
        </p:blipFill>
        <p:spPr>
          <a:xfrm rot="21600000">
            <a:off x="3657958" y="3217287"/>
            <a:ext cx="129192" cy="146357"/>
          </a:xfrm>
          <a:prstGeom prst="rect">
            <a:avLst/>
          </a:prstGeom>
        </p:spPr>
      </p:pic>
      <p:pic>
        <p:nvPicPr>
          <p:cNvPr id="584" name="picture 584"/>
          <p:cNvPicPr>
            <a:picLocks noChangeAspect="1"/>
          </p:cNvPicPr>
          <p:nvPr/>
        </p:nvPicPr>
        <p:blipFill>
          <a:blip r:embed="rId4"/>
          <a:stretch>
            <a:fillRect/>
          </a:stretch>
        </p:blipFill>
        <p:spPr>
          <a:xfrm rot="21600000">
            <a:off x="3543658" y="3217287"/>
            <a:ext cx="129192" cy="146357"/>
          </a:xfrm>
          <a:prstGeom prst="rect">
            <a:avLst/>
          </a:prstGeom>
        </p:spPr>
      </p:pic>
      <p:pic>
        <p:nvPicPr>
          <p:cNvPr id="586" name="picture 586"/>
          <p:cNvPicPr>
            <a:picLocks noChangeAspect="1"/>
          </p:cNvPicPr>
          <p:nvPr/>
        </p:nvPicPr>
        <p:blipFill>
          <a:blip r:embed="rId5"/>
          <a:stretch>
            <a:fillRect/>
          </a:stretch>
        </p:blipFill>
        <p:spPr>
          <a:xfrm rot="21600000">
            <a:off x="3438274" y="3217287"/>
            <a:ext cx="120277" cy="146357"/>
          </a:xfrm>
          <a:prstGeom prst="rect">
            <a:avLst/>
          </a:prstGeom>
        </p:spPr>
      </p:pic>
      <p:sp>
        <p:nvSpPr>
          <p:cNvPr id="588" name="textbox 588"/>
          <p:cNvSpPr/>
          <p:nvPr/>
        </p:nvSpPr>
        <p:spPr>
          <a:xfrm>
            <a:off x="3035289" y="5910031"/>
            <a:ext cx="3792220" cy="624840"/>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95000"/>
              </a:lnSpc>
            </a:pPr>
            <a:r>
              <a:rPr sz="900" kern="0" spc="0" dirty="0">
                <a:solidFill>
                  <a:srgbClr val="000000">
                    <a:alpha val="100000"/>
                  </a:srgbClr>
                </a:solidFill>
                <a:latin typeface="宋体"/>
                <a:ea typeface="宋体"/>
                <a:cs typeface="宋体"/>
              </a:rPr>
              <a:t>我们审视当今世界发展趋势、针对当今世界面临的重大问题提</a:t>
            </a:r>
            <a:r>
              <a:rPr sz="900" kern="0" spc="-10" dirty="0">
                <a:solidFill>
                  <a:srgbClr val="000000">
                    <a:alpha val="100000"/>
                  </a:srgbClr>
                </a:solidFill>
                <a:latin typeface="宋体"/>
                <a:ea typeface="宋体"/>
                <a:cs typeface="宋体"/>
              </a:rPr>
              <a:t>出的重要理念</a:t>
            </a:r>
            <a:endParaRPr lang="en-US" altLang="en-US" sz="900" dirty="0"/>
          </a:p>
          <a:p>
            <a:pPr marL="12700" algn="l" rtl="0" eaLnBrk="0">
              <a:lnSpc>
                <a:spcPct val="85000"/>
              </a:lnSpc>
              <a:spcBef>
                <a:spcPts val="470"/>
              </a:spcBef>
            </a:pPr>
            <a:r>
              <a:rPr sz="900" kern="0" spc="-20" dirty="0">
                <a:solidFill>
                  <a:srgbClr val="000000">
                    <a:alpha val="100000"/>
                  </a:srgbClr>
                </a:solidFill>
                <a:latin typeface="宋体"/>
                <a:ea typeface="宋体"/>
                <a:cs typeface="宋体"/>
              </a:rPr>
              <a:t>携手世界各国人民共同建设持久和平、普遍安全、共同繁荣、开放包容、</a:t>
            </a:r>
            <a:r>
              <a:rPr sz="900" kern="0" spc="-30" dirty="0">
                <a:solidFill>
                  <a:srgbClr val="000000">
                    <a:alpha val="100000"/>
                  </a:srgbClr>
                </a:solidFill>
                <a:latin typeface="宋体"/>
                <a:ea typeface="宋体"/>
                <a:cs typeface="宋体"/>
              </a:rPr>
              <a:t>    清洁美丽的世界</a:t>
            </a:r>
            <a:endParaRPr lang="en-US" altLang="en-US" sz="900" dirty="0"/>
          </a:p>
          <a:p>
            <a:pPr algn="l" rtl="0" eaLnBrk="0">
              <a:lnSpc>
                <a:spcPct val="103000"/>
              </a:lnSpc>
            </a:pPr>
            <a:endParaRPr lang="en-US" altLang="en-US" sz="300" dirty="0"/>
          </a:p>
          <a:p>
            <a:pPr marL="12700" algn="l" rtl="0" eaLnBrk="0">
              <a:lnSpc>
                <a:spcPct val="94000"/>
              </a:lnSpc>
              <a:spcBef>
                <a:spcPts val="0"/>
              </a:spcBef>
            </a:pPr>
            <a:r>
              <a:rPr sz="900" kern="0" spc="0" dirty="0">
                <a:solidFill>
                  <a:srgbClr val="000000">
                    <a:alpha val="100000"/>
                  </a:srgbClr>
                </a:solidFill>
                <a:latin typeface="宋体"/>
                <a:ea typeface="宋体"/>
                <a:cs typeface="宋体"/>
              </a:rPr>
              <a:t>为人类社会实现共同发展、持续繁荣，长治久</a:t>
            </a:r>
            <a:r>
              <a:rPr sz="900" kern="0" spc="-10" dirty="0">
                <a:solidFill>
                  <a:srgbClr val="000000">
                    <a:alpha val="100000"/>
                  </a:srgbClr>
                </a:solidFill>
                <a:latin typeface="宋体"/>
                <a:ea typeface="宋体"/>
                <a:cs typeface="宋体"/>
              </a:rPr>
              <a:t>安绘制了蓝图</a:t>
            </a:r>
            <a:endParaRPr lang="en-US" altLang="en-US" sz="900" dirty="0"/>
          </a:p>
        </p:txBody>
      </p:sp>
      <p:sp>
        <p:nvSpPr>
          <p:cNvPr id="590" name="textbox 590"/>
          <p:cNvSpPr/>
          <p:nvPr/>
        </p:nvSpPr>
        <p:spPr>
          <a:xfrm>
            <a:off x="1781504" y="1788995"/>
            <a:ext cx="5112384" cy="308609"/>
          </a:xfrm>
          <a:prstGeom prst="rect">
            <a:avLst/>
          </a:prstGeom>
        </p:spPr>
        <p:txBody>
          <a:bodyPr vert="horz" wrap="square" lIns="0" tIns="0" rIns="0" bIns="0"/>
          <a:lstStyle/>
          <a:p>
            <a:pPr algn="l" rtl="0" eaLnBrk="0">
              <a:lnSpc>
                <a:spcPct val="78000"/>
              </a:lnSpc>
            </a:pPr>
            <a:endParaRPr lang="en-US" altLang="en-US" sz="100" dirty="0"/>
          </a:p>
          <a:p>
            <a:pPr marL="12700" algn="l" rtl="0" eaLnBrk="0">
              <a:lnSpc>
                <a:spcPct val="98000"/>
              </a:lnSpc>
            </a:pPr>
            <a:r>
              <a:rPr sz="1900" b="1" kern="0" spc="90" dirty="0">
                <a:solidFill>
                  <a:srgbClr val="000000">
                    <a:alpha val="100000"/>
                  </a:srgbClr>
                </a:solidFill>
                <a:latin typeface="SimHei"/>
                <a:ea typeface="SimHei"/>
                <a:cs typeface="SimHei"/>
              </a:rPr>
              <a:t>中国特色大国外交和推动构建人类命运共同</a:t>
            </a:r>
            <a:r>
              <a:rPr sz="1900" b="1" kern="0" spc="80" dirty="0">
                <a:solidFill>
                  <a:srgbClr val="000000">
                    <a:alpha val="100000"/>
                  </a:srgbClr>
                </a:solidFill>
                <a:latin typeface="SimHei"/>
                <a:ea typeface="SimHei"/>
                <a:cs typeface="SimHei"/>
              </a:rPr>
              <a:t>体</a:t>
            </a:r>
            <a:endParaRPr lang="en-US" altLang="en-US" sz="1900" dirty="0"/>
          </a:p>
        </p:txBody>
      </p:sp>
      <p:sp>
        <p:nvSpPr>
          <p:cNvPr id="592" name="textbox 592"/>
          <p:cNvSpPr/>
          <p:nvPr/>
        </p:nvSpPr>
        <p:spPr>
          <a:xfrm>
            <a:off x="2628901" y="5402057"/>
            <a:ext cx="2298700" cy="499744"/>
          </a:xfrm>
          <a:prstGeom prst="rect">
            <a:avLst/>
          </a:prstGeom>
        </p:spPr>
        <p:txBody>
          <a:bodyPr vert="horz" wrap="square" lIns="0" tIns="0" rIns="0" bIns="0"/>
          <a:lstStyle/>
          <a:p>
            <a:pPr algn="l" rtl="0" eaLnBrk="0">
              <a:lnSpc>
                <a:spcPct val="81000"/>
              </a:lnSpc>
            </a:pPr>
            <a:endParaRPr lang="en-US" altLang="en-US" sz="100" dirty="0"/>
          </a:p>
          <a:p>
            <a:pPr marL="805815" algn="l" rtl="0" eaLnBrk="0">
              <a:lnSpc>
                <a:spcPct val="95000"/>
              </a:lnSpc>
            </a:pPr>
            <a:r>
              <a:rPr sz="900" kern="0" spc="-10" dirty="0">
                <a:solidFill>
                  <a:srgbClr val="35B4DB">
                    <a:alpha val="100000"/>
                  </a:srgbClr>
                </a:solidFill>
                <a:latin typeface="宋体"/>
                <a:ea typeface="宋体"/>
                <a:cs typeface="宋体"/>
              </a:rPr>
              <a:t>必须敢于斗争，善于斗争</a:t>
            </a:r>
            <a:endParaRPr lang="en-US" altLang="en-US" sz="900" dirty="0"/>
          </a:p>
          <a:p>
            <a:pPr marL="18415" algn="l" rtl="0" eaLnBrk="0">
              <a:lnSpc>
                <a:spcPct val="95000"/>
              </a:lnSpc>
              <a:spcBef>
                <a:spcPts val="75"/>
              </a:spcBef>
            </a:pPr>
            <a:r>
              <a:rPr sz="900" kern="0" spc="-10" dirty="0">
                <a:solidFill>
                  <a:srgbClr val="000000">
                    <a:alpha val="100000"/>
                  </a:srgbClr>
                </a:solidFill>
                <a:latin typeface="宋体"/>
                <a:ea typeface="宋体"/>
                <a:cs typeface="宋体"/>
              </a:rPr>
              <a:t>坚定维护我国海外公民和法人正当权益为主题</a:t>
            </a:r>
            <a:endParaRPr lang="en-US" altLang="en-US" sz="900" dirty="0"/>
          </a:p>
          <a:p>
            <a:pPr algn="l" rtl="0" eaLnBrk="0">
              <a:lnSpc>
                <a:spcPct val="121000"/>
              </a:lnSpc>
            </a:pPr>
            <a:endParaRPr lang="en-US" altLang="en-US" sz="400" dirty="0"/>
          </a:p>
          <a:p>
            <a:pPr marL="12700" algn="l" rtl="0" eaLnBrk="0">
              <a:lnSpc>
                <a:spcPct val="95000"/>
              </a:lnSpc>
              <a:spcBef>
                <a:spcPts val="0"/>
              </a:spcBef>
            </a:pPr>
            <a:r>
              <a:rPr sz="900" kern="0" spc="-10" dirty="0">
                <a:solidFill>
                  <a:srgbClr val="000000">
                    <a:alpha val="100000"/>
                  </a:srgbClr>
                </a:solidFill>
                <a:latin typeface="宋体"/>
                <a:ea typeface="宋体"/>
                <a:cs typeface="宋体"/>
              </a:rPr>
              <a:t>积极</a:t>
            </a:r>
            <a:r>
              <a:rPr sz="900" kern="0" spc="-10" dirty="0">
                <a:solidFill>
                  <a:srgbClr val="20A6CF">
                    <a:alpha val="100000"/>
                  </a:srgbClr>
                </a:solidFill>
                <a:latin typeface="宋体"/>
                <a:ea typeface="宋体"/>
                <a:cs typeface="宋体"/>
              </a:rPr>
              <a:t>开展</a:t>
            </a:r>
            <a:r>
              <a:rPr sz="900" kern="0" spc="-10" dirty="0">
                <a:solidFill>
                  <a:srgbClr val="000000">
                    <a:alpha val="100000"/>
                  </a:srgbClr>
                </a:solidFill>
                <a:latin typeface="宋体"/>
                <a:ea typeface="宋体"/>
                <a:cs typeface="宋体"/>
              </a:rPr>
              <a:t>民间外</a:t>
            </a:r>
            <a:r>
              <a:rPr sz="900" kern="0" spc="-10" dirty="0">
                <a:solidFill>
                  <a:srgbClr val="20A6CF">
                    <a:alpha val="100000"/>
                  </a:srgbClr>
                </a:solidFill>
                <a:latin typeface="宋体"/>
                <a:ea typeface="宋体"/>
                <a:cs typeface="宋体"/>
              </a:rPr>
              <a:t>交</a:t>
            </a:r>
            <a:endParaRPr lang="en-US" altLang="en-US" sz="900" dirty="0"/>
          </a:p>
        </p:txBody>
      </p:sp>
      <p:sp>
        <p:nvSpPr>
          <p:cNvPr id="594" name="textbox 594"/>
          <p:cNvSpPr/>
          <p:nvPr/>
        </p:nvSpPr>
        <p:spPr>
          <a:xfrm>
            <a:off x="1714489" y="5058864"/>
            <a:ext cx="3557904" cy="305434"/>
          </a:xfrm>
          <a:prstGeom prst="rect">
            <a:avLst/>
          </a:prstGeom>
        </p:spPr>
        <p:txBody>
          <a:bodyPr vert="horz" wrap="square" lIns="0" tIns="0" rIns="0" bIns="0"/>
          <a:lstStyle/>
          <a:p>
            <a:pPr algn="l" rtl="0" eaLnBrk="0">
              <a:lnSpc>
                <a:spcPct val="88000"/>
              </a:lnSpc>
            </a:pPr>
            <a:endParaRPr lang="en-US" altLang="en-US" sz="100" dirty="0"/>
          </a:p>
          <a:p>
            <a:pPr marL="1720215" algn="l" rtl="0" eaLnBrk="0">
              <a:lnSpc>
                <a:spcPct val="94000"/>
              </a:lnSpc>
            </a:pPr>
            <a:r>
              <a:rPr sz="900" kern="0" spc="-10" dirty="0">
                <a:solidFill>
                  <a:srgbClr val="000000">
                    <a:alpha val="100000"/>
                  </a:srgbClr>
                </a:solidFill>
                <a:latin typeface="宋体"/>
                <a:ea typeface="宋体"/>
                <a:cs typeface="宋体"/>
              </a:rPr>
              <a:t>我国对外工作的出发点和</a:t>
            </a:r>
            <a:r>
              <a:rPr sz="900" kern="0" spc="-20" dirty="0">
                <a:solidFill>
                  <a:srgbClr val="000000">
                    <a:alpha val="100000"/>
                  </a:srgbClr>
                </a:solidFill>
                <a:latin typeface="宋体"/>
                <a:ea typeface="宋体"/>
                <a:cs typeface="宋体"/>
              </a:rPr>
              <a:t>落脚点</a:t>
            </a:r>
            <a:endParaRPr lang="en-US" altLang="en-US" sz="900" dirty="0"/>
          </a:p>
          <a:p>
            <a:pPr marL="12700" algn="l" rtl="0" eaLnBrk="0">
              <a:lnSpc>
                <a:spcPts val="1050"/>
              </a:lnSpc>
              <a:spcBef>
                <a:spcPts val="130"/>
              </a:spcBef>
            </a:pPr>
            <a:r>
              <a:rPr sz="1300" kern="0" spc="50" baseline="5000" dirty="0">
                <a:solidFill>
                  <a:srgbClr val="000000">
                    <a:alpha val="100000"/>
                  </a:srgbClr>
                </a:solidFill>
                <a:latin typeface="宋体"/>
                <a:ea typeface="宋体"/>
                <a:cs typeface="宋体"/>
              </a:rPr>
              <a:t>坚持维护国家主权、安全、发展道</a:t>
            </a:r>
            <a:r>
              <a:rPr sz="800" kern="0" spc="50" dirty="0">
                <a:solidFill>
                  <a:srgbClr val="000000">
                    <a:alpha val="100000"/>
                  </a:srgbClr>
                </a:solidFill>
                <a:latin typeface="宋体"/>
                <a:ea typeface="宋体"/>
                <a:cs typeface="宋体"/>
              </a:rPr>
              <a:t>  </a:t>
            </a:r>
            <a:r>
              <a:rPr sz="1300" kern="0" spc="50" baseline="-3000" dirty="0">
                <a:solidFill>
                  <a:srgbClr val="000000">
                    <a:alpha val="100000"/>
                  </a:srgbClr>
                </a:solidFill>
                <a:latin typeface="宋体"/>
                <a:ea typeface="宋体"/>
                <a:cs typeface="宋体"/>
              </a:rPr>
              <a:t>在维护国家</a:t>
            </a:r>
            <a:r>
              <a:rPr sz="1300" kern="0" spc="40" baseline="-3000" dirty="0">
                <a:solidFill>
                  <a:srgbClr val="000000">
                    <a:alpha val="100000"/>
                  </a:srgbClr>
                </a:solidFill>
                <a:latin typeface="宋体"/>
                <a:ea typeface="宋体"/>
                <a:cs typeface="宋体"/>
              </a:rPr>
              <a:t>利益和民族尊严的前线</a:t>
            </a:r>
            <a:endParaRPr lang="en-US" altLang="en-US" sz="1300" baseline="-3000" dirty="0"/>
          </a:p>
        </p:txBody>
      </p:sp>
      <p:pic>
        <p:nvPicPr>
          <p:cNvPr id="596" name="picture 596"/>
          <p:cNvPicPr>
            <a:picLocks noChangeAspect="1"/>
          </p:cNvPicPr>
          <p:nvPr/>
        </p:nvPicPr>
        <p:blipFill>
          <a:blip r:embed="rId6"/>
          <a:stretch>
            <a:fillRect/>
          </a:stretch>
        </p:blipFill>
        <p:spPr>
          <a:xfrm rot="21600000">
            <a:off x="3441622" y="5217912"/>
            <a:ext cx="114366" cy="133654"/>
          </a:xfrm>
          <a:prstGeom prst="rect">
            <a:avLst/>
          </a:prstGeom>
        </p:spPr>
      </p:pic>
      <p:sp>
        <p:nvSpPr>
          <p:cNvPr id="598" name="textbox 598"/>
          <p:cNvSpPr/>
          <p:nvPr/>
        </p:nvSpPr>
        <p:spPr>
          <a:xfrm>
            <a:off x="129653" y="1788995"/>
            <a:ext cx="1395094" cy="637540"/>
          </a:xfrm>
          <a:prstGeom prst="rect">
            <a:avLst/>
          </a:prstGeom>
        </p:spPr>
        <p:txBody>
          <a:bodyPr vert="horz" wrap="square" lIns="0" tIns="0" rIns="0" bIns="0"/>
          <a:lstStyle/>
          <a:p>
            <a:pPr algn="l" rtl="0" eaLnBrk="0">
              <a:lnSpc>
                <a:spcPct val="80000"/>
              </a:lnSpc>
            </a:pPr>
            <a:endParaRPr lang="en-US" altLang="en-US" sz="100" dirty="0"/>
          </a:p>
          <a:p>
            <a:pPr algn="r" rtl="0" eaLnBrk="0">
              <a:lnSpc>
                <a:spcPct val="87000"/>
              </a:lnSpc>
            </a:pPr>
            <a:r>
              <a:rPr sz="1900" b="1" kern="0" spc="10" dirty="0">
                <a:solidFill>
                  <a:srgbClr val="000000">
                    <a:alpha val="100000"/>
                  </a:srgbClr>
                </a:solidFill>
                <a:latin typeface="SimHei"/>
                <a:ea typeface="SimHei"/>
                <a:cs typeface="SimHei"/>
              </a:rPr>
              <a:t>第十六章</a:t>
            </a:r>
            <a:endParaRPr lang="en-US" altLang="en-US" sz="1900" dirty="0"/>
          </a:p>
          <a:p>
            <a:pPr marL="12700" algn="l" rtl="0" eaLnBrk="0">
              <a:lnSpc>
                <a:spcPts val="2840"/>
              </a:lnSpc>
            </a:pPr>
            <a:r>
              <a:rPr sz="1400" b="1" kern="0" spc="90" dirty="0">
                <a:solidFill>
                  <a:srgbClr val="000000">
                    <a:alpha val="100000"/>
                  </a:srgbClr>
                </a:solidFill>
                <a:latin typeface="SimHei"/>
                <a:ea typeface="SimHei"/>
                <a:cs typeface="SimHei"/>
              </a:rPr>
              <a:t>本章思维导图</a:t>
            </a:r>
            <a:endParaRPr lang="en-US" altLang="en-US" sz="1400" dirty="0"/>
          </a:p>
        </p:txBody>
      </p:sp>
      <p:sp>
        <p:nvSpPr>
          <p:cNvPr id="600" name="textbox 600"/>
          <p:cNvSpPr/>
          <p:nvPr/>
        </p:nvSpPr>
        <p:spPr>
          <a:xfrm>
            <a:off x="4203675" y="7078499"/>
            <a:ext cx="1255394" cy="510540"/>
          </a:xfrm>
          <a:prstGeom prst="rect">
            <a:avLst/>
          </a:prstGeom>
        </p:spPr>
        <p:txBody>
          <a:bodyPr vert="horz" wrap="square" lIns="0" tIns="0" rIns="0" bIns="0"/>
          <a:lstStyle/>
          <a:p>
            <a:pPr algn="l" rtl="0" eaLnBrk="0">
              <a:lnSpc>
                <a:spcPct val="88000"/>
              </a:lnSpc>
            </a:pPr>
            <a:endParaRPr lang="en-US" altLang="en-US" sz="100" dirty="0"/>
          </a:p>
          <a:p>
            <a:pPr marL="12700" algn="l" rtl="0" eaLnBrk="0">
              <a:lnSpc>
                <a:spcPct val="109000"/>
              </a:lnSpc>
            </a:pPr>
            <a:r>
              <a:rPr sz="900" kern="0" spc="-20" dirty="0">
                <a:solidFill>
                  <a:srgbClr val="000000">
                    <a:alpha val="100000"/>
                  </a:srgbClr>
                </a:solidFill>
                <a:latin typeface="宋体"/>
                <a:ea typeface="宋体"/>
                <a:cs typeface="宋体"/>
              </a:rPr>
              <a:t>倡导尊重世界文明多样</a:t>
            </a:r>
            <a:r>
              <a:rPr sz="900" kern="0" spc="-30" dirty="0">
                <a:solidFill>
                  <a:srgbClr val="000000">
                    <a:alpha val="100000"/>
                  </a:srgbClr>
                </a:solidFill>
                <a:latin typeface="宋体"/>
                <a:ea typeface="宋体"/>
                <a:cs typeface="宋体"/>
              </a:rPr>
              <a:t>性</a:t>
            </a:r>
            <a:r>
              <a:rPr sz="900" kern="0" spc="-10" dirty="0">
                <a:solidFill>
                  <a:srgbClr val="000000">
                    <a:alpha val="100000"/>
                  </a:srgbClr>
                </a:solidFill>
                <a:latin typeface="宋体"/>
                <a:ea typeface="宋体"/>
                <a:cs typeface="宋体"/>
              </a:rPr>
              <a:t> </a:t>
            </a:r>
            <a:r>
              <a:rPr sz="900" kern="0" spc="-20" dirty="0">
                <a:solidFill>
                  <a:srgbClr val="000000">
                    <a:alpha val="100000"/>
                  </a:srgbClr>
                </a:solidFill>
                <a:latin typeface="宋体"/>
                <a:ea typeface="宋体"/>
                <a:cs typeface="宋体"/>
              </a:rPr>
              <a:t>倡导弘扬全人类共同价</a:t>
            </a:r>
            <a:r>
              <a:rPr sz="900" kern="0" spc="-30" dirty="0">
                <a:solidFill>
                  <a:srgbClr val="000000">
                    <a:alpha val="100000"/>
                  </a:srgbClr>
                </a:solidFill>
                <a:latin typeface="宋体"/>
                <a:ea typeface="宋体"/>
                <a:cs typeface="宋体"/>
              </a:rPr>
              <a:t>值</a:t>
            </a:r>
            <a:endParaRPr lang="en-US" altLang="en-US" sz="900" dirty="0"/>
          </a:p>
          <a:p>
            <a:pPr algn="l" rtl="0" eaLnBrk="0">
              <a:lnSpc>
                <a:spcPct val="122000"/>
              </a:lnSpc>
            </a:pPr>
            <a:endParaRPr lang="en-US" altLang="en-US" sz="300" dirty="0"/>
          </a:p>
          <a:p>
            <a:pPr marL="12700" algn="l" rtl="0" eaLnBrk="0">
              <a:lnSpc>
                <a:spcPct val="94000"/>
              </a:lnSpc>
              <a:spcBef>
                <a:spcPts val="5"/>
              </a:spcBef>
            </a:pPr>
            <a:r>
              <a:rPr sz="900" kern="0" spc="-10" dirty="0">
                <a:solidFill>
                  <a:srgbClr val="34BCDE">
                    <a:alpha val="100000"/>
                  </a:srgbClr>
                </a:solidFill>
                <a:latin typeface="宋体"/>
                <a:ea typeface="宋体"/>
                <a:cs typeface="宋体"/>
              </a:rPr>
              <a:t>倡导文明传承和创新</a:t>
            </a:r>
            <a:endParaRPr lang="en-US" altLang="en-US" sz="900" dirty="0"/>
          </a:p>
        </p:txBody>
      </p:sp>
      <p:sp>
        <p:nvSpPr>
          <p:cNvPr id="602" name="textbox 602"/>
          <p:cNvSpPr/>
          <p:nvPr/>
        </p:nvSpPr>
        <p:spPr>
          <a:xfrm>
            <a:off x="3422636" y="6761420"/>
            <a:ext cx="723265" cy="701675"/>
          </a:xfrm>
          <a:prstGeom prst="rect">
            <a:avLst/>
          </a:prstGeom>
        </p:spPr>
        <p:txBody>
          <a:bodyPr vert="horz" wrap="square" lIns="0" tIns="0" rIns="0" bIns="0"/>
          <a:lstStyle/>
          <a:p>
            <a:pPr algn="l" rtl="0" eaLnBrk="0">
              <a:lnSpc>
                <a:spcPct val="84000"/>
              </a:lnSpc>
            </a:pPr>
            <a:endParaRPr lang="en-US" altLang="en-US" sz="100" dirty="0"/>
          </a:p>
          <a:p>
            <a:pPr marL="12700" algn="l" rtl="0" eaLnBrk="0">
              <a:lnSpc>
                <a:spcPct val="117000"/>
              </a:lnSpc>
            </a:pPr>
            <a:r>
              <a:rPr sz="900" kern="0" spc="-10" dirty="0">
                <a:solidFill>
                  <a:srgbClr val="000000">
                    <a:alpha val="100000"/>
                  </a:srgbClr>
                </a:solidFill>
                <a:latin typeface="宋体"/>
                <a:ea typeface="宋体"/>
                <a:cs typeface="宋体"/>
              </a:rPr>
              <a:t>全球发展倡议</a:t>
            </a:r>
            <a:r>
              <a:rPr sz="900" kern="0" spc="0" dirty="0">
                <a:solidFill>
                  <a:srgbClr val="000000">
                    <a:alpha val="100000"/>
                  </a:srgbClr>
                </a:solidFill>
                <a:latin typeface="宋体"/>
                <a:ea typeface="宋体"/>
                <a:cs typeface="宋体"/>
              </a:rPr>
              <a:t> </a:t>
            </a:r>
            <a:r>
              <a:rPr sz="900" kern="0" spc="10" dirty="0">
                <a:solidFill>
                  <a:srgbClr val="26A6C7">
                    <a:alpha val="100000"/>
                  </a:srgbClr>
                </a:solidFill>
                <a:latin typeface="宋体"/>
                <a:ea typeface="宋体"/>
                <a:cs typeface="宋体"/>
              </a:rPr>
              <a:t>全</a:t>
            </a:r>
            <a:r>
              <a:rPr sz="900" kern="0" spc="10" dirty="0">
                <a:solidFill>
                  <a:srgbClr val="000000">
                    <a:alpha val="100000"/>
                  </a:srgbClr>
                </a:solidFill>
                <a:latin typeface="宋体"/>
                <a:ea typeface="宋体"/>
                <a:cs typeface="宋体"/>
              </a:rPr>
              <a:t>球</a:t>
            </a:r>
            <a:r>
              <a:rPr sz="900" kern="0" spc="10" dirty="0">
                <a:solidFill>
                  <a:srgbClr val="26A6C7">
                    <a:alpha val="100000"/>
                  </a:srgbClr>
                </a:solidFill>
                <a:latin typeface="宋体"/>
                <a:ea typeface="宋体"/>
                <a:cs typeface="宋体"/>
              </a:rPr>
              <a:t>安全</a:t>
            </a:r>
            <a:r>
              <a:rPr sz="900" kern="0" spc="10" dirty="0">
                <a:solidFill>
                  <a:srgbClr val="000000">
                    <a:alpha val="100000"/>
                  </a:srgbClr>
                </a:solidFill>
                <a:latin typeface="宋体"/>
                <a:ea typeface="宋体"/>
                <a:cs typeface="宋体"/>
              </a:rPr>
              <a:t>倡议</a:t>
            </a:r>
            <a:endParaRPr lang="en-US" altLang="en-US" sz="900" dirty="0"/>
          </a:p>
          <a:p>
            <a:pPr algn="l" rtl="0" eaLnBrk="0">
              <a:lnSpc>
                <a:spcPct val="124000"/>
              </a:lnSpc>
            </a:pPr>
            <a:endParaRPr lang="en-US" altLang="en-US" sz="1000" dirty="0"/>
          </a:p>
          <a:p>
            <a:pPr algn="l" rtl="0" eaLnBrk="0">
              <a:lnSpc>
                <a:spcPct val="116000"/>
              </a:lnSpc>
            </a:pPr>
            <a:endParaRPr lang="en-US" altLang="en-US" sz="200" dirty="0"/>
          </a:p>
          <a:p>
            <a:pPr marL="12700" algn="l" rtl="0" eaLnBrk="0">
              <a:lnSpc>
                <a:spcPct val="95000"/>
              </a:lnSpc>
            </a:pPr>
            <a:r>
              <a:rPr sz="900" kern="0" spc="-10" dirty="0">
                <a:solidFill>
                  <a:srgbClr val="000000">
                    <a:alpha val="100000"/>
                  </a:srgbClr>
                </a:solidFill>
                <a:latin typeface="宋体"/>
                <a:ea typeface="宋体"/>
                <a:cs typeface="宋体"/>
              </a:rPr>
              <a:t>全球文明倡议</a:t>
            </a:r>
            <a:endParaRPr lang="en-US" altLang="en-US" sz="900" dirty="0"/>
          </a:p>
        </p:txBody>
      </p:sp>
      <p:sp>
        <p:nvSpPr>
          <p:cNvPr id="604" name="textbox 604"/>
          <p:cNvSpPr/>
          <p:nvPr/>
        </p:nvSpPr>
        <p:spPr>
          <a:xfrm>
            <a:off x="3422636" y="6588737"/>
            <a:ext cx="3102610" cy="154939"/>
          </a:xfrm>
          <a:prstGeom prst="rect">
            <a:avLst/>
          </a:prstGeom>
        </p:spPr>
        <p:txBody>
          <a:bodyPr vert="horz" wrap="square" lIns="0" tIns="0" rIns="0" bIns="0"/>
          <a:lstStyle/>
          <a:p>
            <a:pPr algn="l" rtl="0" eaLnBrk="0">
              <a:lnSpc>
                <a:spcPct val="85000"/>
              </a:lnSpc>
            </a:pPr>
            <a:endParaRPr lang="en-US" altLang="en-US" sz="100" dirty="0"/>
          </a:p>
          <a:p>
            <a:pPr marL="12700" algn="l" rtl="0" eaLnBrk="0">
              <a:lnSpc>
                <a:spcPct val="94000"/>
              </a:lnSpc>
            </a:pPr>
            <a:r>
              <a:rPr sz="900" kern="0" spc="0" dirty="0">
                <a:solidFill>
                  <a:srgbClr val="000000">
                    <a:alpha val="100000"/>
                  </a:srgbClr>
                </a:solidFill>
                <a:latin typeface="宋体"/>
                <a:ea typeface="宋体"/>
                <a:cs typeface="宋体"/>
              </a:rPr>
              <a:t>弘扬和平、发展、公平、正义、民主、自由</a:t>
            </a:r>
            <a:r>
              <a:rPr sz="900" kern="0" spc="-10" dirty="0">
                <a:solidFill>
                  <a:srgbClr val="000000">
                    <a:alpha val="100000"/>
                  </a:srgbClr>
                </a:solidFill>
                <a:latin typeface="宋体"/>
                <a:ea typeface="宋体"/>
                <a:cs typeface="宋体"/>
              </a:rPr>
              <a:t>的全人类共同价值</a:t>
            </a:r>
            <a:endParaRPr lang="en-US" altLang="en-US" sz="900" dirty="0"/>
          </a:p>
        </p:txBody>
      </p:sp>
      <p:sp>
        <p:nvSpPr>
          <p:cNvPr id="606" name="textbox 606"/>
          <p:cNvSpPr/>
          <p:nvPr/>
        </p:nvSpPr>
        <p:spPr>
          <a:xfrm>
            <a:off x="1809776" y="6818104"/>
            <a:ext cx="1374139" cy="255904"/>
          </a:xfrm>
          <a:prstGeom prst="rect">
            <a:avLst/>
          </a:prstGeom>
        </p:spPr>
        <p:txBody>
          <a:bodyPr vert="horz" wrap="square" lIns="0" tIns="0" rIns="0" bIns="0"/>
          <a:lstStyle/>
          <a:p>
            <a:pPr algn="l" rtl="0" eaLnBrk="0">
              <a:lnSpc>
                <a:spcPct val="80000"/>
              </a:lnSpc>
            </a:pPr>
            <a:endParaRPr lang="en-US" altLang="en-US" sz="100" dirty="0"/>
          </a:p>
          <a:p>
            <a:pPr marL="196850" indent="-184150" algn="l" rtl="0" eaLnBrk="0">
              <a:lnSpc>
                <a:spcPct val="84000"/>
              </a:lnSpc>
            </a:pPr>
            <a:r>
              <a:rPr sz="900" kern="0" spc="-20" dirty="0">
                <a:solidFill>
                  <a:srgbClr val="000000">
                    <a:alpha val="100000"/>
                  </a:srgbClr>
                </a:solidFill>
                <a:latin typeface="宋体"/>
                <a:ea typeface="宋体"/>
                <a:cs typeface="宋体"/>
              </a:rPr>
              <a:t>推动构建人类命运共同体的</a:t>
            </a:r>
            <a:r>
              <a:rPr sz="900" kern="0" spc="40" dirty="0">
                <a:solidFill>
                  <a:srgbClr val="000000">
                    <a:alpha val="100000"/>
                  </a:srgbClr>
                </a:solidFill>
                <a:latin typeface="宋体"/>
                <a:ea typeface="宋体"/>
                <a:cs typeface="宋体"/>
              </a:rPr>
              <a:t> </a:t>
            </a:r>
            <a:r>
              <a:rPr sz="900" kern="0" spc="-20" dirty="0">
                <a:solidFill>
                  <a:srgbClr val="000000">
                    <a:alpha val="100000"/>
                  </a:srgbClr>
                </a:solidFill>
                <a:latin typeface="宋体"/>
                <a:ea typeface="宋体"/>
                <a:cs typeface="宋体"/>
              </a:rPr>
              <a:t>价值基础和重要依托</a:t>
            </a:r>
            <a:endParaRPr lang="en-US" altLang="en-US" sz="900" dirty="0"/>
          </a:p>
        </p:txBody>
      </p:sp>
      <p:sp>
        <p:nvSpPr>
          <p:cNvPr id="608" name="textbox 608"/>
          <p:cNvSpPr/>
          <p:nvPr/>
        </p:nvSpPr>
        <p:spPr>
          <a:xfrm>
            <a:off x="516279" y="4414090"/>
            <a:ext cx="156845" cy="2301875"/>
          </a:xfrm>
          <a:prstGeom prst="rect">
            <a:avLst/>
          </a:prstGeom>
        </p:spPr>
        <p:txBody>
          <a:bodyPr vert="eaVert" wrap="square" lIns="0" tIns="0" rIns="0" bIns="0"/>
          <a:lstStyle/>
          <a:p>
            <a:pPr algn="l" rtl="0" eaLnBrk="0">
              <a:lnSpc>
                <a:spcPct val="83000"/>
              </a:lnSpc>
            </a:pPr>
            <a:endParaRPr lang="en-US" altLang="en-US" sz="100" dirty="0"/>
          </a:p>
          <a:p>
            <a:pPr marL="12700" algn="l" rtl="0" eaLnBrk="0">
              <a:lnSpc>
                <a:spcPct val="94000"/>
              </a:lnSpc>
            </a:pPr>
            <a:r>
              <a:rPr sz="900" kern="0" spc="40" dirty="0">
                <a:solidFill>
                  <a:srgbClr val="000000">
                    <a:alpha val="100000"/>
                  </a:srgbClr>
                </a:solidFill>
                <a:latin typeface="宋体"/>
                <a:ea typeface="宋体"/>
                <a:cs typeface="宋体"/>
              </a:rPr>
              <a:t>中国特色天国外交和推动构建人类命运共同</a:t>
            </a:r>
            <a:endParaRPr lang="en-US" altLang="en-US" sz="900" dirty="0"/>
          </a:p>
        </p:txBody>
      </p:sp>
      <p:sp>
        <p:nvSpPr>
          <p:cNvPr id="610" name="textbox 610"/>
          <p:cNvSpPr/>
          <p:nvPr/>
        </p:nvSpPr>
        <p:spPr>
          <a:xfrm>
            <a:off x="1809776" y="6005303"/>
            <a:ext cx="1149350" cy="271145"/>
          </a:xfrm>
          <a:prstGeom prst="rect">
            <a:avLst/>
          </a:prstGeom>
        </p:spPr>
        <p:txBody>
          <a:bodyPr vert="horz" wrap="square" lIns="0" tIns="0" rIns="0" bIns="0"/>
          <a:lstStyle/>
          <a:p>
            <a:pPr algn="l" rtl="0" eaLnBrk="0">
              <a:lnSpc>
                <a:spcPct val="90000"/>
              </a:lnSpc>
            </a:pPr>
            <a:endParaRPr lang="en-US" altLang="en-US" sz="100" dirty="0"/>
          </a:p>
          <a:p>
            <a:pPr marL="12700" algn="l" rtl="0" eaLnBrk="0">
              <a:lnSpc>
                <a:spcPct val="89000"/>
              </a:lnSpc>
            </a:pPr>
            <a:r>
              <a:rPr sz="900" kern="0" spc="-20" dirty="0">
                <a:solidFill>
                  <a:srgbClr val="000000">
                    <a:alpha val="100000"/>
                  </a:srgbClr>
                </a:solidFill>
                <a:latin typeface="宋体"/>
                <a:ea typeface="宋体"/>
                <a:cs typeface="宋体"/>
              </a:rPr>
              <a:t>构建人类命运共同体是</a:t>
            </a:r>
            <a:r>
              <a:rPr sz="900" kern="0" spc="30" dirty="0">
                <a:solidFill>
                  <a:srgbClr val="000000">
                    <a:alpha val="100000"/>
                  </a:srgbClr>
                </a:solidFill>
                <a:latin typeface="宋体"/>
                <a:ea typeface="宋体"/>
                <a:cs typeface="宋体"/>
              </a:rPr>
              <a:t> </a:t>
            </a:r>
            <a:r>
              <a:rPr sz="900" kern="0" spc="-30" dirty="0">
                <a:solidFill>
                  <a:srgbClr val="000000">
                    <a:alpha val="100000"/>
                  </a:srgbClr>
                </a:solidFill>
                <a:latin typeface="宋体"/>
                <a:ea typeface="宋体"/>
                <a:cs typeface="宋体"/>
              </a:rPr>
              <a:t>世界各国人民前途所在</a:t>
            </a:r>
            <a:endParaRPr lang="en-US" altLang="en-US" sz="900" dirty="0"/>
          </a:p>
        </p:txBody>
      </p:sp>
      <p:sp>
        <p:nvSpPr>
          <p:cNvPr id="612" name="textbox 612"/>
          <p:cNvSpPr/>
          <p:nvPr/>
        </p:nvSpPr>
        <p:spPr>
          <a:xfrm>
            <a:off x="933449" y="3192219"/>
            <a:ext cx="1050289" cy="258445"/>
          </a:xfrm>
          <a:prstGeom prst="rect">
            <a:avLst/>
          </a:prstGeom>
        </p:spPr>
        <p:txBody>
          <a:bodyPr vert="horz" wrap="square" lIns="0" tIns="0" rIns="0" bIns="0"/>
          <a:lstStyle/>
          <a:p>
            <a:pPr algn="l" rtl="0" eaLnBrk="0">
              <a:lnSpc>
                <a:spcPct val="82000"/>
              </a:lnSpc>
            </a:pPr>
            <a:endParaRPr lang="en-US" altLang="en-US" sz="100" dirty="0"/>
          </a:p>
          <a:p>
            <a:pPr marL="146050" algn="l" rtl="0" eaLnBrk="0">
              <a:lnSpc>
                <a:spcPct val="79000"/>
              </a:lnSpc>
            </a:pPr>
            <a:r>
              <a:rPr sz="900" kern="0" spc="-30" dirty="0">
                <a:solidFill>
                  <a:srgbClr val="000000">
                    <a:alpha val="100000"/>
                  </a:srgbClr>
                </a:solidFill>
                <a:latin typeface="宋体"/>
                <a:ea typeface="宋体"/>
                <a:cs typeface="宋体"/>
              </a:rPr>
              <a:t>新时代中国外交</a:t>
            </a:r>
            <a:endParaRPr lang="en-US" altLang="en-US" sz="900" dirty="0"/>
          </a:p>
          <a:p>
            <a:pPr marL="12700" algn="l" rtl="0" eaLnBrk="0">
              <a:lnSpc>
                <a:spcPct val="90000"/>
              </a:lnSpc>
              <a:spcBef>
                <a:spcPts val="10"/>
              </a:spcBef>
            </a:pPr>
            <a:r>
              <a:rPr sz="900" kern="0" spc="-10" dirty="0">
                <a:solidFill>
                  <a:srgbClr val="000000">
                    <a:alpha val="100000"/>
                  </a:srgbClr>
                </a:solidFill>
                <a:latin typeface="宋体"/>
                <a:ea typeface="宋体"/>
                <a:cs typeface="宋体"/>
              </a:rPr>
              <a:t>在大变局中开创新局</a:t>
            </a:r>
            <a:endParaRPr lang="en-US" altLang="en-US" sz="900" dirty="0"/>
          </a:p>
        </p:txBody>
      </p:sp>
      <p:sp>
        <p:nvSpPr>
          <p:cNvPr id="614" name="textbox 614"/>
          <p:cNvSpPr/>
          <p:nvPr/>
        </p:nvSpPr>
        <p:spPr>
          <a:xfrm>
            <a:off x="933449" y="7675337"/>
            <a:ext cx="781684" cy="276225"/>
          </a:xfrm>
          <a:prstGeom prst="rect">
            <a:avLst/>
          </a:prstGeom>
        </p:spPr>
        <p:txBody>
          <a:bodyPr vert="horz" wrap="square" lIns="0" tIns="0" rIns="0" bIns="0"/>
          <a:lstStyle/>
          <a:p>
            <a:pPr algn="l" rtl="0" eaLnBrk="0">
              <a:lnSpc>
                <a:spcPct val="83000"/>
              </a:lnSpc>
            </a:pPr>
            <a:endParaRPr lang="en-US" altLang="en-US" sz="100" dirty="0"/>
          </a:p>
          <a:p>
            <a:pPr marL="12700" algn="l" rtl="0" eaLnBrk="0">
              <a:lnSpc>
                <a:spcPct val="99000"/>
              </a:lnSpc>
            </a:pPr>
            <a:r>
              <a:rPr sz="800" kern="0" spc="0" dirty="0">
                <a:solidFill>
                  <a:srgbClr val="000000">
                    <a:alpha val="100000"/>
                  </a:srgbClr>
                </a:solidFill>
                <a:latin typeface="宋体"/>
                <a:ea typeface="宋体"/>
                <a:cs typeface="宋体"/>
              </a:rPr>
              <a:t>推动构建人类，</a:t>
            </a:r>
            <a:endParaRPr lang="en-US" altLang="en-US" sz="800" dirty="0"/>
          </a:p>
          <a:p>
            <a:pPr marL="81915" algn="l" rtl="0" eaLnBrk="0">
              <a:lnSpc>
                <a:spcPct val="94000"/>
              </a:lnSpc>
              <a:spcBef>
                <a:spcPts val="10"/>
              </a:spcBef>
            </a:pPr>
            <a:r>
              <a:rPr sz="900" kern="0" spc="-10" dirty="0">
                <a:solidFill>
                  <a:srgbClr val="FFFFFF">
                    <a:alpha val="100000"/>
                  </a:srgbClr>
                </a:solidFill>
                <a:latin typeface="宋体"/>
                <a:ea typeface="宋体"/>
                <a:cs typeface="宋体"/>
              </a:rPr>
              <a:t>命运共同体</a:t>
            </a:r>
            <a:endParaRPr lang="en-US" altLang="en-US" sz="900" dirty="0"/>
          </a:p>
        </p:txBody>
      </p:sp>
      <p:sp>
        <p:nvSpPr>
          <p:cNvPr id="616" name="textbox 616"/>
          <p:cNvSpPr/>
          <p:nvPr/>
        </p:nvSpPr>
        <p:spPr>
          <a:xfrm>
            <a:off x="1714489" y="4507151"/>
            <a:ext cx="706755" cy="283209"/>
          </a:xfrm>
          <a:prstGeom prst="rect">
            <a:avLst/>
          </a:prstGeom>
        </p:spPr>
        <p:txBody>
          <a:bodyPr vert="horz" wrap="square" lIns="0" tIns="0" rIns="0" bIns="0"/>
          <a:lstStyle/>
          <a:p>
            <a:pPr algn="l" rtl="0" eaLnBrk="0">
              <a:lnSpc>
                <a:spcPct val="80000"/>
              </a:lnSpc>
            </a:pPr>
            <a:endParaRPr lang="en-US" altLang="en-US" sz="100" dirty="0"/>
          </a:p>
          <a:p>
            <a:pPr marL="107950" algn="l" rtl="0" eaLnBrk="0">
              <a:lnSpc>
                <a:spcPct val="93000"/>
              </a:lnSpc>
            </a:pPr>
            <a:r>
              <a:rPr sz="900" kern="0" spc="-10" dirty="0">
                <a:solidFill>
                  <a:srgbClr val="000000">
                    <a:alpha val="100000"/>
                  </a:srgbClr>
                </a:solidFill>
                <a:latin typeface="宋体"/>
                <a:ea typeface="宋体"/>
                <a:cs typeface="宋体"/>
              </a:rPr>
              <a:t>推动构建</a:t>
            </a:r>
            <a:endParaRPr lang="en-US" altLang="en-US" sz="900" dirty="0"/>
          </a:p>
          <a:p>
            <a:pPr marL="12700" algn="l" rtl="0" eaLnBrk="0">
              <a:lnSpc>
                <a:spcPct val="95000"/>
              </a:lnSpc>
              <a:spcBef>
                <a:spcPts val="0"/>
              </a:spcBef>
            </a:pPr>
            <a:r>
              <a:rPr sz="900" kern="0" spc="-10" dirty="0">
                <a:solidFill>
                  <a:srgbClr val="000000">
                    <a:alpha val="100000"/>
                  </a:srgbClr>
                </a:solidFill>
                <a:latin typeface="宋体"/>
                <a:ea typeface="宋体"/>
                <a:cs typeface="宋体"/>
              </a:rPr>
              <a:t>新型国际笑系</a:t>
            </a:r>
            <a:endParaRPr lang="en-US" altLang="en-US" sz="900" dirty="0"/>
          </a:p>
        </p:txBody>
      </p:sp>
      <p:sp>
        <p:nvSpPr>
          <p:cNvPr id="618" name="textbox 618"/>
          <p:cNvSpPr/>
          <p:nvPr/>
        </p:nvSpPr>
        <p:spPr>
          <a:xfrm>
            <a:off x="933449" y="4831190"/>
            <a:ext cx="476884" cy="384809"/>
          </a:xfrm>
          <a:prstGeom prst="rect">
            <a:avLst/>
          </a:prstGeom>
        </p:spPr>
        <p:txBody>
          <a:bodyPr vert="horz" wrap="square" lIns="0" tIns="0" rIns="0" bIns="0"/>
          <a:lstStyle/>
          <a:p>
            <a:pPr algn="l" rtl="0" eaLnBrk="0">
              <a:lnSpc>
                <a:spcPct val="89000"/>
              </a:lnSpc>
            </a:pPr>
            <a:endParaRPr lang="en-US" altLang="en-US" sz="100" dirty="0"/>
          </a:p>
          <a:p>
            <a:pPr marL="12700" algn="l" rtl="0" eaLnBrk="0">
              <a:lnSpc>
                <a:spcPct val="94000"/>
              </a:lnSpc>
            </a:pPr>
            <a:r>
              <a:rPr sz="800" kern="0" spc="80" dirty="0">
                <a:solidFill>
                  <a:srgbClr val="000000">
                    <a:alpha val="100000"/>
                  </a:srgbClr>
                </a:solidFill>
                <a:latin typeface="宋体"/>
                <a:ea typeface="宋体"/>
                <a:cs typeface="宋体"/>
              </a:rPr>
              <a:t>全面推进</a:t>
            </a:r>
            <a:r>
              <a:rPr sz="800" kern="0" spc="-10" dirty="0">
                <a:solidFill>
                  <a:srgbClr val="000000">
                    <a:alpha val="100000"/>
                  </a:srgbClr>
                </a:solidFill>
                <a:latin typeface="宋体"/>
                <a:ea typeface="宋体"/>
                <a:cs typeface="宋体"/>
              </a:rPr>
              <a:t> </a:t>
            </a:r>
            <a:r>
              <a:rPr sz="800" kern="0" spc="10" dirty="0">
                <a:solidFill>
                  <a:srgbClr val="000000">
                    <a:alpha val="100000"/>
                  </a:srgbClr>
                </a:solidFill>
                <a:latin typeface="宋体"/>
                <a:ea typeface="宋体"/>
                <a:cs typeface="宋体"/>
              </a:rPr>
              <a:t>中国特色  </a:t>
            </a:r>
            <a:r>
              <a:rPr sz="900" kern="0" spc="-20" dirty="0">
                <a:solidFill>
                  <a:srgbClr val="000000">
                    <a:alpha val="100000"/>
                  </a:srgbClr>
                </a:solidFill>
                <a:latin typeface="宋体"/>
                <a:ea typeface="宋体"/>
                <a:cs typeface="宋体"/>
              </a:rPr>
              <a:t>大国外交</a:t>
            </a:r>
            <a:endParaRPr lang="en-US" altLang="en-US" sz="900" dirty="0"/>
          </a:p>
        </p:txBody>
      </p:sp>
      <p:sp>
        <p:nvSpPr>
          <p:cNvPr id="620" name="textbox 620"/>
          <p:cNvSpPr/>
          <p:nvPr/>
        </p:nvSpPr>
        <p:spPr>
          <a:xfrm>
            <a:off x="1714489" y="3960384"/>
            <a:ext cx="709294" cy="255904"/>
          </a:xfrm>
          <a:prstGeom prst="rect">
            <a:avLst/>
          </a:prstGeom>
        </p:spPr>
        <p:txBody>
          <a:bodyPr vert="horz" wrap="square" lIns="0" tIns="0" rIns="0" bIns="0"/>
          <a:lstStyle/>
          <a:p>
            <a:pPr algn="l" rtl="0" eaLnBrk="0">
              <a:lnSpc>
                <a:spcPct val="80000"/>
              </a:lnSpc>
            </a:pPr>
            <a:endParaRPr lang="en-US" altLang="en-US" sz="100" dirty="0"/>
          </a:p>
          <a:p>
            <a:pPr marL="196850" algn="l" rtl="0" eaLnBrk="0">
              <a:lnSpc>
                <a:spcPct val="89000"/>
              </a:lnSpc>
            </a:pPr>
            <a:r>
              <a:rPr sz="800" kern="0" spc="30" dirty="0">
                <a:solidFill>
                  <a:srgbClr val="000000">
                    <a:alpha val="100000"/>
                  </a:srgbClr>
                </a:solidFill>
                <a:latin typeface="宋体"/>
                <a:ea typeface="宋体"/>
                <a:cs typeface="宋体"/>
              </a:rPr>
              <a:t>坚持走</a:t>
            </a:r>
            <a:endParaRPr lang="en-US" altLang="en-US" sz="800" dirty="0"/>
          </a:p>
          <a:p>
            <a:pPr marL="12700" algn="l" rtl="0" eaLnBrk="0">
              <a:lnSpc>
                <a:spcPct val="99000"/>
              </a:lnSpc>
              <a:spcBef>
                <a:spcPts val="10"/>
              </a:spcBef>
            </a:pPr>
            <a:r>
              <a:rPr sz="800" kern="0" spc="90" dirty="0">
                <a:solidFill>
                  <a:srgbClr val="000000">
                    <a:alpha val="100000"/>
                  </a:srgbClr>
                </a:solidFill>
                <a:latin typeface="宋体"/>
                <a:ea typeface="宋体"/>
                <a:cs typeface="宋体"/>
              </a:rPr>
              <a:t>和平发展道路</a:t>
            </a:r>
            <a:endParaRPr lang="en-US" altLang="en-US" sz="800" dirty="0"/>
          </a:p>
        </p:txBody>
      </p:sp>
      <p:sp>
        <p:nvSpPr>
          <p:cNvPr id="622" name="textbox 622"/>
          <p:cNvSpPr/>
          <p:nvPr/>
        </p:nvSpPr>
        <p:spPr>
          <a:xfrm>
            <a:off x="1714489" y="5618021"/>
            <a:ext cx="705484" cy="155575"/>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95000"/>
              </a:lnSpc>
            </a:pPr>
            <a:r>
              <a:rPr sz="900" kern="0" spc="-10" dirty="0">
                <a:solidFill>
                  <a:srgbClr val="000000">
                    <a:alpha val="100000"/>
                  </a:srgbClr>
                </a:solidFill>
                <a:latin typeface="宋体"/>
                <a:ea typeface="宋体"/>
                <a:cs typeface="宋体"/>
              </a:rPr>
              <a:t>坚持外交为民</a:t>
            </a:r>
            <a:endParaRPr lang="en-US" altLang="en-US" sz="9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p:cNvGrpSpPr/>
          <p:nvPr/>
        </p:nvGrpSpPr>
        <p:grpSpPr>
          <a:xfrm rot="21600000">
            <a:off x="368303" y="3054360"/>
            <a:ext cx="6546876" cy="5353060"/>
            <a:chOff x="0" y="0"/>
            <a:chExt cx="6546876" cy="5353060"/>
          </a:xfrm>
        </p:grpSpPr>
        <p:pic>
          <p:nvPicPr>
            <p:cNvPr id="624" name="picture 624"/>
            <p:cNvPicPr>
              <a:picLocks noChangeAspect="1"/>
            </p:cNvPicPr>
            <p:nvPr/>
          </p:nvPicPr>
          <p:blipFill>
            <a:blip r:embed="rId2"/>
            <a:stretch>
              <a:fillRect/>
            </a:stretch>
          </p:blipFill>
          <p:spPr>
            <a:xfrm rot="21600000">
              <a:off x="0" y="0"/>
              <a:ext cx="6546876" cy="5353060"/>
            </a:xfrm>
            <a:prstGeom prst="rect">
              <a:avLst/>
            </a:prstGeom>
          </p:spPr>
        </p:pic>
        <p:sp>
          <p:nvSpPr>
            <p:cNvPr id="626" name="textbox 626"/>
            <p:cNvSpPr/>
            <p:nvPr/>
          </p:nvSpPr>
          <p:spPr>
            <a:xfrm>
              <a:off x="1511294" y="48996"/>
              <a:ext cx="5036820" cy="5260975"/>
            </a:xfrm>
            <a:prstGeom prst="rect">
              <a:avLst/>
            </a:prstGeom>
          </p:spPr>
          <p:txBody>
            <a:bodyPr vert="horz" wrap="square" lIns="0" tIns="0" rIns="0" bIns="0"/>
            <a:lstStyle/>
            <a:p>
              <a:pPr algn="l" rtl="0" eaLnBrk="0">
                <a:lnSpc>
                  <a:spcPct val="81000"/>
                </a:lnSpc>
              </a:pPr>
              <a:endParaRPr lang="en-US" altLang="en-US" sz="100" dirty="0"/>
            </a:p>
            <a:p>
              <a:pPr marL="1167765" indent="12065" algn="l" rtl="0" eaLnBrk="0">
                <a:lnSpc>
                  <a:spcPct val="110000"/>
                </a:lnSpc>
              </a:pPr>
              <a:r>
                <a:rPr sz="900" kern="0" spc="-20" dirty="0">
                  <a:solidFill>
                    <a:srgbClr val="000000">
                      <a:alpha val="100000"/>
                    </a:srgbClr>
                  </a:solidFill>
                  <a:latin typeface="宋体"/>
                  <a:ea typeface="宋体"/>
                  <a:cs typeface="宋体"/>
                </a:rPr>
                <a:t>新形势下推进伟大事业、进行伟大斗争、实现伟大梦想的必然要求</a:t>
              </a:r>
              <a:r>
                <a:rPr sz="900" kern="0" spc="0" dirty="0">
                  <a:solidFill>
                    <a:srgbClr val="000000">
                      <a:alpha val="100000"/>
                    </a:srgbClr>
                  </a:solidFill>
                  <a:latin typeface="宋体"/>
                  <a:ea typeface="宋体"/>
                  <a:cs typeface="宋体"/>
                </a:rPr>
                <a:t>           </a:t>
              </a:r>
              <a:r>
                <a:rPr sz="900" kern="0" spc="-10" dirty="0">
                  <a:solidFill>
                    <a:srgbClr val="000000">
                      <a:alpha val="100000"/>
                    </a:srgbClr>
                  </a:solidFill>
                  <a:latin typeface="宋体"/>
                  <a:ea typeface="宋体"/>
                  <a:cs typeface="宋体"/>
                </a:rPr>
                <a:t>把党锻造成为坚强有力的马克思主义执</a:t>
              </a:r>
              <a:r>
                <a:rPr sz="900" kern="0" spc="-20" dirty="0">
                  <a:solidFill>
                    <a:srgbClr val="000000">
                      <a:alpha val="100000"/>
                    </a:srgbClr>
                  </a:solidFill>
                  <a:latin typeface="宋体"/>
                  <a:ea typeface="宋体"/>
                  <a:cs typeface="宋体"/>
                </a:rPr>
                <a:t>政党的迫切需要</a:t>
              </a:r>
              <a:endParaRPr lang="en-US" altLang="en-US" sz="900" dirty="0"/>
            </a:p>
            <a:p>
              <a:pPr marL="1415415" algn="l" rtl="0" eaLnBrk="0">
                <a:lnSpc>
                  <a:spcPct val="81000"/>
                </a:lnSpc>
                <a:spcBef>
                  <a:spcPts val="375"/>
                </a:spcBef>
              </a:pPr>
              <a:r>
                <a:rPr sz="900" kern="0" spc="-10" dirty="0">
                  <a:solidFill>
                    <a:srgbClr val="000000">
                      <a:alpha val="100000"/>
                    </a:srgbClr>
                  </a:solidFill>
                  <a:latin typeface="宋体"/>
                  <a:ea typeface="宋体"/>
                  <a:cs typeface="宋体"/>
                </a:rPr>
                <a:t>核心是加强党的领导，基础在</a:t>
              </a:r>
              <a:r>
                <a:rPr sz="900" kern="0" spc="-20" dirty="0">
                  <a:solidFill>
                    <a:srgbClr val="000000">
                      <a:alpha val="100000"/>
                    </a:srgbClr>
                  </a:solidFill>
                  <a:latin typeface="宋体"/>
                  <a:ea typeface="宋体"/>
                  <a:cs typeface="宋体"/>
                </a:rPr>
                <a:t>全面，关键在严，要害在治</a:t>
              </a:r>
              <a:endParaRPr lang="en-US" altLang="en-US" sz="900" dirty="0"/>
            </a:p>
            <a:p>
              <a:pPr marL="165100" algn="l" rtl="0" eaLnBrk="0">
                <a:lnSpc>
                  <a:spcPct val="81000"/>
                </a:lnSpc>
                <a:spcBef>
                  <a:spcPts val="0"/>
                </a:spcBef>
              </a:pPr>
              <a:r>
                <a:rPr sz="900" kern="0" spc="-30" dirty="0">
                  <a:solidFill>
                    <a:srgbClr val="000000">
                      <a:alpha val="100000"/>
                    </a:srgbClr>
                  </a:solidFill>
                  <a:latin typeface="宋体"/>
                  <a:ea typeface="宋体"/>
                  <a:cs typeface="宋体"/>
                </a:rPr>
                <a:t>坚定不移全面从严治党</a:t>
              </a:r>
              <a:endParaRPr lang="en-US" altLang="en-US" sz="900" dirty="0"/>
            </a:p>
            <a:p>
              <a:pPr marL="1409065" algn="l" rtl="0" eaLnBrk="0">
                <a:lnSpc>
                  <a:spcPct val="94000"/>
                </a:lnSpc>
                <a:spcBef>
                  <a:spcPts val="10"/>
                </a:spcBef>
              </a:pPr>
              <a:r>
                <a:rPr sz="900" kern="0" spc="-20" dirty="0">
                  <a:solidFill>
                    <a:srgbClr val="28B8D5">
                      <a:alpha val="100000"/>
                    </a:srgbClr>
                  </a:solidFill>
                  <a:latin typeface="宋体"/>
                  <a:ea typeface="宋体"/>
                  <a:cs typeface="宋体"/>
                </a:rPr>
                <a:t>内容上全涵盖、对象上全覆盖、责任上全链条、制度上全贯通</a:t>
              </a:r>
              <a:endParaRPr lang="en-US" altLang="en-US" sz="900" dirty="0"/>
            </a:p>
            <a:p>
              <a:pPr marL="165100" algn="l" rtl="0" eaLnBrk="0">
                <a:lnSpc>
                  <a:spcPct val="95000"/>
                </a:lnSpc>
                <a:spcBef>
                  <a:spcPts val="125"/>
                </a:spcBef>
              </a:pPr>
              <a:r>
                <a:rPr sz="900" kern="0" spc="-30" dirty="0">
                  <a:solidFill>
                    <a:srgbClr val="000000">
                      <a:alpha val="100000"/>
                    </a:srgbClr>
                  </a:solidFill>
                  <a:latin typeface="宋体"/>
                  <a:ea typeface="宋体"/>
                  <a:cs typeface="宋体"/>
                </a:rPr>
                <a:t>全面从严治党取得历史性开创性成就</a:t>
              </a:r>
              <a:endParaRPr lang="en-US" altLang="en-US" sz="900" dirty="0"/>
            </a:p>
            <a:p>
              <a:pPr algn="l" rtl="0" eaLnBrk="0">
                <a:lnSpc>
                  <a:spcPct val="113000"/>
                </a:lnSpc>
              </a:pPr>
              <a:endParaRPr lang="en-US" altLang="en-US" sz="1000" dirty="0"/>
            </a:p>
            <a:p>
              <a:pPr marL="12700" algn="l" rtl="0" eaLnBrk="0">
                <a:lnSpc>
                  <a:spcPct val="74000"/>
                </a:lnSpc>
                <a:spcBef>
                  <a:spcPts val="270"/>
                </a:spcBef>
              </a:pPr>
              <a:r>
                <a:rPr sz="900" kern="0" spc="-30" dirty="0">
                  <a:solidFill>
                    <a:srgbClr val="000000">
                      <a:alpha val="100000"/>
                    </a:srgbClr>
                  </a:solidFill>
                  <a:latin typeface="宋体"/>
                  <a:ea typeface="宋体"/>
                  <a:cs typeface="宋体"/>
                </a:rPr>
                <a:t>把党的政治建设摆在</a:t>
              </a:r>
              <a:r>
                <a:rPr sz="900" kern="0" spc="-40" dirty="0">
                  <a:solidFill>
                    <a:srgbClr val="000000">
                      <a:alpha val="100000"/>
                    </a:srgbClr>
                  </a:solidFill>
                  <a:latin typeface="宋体"/>
                  <a:ea typeface="宋体"/>
                  <a:cs typeface="宋体"/>
                </a:rPr>
                <a:t>首位</a:t>
              </a:r>
              <a:endParaRPr lang="en-US" altLang="en-US" sz="900" dirty="0"/>
            </a:p>
            <a:p>
              <a:pPr marL="1548765" indent="-88265" algn="l" rtl="0" eaLnBrk="0">
                <a:lnSpc>
                  <a:spcPct val="109000"/>
                </a:lnSpc>
                <a:spcBef>
                  <a:spcPts val="20"/>
                </a:spcBef>
              </a:pPr>
              <a:r>
                <a:rPr sz="900" kern="0" spc="-10" dirty="0">
                  <a:solidFill>
                    <a:srgbClr val="000000">
                      <a:alpha val="100000"/>
                    </a:srgbClr>
                  </a:solidFill>
                  <a:latin typeface="宋体"/>
                  <a:ea typeface="宋体"/>
                  <a:cs typeface="宋体"/>
                </a:rPr>
                <a:t>把稳政治方向、站稳政治立场、</a:t>
              </a:r>
              <a:r>
                <a:rPr sz="900" kern="0" spc="-20" dirty="0">
                  <a:solidFill>
                    <a:srgbClr val="000000">
                      <a:alpha val="100000"/>
                    </a:srgbClr>
                  </a:solidFill>
                  <a:latin typeface="宋体"/>
                  <a:ea typeface="宋体"/>
                  <a:cs typeface="宋体"/>
                </a:rPr>
                <a:t>营造良好政治生态、提高政治能力      </a:t>
              </a:r>
              <a:r>
                <a:rPr sz="900" kern="0" spc="-30" dirty="0">
                  <a:solidFill>
                    <a:srgbClr val="000000">
                      <a:alpha val="100000"/>
                    </a:srgbClr>
                  </a:solidFill>
                  <a:latin typeface="宋体"/>
                  <a:ea typeface="宋体"/>
                  <a:cs typeface="宋体"/>
                </a:rPr>
                <a:t>坚守理想信念、坚定革命意志的前提</a:t>
              </a:r>
              <a:endParaRPr lang="en-US" altLang="en-US" sz="900" dirty="0"/>
            </a:p>
            <a:p>
              <a:pPr marL="1536065" algn="l" rtl="0" eaLnBrk="0">
                <a:lnSpc>
                  <a:spcPct val="72000"/>
                </a:lnSpc>
                <a:spcBef>
                  <a:spcPts val="325"/>
                </a:spcBef>
              </a:pPr>
              <a:r>
                <a:rPr sz="900" kern="0" spc="-10" dirty="0">
                  <a:solidFill>
                    <a:srgbClr val="000000">
                      <a:alpha val="100000"/>
                    </a:srgbClr>
                  </a:solidFill>
                  <a:latin typeface="宋体"/>
                  <a:ea typeface="宋体"/>
                  <a:cs typeface="宋体"/>
                </a:rPr>
                <a:t>保持政治上清醒坚定、行动上团</a:t>
              </a:r>
              <a:r>
                <a:rPr sz="900" kern="0" spc="-20" dirty="0">
                  <a:solidFill>
                    <a:srgbClr val="000000">
                      <a:alpha val="100000"/>
                    </a:srgbClr>
                  </a:solidFill>
                  <a:latin typeface="宋体"/>
                  <a:ea typeface="宋体"/>
                  <a:cs typeface="宋体"/>
                </a:rPr>
                <a:t>结统一的要求</a:t>
              </a:r>
              <a:endParaRPr lang="en-US" altLang="en-US" sz="900" dirty="0"/>
            </a:p>
            <a:p>
              <a:pPr marL="12700" algn="l" rtl="0" eaLnBrk="0">
                <a:lnSpc>
                  <a:spcPts val="675"/>
                </a:lnSpc>
              </a:pPr>
              <a:r>
                <a:rPr sz="900" kern="0" spc="-30" dirty="0">
                  <a:solidFill>
                    <a:srgbClr val="000000">
                      <a:alpha val="100000"/>
                    </a:srgbClr>
                  </a:solidFill>
                  <a:latin typeface="宋体"/>
                  <a:ea typeface="宋体"/>
                  <a:cs typeface="宋体"/>
                </a:rPr>
                <a:t>思想建设是党的基础性建设</a:t>
              </a:r>
              <a:endParaRPr lang="en-US" altLang="en-US" sz="900" dirty="0"/>
            </a:p>
            <a:p>
              <a:pPr algn="r" rtl="0" eaLnBrk="0">
                <a:lnSpc>
                  <a:spcPts val="700"/>
                </a:lnSpc>
              </a:pPr>
              <a:r>
                <a:rPr sz="900" kern="0" spc="-40" dirty="0">
                  <a:solidFill>
                    <a:srgbClr val="000000">
                      <a:alpha val="100000"/>
                    </a:srgbClr>
                  </a:solidFill>
                  <a:latin typeface="宋体"/>
                  <a:ea typeface="宋体"/>
                  <a:cs typeface="宋体"/>
                </a:rPr>
                <a:t>总要求：学思想、强党性、重实践、建新</a:t>
              </a:r>
              <a:r>
                <a:rPr sz="900" kern="0" spc="-50" dirty="0">
                  <a:solidFill>
                    <a:srgbClr val="000000">
                      <a:alpha val="100000"/>
                    </a:srgbClr>
                  </a:solidFill>
                  <a:latin typeface="宋体"/>
                  <a:ea typeface="宋体"/>
                  <a:cs typeface="宋体"/>
                </a:rPr>
                <a:t>功</a:t>
              </a:r>
              <a:endParaRPr lang="en-US" altLang="en-US" sz="900" dirty="0"/>
            </a:p>
            <a:p>
              <a:pPr marL="1651000" algn="l" rtl="0" eaLnBrk="0">
                <a:lnSpc>
                  <a:spcPct val="71000"/>
                </a:lnSpc>
                <a:spcBef>
                  <a:spcPts val="5"/>
                </a:spcBef>
              </a:pPr>
              <a:r>
                <a:rPr sz="900" kern="0" spc="-40" dirty="0">
                  <a:solidFill>
                    <a:srgbClr val="000000">
                      <a:alpha val="100000"/>
                    </a:srgbClr>
                  </a:solidFill>
                  <a:latin typeface="宋体"/>
                  <a:ea typeface="宋体"/>
                  <a:cs typeface="宋体"/>
                </a:rPr>
                <a:t>中国特色社会主义思想</a:t>
              </a:r>
              <a:endParaRPr lang="en-US" altLang="en-US" sz="900" dirty="0"/>
            </a:p>
            <a:p>
              <a:pPr marL="2946400" algn="l" rtl="0" eaLnBrk="0">
                <a:lnSpc>
                  <a:spcPct val="92000"/>
                </a:lnSpc>
                <a:spcBef>
                  <a:spcPts val="0"/>
                </a:spcBef>
              </a:pPr>
              <a:r>
                <a:rPr sz="900" kern="0" spc="-50" dirty="0">
                  <a:solidFill>
                    <a:srgbClr val="000000">
                      <a:alpha val="100000"/>
                    </a:srgbClr>
                  </a:solidFill>
                  <a:latin typeface="宋体"/>
                  <a:ea typeface="宋体"/>
                  <a:cs typeface="宋体"/>
                </a:rPr>
                <a:t>根本任务：学思用贯通、知信行统一</a:t>
              </a:r>
              <a:endParaRPr lang="en-US" altLang="en-US" sz="900" dirty="0"/>
            </a:p>
            <a:p>
              <a:pPr marL="12700" algn="l" rtl="0" eaLnBrk="0">
                <a:lnSpc>
                  <a:spcPct val="81000"/>
                </a:lnSpc>
                <a:spcBef>
                  <a:spcPts val="1030"/>
                </a:spcBef>
              </a:pPr>
              <a:r>
                <a:rPr sz="900" kern="0" spc="-20" dirty="0">
                  <a:solidFill>
                    <a:srgbClr val="000000">
                      <a:alpha val="100000"/>
                    </a:srgbClr>
                  </a:solidFill>
                  <a:latin typeface="宋体"/>
                  <a:ea typeface="宋体"/>
                  <a:cs typeface="宋体"/>
                </a:rPr>
                <a:t>贯彻新时代党的组织路</a:t>
              </a:r>
              <a:r>
                <a:rPr sz="900" kern="0" spc="-30" dirty="0">
                  <a:solidFill>
                    <a:srgbClr val="000000">
                      <a:alpha val="100000"/>
                    </a:srgbClr>
                  </a:solidFill>
                  <a:latin typeface="宋体"/>
                  <a:ea typeface="宋体"/>
                  <a:cs typeface="宋体"/>
                </a:rPr>
                <a:t>线</a:t>
              </a:r>
              <a:endParaRPr lang="en-US" altLang="en-US" sz="900" dirty="0"/>
            </a:p>
            <a:p>
              <a:pPr marL="1460500" algn="l" rtl="0" eaLnBrk="0">
                <a:lnSpc>
                  <a:spcPct val="92000"/>
                </a:lnSpc>
                <a:spcBef>
                  <a:spcPts val="0"/>
                </a:spcBef>
              </a:pPr>
              <a:r>
                <a:rPr sz="900" kern="0" spc="-30" dirty="0">
                  <a:solidFill>
                    <a:srgbClr val="000000">
                      <a:alpha val="100000"/>
                    </a:srgbClr>
                  </a:solidFill>
                  <a:latin typeface="宋体"/>
                  <a:ea typeface="宋体"/>
                  <a:cs typeface="宋体"/>
                </a:rPr>
                <a:t>建设高素质专业化干部</a:t>
              </a:r>
              <a:r>
                <a:rPr sz="900" kern="0" spc="-40" dirty="0">
                  <a:solidFill>
                    <a:srgbClr val="000000">
                      <a:alpha val="100000"/>
                    </a:srgbClr>
                  </a:solidFill>
                  <a:latin typeface="宋体"/>
                  <a:ea typeface="宋体"/>
                  <a:cs typeface="宋体"/>
                </a:rPr>
                <a:t>队伍是关键</a:t>
              </a:r>
              <a:endParaRPr lang="en-US" altLang="en-US" sz="900" dirty="0"/>
            </a:p>
            <a:p>
              <a:pPr marL="12700" algn="l" rtl="0" eaLnBrk="0">
                <a:lnSpc>
                  <a:spcPct val="94000"/>
                </a:lnSpc>
                <a:spcBef>
                  <a:spcPts val="985"/>
                </a:spcBef>
              </a:pPr>
              <a:r>
                <a:rPr sz="900" kern="0" spc="-20" dirty="0">
                  <a:solidFill>
                    <a:srgbClr val="000000">
                      <a:alpha val="100000"/>
                    </a:srgbClr>
                  </a:solidFill>
                  <a:latin typeface="宋体"/>
                  <a:ea typeface="宋体"/>
                  <a:cs typeface="宋体"/>
                </a:rPr>
                <a:t>以严的基调强化正风</a:t>
              </a:r>
              <a:r>
                <a:rPr sz="900" kern="0" spc="-30" dirty="0">
                  <a:solidFill>
                    <a:srgbClr val="000000">
                      <a:alpha val="100000"/>
                    </a:srgbClr>
                  </a:solidFill>
                  <a:latin typeface="宋体"/>
                  <a:ea typeface="宋体"/>
                  <a:cs typeface="宋体"/>
                </a:rPr>
                <a:t>肃纪</a:t>
              </a:r>
              <a:endParaRPr lang="en-US" altLang="en-US" sz="900" dirty="0"/>
            </a:p>
            <a:p>
              <a:pPr marL="12700" algn="l" rtl="0" eaLnBrk="0">
                <a:lnSpc>
                  <a:spcPct val="94000"/>
                </a:lnSpc>
                <a:spcBef>
                  <a:spcPts val="1285"/>
                </a:spcBef>
              </a:pPr>
              <a:r>
                <a:rPr sz="900" kern="0" spc="0" dirty="0">
                  <a:solidFill>
                    <a:srgbClr val="000000">
                      <a:alpha val="100000"/>
                    </a:srgbClr>
                  </a:solidFill>
                  <a:latin typeface="宋体"/>
                  <a:ea typeface="宋体"/>
                  <a:cs typeface="宋体"/>
                </a:rPr>
                <a:t>把制度建设贯彻党的各项建设之中制度建设是长远之策</a:t>
              </a:r>
              <a:r>
                <a:rPr sz="900" kern="0" spc="-10" dirty="0">
                  <a:solidFill>
                    <a:srgbClr val="000000">
                      <a:alpha val="100000"/>
                    </a:srgbClr>
                  </a:solidFill>
                  <a:latin typeface="宋体"/>
                  <a:ea typeface="宋体"/>
                  <a:cs typeface="宋体"/>
                </a:rPr>
                <a:t>、根本之策</a:t>
              </a:r>
              <a:endParaRPr lang="en-US" altLang="en-US" sz="900" dirty="0"/>
            </a:p>
            <a:p>
              <a:pPr marL="12700" algn="l" rtl="0" eaLnBrk="0">
                <a:lnSpc>
                  <a:spcPct val="83000"/>
                </a:lnSpc>
                <a:spcBef>
                  <a:spcPts val="735"/>
                </a:spcBef>
              </a:pPr>
              <a:r>
                <a:rPr sz="900" kern="0" spc="0" dirty="0">
                  <a:solidFill>
                    <a:srgbClr val="000000">
                      <a:alpha val="100000"/>
                    </a:srgbClr>
                  </a:solidFill>
                  <a:latin typeface="宋体"/>
                  <a:ea typeface="宋体"/>
                  <a:cs typeface="宋体"/>
                </a:rPr>
                <a:t>腐败是党长期执政面临的最大威胁反腐败是最彻底的自我革命</a:t>
              </a:r>
              <a:endParaRPr lang="en-US" altLang="en-US" sz="900" dirty="0"/>
            </a:p>
            <a:p>
              <a:pPr marL="12700" algn="l" rtl="0" eaLnBrk="0">
                <a:lnSpc>
                  <a:spcPts val="1495"/>
                </a:lnSpc>
              </a:pPr>
              <a:r>
                <a:rPr sz="900" kern="0" spc="-30" dirty="0">
                  <a:solidFill>
                    <a:srgbClr val="000000">
                      <a:alpha val="100000"/>
                    </a:srgbClr>
                  </a:solidFill>
                  <a:latin typeface="宋体"/>
                  <a:ea typeface="宋体"/>
                  <a:cs typeface="宋体"/>
                </a:rPr>
                <a:t>坚持标本兼治开展反腐败斗</a:t>
              </a:r>
              <a:r>
                <a:rPr sz="900" kern="0" spc="-40" dirty="0">
                  <a:solidFill>
                    <a:srgbClr val="000000">
                      <a:alpha val="100000"/>
                    </a:srgbClr>
                  </a:solidFill>
                  <a:latin typeface="宋体"/>
                  <a:ea typeface="宋体"/>
                  <a:cs typeface="宋体"/>
                </a:rPr>
                <a:t>争</a:t>
              </a:r>
              <a:endParaRPr lang="en-US" altLang="en-US" sz="900" dirty="0"/>
            </a:p>
            <a:p>
              <a:pPr marL="12700" algn="l" rtl="0" eaLnBrk="0">
                <a:lnSpc>
                  <a:spcPct val="95000"/>
                </a:lnSpc>
                <a:spcBef>
                  <a:spcPts val="450"/>
                </a:spcBef>
              </a:pPr>
              <a:r>
                <a:rPr sz="900" kern="0" spc="-20" dirty="0">
                  <a:solidFill>
                    <a:srgbClr val="000000">
                      <a:alpha val="100000"/>
                    </a:srgbClr>
                  </a:solidFill>
                  <a:latin typeface="宋体"/>
                  <a:ea typeface="宋体"/>
                  <a:cs typeface="宋体"/>
                </a:rPr>
                <a:t>反腐败必须永远吹冲锋号坚持不敢腐、不想腐、不能</a:t>
              </a:r>
              <a:r>
                <a:rPr sz="900" kern="0" spc="-30" dirty="0">
                  <a:solidFill>
                    <a:srgbClr val="000000">
                      <a:alpha val="100000"/>
                    </a:srgbClr>
                  </a:solidFill>
                  <a:latin typeface="宋体"/>
                  <a:ea typeface="宋体"/>
                  <a:cs typeface="宋体"/>
                </a:rPr>
                <a:t>腐一体推进</a:t>
              </a:r>
              <a:endParaRPr lang="en-US" altLang="en-US" sz="900" dirty="0"/>
            </a:p>
            <a:p>
              <a:pPr marL="565150" algn="l" rtl="0" eaLnBrk="0">
                <a:lnSpc>
                  <a:spcPct val="83000"/>
                </a:lnSpc>
                <a:spcBef>
                  <a:spcPts val="830"/>
                </a:spcBef>
              </a:pPr>
              <a:r>
                <a:rPr sz="900" kern="0" spc="-30" dirty="0">
                  <a:solidFill>
                    <a:srgbClr val="000000">
                      <a:alpha val="100000"/>
                    </a:srgbClr>
                  </a:solidFill>
                  <a:latin typeface="宋体"/>
                  <a:ea typeface="宋体"/>
                  <a:cs typeface="宋体"/>
                </a:rPr>
                <a:t>党的自我革命是</a:t>
              </a:r>
              <a:endParaRPr lang="en-US" altLang="en-US" sz="900" dirty="0"/>
            </a:p>
            <a:p>
              <a:pPr marL="208915" algn="l" rtl="0" eaLnBrk="0">
                <a:lnSpc>
                  <a:spcPct val="94000"/>
                </a:lnSpc>
                <a:spcBef>
                  <a:spcPts val="10"/>
                </a:spcBef>
              </a:pPr>
              <a:r>
                <a:rPr sz="900" kern="0" spc="-10" dirty="0">
                  <a:solidFill>
                    <a:srgbClr val="000000">
                      <a:alpha val="100000"/>
                    </a:srgbClr>
                  </a:solidFill>
                  <a:latin typeface="宋体"/>
                  <a:ea typeface="宋体"/>
                  <a:cs typeface="宋体"/>
                </a:rPr>
                <a:t>跳出历吏周期率的第二个答案</a:t>
              </a:r>
              <a:endParaRPr lang="en-US" altLang="en-US" sz="900" dirty="0"/>
            </a:p>
            <a:p>
              <a:pPr marL="1879600" algn="l" rtl="0" eaLnBrk="0">
                <a:lnSpc>
                  <a:spcPct val="79000"/>
                </a:lnSpc>
                <a:spcBef>
                  <a:spcPts val="220"/>
                </a:spcBef>
              </a:pPr>
              <a:r>
                <a:rPr sz="900" kern="0" spc="-30" dirty="0">
                  <a:solidFill>
                    <a:srgbClr val="1BA0C9">
                      <a:alpha val="100000"/>
                    </a:srgbClr>
                  </a:solidFill>
                  <a:latin typeface="宋体"/>
                  <a:ea typeface="宋体"/>
                  <a:cs typeface="宋体"/>
                </a:rPr>
                <a:t>中国共产党</a:t>
              </a:r>
              <a:r>
                <a:rPr sz="900" kern="0" spc="-30" dirty="0">
                  <a:solidFill>
                    <a:srgbClr val="000000">
                      <a:alpha val="100000"/>
                    </a:srgbClr>
                  </a:solidFill>
                  <a:latin typeface="宋体"/>
                  <a:ea typeface="宋体"/>
                  <a:cs typeface="宋体"/>
                </a:rPr>
                <a:t>最</a:t>
              </a:r>
              <a:r>
                <a:rPr sz="900" kern="0" spc="-30" dirty="0">
                  <a:solidFill>
                    <a:srgbClr val="1BA0C9">
                      <a:alpha val="100000"/>
                    </a:srgbClr>
                  </a:solidFill>
                  <a:latin typeface="宋体"/>
                  <a:ea typeface="宋体"/>
                  <a:cs typeface="宋体"/>
                </a:rPr>
                <a:t>鲜明的品</a:t>
              </a:r>
              <a:r>
                <a:rPr sz="900" kern="0" spc="-30" dirty="0">
                  <a:solidFill>
                    <a:srgbClr val="000000">
                      <a:alpha val="100000"/>
                    </a:srgbClr>
                  </a:solidFill>
                  <a:latin typeface="宋体"/>
                  <a:ea typeface="宋体"/>
                  <a:cs typeface="宋体"/>
                </a:rPr>
                <a:t>格</a:t>
              </a:r>
              <a:endParaRPr lang="en-US" altLang="en-US" sz="900" dirty="0"/>
            </a:p>
            <a:p>
              <a:pPr marL="247015" algn="l" rtl="0" eaLnBrk="0">
                <a:lnSpc>
                  <a:spcPct val="70000"/>
                </a:lnSpc>
                <a:spcBef>
                  <a:spcPts val="5"/>
                </a:spcBef>
              </a:pPr>
              <a:r>
                <a:rPr sz="800" kern="0" spc="-50" dirty="0">
                  <a:solidFill>
                    <a:srgbClr val="000000">
                      <a:alpha val="100000"/>
                    </a:srgbClr>
                  </a:solidFill>
                  <a:latin typeface="宋体"/>
                  <a:ea typeface="宋体"/>
                  <a:cs typeface="宋体"/>
                </a:rPr>
                <a:t>时刻保持解决，</a:t>
              </a:r>
              <a:endParaRPr lang="en-US" altLang="en-US" sz="800" dirty="0"/>
            </a:p>
            <a:p>
              <a:pPr marL="1073150" algn="l" rtl="0" eaLnBrk="0">
                <a:lnSpc>
                  <a:spcPct val="83000"/>
                </a:lnSpc>
                <a:spcBef>
                  <a:spcPts val="5"/>
                </a:spcBef>
              </a:pPr>
              <a:r>
                <a:rPr sz="900" kern="0" spc="-20" dirty="0">
                  <a:solidFill>
                    <a:srgbClr val="000000">
                      <a:alpha val="100000"/>
                    </a:srgbClr>
                  </a:solidFill>
                  <a:latin typeface="宋体"/>
                  <a:ea typeface="宋体"/>
                  <a:cs typeface="宋体"/>
                </a:rPr>
                <a:t>实现新时代新征程党的使命任务必须迈过的一道坎</a:t>
              </a:r>
              <a:endParaRPr lang="en-US" altLang="en-US" sz="900" dirty="0"/>
            </a:p>
            <a:p>
              <a:pPr marL="1073150" algn="l" rtl="0" eaLnBrk="0">
                <a:lnSpc>
                  <a:spcPct val="95000"/>
                </a:lnSpc>
                <a:spcBef>
                  <a:spcPts val="475"/>
                </a:spcBef>
              </a:pPr>
              <a:r>
                <a:rPr sz="900" kern="0" spc="-20" dirty="0">
                  <a:solidFill>
                    <a:srgbClr val="000000">
                      <a:alpha val="100000"/>
                    </a:srgbClr>
                  </a:solidFill>
                  <a:latin typeface="宋体"/>
                  <a:ea typeface="宋体"/>
                  <a:cs typeface="宋体"/>
                </a:rPr>
                <a:t>全面从严治党适应新形势、新要求必须啃下的硬骨头</a:t>
              </a:r>
              <a:endParaRPr lang="en-US" altLang="en-US" sz="900" dirty="0"/>
            </a:p>
            <a:p>
              <a:pPr marL="1073150" algn="l" rtl="0" eaLnBrk="0">
                <a:lnSpc>
                  <a:spcPct val="95000"/>
                </a:lnSpc>
                <a:spcBef>
                  <a:spcPts val="375"/>
                </a:spcBef>
              </a:pPr>
              <a:r>
                <a:rPr sz="900" kern="0" spc="-20" dirty="0">
                  <a:solidFill>
                    <a:srgbClr val="000000">
                      <a:alpha val="100000"/>
                    </a:srgbClr>
                  </a:solidFill>
                  <a:latin typeface="宋体"/>
                  <a:ea typeface="宋体"/>
                  <a:cs typeface="宋体"/>
                </a:rPr>
                <a:t>务必不忘初心牢记使命，务必谦虚谨慎艰苦奋斗，务必敢于斗争善于</a:t>
              </a:r>
              <a:r>
                <a:rPr sz="900" kern="0" spc="-30" dirty="0">
                  <a:solidFill>
                    <a:srgbClr val="000000">
                      <a:alpha val="100000"/>
                    </a:srgbClr>
                  </a:solidFill>
                  <a:latin typeface="宋体"/>
                  <a:ea typeface="宋体"/>
                  <a:cs typeface="宋体"/>
                </a:rPr>
                <a:t>斗争</a:t>
              </a:r>
              <a:endParaRPr lang="en-US" altLang="en-US" sz="900" dirty="0"/>
            </a:p>
            <a:p>
              <a:pPr marL="2126615" algn="l" rtl="0" eaLnBrk="0">
                <a:lnSpc>
                  <a:spcPct val="95000"/>
                </a:lnSpc>
                <a:spcBef>
                  <a:spcPts val="425"/>
                </a:spcBef>
              </a:pPr>
              <a:r>
                <a:rPr sz="900" kern="0" spc="-20" dirty="0">
                  <a:solidFill>
                    <a:srgbClr val="000000">
                      <a:alpha val="100000"/>
                    </a:srgbClr>
                  </a:solidFill>
                  <a:latin typeface="宋体"/>
                  <a:ea typeface="宋体"/>
                  <a:cs typeface="宋体"/>
                </a:rPr>
                <a:t>深刻揭示了伟大工程和伟大事业的辩证关系</a:t>
              </a:r>
              <a:endParaRPr lang="en-US" altLang="en-US" sz="900" dirty="0"/>
            </a:p>
            <a:p>
              <a:pPr marL="2126615" algn="l" rtl="0" eaLnBrk="0">
                <a:lnSpc>
                  <a:spcPct val="89000"/>
                </a:lnSpc>
                <a:spcBef>
                  <a:spcPts val="470"/>
                </a:spcBef>
              </a:pPr>
              <a:r>
                <a:rPr sz="900" kern="0" spc="-20" dirty="0">
                  <a:solidFill>
                    <a:srgbClr val="000000">
                      <a:alpha val="100000"/>
                    </a:srgbClr>
                  </a:solidFill>
                  <a:latin typeface="宋体"/>
                  <a:ea typeface="宋体"/>
                  <a:cs typeface="宋体"/>
                </a:rPr>
                <a:t>充分体现了中国共产党人以改造主观世界推动改造</a:t>
              </a:r>
              <a:r>
                <a:rPr sz="900" kern="0" spc="0" dirty="0">
                  <a:solidFill>
                    <a:srgbClr val="000000">
                      <a:alpha val="100000"/>
                    </a:srgbClr>
                  </a:solidFill>
                  <a:latin typeface="宋体"/>
                  <a:ea typeface="宋体"/>
                  <a:cs typeface="宋体"/>
                </a:rPr>
                <a:t>         </a:t>
              </a:r>
              <a:r>
                <a:rPr sz="900" kern="0" spc="-30" dirty="0">
                  <a:solidFill>
                    <a:srgbClr val="000000">
                      <a:alpha val="100000"/>
                    </a:srgbClr>
                  </a:solidFill>
                  <a:latin typeface="宋体"/>
                  <a:ea typeface="宋体"/>
                  <a:cs typeface="宋体"/>
                </a:rPr>
                <a:t>客观世界的历史主动精神</a:t>
              </a:r>
              <a:endParaRPr lang="en-US" altLang="en-US" sz="900" dirty="0"/>
            </a:p>
            <a:p>
              <a:pPr algn="l" rtl="0" eaLnBrk="0">
                <a:lnSpc>
                  <a:spcPct val="110000"/>
                </a:lnSpc>
              </a:pPr>
              <a:endParaRPr lang="en-US" altLang="en-US" sz="400" dirty="0"/>
            </a:p>
            <a:p>
              <a:pPr marL="2126615" algn="l" rtl="0" eaLnBrk="0">
                <a:lnSpc>
                  <a:spcPct val="95000"/>
                </a:lnSpc>
                <a:spcBef>
                  <a:spcPts val="0"/>
                </a:spcBef>
              </a:pPr>
              <a:r>
                <a:rPr sz="900" kern="0" spc="-20" dirty="0">
                  <a:solidFill>
                    <a:srgbClr val="000000">
                      <a:alpha val="100000"/>
                    </a:srgbClr>
                  </a:solidFill>
                  <a:latin typeface="宋体"/>
                  <a:ea typeface="宋体"/>
                  <a:cs typeface="宋体"/>
                </a:rPr>
                <a:t>彰显了中国共产党人的崇高使命意识和强烈政治担当</a:t>
              </a:r>
              <a:endParaRPr lang="en-US" altLang="en-US" sz="900" dirty="0"/>
            </a:p>
          </p:txBody>
        </p:sp>
      </p:grpSp>
      <p:sp>
        <p:nvSpPr>
          <p:cNvPr id="628" name="textbox 628"/>
          <p:cNvSpPr/>
          <p:nvPr/>
        </p:nvSpPr>
        <p:spPr>
          <a:xfrm>
            <a:off x="142347" y="2374017"/>
            <a:ext cx="4890770" cy="654050"/>
          </a:xfrm>
          <a:prstGeom prst="rect">
            <a:avLst/>
          </a:prstGeom>
        </p:spPr>
        <p:txBody>
          <a:bodyPr vert="horz" wrap="square" lIns="0" tIns="0" rIns="0" bIns="0"/>
          <a:lstStyle/>
          <a:p>
            <a:pPr algn="l" rtl="0" eaLnBrk="0">
              <a:lnSpc>
                <a:spcPct val="80000"/>
              </a:lnSpc>
            </a:pPr>
            <a:endParaRPr lang="en-US" altLang="en-US" sz="100" dirty="0"/>
          </a:p>
          <a:p>
            <a:pPr algn="r" rtl="0" eaLnBrk="0">
              <a:lnSpc>
                <a:spcPct val="96000"/>
              </a:lnSpc>
            </a:pPr>
            <a:r>
              <a:rPr sz="1900" b="1" kern="0" spc="20" dirty="0">
                <a:solidFill>
                  <a:srgbClr val="000000">
                    <a:alpha val="100000"/>
                  </a:srgbClr>
                </a:solidFill>
                <a:latin typeface="SimHei"/>
                <a:ea typeface="SimHei"/>
                <a:cs typeface="SimHei"/>
              </a:rPr>
              <a:t>第十七章</a:t>
            </a:r>
            <a:r>
              <a:rPr sz="1900" kern="0" spc="20" dirty="0">
                <a:solidFill>
                  <a:srgbClr val="000000">
                    <a:alpha val="100000"/>
                  </a:srgbClr>
                </a:solidFill>
                <a:latin typeface="SimHei"/>
                <a:ea typeface="SimHei"/>
                <a:cs typeface="SimHei"/>
              </a:rPr>
              <a:t>  </a:t>
            </a:r>
            <a:r>
              <a:rPr sz="1900" b="1" kern="0" spc="20" dirty="0">
                <a:solidFill>
                  <a:srgbClr val="000000">
                    <a:alpha val="100000"/>
                  </a:srgbClr>
                </a:solidFill>
                <a:latin typeface="SimHei"/>
                <a:ea typeface="SimHei"/>
                <a:cs typeface="SimHei"/>
              </a:rPr>
              <a:t>全面从严治党</a:t>
            </a:r>
            <a:endParaRPr lang="en-US" altLang="en-US" sz="1900" dirty="0"/>
          </a:p>
          <a:p>
            <a:pPr algn="l" rtl="0" eaLnBrk="0">
              <a:lnSpc>
                <a:spcPct val="102000"/>
              </a:lnSpc>
            </a:pPr>
            <a:endParaRPr lang="en-US" altLang="en-US" sz="900" dirty="0"/>
          </a:p>
          <a:p>
            <a:pPr marL="12700" algn="l" rtl="0" eaLnBrk="0">
              <a:lnSpc>
                <a:spcPct val="99000"/>
              </a:lnSpc>
              <a:spcBef>
                <a:spcPts val="0"/>
              </a:spcBef>
            </a:pPr>
            <a:r>
              <a:rPr sz="1400" b="1" kern="0" spc="70" dirty="0">
                <a:solidFill>
                  <a:srgbClr val="000000">
                    <a:alpha val="100000"/>
                  </a:srgbClr>
                </a:solidFill>
                <a:latin typeface="SimHei"/>
                <a:ea typeface="SimHei"/>
                <a:cs typeface="SimHei"/>
              </a:rPr>
              <a:t>本章思维导图</a:t>
            </a:r>
            <a:endParaRPr lang="en-US" altLang="en-US" sz="1400" dirty="0"/>
          </a:p>
        </p:txBody>
      </p:sp>
      <p:sp>
        <p:nvSpPr>
          <p:cNvPr id="630" name="textbox 630"/>
          <p:cNvSpPr/>
          <p:nvPr/>
        </p:nvSpPr>
        <p:spPr>
          <a:xfrm>
            <a:off x="3327423" y="5516340"/>
            <a:ext cx="2812414" cy="326390"/>
          </a:xfrm>
          <a:prstGeom prst="rect">
            <a:avLst/>
          </a:prstGeom>
        </p:spPr>
        <p:txBody>
          <a:bodyPr vert="horz" wrap="square" lIns="0" tIns="0" rIns="0" bIns="0"/>
          <a:lstStyle/>
          <a:p>
            <a:pPr algn="l" rtl="0" eaLnBrk="0">
              <a:lnSpc>
                <a:spcPct val="77000"/>
              </a:lnSpc>
            </a:pPr>
            <a:endParaRPr lang="en-US" altLang="en-US" sz="100" dirty="0"/>
          </a:p>
          <a:p>
            <a:pPr marL="12700" algn="l" rtl="0" eaLnBrk="0">
              <a:lnSpc>
                <a:spcPct val="110000"/>
              </a:lnSpc>
            </a:pPr>
            <a:r>
              <a:rPr sz="900" kern="0" spc="-20" dirty="0">
                <a:solidFill>
                  <a:srgbClr val="000000">
                    <a:alpha val="100000"/>
                  </a:srgbClr>
                </a:solidFill>
                <a:latin typeface="宋体"/>
                <a:ea typeface="宋体"/>
                <a:cs typeface="宋体"/>
              </a:rPr>
              <a:t>作风建设关系党的形象，核心是党同人民</a:t>
            </a:r>
            <a:r>
              <a:rPr sz="900" kern="0" spc="-30" dirty="0">
                <a:solidFill>
                  <a:srgbClr val="000000">
                    <a:alpha val="100000"/>
                  </a:srgbClr>
                </a:solidFill>
                <a:latin typeface="宋体"/>
                <a:ea typeface="宋体"/>
                <a:cs typeface="宋体"/>
              </a:rPr>
              <a:t>群众的关系问题</a:t>
            </a:r>
            <a:r>
              <a:rPr sz="900" kern="0" spc="-10" dirty="0">
                <a:solidFill>
                  <a:srgbClr val="000000">
                    <a:alpha val="100000"/>
                  </a:srgbClr>
                </a:solidFill>
                <a:latin typeface="宋体"/>
                <a:ea typeface="宋体"/>
                <a:cs typeface="宋体"/>
              </a:rPr>
              <a:t> </a:t>
            </a:r>
            <a:r>
              <a:rPr sz="900" kern="0" spc="-20" dirty="0">
                <a:solidFill>
                  <a:srgbClr val="000000">
                    <a:alpha val="100000"/>
                  </a:srgbClr>
                </a:solidFill>
                <a:latin typeface="宋体"/>
                <a:ea typeface="宋体"/>
                <a:cs typeface="宋体"/>
              </a:rPr>
              <a:t>加强纪律建设是全面从严治党的治本之策</a:t>
            </a:r>
            <a:endParaRPr lang="en-US" altLang="en-US" sz="900" dirty="0"/>
          </a:p>
        </p:txBody>
      </p:sp>
      <p:sp>
        <p:nvSpPr>
          <p:cNvPr id="632" name="textbox 632"/>
          <p:cNvSpPr/>
          <p:nvPr/>
        </p:nvSpPr>
        <p:spPr>
          <a:xfrm>
            <a:off x="2032013" y="7814698"/>
            <a:ext cx="1778635" cy="269875"/>
          </a:xfrm>
          <a:prstGeom prst="rect">
            <a:avLst/>
          </a:prstGeom>
        </p:spPr>
        <p:txBody>
          <a:bodyPr vert="horz" wrap="square" lIns="0" tIns="0" rIns="0" bIns="0"/>
          <a:lstStyle/>
          <a:p>
            <a:pPr algn="l" rtl="0" eaLnBrk="0">
              <a:lnSpc>
                <a:spcPct val="82000"/>
              </a:lnSpc>
            </a:pPr>
            <a:endParaRPr lang="en-US" altLang="en-US" sz="100" dirty="0"/>
          </a:p>
          <a:p>
            <a:pPr marL="12700" algn="l" rtl="0" eaLnBrk="0">
              <a:lnSpc>
                <a:spcPct val="89000"/>
              </a:lnSpc>
            </a:pPr>
            <a:r>
              <a:rPr sz="900" kern="0" spc="-70" dirty="0">
                <a:solidFill>
                  <a:srgbClr val="000000">
                    <a:alpha val="100000"/>
                  </a:srgbClr>
                </a:solidFill>
                <a:latin typeface="宋体"/>
                <a:ea typeface="宋体"/>
                <a:cs typeface="宋体"/>
              </a:rPr>
              <a:t>以伟大自我革命引领伟大社会革命，</a:t>
            </a:r>
            <a:r>
              <a:rPr sz="900" kern="0" spc="20" dirty="0">
                <a:solidFill>
                  <a:srgbClr val="000000">
                    <a:alpha val="100000"/>
                  </a:srgbClr>
                </a:solidFill>
                <a:latin typeface="宋体"/>
                <a:ea typeface="宋体"/>
                <a:cs typeface="宋体"/>
              </a:rPr>
              <a:t>  </a:t>
            </a:r>
            <a:r>
              <a:rPr sz="900" kern="0" spc="-30" dirty="0">
                <a:solidFill>
                  <a:srgbClr val="000000">
                    <a:alpha val="100000"/>
                  </a:srgbClr>
                </a:solidFill>
                <a:latin typeface="宋体"/>
                <a:ea typeface="宋体"/>
                <a:cs typeface="宋体"/>
              </a:rPr>
              <a:t>以伟大社会革命促进伟大自我革命</a:t>
            </a:r>
            <a:endParaRPr lang="en-US" altLang="en-US" sz="900" dirty="0"/>
          </a:p>
        </p:txBody>
      </p:sp>
      <p:sp>
        <p:nvSpPr>
          <p:cNvPr id="634" name="textbox 634"/>
          <p:cNvSpPr/>
          <p:nvPr/>
        </p:nvSpPr>
        <p:spPr>
          <a:xfrm>
            <a:off x="3327424" y="4087583"/>
            <a:ext cx="2599054" cy="155575"/>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95000"/>
              </a:lnSpc>
            </a:pPr>
            <a:r>
              <a:rPr sz="900" kern="0" spc="-20" dirty="0">
                <a:solidFill>
                  <a:srgbClr val="18A5D0">
                    <a:alpha val="100000"/>
                  </a:srgbClr>
                </a:solidFill>
                <a:latin typeface="宋体"/>
                <a:ea typeface="宋体"/>
                <a:cs typeface="宋体"/>
              </a:rPr>
              <a:t>保证全党服从中央，维护党中央权</a:t>
            </a:r>
            <a:r>
              <a:rPr sz="900" kern="0" spc="-20" dirty="0">
                <a:solidFill>
                  <a:srgbClr val="000000">
                    <a:alpha val="100000"/>
                  </a:srgbClr>
                </a:solidFill>
                <a:latin typeface="宋体"/>
                <a:ea typeface="宋体"/>
                <a:cs typeface="宋体"/>
              </a:rPr>
              <a:t>威和</a:t>
            </a:r>
            <a:r>
              <a:rPr sz="900" kern="0" spc="-20" dirty="0">
                <a:solidFill>
                  <a:srgbClr val="18A5D0">
                    <a:alpha val="100000"/>
                  </a:srgbClr>
                </a:solidFill>
                <a:latin typeface="宋体"/>
                <a:ea typeface="宋体"/>
                <a:cs typeface="宋体"/>
              </a:rPr>
              <a:t>集中统一领导</a:t>
            </a:r>
            <a:endParaRPr lang="en-US" altLang="en-US" sz="900" dirty="0"/>
          </a:p>
        </p:txBody>
      </p:sp>
      <p:sp>
        <p:nvSpPr>
          <p:cNvPr id="636" name="textbox 636"/>
          <p:cNvSpPr/>
          <p:nvPr/>
        </p:nvSpPr>
        <p:spPr>
          <a:xfrm>
            <a:off x="946144" y="3509756"/>
            <a:ext cx="786765" cy="384175"/>
          </a:xfrm>
          <a:prstGeom prst="rect">
            <a:avLst/>
          </a:prstGeom>
        </p:spPr>
        <p:txBody>
          <a:bodyPr vert="horz" wrap="square" lIns="0" tIns="0" rIns="0" bIns="0"/>
          <a:lstStyle/>
          <a:p>
            <a:pPr algn="l" rtl="0" eaLnBrk="0">
              <a:lnSpc>
                <a:spcPct val="89000"/>
              </a:lnSpc>
            </a:pPr>
            <a:endParaRPr lang="en-US" altLang="en-US" sz="100" dirty="0"/>
          </a:p>
          <a:p>
            <a:pPr marL="12700" algn="l" rtl="0" eaLnBrk="0">
              <a:lnSpc>
                <a:spcPct val="83000"/>
              </a:lnSpc>
            </a:pPr>
            <a:r>
              <a:rPr sz="900" kern="0" spc="-50" dirty="0">
                <a:solidFill>
                  <a:srgbClr val="000000">
                    <a:alpha val="100000"/>
                  </a:srgbClr>
                </a:solidFill>
                <a:latin typeface="宋体"/>
                <a:ea typeface="宋体"/>
                <a:cs typeface="宋体"/>
              </a:rPr>
              <a:t>全面从严治党是</a:t>
            </a:r>
            <a:r>
              <a:rPr sz="900" kern="0" spc="20" dirty="0">
                <a:solidFill>
                  <a:srgbClr val="000000">
                    <a:alpha val="100000"/>
                  </a:srgbClr>
                </a:solidFill>
                <a:latin typeface="宋体"/>
                <a:ea typeface="宋体"/>
                <a:cs typeface="宋体"/>
              </a:rPr>
              <a:t> </a:t>
            </a:r>
            <a:r>
              <a:rPr sz="900" kern="0" spc="-50" dirty="0">
                <a:solidFill>
                  <a:srgbClr val="000000">
                    <a:alpha val="100000"/>
                  </a:srgbClr>
                </a:solidFill>
                <a:latin typeface="宋体"/>
                <a:ea typeface="宋体"/>
                <a:cs typeface="宋体"/>
              </a:rPr>
              <a:t>新时代党的建设</a:t>
            </a:r>
            <a:endParaRPr lang="en-US" altLang="en-US" sz="900" dirty="0"/>
          </a:p>
          <a:p>
            <a:pPr marL="146050" algn="l" rtl="0" eaLnBrk="0">
              <a:lnSpc>
                <a:spcPct val="94000"/>
              </a:lnSpc>
              <a:spcBef>
                <a:spcPts val="10"/>
              </a:spcBef>
            </a:pPr>
            <a:r>
              <a:rPr sz="900" kern="0" spc="-20" dirty="0">
                <a:solidFill>
                  <a:srgbClr val="000000">
                    <a:alpha val="100000"/>
                  </a:srgbClr>
                </a:solidFill>
                <a:latin typeface="宋体"/>
                <a:ea typeface="宋体"/>
                <a:cs typeface="宋体"/>
              </a:rPr>
              <a:t>的鲜明主题</a:t>
            </a:r>
            <a:endParaRPr lang="en-US" altLang="en-US" sz="900" dirty="0"/>
          </a:p>
        </p:txBody>
      </p:sp>
      <p:sp>
        <p:nvSpPr>
          <p:cNvPr id="638" name="textbox 638"/>
          <p:cNvSpPr/>
          <p:nvPr/>
        </p:nvSpPr>
        <p:spPr>
          <a:xfrm>
            <a:off x="3752854" y="6760962"/>
            <a:ext cx="2033270" cy="155575"/>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95000"/>
              </a:lnSpc>
            </a:pPr>
            <a:r>
              <a:rPr sz="900" kern="0" spc="-20" dirty="0">
                <a:solidFill>
                  <a:srgbClr val="000000">
                    <a:alpha val="100000"/>
                  </a:srgbClr>
                </a:solidFill>
                <a:latin typeface="宋体"/>
                <a:ea typeface="宋体"/>
                <a:cs typeface="宋体"/>
              </a:rPr>
              <a:t>中国共产党区别于其它政党最显著的</a:t>
            </a:r>
            <a:r>
              <a:rPr sz="900" kern="0" spc="-30" dirty="0">
                <a:solidFill>
                  <a:srgbClr val="000000">
                    <a:alpha val="100000"/>
                  </a:srgbClr>
                </a:solidFill>
                <a:latin typeface="宋体"/>
                <a:ea typeface="宋体"/>
                <a:cs typeface="宋体"/>
              </a:rPr>
              <a:t>标志</a:t>
            </a:r>
            <a:endParaRPr lang="en-US" altLang="en-US" sz="900" dirty="0"/>
          </a:p>
        </p:txBody>
      </p:sp>
      <p:sp>
        <p:nvSpPr>
          <p:cNvPr id="640" name="textbox 640"/>
          <p:cNvSpPr/>
          <p:nvPr/>
        </p:nvSpPr>
        <p:spPr>
          <a:xfrm>
            <a:off x="946144" y="4983860"/>
            <a:ext cx="706755" cy="370840"/>
          </a:xfrm>
          <a:prstGeom prst="rect">
            <a:avLst/>
          </a:prstGeom>
        </p:spPr>
        <p:txBody>
          <a:bodyPr vert="horz" wrap="square" lIns="0" tIns="0" rIns="0" bIns="0"/>
          <a:lstStyle/>
          <a:p>
            <a:pPr algn="l" rtl="0" eaLnBrk="0">
              <a:lnSpc>
                <a:spcPct val="80000"/>
              </a:lnSpc>
            </a:pPr>
            <a:endParaRPr lang="en-US" altLang="en-US" sz="100" dirty="0"/>
          </a:p>
          <a:p>
            <a:pPr marL="12700" indent="75565" algn="r" rtl="0" eaLnBrk="0">
              <a:lnSpc>
                <a:spcPct val="84000"/>
              </a:lnSpc>
            </a:pPr>
            <a:r>
              <a:rPr sz="900" kern="0" spc="-30" dirty="0">
                <a:solidFill>
                  <a:srgbClr val="000000">
                    <a:alpha val="100000"/>
                  </a:srgbClr>
                </a:solidFill>
                <a:latin typeface="宋体"/>
                <a:ea typeface="宋体"/>
                <a:cs typeface="宋体"/>
              </a:rPr>
              <a:t>以政治建设</a:t>
            </a:r>
            <a:r>
              <a:rPr sz="900" kern="0" spc="-10" dirty="0">
                <a:solidFill>
                  <a:srgbClr val="000000">
                    <a:alpha val="100000"/>
                  </a:srgbClr>
                </a:solidFill>
                <a:latin typeface="宋体"/>
                <a:ea typeface="宋体"/>
                <a:cs typeface="宋体"/>
              </a:rPr>
              <a:t>  </a:t>
            </a:r>
            <a:r>
              <a:rPr sz="900" kern="0" spc="100" dirty="0">
                <a:solidFill>
                  <a:srgbClr val="000000">
                    <a:alpha val="100000"/>
                  </a:srgbClr>
                </a:solidFill>
                <a:latin typeface="宋体"/>
                <a:ea typeface="宋体"/>
                <a:cs typeface="宋体"/>
              </a:rPr>
              <a:t>为统领深入</a:t>
            </a:r>
            <a:r>
              <a:rPr sz="900" kern="0" spc="10" dirty="0">
                <a:solidFill>
                  <a:srgbClr val="000000">
                    <a:alpha val="100000"/>
                  </a:srgbClr>
                </a:solidFill>
                <a:latin typeface="宋体"/>
                <a:ea typeface="宋体"/>
                <a:cs typeface="宋体"/>
              </a:rPr>
              <a:t>  </a:t>
            </a:r>
            <a:r>
              <a:rPr sz="900" kern="0" spc="-10" dirty="0">
                <a:solidFill>
                  <a:srgbClr val="000000">
                    <a:alpha val="100000"/>
                  </a:srgbClr>
                </a:solidFill>
                <a:latin typeface="宋体"/>
                <a:ea typeface="宋体"/>
                <a:cs typeface="宋体"/>
              </a:rPr>
              <a:t>推进党的建设</a:t>
            </a:r>
            <a:endParaRPr lang="en-US" altLang="en-US" sz="900" dirty="0"/>
          </a:p>
        </p:txBody>
      </p:sp>
      <p:sp>
        <p:nvSpPr>
          <p:cNvPr id="642" name="textbox 642"/>
          <p:cNvSpPr/>
          <p:nvPr/>
        </p:nvSpPr>
        <p:spPr>
          <a:xfrm>
            <a:off x="946144" y="7345196"/>
            <a:ext cx="789940" cy="282575"/>
          </a:xfrm>
          <a:prstGeom prst="rect">
            <a:avLst/>
          </a:prstGeom>
        </p:spPr>
        <p:txBody>
          <a:bodyPr vert="horz" wrap="square" lIns="0" tIns="0" rIns="0" bIns="0"/>
          <a:lstStyle/>
          <a:p>
            <a:pPr algn="l" rtl="0" eaLnBrk="0">
              <a:lnSpc>
                <a:spcPct val="78000"/>
              </a:lnSpc>
            </a:pPr>
            <a:endParaRPr lang="en-US" altLang="en-US" sz="100" dirty="0"/>
          </a:p>
          <a:p>
            <a:pPr marL="12700" algn="l" rtl="0" eaLnBrk="0">
              <a:lnSpc>
                <a:spcPct val="94000"/>
              </a:lnSpc>
            </a:pPr>
            <a:r>
              <a:rPr sz="900" kern="0" spc="-50" dirty="0">
                <a:solidFill>
                  <a:srgbClr val="000000">
                    <a:alpha val="100000"/>
                  </a:srgbClr>
                </a:solidFill>
                <a:latin typeface="宋体"/>
                <a:ea typeface="宋体"/>
                <a:cs typeface="宋体"/>
              </a:rPr>
              <a:t>建设长期执政的</a:t>
            </a:r>
            <a:r>
              <a:rPr sz="900" kern="0" spc="50" dirty="0">
                <a:solidFill>
                  <a:srgbClr val="000000">
                    <a:alpha val="100000"/>
                  </a:srgbClr>
                </a:solidFill>
                <a:latin typeface="宋体"/>
                <a:ea typeface="宋体"/>
                <a:cs typeface="宋体"/>
              </a:rPr>
              <a:t> </a:t>
            </a:r>
            <a:r>
              <a:rPr sz="900" kern="0" spc="-50" dirty="0">
                <a:solidFill>
                  <a:srgbClr val="000000">
                    <a:alpha val="100000"/>
                  </a:srgbClr>
                </a:solidFill>
                <a:latin typeface="宋体"/>
                <a:ea typeface="宋体"/>
                <a:cs typeface="宋体"/>
              </a:rPr>
              <a:t>马克思主义政党</a:t>
            </a:r>
            <a:endParaRPr lang="en-US" altLang="en-US" sz="900" dirty="0"/>
          </a:p>
        </p:txBody>
      </p:sp>
      <p:sp>
        <p:nvSpPr>
          <p:cNvPr id="644" name="textbox 644"/>
          <p:cNvSpPr/>
          <p:nvPr/>
        </p:nvSpPr>
        <p:spPr>
          <a:xfrm>
            <a:off x="2076445" y="7192471"/>
            <a:ext cx="802640" cy="264795"/>
          </a:xfrm>
          <a:prstGeom prst="rect">
            <a:avLst/>
          </a:prstGeom>
        </p:spPr>
        <p:txBody>
          <a:bodyPr vert="horz" wrap="square" lIns="0" tIns="0" rIns="0" bIns="0"/>
          <a:lstStyle/>
          <a:p>
            <a:pPr algn="l" rtl="0" eaLnBrk="0">
              <a:lnSpc>
                <a:spcPct val="85000"/>
              </a:lnSpc>
            </a:pPr>
            <a:endParaRPr lang="en-US" altLang="en-US" sz="100" dirty="0"/>
          </a:p>
          <a:p>
            <a:pPr marL="12700" algn="l" rtl="0" eaLnBrk="0">
              <a:lnSpc>
                <a:spcPct val="89000"/>
              </a:lnSpc>
            </a:pPr>
            <a:r>
              <a:rPr sz="800" kern="0" spc="70" dirty="0">
                <a:solidFill>
                  <a:srgbClr val="000000">
                    <a:alpha val="100000"/>
                  </a:srgbClr>
                </a:solidFill>
                <a:latin typeface="宋体"/>
                <a:ea typeface="宋体"/>
                <a:cs typeface="宋体"/>
              </a:rPr>
              <a:t>大党独有难题的</a:t>
            </a:r>
            <a:endParaRPr lang="en-US" altLang="en-US" sz="800" dirty="0"/>
          </a:p>
          <a:p>
            <a:pPr marL="101600" algn="l" rtl="0" eaLnBrk="0">
              <a:lnSpc>
                <a:spcPct val="95000"/>
              </a:lnSpc>
              <a:spcBef>
                <a:spcPts val="0"/>
              </a:spcBef>
            </a:pPr>
            <a:r>
              <a:rPr sz="900" kern="0" spc="-10" dirty="0">
                <a:solidFill>
                  <a:srgbClr val="000000">
                    <a:alpha val="100000"/>
                  </a:srgbClr>
                </a:solidFill>
                <a:latin typeface="宋体"/>
                <a:ea typeface="宋体"/>
                <a:cs typeface="宋体"/>
              </a:rPr>
              <a:t>清醒和坚定</a:t>
            </a:r>
            <a:endParaRPr lang="en-US" altLang="en-US" sz="900" dirty="0"/>
          </a:p>
        </p:txBody>
      </p:sp>
      <p:sp>
        <p:nvSpPr>
          <p:cNvPr id="646" name="textbox 646"/>
          <p:cNvSpPr/>
          <p:nvPr/>
        </p:nvSpPr>
        <p:spPr>
          <a:xfrm>
            <a:off x="946144" y="6304179"/>
            <a:ext cx="667384" cy="263525"/>
          </a:xfrm>
          <a:prstGeom prst="rect">
            <a:avLst/>
          </a:prstGeom>
        </p:spPr>
        <p:txBody>
          <a:bodyPr vert="horz" wrap="square" lIns="0" tIns="0" rIns="0" bIns="0"/>
          <a:lstStyle/>
          <a:p>
            <a:pPr algn="l" rtl="0" eaLnBrk="0">
              <a:lnSpc>
                <a:spcPct val="76000"/>
              </a:lnSpc>
            </a:pPr>
            <a:endParaRPr lang="en-US" altLang="en-US" sz="100" dirty="0"/>
          </a:p>
          <a:p>
            <a:pPr marL="12700" indent="75565" algn="l" rtl="0" eaLnBrk="0">
              <a:lnSpc>
                <a:spcPct val="87000"/>
              </a:lnSpc>
            </a:pPr>
            <a:r>
              <a:rPr sz="900" kern="0" spc="-20" dirty="0">
                <a:solidFill>
                  <a:srgbClr val="000000">
                    <a:alpha val="100000"/>
                  </a:srgbClr>
                </a:solidFill>
                <a:latin typeface="宋体"/>
                <a:ea typeface="宋体"/>
                <a:cs typeface="宋体"/>
              </a:rPr>
              <a:t>坚定不移推</a:t>
            </a:r>
            <a:r>
              <a:rPr sz="900" kern="0" spc="30" dirty="0">
                <a:solidFill>
                  <a:srgbClr val="000000">
                    <a:alpha val="100000"/>
                  </a:srgbClr>
                </a:solidFill>
                <a:latin typeface="宋体"/>
                <a:ea typeface="宋体"/>
                <a:cs typeface="宋体"/>
              </a:rPr>
              <a:t> </a:t>
            </a:r>
            <a:r>
              <a:rPr sz="900" kern="0" spc="-70" dirty="0">
                <a:solidFill>
                  <a:srgbClr val="000000">
                    <a:alpha val="100000"/>
                  </a:srgbClr>
                </a:solidFill>
                <a:latin typeface="宋体"/>
                <a:ea typeface="宋体"/>
                <a:cs typeface="宋体"/>
              </a:rPr>
              <a:t>进反腐败斗争</a:t>
            </a:r>
            <a:endParaRPr lang="en-US" altLang="en-US" sz="900" dirty="0"/>
          </a:p>
        </p:txBody>
      </p:sp>
      <p:sp>
        <p:nvSpPr>
          <p:cNvPr id="648" name="textbox 648"/>
          <p:cNvSpPr/>
          <p:nvPr/>
        </p:nvSpPr>
        <p:spPr>
          <a:xfrm>
            <a:off x="3327424" y="5154372"/>
            <a:ext cx="1254760" cy="155575"/>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95000"/>
              </a:lnSpc>
            </a:pPr>
            <a:r>
              <a:rPr sz="900" kern="0" spc="-20" dirty="0">
                <a:solidFill>
                  <a:srgbClr val="000000">
                    <a:alpha val="100000"/>
                  </a:srgbClr>
                </a:solidFill>
                <a:latin typeface="宋体"/>
                <a:ea typeface="宋体"/>
                <a:cs typeface="宋体"/>
              </a:rPr>
              <a:t>严密党的组织体系是重点</a:t>
            </a:r>
            <a:endParaRPr lang="en-US" altLang="en-US" sz="900" dirty="0"/>
          </a:p>
        </p:txBody>
      </p:sp>
      <p:sp>
        <p:nvSpPr>
          <p:cNvPr id="650" name="textbox 650"/>
          <p:cNvSpPr/>
          <p:nvPr/>
        </p:nvSpPr>
        <p:spPr>
          <a:xfrm>
            <a:off x="2032013" y="3192219"/>
            <a:ext cx="819785" cy="155575"/>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95000"/>
              </a:lnSpc>
            </a:pPr>
            <a:r>
              <a:rPr sz="900" kern="0" spc="-10" dirty="0">
                <a:solidFill>
                  <a:srgbClr val="000000">
                    <a:alpha val="100000"/>
                  </a:srgbClr>
                </a:solidFill>
                <a:latin typeface="宋体"/>
                <a:ea typeface="宋体"/>
                <a:cs typeface="宋体"/>
              </a:rPr>
              <a:t>打铁必须自身硬</a:t>
            </a:r>
            <a:endParaRPr lang="en-US" altLang="en-US" sz="900" dirty="0"/>
          </a:p>
        </p:txBody>
      </p:sp>
      <p:sp>
        <p:nvSpPr>
          <p:cNvPr id="652" name="textbox 652"/>
          <p:cNvSpPr/>
          <p:nvPr/>
        </p:nvSpPr>
        <p:spPr>
          <a:xfrm>
            <a:off x="3670262" y="4741669"/>
            <a:ext cx="806450" cy="146050"/>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88000"/>
              </a:lnSpc>
            </a:pPr>
            <a:r>
              <a:rPr sz="900" kern="0" spc="-30" dirty="0">
                <a:solidFill>
                  <a:srgbClr val="000000">
                    <a:alpha val="100000"/>
                  </a:srgbClr>
                </a:solidFill>
                <a:latin typeface="宋体"/>
                <a:ea typeface="宋体"/>
                <a:cs typeface="宋体"/>
              </a:rPr>
              <a:t>学习贯彻新时代</a:t>
            </a:r>
            <a:endParaRPr lang="en-US" altLang="en-US" sz="900" dirty="0"/>
          </a:p>
        </p:txBody>
      </p:sp>
      <p:sp>
        <p:nvSpPr>
          <p:cNvPr id="654" name="textbox 654"/>
          <p:cNvSpPr/>
          <p:nvPr/>
        </p:nvSpPr>
        <p:spPr>
          <a:xfrm>
            <a:off x="515009" y="5221199"/>
            <a:ext cx="142239" cy="711834"/>
          </a:xfrm>
          <a:prstGeom prst="rect">
            <a:avLst/>
          </a:prstGeom>
        </p:spPr>
        <p:txBody>
          <a:bodyPr vert="eaVert" wrap="square" lIns="0" tIns="0" rIns="0" bIns="0"/>
          <a:lstStyle/>
          <a:p>
            <a:pPr algn="l" rtl="0" eaLnBrk="0">
              <a:lnSpc>
                <a:spcPct val="83000"/>
              </a:lnSpc>
            </a:pPr>
            <a:endParaRPr lang="en-US" altLang="en-US" sz="100" dirty="0"/>
          </a:p>
          <a:p>
            <a:pPr marL="12700" algn="l" rtl="0" eaLnBrk="0">
              <a:lnSpc>
                <a:spcPct val="94000"/>
              </a:lnSpc>
            </a:pPr>
            <a:r>
              <a:rPr sz="800" kern="0" spc="90" dirty="0">
                <a:solidFill>
                  <a:srgbClr val="000000">
                    <a:alpha val="100000"/>
                  </a:srgbClr>
                </a:solidFill>
                <a:latin typeface="宋体"/>
                <a:ea typeface="宋体"/>
                <a:cs typeface="宋体"/>
              </a:rPr>
              <a:t>全面从严治党</a:t>
            </a:r>
            <a:endParaRPr lang="en-US" altLang="en-US" sz="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2"/>
          <p:cNvPicPr>
            <a:picLocks noChangeAspect="1"/>
          </p:cNvPicPr>
          <p:nvPr/>
        </p:nvPicPr>
        <p:blipFill>
          <a:blip r:embed="rId2"/>
          <a:stretch>
            <a:fillRect/>
          </a:stretch>
        </p:blipFill>
        <p:spPr>
          <a:xfrm rot="21600000">
            <a:off x="323871" y="2952786"/>
            <a:ext cx="7054824" cy="5537195"/>
          </a:xfrm>
          <a:prstGeom prst="rect">
            <a:avLst/>
          </a:prstGeom>
        </p:spPr>
      </p:pic>
      <p:sp>
        <p:nvSpPr>
          <p:cNvPr id="34" name="textbox 34"/>
          <p:cNvSpPr/>
          <p:nvPr/>
        </p:nvSpPr>
        <p:spPr>
          <a:xfrm>
            <a:off x="142529" y="2163920"/>
            <a:ext cx="6390640" cy="714375"/>
          </a:xfrm>
          <a:prstGeom prst="rect">
            <a:avLst/>
          </a:prstGeom>
        </p:spPr>
        <p:txBody>
          <a:bodyPr vert="horz" wrap="square" lIns="0" tIns="0" rIns="0" bIns="0"/>
          <a:lstStyle/>
          <a:p>
            <a:pPr algn="l" rtl="0" eaLnBrk="0">
              <a:lnSpc>
                <a:spcPct val="75000"/>
              </a:lnSpc>
            </a:pPr>
            <a:endParaRPr lang="en-US" altLang="en-US" sz="100" dirty="0"/>
          </a:p>
          <a:p>
            <a:pPr algn="r" rtl="0" eaLnBrk="0">
              <a:lnSpc>
                <a:spcPct val="98000"/>
              </a:lnSpc>
            </a:pPr>
            <a:r>
              <a:rPr sz="2000" b="1" kern="0" spc="70" dirty="0">
                <a:solidFill>
                  <a:srgbClr val="000000">
                    <a:alpha val="100000"/>
                  </a:srgbClr>
                </a:solidFill>
                <a:latin typeface="SimHei"/>
                <a:ea typeface="SimHei"/>
                <a:cs typeface="SimHei"/>
              </a:rPr>
              <a:t>第一章</a:t>
            </a:r>
            <a:r>
              <a:rPr sz="2000" kern="0" spc="40" dirty="0">
                <a:solidFill>
                  <a:srgbClr val="000000">
                    <a:alpha val="100000"/>
                  </a:srgbClr>
                </a:solidFill>
                <a:latin typeface="SimHei"/>
                <a:ea typeface="SimHei"/>
                <a:cs typeface="SimHei"/>
              </a:rPr>
              <a:t>  </a:t>
            </a:r>
            <a:r>
              <a:rPr sz="2000" b="1" kern="0" spc="70" dirty="0">
                <a:solidFill>
                  <a:srgbClr val="000000">
                    <a:alpha val="100000"/>
                  </a:srgbClr>
                </a:solidFill>
                <a:latin typeface="SimHei"/>
                <a:ea typeface="SimHei"/>
                <a:cs typeface="SimHei"/>
              </a:rPr>
              <a:t>新时代坚持和发展中国特色社会主义</a:t>
            </a:r>
            <a:endParaRPr lang="en-US" altLang="en-US" sz="2000" dirty="0"/>
          </a:p>
          <a:p>
            <a:pPr algn="l" rtl="0" eaLnBrk="0">
              <a:lnSpc>
                <a:spcPct val="108000"/>
              </a:lnSpc>
            </a:pPr>
            <a:endParaRPr lang="en-US" altLang="en-US" sz="1000" dirty="0"/>
          </a:p>
          <a:p>
            <a:pPr marL="12700" algn="l" rtl="0" eaLnBrk="0">
              <a:lnSpc>
                <a:spcPct val="99000"/>
              </a:lnSpc>
              <a:spcBef>
                <a:spcPts val="0"/>
              </a:spcBef>
            </a:pPr>
            <a:r>
              <a:rPr sz="1500" b="1" kern="0" spc="60" dirty="0">
                <a:solidFill>
                  <a:srgbClr val="000000">
                    <a:alpha val="100000"/>
                  </a:srgbClr>
                </a:solidFill>
                <a:latin typeface="SimHei"/>
                <a:ea typeface="SimHei"/>
                <a:cs typeface="SimHei"/>
              </a:rPr>
              <a:t>本章思维导图</a:t>
            </a:r>
            <a:endParaRPr lang="en-US" altLang="en-US" sz="1500" dirty="0"/>
          </a:p>
        </p:txBody>
      </p:sp>
      <p:sp>
        <p:nvSpPr>
          <p:cNvPr id="36" name="textbox 36"/>
          <p:cNvSpPr/>
          <p:nvPr/>
        </p:nvSpPr>
        <p:spPr>
          <a:xfrm>
            <a:off x="3003552" y="5129264"/>
            <a:ext cx="4316729" cy="777240"/>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40" dirty="0">
                <a:solidFill>
                  <a:srgbClr val="000000">
                    <a:alpha val="100000"/>
                  </a:srgbClr>
                </a:solidFill>
                <a:latin typeface="宋体"/>
                <a:ea typeface="宋体"/>
                <a:cs typeface="宋体"/>
              </a:rPr>
              <a:t>提出党的中心任务，是推动党和国家事业不断向</a:t>
            </a:r>
            <a:r>
              <a:rPr sz="900" kern="0" spc="30" dirty="0">
                <a:solidFill>
                  <a:srgbClr val="000000">
                    <a:alpha val="100000"/>
                  </a:srgbClr>
                </a:solidFill>
                <a:latin typeface="宋体"/>
                <a:ea typeface="宋体"/>
                <a:cs typeface="宋体"/>
              </a:rPr>
              <a:t>前发展的宝贵经验</a:t>
            </a:r>
            <a:endParaRPr lang="en-US" altLang="en-US" sz="900" dirty="0"/>
          </a:p>
          <a:p>
            <a:pPr marL="12700" algn="l" rtl="0" eaLnBrk="0">
              <a:lnSpc>
                <a:spcPct val="99000"/>
              </a:lnSpc>
              <a:spcBef>
                <a:spcPts val="675"/>
              </a:spcBef>
            </a:pPr>
            <a:r>
              <a:rPr sz="900" kern="0" spc="40" dirty="0">
                <a:solidFill>
                  <a:srgbClr val="000000">
                    <a:alpha val="100000"/>
                  </a:srgbClr>
                </a:solidFill>
                <a:latin typeface="宋体"/>
                <a:ea typeface="宋体"/>
                <a:cs typeface="宋体"/>
              </a:rPr>
              <a:t>明确了解决当代中国发展主要问题的根本着力点</a:t>
            </a:r>
            <a:endParaRPr lang="en-US" altLang="en-US" sz="900" dirty="0"/>
          </a:p>
          <a:p>
            <a:pPr marL="12700" algn="l" rtl="0" eaLnBrk="0">
              <a:lnSpc>
                <a:spcPct val="99000"/>
              </a:lnSpc>
              <a:spcBef>
                <a:spcPts val="535"/>
              </a:spcBef>
            </a:pPr>
            <a:r>
              <a:rPr sz="900" kern="0" spc="40" dirty="0">
                <a:solidFill>
                  <a:srgbClr val="000000">
                    <a:alpha val="100000"/>
                  </a:srgbClr>
                </a:solidFill>
                <a:latin typeface="宋体"/>
                <a:ea typeface="宋体"/>
                <a:cs typeface="宋体"/>
              </a:rPr>
              <a:t>关系全局的历史性变化，对党和国家工作提出很多新</a:t>
            </a:r>
            <a:r>
              <a:rPr sz="900" kern="0" spc="30" dirty="0">
                <a:solidFill>
                  <a:srgbClr val="000000">
                    <a:alpha val="100000"/>
                  </a:srgbClr>
                </a:solidFill>
                <a:latin typeface="宋体"/>
                <a:ea typeface="宋体"/>
                <a:cs typeface="宋体"/>
              </a:rPr>
              <a:t>要求</a:t>
            </a:r>
            <a:endParaRPr lang="en-US" altLang="en-US" sz="900" dirty="0"/>
          </a:p>
          <a:p>
            <a:pPr algn="l" rtl="0" eaLnBrk="0">
              <a:lnSpc>
                <a:spcPct val="118000"/>
              </a:lnSpc>
            </a:pPr>
            <a:endParaRPr lang="en-US" altLang="en-US" sz="300" dirty="0"/>
          </a:p>
          <a:p>
            <a:pPr marL="12700" algn="l" rtl="0" eaLnBrk="0">
              <a:lnSpc>
                <a:spcPct val="99000"/>
              </a:lnSpc>
            </a:pPr>
            <a:r>
              <a:rPr sz="900" kern="0" spc="40" dirty="0">
                <a:solidFill>
                  <a:srgbClr val="000000">
                    <a:alpha val="100000"/>
                  </a:srgbClr>
                </a:solidFill>
                <a:latin typeface="宋体"/>
                <a:ea typeface="宋体"/>
                <a:cs typeface="宋体"/>
              </a:rPr>
              <a:t>没有改变社会主义初级阶段基本国情，没有改变世界上最大发展中</a:t>
            </a:r>
            <a:r>
              <a:rPr sz="900" kern="0" spc="30" dirty="0">
                <a:solidFill>
                  <a:srgbClr val="000000">
                    <a:alpha val="100000"/>
                  </a:srgbClr>
                </a:solidFill>
                <a:latin typeface="宋体"/>
                <a:ea typeface="宋体"/>
                <a:cs typeface="宋体"/>
              </a:rPr>
              <a:t>国家的国际地位</a:t>
            </a:r>
            <a:endParaRPr lang="en-US" altLang="en-US" sz="900" dirty="0"/>
          </a:p>
        </p:txBody>
      </p:sp>
      <p:sp>
        <p:nvSpPr>
          <p:cNvPr id="38" name="textbox 38"/>
          <p:cNvSpPr/>
          <p:nvPr/>
        </p:nvSpPr>
        <p:spPr>
          <a:xfrm>
            <a:off x="3829024" y="6887906"/>
            <a:ext cx="3009900" cy="955039"/>
          </a:xfrm>
          <a:prstGeom prst="rect">
            <a:avLst/>
          </a:prstGeom>
        </p:spPr>
        <p:txBody>
          <a:bodyPr vert="horz" wrap="square" lIns="0" tIns="0" rIns="0" bIns="0"/>
          <a:lstStyle/>
          <a:p>
            <a:pPr algn="l" rtl="0" eaLnBrk="0">
              <a:lnSpc>
                <a:spcPct val="76000"/>
              </a:lnSpc>
            </a:pPr>
            <a:endParaRPr lang="en-US" altLang="en-US" sz="100" dirty="0"/>
          </a:p>
          <a:p>
            <a:pPr marL="12700" algn="l" rtl="0" eaLnBrk="0">
              <a:lnSpc>
                <a:spcPct val="124000"/>
              </a:lnSpc>
            </a:pPr>
            <a:r>
              <a:rPr sz="900" kern="0" spc="40" dirty="0">
                <a:solidFill>
                  <a:srgbClr val="000000">
                    <a:alpha val="100000"/>
                  </a:srgbClr>
                </a:solidFill>
                <a:latin typeface="宋体"/>
                <a:ea typeface="宋体"/>
                <a:cs typeface="宋体"/>
              </a:rPr>
              <a:t>党的基本理论是坚持和发展中国特色社会主义的行动</a:t>
            </a:r>
            <a:r>
              <a:rPr sz="900" kern="0" spc="30" dirty="0">
                <a:solidFill>
                  <a:srgbClr val="000000">
                    <a:alpha val="100000"/>
                  </a:srgbClr>
                </a:solidFill>
                <a:latin typeface="宋体"/>
                <a:ea typeface="宋体"/>
                <a:cs typeface="宋体"/>
              </a:rPr>
              <a:t>指南</a:t>
            </a:r>
            <a:r>
              <a:rPr sz="900" kern="0" spc="0" dirty="0">
                <a:solidFill>
                  <a:srgbClr val="000000">
                    <a:alpha val="100000"/>
                  </a:srgbClr>
                </a:solidFill>
                <a:latin typeface="宋体"/>
                <a:ea typeface="宋体"/>
                <a:cs typeface="宋体"/>
              </a:rPr>
              <a:t> </a:t>
            </a:r>
            <a:r>
              <a:rPr sz="900" kern="0" spc="40" dirty="0">
                <a:solidFill>
                  <a:srgbClr val="000000">
                    <a:alpha val="100000"/>
                  </a:srgbClr>
                </a:solidFill>
                <a:latin typeface="宋体"/>
                <a:ea typeface="宋体"/>
                <a:cs typeface="宋体"/>
              </a:rPr>
              <a:t>党的基本路线是国家的生命线、人</a:t>
            </a:r>
            <a:r>
              <a:rPr sz="900" kern="0" spc="30" dirty="0">
                <a:solidFill>
                  <a:srgbClr val="000000">
                    <a:alpha val="100000"/>
                  </a:srgbClr>
                </a:solidFill>
                <a:latin typeface="宋体"/>
                <a:ea typeface="宋体"/>
                <a:cs typeface="宋体"/>
              </a:rPr>
              <a:t>民的幸福线</a:t>
            </a:r>
            <a:endParaRPr lang="en-US" altLang="en-US" sz="900" dirty="0"/>
          </a:p>
          <a:p>
            <a:pPr marL="12700" algn="l" rtl="0" eaLnBrk="0">
              <a:lnSpc>
                <a:spcPct val="121000"/>
              </a:lnSpc>
              <a:spcBef>
                <a:spcPts val="485"/>
              </a:spcBef>
            </a:pPr>
            <a:r>
              <a:rPr sz="900" kern="0" spc="30" dirty="0">
                <a:solidFill>
                  <a:srgbClr val="000000">
                    <a:alpha val="100000"/>
                  </a:srgbClr>
                </a:solidFill>
                <a:latin typeface="宋体"/>
                <a:ea typeface="宋体"/>
                <a:cs typeface="宋体"/>
              </a:rPr>
              <a:t>党的基本方略是坚持党治国理政的重大方针</a:t>
            </a:r>
            <a:r>
              <a:rPr sz="900" kern="0" spc="20" dirty="0">
                <a:solidFill>
                  <a:srgbClr val="000000">
                    <a:alpha val="100000"/>
                  </a:srgbClr>
                </a:solidFill>
                <a:latin typeface="宋体"/>
                <a:ea typeface="宋体"/>
                <a:cs typeface="宋体"/>
              </a:rPr>
              <a:t>政策和原则   </a:t>
            </a:r>
            <a:r>
              <a:rPr sz="900" kern="0" spc="70" dirty="0">
                <a:solidFill>
                  <a:srgbClr val="000000">
                    <a:alpha val="100000"/>
                  </a:srgbClr>
                </a:solidFill>
                <a:latin typeface="宋体"/>
                <a:ea typeface="宋体"/>
                <a:cs typeface="宋体"/>
              </a:rPr>
              <a:t>总体布局——“五位一体”</a:t>
            </a:r>
            <a:endParaRPr lang="en-US" altLang="en-US" sz="900" dirty="0"/>
          </a:p>
          <a:p>
            <a:pPr algn="l" rtl="0" eaLnBrk="0">
              <a:lnSpc>
                <a:spcPct val="100000"/>
              </a:lnSpc>
            </a:pPr>
            <a:endParaRPr lang="en-US" altLang="en-US" sz="400" dirty="0"/>
          </a:p>
          <a:p>
            <a:pPr marL="12700" algn="l" rtl="0" eaLnBrk="0">
              <a:lnSpc>
                <a:spcPct val="99000"/>
              </a:lnSpc>
              <a:spcBef>
                <a:spcPts val="0"/>
              </a:spcBef>
            </a:pPr>
            <a:r>
              <a:rPr sz="900" kern="0" spc="-10" dirty="0">
                <a:solidFill>
                  <a:srgbClr val="000000">
                    <a:alpha val="100000"/>
                  </a:srgbClr>
                </a:solidFill>
                <a:latin typeface="宋体"/>
                <a:ea typeface="宋体"/>
                <a:cs typeface="宋体"/>
              </a:rPr>
              <a:t>战略布局—— “四个全面”</a:t>
            </a:r>
            <a:endParaRPr lang="en-US" altLang="en-US" sz="900" dirty="0"/>
          </a:p>
        </p:txBody>
      </p:sp>
      <p:sp>
        <p:nvSpPr>
          <p:cNvPr id="40" name="textbox 40"/>
          <p:cNvSpPr/>
          <p:nvPr/>
        </p:nvSpPr>
        <p:spPr>
          <a:xfrm>
            <a:off x="952491" y="6932338"/>
            <a:ext cx="2645410" cy="886460"/>
          </a:xfrm>
          <a:prstGeom prst="rect">
            <a:avLst/>
          </a:prstGeom>
        </p:spPr>
        <p:txBody>
          <a:bodyPr vert="horz" wrap="square" lIns="0" tIns="0" rIns="0" bIns="0"/>
          <a:lstStyle/>
          <a:p>
            <a:pPr algn="l" rtl="0" eaLnBrk="0">
              <a:lnSpc>
                <a:spcPct val="74000"/>
              </a:lnSpc>
            </a:pPr>
            <a:endParaRPr lang="en-US" altLang="en-US" sz="100" dirty="0"/>
          </a:p>
          <a:p>
            <a:pPr marL="1478915" indent="-127000" algn="l" rtl="0" eaLnBrk="0">
              <a:lnSpc>
                <a:spcPct val="94000"/>
              </a:lnSpc>
            </a:pPr>
            <a:r>
              <a:rPr sz="900" kern="0" spc="-30" dirty="0">
                <a:solidFill>
                  <a:srgbClr val="000000">
                    <a:alpha val="100000"/>
                  </a:srgbClr>
                </a:solidFill>
                <a:latin typeface="宋体"/>
                <a:ea typeface="宋体"/>
                <a:cs typeface="宋体"/>
              </a:rPr>
              <a:t>全面贯彻党的基本理论、</a:t>
            </a:r>
            <a:r>
              <a:rPr sz="900" kern="0" spc="0" dirty="0">
                <a:solidFill>
                  <a:srgbClr val="000000">
                    <a:alpha val="100000"/>
                  </a:srgbClr>
                </a:solidFill>
                <a:latin typeface="宋体"/>
                <a:ea typeface="宋体"/>
                <a:cs typeface="宋体"/>
              </a:rPr>
              <a:t>  </a:t>
            </a:r>
            <a:r>
              <a:rPr sz="900" kern="0" spc="10" dirty="0">
                <a:solidFill>
                  <a:srgbClr val="000000">
                    <a:alpha val="100000"/>
                  </a:srgbClr>
                </a:solidFill>
                <a:latin typeface="宋体"/>
                <a:ea typeface="宋体"/>
                <a:cs typeface="宋体"/>
              </a:rPr>
              <a:t>基本路线、基本方略</a:t>
            </a:r>
            <a:endParaRPr lang="en-US" altLang="en-US" sz="900" dirty="0"/>
          </a:p>
          <a:p>
            <a:pPr algn="l" rtl="0" eaLnBrk="0">
              <a:lnSpc>
                <a:spcPct val="129000"/>
              </a:lnSpc>
            </a:pPr>
            <a:endParaRPr lang="en-US" altLang="en-US" sz="1000" dirty="0"/>
          </a:p>
          <a:p>
            <a:pPr marL="1421765" indent="-69850" algn="l" rtl="0" eaLnBrk="0">
              <a:lnSpc>
                <a:spcPct val="87000"/>
              </a:lnSpc>
              <a:spcBef>
                <a:spcPts val="280"/>
              </a:spcBef>
            </a:pPr>
            <a:r>
              <a:rPr sz="900" kern="0" spc="30" dirty="0">
                <a:solidFill>
                  <a:srgbClr val="000000">
                    <a:alpha val="100000"/>
                  </a:srgbClr>
                </a:solidFill>
                <a:latin typeface="宋体"/>
                <a:ea typeface="宋体"/>
                <a:cs typeface="宋体"/>
              </a:rPr>
              <a:t>统筹推进“五位一体</a:t>
            </a:r>
            <a:r>
              <a:rPr sz="900" kern="0" spc="20" dirty="0">
                <a:solidFill>
                  <a:srgbClr val="000000">
                    <a:alpha val="100000"/>
                  </a:srgbClr>
                </a:solidFill>
                <a:latin typeface="宋体"/>
                <a:ea typeface="宋体"/>
                <a:cs typeface="宋体"/>
              </a:rPr>
              <a:t>”</a:t>
            </a:r>
            <a:r>
              <a:rPr sz="900" kern="0" spc="-10" dirty="0">
                <a:solidFill>
                  <a:srgbClr val="000000">
                    <a:alpha val="100000"/>
                  </a:srgbClr>
                </a:solidFill>
                <a:latin typeface="宋体"/>
                <a:ea typeface="宋体"/>
                <a:cs typeface="宋体"/>
              </a:rPr>
              <a:t>   </a:t>
            </a:r>
            <a:r>
              <a:rPr sz="900" kern="0" spc="70" dirty="0">
                <a:solidFill>
                  <a:srgbClr val="000000">
                    <a:alpha val="100000"/>
                  </a:srgbClr>
                </a:solidFill>
                <a:latin typeface="宋体"/>
                <a:ea typeface="宋体"/>
                <a:cs typeface="宋体"/>
              </a:rPr>
              <a:t>和推进“四个全面”</a:t>
            </a:r>
            <a:endParaRPr lang="en-US" altLang="en-US" sz="900" dirty="0"/>
          </a:p>
          <a:p>
            <a:pPr marL="12700" algn="l" rtl="0" eaLnBrk="0">
              <a:lnSpc>
                <a:spcPct val="97000"/>
              </a:lnSpc>
              <a:spcBef>
                <a:spcPts val="0"/>
              </a:spcBef>
            </a:pPr>
            <a:r>
              <a:rPr sz="900" kern="0" spc="20" dirty="0">
                <a:solidFill>
                  <a:srgbClr val="000000">
                    <a:alpha val="100000"/>
                  </a:srgbClr>
                </a:solidFill>
                <a:latin typeface="宋体"/>
                <a:ea typeface="宋体"/>
                <a:cs typeface="宋体"/>
              </a:rPr>
              <a:t>坚持发展要一以贯之</a:t>
            </a:r>
            <a:endParaRPr lang="en-US" altLang="en-US" sz="900" dirty="0"/>
          </a:p>
        </p:txBody>
      </p:sp>
      <p:sp>
        <p:nvSpPr>
          <p:cNvPr id="42" name="textbox 42"/>
          <p:cNvSpPr/>
          <p:nvPr/>
        </p:nvSpPr>
        <p:spPr>
          <a:xfrm>
            <a:off x="3289263" y="5992905"/>
            <a:ext cx="2543175" cy="777240"/>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40" dirty="0">
                <a:solidFill>
                  <a:srgbClr val="000000">
                    <a:alpha val="100000"/>
                  </a:srgbClr>
                </a:solidFill>
                <a:latin typeface="宋体"/>
                <a:ea typeface="宋体"/>
                <a:cs typeface="宋体"/>
              </a:rPr>
              <a:t>党在革命性锻造中更加坚强有力</a:t>
            </a:r>
            <a:endParaRPr lang="en-US" altLang="en-US" sz="900" dirty="0"/>
          </a:p>
          <a:p>
            <a:pPr marL="12700" algn="l" rtl="0" eaLnBrk="0">
              <a:lnSpc>
                <a:spcPct val="99000"/>
              </a:lnSpc>
              <a:spcBef>
                <a:spcPts val="625"/>
              </a:spcBef>
            </a:pPr>
            <a:r>
              <a:rPr sz="900" kern="0" spc="40" dirty="0">
                <a:solidFill>
                  <a:srgbClr val="000000">
                    <a:alpha val="100000"/>
                  </a:srgbClr>
                </a:solidFill>
                <a:latin typeface="宋体"/>
                <a:ea typeface="宋体"/>
                <a:cs typeface="宋体"/>
              </a:rPr>
              <a:t>中国人民焕发出更为强烈的历史自觉和主动精神</a:t>
            </a:r>
            <a:endParaRPr lang="en-US" altLang="en-US" sz="900" dirty="0"/>
          </a:p>
          <a:p>
            <a:pPr algn="l" rtl="0" eaLnBrk="0">
              <a:lnSpc>
                <a:spcPct val="103000"/>
              </a:lnSpc>
            </a:pPr>
            <a:endParaRPr lang="en-US" altLang="en-US" sz="500" dirty="0"/>
          </a:p>
          <a:p>
            <a:pPr marL="12700" algn="l" rtl="0" eaLnBrk="0">
              <a:lnSpc>
                <a:spcPct val="117000"/>
              </a:lnSpc>
              <a:spcBef>
                <a:spcPts val="5"/>
              </a:spcBef>
            </a:pPr>
            <a:r>
              <a:rPr sz="900" kern="0" spc="40" dirty="0">
                <a:solidFill>
                  <a:srgbClr val="000000">
                    <a:alpha val="100000"/>
                  </a:srgbClr>
                </a:solidFill>
                <a:latin typeface="宋体"/>
                <a:ea typeface="宋体"/>
                <a:cs typeface="宋体"/>
              </a:rPr>
              <a:t>实现中华民族伟大复兴进入不可</a:t>
            </a:r>
            <a:r>
              <a:rPr sz="900" kern="0" spc="30" dirty="0">
                <a:solidFill>
                  <a:srgbClr val="000000">
                    <a:alpha val="100000"/>
                  </a:srgbClr>
                </a:solidFill>
                <a:latin typeface="宋体"/>
                <a:ea typeface="宋体"/>
                <a:cs typeface="宋体"/>
              </a:rPr>
              <a:t>逆转的历史进程</a:t>
            </a:r>
            <a:r>
              <a:rPr sz="900" kern="0" spc="-10" dirty="0">
                <a:solidFill>
                  <a:srgbClr val="000000">
                    <a:alpha val="100000"/>
                  </a:srgbClr>
                </a:solidFill>
                <a:latin typeface="宋体"/>
                <a:ea typeface="宋体"/>
                <a:cs typeface="宋体"/>
              </a:rPr>
              <a:t> </a:t>
            </a:r>
            <a:r>
              <a:rPr sz="900" kern="0" spc="40" dirty="0">
                <a:solidFill>
                  <a:srgbClr val="000000">
                    <a:alpha val="100000"/>
                  </a:srgbClr>
                </a:solidFill>
                <a:latin typeface="宋体"/>
                <a:ea typeface="宋体"/>
                <a:cs typeface="宋体"/>
              </a:rPr>
              <a:t>中国式现代化为人类实现现代化提</a:t>
            </a:r>
            <a:r>
              <a:rPr sz="900" kern="0" spc="30" dirty="0">
                <a:solidFill>
                  <a:srgbClr val="000000">
                    <a:alpha val="100000"/>
                  </a:srgbClr>
                </a:solidFill>
                <a:latin typeface="宋体"/>
                <a:ea typeface="宋体"/>
                <a:cs typeface="宋体"/>
              </a:rPr>
              <a:t>供了新的选择</a:t>
            </a:r>
            <a:endParaRPr lang="en-US" altLang="en-US" sz="900" dirty="0"/>
          </a:p>
        </p:txBody>
      </p:sp>
      <p:sp>
        <p:nvSpPr>
          <p:cNvPr id="44" name="textbox 44"/>
          <p:cNvSpPr/>
          <p:nvPr/>
        </p:nvSpPr>
        <p:spPr>
          <a:xfrm>
            <a:off x="1860556" y="4468515"/>
            <a:ext cx="2990214" cy="575944"/>
          </a:xfrm>
          <a:prstGeom prst="rect">
            <a:avLst/>
          </a:prstGeom>
        </p:spPr>
        <p:txBody>
          <a:bodyPr vert="horz" wrap="square" lIns="0" tIns="0" rIns="0" bIns="0"/>
          <a:lstStyle/>
          <a:p>
            <a:pPr algn="l" rtl="0" eaLnBrk="0">
              <a:lnSpc>
                <a:spcPct val="84000"/>
              </a:lnSpc>
            </a:pPr>
            <a:endParaRPr lang="en-US" altLang="en-US" sz="100" dirty="0"/>
          </a:p>
          <a:p>
            <a:pPr algn="r" rtl="0" eaLnBrk="0">
              <a:lnSpc>
                <a:spcPct val="99000"/>
              </a:lnSpc>
            </a:pPr>
            <a:r>
              <a:rPr sz="900" kern="0" spc="30" dirty="0">
                <a:solidFill>
                  <a:srgbClr val="000000">
                    <a:alpha val="100000"/>
                  </a:srgbClr>
                </a:solidFill>
                <a:latin typeface="宋体"/>
                <a:ea typeface="宋体"/>
                <a:cs typeface="宋体"/>
              </a:rPr>
              <a:t>是我国社会主要矛盾发生新变化</a:t>
            </a:r>
            <a:r>
              <a:rPr sz="900" kern="0" spc="20" dirty="0">
                <a:solidFill>
                  <a:srgbClr val="000000">
                    <a:alpha val="100000"/>
                  </a:srgbClr>
                </a:solidFill>
                <a:latin typeface="宋体"/>
                <a:ea typeface="宋体"/>
                <a:cs typeface="宋体"/>
              </a:rPr>
              <a:t>的反映</a:t>
            </a:r>
            <a:endParaRPr lang="en-US" altLang="en-US" sz="900" dirty="0"/>
          </a:p>
          <a:p>
            <a:pPr marL="12700" algn="l" rtl="0" eaLnBrk="0">
              <a:lnSpc>
                <a:spcPct val="100000"/>
              </a:lnSpc>
              <a:spcBef>
                <a:spcPts val="580"/>
              </a:spcBef>
            </a:pPr>
            <a:r>
              <a:rPr sz="900" kern="0" spc="40" dirty="0">
                <a:solidFill>
                  <a:srgbClr val="000000">
                    <a:alpha val="100000"/>
                  </a:srgbClr>
                </a:solidFill>
                <a:latin typeface="宋体"/>
                <a:ea typeface="宋体"/>
                <a:cs typeface="宋体"/>
              </a:rPr>
              <a:t>我国发展新方位  是党</a:t>
            </a:r>
            <a:r>
              <a:rPr sz="900" kern="0" spc="30" dirty="0">
                <a:solidFill>
                  <a:srgbClr val="000000">
                    <a:alpha val="100000"/>
                  </a:srgbClr>
                </a:solidFill>
                <a:latin typeface="宋体"/>
                <a:ea typeface="宋体"/>
                <a:cs typeface="宋体"/>
              </a:rPr>
              <a:t>的历史任务发生新变化的反映</a:t>
            </a:r>
            <a:endParaRPr lang="en-US" altLang="en-US" sz="900" dirty="0"/>
          </a:p>
          <a:p>
            <a:pPr algn="l" rtl="0" eaLnBrk="0">
              <a:lnSpc>
                <a:spcPct val="109000"/>
              </a:lnSpc>
            </a:pPr>
            <a:endParaRPr lang="en-US" altLang="en-US" sz="400" dirty="0"/>
          </a:p>
          <a:p>
            <a:pPr marL="970915" algn="l" rtl="0" eaLnBrk="0">
              <a:lnSpc>
                <a:spcPct val="100000"/>
              </a:lnSpc>
            </a:pPr>
            <a:r>
              <a:rPr sz="900" kern="0" spc="30" dirty="0">
                <a:solidFill>
                  <a:srgbClr val="000000">
                    <a:alpha val="100000"/>
                  </a:srgbClr>
                </a:solidFill>
                <a:latin typeface="宋体"/>
                <a:ea typeface="宋体"/>
                <a:cs typeface="宋体"/>
              </a:rPr>
              <a:t>是中国和世界关系发生新变化的反映</a:t>
            </a:r>
            <a:endParaRPr lang="en-US" altLang="en-US" sz="900" dirty="0"/>
          </a:p>
        </p:txBody>
      </p:sp>
      <p:sp>
        <p:nvSpPr>
          <p:cNvPr id="46" name="textbox 46"/>
          <p:cNvSpPr/>
          <p:nvPr/>
        </p:nvSpPr>
        <p:spPr>
          <a:xfrm>
            <a:off x="3384551" y="7885205"/>
            <a:ext cx="1802129" cy="567690"/>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40" dirty="0">
                <a:solidFill>
                  <a:srgbClr val="000000">
                    <a:alpha val="100000"/>
                  </a:srgbClr>
                </a:solidFill>
                <a:latin typeface="宋体"/>
                <a:ea typeface="宋体"/>
                <a:cs typeface="宋体"/>
              </a:rPr>
              <a:t>需要一代又一代人的接续奋斗</a:t>
            </a:r>
            <a:endParaRPr lang="en-US" altLang="en-US" sz="900" dirty="0"/>
          </a:p>
          <a:p>
            <a:pPr algn="l" rtl="0" eaLnBrk="0">
              <a:lnSpc>
                <a:spcPct val="131000"/>
              </a:lnSpc>
            </a:pPr>
            <a:endParaRPr lang="en-US" altLang="en-US" sz="300" dirty="0"/>
          </a:p>
          <a:p>
            <a:pPr marL="12700" algn="l" rtl="0" eaLnBrk="0">
              <a:lnSpc>
                <a:spcPct val="126000"/>
              </a:lnSpc>
              <a:spcBef>
                <a:spcPts val="0"/>
              </a:spcBef>
            </a:pPr>
            <a:r>
              <a:rPr sz="900" kern="0" spc="30" dirty="0">
                <a:solidFill>
                  <a:srgbClr val="000000">
                    <a:alpha val="100000"/>
                  </a:srgbClr>
                </a:solidFill>
                <a:latin typeface="宋体"/>
                <a:ea typeface="宋体"/>
                <a:cs typeface="宋体"/>
              </a:rPr>
              <a:t>需要顽强斗争打开事业发展新天地</a:t>
            </a:r>
            <a:r>
              <a:rPr sz="900" kern="0" spc="20" dirty="0">
                <a:solidFill>
                  <a:srgbClr val="000000">
                    <a:alpha val="100000"/>
                  </a:srgbClr>
                </a:solidFill>
                <a:latin typeface="宋体"/>
                <a:ea typeface="宋体"/>
                <a:cs typeface="宋体"/>
              </a:rPr>
              <a:t> </a:t>
            </a:r>
            <a:r>
              <a:rPr sz="900" kern="0" spc="40" dirty="0">
                <a:solidFill>
                  <a:srgbClr val="000000">
                    <a:alpha val="100000"/>
                  </a:srgbClr>
                </a:solidFill>
                <a:latin typeface="宋体"/>
                <a:ea typeface="宋体"/>
                <a:cs typeface="宋体"/>
              </a:rPr>
              <a:t>实干兴邦，踔厉奋发</a:t>
            </a:r>
            <a:endParaRPr lang="en-US" altLang="en-US" sz="900" dirty="0"/>
          </a:p>
        </p:txBody>
      </p:sp>
      <p:sp>
        <p:nvSpPr>
          <p:cNvPr id="48" name="textbox 48"/>
          <p:cNvSpPr/>
          <p:nvPr/>
        </p:nvSpPr>
        <p:spPr>
          <a:xfrm>
            <a:off x="3003552" y="3586223"/>
            <a:ext cx="1105535" cy="777240"/>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10" dirty="0">
                <a:solidFill>
                  <a:srgbClr val="000000">
                    <a:alpha val="100000"/>
                  </a:srgbClr>
                </a:solidFill>
                <a:latin typeface="宋体"/>
                <a:ea typeface="宋体"/>
                <a:cs typeface="宋体"/>
              </a:rPr>
              <a:t>道路是实现途径</a:t>
            </a:r>
            <a:endParaRPr lang="en-US" altLang="en-US" sz="900" dirty="0"/>
          </a:p>
          <a:p>
            <a:pPr marL="12700" algn="l" rtl="0" eaLnBrk="0">
              <a:lnSpc>
                <a:spcPct val="121000"/>
              </a:lnSpc>
              <a:spcBef>
                <a:spcPts val="580"/>
              </a:spcBef>
            </a:pPr>
            <a:r>
              <a:rPr sz="900" kern="0" spc="40" dirty="0">
                <a:solidFill>
                  <a:srgbClr val="000000">
                    <a:alpha val="100000"/>
                  </a:srgbClr>
                </a:solidFill>
                <a:latin typeface="宋体"/>
                <a:ea typeface="宋体"/>
                <a:cs typeface="宋体"/>
              </a:rPr>
              <a:t>理论体系是行动指南</a:t>
            </a:r>
            <a:r>
              <a:rPr sz="900" kern="0" spc="20" dirty="0">
                <a:solidFill>
                  <a:srgbClr val="000000">
                    <a:alpha val="100000"/>
                  </a:srgbClr>
                </a:solidFill>
                <a:latin typeface="宋体"/>
                <a:ea typeface="宋体"/>
                <a:cs typeface="宋体"/>
              </a:rPr>
              <a:t> </a:t>
            </a:r>
            <a:r>
              <a:rPr sz="900" kern="0" spc="40" dirty="0">
                <a:solidFill>
                  <a:srgbClr val="000000">
                    <a:alpha val="100000"/>
                  </a:srgbClr>
                </a:solidFill>
                <a:latin typeface="宋体"/>
                <a:ea typeface="宋体"/>
                <a:cs typeface="宋体"/>
              </a:rPr>
              <a:t>制度是根本保障</a:t>
            </a:r>
            <a:endParaRPr lang="en-US" altLang="en-US" sz="900" dirty="0"/>
          </a:p>
          <a:p>
            <a:pPr algn="l" rtl="0" eaLnBrk="0">
              <a:lnSpc>
                <a:spcPct val="121000"/>
              </a:lnSpc>
            </a:pPr>
            <a:endParaRPr lang="en-US" altLang="en-US" sz="400" dirty="0"/>
          </a:p>
          <a:p>
            <a:pPr marL="12700" algn="l" rtl="0" eaLnBrk="0">
              <a:lnSpc>
                <a:spcPct val="99000"/>
              </a:lnSpc>
            </a:pPr>
            <a:r>
              <a:rPr sz="900" kern="0" spc="40" dirty="0">
                <a:solidFill>
                  <a:srgbClr val="000000">
                    <a:alpha val="100000"/>
                  </a:srgbClr>
                </a:solidFill>
                <a:latin typeface="宋体"/>
                <a:ea typeface="宋体"/>
                <a:cs typeface="宋体"/>
              </a:rPr>
              <a:t>文化是精神力量</a:t>
            </a:r>
            <a:endParaRPr lang="en-US" altLang="en-US" sz="900" dirty="0"/>
          </a:p>
        </p:txBody>
      </p:sp>
      <p:sp>
        <p:nvSpPr>
          <p:cNvPr id="50" name="textbox 50"/>
          <p:cNvSpPr/>
          <p:nvPr/>
        </p:nvSpPr>
        <p:spPr>
          <a:xfrm>
            <a:off x="1936725" y="2983459"/>
            <a:ext cx="1670050" cy="465455"/>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100000"/>
              </a:lnSpc>
            </a:pPr>
            <a:r>
              <a:rPr sz="900" kern="0" spc="20" dirty="0">
                <a:solidFill>
                  <a:srgbClr val="000000">
                    <a:alpha val="100000"/>
                  </a:srgbClr>
                </a:solidFill>
                <a:latin typeface="宋体"/>
                <a:ea typeface="宋体"/>
                <a:cs typeface="宋体"/>
              </a:rPr>
              <a:t>历史和人民的选择</a:t>
            </a:r>
            <a:endParaRPr lang="en-US" altLang="en-US" sz="900" dirty="0"/>
          </a:p>
          <a:p>
            <a:pPr algn="l" rtl="0" eaLnBrk="0">
              <a:lnSpc>
                <a:spcPct val="109000"/>
              </a:lnSpc>
            </a:pPr>
            <a:endParaRPr lang="en-US" altLang="en-US" sz="1000" dirty="0"/>
          </a:p>
          <a:p>
            <a:pPr algn="l" rtl="0" eaLnBrk="0">
              <a:lnSpc>
                <a:spcPct val="8000"/>
              </a:lnSpc>
            </a:pPr>
            <a:endParaRPr lang="en-US" altLang="en-US" sz="100" dirty="0"/>
          </a:p>
          <a:p>
            <a:pPr marL="12700" algn="l" rtl="0" eaLnBrk="0">
              <a:lnSpc>
                <a:spcPct val="99000"/>
              </a:lnSpc>
            </a:pPr>
            <a:r>
              <a:rPr sz="900" kern="0" spc="20" dirty="0">
                <a:solidFill>
                  <a:srgbClr val="000000">
                    <a:alpha val="100000"/>
                  </a:srgbClr>
                </a:solidFill>
                <a:latin typeface="宋体"/>
                <a:ea typeface="宋体"/>
                <a:cs typeface="宋体"/>
              </a:rPr>
              <a:t>是社会主义而不是其他什么主义</a:t>
            </a:r>
            <a:endParaRPr lang="en-US" altLang="en-US" sz="900" dirty="0"/>
          </a:p>
        </p:txBody>
      </p:sp>
      <p:sp>
        <p:nvSpPr>
          <p:cNvPr id="52" name="textbox 52"/>
          <p:cNvSpPr/>
          <p:nvPr/>
        </p:nvSpPr>
        <p:spPr>
          <a:xfrm>
            <a:off x="3898922" y="3185761"/>
            <a:ext cx="1916429" cy="378459"/>
          </a:xfrm>
          <a:prstGeom prst="rect">
            <a:avLst/>
          </a:prstGeom>
        </p:spPr>
        <p:txBody>
          <a:bodyPr vert="horz" wrap="square" lIns="0" tIns="0" rIns="0" bIns="0"/>
          <a:lstStyle/>
          <a:p>
            <a:pPr algn="l" rtl="0" eaLnBrk="0">
              <a:lnSpc>
                <a:spcPct val="84000"/>
              </a:lnSpc>
            </a:pPr>
            <a:endParaRPr lang="en-US" altLang="en-US" sz="100" dirty="0"/>
          </a:p>
          <a:p>
            <a:pPr marL="12700" algn="l" rtl="0" eaLnBrk="0">
              <a:lnSpc>
                <a:spcPct val="99000"/>
              </a:lnSpc>
            </a:pPr>
            <a:r>
              <a:rPr sz="900" kern="0" spc="40" dirty="0">
                <a:solidFill>
                  <a:srgbClr val="000000">
                    <a:alpha val="100000"/>
                  </a:srgbClr>
                </a:solidFill>
                <a:latin typeface="宋体"/>
                <a:ea typeface="宋体"/>
                <a:cs typeface="宋体"/>
              </a:rPr>
              <a:t>坚持科学社会主义</a:t>
            </a:r>
            <a:endParaRPr lang="en-US" altLang="en-US" sz="900" dirty="0"/>
          </a:p>
          <a:p>
            <a:pPr algn="l" rtl="0" eaLnBrk="0">
              <a:lnSpc>
                <a:spcPct val="106000"/>
              </a:lnSpc>
            </a:pPr>
            <a:endParaRPr lang="en-US" altLang="en-US" sz="500" dirty="0"/>
          </a:p>
          <a:p>
            <a:pPr marL="18415" algn="l" rtl="0" eaLnBrk="0">
              <a:lnSpc>
                <a:spcPct val="99000"/>
              </a:lnSpc>
              <a:spcBef>
                <a:spcPts val="0"/>
              </a:spcBef>
            </a:pPr>
            <a:r>
              <a:rPr sz="900" kern="0" spc="30" dirty="0">
                <a:solidFill>
                  <a:srgbClr val="000000">
                    <a:alpha val="100000"/>
                  </a:srgbClr>
                </a:solidFill>
                <a:latin typeface="宋体"/>
                <a:ea typeface="宋体"/>
                <a:cs typeface="宋体"/>
              </a:rPr>
              <a:t>根据时代条件赋予其鲜</a:t>
            </a:r>
            <a:r>
              <a:rPr sz="900" kern="0" spc="20" dirty="0">
                <a:solidFill>
                  <a:srgbClr val="000000">
                    <a:alpha val="100000"/>
                  </a:srgbClr>
                </a:solidFill>
                <a:latin typeface="宋体"/>
                <a:ea typeface="宋体"/>
                <a:cs typeface="宋体"/>
              </a:rPr>
              <a:t>明的中国特色</a:t>
            </a:r>
            <a:endParaRPr lang="en-US" altLang="en-US" sz="900" dirty="0"/>
          </a:p>
        </p:txBody>
      </p:sp>
      <p:sp>
        <p:nvSpPr>
          <p:cNvPr id="54" name="textbox 54"/>
          <p:cNvSpPr/>
          <p:nvPr/>
        </p:nvSpPr>
        <p:spPr>
          <a:xfrm>
            <a:off x="2292334" y="7967405"/>
            <a:ext cx="957580" cy="283209"/>
          </a:xfrm>
          <a:prstGeom prst="rect">
            <a:avLst/>
          </a:prstGeom>
        </p:spPr>
        <p:txBody>
          <a:bodyPr vert="horz" wrap="square" lIns="0" tIns="0" rIns="0" bIns="0"/>
          <a:lstStyle/>
          <a:p>
            <a:pPr algn="l" rtl="0" eaLnBrk="0">
              <a:lnSpc>
                <a:spcPct val="80000"/>
              </a:lnSpc>
            </a:pPr>
            <a:endParaRPr lang="en-US" altLang="en-US" sz="100" dirty="0"/>
          </a:p>
          <a:p>
            <a:pPr marL="12700" algn="l" rtl="0" eaLnBrk="0">
              <a:lnSpc>
                <a:spcPct val="94000"/>
              </a:lnSpc>
            </a:pPr>
            <a:r>
              <a:rPr sz="900" kern="0" spc="10" dirty="0">
                <a:solidFill>
                  <a:srgbClr val="000000">
                    <a:alpha val="100000"/>
                  </a:srgbClr>
                </a:solidFill>
                <a:latin typeface="宋体"/>
                <a:ea typeface="宋体"/>
                <a:cs typeface="宋体"/>
              </a:rPr>
              <a:t>推动中国特色社会</a:t>
            </a:r>
            <a:r>
              <a:rPr sz="900" kern="0" spc="40" dirty="0">
                <a:solidFill>
                  <a:srgbClr val="000000">
                    <a:alpha val="100000"/>
                  </a:srgbClr>
                </a:solidFill>
                <a:latin typeface="宋体"/>
                <a:ea typeface="宋体"/>
                <a:cs typeface="宋体"/>
              </a:rPr>
              <a:t> </a:t>
            </a:r>
            <a:r>
              <a:rPr sz="900" kern="0" spc="10" dirty="0">
                <a:solidFill>
                  <a:srgbClr val="000000">
                    <a:alpha val="100000"/>
                  </a:srgbClr>
                </a:solidFill>
                <a:latin typeface="宋体"/>
                <a:ea typeface="宋体"/>
                <a:cs typeface="宋体"/>
              </a:rPr>
              <a:t>主义不断开拓前进</a:t>
            </a:r>
            <a:endParaRPr lang="en-US" altLang="en-US" sz="900" dirty="0"/>
          </a:p>
        </p:txBody>
      </p:sp>
      <p:sp>
        <p:nvSpPr>
          <p:cNvPr id="56" name="textbox 56"/>
          <p:cNvSpPr/>
          <p:nvPr/>
        </p:nvSpPr>
        <p:spPr>
          <a:xfrm>
            <a:off x="499491" y="4902169"/>
            <a:ext cx="148589" cy="1926589"/>
          </a:xfrm>
          <a:prstGeom prst="rect">
            <a:avLst/>
          </a:prstGeom>
        </p:spPr>
        <p:txBody>
          <a:bodyPr vert="eaVert" wrap="square" lIns="0" tIns="0" rIns="0" bIns="0"/>
          <a:lstStyle/>
          <a:p>
            <a:pPr algn="l" rtl="0" eaLnBrk="0">
              <a:lnSpc>
                <a:spcPct val="82000"/>
              </a:lnSpc>
            </a:pPr>
            <a:endParaRPr lang="en-US" altLang="en-US" sz="100" dirty="0"/>
          </a:p>
          <a:p>
            <a:pPr marL="12700" algn="l" rtl="0" eaLnBrk="0">
              <a:lnSpc>
                <a:spcPct val="99000"/>
              </a:lnSpc>
            </a:pPr>
            <a:r>
              <a:rPr sz="800" kern="0" spc="130" dirty="0">
                <a:solidFill>
                  <a:srgbClr val="000000">
                    <a:alpha val="100000"/>
                  </a:srgbClr>
                </a:solidFill>
                <a:latin typeface="宋体"/>
                <a:ea typeface="宋体"/>
                <a:cs typeface="宋体"/>
              </a:rPr>
              <a:t>新时代坚持和发展中国特色社会主义</a:t>
            </a:r>
            <a:endParaRPr lang="en-US" altLang="en-US" sz="800" dirty="0"/>
          </a:p>
        </p:txBody>
      </p:sp>
      <p:sp>
        <p:nvSpPr>
          <p:cNvPr id="58" name="textbox 58"/>
          <p:cNvSpPr/>
          <p:nvPr/>
        </p:nvSpPr>
        <p:spPr>
          <a:xfrm>
            <a:off x="1860556" y="6291324"/>
            <a:ext cx="1308100" cy="161925"/>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10" dirty="0">
                <a:solidFill>
                  <a:srgbClr val="000000">
                    <a:alpha val="100000"/>
                  </a:srgbClr>
                </a:solidFill>
                <a:latin typeface="宋体"/>
                <a:ea typeface="宋体"/>
                <a:cs typeface="宋体"/>
              </a:rPr>
              <a:t>新时代伟大变革及其意义</a:t>
            </a:r>
            <a:endParaRPr lang="en-US" altLang="en-US" sz="900" dirty="0"/>
          </a:p>
        </p:txBody>
      </p:sp>
      <p:sp>
        <p:nvSpPr>
          <p:cNvPr id="60" name="textbox 60"/>
          <p:cNvSpPr/>
          <p:nvPr/>
        </p:nvSpPr>
        <p:spPr>
          <a:xfrm>
            <a:off x="1860556" y="5433729"/>
            <a:ext cx="1071880" cy="161925"/>
          </a:xfrm>
          <a:prstGeom prst="rect">
            <a:avLst/>
          </a:prstGeom>
        </p:spPr>
        <p:txBody>
          <a:bodyPr vert="horz" wrap="square" lIns="0" tIns="0" rIns="0" bIns="0"/>
          <a:lstStyle/>
          <a:p>
            <a:pPr algn="l" rtl="0" eaLnBrk="0">
              <a:lnSpc>
                <a:spcPct val="84000"/>
              </a:lnSpc>
            </a:pPr>
            <a:endParaRPr lang="en-US" altLang="en-US" sz="100" dirty="0"/>
          </a:p>
          <a:p>
            <a:pPr marL="12700" algn="l" rtl="0" eaLnBrk="0">
              <a:lnSpc>
                <a:spcPct val="99000"/>
              </a:lnSpc>
            </a:pPr>
            <a:r>
              <a:rPr sz="900" kern="0" spc="10" dirty="0">
                <a:solidFill>
                  <a:srgbClr val="000000">
                    <a:alpha val="100000"/>
                  </a:srgbClr>
                </a:solidFill>
                <a:latin typeface="宋体"/>
                <a:ea typeface="宋体"/>
                <a:cs typeface="宋体"/>
              </a:rPr>
              <a:t>社会主要矛盾的变化</a:t>
            </a:r>
            <a:endParaRPr lang="en-US" altLang="en-US" sz="900" dirty="0"/>
          </a:p>
        </p:txBody>
      </p:sp>
      <p:sp>
        <p:nvSpPr>
          <p:cNvPr id="62" name="textbox 62"/>
          <p:cNvSpPr/>
          <p:nvPr/>
        </p:nvSpPr>
        <p:spPr>
          <a:xfrm>
            <a:off x="1936725" y="3903761"/>
            <a:ext cx="1012189" cy="161925"/>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10" dirty="0">
                <a:solidFill>
                  <a:srgbClr val="000000">
                    <a:alpha val="100000"/>
                  </a:srgbClr>
                </a:solidFill>
                <a:latin typeface="宋体"/>
                <a:ea typeface="宋体"/>
                <a:cs typeface="宋体"/>
              </a:rPr>
              <a:t>坚定“四个自信”</a:t>
            </a:r>
            <a:endParaRPr lang="en-US" altLang="en-US" sz="900" dirty="0"/>
          </a:p>
        </p:txBody>
      </p:sp>
      <p:sp>
        <p:nvSpPr>
          <p:cNvPr id="64" name="textbox 64"/>
          <p:cNvSpPr/>
          <p:nvPr/>
        </p:nvSpPr>
        <p:spPr>
          <a:xfrm>
            <a:off x="952491" y="3529081"/>
            <a:ext cx="744219" cy="161925"/>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40" dirty="0">
                <a:solidFill>
                  <a:srgbClr val="000000">
                    <a:alpha val="100000"/>
                  </a:srgbClr>
                </a:solidFill>
                <a:latin typeface="宋体"/>
                <a:ea typeface="宋体"/>
                <a:cs typeface="宋体"/>
              </a:rPr>
              <a:t>方向决定道路</a:t>
            </a:r>
            <a:endParaRPr lang="en-US" altLang="en-US" sz="900" dirty="0"/>
          </a:p>
        </p:txBody>
      </p:sp>
      <p:sp>
        <p:nvSpPr>
          <p:cNvPr id="66" name="textbox 66"/>
          <p:cNvSpPr/>
          <p:nvPr/>
        </p:nvSpPr>
        <p:spPr>
          <a:xfrm>
            <a:off x="952491" y="5522954"/>
            <a:ext cx="625475" cy="161925"/>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40" dirty="0">
                <a:solidFill>
                  <a:srgbClr val="000000">
                    <a:alpha val="100000"/>
                  </a:srgbClr>
                </a:solidFill>
                <a:latin typeface="宋体"/>
                <a:ea typeface="宋体"/>
                <a:cs typeface="宋体"/>
              </a:rPr>
              <a:t>进入新时代</a:t>
            </a:r>
            <a:endParaRPr lang="en-US" altLang="en-US" sz="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68"/>
          <p:cNvPicPr>
            <a:picLocks noChangeAspect="1"/>
          </p:cNvPicPr>
          <p:nvPr/>
        </p:nvPicPr>
        <p:blipFill>
          <a:blip r:embed="rId2"/>
          <a:stretch>
            <a:fillRect/>
          </a:stretch>
        </p:blipFill>
        <p:spPr>
          <a:xfrm rot="21600000">
            <a:off x="431778" y="2813082"/>
            <a:ext cx="6908832" cy="5975317"/>
          </a:xfrm>
          <a:prstGeom prst="rect">
            <a:avLst/>
          </a:prstGeom>
        </p:spPr>
      </p:pic>
      <p:sp>
        <p:nvSpPr>
          <p:cNvPr id="70" name="textbox 70"/>
          <p:cNvSpPr/>
          <p:nvPr/>
        </p:nvSpPr>
        <p:spPr>
          <a:xfrm>
            <a:off x="161571" y="2094069"/>
            <a:ext cx="6821169" cy="688975"/>
          </a:xfrm>
          <a:prstGeom prst="rect">
            <a:avLst/>
          </a:prstGeom>
        </p:spPr>
        <p:txBody>
          <a:bodyPr vert="horz" wrap="square" lIns="0" tIns="0" rIns="0" bIns="0"/>
          <a:lstStyle/>
          <a:p>
            <a:pPr algn="l" rtl="0" eaLnBrk="0">
              <a:lnSpc>
                <a:spcPct val="75000"/>
              </a:lnSpc>
            </a:pPr>
            <a:endParaRPr lang="en-US" altLang="en-US" sz="100" dirty="0"/>
          </a:p>
          <a:p>
            <a:pPr algn="r" rtl="0" eaLnBrk="0">
              <a:lnSpc>
                <a:spcPct val="98000"/>
              </a:lnSpc>
            </a:pPr>
            <a:r>
              <a:rPr sz="2000" b="1" kern="0" spc="80" dirty="0">
                <a:solidFill>
                  <a:srgbClr val="000000">
                    <a:alpha val="100000"/>
                  </a:srgbClr>
                </a:solidFill>
                <a:latin typeface="SimHei"/>
                <a:ea typeface="SimHei"/>
                <a:cs typeface="SimHei"/>
              </a:rPr>
              <a:t>第二章</a:t>
            </a:r>
            <a:r>
              <a:rPr sz="2000" kern="0" spc="80" dirty="0">
                <a:solidFill>
                  <a:srgbClr val="000000">
                    <a:alpha val="100000"/>
                  </a:srgbClr>
                </a:solidFill>
                <a:latin typeface="SimHei"/>
                <a:ea typeface="SimHei"/>
                <a:cs typeface="SimHei"/>
              </a:rPr>
              <a:t>  </a:t>
            </a:r>
            <a:r>
              <a:rPr sz="2000" b="1" kern="0" spc="80" dirty="0">
                <a:solidFill>
                  <a:srgbClr val="000000">
                    <a:alpha val="100000"/>
                  </a:srgbClr>
                </a:solidFill>
                <a:latin typeface="SimHei"/>
                <a:ea typeface="SimHei"/>
                <a:cs typeface="SimHei"/>
              </a:rPr>
              <a:t>以中国式现代化全面推进中华</a:t>
            </a:r>
            <a:r>
              <a:rPr sz="2000" b="1" kern="0" spc="70" dirty="0">
                <a:solidFill>
                  <a:srgbClr val="000000">
                    <a:alpha val="100000"/>
                  </a:srgbClr>
                </a:solidFill>
                <a:latin typeface="SimHei"/>
                <a:ea typeface="SimHei"/>
                <a:cs typeface="SimHei"/>
              </a:rPr>
              <a:t>民族伟大复兴</a:t>
            </a:r>
            <a:endParaRPr lang="en-US" altLang="en-US" sz="2000" dirty="0"/>
          </a:p>
          <a:p>
            <a:pPr algn="l" rtl="0" eaLnBrk="0">
              <a:lnSpc>
                <a:spcPct val="101000"/>
              </a:lnSpc>
            </a:pPr>
            <a:endParaRPr lang="en-US" altLang="en-US" sz="900" dirty="0"/>
          </a:p>
          <a:p>
            <a:pPr marL="12700" algn="l" rtl="0" eaLnBrk="0">
              <a:lnSpc>
                <a:spcPct val="99000"/>
              </a:lnSpc>
              <a:spcBef>
                <a:spcPts val="5"/>
              </a:spcBef>
            </a:pPr>
            <a:r>
              <a:rPr sz="1500" b="1" kern="0" spc="70" dirty="0">
                <a:solidFill>
                  <a:srgbClr val="000000">
                    <a:alpha val="100000"/>
                  </a:srgbClr>
                </a:solidFill>
                <a:latin typeface="SimHei"/>
                <a:ea typeface="SimHei"/>
                <a:cs typeface="SimHei"/>
              </a:rPr>
              <a:t>本章思维导图</a:t>
            </a:r>
            <a:endParaRPr lang="en-US" altLang="en-US" sz="1500" dirty="0"/>
          </a:p>
        </p:txBody>
      </p:sp>
      <p:sp>
        <p:nvSpPr>
          <p:cNvPr id="72" name="textbox 72"/>
          <p:cNvSpPr/>
          <p:nvPr/>
        </p:nvSpPr>
        <p:spPr>
          <a:xfrm>
            <a:off x="3136924" y="4392723"/>
            <a:ext cx="4072254" cy="828675"/>
          </a:xfrm>
          <a:prstGeom prst="rect">
            <a:avLst/>
          </a:prstGeom>
        </p:spPr>
        <p:txBody>
          <a:bodyPr vert="horz" wrap="square" lIns="0" tIns="0" rIns="0" bIns="0"/>
          <a:lstStyle/>
          <a:p>
            <a:pPr algn="l" rtl="0" eaLnBrk="0">
              <a:lnSpc>
                <a:spcPct val="87000"/>
              </a:lnSpc>
            </a:pPr>
            <a:endParaRPr lang="en-US" altLang="en-US" sz="100" dirty="0"/>
          </a:p>
          <a:p>
            <a:pPr marL="1452880" indent="-1440815" algn="l" rtl="0" eaLnBrk="0">
              <a:lnSpc>
                <a:spcPct val="112000"/>
              </a:lnSpc>
            </a:pPr>
            <a:r>
              <a:rPr sz="900" kern="0" spc="40" dirty="0">
                <a:solidFill>
                  <a:srgbClr val="000000">
                    <a:alpha val="100000"/>
                  </a:srgbClr>
                </a:solidFill>
                <a:latin typeface="宋体"/>
                <a:ea typeface="宋体"/>
                <a:cs typeface="宋体"/>
              </a:rPr>
              <a:t>中国式现代化是中国共产党领导人民长期探索和实践的重大成果</a:t>
            </a:r>
            <a:r>
              <a:rPr sz="900" kern="0" spc="0" dirty="0">
                <a:solidFill>
                  <a:srgbClr val="000000">
                    <a:alpha val="100000"/>
                  </a:srgbClr>
                </a:solidFill>
                <a:latin typeface="宋体"/>
                <a:ea typeface="宋体"/>
                <a:cs typeface="宋体"/>
              </a:rPr>
              <a:t>             </a:t>
            </a:r>
            <a:r>
              <a:rPr sz="900" kern="0" spc="20" dirty="0">
                <a:solidFill>
                  <a:srgbClr val="000000">
                    <a:alpha val="100000"/>
                  </a:srgbClr>
                </a:solidFill>
                <a:latin typeface="宋体"/>
                <a:ea typeface="宋体"/>
                <a:cs typeface="宋体"/>
              </a:rPr>
              <a:t>人口规模巨大</a:t>
            </a:r>
            <a:endParaRPr lang="en-US" altLang="en-US" sz="900" dirty="0"/>
          </a:p>
          <a:p>
            <a:pPr algn="r" rtl="0" eaLnBrk="0">
              <a:lnSpc>
                <a:spcPct val="99000"/>
              </a:lnSpc>
              <a:spcBef>
                <a:spcPts val="330"/>
              </a:spcBef>
            </a:pPr>
            <a:r>
              <a:rPr sz="900" kern="0" spc="30" dirty="0">
                <a:solidFill>
                  <a:srgbClr val="000000">
                    <a:alpha val="100000"/>
                  </a:srgbClr>
                </a:solidFill>
                <a:latin typeface="宋体"/>
                <a:ea typeface="宋体"/>
                <a:cs typeface="宋体"/>
              </a:rPr>
              <a:t>区别西方现代化的显著标志</a:t>
            </a:r>
            <a:r>
              <a:rPr sz="900" kern="0" spc="30" dirty="0">
                <a:solidFill>
                  <a:srgbClr val="0E9DD1">
                    <a:alpha val="100000"/>
                  </a:srgbClr>
                </a:solidFill>
                <a:latin typeface="宋体"/>
                <a:ea typeface="宋体"/>
                <a:cs typeface="宋体"/>
              </a:rPr>
              <a:t>——</a:t>
            </a:r>
            <a:r>
              <a:rPr sz="900" kern="0" spc="30" dirty="0">
                <a:solidFill>
                  <a:srgbClr val="000000">
                    <a:alpha val="100000"/>
                  </a:srgbClr>
                </a:solidFill>
                <a:latin typeface="宋体"/>
                <a:ea typeface="宋体"/>
                <a:cs typeface="宋体"/>
              </a:rPr>
              <a:t>全体人民共同</a:t>
            </a:r>
            <a:r>
              <a:rPr sz="900" kern="0" spc="30" dirty="0">
                <a:solidFill>
                  <a:srgbClr val="0E9DD1">
                    <a:alpha val="100000"/>
                  </a:srgbClr>
                </a:solidFill>
                <a:latin typeface="宋体"/>
                <a:ea typeface="宋体"/>
                <a:cs typeface="宋体"/>
              </a:rPr>
              <a:t>富</a:t>
            </a:r>
            <a:r>
              <a:rPr sz="900" kern="0" spc="30" dirty="0">
                <a:solidFill>
                  <a:srgbClr val="000000">
                    <a:alpha val="100000"/>
                  </a:srgbClr>
                </a:solidFill>
                <a:latin typeface="宋体"/>
                <a:ea typeface="宋体"/>
                <a:cs typeface="宋体"/>
              </a:rPr>
              <a:t>裕</a:t>
            </a:r>
            <a:endParaRPr lang="en-US" altLang="en-US" sz="900" dirty="0"/>
          </a:p>
          <a:p>
            <a:pPr marL="12700" algn="l" rtl="0" eaLnBrk="0">
              <a:lnSpc>
                <a:spcPts val="1170"/>
              </a:lnSpc>
              <a:spcBef>
                <a:spcPts val="125"/>
              </a:spcBef>
            </a:pPr>
            <a:r>
              <a:rPr sz="1400" kern="0" spc="40" baseline="5000" dirty="0">
                <a:solidFill>
                  <a:srgbClr val="000000">
                    <a:alpha val="100000"/>
                  </a:srgbClr>
                </a:solidFill>
                <a:latin typeface="宋体"/>
                <a:ea typeface="宋体"/>
                <a:cs typeface="宋体"/>
              </a:rPr>
              <a:t>中国式现代化的中国特色</a:t>
            </a:r>
            <a:r>
              <a:rPr sz="900" kern="0" spc="40" dirty="0">
                <a:solidFill>
                  <a:srgbClr val="000000">
                    <a:alpha val="100000"/>
                  </a:srgbClr>
                </a:solidFill>
                <a:latin typeface="宋体"/>
                <a:ea typeface="宋体"/>
                <a:cs typeface="宋体"/>
              </a:rPr>
              <a:t>  </a:t>
            </a:r>
            <a:r>
              <a:rPr sz="900" kern="0" spc="30" dirty="0">
                <a:solidFill>
                  <a:srgbClr val="000000">
                    <a:alpha val="100000"/>
                  </a:srgbClr>
                </a:solidFill>
                <a:latin typeface="宋体"/>
                <a:ea typeface="宋体"/>
                <a:cs typeface="宋体"/>
              </a:rPr>
              <a:t>根本要求——物质文明和精神文明相协调</a:t>
            </a:r>
            <a:endParaRPr lang="en-US" altLang="en-US" sz="900" dirty="0"/>
          </a:p>
          <a:p>
            <a:pPr marL="1453515" algn="l" rtl="0" eaLnBrk="0">
              <a:lnSpc>
                <a:spcPct val="99000"/>
              </a:lnSpc>
              <a:spcBef>
                <a:spcPts val="135"/>
              </a:spcBef>
            </a:pPr>
            <a:r>
              <a:rPr sz="900" kern="0" spc="0" dirty="0">
                <a:solidFill>
                  <a:srgbClr val="000000">
                    <a:alpha val="100000"/>
                  </a:srgbClr>
                </a:solidFill>
                <a:latin typeface="宋体"/>
                <a:ea typeface="宋体"/>
                <a:cs typeface="宋体"/>
              </a:rPr>
              <a:t>人与自然和谐共生</a:t>
            </a:r>
            <a:endParaRPr lang="en-US" altLang="en-US" sz="900" dirty="0"/>
          </a:p>
        </p:txBody>
      </p:sp>
      <p:sp>
        <p:nvSpPr>
          <p:cNvPr id="74" name="textbox 74"/>
          <p:cNvSpPr/>
          <p:nvPr/>
        </p:nvSpPr>
        <p:spPr>
          <a:xfrm>
            <a:off x="4114810" y="6697725"/>
            <a:ext cx="1587500" cy="1915795"/>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40" dirty="0">
                <a:solidFill>
                  <a:srgbClr val="000000">
                    <a:alpha val="100000"/>
                  </a:srgbClr>
                </a:solidFill>
                <a:latin typeface="宋体"/>
                <a:ea typeface="宋体"/>
                <a:cs typeface="宋体"/>
              </a:rPr>
              <a:t>坚持和加强党的全面领导</a:t>
            </a:r>
            <a:endParaRPr lang="en-US" altLang="en-US" sz="900" dirty="0"/>
          </a:p>
          <a:p>
            <a:pPr marL="12700" algn="l" rtl="0" eaLnBrk="0">
              <a:lnSpc>
                <a:spcPct val="99000"/>
              </a:lnSpc>
              <a:spcBef>
                <a:spcPts val="275"/>
              </a:spcBef>
            </a:pPr>
            <a:r>
              <a:rPr sz="900" kern="0" spc="30" dirty="0">
                <a:solidFill>
                  <a:srgbClr val="000000">
                    <a:alpha val="100000"/>
                  </a:srgbClr>
                </a:solidFill>
                <a:latin typeface="宋体"/>
                <a:ea typeface="宋体"/>
                <a:cs typeface="宋体"/>
              </a:rPr>
              <a:t>坚持中国特色社会主义道路</a:t>
            </a:r>
            <a:endParaRPr lang="en-US" altLang="en-US" sz="900" dirty="0"/>
          </a:p>
          <a:p>
            <a:pPr marL="12700" algn="l" rtl="0" eaLnBrk="0">
              <a:lnSpc>
                <a:spcPct val="112000"/>
              </a:lnSpc>
              <a:spcBef>
                <a:spcPts val="290"/>
              </a:spcBef>
            </a:pPr>
            <a:r>
              <a:rPr sz="900" kern="0" spc="40" dirty="0">
                <a:solidFill>
                  <a:srgbClr val="000000">
                    <a:alpha val="100000"/>
                  </a:srgbClr>
                </a:solidFill>
                <a:latin typeface="宋体"/>
                <a:ea typeface="宋体"/>
                <a:cs typeface="宋体"/>
              </a:rPr>
              <a:t>坚持以人民为中心的发展思想</a:t>
            </a:r>
            <a:r>
              <a:rPr sz="900" kern="0" spc="60" dirty="0">
                <a:solidFill>
                  <a:srgbClr val="000000">
                    <a:alpha val="100000"/>
                  </a:srgbClr>
                </a:solidFill>
                <a:latin typeface="宋体"/>
                <a:ea typeface="宋体"/>
                <a:cs typeface="宋体"/>
              </a:rPr>
              <a:t> </a:t>
            </a:r>
            <a:r>
              <a:rPr sz="900" kern="0" spc="40" dirty="0">
                <a:solidFill>
                  <a:srgbClr val="000000">
                    <a:alpha val="100000"/>
                  </a:srgbClr>
                </a:solidFill>
                <a:latin typeface="宋体"/>
                <a:ea typeface="宋体"/>
                <a:cs typeface="宋体"/>
              </a:rPr>
              <a:t>坚持深化改革开放</a:t>
            </a:r>
            <a:endParaRPr lang="en-US" altLang="en-US" sz="900" dirty="0"/>
          </a:p>
          <a:p>
            <a:pPr marL="12700" algn="l" rtl="0" eaLnBrk="0">
              <a:lnSpc>
                <a:spcPct val="99000"/>
              </a:lnSpc>
              <a:spcBef>
                <a:spcPts val="325"/>
              </a:spcBef>
            </a:pPr>
            <a:r>
              <a:rPr sz="900" kern="0" spc="40" dirty="0">
                <a:solidFill>
                  <a:srgbClr val="000000">
                    <a:alpha val="100000"/>
                  </a:srgbClr>
                </a:solidFill>
                <a:latin typeface="宋体"/>
                <a:ea typeface="宋体"/>
                <a:cs typeface="宋体"/>
              </a:rPr>
              <a:t>坚持发扬斗争精神</a:t>
            </a:r>
            <a:endParaRPr lang="en-US" altLang="en-US" sz="900" dirty="0"/>
          </a:p>
          <a:p>
            <a:pPr marL="12700" algn="l" rtl="0" eaLnBrk="0">
              <a:lnSpc>
                <a:spcPct val="99000"/>
              </a:lnSpc>
              <a:spcBef>
                <a:spcPts val="190"/>
              </a:spcBef>
            </a:pPr>
            <a:r>
              <a:rPr sz="900" kern="0" spc="30" dirty="0">
                <a:solidFill>
                  <a:srgbClr val="000000">
                    <a:alpha val="100000"/>
                  </a:srgbClr>
                </a:solidFill>
                <a:latin typeface="宋体"/>
                <a:ea typeface="宋体"/>
                <a:cs typeface="宋体"/>
              </a:rPr>
              <a:t>顶层设计与实践探索的关系</a:t>
            </a:r>
            <a:endParaRPr lang="en-US" altLang="en-US" sz="900" dirty="0"/>
          </a:p>
          <a:p>
            <a:pPr marL="12700" algn="l" rtl="0" eaLnBrk="0">
              <a:lnSpc>
                <a:spcPct val="100000"/>
              </a:lnSpc>
              <a:spcBef>
                <a:spcPts val="375"/>
              </a:spcBef>
            </a:pPr>
            <a:r>
              <a:rPr sz="900" kern="0" spc="60" dirty="0">
                <a:solidFill>
                  <a:srgbClr val="FFFFFF">
                    <a:alpha val="100000"/>
                  </a:srgbClr>
                </a:solidFill>
                <a:latin typeface="宋体"/>
                <a:ea typeface="宋体"/>
                <a:cs typeface="宋体"/>
              </a:rPr>
              <a:t>战略与策略的关系</a:t>
            </a:r>
            <a:endParaRPr lang="en-US" altLang="en-US" sz="900" dirty="0"/>
          </a:p>
          <a:p>
            <a:pPr marL="12700" algn="l" rtl="0" eaLnBrk="0">
              <a:lnSpc>
                <a:spcPct val="88000"/>
              </a:lnSpc>
              <a:spcBef>
                <a:spcPts val="320"/>
              </a:spcBef>
            </a:pPr>
            <a:r>
              <a:rPr sz="900" kern="0" spc="50" dirty="0">
                <a:solidFill>
                  <a:srgbClr val="000000">
                    <a:alpha val="100000"/>
                  </a:srgbClr>
                </a:solidFill>
                <a:latin typeface="宋体"/>
                <a:ea typeface="宋体"/>
                <a:cs typeface="宋体"/>
              </a:rPr>
              <a:t>守正与创新的的关系</a:t>
            </a:r>
            <a:endParaRPr lang="en-US" altLang="en-US" sz="900" dirty="0"/>
          </a:p>
          <a:p>
            <a:pPr marL="12700" algn="l" rtl="0" eaLnBrk="0">
              <a:lnSpc>
                <a:spcPts val="1295"/>
              </a:lnSpc>
            </a:pPr>
            <a:r>
              <a:rPr sz="900" kern="0" spc="40" dirty="0">
                <a:solidFill>
                  <a:srgbClr val="000000">
                    <a:alpha val="100000"/>
                  </a:srgbClr>
                </a:solidFill>
                <a:latin typeface="宋体"/>
                <a:ea typeface="宋体"/>
                <a:cs typeface="宋体"/>
              </a:rPr>
              <a:t>效率与公平的关系</a:t>
            </a:r>
            <a:endParaRPr lang="en-US" altLang="en-US" sz="900" dirty="0"/>
          </a:p>
          <a:p>
            <a:pPr marL="12700" algn="l" rtl="0" eaLnBrk="0">
              <a:lnSpc>
                <a:spcPct val="99000"/>
              </a:lnSpc>
              <a:spcBef>
                <a:spcPts val="655"/>
              </a:spcBef>
            </a:pPr>
            <a:r>
              <a:rPr sz="900" kern="0" spc="40" dirty="0">
                <a:solidFill>
                  <a:srgbClr val="1AA8CC">
                    <a:alpha val="100000"/>
                  </a:srgbClr>
                </a:solidFill>
                <a:latin typeface="宋体"/>
                <a:ea typeface="宋体"/>
                <a:cs typeface="宋体"/>
              </a:rPr>
              <a:t>活力与秩序的关系</a:t>
            </a:r>
            <a:endParaRPr lang="en-US" altLang="en-US" sz="900" dirty="0"/>
          </a:p>
          <a:p>
            <a:pPr algn="l" rtl="0" eaLnBrk="0">
              <a:lnSpc>
                <a:spcPct val="115000"/>
              </a:lnSpc>
            </a:pPr>
            <a:endParaRPr lang="en-US" altLang="en-US" sz="200" dirty="0"/>
          </a:p>
          <a:p>
            <a:pPr marL="12700" algn="l" rtl="0" eaLnBrk="0">
              <a:lnSpc>
                <a:spcPct val="100000"/>
              </a:lnSpc>
              <a:spcBef>
                <a:spcPts val="0"/>
              </a:spcBef>
            </a:pPr>
            <a:r>
              <a:rPr sz="900" kern="0" spc="30" dirty="0">
                <a:solidFill>
                  <a:srgbClr val="000000">
                    <a:alpha val="100000"/>
                  </a:srgbClr>
                </a:solidFill>
                <a:latin typeface="宋体"/>
                <a:ea typeface="宋体"/>
                <a:cs typeface="宋体"/>
              </a:rPr>
              <a:t>自立自强与对外开放的关系</a:t>
            </a:r>
            <a:endParaRPr lang="en-US" altLang="en-US" sz="900" dirty="0"/>
          </a:p>
        </p:txBody>
      </p:sp>
      <p:sp>
        <p:nvSpPr>
          <p:cNvPr id="76" name="textbox 76"/>
          <p:cNvSpPr/>
          <p:nvPr/>
        </p:nvSpPr>
        <p:spPr>
          <a:xfrm>
            <a:off x="3460720" y="2900053"/>
            <a:ext cx="3519170" cy="838835"/>
          </a:xfrm>
          <a:prstGeom prst="rect">
            <a:avLst/>
          </a:prstGeom>
        </p:spPr>
        <p:txBody>
          <a:bodyPr vert="horz" wrap="square" lIns="0" tIns="0" rIns="0" bIns="0"/>
          <a:lstStyle/>
          <a:p>
            <a:pPr algn="l" rtl="0" eaLnBrk="0">
              <a:lnSpc>
                <a:spcPct val="84000"/>
              </a:lnSpc>
            </a:pPr>
            <a:endParaRPr lang="en-US" altLang="en-US" sz="100" dirty="0"/>
          </a:p>
          <a:p>
            <a:pPr marL="12700" algn="l" rtl="0" eaLnBrk="0">
              <a:lnSpc>
                <a:spcPct val="112000"/>
              </a:lnSpc>
            </a:pPr>
            <a:r>
              <a:rPr sz="900" kern="0" spc="0" dirty="0">
                <a:solidFill>
                  <a:srgbClr val="000000">
                    <a:alpha val="100000"/>
                  </a:srgbClr>
                </a:solidFill>
                <a:latin typeface="宋体"/>
                <a:ea typeface="宋体"/>
                <a:cs typeface="宋体"/>
              </a:rPr>
              <a:t>党团结带领中国人民进行的一切奋斗、</a:t>
            </a:r>
            <a:r>
              <a:rPr sz="900" kern="0" spc="270" dirty="0">
                <a:solidFill>
                  <a:srgbClr val="000000">
                    <a:alpha val="100000"/>
                  </a:srgbClr>
                </a:solidFill>
                <a:latin typeface="宋体"/>
                <a:ea typeface="宋体"/>
                <a:cs typeface="宋体"/>
              </a:rPr>
              <a:t> </a:t>
            </a:r>
            <a:r>
              <a:rPr sz="900" kern="0" spc="0" dirty="0">
                <a:solidFill>
                  <a:srgbClr val="000000">
                    <a:alpha val="100000"/>
                  </a:srgbClr>
                </a:solidFill>
                <a:latin typeface="宋体"/>
                <a:ea typeface="宋体"/>
                <a:cs typeface="宋体"/>
              </a:rPr>
              <a:t>一切牺牲、</a:t>
            </a:r>
            <a:r>
              <a:rPr sz="900" kern="0" spc="220" dirty="0">
                <a:solidFill>
                  <a:srgbClr val="000000">
                    <a:alpha val="100000"/>
                  </a:srgbClr>
                </a:solidFill>
                <a:latin typeface="宋体"/>
                <a:ea typeface="宋体"/>
                <a:cs typeface="宋体"/>
              </a:rPr>
              <a:t> </a:t>
            </a:r>
            <a:r>
              <a:rPr sz="900" kern="0" spc="0" dirty="0">
                <a:solidFill>
                  <a:srgbClr val="000000">
                    <a:alpha val="100000"/>
                  </a:srgbClr>
                </a:solidFill>
                <a:latin typeface="宋体"/>
                <a:ea typeface="宋体"/>
                <a:cs typeface="宋体"/>
              </a:rPr>
              <a:t>一切创造的主题 </a:t>
            </a:r>
            <a:r>
              <a:rPr sz="900" kern="0" spc="30" dirty="0">
                <a:solidFill>
                  <a:srgbClr val="000000">
                    <a:alpha val="100000"/>
                  </a:srgbClr>
                </a:solidFill>
                <a:latin typeface="宋体"/>
                <a:ea typeface="宋体"/>
                <a:cs typeface="宋体"/>
              </a:rPr>
              <a:t>本质是国家富强、民族振兴、人民幸福</a:t>
            </a:r>
            <a:endParaRPr lang="en-US" altLang="en-US" sz="900" dirty="0"/>
          </a:p>
          <a:p>
            <a:pPr marL="12700" algn="l" rtl="0" eaLnBrk="0">
              <a:lnSpc>
                <a:spcPct val="99000"/>
              </a:lnSpc>
              <a:spcBef>
                <a:spcPts val="280"/>
              </a:spcBef>
            </a:pPr>
            <a:r>
              <a:rPr sz="900" kern="0" spc="40" dirty="0">
                <a:solidFill>
                  <a:srgbClr val="000000">
                    <a:alpha val="100000"/>
                  </a:srgbClr>
                </a:solidFill>
                <a:latin typeface="宋体"/>
                <a:ea typeface="宋体"/>
                <a:cs typeface="宋体"/>
              </a:rPr>
              <a:t>经济实力、科技实力、综合国力和人民生活水平跃上大台</a:t>
            </a:r>
            <a:r>
              <a:rPr sz="900" kern="0" spc="30" dirty="0">
                <a:solidFill>
                  <a:srgbClr val="000000">
                    <a:alpha val="100000"/>
                  </a:srgbClr>
                </a:solidFill>
                <a:latin typeface="宋体"/>
                <a:ea typeface="宋体"/>
                <a:cs typeface="宋体"/>
              </a:rPr>
              <a:t>阶</a:t>
            </a:r>
            <a:endParaRPr lang="en-US" altLang="en-US" sz="900" dirty="0"/>
          </a:p>
          <a:p>
            <a:pPr marL="12700" algn="l" rtl="0" eaLnBrk="0">
              <a:lnSpc>
                <a:spcPct val="88000"/>
              </a:lnSpc>
              <a:spcBef>
                <a:spcPts val="480"/>
              </a:spcBef>
            </a:pPr>
            <a:r>
              <a:rPr sz="900" kern="0" spc="40" dirty="0">
                <a:solidFill>
                  <a:srgbClr val="000000">
                    <a:alpha val="100000"/>
                  </a:srgbClr>
                </a:solidFill>
                <a:latin typeface="宋体"/>
                <a:ea typeface="宋体"/>
                <a:cs typeface="宋体"/>
              </a:rPr>
              <a:t>中华民族伟大复兴向前迈出新的一大步</a:t>
            </a:r>
            <a:endParaRPr lang="en-US" altLang="en-US" sz="900" dirty="0"/>
          </a:p>
          <a:p>
            <a:pPr marL="12700" algn="l" rtl="0" eaLnBrk="0">
              <a:lnSpc>
                <a:spcPts val="1200"/>
              </a:lnSpc>
            </a:pPr>
            <a:r>
              <a:rPr sz="900" kern="0" spc="50" dirty="0">
                <a:solidFill>
                  <a:srgbClr val="000000">
                    <a:alpha val="100000"/>
                  </a:srgbClr>
                </a:solidFill>
                <a:latin typeface="宋体"/>
                <a:ea typeface="宋体"/>
                <a:cs typeface="宋体"/>
              </a:rPr>
              <a:t>探索人类解决贫困问</a:t>
            </a:r>
            <a:r>
              <a:rPr sz="900" kern="0" spc="40" dirty="0">
                <a:solidFill>
                  <a:srgbClr val="000000">
                    <a:alpha val="100000"/>
                  </a:srgbClr>
                </a:solidFill>
                <a:latin typeface="宋体"/>
                <a:ea typeface="宋体"/>
                <a:cs typeface="宋体"/>
              </a:rPr>
              <a:t>题的新路径</a:t>
            </a:r>
            <a:endParaRPr lang="en-US" altLang="en-US" sz="900" dirty="0"/>
          </a:p>
        </p:txBody>
      </p:sp>
      <p:sp>
        <p:nvSpPr>
          <p:cNvPr id="78" name="textbox 78"/>
          <p:cNvSpPr/>
          <p:nvPr/>
        </p:nvSpPr>
        <p:spPr>
          <a:xfrm>
            <a:off x="2190775" y="3757286"/>
            <a:ext cx="4058284" cy="504825"/>
          </a:xfrm>
          <a:prstGeom prst="rect">
            <a:avLst/>
          </a:prstGeom>
        </p:spPr>
        <p:txBody>
          <a:bodyPr vert="horz" wrap="square" lIns="0" tIns="0" rIns="0" bIns="0"/>
          <a:lstStyle/>
          <a:p>
            <a:pPr algn="l" rtl="0" eaLnBrk="0">
              <a:lnSpc>
                <a:spcPct val="84000"/>
              </a:lnSpc>
            </a:pPr>
            <a:endParaRPr lang="en-US" altLang="en-US" sz="100" dirty="0"/>
          </a:p>
          <a:p>
            <a:pPr marL="1663065" algn="l" rtl="0" eaLnBrk="0">
              <a:lnSpc>
                <a:spcPct val="99000"/>
              </a:lnSpc>
            </a:pPr>
            <a:r>
              <a:rPr sz="900" kern="0" spc="40" dirty="0">
                <a:solidFill>
                  <a:srgbClr val="000000">
                    <a:alpha val="100000"/>
                  </a:srgbClr>
                </a:solidFill>
                <a:latin typeface="宋体"/>
                <a:ea typeface="宋体"/>
                <a:cs typeface="宋体"/>
              </a:rPr>
              <a:t>2020年到2035</a:t>
            </a:r>
            <a:r>
              <a:rPr sz="900" kern="0" spc="30" dirty="0">
                <a:solidFill>
                  <a:srgbClr val="000000">
                    <a:alpha val="100000"/>
                  </a:srgbClr>
                </a:solidFill>
                <a:latin typeface="宋体"/>
                <a:ea typeface="宋体"/>
                <a:cs typeface="宋体"/>
              </a:rPr>
              <a:t>年基本实现现代化</a:t>
            </a:r>
            <a:endParaRPr lang="en-US" altLang="en-US" sz="900" dirty="0"/>
          </a:p>
          <a:p>
            <a:pPr marL="1662430" indent="-1650365" algn="l" rtl="0" eaLnBrk="0">
              <a:lnSpc>
                <a:spcPct val="114000"/>
              </a:lnSpc>
              <a:spcBef>
                <a:spcPts val="225"/>
              </a:spcBef>
            </a:pPr>
            <a:r>
              <a:rPr sz="1400" kern="0" spc="30" baseline="19000" dirty="0">
                <a:solidFill>
                  <a:srgbClr val="000000">
                    <a:alpha val="100000"/>
                  </a:srgbClr>
                </a:solidFill>
                <a:latin typeface="宋体"/>
                <a:ea typeface="宋体"/>
                <a:cs typeface="宋体"/>
              </a:rPr>
              <a:t>全面建设社会主义现代化强国</a:t>
            </a:r>
            <a:r>
              <a:rPr sz="900" kern="0" spc="230" dirty="0">
                <a:solidFill>
                  <a:srgbClr val="000000">
                    <a:alpha val="100000"/>
                  </a:srgbClr>
                </a:solidFill>
                <a:latin typeface="宋体"/>
                <a:ea typeface="宋体"/>
                <a:cs typeface="宋体"/>
              </a:rPr>
              <a:t> </a:t>
            </a:r>
            <a:r>
              <a:rPr sz="1400" kern="0" spc="30" baseline="-11000" dirty="0">
                <a:solidFill>
                  <a:srgbClr val="000000">
                    <a:alpha val="100000"/>
                  </a:srgbClr>
                </a:solidFill>
                <a:latin typeface="宋体"/>
                <a:ea typeface="宋体"/>
                <a:cs typeface="宋体"/>
              </a:rPr>
              <a:t>2035年到本世纪中叶</a:t>
            </a:r>
            <a:r>
              <a:rPr sz="1400" kern="0" spc="20" baseline="-11000" dirty="0">
                <a:solidFill>
                  <a:srgbClr val="000000">
                    <a:alpha val="100000"/>
                  </a:srgbClr>
                </a:solidFill>
                <a:latin typeface="宋体"/>
                <a:ea typeface="宋体"/>
                <a:cs typeface="宋体"/>
              </a:rPr>
              <a:t>把我国建成富强民主文明</a:t>
            </a:r>
            <a:r>
              <a:rPr sz="900" kern="0" spc="0" dirty="0">
                <a:solidFill>
                  <a:srgbClr val="000000">
                    <a:alpha val="100000"/>
                  </a:srgbClr>
                </a:solidFill>
                <a:latin typeface="宋体"/>
                <a:ea typeface="宋体"/>
                <a:cs typeface="宋体"/>
              </a:rPr>
              <a:t> </a:t>
            </a:r>
            <a:r>
              <a:rPr sz="900" kern="0" spc="30" dirty="0">
                <a:solidFill>
                  <a:srgbClr val="000000">
                    <a:alpha val="100000"/>
                  </a:srgbClr>
                </a:solidFill>
                <a:latin typeface="宋体"/>
                <a:ea typeface="宋体"/>
                <a:cs typeface="宋体"/>
              </a:rPr>
              <a:t>和谐美丽的社会主义现</a:t>
            </a:r>
            <a:r>
              <a:rPr sz="900" kern="0" spc="20" dirty="0">
                <a:solidFill>
                  <a:srgbClr val="000000">
                    <a:alpha val="100000"/>
                  </a:srgbClr>
                </a:solidFill>
                <a:latin typeface="宋体"/>
                <a:ea typeface="宋体"/>
                <a:cs typeface="宋体"/>
              </a:rPr>
              <a:t>代化强国</a:t>
            </a:r>
            <a:endParaRPr lang="en-US" altLang="en-US" sz="900" dirty="0"/>
          </a:p>
        </p:txBody>
      </p:sp>
      <p:sp>
        <p:nvSpPr>
          <p:cNvPr id="80" name="textbox 80"/>
          <p:cNvSpPr/>
          <p:nvPr/>
        </p:nvSpPr>
        <p:spPr>
          <a:xfrm>
            <a:off x="3136924" y="5256258"/>
            <a:ext cx="2878454" cy="561340"/>
          </a:xfrm>
          <a:prstGeom prst="rect">
            <a:avLst/>
          </a:prstGeom>
        </p:spPr>
        <p:txBody>
          <a:bodyPr vert="horz" wrap="square" lIns="0" tIns="0" rIns="0" bIns="0"/>
          <a:lstStyle/>
          <a:p>
            <a:pPr algn="l" rtl="0" eaLnBrk="0">
              <a:lnSpc>
                <a:spcPct val="87000"/>
              </a:lnSpc>
            </a:pPr>
            <a:endParaRPr lang="en-US" altLang="en-US" sz="100" dirty="0"/>
          </a:p>
          <a:p>
            <a:pPr marL="1428115" algn="l" rtl="0" eaLnBrk="0">
              <a:lnSpc>
                <a:spcPct val="99000"/>
              </a:lnSpc>
            </a:pPr>
            <a:r>
              <a:rPr sz="900" kern="0" spc="60" dirty="0">
                <a:solidFill>
                  <a:srgbClr val="2CBBDF">
                    <a:alpha val="100000"/>
                  </a:srgbClr>
                </a:solidFill>
                <a:latin typeface="宋体"/>
                <a:ea typeface="宋体"/>
                <a:cs typeface="宋体"/>
              </a:rPr>
              <a:t>走和平发展道路</a:t>
            </a:r>
            <a:endParaRPr lang="en-US" altLang="en-US" sz="900" dirty="0"/>
          </a:p>
          <a:p>
            <a:pPr algn="l" rtl="0" eaLnBrk="0">
              <a:lnSpc>
                <a:spcPct val="150000"/>
              </a:lnSpc>
            </a:pPr>
            <a:endParaRPr lang="en-US" altLang="en-US" sz="1000" dirty="0"/>
          </a:p>
          <a:p>
            <a:pPr algn="l" rtl="0" eaLnBrk="0">
              <a:lnSpc>
                <a:spcPct val="114000"/>
              </a:lnSpc>
            </a:pPr>
            <a:endParaRPr lang="en-US" altLang="en-US" sz="200" dirty="0"/>
          </a:p>
          <a:p>
            <a:pPr marL="12700" algn="l" rtl="0" eaLnBrk="0">
              <a:lnSpc>
                <a:spcPct val="99000"/>
              </a:lnSpc>
              <a:spcBef>
                <a:spcPts val="0"/>
              </a:spcBef>
            </a:pPr>
            <a:r>
              <a:rPr sz="900" kern="0" spc="40" dirty="0">
                <a:solidFill>
                  <a:srgbClr val="000000">
                    <a:alpha val="100000"/>
                  </a:srgbClr>
                </a:solidFill>
                <a:latin typeface="宋体"/>
                <a:ea typeface="宋体"/>
                <a:cs typeface="宋体"/>
              </a:rPr>
              <a:t>中国式现代化的本质要求、定</a:t>
            </a:r>
            <a:r>
              <a:rPr sz="900" kern="0" spc="30" dirty="0">
                <a:solidFill>
                  <a:srgbClr val="000000">
                    <a:alpha val="100000"/>
                  </a:srgbClr>
                </a:solidFill>
                <a:latin typeface="宋体"/>
                <a:ea typeface="宋体"/>
                <a:cs typeface="宋体"/>
              </a:rPr>
              <a:t>性——中国共产党的领导</a:t>
            </a:r>
            <a:endParaRPr lang="en-US" altLang="en-US" sz="900" dirty="0"/>
          </a:p>
        </p:txBody>
      </p:sp>
      <p:sp>
        <p:nvSpPr>
          <p:cNvPr id="82" name="textbox 82"/>
          <p:cNvSpPr/>
          <p:nvPr/>
        </p:nvSpPr>
        <p:spPr>
          <a:xfrm>
            <a:off x="5181562" y="6126200"/>
            <a:ext cx="2056764" cy="516890"/>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30" dirty="0">
                <a:solidFill>
                  <a:srgbClr val="000000">
                    <a:alpha val="100000"/>
                  </a:srgbClr>
                </a:solidFill>
                <a:latin typeface="宋体"/>
                <a:ea typeface="宋体"/>
                <a:cs typeface="宋体"/>
              </a:rPr>
              <a:t>打破“现代化=西方化”的</a:t>
            </a:r>
            <a:r>
              <a:rPr sz="900" kern="0" spc="20" dirty="0">
                <a:solidFill>
                  <a:srgbClr val="000000">
                    <a:alpha val="100000"/>
                  </a:srgbClr>
                </a:solidFill>
                <a:latin typeface="宋体"/>
                <a:ea typeface="宋体"/>
                <a:cs typeface="宋体"/>
              </a:rPr>
              <a:t>迷思</a:t>
            </a:r>
            <a:endParaRPr lang="en-US" altLang="en-US" sz="900" dirty="0"/>
          </a:p>
          <a:p>
            <a:pPr marL="12700" algn="l" rtl="0" eaLnBrk="0">
              <a:lnSpc>
                <a:spcPct val="99000"/>
              </a:lnSpc>
              <a:spcBef>
                <a:spcPts val="280"/>
              </a:spcBef>
            </a:pPr>
            <a:r>
              <a:rPr sz="900" kern="0" spc="40" dirty="0">
                <a:solidFill>
                  <a:srgbClr val="FFFFFF">
                    <a:alpha val="100000"/>
                  </a:srgbClr>
                </a:solidFill>
                <a:latin typeface="宋体"/>
                <a:ea typeface="宋体"/>
                <a:cs typeface="宋体"/>
              </a:rPr>
              <a:t>对西方式现代化理论和实践的重大超越</a:t>
            </a:r>
            <a:endParaRPr lang="en-US" altLang="en-US" sz="900" dirty="0"/>
          </a:p>
          <a:p>
            <a:pPr algn="l" rtl="0" eaLnBrk="0">
              <a:lnSpc>
                <a:spcPct val="104000"/>
              </a:lnSpc>
            </a:pPr>
            <a:endParaRPr lang="en-US" altLang="en-US" sz="300" dirty="0"/>
          </a:p>
          <a:p>
            <a:pPr marL="12700" algn="l" rtl="0" eaLnBrk="0">
              <a:lnSpc>
                <a:spcPct val="99000"/>
              </a:lnSpc>
              <a:spcBef>
                <a:spcPts val="0"/>
              </a:spcBef>
            </a:pPr>
            <a:r>
              <a:rPr sz="900" kern="0" spc="20" dirty="0">
                <a:solidFill>
                  <a:srgbClr val="000000">
                    <a:alpha val="100000"/>
                  </a:srgbClr>
                </a:solidFill>
                <a:latin typeface="宋体"/>
                <a:ea typeface="宋体"/>
                <a:cs typeface="宋体"/>
              </a:rPr>
              <a:t>为广大发展中国家提供了全新选择</a:t>
            </a:r>
            <a:endParaRPr lang="en-US" altLang="en-US" sz="900" dirty="0"/>
          </a:p>
        </p:txBody>
      </p:sp>
      <p:sp>
        <p:nvSpPr>
          <p:cNvPr id="84" name="textbox 84"/>
          <p:cNvSpPr/>
          <p:nvPr/>
        </p:nvSpPr>
        <p:spPr>
          <a:xfrm>
            <a:off x="6095974" y="5395599"/>
            <a:ext cx="1212214" cy="667384"/>
          </a:xfrm>
          <a:prstGeom prst="rect">
            <a:avLst/>
          </a:prstGeom>
        </p:spPr>
        <p:txBody>
          <a:bodyPr vert="horz" wrap="square" lIns="0" tIns="0" rIns="0" bIns="0"/>
          <a:lstStyle/>
          <a:p>
            <a:pPr algn="l" rtl="0" eaLnBrk="0">
              <a:lnSpc>
                <a:spcPct val="84000"/>
              </a:lnSpc>
            </a:pPr>
            <a:endParaRPr lang="en-US" altLang="en-US" sz="100" dirty="0"/>
          </a:p>
          <a:p>
            <a:pPr marL="12700" algn="l" rtl="0" eaLnBrk="0">
              <a:lnSpc>
                <a:spcPct val="99000"/>
              </a:lnSpc>
            </a:pPr>
            <a:r>
              <a:rPr sz="900" kern="0" spc="30" dirty="0">
                <a:solidFill>
                  <a:srgbClr val="000000">
                    <a:alpha val="100000"/>
                  </a:srgbClr>
                </a:solidFill>
                <a:latin typeface="宋体"/>
                <a:ea typeface="宋体"/>
                <a:cs typeface="宋体"/>
              </a:rPr>
              <a:t>决定根本性质</a:t>
            </a:r>
            <a:endParaRPr lang="en-US" altLang="en-US" sz="900" dirty="0"/>
          </a:p>
          <a:p>
            <a:pPr marL="12700" algn="l" rtl="0" eaLnBrk="0">
              <a:lnSpc>
                <a:spcPct val="99000"/>
              </a:lnSpc>
              <a:spcBef>
                <a:spcPts val="340"/>
              </a:spcBef>
            </a:pPr>
            <a:r>
              <a:rPr sz="900" kern="0" spc="30" dirty="0">
                <a:solidFill>
                  <a:srgbClr val="000000">
                    <a:alpha val="100000"/>
                  </a:srgbClr>
                </a:solidFill>
                <a:latin typeface="宋体"/>
                <a:ea typeface="宋体"/>
                <a:cs typeface="宋体"/>
              </a:rPr>
              <a:t>锚定奋斗目标行稳致远</a:t>
            </a:r>
            <a:endParaRPr lang="en-US" altLang="en-US" sz="900" dirty="0"/>
          </a:p>
          <a:p>
            <a:pPr marL="12700" algn="l" rtl="0" eaLnBrk="0">
              <a:lnSpc>
                <a:spcPct val="88000"/>
              </a:lnSpc>
              <a:spcBef>
                <a:spcPts val="425"/>
              </a:spcBef>
            </a:pPr>
            <a:r>
              <a:rPr sz="900" kern="0" spc="70" dirty="0">
                <a:solidFill>
                  <a:srgbClr val="000000">
                    <a:alpha val="100000"/>
                  </a:srgbClr>
                </a:solidFill>
                <a:latin typeface="宋体"/>
                <a:ea typeface="宋体"/>
                <a:cs typeface="宋体"/>
              </a:rPr>
              <a:t>激发强</a:t>
            </a:r>
            <a:r>
              <a:rPr sz="900" kern="0" spc="70" dirty="0">
                <a:solidFill>
                  <a:srgbClr val="2AA8CF">
                    <a:alpha val="100000"/>
                  </a:srgbClr>
                </a:solidFill>
                <a:latin typeface="宋体"/>
                <a:ea typeface="宋体"/>
                <a:cs typeface="宋体"/>
              </a:rPr>
              <a:t>劲动力</a:t>
            </a:r>
            <a:endParaRPr lang="en-US" altLang="en-US" sz="900" dirty="0"/>
          </a:p>
          <a:p>
            <a:pPr marL="44450" algn="l" rtl="0" eaLnBrk="0">
              <a:lnSpc>
                <a:spcPts val="1200"/>
              </a:lnSpc>
            </a:pPr>
            <a:r>
              <a:rPr sz="900" kern="0" spc="40" dirty="0">
                <a:solidFill>
                  <a:srgbClr val="000000">
                    <a:alpha val="100000"/>
                  </a:srgbClr>
                </a:solidFill>
                <a:latin typeface="宋体"/>
                <a:ea typeface="宋体"/>
                <a:cs typeface="宋体"/>
              </a:rPr>
              <a:t>凝聚磅礴力量</a:t>
            </a:r>
            <a:endParaRPr lang="en-US" altLang="en-US" sz="900" dirty="0"/>
          </a:p>
        </p:txBody>
      </p:sp>
      <p:sp>
        <p:nvSpPr>
          <p:cNvPr id="86" name="textbox 86"/>
          <p:cNvSpPr/>
          <p:nvPr/>
        </p:nvSpPr>
        <p:spPr>
          <a:xfrm>
            <a:off x="2190775" y="2868693"/>
            <a:ext cx="1228089" cy="662940"/>
          </a:xfrm>
          <a:prstGeom prst="rect">
            <a:avLst/>
          </a:prstGeom>
        </p:spPr>
        <p:txBody>
          <a:bodyPr vert="horz" wrap="square" lIns="0" tIns="0" rIns="0" bIns="0"/>
          <a:lstStyle/>
          <a:p>
            <a:pPr algn="l" rtl="0" eaLnBrk="0">
              <a:lnSpc>
                <a:spcPct val="77000"/>
              </a:lnSpc>
            </a:pPr>
            <a:endParaRPr lang="en-US" altLang="en-US" sz="100" dirty="0"/>
          </a:p>
          <a:p>
            <a:pPr marL="381000" indent="-368300" algn="l" rtl="0" eaLnBrk="0">
              <a:lnSpc>
                <a:spcPct val="94000"/>
              </a:lnSpc>
            </a:pPr>
            <a:r>
              <a:rPr sz="900" kern="0" spc="40" dirty="0">
                <a:solidFill>
                  <a:srgbClr val="000000">
                    <a:alpha val="100000"/>
                  </a:srgbClr>
                </a:solidFill>
                <a:latin typeface="宋体"/>
                <a:ea typeface="宋体"/>
                <a:cs typeface="宋体"/>
              </a:rPr>
              <a:t>实现中华民族伟大复兴</a:t>
            </a:r>
            <a:r>
              <a:rPr sz="900" kern="0" spc="20" dirty="0">
                <a:solidFill>
                  <a:srgbClr val="000000">
                    <a:alpha val="100000"/>
                  </a:srgbClr>
                </a:solidFill>
                <a:latin typeface="宋体"/>
                <a:ea typeface="宋体"/>
                <a:cs typeface="宋体"/>
              </a:rPr>
              <a:t> </a:t>
            </a:r>
            <a:r>
              <a:rPr sz="900" kern="0" spc="40" dirty="0">
                <a:solidFill>
                  <a:srgbClr val="000000">
                    <a:alpha val="100000"/>
                  </a:srgbClr>
                </a:solidFill>
                <a:latin typeface="宋体"/>
                <a:ea typeface="宋体"/>
                <a:cs typeface="宋体"/>
              </a:rPr>
              <a:t>的中国梦</a:t>
            </a:r>
            <a:endParaRPr lang="en-US" altLang="en-US" sz="900" dirty="0"/>
          </a:p>
          <a:p>
            <a:pPr algn="l" rtl="0" eaLnBrk="0">
              <a:lnSpc>
                <a:spcPct val="102000"/>
              </a:lnSpc>
            </a:pPr>
            <a:endParaRPr lang="en-US" altLang="en-US" sz="800" dirty="0"/>
          </a:p>
          <a:p>
            <a:pPr marL="387350" indent="-374650" algn="l" rtl="0" eaLnBrk="0">
              <a:lnSpc>
                <a:spcPct val="93000"/>
              </a:lnSpc>
              <a:spcBef>
                <a:spcPts val="5"/>
              </a:spcBef>
            </a:pPr>
            <a:r>
              <a:rPr sz="900" kern="0" spc="40" dirty="0">
                <a:solidFill>
                  <a:srgbClr val="000000">
                    <a:alpha val="100000"/>
                  </a:srgbClr>
                </a:solidFill>
                <a:latin typeface="宋体"/>
                <a:ea typeface="宋体"/>
                <a:cs typeface="宋体"/>
              </a:rPr>
              <a:t>在中华大地上全面建成</a:t>
            </a:r>
            <a:r>
              <a:rPr sz="900" kern="0" spc="50" dirty="0">
                <a:solidFill>
                  <a:srgbClr val="000000">
                    <a:alpha val="100000"/>
                  </a:srgbClr>
                </a:solidFill>
                <a:latin typeface="宋体"/>
                <a:ea typeface="宋体"/>
                <a:cs typeface="宋体"/>
              </a:rPr>
              <a:t> </a:t>
            </a:r>
            <a:r>
              <a:rPr sz="900" kern="0" spc="-20" dirty="0">
                <a:solidFill>
                  <a:srgbClr val="000000">
                    <a:alpha val="100000"/>
                  </a:srgbClr>
                </a:solidFill>
                <a:latin typeface="宋体"/>
                <a:ea typeface="宋体"/>
                <a:cs typeface="宋体"/>
              </a:rPr>
              <a:t>小康社会</a:t>
            </a:r>
            <a:endParaRPr lang="en-US" altLang="en-US" sz="900" dirty="0"/>
          </a:p>
        </p:txBody>
      </p:sp>
      <p:sp>
        <p:nvSpPr>
          <p:cNvPr id="88" name="textbox 88"/>
          <p:cNvSpPr/>
          <p:nvPr/>
        </p:nvSpPr>
        <p:spPr>
          <a:xfrm>
            <a:off x="990576" y="5332517"/>
            <a:ext cx="1939925" cy="282575"/>
          </a:xfrm>
          <a:prstGeom prst="rect">
            <a:avLst/>
          </a:prstGeom>
        </p:spPr>
        <p:txBody>
          <a:bodyPr vert="horz" wrap="square" lIns="0" tIns="0" rIns="0" bIns="0"/>
          <a:lstStyle/>
          <a:p>
            <a:pPr algn="l" rtl="0" eaLnBrk="0">
              <a:lnSpc>
                <a:spcPct val="77000"/>
              </a:lnSpc>
            </a:pPr>
            <a:endParaRPr lang="en-US" altLang="en-US" sz="100" dirty="0"/>
          </a:p>
          <a:p>
            <a:pPr marL="558800" indent="-546100" algn="l" rtl="0" eaLnBrk="0">
              <a:lnSpc>
                <a:spcPct val="94000"/>
              </a:lnSpc>
            </a:pPr>
            <a:r>
              <a:rPr sz="900" kern="0" spc="40" dirty="0">
                <a:solidFill>
                  <a:srgbClr val="000000">
                    <a:alpha val="100000"/>
                  </a:srgbClr>
                </a:solidFill>
                <a:latin typeface="宋体"/>
                <a:ea typeface="宋体"/>
                <a:cs typeface="宋体"/>
              </a:rPr>
              <a:t>中国式现代化是强国建设、民族复兴</a:t>
            </a:r>
            <a:r>
              <a:rPr sz="900" kern="0" spc="10" dirty="0">
                <a:solidFill>
                  <a:srgbClr val="000000">
                    <a:alpha val="100000"/>
                  </a:srgbClr>
                </a:solidFill>
                <a:latin typeface="宋体"/>
                <a:ea typeface="宋体"/>
                <a:cs typeface="宋体"/>
              </a:rPr>
              <a:t> </a:t>
            </a:r>
            <a:r>
              <a:rPr sz="900" kern="0" spc="30" dirty="0">
                <a:solidFill>
                  <a:srgbClr val="000000">
                    <a:alpha val="100000"/>
                  </a:srgbClr>
                </a:solidFill>
                <a:latin typeface="宋体"/>
                <a:ea typeface="宋体"/>
                <a:cs typeface="宋体"/>
              </a:rPr>
              <a:t>的唯一正确道路</a:t>
            </a:r>
            <a:endParaRPr lang="en-US" altLang="en-US" sz="900" dirty="0"/>
          </a:p>
        </p:txBody>
      </p:sp>
      <p:sp>
        <p:nvSpPr>
          <p:cNvPr id="90" name="textbox 90"/>
          <p:cNvSpPr/>
          <p:nvPr/>
        </p:nvSpPr>
        <p:spPr>
          <a:xfrm>
            <a:off x="586586" y="4671857"/>
            <a:ext cx="156845" cy="2296160"/>
          </a:xfrm>
          <a:prstGeom prst="rect">
            <a:avLst/>
          </a:prstGeom>
        </p:spPr>
        <p:txBody>
          <a:bodyPr vert="eaVert" wrap="square" lIns="0" tIns="0" rIns="0" bIns="0"/>
          <a:lstStyle/>
          <a:p>
            <a:pPr algn="l" rtl="0" eaLnBrk="0">
              <a:lnSpc>
                <a:spcPct val="80000"/>
              </a:lnSpc>
            </a:pPr>
            <a:endParaRPr lang="en-US" altLang="en-US" sz="100" dirty="0"/>
          </a:p>
          <a:p>
            <a:pPr marL="12700" algn="l" rtl="0" eaLnBrk="0">
              <a:lnSpc>
                <a:spcPct val="94000"/>
              </a:lnSpc>
            </a:pPr>
            <a:r>
              <a:rPr sz="900" kern="0" spc="40" dirty="0">
                <a:solidFill>
                  <a:srgbClr val="000000">
                    <a:alpha val="100000"/>
                  </a:srgbClr>
                </a:solidFill>
                <a:latin typeface="宋体"/>
                <a:ea typeface="宋体"/>
                <a:cs typeface="宋体"/>
              </a:rPr>
              <a:t>以中国式现代化全面推进中华民族佛大专采</a:t>
            </a:r>
            <a:endParaRPr lang="en-US" altLang="en-US" sz="900" dirty="0"/>
          </a:p>
        </p:txBody>
      </p:sp>
      <p:sp>
        <p:nvSpPr>
          <p:cNvPr id="92" name="textbox 92"/>
          <p:cNvSpPr/>
          <p:nvPr/>
        </p:nvSpPr>
        <p:spPr>
          <a:xfrm>
            <a:off x="990576" y="3440218"/>
            <a:ext cx="1068705" cy="282575"/>
          </a:xfrm>
          <a:prstGeom prst="rect">
            <a:avLst/>
          </a:prstGeom>
        </p:spPr>
        <p:txBody>
          <a:bodyPr vert="horz" wrap="square" lIns="0" tIns="0" rIns="0" bIns="0"/>
          <a:lstStyle/>
          <a:p>
            <a:pPr algn="l" rtl="0" eaLnBrk="0">
              <a:lnSpc>
                <a:spcPct val="77000"/>
              </a:lnSpc>
            </a:pPr>
            <a:endParaRPr lang="en-US" altLang="en-US" sz="100" dirty="0"/>
          </a:p>
          <a:p>
            <a:pPr marL="139700" indent="-127000" algn="l" rtl="0" eaLnBrk="0">
              <a:lnSpc>
                <a:spcPct val="94000"/>
              </a:lnSpc>
            </a:pPr>
            <a:r>
              <a:rPr sz="900" kern="0" spc="-50" dirty="0">
                <a:solidFill>
                  <a:srgbClr val="000000">
                    <a:alpha val="100000"/>
                  </a:srgbClr>
                </a:solidFill>
                <a:latin typeface="宋体"/>
                <a:ea typeface="宋体"/>
                <a:cs typeface="宋体"/>
              </a:rPr>
              <a:t>中华民族近代以来，</a:t>
            </a:r>
            <a:r>
              <a:rPr sz="900" kern="0" spc="30" dirty="0">
                <a:solidFill>
                  <a:srgbClr val="000000">
                    <a:alpha val="100000"/>
                  </a:srgbClr>
                </a:solidFill>
                <a:latin typeface="宋体"/>
                <a:ea typeface="宋体"/>
                <a:cs typeface="宋体"/>
              </a:rPr>
              <a:t>  </a:t>
            </a:r>
            <a:r>
              <a:rPr sz="900" kern="0" spc="40" dirty="0">
                <a:solidFill>
                  <a:srgbClr val="000000">
                    <a:alpha val="100000"/>
                  </a:srgbClr>
                </a:solidFill>
                <a:latin typeface="宋体"/>
                <a:ea typeface="宋体"/>
                <a:cs typeface="宋体"/>
              </a:rPr>
              <a:t>最伟大的梦想</a:t>
            </a:r>
            <a:endParaRPr lang="en-US" altLang="en-US" sz="900" dirty="0"/>
          </a:p>
        </p:txBody>
      </p:sp>
      <p:sp>
        <p:nvSpPr>
          <p:cNvPr id="94" name="textbox 94"/>
          <p:cNvSpPr/>
          <p:nvPr/>
        </p:nvSpPr>
        <p:spPr>
          <a:xfrm>
            <a:off x="3136924" y="6208762"/>
            <a:ext cx="1911350" cy="161925"/>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30" dirty="0">
                <a:solidFill>
                  <a:srgbClr val="000000">
                    <a:alpha val="100000"/>
                  </a:srgbClr>
                </a:solidFill>
                <a:latin typeface="宋体"/>
                <a:ea typeface="宋体"/>
                <a:cs typeface="宋体"/>
              </a:rPr>
              <a:t>中国式现代化创造了人类</a:t>
            </a:r>
            <a:r>
              <a:rPr sz="900" kern="0" spc="20" dirty="0">
                <a:solidFill>
                  <a:srgbClr val="000000">
                    <a:alpha val="100000"/>
                  </a:srgbClr>
                </a:solidFill>
                <a:latin typeface="宋体"/>
                <a:ea typeface="宋体"/>
                <a:cs typeface="宋体"/>
              </a:rPr>
              <a:t>文明新形态</a:t>
            </a:r>
            <a:endParaRPr lang="en-US" altLang="en-US" sz="900" dirty="0"/>
          </a:p>
        </p:txBody>
      </p:sp>
      <p:sp>
        <p:nvSpPr>
          <p:cNvPr id="96" name="textbox 96"/>
          <p:cNvSpPr/>
          <p:nvPr/>
        </p:nvSpPr>
        <p:spPr>
          <a:xfrm>
            <a:off x="990576" y="7885205"/>
            <a:ext cx="1440814" cy="161925"/>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30" dirty="0">
                <a:solidFill>
                  <a:srgbClr val="000000">
                    <a:alpha val="100000"/>
                  </a:srgbClr>
                </a:solidFill>
                <a:latin typeface="宋体"/>
                <a:ea typeface="宋体"/>
                <a:cs typeface="宋体"/>
              </a:rPr>
              <a:t>推进中国式现代化行</a:t>
            </a:r>
            <a:r>
              <a:rPr sz="900" kern="0" spc="20" dirty="0">
                <a:solidFill>
                  <a:srgbClr val="000000">
                    <a:alpha val="100000"/>
                  </a:srgbClr>
                </a:solidFill>
                <a:latin typeface="宋体"/>
                <a:ea typeface="宋体"/>
                <a:cs typeface="宋体"/>
              </a:rPr>
              <a:t>稳致远</a:t>
            </a:r>
            <a:endParaRPr lang="en-US" altLang="en-US" sz="900" dirty="0"/>
          </a:p>
        </p:txBody>
      </p:sp>
      <p:sp>
        <p:nvSpPr>
          <p:cNvPr id="98" name="textbox 98"/>
          <p:cNvSpPr/>
          <p:nvPr/>
        </p:nvSpPr>
        <p:spPr>
          <a:xfrm>
            <a:off x="2698723" y="7968250"/>
            <a:ext cx="1341755" cy="162560"/>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100000"/>
              </a:lnSpc>
            </a:pPr>
            <a:r>
              <a:rPr sz="900" kern="0" spc="40" dirty="0">
                <a:solidFill>
                  <a:srgbClr val="000000">
                    <a:alpha val="100000"/>
                  </a:srgbClr>
                </a:solidFill>
                <a:latin typeface="宋体"/>
                <a:ea typeface="宋体"/>
                <a:cs typeface="宋体"/>
              </a:rPr>
              <a:t>需要正确处理的重大关系</a:t>
            </a:r>
            <a:endParaRPr lang="en-US" altLang="en-US" sz="900" dirty="0"/>
          </a:p>
        </p:txBody>
      </p:sp>
      <p:sp>
        <p:nvSpPr>
          <p:cNvPr id="100" name="textbox 100"/>
          <p:cNvSpPr/>
          <p:nvPr/>
        </p:nvSpPr>
        <p:spPr>
          <a:xfrm>
            <a:off x="2698723" y="7022046"/>
            <a:ext cx="1318894" cy="162560"/>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100000"/>
              </a:lnSpc>
            </a:pPr>
            <a:r>
              <a:rPr sz="900" kern="0" spc="20" dirty="0">
                <a:solidFill>
                  <a:srgbClr val="000000">
                    <a:alpha val="100000"/>
                  </a:srgbClr>
                </a:solidFill>
                <a:latin typeface="宋体"/>
                <a:ea typeface="宋体"/>
                <a:cs typeface="宋体"/>
              </a:rPr>
              <a:t>需要牢牢把握的重大原则</a:t>
            </a:r>
            <a:endParaRPr lang="en-US" altLang="en-US" sz="900" dirty="0"/>
          </a:p>
        </p:txBody>
      </p:sp>
      <p:sp>
        <p:nvSpPr>
          <p:cNvPr id="102" name="textbox 102"/>
          <p:cNvSpPr/>
          <p:nvPr/>
        </p:nvSpPr>
        <p:spPr>
          <a:xfrm>
            <a:off x="2698723" y="8596326"/>
            <a:ext cx="742950" cy="161925"/>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30" dirty="0">
                <a:solidFill>
                  <a:srgbClr val="000000">
                    <a:alpha val="100000"/>
                  </a:srgbClr>
                </a:solidFill>
                <a:latin typeface="宋体"/>
                <a:ea typeface="宋体"/>
                <a:cs typeface="宋体"/>
              </a:rPr>
              <a:t>坚持团结奋斗</a:t>
            </a:r>
            <a:endParaRPr lang="en-US" altLang="en-US" sz="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picture 104"/>
          <p:cNvPicPr>
            <a:picLocks noChangeAspect="1"/>
          </p:cNvPicPr>
          <p:nvPr/>
        </p:nvPicPr>
        <p:blipFill>
          <a:blip r:embed="rId2"/>
          <a:stretch>
            <a:fillRect/>
          </a:stretch>
        </p:blipFill>
        <p:spPr>
          <a:xfrm rot="21600000">
            <a:off x="292134" y="2978100"/>
            <a:ext cx="7156384" cy="5569023"/>
          </a:xfrm>
          <a:prstGeom prst="rect">
            <a:avLst/>
          </a:prstGeom>
        </p:spPr>
      </p:pic>
      <p:sp>
        <p:nvSpPr>
          <p:cNvPr id="106" name="textbox 106"/>
          <p:cNvSpPr/>
          <p:nvPr/>
        </p:nvSpPr>
        <p:spPr>
          <a:xfrm>
            <a:off x="3886227" y="6862486"/>
            <a:ext cx="3397250" cy="1101725"/>
          </a:xfrm>
          <a:prstGeom prst="rect">
            <a:avLst/>
          </a:prstGeom>
        </p:spPr>
        <p:txBody>
          <a:bodyPr vert="horz" wrap="square" lIns="0" tIns="0" rIns="0" bIns="0"/>
          <a:lstStyle/>
          <a:p>
            <a:pPr algn="l" rtl="0" eaLnBrk="0">
              <a:lnSpc>
                <a:spcPct val="84000"/>
              </a:lnSpc>
            </a:pPr>
            <a:endParaRPr lang="en-US" altLang="en-US" sz="100" dirty="0"/>
          </a:p>
          <a:p>
            <a:pPr marL="12700" algn="l" rtl="0" eaLnBrk="0">
              <a:lnSpc>
                <a:spcPct val="99000"/>
              </a:lnSpc>
            </a:pPr>
            <a:r>
              <a:rPr sz="900" kern="0" spc="40" dirty="0">
                <a:solidFill>
                  <a:srgbClr val="000000">
                    <a:alpha val="100000"/>
                  </a:srgbClr>
                </a:solidFill>
                <a:latin typeface="宋体"/>
                <a:ea typeface="宋体"/>
                <a:cs typeface="宋体"/>
              </a:rPr>
              <a:t>国家治理体系的核心、中国特色社会主义制度的关键</a:t>
            </a:r>
            <a:endParaRPr lang="en-US" altLang="en-US" sz="900" dirty="0"/>
          </a:p>
          <a:p>
            <a:pPr marL="12700" algn="l" rtl="0" eaLnBrk="0">
              <a:lnSpc>
                <a:spcPct val="99000"/>
              </a:lnSpc>
              <a:spcBef>
                <a:spcPts val="685"/>
              </a:spcBef>
            </a:pPr>
            <a:r>
              <a:rPr sz="900" kern="0" spc="40" dirty="0">
                <a:solidFill>
                  <a:srgbClr val="1EA6C8">
                    <a:alpha val="100000"/>
                  </a:srgbClr>
                </a:solidFill>
                <a:latin typeface="宋体"/>
                <a:ea typeface="宋体"/>
                <a:cs typeface="宋体"/>
              </a:rPr>
              <a:t>系统完备、内涵丰富</a:t>
            </a:r>
            <a:endParaRPr lang="en-US" altLang="en-US" sz="900" dirty="0"/>
          </a:p>
          <a:p>
            <a:pPr marL="12700" algn="l" rtl="0" eaLnBrk="0">
              <a:lnSpc>
                <a:spcPct val="99000"/>
              </a:lnSpc>
              <a:spcBef>
                <a:spcPts val="130"/>
              </a:spcBef>
            </a:pPr>
            <a:r>
              <a:rPr sz="900" kern="0" spc="50" dirty="0">
                <a:solidFill>
                  <a:srgbClr val="000000">
                    <a:alpha val="100000"/>
                  </a:srgbClr>
                </a:solidFill>
                <a:latin typeface="宋体"/>
                <a:ea typeface="宋体"/>
                <a:cs typeface="宋体"/>
              </a:rPr>
              <a:t>党的领导核心地位的必然反</a:t>
            </a:r>
            <a:r>
              <a:rPr sz="900" kern="0" spc="40" dirty="0">
                <a:solidFill>
                  <a:srgbClr val="000000">
                    <a:alpha val="100000"/>
                  </a:srgbClr>
                </a:solidFill>
                <a:latin typeface="宋体"/>
                <a:ea typeface="宋体"/>
                <a:cs typeface="宋体"/>
              </a:rPr>
              <a:t>映和内在要求</a:t>
            </a:r>
            <a:endParaRPr lang="en-US" altLang="en-US" sz="900" dirty="0"/>
          </a:p>
          <a:p>
            <a:pPr marL="12700" algn="l" rtl="0" eaLnBrk="0">
              <a:lnSpc>
                <a:spcPct val="121000"/>
              </a:lnSpc>
              <a:spcBef>
                <a:spcPts val="380"/>
              </a:spcBef>
            </a:pPr>
            <a:r>
              <a:rPr sz="900" kern="0" spc="50" dirty="0">
                <a:solidFill>
                  <a:srgbClr val="000000">
                    <a:alpha val="100000"/>
                  </a:srgbClr>
                </a:solidFill>
                <a:latin typeface="宋体"/>
                <a:ea typeface="宋体"/>
                <a:cs typeface="宋体"/>
              </a:rPr>
              <a:t>是加强党的全面领导的制度安排、实现党的全面</a:t>
            </a:r>
            <a:r>
              <a:rPr sz="900" kern="0" spc="40" dirty="0">
                <a:solidFill>
                  <a:srgbClr val="000000">
                    <a:alpha val="100000"/>
                  </a:srgbClr>
                </a:solidFill>
                <a:latin typeface="宋体"/>
                <a:ea typeface="宋体"/>
                <a:cs typeface="宋体"/>
              </a:rPr>
              <a:t>领导的直接体现</a:t>
            </a:r>
            <a:r>
              <a:rPr sz="900" kern="0" spc="0" dirty="0">
                <a:solidFill>
                  <a:srgbClr val="000000">
                    <a:alpha val="100000"/>
                  </a:srgbClr>
                </a:solidFill>
                <a:latin typeface="宋体"/>
                <a:ea typeface="宋体"/>
                <a:cs typeface="宋体"/>
              </a:rPr>
              <a:t> </a:t>
            </a:r>
            <a:r>
              <a:rPr sz="900" kern="0" spc="40" dirty="0">
                <a:solidFill>
                  <a:srgbClr val="000000">
                    <a:alpha val="100000"/>
                  </a:srgbClr>
                </a:solidFill>
                <a:latin typeface="宋体"/>
                <a:ea typeface="宋体"/>
                <a:cs typeface="宋体"/>
              </a:rPr>
              <a:t>是我们党优良传统和宝贵经验</a:t>
            </a:r>
            <a:endParaRPr lang="en-US" altLang="en-US" sz="900" dirty="0"/>
          </a:p>
          <a:p>
            <a:pPr algn="l" rtl="0" eaLnBrk="0">
              <a:lnSpc>
                <a:spcPct val="105000"/>
              </a:lnSpc>
            </a:pPr>
            <a:endParaRPr lang="en-US" altLang="en-US" sz="300" dirty="0"/>
          </a:p>
          <a:p>
            <a:pPr marL="12700" algn="l" rtl="0" eaLnBrk="0">
              <a:lnSpc>
                <a:spcPct val="99000"/>
              </a:lnSpc>
              <a:spcBef>
                <a:spcPts val="5"/>
              </a:spcBef>
            </a:pPr>
            <a:r>
              <a:rPr sz="900" kern="0" spc="50" dirty="0">
                <a:solidFill>
                  <a:srgbClr val="000000">
                    <a:alpha val="100000"/>
                  </a:srgbClr>
                </a:solidFill>
                <a:latin typeface="宋体"/>
                <a:ea typeface="宋体"/>
                <a:cs typeface="宋体"/>
              </a:rPr>
              <a:t>必须完善党中央重大决</a:t>
            </a:r>
            <a:r>
              <a:rPr sz="900" kern="0" spc="40" dirty="0">
                <a:solidFill>
                  <a:srgbClr val="000000">
                    <a:alpha val="100000"/>
                  </a:srgbClr>
                </a:solidFill>
                <a:latin typeface="宋体"/>
                <a:ea typeface="宋体"/>
                <a:cs typeface="宋体"/>
              </a:rPr>
              <a:t>策部署落实机制</a:t>
            </a:r>
            <a:endParaRPr lang="en-US" altLang="en-US" sz="900" dirty="0"/>
          </a:p>
        </p:txBody>
      </p:sp>
      <p:sp>
        <p:nvSpPr>
          <p:cNvPr id="108" name="textbox 108"/>
          <p:cNvSpPr/>
          <p:nvPr/>
        </p:nvSpPr>
        <p:spPr>
          <a:xfrm>
            <a:off x="104444" y="2222103"/>
            <a:ext cx="5396865" cy="700405"/>
          </a:xfrm>
          <a:prstGeom prst="rect">
            <a:avLst/>
          </a:prstGeom>
        </p:spPr>
        <p:txBody>
          <a:bodyPr vert="horz" wrap="square" lIns="0" tIns="0" rIns="0" bIns="0"/>
          <a:lstStyle/>
          <a:p>
            <a:pPr algn="l" rtl="0" eaLnBrk="0">
              <a:lnSpc>
                <a:spcPct val="82000"/>
              </a:lnSpc>
            </a:pPr>
            <a:endParaRPr lang="en-US" altLang="en-US" sz="100" dirty="0"/>
          </a:p>
          <a:p>
            <a:pPr algn="r" rtl="0" eaLnBrk="0">
              <a:lnSpc>
                <a:spcPct val="98000"/>
              </a:lnSpc>
            </a:pPr>
            <a:r>
              <a:rPr sz="2000" b="1" kern="0" spc="70" dirty="0">
                <a:solidFill>
                  <a:srgbClr val="000000">
                    <a:alpha val="100000"/>
                  </a:srgbClr>
                </a:solidFill>
                <a:latin typeface="SimHei"/>
                <a:ea typeface="SimHei"/>
                <a:cs typeface="SimHei"/>
              </a:rPr>
              <a:t>第三章</a:t>
            </a:r>
            <a:r>
              <a:rPr sz="2000" kern="0" spc="70" dirty="0">
                <a:solidFill>
                  <a:srgbClr val="000000">
                    <a:alpha val="100000"/>
                  </a:srgbClr>
                </a:solidFill>
                <a:latin typeface="SimHei"/>
                <a:ea typeface="SimHei"/>
                <a:cs typeface="SimHei"/>
              </a:rPr>
              <a:t>  </a:t>
            </a:r>
            <a:r>
              <a:rPr sz="2000" b="1" kern="0" spc="70" dirty="0">
                <a:solidFill>
                  <a:srgbClr val="000000">
                    <a:alpha val="100000"/>
                  </a:srgbClr>
                </a:solidFill>
                <a:latin typeface="SimHei"/>
                <a:ea typeface="SimHei"/>
                <a:cs typeface="SimHei"/>
              </a:rPr>
              <a:t>坚持党的全面领导</a:t>
            </a:r>
            <a:endParaRPr lang="en-US" altLang="en-US" sz="2000" dirty="0"/>
          </a:p>
          <a:p>
            <a:pPr algn="l" rtl="0" eaLnBrk="0">
              <a:lnSpc>
                <a:spcPct val="109000"/>
              </a:lnSpc>
            </a:pPr>
            <a:endParaRPr lang="en-US" altLang="en-US" sz="900" dirty="0"/>
          </a:p>
          <a:p>
            <a:pPr marL="12700" algn="l" rtl="0" eaLnBrk="0">
              <a:lnSpc>
                <a:spcPct val="99000"/>
              </a:lnSpc>
              <a:spcBef>
                <a:spcPts val="5"/>
              </a:spcBef>
            </a:pPr>
            <a:r>
              <a:rPr sz="1500" b="1" kern="0" spc="80" dirty="0">
                <a:solidFill>
                  <a:srgbClr val="000000">
                    <a:alpha val="100000"/>
                  </a:srgbClr>
                </a:solidFill>
                <a:latin typeface="SimHei"/>
                <a:ea typeface="SimHei"/>
                <a:cs typeface="SimHei"/>
              </a:rPr>
              <a:t>本章思维导图</a:t>
            </a:r>
            <a:endParaRPr lang="en-US" altLang="en-US" sz="1500" dirty="0"/>
          </a:p>
        </p:txBody>
      </p:sp>
      <p:sp>
        <p:nvSpPr>
          <p:cNvPr id="110" name="textbox 110"/>
          <p:cNvSpPr/>
          <p:nvPr/>
        </p:nvSpPr>
        <p:spPr>
          <a:xfrm>
            <a:off x="3835372" y="3002470"/>
            <a:ext cx="2769870" cy="1273175"/>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100000"/>
              </a:lnSpc>
            </a:pPr>
            <a:r>
              <a:rPr sz="900" kern="0" spc="40" dirty="0">
                <a:solidFill>
                  <a:srgbClr val="000000">
                    <a:alpha val="100000"/>
                  </a:srgbClr>
                </a:solidFill>
                <a:latin typeface="宋体"/>
                <a:ea typeface="宋体"/>
                <a:cs typeface="宋体"/>
              </a:rPr>
              <a:t>在历史奋斗中形成</a:t>
            </a:r>
            <a:endParaRPr lang="en-US" altLang="en-US" sz="900" dirty="0"/>
          </a:p>
          <a:p>
            <a:pPr marL="12700" algn="l" rtl="0" eaLnBrk="0">
              <a:lnSpc>
                <a:spcPct val="99000"/>
              </a:lnSpc>
              <a:spcBef>
                <a:spcPts val="475"/>
              </a:spcBef>
            </a:pPr>
            <a:r>
              <a:rPr sz="900" kern="0" spc="40" dirty="0">
                <a:solidFill>
                  <a:srgbClr val="000000">
                    <a:alpha val="100000"/>
                  </a:srgbClr>
                </a:solidFill>
                <a:latin typeface="宋体"/>
                <a:ea typeface="宋体"/>
                <a:cs typeface="宋体"/>
              </a:rPr>
              <a:t>人民当家作主的可靠保障</a:t>
            </a:r>
            <a:endParaRPr lang="en-US" altLang="en-US" sz="900" dirty="0"/>
          </a:p>
          <a:p>
            <a:pPr marL="12700" algn="l" rtl="0" eaLnBrk="0">
              <a:lnSpc>
                <a:spcPct val="114000"/>
              </a:lnSpc>
              <a:spcBef>
                <a:spcPts val="380"/>
              </a:spcBef>
            </a:pPr>
            <a:r>
              <a:rPr sz="900" kern="0" spc="50" dirty="0">
                <a:solidFill>
                  <a:srgbClr val="000000">
                    <a:alpha val="100000"/>
                  </a:srgbClr>
                </a:solidFill>
                <a:latin typeface="宋体"/>
                <a:ea typeface="宋体"/>
                <a:cs typeface="宋体"/>
              </a:rPr>
              <a:t>关系中国特色社会主义的性</a:t>
            </a:r>
            <a:r>
              <a:rPr sz="900" kern="0" spc="40" dirty="0">
                <a:solidFill>
                  <a:srgbClr val="000000">
                    <a:alpha val="100000"/>
                  </a:srgbClr>
                </a:solidFill>
                <a:latin typeface="宋体"/>
                <a:ea typeface="宋体"/>
                <a:cs typeface="宋体"/>
              </a:rPr>
              <a:t>质、方向和命运</a:t>
            </a:r>
            <a:r>
              <a:rPr sz="900" kern="0" spc="0" dirty="0">
                <a:solidFill>
                  <a:srgbClr val="000000">
                    <a:alpha val="100000"/>
                  </a:srgbClr>
                </a:solidFill>
                <a:latin typeface="宋体"/>
                <a:ea typeface="宋体"/>
                <a:cs typeface="宋体"/>
              </a:rPr>
              <a:t>         </a:t>
            </a:r>
            <a:r>
              <a:rPr sz="900" kern="0" spc="40" dirty="0">
                <a:solidFill>
                  <a:srgbClr val="000000">
                    <a:alpha val="100000"/>
                  </a:srgbClr>
                </a:solidFill>
                <a:latin typeface="宋体"/>
                <a:ea typeface="宋体"/>
                <a:cs typeface="宋体"/>
              </a:rPr>
              <a:t>实现中华民族复兴的根本保证</a:t>
            </a:r>
            <a:endParaRPr lang="en-US" altLang="en-US" sz="900" dirty="0"/>
          </a:p>
          <a:p>
            <a:pPr marL="254000" algn="l" rtl="0" eaLnBrk="0">
              <a:lnSpc>
                <a:spcPct val="88000"/>
              </a:lnSpc>
              <a:spcBef>
                <a:spcPts val="480"/>
              </a:spcBef>
            </a:pPr>
            <a:r>
              <a:rPr sz="900" kern="0" spc="30" dirty="0">
                <a:solidFill>
                  <a:srgbClr val="000000">
                    <a:alpha val="100000"/>
                  </a:srgbClr>
                </a:solidFill>
                <a:latin typeface="宋体"/>
                <a:ea typeface="宋体"/>
                <a:cs typeface="宋体"/>
              </a:rPr>
              <a:t>马克思主义提供强大的理论优</a:t>
            </a:r>
            <a:r>
              <a:rPr sz="900" kern="0" spc="20" dirty="0">
                <a:solidFill>
                  <a:srgbClr val="000000">
                    <a:alpha val="100000"/>
                  </a:srgbClr>
                </a:solidFill>
                <a:latin typeface="宋体"/>
                <a:ea typeface="宋体"/>
                <a:cs typeface="宋体"/>
              </a:rPr>
              <a:t>势</a:t>
            </a:r>
            <a:endParaRPr lang="en-US" altLang="en-US" sz="900" dirty="0"/>
          </a:p>
          <a:p>
            <a:pPr marL="208915" algn="l" rtl="0" eaLnBrk="0">
              <a:lnSpc>
                <a:spcPts val="1405"/>
              </a:lnSpc>
            </a:pPr>
            <a:r>
              <a:rPr sz="900" kern="0" spc="30" dirty="0">
                <a:solidFill>
                  <a:srgbClr val="000000">
                    <a:alpha val="100000"/>
                  </a:srgbClr>
                </a:solidFill>
                <a:latin typeface="宋体"/>
                <a:ea typeface="宋体"/>
                <a:cs typeface="宋体"/>
              </a:rPr>
              <a:t>中国共产党的自身优势</a:t>
            </a:r>
            <a:endParaRPr lang="en-US" altLang="en-US" sz="900" dirty="0"/>
          </a:p>
          <a:p>
            <a:pPr algn="l" rtl="0" eaLnBrk="0">
              <a:lnSpc>
                <a:spcPct val="126000"/>
              </a:lnSpc>
            </a:pPr>
            <a:endParaRPr lang="en-US" altLang="en-US" sz="300" dirty="0"/>
          </a:p>
          <a:p>
            <a:pPr algn="r" rtl="0" eaLnBrk="0">
              <a:lnSpc>
                <a:spcPct val="99000"/>
              </a:lnSpc>
              <a:spcBef>
                <a:spcPts val="0"/>
              </a:spcBef>
            </a:pPr>
            <a:r>
              <a:rPr sz="900" kern="0" spc="50" dirty="0">
                <a:solidFill>
                  <a:srgbClr val="000000">
                    <a:alpha val="100000"/>
                  </a:srgbClr>
                </a:solidFill>
                <a:latin typeface="宋体"/>
                <a:ea typeface="宋体"/>
                <a:cs typeface="宋体"/>
              </a:rPr>
              <a:t>党在各项事业中发挥总揽全局、协</a:t>
            </a:r>
            <a:r>
              <a:rPr sz="900" kern="0" spc="40" dirty="0">
                <a:solidFill>
                  <a:srgbClr val="000000">
                    <a:alpha val="100000"/>
                  </a:srgbClr>
                </a:solidFill>
                <a:latin typeface="宋体"/>
                <a:ea typeface="宋体"/>
                <a:cs typeface="宋体"/>
              </a:rPr>
              <a:t>调各方的作用</a:t>
            </a:r>
            <a:endParaRPr lang="en-US" altLang="en-US" sz="900" dirty="0"/>
          </a:p>
        </p:txBody>
      </p:sp>
      <p:sp>
        <p:nvSpPr>
          <p:cNvPr id="112" name="textbox 112"/>
          <p:cNvSpPr/>
          <p:nvPr/>
        </p:nvSpPr>
        <p:spPr>
          <a:xfrm>
            <a:off x="3606787" y="6094479"/>
            <a:ext cx="3288029" cy="720725"/>
          </a:xfrm>
          <a:prstGeom prst="rect">
            <a:avLst/>
          </a:prstGeom>
        </p:spPr>
        <p:txBody>
          <a:bodyPr vert="horz" wrap="square" lIns="0" tIns="0" rIns="0" bIns="0"/>
          <a:lstStyle/>
          <a:p>
            <a:pPr algn="l" rtl="0" eaLnBrk="0">
              <a:lnSpc>
                <a:spcPct val="87000"/>
              </a:lnSpc>
            </a:pPr>
            <a:endParaRPr lang="en-US" altLang="en-US" sz="100" dirty="0"/>
          </a:p>
          <a:p>
            <a:pPr marL="43815" algn="l" rtl="0" eaLnBrk="0">
              <a:lnSpc>
                <a:spcPct val="99000"/>
              </a:lnSpc>
            </a:pPr>
            <a:r>
              <a:rPr sz="900" kern="0" spc="50" dirty="0">
                <a:solidFill>
                  <a:srgbClr val="000000">
                    <a:alpha val="100000"/>
                  </a:srgbClr>
                </a:solidFill>
                <a:latin typeface="宋体"/>
                <a:ea typeface="宋体"/>
                <a:cs typeface="宋体"/>
              </a:rPr>
              <a:t>一个成熟的马克思主义执政党</a:t>
            </a:r>
            <a:r>
              <a:rPr sz="900" kern="0" spc="40" dirty="0">
                <a:solidFill>
                  <a:srgbClr val="000000">
                    <a:alpha val="100000"/>
                  </a:srgbClr>
                </a:solidFill>
                <a:latin typeface="宋体"/>
                <a:ea typeface="宋体"/>
                <a:cs typeface="宋体"/>
              </a:rPr>
              <a:t>的重大建党原则</a:t>
            </a:r>
            <a:endParaRPr lang="en-US" altLang="en-US" sz="900" dirty="0"/>
          </a:p>
          <a:p>
            <a:pPr marL="24765" algn="l" rtl="0" eaLnBrk="0">
              <a:lnSpc>
                <a:spcPct val="99000"/>
              </a:lnSpc>
              <a:spcBef>
                <a:spcPts val="130"/>
              </a:spcBef>
            </a:pPr>
            <a:r>
              <a:rPr sz="900" kern="0" spc="50" dirty="0">
                <a:solidFill>
                  <a:srgbClr val="000000">
                    <a:alpha val="100000"/>
                  </a:srgbClr>
                </a:solidFill>
                <a:latin typeface="宋体"/>
                <a:ea typeface="宋体"/>
                <a:cs typeface="宋体"/>
              </a:rPr>
              <a:t>必须贯彻党的理论、路线、方针政策和</a:t>
            </a:r>
            <a:r>
              <a:rPr sz="900" kern="0" spc="40" dirty="0">
                <a:solidFill>
                  <a:srgbClr val="000000">
                    <a:alpha val="100000"/>
                  </a:srgbClr>
                </a:solidFill>
                <a:latin typeface="宋体"/>
                <a:ea typeface="宋体"/>
                <a:cs typeface="宋体"/>
              </a:rPr>
              <a:t>党中央决策部署</a:t>
            </a:r>
            <a:endParaRPr lang="en-US" altLang="en-US" sz="900" dirty="0"/>
          </a:p>
          <a:p>
            <a:pPr marL="43815" algn="l" rtl="0" eaLnBrk="0">
              <a:lnSpc>
                <a:spcPct val="99000"/>
              </a:lnSpc>
              <a:spcBef>
                <a:spcPts val="430"/>
              </a:spcBef>
            </a:pPr>
            <a:r>
              <a:rPr sz="900" kern="0" spc="40" dirty="0">
                <a:solidFill>
                  <a:srgbClr val="000000">
                    <a:alpha val="100000"/>
                  </a:srgbClr>
                </a:solidFill>
                <a:latin typeface="宋体"/>
                <a:ea typeface="宋体"/>
                <a:cs typeface="宋体"/>
              </a:rPr>
              <a:t>最关键的是坚决维护习近平同志的党中央核心、全党核心地位</a:t>
            </a:r>
            <a:endParaRPr lang="en-US" altLang="en-US" sz="900" dirty="0"/>
          </a:p>
          <a:p>
            <a:pPr algn="l" rtl="0" eaLnBrk="0">
              <a:lnSpc>
                <a:spcPct val="105000"/>
              </a:lnSpc>
            </a:pPr>
            <a:endParaRPr lang="en-US" altLang="en-US" sz="500" dirty="0"/>
          </a:p>
          <a:p>
            <a:pPr marL="12700" algn="l" rtl="0" eaLnBrk="0">
              <a:lnSpc>
                <a:spcPct val="99000"/>
              </a:lnSpc>
              <a:spcBef>
                <a:spcPts val="0"/>
              </a:spcBef>
            </a:pPr>
            <a:r>
              <a:rPr sz="900" kern="0" spc="50" dirty="0">
                <a:solidFill>
                  <a:srgbClr val="33BAE4">
                    <a:alpha val="100000"/>
                  </a:srgbClr>
                </a:solidFill>
                <a:latin typeface="宋体"/>
                <a:ea typeface="宋体"/>
                <a:cs typeface="宋体"/>
              </a:rPr>
              <a:t>同坚持党的民主集中制是完全</a:t>
            </a:r>
            <a:r>
              <a:rPr sz="900" kern="0" spc="40" dirty="0">
                <a:solidFill>
                  <a:srgbClr val="33BAE4">
                    <a:alpha val="100000"/>
                  </a:srgbClr>
                </a:solidFill>
                <a:latin typeface="宋体"/>
                <a:ea typeface="宋体"/>
                <a:cs typeface="宋体"/>
              </a:rPr>
              <a:t>一致</a:t>
            </a:r>
            <a:r>
              <a:rPr sz="900" kern="0" spc="40" dirty="0">
                <a:solidFill>
                  <a:srgbClr val="000000">
                    <a:alpha val="100000"/>
                  </a:srgbClr>
                </a:solidFill>
                <a:latin typeface="宋体"/>
                <a:ea typeface="宋体"/>
                <a:cs typeface="宋体"/>
              </a:rPr>
              <a:t>的</a:t>
            </a:r>
            <a:endParaRPr lang="en-US" altLang="en-US" sz="900" dirty="0"/>
          </a:p>
        </p:txBody>
      </p:sp>
      <p:sp>
        <p:nvSpPr>
          <p:cNvPr id="114" name="textbox 114"/>
          <p:cNvSpPr/>
          <p:nvPr/>
        </p:nvSpPr>
        <p:spPr>
          <a:xfrm>
            <a:off x="2946425" y="5522954"/>
            <a:ext cx="4450715" cy="535940"/>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70" dirty="0">
                <a:solidFill>
                  <a:srgbClr val="000000">
                    <a:alpha val="100000"/>
                  </a:srgbClr>
                </a:solidFill>
                <a:latin typeface="宋体"/>
                <a:ea typeface="宋体"/>
                <a:cs typeface="宋体"/>
              </a:rPr>
              <a:t>全面体现在领导对象、领导内容、领导过</a:t>
            </a:r>
            <a:r>
              <a:rPr sz="900" kern="0" spc="60" dirty="0">
                <a:solidFill>
                  <a:srgbClr val="000000">
                    <a:alpha val="100000"/>
                  </a:srgbClr>
                </a:solidFill>
                <a:latin typeface="宋体"/>
                <a:ea typeface="宋体"/>
                <a:cs typeface="宋体"/>
              </a:rPr>
              <a:t>程、领导方式</a:t>
            </a:r>
            <a:endParaRPr lang="en-US" altLang="en-US" sz="900" dirty="0"/>
          </a:p>
          <a:p>
            <a:pPr marL="12700" algn="l" rtl="0" eaLnBrk="0">
              <a:lnSpc>
                <a:spcPct val="124000"/>
              </a:lnSpc>
              <a:spcBef>
                <a:spcPts val="265"/>
              </a:spcBef>
            </a:pPr>
            <a:r>
              <a:rPr sz="900" kern="0" spc="40" dirty="0">
                <a:solidFill>
                  <a:srgbClr val="000000">
                    <a:alpha val="100000"/>
                  </a:srgbClr>
                </a:solidFill>
                <a:latin typeface="宋体"/>
                <a:ea typeface="宋体"/>
                <a:cs typeface="宋体"/>
              </a:rPr>
              <a:t>系统通过总揽全局、协调各方，把党的领导贯彻到国家治理各领域、各环节、各方面 </a:t>
            </a:r>
            <a:r>
              <a:rPr sz="900" kern="0" spc="70" dirty="0">
                <a:solidFill>
                  <a:srgbClr val="000000">
                    <a:alpha val="100000"/>
                  </a:srgbClr>
                </a:solidFill>
                <a:latin typeface="宋体"/>
                <a:ea typeface="宋体"/>
                <a:cs typeface="宋体"/>
              </a:rPr>
              <a:t>整体无论中央组织</a:t>
            </a:r>
            <a:r>
              <a:rPr sz="900" kern="0" spc="70" dirty="0">
                <a:solidFill>
                  <a:srgbClr val="27A1C6">
                    <a:alpha val="100000"/>
                  </a:srgbClr>
                </a:solidFill>
                <a:latin typeface="宋体"/>
                <a:ea typeface="宋体"/>
                <a:cs typeface="宋体"/>
              </a:rPr>
              <a:t>、</a:t>
            </a:r>
            <a:r>
              <a:rPr sz="900" kern="0" spc="70" dirty="0">
                <a:solidFill>
                  <a:srgbClr val="000000">
                    <a:alpha val="100000"/>
                  </a:srgbClr>
                </a:solidFill>
                <a:latin typeface="宋体"/>
                <a:ea typeface="宋体"/>
                <a:cs typeface="宋体"/>
              </a:rPr>
              <a:t>地方组织</a:t>
            </a:r>
            <a:r>
              <a:rPr sz="900" kern="0" spc="70" dirty="0">
                <a:solidFill>
                  <a:srgbClr val="27A1C6">
                    <a:alpha val="100000"/>
                  </a:srgbClr>
                </a:solidFill>
                <a:latin typeface="宋体"/>
                <a:ea typeface="宋体"/>
                <a:cs typeface="宋体"/>
              </a:rPr>
              <a:t>、</a:t>
            </a:r>
            <a:r>
              <a:rPr sz="900" kern="0" spc="70" dirty="0">
                <a:solidFill>
                  <a:srgbClr val="000000">
                    <a:alpha val="100000"/>
                  </a:srgbClr>
                </a:solidFill>
                <a:latin typeface="宋体"/>
                <a:ea typeface="宋体"/>
                <a:cs typeface="宋体"/>
              </a:rPr>
              <a:t>基层组织都要按党章</a:t>
            </a:r>
            <a:r>
              <a:rPr sz="900" kern="0" spc="60" dirty="0">
                <a:solidFill>
                  <a:srgbClr val="000000">
                    <a:alpha val="100000"/>
                  </a:srgbClr>
                </a:solidFill>
                <a:latin typeface="宋体"/>
                <a:ea typeface="宋体"/>
                <a:cs typeface="宋体"/>
              </a:rPr>
              <a:t>的规定发挥各自作用</a:t>
            </a:r>
            <a:endParaRPr lang="en-US" altLang="en-US" sz="900" dirty="0"/>
          </a:p>
        </p:txBody>
      </p:sp>
      <p:sp>
        <p:nvSpPr>
          <p:cNvPr id="116" name="textbox 116"/>
          <p:cNvSpPr/>
          <p:nvPr/>
        </p:nvSpPr>
        <p:spPr>
          <a:xfrm>
            <a:off x="3714769" y="4310161"/>
            <a:ext cx="3639820" cy="535940"/>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30" dirty="0">
                <a:solidFill>
                  <a:srgbClr val="000000">
                    <a:alpha val="100000"/>
                  </a:srgbClr>
                </a:solidFill>
                <a:latin typeface="宋体"/>
                <a:ea typeface="宋体"/>
                <a:cs typeface="宋体"/>
              </a:rPr>
              <a:t>使党的领导作用充分彰显</a:t>
            </a:r>
            <a:endParaRPr lang="en-US" altLang="en-US" sz="900" dirty="0"/>
          </a:p>
          <a:p>
            <a:pPr algn="l" rtl="0" eaLnBrk="0">
              <a:lnSpc>
                <a:spcPct val="137000"/>
              </a:lnSpc>
            </a:pPr>
            <a:endParaRPr lang="en-US" altLang="en-US" sz="200" dirty="0"/>
          </a:p>
          <a:p>
            <a:pPr marL="12700" algn="l" rtl="0" eaLnBrk="0">
              <a:lnSpc>
                <a:spcPct val="121000"/>
              </a:lnSpc>
              <a:spcBef>
                <a:spcPts val="0"/>
              </a:spcBef>
            </a:pPr>
            <a:r>
              <a:rPr sz="900" kern="0" spc="50" dirty="0">
                <a:solidFill>
                  <a:srgbClr val="000000">
                    <a:alpha val="100000"/>
                  </a:srgbClr>
                </a:solidFill>
                <a:latin typeface="宋体"/>
                <a:ea typeface="宋体"/>
                <a:cs typeface="宋体"/>
              </a:rPr>
              <a:t>使党的政治领导力、思想引领力、群众组织力、社会号</a:t>
            </a:r>
            <a:r>
              <a:rPr sz="900" kern="0" spc="40" dirty="0">
                <a:solidFill>
                  <a:srgbClr val="000000">
                    <a:alpha val="100000"/>
                  </a:srgbClr>
                </a:solidFill>
                <a:latin typeface="宋体"/>
                <a:ea typeface="宋体"/>
                <a:cs typeface="宋体"/>
              </a:rPr>
              <a:t>召力显著增强</a:t>
            </a:r>
            <a:r>
              <a:rPr sz="900" kern="0" spc="0" dirty="0">
                <a:solidFill>
                  <a:srgbClr val="000000">
                    <a:alpha val="100000"/>
                  </a:srgbClr>
                </a:solidFill>
                <a:latin typeface="宋体"/>
                <a:ea typeface="宋体"/>
                <a:cs typeface="宋体"/>
              </a:rPr>
              <a:t> </a:t>
            </a:r>
            <a:r>
              <a:rPr sz="900" kern="0" spc="40" dirty="0">
                <a:solidFill>
                  <a:srgbClr val="000000">
                    <a:alpha val="100000"/>
                  </a:srgbClr>
                </a:solidFill>
                <a:latin typeface="宋体"/>
                <a:ea typeface="宋体"/>
                <a:cs typeface="宋体"/>
              </a:rPr>
              <a:t>为推进新时代中国特色社会主义事业提供了政治保证</a:t>
            </a:r>
            <a:endParaRPr lang="en-US" altLang="en-US" sz="900" dirty="0"/>
          </a:p>
        </p:txBody>
      </p:sp>
      <p:sp>
        <p:nvSpPr>
          <p:cNvPr id="118" name="textbox 118"/>
          <p:cNvSpPr/>
          <p:nvPr/>
        </p:nvSpPr>
        <p:spPr>
          <a:xfrm>
            <a:off x="1803429" y="4932419"/>
            <a:ext cx="3406775" cy="542925"/>
          </a:xfrm>
          <a:prstGeom prst="rect">
            <a:avLst/>
          </a:prstGeom>
        </p:spPr>
        <p:txBody>
          <a:bodyPr vert="horz" wrap="square" lIns="0" tIns="0" rIns="0" bIns="0"/>
          <a:lstStyle/>
          <a:p>
            <a:pPr algn="l" rtl="0" eaLnBrk="0">
              <a:lnSpc>
                <a:spcPct val="87000"/>
              </a:lnSpc>
            </a:pPr>
            <a:endParaRPr lang="en-US" altLang="en-US" sz="100" dirty="0"/>
          </a:p>
          <a:p>
            <a:pPr marL="1364615" algn="l" rtl="0" eaLnBrk="0">
              <a:lnSpc>
                <a:spcPct val="99000"/>
              </a:lnSpc>
            </a:pPr>
            <a:r>
              <a:rPr sz="900" kern="0" spc="50" dirty="0">
                <a:solidFill>
                  <a:srgbClr val="000000">
                    <a:alpha val="100000"/>
                  </a:srgbClr>
                </a:solidFill>
                <a:latin typeface="宋体"/>
                <a:ea typeface="宋体"/>
                <a:cs typeface="宋体"/>
              </a:rPr>
              <a:t>得到最广大人民群众</a:t>
            </a:r>
            <a:r>
              <a:rPr sz="900" kern="0" spc="40" dirty="0">
                <a:solidFill>
                  <a:srgbClr val="000000">
                    <a:alpha val="100000"/>
                  </a:srgbClr>
                </a:solidFill>
                <a:latin typeface="宋体"/>
                <a:ea typeface="宋体"/>
                <a:cs typeface="宋体"/>
              </a:rPr>
              <a:t>的支持和拥护</a:t>
            </a:r>
            <a:endParaRPr lang="en-US" altLang="en-US" sz="900" dirty="0"/>
          </a:p>
          <a:p>
            <a:pPr marL="12700" algn="l" rtl="0" eaLnBrk="0">
              <a:lnSpc>
                <a:spcPts val="1125"/>
              </a:lnSpc>
              <a:spcBef>
                <a:spcPts val="325"/>
              </a:spcBef>
            </a:pPr>
            <a:r>
              <a:rPr sz="900" kern="0" spc="50" dirty="0">
                <a:solidFill>
                  <a:srgbClr val="000000">
                    <a:alpha val="100000"/>
                  </a:srgbClr>
                </a:solidFill>
                <a:latin typeface="宋体"/>
                <a:ea typeface="宋体"/>
                <a:cs typeface="宋体"/>
              </a:rPr>
              <a:t>党是最高政治领导力量  由我国国家性质和政治制度体</a:t>
            </a:r>
            <a:r>
              <a:rPr sz="900" kern="0" spc="40" dirty="0">
                <a:solidFill>
                  <a:srgbClr val="000000">
                    <a:alpha val="100000"/>
                  </a:srgbClr>
                </a:solidFill>
                <a:latin typeface="宋体"/>
                <a:ea typeface="宋体"/>
                <a:cs typeface="宋体"/>
              </a:rPr>
              <a:t>系决定的</a:t>
            </a:r>
            <a:endParaRPr lang="en-US" altLang="en-US" sz="900" dirty="0"/>
          </a:p>
          <a:p>
            <a:pPr algn="l" rtl="0" eaLnBrk="0">
              <a:lnSpc>
                <a:spcPct val="100000"/>
              </a:lnSpc>
            </a:pPr>
            <a:endParaRPr lang="en-US" altLang="en-US" sz="400" dirty="0"/>
          </a:p>
          <a:p>
            <a:pPr marL="1364615" algn="l" rtl="0" eaLnBrk="0">
              <a:lnSpc>
                <a:spcPct val="99000"/>
              </a:lnSpc>
              <a:spcBef>
                <a:spcPts val="0"/>
              </a:spcBef>
            </a:pPr>
            <a:r>
              <a:rPr sz="900" kern="0" spc="40" dirty="0">
                <a:solidFill>
                  <a:srgbClr val="000000">
                    <a:alpha val="100000"/>
                  </a:srgbClr>
                </a:solidFill>
                <a:latin typeface="宋体"/>
                <a:ea typeface="宋体"/>
                <a:cs typeface="宋体"/>
              </a:rPr>
              <a:t>由中华民族伟大复兴事业</a:t>
            </a:r>
            <a:r>
              <a:rPr sz="900" kern="0" spc="30" dirty="0">
                <a:solidFill>
                  <a:srgbClr val="000000">
                    <a:alpha val="100000"/>
                  </a:srgbClr>
                </a:solidFill>
                <a:latin typeface="宋体"/>
                <a:ea typeface="宋体"/>
                <a:cs typeface="宋体"/>
              </a:rPr>
              <a:t>决定的</a:t>
            </a:r>
            <a:endParaRPr lang="en-US" altLang="en-US" sz="900" dirty="0"/>
          </a:p>
        </p:txBody>
      </p:sp>
      <p:sp>
        <p:nvSpPr>
          <p:cNvPr id="120" name="textbox 120"/>
          <p:cNvSpPr/>
          <p:nvPr/>
        </p:nvSpPr>
        <p:spPr>
          <a:xfrm>
            <a:off x="3333771" y="7986779"/>
            <a:ext cx="2432050" cy="530225"/>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119000"/>
              </a:lnSpc>
            </a:pPr>
            <a:r>
              <a:rPr sz="900" kern="0" spc="50" dirty="0">
                <a:solidFill>
                  <a:srgbClr val="000000">
                    <a:alpha val="100000"/>
                  </a:srgbClr>
                </a:solidFill>
                <a:latin typeface="宋体"/>
                <a:ea typeface="宋体"/>
                <a:cs typeface="宋体"/>
              </a:rPr>
              <a:t>必须完善党在各种组织中发挥</a:t>
            </a:r>
            <a:r>
              <a:rPr sz="900" kern="0" spc="40" dirty="0">
                <a:solidFill>
                  <a:srgbClr val="000000">
                    <a:alpha val="100000"/>
                  </a:srgbClr>
                </a:solidFill>
                <a:latin typeface="宋体"/>
                <a:ea typeface="宋体"/>
                <a:cs typeface="宋体"/>
              </a:rPr>
              <a:t>领导作用的制度</a:t>
            </a:r>
            <a:r>
              <a:rPr sz="900" kern="0" spc="0" dirty="0">
                <a:solidFill>
                  <a:srgbClr val="000000">
                    <a:alpha val="100000"/>
                  </a:srgbClr>
                </a:solidFill>
                <a:latin typeface="宋体"/>
                <a:ea typeface="宋体"/>
                <a:cs typeface="宋体"/>
              </a:rPr>
              <a:t> </a:t>
            </a:r>
            <a:r>
              <a:rPr sz="900" kern="0" spc="40" dirty="0">
                <a:solidFill>
                  <a:srgbClr val="000000">
                    <a:alpha val="100000"/>
                  </a:srgbClr>
                </a:solidFill>
                <a:latin typeface="宋体"/>
                <a:ea typeface="宋体"/>
                <a:cs typeface="宋体"/>
              </a:rPr>
              <a:t>必须完善党协调各方的机制</a:t>
            </a:r>
            <a:endParaRPr lang="en-US" altLang="en-US" sz="900" dirty="0"/>
          </a:p>
          <a:p>
            <a:pPr algn="l" rtl="0" eaLnBrk="0">
              <a:lnSpc>
                <a:spcPct val="140000"/>
              </a:lnSpc>
            </a:pPr>
            <a:endParaRPr lang="en-US" altLang="en-US" sz="200" dirty="0"/>
          </a:p>
          <a:p>
            <a:pPr marL="12700" algn="l" rtl="0" eaLnBrk="0">
              <a:lnSpc>
                <a:spcPct val="99000"/>
              </a:lnSpc>
              <a:spcBef>
                <a:spcPts val="0"/>
              </a:spcBef>
            </a:pPr>
            <a:r>
              <a:rPr sz="900" kern="0" spc="50" dirty="0">
                <a:solidFill>
                  <a:srgbClr val="000000">
                    <a:alpha val="100000"/>
                  </a:srgbClr>
                </a:solidFill>
                <a:latin typeface="宋体"/>
                <a:ea typeface="宋体"/>
                <a:cs typeface="宋体"/>
              </a:rPr>
              <a:t>必须完善党领导各项</a:t>
            </a:r>
            <a:r>
              <a:rPr sz="900" kern="0" spc="40" dirty="0">
                <a:solidFill>
                  <a:srgbClr val="000000">
                    <a:alpha val="100000"/>
                  </a:srgbClr>
                </a:solidFill>
                <a:latin typeface="宋体"/>
                <a:ea typeface="宋体"/>
                <a:cs typeface="宋体"/>
              </a:rPr>
              <a:t>事业的具体制度</a:t>
            </a:r>
            <a:endParaRPr lang="en-US" altLang="en-US" sz="900" dirty="0"/>
          </a:p>
        </p:txBody>
      </p:sp>
      <p:sp>
        <p:nvSpPr>
          <p:cNvPr id="122" name="textbox 122"/>
          <p:cNvSpPr/>
          <p:nvPr/>
        </p:nvSpPr>
        <p:spPr>
          <a:xfrm>
            <a:off x="2311376" y="4373604"/>
            <a:ext cx="1327785" cy="290195"/>
          </a:xfrm>
          <a:prstGeom prst="rect">
            <a:avLst/>
          </a:prstGeom>
        </p:spPr>
        <p:txBody>
          <a:bodyPr vert="horz" wrap="square" lIns="0" tIns="0" rIns="0" bIns="0"/>
          <a:lstStyle/>
          <a:p>
            <a:pPr algn="l" rtl="0" eaLnBrk="0">
              <a:lnSpc>
                <a:spcPct val="90000"/>
              </a:lnSpc>
            </a:pPr>
            <a:endParaRPr lang="en-US" altLang="en-US" sz="100" dirty="0"/>
          </a:p>
          <a:p>
            <a:pPr marL="361950" indent="-349250" algn="l" rtl="0" eaLnBrk="0">
              <a:lnSpc>
                <a:spcPct val="96000"/>
              </a:lnSpc>
            </a:pPr>
            <a:r>
              <a:rPr sz="900" kern="0" spc="30" dirty="0">
                <a:solidFill>
                  <a:srgbClr val="000000">
                    <a:alpha val="100000"/>
                  </a:srgbClr>
                </a:solidFill>
                <a:latin typeface="宋体"/>
                <a:ea typeface="宋体"/>
                <a:cs typeface="宋体"/>
              </a:rPr>
              <a:t>新时代党和国家事业发展</a:t>
            </a:r>
            <a:r>
              <a:rPr sz="900" kern="0" spc="0" dirty="0">
                <a:solidFill>
                  <a:srgbClr val="000000">
                    <a:alpha val="100000"/>
                  </a:srgbClr>
                </a:solidFill>
                <a:latin typeface="宋体"/>
                <a:ea typeface="宋体"/>
                <a:cs typeface="宋体"/>
              </a:rPr>
              <a:t> </a:t>
            </a:r>
            <a:r>
              <a:rPr sz="900" kern="0" spc="40" dirty="0">
                <a:solidFill>
                  <a:srgbClr val="000000">
                    <a:alpha val="100000"/>
                  </a:srgbClr>
                </a:solidFill>
                <a:latin typeface="宋体"/>
                <a:ea typeface="宋体"/>
                <a:cs typeface="宋体"/>
              </a:rPr>
              <a:t>的坚强保证</a:t>
            </a:r>
            <a:endParaRPr lang="en-US" altLang="en-US" sz="900" dirty="0"/>
          </a:p>
        </p:txBody>
      </p:sp>
      <p:sp>
        <p:nvSpPr>
          <p:cNvPr id="124" name="textbox 124"/>
          <p:cNvSpPr/>
          <p:nvPr/>
        </p:nvSpPr>
        <p:spPr>
          <a:xfrm>
            <a:off x="2311376" y="3801718"/>
            <a:ext cx="1336675" cy="283209"/>
          </a:xfrm>
          <a:prstGeom prst="rect">
            <a:avLst/>
          </a:prstGeom>
        </p:spPr>
        <p:txBody>
          <a:bodyPr vert="horz" wrap="square" lIns="0" tIns="0" rIns="0" bIns="0"/>
          <a:lstStyle/>
          <a:p>
            <a:pPr algn="l" rtl="0" eaLnBrk="0">
              <a:lnSpc>
                <a:spcPct val="81000"/>
              </a:lnSpc>
            </a:pPr>
            <a:endParaRPr lang="en-US" altLang="en-US" sz="100" dirty="0"/>
          </a:p>
          <a:p>
            <a:pPr marL="431800" indent="-419100" algn="l" rtl="0" eaLnBrk="0">
              <a:lnSpc>
                <a:spcPct val="94000"/>
              </a:lnSpc>
            </a:pPr>
            <a:r>
              <a:rPr sz="900" kern="0" spc="30" dirty="0">
                <a:solidFill>
                  <a:srgbClr val="000000">
                    <a:alpha val="100000"/>
                  </a:srgbClr>
                </a:solidFill>
                <a:latin typeface="宋体"/>
                <a:ea typeface="宋体"/>
                <a:cs typeface="宋体"/>
              </a:rPr>
              <a:t>中国特色社会主义制度的</a:t>
            </a:r>
            <a:r>
              <a:rPr sz="900" kern="0" spc="70" dirty="0">
                <a:solidFill>
                  <a:srgbClr val="000000">
                    <a:alpha val="100000"/>
                  </a:srgbClr>
                </a:solidFill>
                <a:latin typeface="宋体"/>
                <a:ea typeface="宋体"/>
                <a:cs typeface="宋体"/>
              </a:rPr>
              <a:t> </a:t>
            </a:r>
            <a:r>
              <a:rPr sz="900" kern="0" spc="30" dirty="0">
                <a:solidFill>
                  <a:srgbClr val="000000">
                    <a:alpha val="100000"/>
                  </a:srgbClr>
                </a:solidFill>
                <a:latin typeface="宋体"/>
                <a:ea typeface="宋体"/>
                <a:cs typeface="宋体"/>
              </a:rPr>
              <a:t>最大优势</a:t>
            </a:r>
            <a:endParaRPr lang="en-US" altLang="en-US" sz="900" dirty="0"/>
          </a:p>
        </p:txBody>
      </p:sp>
      <p:sp>
        <p:nvSpPr>
          <p:cNvPr id="126" name="textbox 126"/>
          <p:cNvSpPr/>
          <p:nvPr/>
        </p:nvSpPr>
        <p:spPr>
          <a:xfrm>
            <a:off x="863627" y="3954494"/>
            <a:ext cx="1328419" cy="281940"/>
          </a:xfrm>
          <a:prstGeom prst="rect">
            <a:avLst/>
          </a:prstGeom>
        </p:spPr>
        <p:txBody>
          <a:bodyPr vert="horz" wrap="square" lIns="0" tIns="0" rIns="0" bIns="0"/>
          <a:lstStyle/>
          <a:p>
            <a:pPr algn="l" rtl="0" eaLnBrk="0">
              <a:lnSpc>
                <a:spcPct val="82000"/>
              </a:lnSpc>
            </a:pPr>
            <a:endParaRPr lang="en-US" altLang="en-US" sz="100" dirty="0"/>
          </a:p>
          <a:p>
            <a:pPr marL="12700" algn="l" rtl="0" eaLnBrk="0">
              <a:lnSpc>
                <a:spcPct val="88000"/>
              </a:lnSpc>
            </a:pPr>
            <a:r>
              <a:rPr sz="900" kern="0" spc="40" dirty="0">
                <a:solidFill>
                  <a:srgbClr val="000000">
                    <a:alpha val="100000"/>
                  </a:srgbClr>
                </a:solidFill>
                <a:latin typeface="宋体"/>
                <a:ea typeface="宋体"/>
                <a:cs typeface="宋体"/>
              </a:rPr>
              <a:t>党的领导是中国特色</a:t>
            </a:r>
            <a:endParaRPr lang="en-US" altLang="en-US" sz="900" dirty="0"/>
          </a:p>
          <a:p>
            <a:pPr marL="12700" algn="l" rtl="0" eaLnBrk="0">
              <a:lnSpc>
                <a:spcPct val="99000"/>
              </a:lnSpc>
            </a:pPr>
            <a:r>
              <a:rPr sz="900" kern="0" spc="-10" dirty="0">
                <a:solidFill>
                  <a:srgbClr val="000000">
                    <a:alpha val="100000"/>
                  </a:srgbClr>
                </a:solidFill>
                <a:latin typeface="宋体"/>
                <a:ea typeface="宋体"/>
                <a:cs typeface="宋体"/>
              </a:rPr>
              <a:t>社会主义的最本质特征</a:t>
            </a:r>
            <a:r>
              <a:rPr sz="900" kern="0" spc="-20" dirty="0">
                <a:solidFill>
                  <a:srgbClr val="000000">
                    <a:alpha val="100000"/>
                  </a:srgbClr>
                </a:solidFill>
                <a:latin typeface="宋体"/>
                <a:ea typeface="宋体"/>
                <a:cs typeface="宋体"/>
              </a:rPr>
              <a:t>”</a:t>
            </a:r>
            <a:endParaRPr lang="en-US" altLang="en-US" sz="900" dirty="0"/>
          </a:p>
        </p:txBody>
      </p:sp>
      <p:sp>
        <p:nvSpPr>
          <p:cNvPr id="128" name="textbox 128"/>
          <p:cNvSpPr/>
          <p:nvPr/>
        </p:nvSpPr>
        <p:spPr>
          <a:xfrm>
            <a:off x="1803429" y="5548375"/>
            <a:ext cx="1089025" cy="284479"/>
          </a:xfrm>
          <a:prstGeom prst="rect">
            <a:avLst/>
          </a:prstGeom>
        </p:spPr>
        <p:txBody>
          <a:bodyPr vert="horz" wrap="square" lIns="0" tIns="0" rIns="0" bIns="0"/>
          <a:lstStyle/>
          <a:p>
            <a:pPr algn="l" rtl="0" eaLnBrk="0">
              <a:lnSpc>
                <a:spcPct val="90000"/>
              </a:lnSpc>
            </a:pPr>
            <a:endParaRPr lang="en-US" altLang="en-US" sz="100" dirty="0"/>
          </a:p>
          <a:p>
            <a:pPr marL="163830" indent="-151765" algn="l" rtl="0" eaLnBrk="0">
              <a:lnSpc>
                <a:spcPct val="94000"/>
              </a:lnSpc>
            </a:pPr>
            <a:r>
              <a:rPr sz="900" kern="0" spc="-30" dirty="0">
                <a:solidFill>
                  <a:srgbClr val="000000">
                    <a:alpha val="100000"/>
                  </a:srgbClr>
                </a:solidFill>
                <a:latin typeface="宋体"/>
                <a:ea typeface="宋体"/>
                <a:cs typeface="宋体"/>
              </a:rPr>
              <a:t>党的领导是金面的、</a:t>
            </a:r>
            <a:r>
              <a:rPr sz="900" kern="0" spc="20" dirty="0">
                <a:solidFill>
                  <a:srgbClr val="000000">
                    <a:alpha val="100000"/>
                  </a:srgbClr>
                </a:solidFill>
                <a:latin typeface="宋体"/>
                <a:ea typeface="宋体"/>
                <a:cs typeface="宋体"/>
              </a:rPr>
              <a:t>  </a:t>
            </a:r>
            <a:r>
              <a:rPr sz="900" kern="0" spc="10" dirty="0">
                <a:solidFill>
                  <a:srgbClr val="000000">
                    <a:alpha val="100000"/>
                  </a:srgbClr>
                </a:solidFill>
                <a:latin typeface="宋体"/>
                <a:ea typeface="宋体"/>
                <a:cs typeface="宋体"/>
              </a:rPr>
              <a:t>系统的、整体的</a:t>
            </a:r>
            <a:endParaRPr lang="en-US" altLang="en-US" sz="900" dirty="0"/>
          </a:p>
        </p:txBody>
      </p:sp>
      <p:sp>
        <p:nvSpPr>
          <p:cNvPr id="130" name="textbox 130"/>
          <p:cNvSpPr/>
          <p:nvPr/>
        </p:nvSpPr>
        <p:spPr>
          <a:xfrm>
            <a:off x="1987581" y="7605797"/>
            <a:ext cx="1830704" cy="161925"/>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50" dirty="0">
                <a:solidFill>
                  <a:srgbClr val="000000">
                    <a:alpha val="100000"/>
                  </a:srgbClr>
                </a:solidFill>
                <a:latin typeface="宋体"/>
                <a:ea typeface="宋体"/>
                <a:cs typeface="宋体"/>
              </a:rPr>
              <a:t>健全党中央对重大工作</a:t>
            </a:r>
            <a:r>
              <a:rPr sz="900" kern="0" spc="40" dirty="0">
                <a:solidFill>
                  <a:srgbClr val="000000">
                    <a:alpha val="100000"/>
                  </a:srgbClr>
                </a:solidFill>
                <a:latin typeface="宋体"/>
                <a:ea typeface="宋体"/>
                <a:cs typeface="宋体"/>
              </a:rPr>
              <a:t>的领导体制</a:t>
            </a:r>
            <a:endParaRPr lang="en-US" altLang="en-US" sz="900" dirty="0"/>
          </a:p>
        </p:txBody>
      </p:sp>
      <p:sp>
        <p:nvSpPr>
          <p:cNvPr id="132" name="textbox 132"/>
          <p:cNvSpPr/>
          <p:nvPr/>
        </p:nvSpPr>
        <p:spPr>
          <a:xfrm>
            <a:off x="1987581" y="7052922"/>
            <a:ext cx="1830070" cy="161925"/>
          </a:xfrm>
          <a:prstGeom prst="rect">
            <a:avLst/>
          </a:prstGeom>
        </p:spPr>
        <p:txBody>
          <a:bodyPr vert="horz" wrap="square" lIns="0" tIns="0" rIns="0" bIns="0"/>
          <a:lstStyle/>
          <a:p>
            <a:pPr algn="l" rtl="0" eaLnBrk="0">
              <a:lnSpc>
                <a:spcPct val="84000"/>
              </a:lnSpc>
            </a:pPr>
            <a:endParaRPr lang="en-US" altLang="en-US" sz="100" dirty="0"/>
          </a:p>
          <a:p>
            <a:pPr marL="12700" algn="l" rtl="0" eaLnBrk="0">
              <a:lnSpc>
                <a:spcPct val="99000"/>
              </a:lnSpc>
            </a:pPr>
            <a:r>
              <a:rPr sz="900" kern="0" spc="50" dirty="0">
                <a:solidFill>
                  <a:srgbClr val="000000">
                    <a:alpha val="100000"/>
                  </a:srgbClr>
                </a:solidFill>
                <a:latin typeface="宋体"/>
                <a:ea typeface="宋体"/>
                <a:cs typeface="宋体"/>
              </a:rPr>
              <a:t>党的领导制度是我国</a:t>
            </a:r>
            <a:r>
              <a:rPr sz="900" kern="0" spc="40" dirty="0">
                <a:solidFill>
                  <a:srgbClr val="000000">
                    <a:alpha val="100000"/>
                  </a:srgbClr>
                </a:solidFill>
                <a:latin typeface="宋体"/>
                <a:ea typeface="宋体"/>
                <a:cs typeface="宋体"/>
              </a:rPr>
              <a:t>根本政治制度</a:t>
            </a:r>
            <a:endParaRPr lang="en-US" altLang="en-US" sz="900" dirty="0"/>
          </a:p>
        </p:txBody>
      </p:sp>
      <p:sp>
        <p:nvSpPr>
          <p:cNvPr id="134" name="textbox 134"/>
          <p:cNvSpPr/>
          <p:nvPr/>
        </p:nvSpPr>
        <p:spPr>
          <a:xfrm>
            <a:off x="863627" y="7631217"/>
            <a:ext cx="865505" cy="283845"/>
          </a:xfrm>
          <a:prstGeom prst="rect">
            <a:avLst/>
          </a:prstGeom>
        </p:spPr>
        <p:txBody>
          <a:bodyPr vert="horz" wrap="square" lIns="0" tIns="0" rIns="0" bIns="0"/>
          <a:lstStyle/>
          <a:p>
            <a:pPr algn="l" rtl="0" eaLnBrk="0">
              <a:lnSpc>
                <a:spcPct val="84000"/>
              </a:lnSpc>
            </a:pPr>
            <a:endParaRPr lang="en-US" altLang="en-US" sz="100" dirty="0"/>
          </a:p>
          <a:p>
            <a:pPr marL="68580" indent="-56515" algn="l" rtl="0" eaLnBrk="0">
              <a:lnSpc>
                <a:spcPct val="94000"/>
              </a:lnSpc>
            </a:pPr>
            <a:r>
              <a:rPr sz="900" kern="0" spc="40" dirty="0">
                <a:solidFill>
                  <a:srgbClr val="000000">
                    <a:alpha val="100000"/>
                  </a:srgbClr>
                </a:solidFill>
                <a:latin typeface="宋体"/>
                <a:ea typeface="宋体"/>
                <a:cs typeface="宋体"/>
              </a:rPr>
              <a:t>健全和完善党的</a:t>
            </a:r>
            <a:r>
              <a:rPr sz="900" kern="0" spc="10" dirty="0">
                <a:solidFill>
                  <a:srgbClr val="000000">
                    <a:alpha val="100000"/>
                  </a:srgbClr>
                </a:solidFill>
                <a:latin typeface="宋体"/>
                <a:ea typeface="宋体"/>
                <a:cs typeface="宋体"/>
              </a:rPr>
              <a:t> </a:t>
            </a:r>
            <a:r>
              <a:rPr sz="900" kern="0" spc="40" dirty="0">
                <a:solidFill>
                  <a:srgbClr val="000000">
                    <a:alpha val="100000"/>
                  </a:srgbClr>
                </a:solidFill>
                <a:latin typeface="宋体"/>
                <a:ea typeface="宋体"/>
                <a:cs typeface="宋体"/>
              </a:rPr>
              <a:t>领导制度体系</a:t>
            </a:r>
            <a:endParaRPr lang="en-US" altLang="en-US" sz="900" dirty="0"/>
          </a:p>
        </p:txBody>
      </p:sp>
      <p:sp>
        <p:nvSpPr>
          <p:cNvPr id="136" name="textbox 136"/>
          <p:cNvSpPr/>
          <p:nvPr/>
        </p:nvSpPr>
        <p:spPr>
          <a:xfrm>
            <a:off x="1803429" y="6329454"/>
            <a:ext cx="1708150" cy="161925"/>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40" dirty="0">
                <a:solidFill>
                  <a:srgbClr val="000000">
                    <a:alpha val="100000"/>
                  </a:srgbClr>
                </a:solidFill>
                <a:latin typeface="宋体"/>
                <a:ea typeface="宋体"/>
                <a:cs typeface="宋体"/>
              </a:rPr>
              <a:t>维护党中央权威和集中统一领导</a:t>
            </a:r>
            <a:endParaRPr lang="en-US" altLang="en-US" sz="900" dirty="0"/>
          </a:p>
        </p:txBody>
      </p:sp>
      <p:sp>
        <p:nvSpPr>
          <p:cNvPr id="138" name="textbox 138"/>
          <p:cNvSpPr/>
          <p:nvPr/>
        </p:nvSpPr>
        <p:spPr>
          <a:xfrm>
            <a:off x="2311376" y="3275094"/>
            <a:ext cx="1457325" cy="161925"/>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40" dirty="0">
                <a:solidFill>
                  <a:srgbClr val="000000">
                    <a:alpha val="100000"/>
                  </a:srgbClr>
                </a:solidFill>
                <a:latin typeface="宋体"/>
                <a:ea typeface="宋体"/>
                <a:cs typeface="宋体"/>
              </a:rPr>
              <a:t>中国最大的国情是党的</a:t>
            </a:r>
            <a:r>
              <a:rPr sz="900" kern="0" spc="30" dirty="0">
                <a:solidFill>
                  <a:srgbClr val="000000">
                    <a:alpha val="100000"/>
                  </a:srgbClr>
                </a:solidFill>
                <a:latin typeface="宋体"/>
                <a:ea typeface="宋体"/>
                <a:cs typeface="宋体"/>
              </a:rPr>
              <a:t>领导</a:t>
            </a:r>
            <a:endParaRPr lang="en-US" altLang="en-US" sz="900" dirty="0"/>
          </a:p>
        </p:txBody>
      </p:sp>
      <p:sp>
        <p:nvSpPr>
          <p:cNvPr id="140" name="textbox 140"/>
          <p:cNvSpPr/>
          <p:nvPr/>
        </p:nvSpPr>
        <p:spPr>
          <a:xfrm>
            <a:off x="863627" y="5745220"/>
            <a:ext cx="726440" cy="277495"/>
          </a:xfrm>
          <a:prstGeom prst="rect">
            <a:avLst/>
          </a:prstGeom>
        </p:spPr>
        <p:txBody>
          <a:bodyPr vert="horz" wrap="square" lIns="0" tIns="0" rIns="0" bIns="0"/>
          <a:lstStyle/>
          <a:p>
            <a:pPr algn="l" rtl="0" eaLnBrk="0">
              <a:lnSpc>
                <a:spcPct val="78000"/>
              </a:lnSpc>
            </a:pPr>
            <a:endParaRPr lang="en-US" altLang="en-US" sz="100" dirty="0"/>
          </a:p>
          <a:p>
            <a:pPr marL="62230" indent="-50165" algn="l" rtl="0" eaLnBrk="0">
              <a:lnSpc>
                <a:spcPct val="92000"/>
              </a:lnSpc>
            </a:pPr>
            <a:r>
              <a:rPr sz="900" kern="0" spc="10" dirty="0">
                <a:solidFill>
                  <a:srgbClr val="000000">
                    <a:alpha val="100000"/>
                  </a:srgbClr>
                </a:solidFill>
                <a:latin typeface="宋体"/>
                <a:ea typeface="宋体"/>
                <a:cs typeface="宋体"/>
              </a:rPr>
              <a:t>坚持党对一切</a:t>
            </a:r>
            <a:r>
              <a:rPr sz="900" kern="0" spc="40" dirty="0">
                <a:solidFill>
                  <a:srgbClr val="000000">
                    <a:alpha val="100000"/>
                  </a:srgbClr>
                </a:solidFill>
                <a:latin typeface="宋体"/>
                <a:ea typeface="宋体"/>
                <a:cs typeface="宋体"/>
              </a:rPr>
              <a:t> </a:t>
            </a:r>
            <a:r>
              <a:rPr sz="900" kern="0" spc="30" dirty="0">
                <a:solidFill>
                  <a:srgbClr val="000000">
                    <a:alpha val="100000"/>
                  </a:srgbClr>
                </a:solidFill>
                <a:latin typeface="宋体"/>
                <a:ea typeface="宋体"/>
                <a:cs typeface="宋体"/>
              </a:rPr>
              <a:t>工作的领导</a:t>
            </a:r>
            <a:endParaRPr lang="en-US" altLang="en-US" sz="900" dirty="0"/>
          </a:p>
        </p:txBody>
      </p:sp>
      <p:sp>
        <p:nvSpPr>
          <p:cNvPr id="142" name="textbox 142"/>
          <p:cNvSpPr/>
          <p:nvPr/>
        </p:nvSpPr>
        <p:spPr>
          <a:xfrm>
            <a:off x="1987581" y="8177322"/>
            <a:ext cx="1227455" cy="161925"/>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40" dirty="0">
                <a:solidFill>
                  <a:srgbClr val="000000">
                    <a:alpha val="100000"/>
                  </a:srgbClr>
                </a:solidFill>
                <a:latin typeface="宋体"/>
                <a:ea typeface="宋体"/>
                <a:cs typeface="宋体"/>
              </a:rPr>
              <a:t>健全党的全面领导制度</a:t>
            </a:r>
            <a:endParaRPr lang="en-US" altLang="en-US" sz="900" dirty="0"/>
          </a:p>
        </p:txBody>
      </p:sp>
      <p:sp>
        <p:nvSpPr>
          <p:cNvPr id="144" name="textbox 144"/>
          <p:cNvSpPr/>
          <p:nvPr/>
        </p:nvSpPr>
        <p:spPr>
          <a:xfrm>
            <a:off x="427377" y="5404268"/>
            <a:ext cx="156845" cy="1005839"/>
          </a:xfrm>
          <a:prstGeom prst="rect">
            <a:avLst/>
          </a:prstGeom>
        </p:spPr>
        <p:txBody>
          <a:bodyPr vert="eaVert" wrap="square" lIns="0" tIns="0" rIns="0" bIns="0"/>
          <a:lstStyle/>
          <a:p>
            <a:pPr algn="l" rtl="0" eaLnBrk="0">
              <a:lnSpc>
                <a:spcPct val="83000"/>
              </a:lnSpc>
            </a:pPr>
            <a:endParaRPr lang="en-US" altLang="en-US" sz="100" dirty="0"/>
          </a:p>
          <a:p>
            <a:pPr marL="12700" algn="l" rtl="0" eaLnBrk="0">
              <a:lnSpc>
                <a:spcPct val="94000"/>
              </a:lnSpc>
            </a:pPr>
            <a:r>
              <a:rPr sz="900" kern="0" spc="200" dirty="0">
                <a:solidFill>
                  <a:srgbClr val="000000">
                    <a:alpha val="100000"/>
                  </a:srgbClr>
                </a:solidFill>
                <a:latin typeface="宋体"/>
                <a:ea typeface="宋体"/>
                <a:cs typeface="宋体"/>
              </a:rPr>
              <a:t>坚指党的金面领</a:t>
            </a:r>
            <a:endParaRPr lang="en-US" altLang="en-US" sz="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1600000">
            <a:off x="292134" y="3632186"/>
            <a:ext cx="7111951" cy="4375134"/>
            <a:chOff x="0" y="0"/>
            <a:chExt cx="7111951" cy="4375134"/>
          </a:xfrm>
        </p:grpSpPr>
        <p:pic>
          <p:nvPicPr>
            <p:cNvPr id="146" name="picture 146"/>
            <p:cNvPicPr>
              <a:picLocks noChangeAspect="1"/>
            </p:cNvPicPr>
            <p:nvPr/>
          </p:nvPicPr>
          <p:blipFill>
            <a:blip r:embed="rId2"/>
            <a:stretch>
              <a:fillRect/>
            </a:stretch>
          </p:blipFill>
          <p:spPr>
            <a:xfrm rot="21600000">
              <a:off x="0" y="0"/>
              <a:ext cx="7111951" cy="4375134"/>
            </a:xfrm>
            <a:prstGeom prst="rect">
              <a:avLst/>
            </a:prstGeom>
          </p:spPr>
        </p:pic>
        <p:sp>
          <p:nvSpPr>
            <p:cNvPr id="148" name="textbox 148"/>
            <p:cNvSpPr/>
            <p:nvPr/>
          </p:nvSpPr>
          <p:spPr>
            <a:xfrm>
              <a:off x="2628901" y="23527"/>
              <a:ext cx="4457065" cy="4352925"/>
            </a:xfrm>
            <a:prstGeom prst="rect">
              <a:avLst/>
            </a:prstGeom>
          </p:spPr>
          <p:txBody>
            <a:bodyPr vert="horz" wrap="square" lIns="0" tIns="0" rIns="0" bIns="0"/>
            <a:lstStyle/>
            <a:p>
              <a:pPr algn="l" rtl="0" eaLnBrk="0">
                <a:lnSpc>
                  <a:spcPct val="84000"/>
                </a:lnSpc>
              </a:pPr>
              <a:endParaRPr lang="en-US" altLang="en-US" sz="100" dirty="0"/>
            </a:p>
            <a:p>
              <a:pPr marL="221615" algn="l" rtl="0" eaLnBrk="0">
                <a:lnSpc>
                  <a:spcPct val="99000"/>
                </a:lnSpc>
              </a:pPr>
              <a:r>
                <a:rPr sz="900" kern="0" spc="20" dirty="0">
                  <a:solidFill>
                    <a:srgbClr val="000000">
                      <a:alpha val="100000"/>
                    </a:srgbClr>
                  </a:solidFill>
                  <a:latin typeface="宋体"/>
                  <a:ea typeface="宋体"/>
                  <a:cs typeface="宋体"/>
                </a:rPr>
                <a:t>体现历史唯物主义的基本原理</a:t>
              </a:r>
              <a:endParaRPr lang="en-US" altLang="en-US" sz="900" dirty="0"/>
            </a:p>
            <a:p>
              <a:pPr marL="227965" algn="l" rtl="0" eaLnBrk="0">
                <a:lnSpc>
                  <a:spcPct val="99000"/>
                </a:lnSpc>
                <a:spcBef>
                  <a:spcPts val="635"/>
                </a:spcBef>
              </a:pPr>
              <a:r>
                <a:rPr sz="900" kern="0" spc="30" dirty="0">
                  <a:solidFill>
                    <a:srgbClr val="000000">
                      <a:alpha val="100000"/>
                    </a:srgbClr>
                  </a:solidFill>
                  <a:latin typeface="宋体"/>
                  <a:ea typeface="宋体"/>
                  <a:cs typeface="宋体"/>
                </a:rPr>
                <a:t>总结党的百年奋斗历史经验得出的重要结论</a:t>
              </a:r>
              <a:endParaRPr lang="en-US" altLang="en-US" sz="900" dirty="0"/>
            </a:p>
            <a:p>
              <a:pPr marL="12700" algn="l" rtl="0" eaLnBrk="0">
                <a:lnSpc>
                  <a:spcPct val="88000"/>
                </a:lnSpc>
                <a:spcBef>
                  <a:spcPts val="425"/>
                </a:spcBef>
              </a:pPr>
              <a:r>
                <a:rPr sz="900" kern="0" spc="20" dirty="0">
                  <a:solidFill>
                    <a:srgbClr val="000000">
                      <a:alpha val="100000"/>
                    </a:srgbClr>
                  </a:solidFill>
                  <a:latin typeface="宋体"/>
                  <a:ea typeface="宋体"/>
                  <a:cs typeface="宋体"/>
                </a:rPr>
                <a:t>人民在国家中的主人翁地位决定</a:t>
              </a:r>
              <a:endParaRPr lang="en-US" altLang="en-US" sz="900" dirty="0"/>
            </a:p>
            <a:p>
              <a:pPr marL="12700" algn="l" rtl="0" eaLnBrk="0">
                <a:lnSpc>
                  <a:spcPts val="1550"/>
                </a:lnSpc>
              </a:pPr>
              <a:r>
                <a:rPr sz="900" kern="0" spc="40" dirty="0">
                  <a:solidFill>
                    <a:srgbClr val="000000">
                      <a:alpha val="100000"/>
                    </a:srgbClr>
                  </a:solidFill>
                  <a:latin typeface="宋体"/>
                  <a:ea typeface="宋体"/>
                  <a:cs typeface="宋体"/>
                </a:rPr>
                <a:t>我们党的性质、宗旨决定</a:t>
              </a:r>
              <a:endParaRPr lang="en-US" altLang="en-US" sz="900" dirty="0"/>
            </a:p>
            <a:p>
              <a:pPr marL="399415" algn="l" rtl="0" eaLnBrk="0">
                <a:lnSpc>
                  <a:spcPct val="99000"/>
                </a:lnSpc>
                <a:spcBef>
                  <a:spcPts val="505"/>
                </a:spcBef>
              </a:pPr>
              <a:r>
                <a:rPr sz="900" kern="0" spc="30" dirty="0">
                  <a:solidFill>
                    <a:srgbClr val="000000">
                      <a:alpha val="100000"/>
                    </a:srgbClr>
                  </a:solidFill>
                  <a:latin typeface="宋体"/>
                  <a:ea typeface="宋体"/>
                  <a:cs typeface="宋体"/>
                </a:rPr>
                <a:t>始终牢记党的初心和使</a:t>
              </a:r>
              <a:r>
                <a:rPr sz="900" kern="0" spc="20" dirty="0">
                  <a:solidFill>
                    <a:srgbClr val="000000">
                      <a:alpha val="100000"/>
                    </a:srgbClr>
                  </a:solidFill>
                  <a:latin typeface="宋体"/>
                  <a:ea typeface="宋体"/>
                  <a:cs typeface="宋体"/>
                </a:rPr>
                <a:t>命</a:t>
              </a:r>
              <a:endParaRPr lang="en-US" altLang="en-US" sz="900" dirty="0"/>
            </a:p>
            <a:p>
              <a:pPr marL="399415" algn="l" rtl="0" eaLnBrk="0">
                <a:lnSpc>
                  <a:spcPct val="88000"/>
                </a:lnSpc>
                <a:spcBef>
                  <a:spcPts val="475"/>
                </a:spcBef>
              </a:pPr>
              <a:r>
                <a:rPr sz="900" kern="0" spc="50" dirty="0">
                  <a:solidFill>
                    <a:srgbClr val="000000">
                      <a:alpha val="100000"/>
                    </a:srgbClr>
                  </a:solidFill>
                  <a:latin typeface="宋体"/>
                  <a:ea typeface="宋体"/>
                  <a:cs typeface="宋体"/>
                </a:rPr>
                <a:t>始终保持党同人民群</a:t>
              </a:r>
              <a:r>
                <a:rPr sz="900" kern="0" spc="40" dirty="0">
                  <a:solidFill>
                    <a:srgbClr val="000000">
                      <a:alpha val="100000"/>
                    </a:srgbClr>
                  </a:solidFill>
                  <a:latin typeface="宋体"/>
                  <a:ea typeface="宋体"/>
                  <a:cs typeface="宋体"/>
                </a:rPr>
                <a:t>众的血肉联系</a:t>
              </a:r>
              <a:endParaRPr lang="en-US" altLang="en-US" sz="900" dirty="0"/>
            </a:p>
            <a:p>
              <a:pPr marL="399415" algn="l" rtl="0" eaLnBrk="0">
                <a:lnSpc>
                  <a:spcPts val="1355"/>
                </a:lnSpc>
              </a:pPr>
              <a:r>
                <a:rPr sz="900" kern="0" spc="30" dirty="0">
                  <a:solidFill>
                    <a:srgbClr val="000000">
                      <a:alpha val="100000"/>
                    </a:srgbClr>
                  </a:solidFill>
                  <a:latin typeface="宋体"/>
                  <a:ea typeface="宋体"/>
                  <a:cs typeface="宋体"/>
                </a:rPr>
                <a:t>热爱人民、尊重人民、敬</a:t>
              </a:r>
              <a:r>
                <a:rPr sz="900" kern="0" spc="20" dirty="0">
                  <a:solidFill>
                    <a:srgbClr val="000000">
                      <a:alpha val="100000"/>
                    </a:srgbClr>
                  </a:solidFill>
                  <a:latin typeface="宋体"/>
                  <a:ea typeface="宋体"/>
                  <a:cs typeface="宋体"/>
                </a:rPr>
                <a:t>畏人民</a:t>
              </a:r>
              <a:endParaRPr lang="en-US" altLang="en-US" sz="900" dirty="0"/>
            </a:p>
            <a:p>
              <a:pPr marL="761365" algn="l" rtl="0" eaLnBrk="0">
                <a:lnSpc>
                  <a:spcPct val="99000"/>
                </a:lnSpc>
                <a:spcBef>
                  <a:spcPts val="1250"/>
                </a:spcBef>
              </a:pPr>
              <a:r>
                <a:rPr sz="900" kern="0" spc="20" dirty="0">
                  <a:solidFill>
                    <a:srgbClr val="000000">
                      <a:alpha val="100000"/>
                    </a:srgbClr>
                  </a:solidFill>
                  <a:latin typeface="宋体"/>
                  <a:ea typeface="宋体"/>
                  <a:cs typeface="宋体"/>
                </a:rPr>
                <a:t>党始终坚守的初心和一贯的追求</a:t>
              </a:r>
              <a:endParaRPr lang="en-US" altLang="en-US" sz="900" dirty="0"/>
            </a:p>
            <a:p>
              <a:pPr marL="761365" algn="l" rtl="0" eaLnBrk="0">
                <a:lnSpc>
                  <a:spcPct val="99000"/>
                </a:lnSpc>
                <a:spcBef>
                  <a:spcPts val="525"/>
                </a:spcBef>
              </a:pPr>
              <a:r>
                <a:rPr sz="900" kern="0" spc="30" dirty="0">
                  <a:solidFill>
                    <a:srgbClr val="000000">
                      <a:alpha val="100000"/>
                    </a:srgbClr>
                  </a:solidFill>
                  <a:latin typeface="宋体"/>
                  <a:ea typeface="宋体"/>
                  <a:cs typeface="宋体"/>
                </a:rPr>
                <a:t>体现了我国社会主要矛盾转化对党和国家工作的新要求</a:t>
              </a:r>
              <a:endParaRPr lang="en-US" altLang="en-US" sz="900" dirty="0"/>
            </a:p>
            <a:p>
              <a:pPr marL="126365" algn="l" rtl="0" eaLnBrk="0">
                <a:lnSpc>
                  <a:spcPct val="100000"/>
                </a:lnSpc>
                <a:spcBef>
                  <a:spcPts val="385"/>
                </a:spcBef>
              </a:pPr>
              <a:r>
                <a:rPr sz="900" kern="0" spc="20" dirty="0">
                  <a:solidFill>
                    <a:srgbClr val="000000">
                      <a:alpha val="100000"/>
                    </a:srgbClr>
                  </a:solidFill>
                  <a:latin typeface="宋体"/>
                  <a:ea typeface="宋体"/>
                  <a:cs typeface="宋体"/>
                </a:rPr>
                <a:t>必须尊重人民的主体地位</a:t>
              </a:r>
              <a:endParaRPr lang="en-US" altLang="en-US" sz="900" dirty="0"/>
            </a:p>
            <a:p>
              <a:pPr marL="126365" algn="l" rtl="0" eaLnBrk="0">
                <a:lnSpc>
                  <a:spcPct val="99000"/>
                </a:lnSpc>
                <a:spcBef>
                  <a:spcPts val="565"/>
                </a:spcBef>
              </a:pPr>
              <a:r>
                <a:rPr sz="900" kern="0" spc="30" dirty="0">
                  <a:solidFill>
                    <a:srgbClr val="9FC8D1">
                      <a:alpha val="100000"/>
                    </a:srgbClr>
                  </a:solidFill>
                  <a:latin typeface="宋体"/>
                  <a:ea typeface="宋体"/>
                  <a:cs typeface="宋体"/>
                </a:rPr>
                <a:t>必须尊重人民的首创精神</a:t>
              </a:r>
              <a:endParaRPr lang="en-US" altLang="en-US" sz="900" dirty="0"/>
            </a:p>
            <a:p>
              <a:pPr marL="850265" algn="l" rtl="0" eaLnBrk="0">
                <a:lnSpc>
                  <a:spcPct val="99000"/>
                </a:lnSpc>
                <a:spcBef>
                  <a:spcPts val="425"/>
                </a:spcBef>
              </a:pPr>
              <a:r>
                <a:rPr sz="900" kern="0" spc="30" dirty="0">
                  <a:solidFill>
                    <a:srgbClr val="FFFFFF">
                      <a:alpha val="100000"/>
                    </a:srgbClr>
                  </a:solidFill>
                  <a:latin typeface="宋体"/>
                  <a:ea typeface="宋体"/>
                  <a:cs typeface="宋体"/>
                </a:rPr>
                <a:t>让群众满意是我们党做好一切工作的价值取向和根本标准</a:t>
              </a:r>
              <a:endParaRPr lang="en-US" altLang="en-US" sz="900" dirty="0"/>
            </a:p>
            <a:p>
              <a:pPr marL="862965" algn="l" rtl="0" eaLnBrk="0">
                <a:lnSpc>
                  <a:spcPct val="99000"/>
                </a:lnSpc>
                <a:spcBef>
                  <a:spcPts val="195"/>
                </a:spcBef>
              </a:pPr>
              <a:r>
                <a:rPr sz="900" kern="0" spc="20" dirty="0">
                  <a:solidFill>
                    <a:srgbClr val="000000">
                      <a:alpha val="100000"/>
                    </a:srgbClr>
                  </a:solidFill>
                  <a:latin typeface="宋体"/>
                  <a:ea typeface="宋体"/>
                  <a:cs typeface="宋体"/>
                </a:rPr>
                <a:t>必须牢固树立和践行正确的政绩观</a:t>
              </a:r>
              <a:endParaRPr lang="en-US" altLang="en-US" sz="900" dirty="0"/>
            </a:p>
            <a:p>
              <a:pPr marL="100965" algn="l" rtl="0" eaLnBrk="0">
                <a:lnSpc>
                  <a:spcPct val="99000"/>
                </a:lnSpc>
                <a:spcBef>
                  <a:spcPts val="1225"/>
                </a:spcBef>
              </a:pPr>
              <a:r>
                <a:rPr sz="900" kern="0" spc="40" dirty="0">
                  <a:solidFill>
                    <a:srgbClr val="000000">
                      <a:alpha val="100000"/>
                    </a:srgbClr>
                  </a:solidFill>
                  <a:latin typeface="宋体"/>
                  <a:ea typeface="宋体"/>
                  <a:cs typeface="宋体"/>
                </a:rPr>
                <a:t>我们党始终坚持的根本</a:t>
              </a:r>
              <a:r>
                <a:rPr sz="900" kern="0" spc="30" dirty="0">
                  <a:solidFill>
                    <a:srgbClr val="000000">
                      <a:alpha val="100000"/>
                    </a:srgbClr>
                  </a:solidFill>
                  <a:latin typeface="宋体"/>
                  <a:ea typeface="宋体"/>
                  <a:cs typeface="宋体"/>
                </a:rPr>
                <a:t>工作方法</a:t>
              </a:r>
              <a:endParaRPr lang="en-US" altLang="en-US" sz="900" dirty="0"/>
            </a:p>
            <a:p>
              <a:pPr marL="126365" algn="l" rtl="0" eaLnBrk="0">
                <a:lnSpc>
                  <a:spcPct val="99000"/>
                </a:lnSpc>
                <a:spcBef>
                  <a:spcPts val="530"/>
                </a:spcBef>
              </a:pPr>
              <a:r>
                <a:rPr sz="900" kern="0" spc="40" dirty="0">
                  <a:solidFill>
                    <a:srgbClr val="000000">
                      <a:alpha val="100000"/>
                    </a:srgbClr>
                  </a:solidFill>
                  <a:latin typeface="宋体"/>
                  <a:ea typeface="宋体"/>
                  <a:cs typeface="宋体"/>
                </a:rPr>
                <a:t>调查研究是获得真知灼见</a:t>
              </a:r>
              <a:r>
                <a:rPr sz="900" kern="0" spc="30" dirty="0">
                  <a:solidFill>
                    <a:srgbClr val="000000">
                      <a:alpha val="100000"/>
                    </a:srgbClr>
                  </a:solidFill>
                  <a:latin typeface="宋体"/>
                  <a:ea typeface="宋体"/>
                  <a:cs typeface="宋体"/>
                </a:rPr>
                <a:t>的源头活水，是贯彻群众路线的有效途径</a:t>
              </a:r>
              <a:endParaRPr lang="en-US" altLang="en-US" sz="900" dirty="0"/>
            </a:p>
            <a:p>
              <a:pPr marL="399415" algn="l" rtl="0" eaLnBrk="0">
                <a:lnSpc>
                  <a:spcPct val="117000"/>
                </a:lnSpc>
                <a:spcBef>
                  <a:spcPts val="230"/>
                </a:spcBef>
              </a:pPr>
              <a:r>
                <a:rPr sz="900" kern="0" spc="30" dirty="0">
                  <a:solidFill>
                    <a:srgbClr val="000000">
                      <a:alpha val="100000"/>
                    </a:srgbClr>
                  </a:solidFill>
                  <a:latin typeface="宋体"/>
                  <a:ea typeface="宋体"/>
                  <a:cs typeface="宋体"/>
                </a:rPr>
                <a:t>要落实到新时代中国特色社会主</a:t>
              </a:r>
              <a:r>
                <a:rPr sz="900" kern="0" spc="20" dirty="0">
                  <a:solidFill>
                    <a:srgbClr val="000000">
                      <a:alpha val="100000"/>
                    </a:srgbClr>
                  </a:solidFill>
                  <a:latin typeface="宋体"/>
                  <a:ea typeface="宋体"/>
                  <a:cs typeface="宋体"/>
                </a:rPr>
                <a:t>义的各项事业和全部工作之中               </a:t>
              </a:r>
              <a:r>
                <a:rPr sz="900" kern="0" spc="40" dirty="0">
                  <a:solidFill>
                    <a:srgbClr val="000000">
                      <a:alpha val="100000"/>
                    </a:srgbClr>
                  </a:solidFill>
                  <a:latin typeface="宋体"/>
                  <a:ea typeface="宋体"/>
                  <a:cs typeface="宋体"/>
                </a:rPr>
                <a:t>要着力解决好人民群众最关心最直接最现实的利</a:t>
              </a:r>
              <a:r>
                <a:rPr sz="900" kern="0" spc="30" dirty="0">
                  <a:solidFill>
                    <a:srgbClr val="000000">
                      <a:alpha val="100000"/>
                    </a:srgbClr>
                  </a:solidFill>
                  <a:latin typeface="宋体"/>
                  <a:ea typeface="宋体"/>
                  <a:cs typeface="宋体"/>
                </a:rPr>
                <a:t>益问题</a:t>
              </a:r>
              <a:endParaRPr lang="en-US" altLang="en-US" sz="900" dirty="0"/>
            </a:p>
            <a:p>
              <a:pPr marL="399415" algn="l" rtl="0" eaLnBrk="0">
                <a:lnSpc>
                  <a:spcPct val="99000"/>
                </a:lnSpc>
                <a:spcBef>
                  <a:spcPts val="530"/>
                </a:spcBef>
              </a:pPr>
              <a:r>
                <a:rPr sz="900" kern="0" spc="0" dirty="0">
                  <a:solidFill>
                    <a:srgbClr val="10A3D9">
                      <a:alpha val="100000"/>
                    </a:srgbClr>
                  </a:solidFill>
                  <a:latin typeface="宋体"/>
                  <a:ea typeface="宋体"/>
                  <a:cs typeface="宋体"/>
                </a:rPr>
                <a:t>要一件事情接着一件事情办，</a:t>
              </a:r>
              <a:r>
                <a:rPr sz="900" kern="0" spc="280" dirty="0">
                  <a:solidFill>
                    <a:srgbClr val="10A3D9">
                      <a:alpha val="100000"/>
                    </a:srgbClr>
                  </a:solidFill>
                  <a:latin typeface="宋体"/>
                  <a:ea typeface="宋体"/>
                  <a:cs typeface="宋体"/>
                </a:rPr>
                <a:t> </a:t>
              </a:r>
              <a:r>
                <a:rPr sz="900" kern="0" spc="0" dirty="0">
                  <a:solidFill>
                    <a:srgbClr val="10A3D9">
                      <a:alpha val="100000"/>
                    </a:srgbClr>
                  </a:solidFill>
                  <a:latin typeface="宋体"/>
                  <a:ea typeface="宋体"/>
                  <a:cs typeface="宋体"/>
                </a:rPr>
                <a:t>一年</a:t>
              </a:r>
              <a:r>
                <a:rPr sz="900" kern="0" spc="-10" dirty="0">
                  <a:solidFill>
                    <a:srgbClr val="10A3D9">
                      <a:alpha val="100000"/>
                    </a:srgbClr>
                  </a:solidFill>
                  <a:latin typeface="宋体"/>
                  <a:ea typeface="宋体"/>
                  <a:cs typeface="宋体"/>
                </a:rPr>
                <a:t>接着一年王</a:t>
              </a:r>
              <a:endParaRPr lang="en-US" altLang="en-US" sz="900" dirty="0"/>
            </a:p>
            <a:p>
              <a:pPr marL="399415" algn="l" rtl="0" eaLnBrk="0">
                <a:lnSpc>
                  <a:spcPct val="99000"/>
                </a:lnSpc>
                <a:spcBef>
                  <a:spcPts val="630"/>
                </a:spcBef>
              </a:pPr>
              <a:r>
                <a:rPr sz="900" kern="0" spc="40" dirty="0">
                  <a:solidFill>
                    <a:srgbClr val="0199D1">
                      <a:alpha val="100000"/>
                    </a:srgbClr>
                  </a:solidFill>
                  <a:latin typeface="宋体"/>
                  <a:ea typeface="宋体"/>
                  <a:cs typeface="宋体"/>
                </a:rPr>
                <a:t>实现共同富裕不仅是经济问</a:t>
              </a:r>
              <a:r>
                <a:rPr sz="900" kern="0" spc="30" dirty="0">
                  <a:solidFill>
                    <a:srgbClr val="0199D1">
                      <a:alpha val="100000"/>
                    </a:srgbClr>
                  </a:solidFill>
                  <a:latin typeface="宋体"/>
                  <a:ea typeface="宋体"/>
                  <a:cs typeface="宋体"/>
                </a:rPr>
                <a:t>题，而且是关系党的执政基础的重大政治问题</a:t>
              </a:r>
              <a:endParaRPr lang="en-US" altLang="en-US" sz="900" dirty="0"/>
            </a:p>
            <a:p>
              <a:pPr marL="399415" algn="l" rtl="0" eaLnBrk="0">
                <a:lnSpc>
                  <a:spcPct val="117000"/>
                </a:lnSpc>
                <a:spcBef>
                  <a:spcPts val="115"/>
                </a:spcBef>
              </a:pPr>
              <a:r>
                <a:rPr sz="900" kern="0" spc="40" dirty="0">
                  <a:solidFill>
                    <a:srgbClr val="000000">
                      <a:alpha val="100000"/>
                    </a:srgbClr>
                  </a:solidFill>
                  <a:latin typeface="宋体"/>
                  <a:ea typeface="宋体"/>
                  <a:cs typeface="宋体"/>
                </a:rPr>
                <a:t>共同富裕是全体人民的共同富裕，是人民群众物</a:t>
              </a:r>
              <a:r>
                <a:rPr sz="900" kern="0" spc="30" dirty="0">
                  <a:solidFill>
                    <a:srgbClr val="000000">
                      <a:alpha val="100000"/>
                    </a:srgbClr>
                  </a:solidFill>
                  <a:latin typeface="宋体"/>
                  <a:ea typeface="宋体"/>
                  <a:cs typeface="宋体"/>
                </a:rPr>
                <a:t>质生活和精神生活的共同富裕</a:t>
              </a:r>
              <a:r>
                <a:rPr sz="900" kern="0" spc="-10" dirty="0">
                  <a:solidFill>
                    <a:srgbClr val="000000">
                      <a:alpha val="100000"/>
                    </a:srgbClr>
                  </a:solidFill>
                  <a:latin typeface="宋体"/>
                  <a:ea typeface="宋体"/>
                  <a:cs typeface="宋体"/>
                </a:rPr>
                <a:t> </a:t>
              </a:r>
              <a:r>
                <a:rPr sz="900" kern="0" spc="20" dirty="0">
                  <a:solidFill>
                    <a:srgbClr val="000000">
                      <a:alpha val="100000"/>
                    </a:srgbClr>
                  </a:solidFill>
                  <a:latin typeface="宋体"/>
                  <a:ea typeface="宋体"/>
                  <a:cs typeface="宋体"/>
                </a:rPr>
                <a:t>必须坚持正确的原则和科学的思路</a:t>
              </a:r>
              <a:endParaRPr lang="en-US" altLang="en-US" sz="900" dirty="0"/>
            </a:p>
            <a:p>
              <a:pPr algn="l" rtl="0" eaLnBrk="0">
                <a:lnSpc>
                  <a:spcPct val="121000"/>
                </a:lnSpc>
              </a:pPr>
              <a:endParaRPr lang="en-US" altLang="en-US" sz="400" dirty="0"/>
            </a:p>
            <a:p>
              <a:pPr marL="374015" algn="l" rtl="0" eaLnBrk="0">
                <a:lnSpc>
                  <a:spcPct val="99000"/>
                </a:lnSpc>
              </a:pPr>
              <a:r>
                <a:rPr sz="900" kern="0" spc="50" dirty="0">
                  <a:solidFill>
                    <a:srgbClr val="23A1C8">
                      <a:alpha val="100000"/>
                    </a:srgbClr>
                  </a:solidFill>
                  <a:latin typeface="宋体"/>
                  <a:ea typeface="宋体"/>
                  <a:cs typeface="宋体"/>
                </a:rPr>
                <a:t>推动全体人民共同富裕与促进人的全面发展是</a:t>
              </a:r>
              <a:r>
                <a:rPr sz="900" kern="0" spc="40" dirty="0">
                  <a:solidFill>
                    <a:srgbClr val="23A1C8">
                      <a:alpha val="100000"/>
                    </a:srgbClr>
                  </a:solidFill>
                  <a:latin typeface="宋体"/>
                  <a:ea typeface="宋体"/>
                  <a:cs typeface="宋体"/>
                </a:rPr>
                <a:t>高度统一的</a:t>
              </a:r>
              <a:endParaRPr lang="en-US" altLang="en-US" sz="900" dirty="0"/>
            </a:p>
          </p:txBody>
        </p:sp>
      </p:grpSp>
      <p:sp>
        <p:nvSpPr>
          <p:cNvPr id="150" name="textbox 150"/>
          <p:cNvSpPr/>
          <p:nvPr/>
        </p:nvSpPr>
        <p:spPr>
          <a:xfrm>
            <a:off x="142529" y="2811351"/>
            <a:ext cx="5317490" cy="733425"/>
          </a:xfrm>
          <a:prstGeom prst="rect">
            <a:avLst/>
          </a:prstGeom>
        </p:spPr>
        <p:txBody>
          <a:bodyPr vert="horz" wrap="square" lIns="0" tIns="0" rIns="0" bIns="0"/>
          <a:lstStyle/>
          <a:p>
            <a:pPr algn="l" rtl="0" eaLnBrk="0">
              <a:lnSpc>
                <a:spcPct val="78000"/>
              </a:lnSpc>
            </a:pPr>
            <a:endParaRPr lang="en-US" altLang="en-US" sz="100" dirty="0"/>
          </a:p>
          <a:p>
            <a:pPr algn="r" rtl="0" eaLnBrk="0">
              <a:lnSpc>
                <a:spcPct val="98000"/>
              </a:lnSpc>
            </a:pPr>
            <a:r>
              <a:rPr sz="1900" b="1" kern="0" spc="130" dirty="0">
                <a:solidFill>
                  <a:srgbClr val="000000">
                    <a:alpha val="100000"/>
                  </a:srgbClr>
                </a:solidFill>
                <a:latin typeface="SimHei"/>
                <a:ea typeface="SimHei"/>
                <a:cs typeface="SimHei"/>
              </a:rPr>
              <a:t>第四章</a:t>
            </a:r>
            <a:r>
              <a:rPr sz="1900" kern="0" spc="130" dirty="0">
                <a:solidFill>
                  <a:srgbClr val="000000">
                    <a:alpha val="100000"/>
                  </a:srgbClr>
                </a:solidFill>
                <a:latin typeface="SimHei"/>
                <a:ea typeface="SimHei"/>
                <a:cs typeface="SimHei"/>
              </a:rPr>
              <a:t>  </a:t>
            </a:r>
            <a:r>
              <a:rPr sz="1900" b="1" kern="0" spc="130" dirty="0">
                <a:solidFill>
                  <a:srgbClr val="000000">
                    <a:alpha val="100000"/>
                  </a:srgbClr>
                </a:solidFill>
                <a:latin typeface="SimHei"/>
                <a:ea typeface="SimHei"/>
                <a:cs typeface="SimHei"/>
              </a:rPr>
              <a:t>坚持以人民为中心</a:t>
            </a:r>
            <a:endParaRPr lang="en-US" altLang="en-US" sz="1900" dirty="0"/>
          </a:p>
          <a:p>
            <a:pPr algn="l" rtl="0" eaLnBrk="0">
              <a:lnSpc>
                <a:spcPct val="100000"/>
              </a:lnSpc>
            </a:pPr>
            <a:endParaRPr lang="en-US" altLang="en-US" sz="1300" dirty="0"/>
          </a:p>
          <a:p>
            <a:pPr marL="12700" algn="l" rtl="0" eaLnBrk="0">
              <a:lnSpc>
                <a:spcPct val="99000"/>
              </a:lnSpc>
              <a:spcBef>
                <a:spcPts val="5"/>
              </a:spcBef>
            </a:pPr>
            <a:r>
              <a:rPr sz="1500" b="1" kern="0" spc="70" dirty="0">
                <a:solidFill>
                  <a:srgbClr val="000000">
                    <a:alpha val="100000"/>
                  </a:srgbClr>
                </a:solidFill>
                <a:latin typeface="SimHei"/>
                <a:ea typeface="SimHei"/>
                <a:cs typeface="SimHei"/>
              </a:rPr>
              <a:t>本章思维导图</a:t>
            </a:r>
            <a:endParaRPr lang="en-US" altLang="en-US" sz="1500" dirty="0"/>
          </a:p>
        </p:txBody>
      </p:sp>
      <p:sp>
        <p:nvSpPr>
          <p:cNvPr id="152" name="textbox 152"/>
          <p:cNvSpPr/>
          <p:nvPr/>
        </p:nvSpPr>
        <p:spPr>
          <a:xfrm>
            <a:off x="2051055" y="6749047"/>
            <a:ext cx="1212214" cy="962660"/>
          </a:xfrm>
          <a:prstGeom prst="rect">
            <a:avLst/>
          </a:prstGeom>
        </p:spPr>
        <p:txBody>
          <a:bodyPr vert="horz" wrap="square" lIns="0" tIns="0" rIns="0" bIns="0"/>
          <a:lstStyle/>
          <a:p>
            <a:pPr algn="l" rtl="0" eaLnBrk="0">
              <a:lnSpc>
                <a:spcPct val="92000"/>
              </a:lnSpc>
            </a:pPr>
            <a:endParaRPr lang="en-US" altLang="en-US" sz="100" dirty="0"/>
          </a:p>
          <a:p>
            <a:pPr marL="184150" indent="-171450" algn="l" rtl="0" eaLnBrk="0">
              <a:lnSpc>
                <a:spcPct val="93000"/>
              </a:lnSpc>
            </a:pPr>
            <a:r>
              <a:rPr sz="900" kern="0" spc="0" dirty="0">
                <a:solidFill>
                  <a:srgbClr val="000000">
                    <a:alpha val="100000"/>
                  </a:srgbClr>
                </a:solidFill>
                <a:latin typeface="宋体"/>
                <a:ea typeface="宋体"/>
                <a:cs typeface="宋体"/>
              </a:rPr>
              <a:t>把为人民造福的事情   </a:t>
            </a:r>
            <a:r>
              <a:rPr sz="900" kern="0" spc="40" dirty="0">
                <a:solidFill>
                  <a:srgbClr val="000000">
                    <a:alpha val="100000"/>
                  </a:srgbClr>
                </a:solidFill>
                <a:latin typeface="宋体"/>
                <a:ea typeface="宋体"/>
                <a:cs typeface="宋体"/>
              </a:rPr>
              <a:t>真正办好办实</a:t>
            </a:r>
            <a:endParaRPr lang="en-US" altLang="en-US" sz="900" dirty="0"/>
          </a:p>
          <a:p>
            <a:pPr algn="l" rtl="0" eaLnBrk="0">
              <a:lnSpc>
                <a:spcPct val="175000"/>
              </a:lnSpc>
            </a:pPr>
            <a:endParaRPr lang="en-US" altLang="en-US" sz="1000" dirty="0"/>
          </a:p>
          <a:p>
            <a:pPr marL="184150" indent="-171450" algn="l" rtl="0" eaLnBrk="0">
              <a:lnSpc>
                <a:spcPct val="88000"/>
              </a:lnSpc>
              <a:spcBef>
                <a:spcPts val="280"/>
              </a:spcBef>
            </a:pPr>
            <a:r>
              <a:rPr sz="900" kern="0" spc="30" dirty="0">
                <a:solidFill>
                  <a:srgbClr val="000000">
                    <a:alpha val="100000"/>
                  </a:srgbClr>
                </a:solidFill>
                <a:latin typeface="宋体"/>
                <a:ea typeface="宋体"/>
                <a:cs typeface="宋体"/>
              </a:rPr>
              <a:t>推动全体人民共同富裕</a:t>
            </a:r>
            <a:r>
              <a:rPr sz="900" kern="0" spc="20" dirty="0">
                <a:solidFill>
                  <a:srgbClr val="000000">
                    <a:alpha val="100000"/>
                  </a:srgbClr>
                </a:solidFill>
                <a:latin typeface="宋体"/>
                <a:ea typeface="宋体"/>
                <a:cs typeface="宋体"/>
              </a:rPr>
              <a:t> 取得更为明显的</a:t>
            </a:r>
            <a:endParaRPr lang="en-US" altLang="en-US" sz="900" dirty="0"/>
          </a:p>
          <a:p>
            <a:pPr marL="304165" algn="l" rtl="0" eaLnBrk="0">
              <a:lnSpc>
                <a:spcPct val="99000"/>
              </a:lnSpc>
              <a:spcBef>
                <a:spcPts val="10"/>
              </a:spcBef>
            </a:pPr>
            <a:r>
              <a:rPr sz="900" kern="0" spc="30" dirty="0">
                <a:solidFill>
                  <a:srgbClr val="FFFFFF">
                    <a:alpha val="100000"/>
                  </a:srgbClr>
                </a:solidFill>
                <a:latin typeface="宋体"/>
                <a:ea typeface="宋体"/>
                <a:cs typeface="宋体"/>
              </a:rPr>
              <a:t>实质性进展</a:t>
            </a:r>
            <a:endParaRPr lang="en-US" altLang="en-US" sz="900" dirty="0"/>
          </a:p>
        </p:txBody>
      </p:sp>
      <p:sp>
        <p:nvSpPr>
          <p:cNvPr id="154" name="textbox 154"/>
          <p:cNvSpPr/>
          <p:nvPr/>
        </p:nvSpPr>
        <p:spPr>
          <a:xfrm>
            <a:off x="1746226" y="5821373"/>
            <a:ext cx="1680210" cy="307975"/>
          </a:xfrm>
          <a:prstGeom prst="rect">
            <a:avLst/>
          </a:prstGeom>
        </p:spPr>
        <p:txBody>
          <a:bodyPr vert="horz" wrap="square" lIns="0" tIns="0" rIns="0" bIns="0"/>
          <a:lstStyle/>
          <a:p>
            <a:pPr algn="l" rtl="0" eaLnBrk="0">
              <a:lnSpc>
                <a:spcPct val="83000"/>
              </a:lnSpc>
            </a:pPr>
            <a:endParaRPr lang="en-US" altLang="en-US" sz="100" dirty="0"/>
          </a:p>
          <a:p>
            <a:pPr marL="488950" indent="-476250" algn="l" rtl="0" eaLnBrk="0">
              <a:lnSpc>
                <a:spcPct val="103000"/>
              </a:lnSpc>
            </a:pPr>
            <a:r>
              <a:rPr sz="900" kern="0" spc="30" dirty="0">
                <a:solidFill>
                  <a:srgbClr val="000000">
                    <a:alpha val="100000"/>
                  </a:srgbClr>
                </a:solidFill>
                <a:latin typeface="宋体"/>
                <a:ea typeface="宋体"/>
                <a:cs typeface="宋体"/>
              </a:rPr>
              <a:t>人民是党的工作的最高裁决者</a:t>
            </a:r>
            <a:r>
              <a:rPr sz="900" kern="0" spc="20" dirty="0">
                <a:solidFill>
                  <a:srgbClr val="000000">
                    <a:alpha val="100000"/>
                  </a:srgbClr>
                </a:solidFill>
                <a:latin typeface="宋体"/>
                <a:ea typeface="宋体"/>
                <a:cs typeface="宋体"/>
              </a:rPr>
              <a:t>和</a:t>
            </a:r>
            <a:r>
              <a:rPr sz="900" kern="0" spc="0" dirty="0">
                <a:solidFill>
                  <a:srgbClr val="000000">
                    <a:alpha val="100000"/>
                  </a:srgbClr>
                </a:solidFill>
                <a:latin typeface="宋体"/>
                <a:ea typeface="宋体"/>
                <a:cs typeface="宋体"/>
              </a:rPr>
              <a:t> </a:t>
            </a:r>
            <a:r>
              <a:rPr sz="900" kern="0" spc="30" dirty="0">
                <a:solidFill>
                  <a:srgbClr val="000000">
                    <a:alpha val="100000"/>
                  </a:srgbClr>
                </a:solidFill>
                <a:latin typeface="宋体"/>
                <a:ea typeface="宋体"/>
                <a:cs typeface="宋体"/>
              </a:rPr>
              <a:t>最</a:t>
            </a:r>
            <a:r>
              <a:rPr sz="900" kern="0" spc="30" dirty="0">
                <a:solidFill>
                  <a:srgbClr val="1F9FC7">
                    <a:alpha val="100000"/>
                  </a:srgbClr>
                </a:solidFill>
                <a:latin typeface="宋体"/>
                <a:ea typeface="宋体"/>
                <a:cs typeface="宋体"/>
              </a:rPr>
              <a:t>终评判</a:t>
            </a:r>
            <a:r>
              <a:rPr sz="900" kern="0" spc="30" dirty="0">
                <a:solidFill>
                  <a:srgbClr val="000000">
                    <a:alpha val="100000"/>
                  </a:srgbClr>
                </a:solidFill>
                <a:latin typeface="宋体"/>
                <a:ea typeface="宋体"/>
                <a:cs typeface="宋体"/>
              </a:rPr>
              <a:t>者</a:t>
            </a:r>
            <a:endParaRPr lang="en-US" altLang="en-US" sz="900" dirty="0"/>
          </a:p>
        </p:txBody>
      </p:sp>
      <p:sp>
        <p:nvSpPr>
          <p:cNvPr id="156" name="textbox 156"/>
          <p:cNvSpPr/>
          <p:nvPr/>
        </p:nvSpPr>
        <p:spPr>
          <a:xfrm>
            <a:off x="1746226" y="5072122"/>
            <a:ext cx="1441450" cy="282575"/>
          </a:xfrm>
          <a:prstGeom prst="rect">
            <a:avLst/>
          </a:prstGeom>
        </p:spPr>
        <p:txBody>
          <a:bodyPr vert="horz" wrap="square" lIns="0" tIns="0" rIns="0" bIns="0"/>
          <a:lstStyle/>
          <a:p>
            <a:pPr algn="l" rtl="0" eaLnBrk="0">
              <a:lnSpc>
                <a:spcPct val="78000"/>
              </a:lnSpc>
            </a:pPr>
            <a:endParaRPr lang="en-US" altLang="en-US" sz="100" dirty="0"/>
          </a:p>
          <a:p>
            <a:pPr marL="317500" indent="-304800" algn="l" rtl="0" eaLnBrk="0">
              <a:lnSpc>
                <a:spcPct val="94000"/>
              </a:lnSpc>
            </a:pPr>
            <a:r>
              <a:rPr sz="900" kern="0" spc="30" dirty="0">
                <a:solidFill>
                  <a:srgbClr val="000000">
                    <a:alpha val="100000"/>
                  </a:srgbClr>
                </a:solidFill>
                <a:latin typeface="宋体"/>
                <a:ea typeface="宋体"/>
                <a:cs typeface="宋体"/>
              </a:rPr>
              <a:t>人民对美好生活的向</a:t>
            </a:r>
            <a:r>
              <a:rPr sz="900" kern="0" spc="20" dirty="0">
                <a:solidFill>
                  <a:srgbClr val="000000">
                    <a:alpha val="100000"/>
                  </a:srgbClr>
                </a:solidFill>
                <a:latin typeface="宋体"/>
                <a:ea typeface="宋体"/>
                <a:cs typeface="宋体"/>
              </a:rPr>
              <a:t>往就是</a:t>
            </a:r>
            <a:r>
              <a:rPr sz="900" kern="0" spc="0" dirty="0">
                <a:solidFill>
                  <a:srgbClr val="000000">
                    <a:alpha val="100000"/>
                  </a:srgbClr>
                </a:solidFill>
                <a:latin typeface="宋体"/>
                <a:ea typeface="宋体"/>
                <a:cs typeface="宋体"/>
              </a:rPr>
              <a:t> </a:t>
            </a:r>
            <a:r>
              <a:rPr sz="900" kern="0" spc="40" dirty="0">
                <a:solidFill>
                  <a:srgbClr val="000000">
                    <a:alpha val="100000"/>
                  </a:srgbClr>
                </a:solidFill>
                <a:latin typeface="宋体"/>
                <a:ea typeface="宋体"/>
                <a:cs typeface="宋体"/>
              </a:rPr>
              <a:t>党的奋斗目标</a:t>
            </a:r>
            <a:endParaRPr lang="en-US" altLang="en-US" sz="900" dirty="0"/>
          </a:p>
        </p:txBody>
      </p:sp>
      <p:sp>
        <p:nvSpPr>
          <p:cNvPr id="158" name="textbox 158"/>
          <p:cNvSpPr/>
          <p:nvPr/>
        </p:nvSpPr>
        <p:spPr>
          <a:xfrm>
            <a:off x="1873251" y="4494296"/>
            <a:ext cx="1317625" cy="281940"/>
          </a:xfrm>
          <a:prstGeom prst="rect">
            <a:avLst/>
          </a:prstGeom>
        </p:spPr>
        <p:txBody>
          <a:bodyPr vert="horz" wrap="square" lIns="0" tIns="0" rIns="0" bIns="0"/>
          <a:lstStyle/>
          <a:p>
            <a:pPr algn="l" rtl="0" eaLnBrk="0">
              <a:lnSpc>
                <a:spcPct val="90000"/>
              </a:lnSpc>
            </a:pPr>
            <a:endParaRPr lang="en-US" altLang="en-US" sz="100" dirty="0"/>
          </a:p>
          <a:p>
            <a:pPr marL="323850" indent="-311150" algn="l" rtl="0" eaLnBrk="0">
              <a:lnSpc>
                <a:spcPct val="93000"/>
              </a:lnSpc>
            </a:pPr>
            <a:r>
              <a:rPr sz="900" kern="0" spc="20" dirty="0">
                <a:solidFill>
                  <a:srgbClr val="000000">
                    <a:alpha val="100000"/>
                  </a:srgbClr>
                </a:solidFill>
                <a:latin typeface="宋体"/>
                <a:ea typeface="宋体"/>
                <a:cs typeface="宋体"/>
              </a:rPr>
              <a:t>人民立场是中国共产党的</a:t>
            </a:r>
            <a:r>
              <a:rPr sz="900" kern="0" spc="30" dirty="0">
                <a:solidFill>
                  <a:srgbClr val="000000">
                    <a:alpha val="100000"/>
                  </a:srgbClr>
                </a:solidFill>
                <a:latin typeface="宋体"/>
                <a:ea typeface="宋体"/>
                <a:cs typeface="宋体"/>
              </a:rPr>
              <a:t> </a:t>
            </a:r>
            <a:r>
              <a:rPr sz="900" kern="0" spc="0" dirty="0">
                <a:solidFill>
                  <a:srgbClr val="000000">
                    <a:alpha val="100000"/>
                  </a:srgbClr>
                </a:solidFill>
                <a:latin typeface="宋体"/>
                <a:ea typeface="宋体"/>
                <a:cs typeface="宋体"/>
              </a:rPr>
              <a:t>根本政治立场</a:t>
            </a:r>
            <a:endParaRPr lang="en-US" altLang="en-US" sz="900" dirty="0"/>
          </a:p>
        </p:txBody>
      </p:sp>
      <p:sp>
        <p:nvSpPr>
          <p:cNvPr id="160" name="textbox 160"/>
          <p:cNvSpPr/>
          <p:nvPr/>
        </p:nvSpPr>
        <p:spPr>
          <a:xfrm>
            <a:off x="1873251" y="3655713"/>
            <a:ext cx="1199514" cy="283209"/>
          </a:xfrm>
          <a:prstGeom prst="rect">
            <a:avLst/>
          </a:prstGeom>
        </p:spPr>
        <p:txBody>
          <a:bodyPr vert="horz" wrap="square" lIns="0" tIns="0" rIns="0" bIns="0"/>
          <a:lstStyle/>
          <a:p>
            <a:pPr algn="l" rtl="0" eaLnBrk="0">
              <a:lnSpc>
                <a:spcPct val="81000"/>
              </a:lnSpc>
            </a:pPr>
            <a:endParaRPr lang="en-US" altLang="en-US" sz="100" dirty="0"/>
          </a:p>
          <a:p>
            <a:pPr marL="266065" indent="-253365" algn="l" rtl="0" eaLnBrk="0">
              <a:lnSpc>
                <a:spcPct val="94000"/>
              </a:lnSpc>
            </a:pPr>
            <a:r>
              <a:rPr sz="900" kern="0" spc="-30" dirty="0">
                <a:solidFill>
                  <a:srgbClr val="000000">
                    <a:alpha val="100000"/>
                  </a:srgbClr>
                </a:solidFill>
                <a:latin typeface="宋体"/>
                <a:ea typeface="宋体"/>
                <a:cs typeface="宋体"/>
              </a:rPr>
              <a:t>人民是历史的刨造者，</a:t>
            </a:r>
            <a:r>
              <a:rPr sz="900" kern="0" spc="20" dirty="0">
                <a:solidFill>
                  <a:srgbClr val="000000">
                    <a:alpha val="100000"/>
                  </a:srgbClr>
                </a:solidFill>
                <a:latin typeface="宋体"/>
                <a:ea typeface="宋体"/>
                <a:cs typeface="宋体"/>
              </a:rPr>
              <a:t>  </a:t>
            </a:r>
            <a:r>
              <a:rPr sz="900" kern="0" spc="10" dirty="0">
                <a:solidFill>
                  <a:srgbClr val="000000">
                    <a:alpha val="100000"/>
                  </a:srgbClr>
                </a:solidFill>
                <a:latin typeface="宋体"/>
                <a:ea typeface="宋体"/>
                <a:cs typeface="宋体"/>
              </a:rPr>
              <a:t>是真正的英雄</a:t>
            </a:r>
            <a:endParaRPr lang="en-US" altLang="en-US" sz="900" dirty="0"/>
          </a:p>
        </p:txBody>
      </p:sp>
      <p:sp>
        <p:nvSpPr>
          <p:cNvPr id="162" name="textbox 162"/>
          <p:cNvSpPr/>
          <p:nvPr/>
        </p:nvSpPr>
        <p:spPr>
          <a:xfrm>
            <a:off x="850932" y="6907762"/>
            <a:ext cx="946150" cy="283209"/>
          </a:xfrm>
          <a:prstGeom prst="rect">
            <a:avLst/>
          </a:prstGeom>
        </p:spPr>
        <p:txBody>
          <a:bodyPr vert="horz" wrap="square" lIns="0" tIns="0" rIns="0" bIns="0"/>
          <a:lstStyle/>
          <a:p>
            <a:pPr algn="l" rtl="0" eaLnBrk="0">
              <a:lnSpc>
                <a:spcPct val="83000"/>
              </a:lnSpc>
            </a:pPr>
            <a:endParaRPr lang="en-US" altLang="en-US" sz="100" dirty="0"/>
          </a:p>
          <a:p>
            <a:pPr marL="12700" algn="l" rtl="0" eaLnBrk="0">
              <a:lnSpc>
                <a:spcPct val="88000"/>
              </a:lnSpc>
            </a:pPr>
            <a:r>
              <a:rPr sz="900" kern="0" spc="0" dirty="0">
                <a:solidFill>
                  <a:srgbClr val="000000">
                    <a:alpha val="100000"/>
                  </a:srgbClr>
                </a:solidFill>
                <a:latin typeface="宋体"/>
                <a:ea typeface="宋体"/>
                <a:cs typeface="宋体"/>
              </a:rPr>
              <a:t>全面落实以人民为</a:t>
            </a:r>
            <a:endParaRPr lang="en-US" altLang="en-US" sz="900" dirty="0"/>
          </a:p>
          <a:p>
            <a:pPr marL="75565" algn="l" rtl="0" eaLnBrk="0">
              <a:lnSpc>
                <a:spcPct val="99000"/>
              </a:lnSpc>
              <a:spcBef>
                <a:spcPts val="10"/>
              </a:spcBef>
            </a:pPr>
            <a:r>
              <a:rPr sz="900" kern="0" spc="30" dirty="0">
                <a:solidFill>
                  <a:srgbClr val="000000">
                    <a:alpha val="100000"/>
                  </a:srgbClr>
                </a:solidFill>
                <a:latin typeface="宋体"/>
                <a:ea typeface="宋体"/>
                <a:cs typeface="宋体"/>
              </a:rPr>
              <a:t>中心的发展思想</a:t>
            </a:r>
            <a:endParaRPr lang="en-US" altLang="en-US" sz="900" dirty="0"/>
          </a:p>
        </p:txBody>
      </p:sp>
      <p:sp>
        <p:nvSpPr>
          <p:cNvPr id="164" name="textbox 164"/>
          <p:cNvSpPr/>
          <p:nvPr/>
        </p:nvSpPr>
        <p:spPr>
          <a:xfrm>
            <a:off x="1873251" y="4031236"/>
            <a:ext cx="930275" cy="276859"/>
          </a:xfrm>
          <a:prstGeom prst="rect">
            <a:avLst/>
          </a:prstGeom>
        </p:spPr>
        <p:txBody>
          <a:bodyPr vert="horz" wrap="square" lIns="0" tIns="0" rIns="0" bIns="0"/>
          <a:lstStyle/>
          <a:p>
            <a:pPr algn="l" rtl="0" eaLnBrk="0">
              <a:lnSpc>
                <a:spcPct val="75000"/>
              </a:lnSpc>
            </a:pPr>
            <a:endParaRPr lang="en-US" altLang="en-US" sz="100" dirty="0"/>
          </a:p>
          <a:p>
            <a:pPr marL="12700" algn="l" rtl="0" eaLnBrk="0">
              <a:lnSpc>
                <a:spcPct val="92000"/>
              </a:lnSpc>
            </a:pPr>
            <a:r>
              <a:rPr sz="900" kern="0" spc="-80" dirty="0">
                <a:solidFill>
                  <a:srgbClr val="000000">
                    <a:alpha val="100000"/>
                  </a:srgbClr>
                </a:solidFill>
                <a:latin typeface="宋体"/>
                <a:ea typeface="宋体"/>
                <a:cs typeface="宋体"/>
              </a:rPr>
              <a:t>打江山、守江山，</a:t>
            </a:r>
            <a:r>
              <a:rPr sz="900" kern="0" spc="30" dirty="0">
                <a:solidFill>
                  <a:srgbClr val="000000">
                    <a:alpha val="100000"/>
                  </a:srgbClr>
                </a:solidFill>
                <a:latin typeface="宋体"/>
                <a:ea typeface="宋体"/>
                <a:cs typeface="宋体"/>
              </a:rPr>
              <a:t>  </a:t>
            </a:r>
            <a:r>
              <a:rPr sz="900" kern="0" spc="10" dirty="0">
                <a:solidFill>
                  <a:srgbClr val="000000">
                    <a:alpha val="100000"/>
                  </a:srgbClr>
                </a:solidFill>
                <a:latin typeface="宋体"/>
                <a:ea typeface="宋体"/>
                <a:cs typeface="宋体"/>
              </a:rPr>
              <a:t>守的是人民的心</a:t>
            </a:r>
            <a:endParaRPr lang="en-US" altLang="en-US" sz="900" dirty="0"/>
          </a:p>
        </p:txBody>
      </p:sp>
      <p:sp>
        <p:nvSpPr>
          <p:cNvPr id="166" name="textbox 166"/>
          <p:cNvSpPr/>
          <p:nvPr/>
        </p:nvSpPr>
        <p:spPr>
          <a:xfrm>
            <a:off x="850932" y="4170940"/>
            <a:ext cx="809625" cy="283209"/>
          </a:xfrm>
          <a:prstGeom prst="rect">
            <a:avLst/>
          </a:prstGeom>
        </p:spPr>
        <p:txBody>
          <a:bodyPr vert="horz" wrap="square" lIns="0" tIns="0" rIns="0" bIns="0"/>
          <a:lstStyle/>
          <a:p>
            <a:pPr algn="l" rtl="0" eaLnBrk="0">
              <a:lnSpc>
                <a:spcPct val="89000"/>
              </a:lnSpc>
            </a:pPr>
            <a:endParaRPr lang="en-US" altLang="en-US" sz="100" dirty="0"/>
          </a:p>
          <a:p>
            <a:pPr marL="12700" algn="l" rtl="0" eaLnBrk="0">
              <a:lnSpc>
                <a:spcPct val="99000"/>
              </a:lnSpc>
            </a:pPr>
            <a:r>
              <a:rPr sz="800" kern="0" spc="10" dirty="0">
                <a:solidFill>
                  <a:srgbClr val="000000">
                    <a:alpha val="100000"/>
                  </a:srgbClr>
                </a:solidFill>
                <a:latin typeface="宋体"/>
                <a:ea typeface="宋体"/>
                <a:cs typeface="宋体"/>
              </a:rPr>
              <a:t>江山就是人民，</a:t>
            </a:r>
            <a:r>
              <a:rPr sz="800" kern="0" spc="0" dirty="0">
                <a:solidFill>
                  <a:srgbClr val="000000">
                    <a:alpha val="100000"/>
                  </a:srgbClr>
                </a:solidFill>
                <a:latin typeface="宋体"/>
                <a:ea typeface="宋体"/>
                <a:cs typeface="宋体"/>
              </a:rPr>
              <a:t>  </a:t>
            </a:r>
            <a:r>
              <a:rPr sz="900" kern="0" spc="40" dirty="0">
                <a:solidFill>
                  <a:srgbClr val="000000">
                    <a:alpha val="100000"/>
                  </a:srgbClr>
                </a:solidFill>
                <a:latin typeface="宋体"/>
                <a:ea typeface="宋体"/>
                <a:cs typeface="宋体"/>
              </a:rPr>
              <a:t>人民就是江山</a:t>
            </a:r>
            <a:endParaRPr lang="en-US" altLang="en-US" sz="900" dirty="0"/>
          </a:p>
        </p:txBody>
      </p:sp>
      <p:sp>
        <p:nvSpPr>
          <p:cNvPr id="168" name="textbox 168"/>
          <p:cNvSpPr/>
          <p:nvPr/>
        </p:nvSpPr>
        <p:spPr>
          <a:xfrm>
            <a:off x="2051055" y="6304034"/>
            <a:ext cx="700405" cy="276225"/>
          </a:xfrm>
          <a:prstGeom prst="rect">
            <a:avLst/>
          </a:prstGeom>
        </p:spPr>
        <p:txBody>
          <a:bodyPr vert="horz" wrap="square" lIns="0" tIns="0" rIns="0" bIns="0"/>
          <a:lstStyle/>
          <a:p>
            <a:pPr algn="l" rtl="0" eaLnBrk="0">
              <a:lnSpc>
                <a:spcPct val="90000"/>
              </a:lnSpc>
            </a:pPr>
            <a:endParaRPr lang="en-US" altLang="en-US" sz="100" dirty="0"/>
          </a:p>
          <a:p>
            <a:pPr marL="12700" indent="69215" algn="l" rtl="0" eaLnBrk="0">
              <a:lnSpc>
                <a:spcPct val="91000"/>
              </a:lnSpc>
            </a:pPr>
            <a:r>
              <a:rPr sz="900" kern="0" spc="0" dirty="0">
                <a:solidFill>
                  <a:srgbClr val="000000">
                    <a:alpha val="100000"/>
                  </a:srgbClr>
                </a:solidFill>
                <a:latin typeface="宋体"/>
                <a:ea typeface="宋体"/>
                <a:cs typeface="宋体"/>
              </a:rPr>
              <a:t>坚持和贯彻 </a:t>
            </a:r>
            <a:r>
              <a:rPr sz="900" kern="0" spc="-20" dirty="0">
                <a:solidFill>
                  <a:srgbClr val="000000">
                    <a:alpha val="100000"/>
                  </a:srgbClr>
                </a:solidFill>
                <a:latin typeface="宋体"/>
                <a:ea typeface="宋体"/>
                <a:cs typeface="宋体"/>
              </a:rPr>
              <a:t>党的群众路线</a:t>
            </a:r>
            <a:endParaRPr lang="en-US" altLang="en-US" sz="900" dirty="0"/>
          </a:p>
        </p:txBody>
      </p:sp>
      <p:sp>
        <p:nvSpPr>
          <p:cNvPr id="170" name="textbox 170"/>
          <p:cNvSpPr/>
          <p:nvPr/>
        </p:nvSpPr>
        <p:spPr>
          <a:xfrm>
            <a:off x="1746226" y="5560723"/>
            <a:ext cx="1210944" cy="161925"/>
          </a:xfrm>
          <a:prstGeom prst="rect">
            <a:avLst/>
          </a:prstGeom>
        </p:spPr>
        <p:txBody>
          <a:bodyPr vert="horz" wrap="square" lIns="0" tIns="0" rIns="0" bIns="0"/>
          <a:lstStyle/>
          <a:p>
            <a:pPr algn="l" rtl="0" eaLnBrk="0">
              <a:lnSpc>
                <a:spcPct val="84000"/>
              </a:lnSpc>
            </a:pPr>
            <a:endParaRPr lang="en-US" altLang="en-US" sz="100" dirty="0"/>
          </a:p>
          <a:p>
            <a:pPr marL="12700" algn="l" rtl="0" eaLnBrk="0">
              <a:lnSpc>
                <a:spcPct val="99000"/>
              </a:lnSpc>
            </a:pPr>
            <a:r>
              <a:rPr sz="900" kern="0" spc="30" dirty="0">
                <a:solidFill>
                  <a:srgbClr val="000000">
                    <a:alpha val="100000"/>
                  </a:srgbClr>
                </a:solidFill>
                <a:latin typeface="宋体"/>
                <a:ea typeface="宋体"/>
                <a:cs typeface="宋体"/>
              </a:rPr>
              <a:t>依靠人民创造历史伟业</a:t>
            </a:r>
            <a:endParaRPr lang="en-US" altLang="en-US" sz="900" dirty="0"/>
          </a:p>
        </p:txBody>
      </p:sp>
      <p:sp>
        <p:nvSpPr>
          <p:cNvPr id="172" name="textbox 172"/>
          <p:cNvSpPr/>
          <p:nvPr/>
        </p:nvSpPr>
        <p:spPr>
          <a:xfrm>
            <a:off x="452805" y="5182003"/>
            <a:ext cx="156845" cy="995680"/>
          </a:xfrm>
          <a:prstGeom prst="rect">
            <a:avLst/>
          </a:prstGeom>
        </p:spPr>
        <p:txBody>
          <a:bodyPr vert="eaVert" wrap="square" lIns="0" tIns="0" rIns="0" bIns="0"/>
          <a:lstStyle/>
          <a:p>
            <a:pPr algn="l" rtl="0" eaLnBrk="0">
              <a:lnSpc>
                <a:spcPct val="83000"/>
              </a:lnSpc>
            </a:pPr>
            <a:endParaRPr lang="en-US" altLang="en-US" sz="100" dirty="0"/>
          </a:p>
          <a:p>
            <a:pPr marL="12700" algn="l" rtl="0" eaLnBrk="0">
              <a:lnSpc>
                <a:spcPct val="94000"/>
              </a:lnSpc>
            </a:pPr>
            <a:r>
              <a:rPr sz="900" kern="0" spc="50" dirty="0">
                <a:solidFill>
                  <a:srgbClr val="000000">
                    <a:alpha val="100000"/>
                  </a:srgbClr>
                </a:solidFill>
                <a:latin typeface="宋体"/>
                <a:ea typeface="宋体"/>
                <a:cs typeface="宋体"/>
              </a:rPr>
              <a:t>坚持以人民为中心</a:t>
            </a:r>
            <a:endParaRPr lang="en-US" altLang="en-US" sz="900" dirty="0"/>
          </a:p>
        </p:txBody>
      </p:sp>
      <p:sp>
        <p:nvSpPr>
          <p:cNvPr id="174" name="textbox 174"/>
          <p:cNvSpPr/>
          <p:nvPr/>
        </p:nvSpPr>
        <p:spPr>
          <a:xfrm>
            <a:off x="850932" y="5643646"/>
            <a:ext cx="716280" cy="161925"/>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0" dirty="0">
                <a:solidFill>
                  <a:srgbClr val="000000">
                    <a:alpha val="100000"/>
                  </a:srgbClr>
                </a:solidFill>
                <a:latin typeface="宋体"/>
                <a:ea typeface="宋体"/>
                <a:cs typeface="宋体"/>
              </a:rPr>
              <a:t>坚持人民至上</a:t>
            </a:r>
            <a:endParaRPr lang="en-US" altLang="en-US" sz="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 name="picture 176"/>
          <p:cNvPicPr>
            <a:picLocks noChangeAspect="1"/>
          </p:cNvPicPr>
          <p:nvPr/>
        </p:nvPicPr>
        <p:blipFill>
          <a:blip r:embed="rId2"/>
          <a:stretch>
            <a:fillRect/>
          </a:stretch>
        </p:blipFill>
        <p:spPr>
          <a:xfrm rot="21600000">
            <a:off x="311176" y="3117803"/>
            <a:ext cx="7054825" cy="5365769"/>
          </a:xfrm>
          <a:prstGeom prst="rect">
            <a:avLst/>
          </a:prstGeom>
        </p:spPr>
      </p:pic>
      <p:sp>
        <p:nvSpPr>
          <p:cNvPr id="178" name="textbox 178"/>
          <p:cNvSpPr/>
          <p:nvPr/>
        </p:nvSpPr>
        <p:spPr>
          <a:xfrm>
            <a:off x="1936725" y="5141974"/>
            <a:ext cx="4749800" cy="1695450"/>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30" dirty="0">
                <a:solidFill>
                  <a:srgbClr val="000000">
                    <a:alpha val="100000"/>
                  </a:srgbClr>
                </a:solidFill>
                <a:latin typeface="宋体"/>
                <a:ea typeface="宋体"/>
                <a:cs typeface="宋体"/>
              </a:rPr>
              <a:t>坚持全面深化改革的总目标实施好“六个紧紧围绕”的路线图</a:t>
            </a:r>
            <a:endParaRPr lang="en-US" altLang="en-US" sz="900" dirty="0"/>
          </a:p>
          <a:p>
            <a:pPr marL="2127250" algn="l" rtl="0" eaLnBrk="0">
              <a:lnSpc>
                <a:spcPct val="99000"/>
              </a:lnSpc>
              <a:spcBef>
                <a:spcPts val="475"/>
              </a:spcBef>
            </a:pPr>
            <a:r>
              <a:rPr sz="900" kern="0" spc="30" dirty="0">
                <a:solidFill>
                  <a:srgbClr val="000000">
                    <a:alpha val="100000"/>
                  </a:srgbClr>
                </a:solidFill>
                <a:latin typeface="宋体"/>
                <a:ea typeface="宋体"/>
                <a:cs typeface="宋体"/>
              </a:rPr>
              <a:t>必须坚定中国特色社会主义制度自信</a:t>
            </a:r>
            <a:endParaRPr lang="en-US" altLang="en-US" sz="900" dirty="0"/>
          </a:p>
          <a:p>
            <a:pPr marL="12700" algn="l" rtl="0" eaLnBrk="0">
              <a:lnSpc>
                <a:spcPts val="1145"/>
              </a:lnSpc>
              <a:spcBef>
                <a:spcPts val="285"/>
              </a:spcBef>
            </a:pPr>
            <a:r>
              <a:rPr sz="1400" kern="0" spc="20" baseline="9000" dirty="0">
                <a:solidFill>
                  <a:srgbClr val="000000">
                    <a:alpha val="100000"/>
                  </a:srgbClr>
                </a:solidFill>
                <a:latin typeface="宋体"/>
                <a:ea typeface="宋体"/>
                <a:cs typeface="宋体"/>
              </a:rPr>
              <a:t>推进国家治理体系和治理能力的现代化</a:t>
            </a:r>
            <a:r>
              <a:rPr sz="900" kern="0" spc="420" dirty="0">
                <a:solidFill>
                  <a:srgbClr val="000000">
                    <a:alpha val="100000"/>
                  </a:srgbClr>
                </a:solidFill>
                <a:latin typeface="宋体"/>
                <a:ea typeface="宋体"/>
                <a:cs typeface="宋体"/>
              </a:rPr>
              <a:t> </a:t>
            </a:r>
            <a:r>
              <a:rPr sz="1400" kern="0" spc="20" baseline="-3000" dirty="0">
                <a:solidFill>
                  <a:srgbClr val="000000">
                    <a:alpha val="100000"/>
                  </a:srgbClr>
                </a:solidFill>
                <a:latin typeface="宋体"/>
                <a:ea typeface="宋体"/>
                <a:cs typeface="宋体"/>
              </a:rPr>
              <a:t>必须更好发挥中国特色社会主义制度优势</a:t>
            </a:r>
            <a:endParaRPr lang="en-US" altLang="en-US" sz="1400" baseline="-3000" dirty="0"/>
          </a:p>
          <a:p>
            <a:pPr marL="2127250" algn="l" rtl="0" eaLnBrk="0">
              <a:lnSpc>
                <a:spcPct val="112000"/>
              </a:lnSpc>
              <a:spcBef>
                <a:spcPts val="710"/>
              </a:spcBef>
            </a:pPr>
            <a:r>
              <a:rPr sz="900" kern="0" spc="30" dirty="0">
                <a:solidFill>
                  <a:srgbClr val="000000">
                    <a:alpha val="100000"/>
                  </a:srgbClr>
                </a:solidFill>
                <a:latin typeface="宋体"/>
                <a:ea typeface="宋体"/>
                <a:cs typeface="宋体"/>
              </a:rPr>
              <a:t>必须把中国特色社会主义制度优势转化为治理效能</a:t>
            </a:r>
            <a:r>
              <a:rPr sz="900" kern="0" spc="70" dirty="0">
                <a:solidFill>
                  <a:srgbClr val="000000">
                    <a:alpha val="100000"/>
                  </a:srgbClr>
                </a:solidFill>
                <a:latin typeface="宋体"/>
                <a:ea typeface="宋体"/>
                <a:cs typeface="宋体"/>
              </a:rPr>
              <a:t> </a:t>
            </a:r>
            <a:r>
              <a:rPr sz="900" kern="0" spc="30" dirty="0">
                <a:solidFill>
                  <a:srgbClr val="000000">
                    <a:alpha val="100000"/>
                  </a:srgbClr>
                </a:solidFill>
                <a:latin typeface="宋体"/>
                <a:ea typeface="宋体"/>
                <a:cs typeface="宋体"/>
              </a:rPr>
              <a:t>增强全面深化改革的系统性、整体性、</a:t>
            </a:r>
            <a:r>
              <a:rPr sz="900" kern="0" spc="20" dirty="0">
                <a:solidFill>
                  <a:srgbClr val="000000">
                    <a:alpha val="100000"/>
                  </a:srgbClr>
                </a:solidFill>
                <a:latin typeface="宋体"/>
                <a:ea typeface="宋体"/>
                <a:cs typeface="宋体"/>
              </a:rPr>
              <a:t>协同性</a:t>
            </a:r>
            <a:endParaRPr lang="en-US" altLang="en-US" sz="900" dirty="0"/>
          </a:p>
          <a:p>
            <a:pPr marL="12700" indent="2114550" algn="l" rtl="0" eaLnBrk="0">
              <a:lnSpc>
                <a:spcPct val="121000"/>
              </a:lnSpc>
              <a:spcBef>
                <a:spcPts val="425"/>
              </a:spcBef>
            </a:pPr>
            <a:r>
              <a:rPr sz="900" kern="0" spc="20" dirty="0">
                <a:solidFill>
                  <a:srgbClr val="000000">
                    <a:alpha val="100000"/>
                  </a:srgbClr>
                </a:solidFill>
                <a:latin typeface="宋体"/>
                <a:ea typeface="宋体"/>
                <a:cs typeface="宋体"/>
              </a:rPr>
              <a:t>加强顶层设计和摸着石头过河相结合</a:t>
            </a:r>
            <a:r>
              <a:rPr sz="900" kern="0" spc="0" dirty="0">
                <a:solidFill>
                  <a:srgbClr val="000000">
                    <a:alpha val="100000"/>
                  </a:srgbClr>
                </a:solidFill>
                <a:latin typeface="宋体"/>
                <a:ea typeface="宋体"/>
                <a:cs typeface="宋体"/>
              </a:rPr>
              <a:t>              </a:t>
            </a:r>
            <a:r>
              <a:rPr sz="900" kern="0" spc="20" dirty="0">
                <a:solidFill>
                  <a:srgbClr val="000000">
                    <a:alpha val="100000"/>
                  </a:srgbClr>
                </a:solidFill>
                <a:latin typeface="宋体"/>
                <a:ea typeface="宋体"/>
                <a:cs typeface="宋体"/>
              </a:rPr>
              <a:t>全面深化改革开放要坚持正确的方法论  </a:t>
            </a:r>
            <a:r>
              <a:rPr sz="1400" kern="0" spc="20" baseline="-7000" dirty="0">
                <a:solidFill>
                  <a:srgbClr val="000000">
                    <a:alpha val="100000"/>
                  </a:srgbClr>
                </a:solidFill>
                <a:latin typeface="宋体"/>
                <a:ea typeface="宋体"/>
                <a:cs typeface="宋体"/>
              </a:rPr>
              <a:t>统筹改革</a:t>
            </a:r>
            <a:r>
              <a:rPr sz="1400" kern="0" spc="10" baseline="-7000" dirty="0">
                <a:solidFill>
                  <a:srgbClr val="000000">
                    <a:alpha val="100000"/>
                  </a:srgbClr>
                </a:solidFill>
                <a:latin typeface="宋体"/>
                <a:ea typeface="宋体"/>
                <a:cs typeface="宋体"/>
              </a:rPr>
              <a:t>发展稳定</a:t>
            </a:r>
            <a:endParaRPr lang="en-US" altLang="en-US" sz="1400" baseline="-7000" dirty="0"/>
          </a:p>
          <a:p>
            <a:pPr marL="2127250" algn="l" rtl="0" eaLnBrk="0">
              <a:lnSpc>
                <a:spcPct val="88000"/>
              </a:lnSpc>
              <a:spcBef>
                <a:spcPts val="425"/>
              </a:spcBef>
            </a:pPr>
            <a:r>
              <a:rPr sz="900" kern="0" spc="40" dirty="0">
                <a:solidFill>
                  <a:srgbClr val="000000">
                    <a:alpha val="100000"/>
                  </a:srgbClr>
                </a:solidFill>
                <a:latin typeface="宋体"/>
                <a:ea typeface="宋体"/>
                <a:cs typeface="宋体"/>
              </a:rPr>
              <a:t>胆子要大，步子要稳</a:t>
            </a:r>
            <a:endParaRPr lang="en-US" altLang="en-US" sz="900" dirty="0"/>
          </a:p>
          <a:p>
            <a:pPr marL="2127250" algn="l" rtl="0" eaLnBrk="0">
              <a:lnSpc>
                <a:spcPts val="1550"/>
              </a:lnSpc>
            </a:pPr>
            <a:r>
              <a:rPr sz="900" kern="0" spc="20" dirty="0">
                <a:solidFill>
                  <a:srgbClr val="000000">
                    <a:alpha val="100000"/>
                  </a:srgbClr>
                </a:solidFill>
                <a:latin typeface="宋体"/>
                <a:ea typeface="宋体"/>
                <a:cs typeface="宋体"/>
              </a:rPr>
              <a:t>坚持重大改革于法有据</a:t>
            </a:r>
            <a:endParaRPr lang="en-US" altLang="en-US" sz="900" dirty="0"/>
          </a:p>
        </p:txBody>
      </p:sp>
      <p:sp>
        <p:nvSpPr>
          <p:cNvPr id="180" name="textbox 180"/>
          <p:cNvSpPr/>
          <p:nvPr/>
        </p:nvSpPr>
        <p:spPr>
          <a:xfrm>
            <a:off x="2133572" y="3941784"/>
            <a:ext cx="5201284" cy="1120139"/>
          </a:xfrm>
          <a:prstGeom prst="rect">
            <a:avLst/>
          </a:prstGeom>
        </p:spPr>
        <p:txBody>
          <a:bodyPr vert="horz" wrap="square" lIns="0" tIns="0" rIns="0" bIns="0"/>
          <a:lstStyle/>
          <a:p>
            <a:pPr algn="l" rtl="0" eaLnBrk="0">
              <a:lnSpc>
                <a:spcPct val="87000"/>
              </a:lnSpc>
            </a:pPr>
            <a:endParaRPr lang="en-US" altLang="en-US" sz="100" dirty="0"/>
          </a:p>
          <a:p>
            <a:pPr marL="1930400" algn="l" rtl="0" eaLnBrk="0">
              <a:lnSpc>
                <a:spcPct val="99000"/>
              </a:lnSpc>
            </a:pPr>
            <a:r>
              <a:rPr sz="900" kern="0" spc="30" dirty="0">
                <a:solidFill>
                  <a:srgbClr val="199DC5">
                    <a:alpha val="100000"/>
                  </a:srgbClr>
                </a:solidFill>
                <a:latin typeface="宋体"/>
                <a:ea typeface="宋体"/>
                <a:cs typeface="宋体"/>
              </a:rPr>
              <a:t>涉险滩、闯难关的变革</a:t>
            </a:r>
            <a:endParaRPr lang="en-US" altLang="en-US" sz="900" dirty="0"/>
          </a:p>
          <a:p>
            <a:pPr marL="12700" algn="l" rtl="0" eaLnBrk="0">
              <a:lnSpc>
                <a:spcPts val="1120"/>
              </a:lnSpc>
              <a:spcBef>
                <a:spcPts val="230"/>
              </a:spcBef>
            </a:pPr>
            <a:r>
              <a:rPr sz="900" kern="0" spc="20" dirty="0">
                <a:solidFill>
                  <a:srgbClr val="000000">
                    <a:alpha val="100000"/>
                  </a:srgbClr>
                </a:solidFill>
                <a:latin typeface="宋体"/>
                <a:ea typeface="宋体"/>
                <a:cs typeface="宋体"/>
              </a:rPr>
              <a:t>新时代全面改革开放是一场深刻革命</a:t>
            </a:r>
            <a:r>
              <a:rPr sz="900" kern="0" spc="-110" dirty="0">
                <a:solidFill>
                  <a:srgbClr val="000000">
                    <a:alpha val="100000"/>
                  </a:srgbClr>
                </a:solidFill>
                <a:latin typeface="宋体"/>
                <a:ea typeface="宋体"/>
                <a:cs typeface="宋体"/>
              </a:rPr>
              <a:t> </a:t>
            </a:r>
            <a:r>
              <a:rPr sz="900" kern="0" spc="20" dirty="0">
                <a:solidFill>
                  <a:srgbClr val="000000">
                    <a:alpha val="100000"/>
                  </a:srgbClr>
                </a:solidFill>
                <a:latin typeface="宋体"/>
                <a:ea typeface="宋体"/>
                <a:cs typeface="宋体"/>
              </a:rPr>
              <a:t>全面、系统、整体的制度创新</a:t>
            </a:r>
            <a:endParaRPr lang="en-US" altLang="en-US" sz="900" dirty="0"/>
          </a:p>
          <a:p>
            <a:pPr marL="1930400" algn="l" rtl="0" eaLnBrk="0">
              <a:lnSpc>
                <a:spcPct val="99000"/>
              </a:lnSpc>
              <a:spcBef>
                <a:spcPts val="630"/>
              </a:spcBef>
            </a:pPr>
            <a:r>
              <a:rPr sz="900" kern="0" spc="40" dirty="0">
                <a:solidFill>
                  <a:srgbClr val="000000">
                    <a:alpha val="100000"/>
                  </a:srgbClr>
                </a:solidFill>
                <a:latin typeface="宋体"/>
                <a:ea typeface="宋体"/>
                <a:cs typeface="宋体"/>
              </a:rPr>
              <a:t>取得的成就是历史性</a:t>
            </a:r>
            <a:r>
              <a:rPr sz="900" kern="0" spc="40" dirty="0">
                <a:solidFill>
                  <a:srgbClr val="15A2CD">
                    <a:alpha val="100000"/>
                  </a:srgbClr>
                </a:solidFill>
                <a:latin typeface="宋体"/>
                <a:ea typeface="宋体"/>
                <a:cs typeface="宋体"/>
              </a:rPr>
              <a:t>、</a:t>
            </a:r>
            <a:r>
              <a:rPr sz="900" kern="0" spc="40" dirty="0">
                <a:solidFill>
                  <a:srgbClr val="000000">
                    <a:alpha val="100000"/>
                  </a:srgbClr>
                </a:solidFill>
                <a:latin typeface="宋体"/>
                <a:ea typeface="宋体"/>
                <a:cs typeface="宋体"/>
              </a:rPr>
              <a:t>革命</a:t>
            </a:r>
            <a:r>
              <a:rPr sz="900" kern="0" spc="30" dirty="0">
                <a:solidFill>
                  <a:srgbClr val="000000">
                    <a:alpha val="100000"/>
                  </a:srgbClr>
                </a:solidFill>
                <a:latin typeface="宋体"/>
                <a:ea typeface="宋体"/>
                <a:cs typeface="宋体"/>
              </a:rPr>
              <a:t>性</a:t>
            </a:r>
            <a:r>
              <a:rPr sz="900" kern="0" spc="30" dirty="0">
                <a:solidFill>
                  <a:srgbClr val="15A2CD">
                    <a:alpha val="100000"/>
                  </a:srgbClr>
                </a:solidFill>
                <a:latin typeface="宋体"/>
                <a:ea typeface="宋体"/>
                <a:cs typeface="宋体"/>
              </a:rPr>
              <a:t>、</a:t>
            </a:r>
            <a:r>
              <a:rPr sz="900" kern="0" spc="30" dirty="0">
                <a:solidFill>
                  <a:srgbClr val="000000">
                    <a:alpha val="100000"/>
                  </a:srgbClr>
                </a:solidFill>
                <a:latin typeface="宋体"/>
                <a:ea typeface="宋体"/>
                <a:cs typeface="宋体"/>
              </a:rPr>
              <a:t>开创性的</a:t>
            </a:r>
            <a:endParaRPr lang="en-US" altLang="en-US" sz="900" dirty="0"/>
          </a:p>
          <a:p>
            <a:pPr marL="12700" indent="1816100" algn="l" rtl="0" eaLnBrk="0">
              <a:lnSpc>
                <a:spcPct val="128000"/>
              </a:lnSpc>
              <a:spcBef>
                <a:spcPts val="280"/>
              </a:spcBef>
            </a:pPr>
            <a:r>
              <a:rPr sz="900" kern="0" spc="10" dirty="0">
                <a:solidFill>
                  <a:srgbClr val="000000">
                    <a:alpha val="100000"/>
                  </a:srgbClr>
                </a:solidFill>
                <a:latin typeface="宋体"/>
                <a:ea typeface="宋体"/>
                <a:cs typeface="宋体"/>
              </a:rPr>
              <a:t>必须坚持和改善党的全面领导、坚持和完善中国特色社会主义制度</a:t>
            </a:r>
            <a:r>
              <a:rPr sz="900" kern="0" spc="40" dirty="0">
                <a:solidFill>
                  <a:srgbClr val="000000">
                    <a:alpha val="100000"/>
                  </a:srgbClr>
                </a:solidFill>
                <a:latin typeface="宋体"/>
                <a:ea typeface="宋体"/>
                <a:cs typeface="宋体"/>
              </a:rPr>
              <a:t> 坚持全面深化改革开放的正确方</a:t>
            </a:r>
            <a:r>
              <a:rPr sz="900" kern="0" spc="30" dirty="0">
                <a:solidFill>
                  <a:srgbClr val="000000">
                    <a:alpha val="100000"/>
                  </a:srgbClr>
                </a:solidFill>
                <a:latin typeface="宋体"/>
                <a:ea typeface="宋体"/>
                <a:cs typeface="宋体"/>
              </a:rPr>
              <a:t>向</a:t>
            </a:r>
            <a:r>
              <a:rPr sz="900" kern="0" spc="-100" dirty="0">
                <a:solidFill>
                  <a:srgbClr val="000000">
                    <a:alpha val="100000"/>
                  </a:srgbClr>
                </a:solidFill>
                <a:latin typeface="宋体"/>
                <a:ea typeface="宋体"/>
                <a:cs typeface="宋体"/>
              </a:rPr>
              <a:t> </a:t>
            </a:r>
            <a:r>
              <a:rPr sz="900" kern="0" spc="30" dirty="0">
                <a:solidFill>
                  <a:srgbClr val="86C1D3">
                    <a:alpha val="100000"/>
                  </a:srgbClr>
                </a:solidFill>
                <a:latin typeface="宋体"/>
                <a:ea typeface="宋体"/>
                <a:cs typeface="宋体"/>
              </a:rPr>
              <a:t>必须坚持以人民为中心，促进社会公平正义、增进人民福祉</a:t>
            </a:r>
            <a:endParaRPr lang="en-US" altLang="en-US" sz="900" dirty="0"/>
          </a:p>
          <a:p>
            <a:pPr algn="l" rtl="0" eaLnBrk="0">
              <a:lnSpc>
                <a:spcPct val="105000"/>
              </a:lnSpc>
            </a:pPr>
            <a:endParaRPr lang="en-US" altLang="en-US" sz="300" dirty="0"/>
          </a:p>
          <a:p>
            <a:pPr marL="1752600" algn="l" rtl="0" eaLnBrk="0">
              <a:lnSpc>
                <a:spcPct val="99000"/>
              </a:lnSpc>
              <a:spcBef>
                <a:spcPts val="5"/>
              </a:spcBef>
            </a:pPr>
            <a:r>
              <a:rPr sz="900" kern="0" spc="50" dirty="0">
                <a:solidFill>
                  <a:srgbClr val="000000">
                    <a:alpha val="100000"/>
                  </a:srgbClr>
                </a:solidFill>
                <a:latin typeface="宋体"/>
                <a:ea typeface="宋体"/>
                <a:cs typeface="宋体"/>
              </a:rPr>
              <a:t>进一步解放思想、解放和发展社会生产力、解放和增强</a:t>
            </a:r>
            <a:r>
              <a:rPr sz="900" kern="0" spc="40" dirty="0">
                <a:solidFill>
                  <a:srgbClr val="000000">
                    <a:alpha val="100000"/>
                  </a:srgbClr>
                </a:solidFill>
                <a:latin typeface="宋体"/>
                <a:ea typeface="宋体"/>
                <a:cs typeface="宋体"/>
              </a:rPr>
              <a:t>社会活力</a:t>
            </a:r>
            <a:endParaRPr lang="en-US" altLang="en-US" sz="900" dirty="0"/>
          </a:p>
        </p:txBody>
      </p:sp>
      <p:sp>
        <p:nvSpPr>
          <p:cNvPr id="182" name="textbox 182"/>
          <p:cNvSpPr/>
          <p:nvPr/>
        </p:nvSpPr>
        <p:spPr>
          <a:xfrm>
            <a:off x="142438" y="2304463"/>
            <a:ext cx="5299709" cy="732155"/>
          </a:xfrm>
          <a:prstGeom prst="rect">
            <a:avLst/>
          </a:prstGeom>
        </p:spPr>
        <p:txBody>
          <a:bodyPr vert="horz" wrap="square" lIns="0" tIns="0" rIns="0" bIns="0"/>
          <a:lstStyle/>
          <a:p>
            <a:pPr algn="l" rtl="0" eaLnBrk="0">
              <a:lnSpc>
                <a:spcPct val="79000"/>
              </a:lnSpc>
            </a:pPr>
            <a:endParaRPr lang="en-US" altLang="en-US" sz="100" dirty="0"/>
          </a:p>
          <a:p>
            <a:pPr algn="r" rtl="0" eaLnBrk="0">
              <a:lnSpc>
                <a:spcPct val="96000"/>
              </a:lnSpc>
            </a:pPr>
            <a:r>
              <a:rPr sz="2000" b="1" kern="0" spc="40" dirty="0">
                <a:solidFill>
                  <a:srgbClr val="000000">
                    <a:alpha val="100000"/>
                  </a:srgbClr>
                </a:solidFill>
                <a:latin typeface="SimHei"/>
                <a:ea typeface="SimHei"/>
                <a:cs typeface="SimHei"/>
              </a:rPr>
              <a:t>第五章</a:t>
            </a:r>
            <a:r>
              <a:rPr sz="2000" kern="0" spc="40" dirty="0">
                <a:solidFill>
                  <a:srgbClr val="000000">
                    <a:alpha val="100000"/>
                  </a:srgbClr>
                </a:solidFill>
                <a:latin typeface="SimHei"/>
                <a:ea typeface="SimHei"/>
                <a:cs typeface="SimHei"/>
              </a:rPr>
              <a:t>  </a:t>
            </a:r>
            <a:r>
              <a:rPr sz="2000" b="1" kern="0" spc="40" dirty="0">
                <a:solidFill>
                  <a:srgbClr val="000000">
                    <a:alpha val="100000"/>
                  </a:srgbClr>
                </a:solidFill>
                <a:latin typeface="SimHei"/>
                <a:ea typeface="SimHei"/>
                <a:cs typeface="SimHei"/>
              </a:rPr>
              <a:t>全面深化改革开放</a:t>
            </a:r>
            <a:endParaRPr lang="en-US" altLang="en-US" sz="2000" dirty="0"/>
          </a:p>
          <a:p>
            <a:pPr algn="l" rtl="0" eaLnBrk="0">
              <a:lnSpc>
                <a:spcPct val="106000"/>
              </a:lnSpc>
            </a:pPr>
            <a:endParaRPr lang="en-US" altLang="en-US" sz="1200" dirty="0"/>
          </a:p>
          <a:p>
            <a:pPr algn="l" rtl="0" eaLnBrk="0">
              <a:lnSpc>
                <a:spcPct val="8000"/>
              </a:lnSpc>
            </a:pPr>
            <a:endParaRPr lang="en-US" altLang="en-US" sz="100" dirty="0"/>
          </a:p>
          <a:p>
            <a:pPr marL="12700" algn="l" rtl="0" eaLnBrk="0">
              <a:lnSpc>
                <a:spcPct val="96000"/>
              </a:lnSpc>
            </a:pPr>
            <a:r>
              <a:rPr sz="1500" b="1" kern="0" spc="60" dirty="0">
                <a:solidFill>
                  <a:srgbClr val="000000">
                    <a:alpha val="100000"/>
                  </a:srgbClr>
                </a:solidFill>
                <a:latin typeface="SimHei"/>
                <a:ea typeface="SimHei"/>
                <a:cs typeface="SimHei"/>
              </a:rPr>
              <a:t>本章思维导图</a:t>
            </a:r>
            <a:endParaRPr lang="en-US" altLang="en-US" sz="1500" dirty="0"/>
          </a:p>
        </p:txBody>
      </p:sp>
      <p:sp>
        <p:nvSpPr>
          <p:cNvPr id="184" name="textbox 184"/>
          <p:cNvSpPr/>
          <p:nvPr/>
        </p:nvSpPr>
        <p:spPr>
          <a:xfrm>
            <a:off x="3873532" y="7897553"/>
            <a:ext cx="3211829" cy="555625"/>
          </a:xfrm>
          <a:prstGeom prst="rect">
            <a:avLst/>
          </a:prstGeom>
        </p:spPr>
        <p:txBody>
          <a:bodyPr vert="horz" wrap="square" lIns="0" tIns="0" rIns="0" bIns="0"/>
          <a:lstStyle/>
          <a:p>
            <a:pPr algn="l" rtl="0" eaLnBrk="0">
              <a:lnSpc>
                <a:spcPct val="84000"/>
              </a:lnSpc>
            </a:pPr>
            <a:endParaRPr lang="en-US" altLang="en-US" sz="100" dirty="0"/>
          </a:p>
          <a:p>
            <a:pPr marL="12700" algn="l" rtl="0" eaLnBrk="0">
              <a:lnSpc>
                <a:spcPct val="99000"/>
              </a:lnSpc>
            </a:pPr>
            <a:r>
              <a:rPr sz="900" kern="0" spc="30" dirty="0">
                <a:solidFill>
                  <a:srgbClr val="000000">
                    <a:alpha val="100000"/>
                  </a:srgbClr>
                </a:solidFill>
                <a:latin typeface="宋体"/>
                <a:ea typeface="宋体"/>
                <a:cs typeface="宋体"/>
              </a:rPr>
              <a:t>以开放促改革、促发展是我国发展不断取得新成就的</a:t>
            </a:r>
            <a:r>
              <a:rPr sz="900" kern="0" spc="20" dirty="0">
                <a:solidFill>
                  <a:srgbClr val="000000">
                    <a:alpha val="100000"/>
                  </a:srgbClr>
                </a:solidFill>
                <a:latin typeface="宋体"/>
                <a:ea typeface="宋体"/>
                <a:cs typeface="宋体"/>
              </a:rPr>
              <a:t>宝贵经验</a:t>
            </a:r>
            <a:endParaRPr lang="en-US" altLang="en-US" sz="900" dirty="0"/>
          </a:p>
          <a:p>
            <a:pPr marL="12700" algn="l" rtl="0" eaLnBrk="0">
              <a:lnSpc>
                <a:spcPct val="99000"/>
              </a:lnSpc>
              <a:spcBef>
                <a:spcPts val="635"/>
              </a:spcBef>
            </a:pPr>
            <a:r>
              <a:rPr sz="900" kern="0" spc="30" dirty="0">
                <a:solidFill>
                  <a:srgbClr val="000000">
                    <a:alpha val="100000"/>
                  </a:srgbClr>
                </a:solidFill>
                <a:latin typeface="宋体"/>
                <a:ea typeface="宋体"/>
                <a:cs typeface="宋体"/>
              </a:rPr>
              <a:t>构建更高水平开放型经济新体制</a:t>
            </a:r>
            <a:endParaRPr lang="en-US" altLang="en-US" sz="900" dirty="0"/>
          </a:p>
          <a:p>
            <a:pPr algn="l" rtl="0" eaLnBrk="0">
              <a:lnSpc>
                <a:spcPct val="135000"/>
              </a:lnSpc>
            </a:pPr>
            <a:endParaRPr lang="en-US" altLang="en-US" sz="200" dirty="0"/>
          </a:p>
          <a:p>
            <a:pPr marL="12700" algn="l" rtl="0" eaLnBrk="0">
              <a:lnSpc>
                <a:spcPct val="99000"/>
              </a:lnSpc>
              <a:spcBef>
                <a:spcPts val="0"/>
              </a:spcBef>
            </a:pPr>
            <a:r>
              <a:rPr sz="900" kern="0" spc="20" dirty="0">
                <a:solidFill>
                  <a:srgbClr val="000000">
                    <a:alpha val="100000"/>
                  </a:srgbClr>
                </a:solidFill>
                <a:latin typeface="宋体"/>
                <a:ea typeface="宋体"/>
                <a:cs typeface="宋体"/>
              </a:rPr>
              <a:t>不断以中国新发展为世界提供新机遇</a:t>
            </a:r>
            <a:endParaRPr lang="en-US" altLang="en-US" sz="900" dirty="0"/>
          </a:p>
        </p:txBody>
      </p:sp>
      <p:sp>
        <p:nvSpPr>
          <p:cNvPr id="186" name="textbox 186"/>
          <p:cNvSpPr/>
          <p:nvPr/>
        </p:nvSpPr>
        <p:spPr>
          <a:xfrm>
            <a:off x="2178080" y="6938640"/>
            <a:ext cx="3295015" cy="537209"/>
          </a:xfrm>
          <a:prstGeom prst="rect">
            <a:avLst/>
          </a:prstGeom>
        </p:spPr>
        <p:txBody>
          <a:bodyPr vert="horz" wrap="square" lIns="0" tIns="0" rIns="0" bIns="0"/>
          <a:lstStyle/>
          <a:p>
            <a:pPr algn="l" rtl="0" eaLnBrk="0">
              <a:lnSpc>
                <a:spcPct val="84000"/>
              </a:lnSpc>
            </a:pPr>
            <a:endParaRPr lang="en-US" altLang="en-US" sz="100" dirty="0"/>
          </a:p>
          <a:p>
            <a:pPr marL="1028065" algn="l" rtl="0" eaLnBrk="0">
              <a:lnSpc>
                <a:spcPct val="99000"/>
              </a:lnSpc>
            </a:pPr>
            <a:r>
              <a:rPr sz="900" kern="0" spc="20" dirty="0">
                <a:solidFill>
                  <a:srgbClr val="000000">
                    <a:alpha val="100000"/>
                  </a:srgbClr>
                </a:solidFill>
                <a:latin typeface="宋体"/>
                <a:ea typeface="宋体"/>
                <a:cs typeface="宋体"/>
              </a:rPr>
              <a:t>社会基本矛盾运动规律的深刻</a:t>
            </a:r>
            <a:r>
              <a:rPr sz="900" kern="0" spc="10" dirty="0">
                <a:solidFill>
                  <a:srgbClr val="000000">
                    <a:alpha val="100000"/>
                  </a:srgbClr>
                </a:solidFill>
                <a:latin typeface="宋体"/>
                <a:ea typeface="宋体"/>
                <a:cs typeface="宋体"/>
              </a:rPr>
              <a:t>反映</a:t>
            </a:r>
            <a:endParaRPr lang="en-US" altLang="en-US" sz="900" dirty="0"/>
          </a:p>
          <a:p>
            <a:pPr algn="l" rtl="0" eaLnBrk="0">
              <a:lnSpc>
                <a:spcPct val="107000"/>
              </a:lnSpc>
            </a:pPr>
            <a:endParaRPr lang="en-US" altLang="en-US" sz="300" dirty="0"/>
          </a:p>
          <a:p>
            <a:pPr marL="1027430" indent="-1015365" algn="l" rtl="0" eaLnBrk="0">
              <a:lnSpc>
                <a:spcPct val="119000"/>
              </a:lnSpc>
              <a:spcBef>
                <a:spcPts val="0"/>
              </a:spcBef>
            </a:pPr>
            <a:r>
              <a:rPr sz="900" kern="0" spc="30" dirty="0">
                <a:solidFill>
                  <a:srgbClr val="000000">
                    <a:alpha val="100000"/>
                  </a:srgbClr>
                </a:solidFill>
                <a:latin typeface="宋体"/>
                <a:ea typeface="宋体"/>
                <a:cs typeface="宋体"/>
              </a:rPr>
              <a:t>改革开放永无止境</a:t>
            </a:r>
            <a:r>
              <a:rPr sz="900" kern="0" spc="160" dirty="0">
                <a:solidFill>
                  <a:srgbClr val="000000">
                    <a:alpha val="100000"/>
                  </a:srgbClr>
                </a:solidFill>
                <a:latin typeface="宋体"/>
                <a:ea typeface="宋体"/>
                <a:cs typeface="宋体"/>
              </a:rPr>
              <a:t> </a:t>
            </a:r>
            <a:r>
              <a:rPr sz="900" kern="0" spc="30" dirty="0">
                <a:solidFill>
                  <a:srgbClr val="000000">
                    <a:alpha val="100000"/>
                  </a:srgbClr>
                </a:solidFill>
                <a:latin typeface="宋体"/>
                <a:ea typeface="宋体"/>
                <a:cs typeface="宋体"/>
              </a:rPr>
              <a:t>总结世界社会主义实践经验得出的重要结论</a:t>
            </a:r>
            <a:r>
              <a:rPr sz="900" kern="0" spc="0" dirty="0">
                <a:solidFill>
                  <a:srgbClr val="000000">
                    <a:alpha val="100000"/>
                  </a:srgbClr>
                </a:solidFill>
                <a:latin typeface="宋体"/>
                <a:ea typeface="宋体"/>
                <a:cs typeface="宋体"/>
              </a:rPr>
              <a:t> </a:t>
            </a:r>
            <a:r>
              <a:rPr sz="900" kern="0" spc="30" dirty="0">
                <a:solidFill>
                  <a:srgbClr val="000000">
                    <a:alpha val="100000"/>
                  </a:srgbClr>
                </a:solidFill>
                <a:latin typeface="宋体"/>
                <a:ea typeface="宋体"/>
                <a:cs typeface="宋体"/>
              </a:rPr>
              <a:t>推进党和人民事业发展的必然要求</a:t>
            </a:r>
            <a:endParaRPr lang="en-US" altLang="en-US" sz="900" dirty="0"/>
          </a:p>
        </p:txBody>
      </p:sp>
      <p:sp>
        <p:nvSpPr>
          <p:cNvPr id="188" name="textbox 188"/>
          <p:cNvSpPr/>
          <p:nvPr/>
        </p:nvSpPr>
        <p:spPr>
          <a:xfrm>
            <a:off x="3873532" y="3154402"/>
            <a:ext cx="2151379" cy="727075"/>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30" dirty="0">
                <a:solidFill>
                  <a:srgbClr val="000000">
                    <a:alpha val="100000"/>
                  </a:srgbClr>
                </a:solidFill>
                <a:latin typeface="宋体"/>
                <a:ea typeface="宋体"/>
                <a:cs typeface="宋体"/>
              </a:rPr>
              <a:t>党和人民大踏步赶上时代的重要法宝</a:t>
            </a:r>
            <a:endParaRPr lang="en-US" altLang="en-US" sz="900" dirty="0"/>
          </a:p>
          <a:p>
            <a:pPr marL="12700" algn="l" rtl="0" eaLnBrk="0">
              <a:lnSpc>
                <a:spcPct val="117000"/>
              </a:lnSpc>
              <a:spcBef>
                <a:spcPts val="475"/>
              </a:spcBef>
            </a:pPr>
            <a:r>
              <a:rPr sz="900" kern="0" spc="30" dirty="0">
                <a:solidFill>
                  <a:srgbClr val="000000">
                    <a:alpha val="100000"/>
                  </a:srgbClr>
                </a:solidFill>
                <a:latin typeface="宋体"/>
                <a:ea typeface="宋体"/>
                <a:cs typeface="宋体"/>
              </a:rPr>
              <a:t>坚持和发展中国特色社会主义的必由</a:t>
            </a:r>
            <a:r>
              <a:rPr sz="900" kern="0" spc="20" dirty="0">
                <a:solidFill>
                  <a:srgbClr val="000000">
                    <a:alpha val="100000"/>
                  </a:srgbClr>
                </a:solidFill>
                <a:latin typeface="宋体"/>
                <a:ea typeface="宋体"/>
                <a:cs typeface="宋体"/>
              </a:rPr>
              <a:t>之路</a:t>
            </a:r>
            <a:r>
              <a:rPr sz="900" kern="0" spc="0" dirty="0">
                <a:solidFill>
                  <a:srgbClr val="000000">
                    <a:alpha val="100000"/>
                  </a:srgbClr>
                </a:solidFill>
                <a:latin typeface="宋体"/>
                <a:ea typeface="宋体"/>
                <a:cs typeface="宋体"/>
              </a:rPr>
              <a:t> </a:t>
            </a:r>
            <a:r>
              <a:rPr sz="900" kern="0" spc="20" dirty="0">
                <a:solidFill>
                  <a:srgbClr val="000000">
                    <a:alpha val="100000"/>
                  </a:srgbClr>
                </a:solidFill>
                <a:latin typeface="宋体"/>
                <a:ea typeface="宋体"/>
                <a:cs typeface="宋体"/>
              </a:rPr>
              <a:t>完成新时代目标任务的必然要求</a:t>
            </a:r>
            <a:endParaRPr lang="en-US" altLang="en-US" sz="900" dirty="0"/>
          </a:p>
          <a:p>
            <a:pPr algn="l" rtl="0" eaLnBrk="0">
              <a:lnSpc>
                <a:spcPct val="106000"/>
              </a:lnSpc>
            </a:pPr>
            <a:endParaRPr lang="en-US" altLang="en-US" sz="300" dirty="0"/>
          </a:p>
          <a:p>
            <a:pPr marL="12700" algn="l" rtl="0" eaLnBrk="0">
              <a:lnSpc>
                <a:spcPct val="99000"/>
              </a:lnSpc>
            </a:pPr>
            <a:r>
              <a:rPr sz="900" kern="0" spc="20" dirty="0">
                <a:solidFill>
                  <a:srgbClr val="000000">
                    <a:alpha val="100000"/>
                  </a:srgbClr>
                </a:solidFill>
                <a:latin typeface="宋体"/>
                <a:ea typeface="宋体"/>
                <a:cs typeface="宋体"/>
              </a:rPr>
              <a:t>中国要前进，除了改革开放别无他途</a:t>
            </a:r>
            <a:endParaRPr lang="en-US" altLang="en-US" sz="900" dirty="0"/>
          </a:p>
        </p:txBody>
      </p:sp>
      <p:sp>
        <p:nvSpPr>
          <p:cNvPr id="190" name="textbox 190"/>
          <p:cNvSpPr/>
          <p:nvPr/>
        </p:nvSpPr>
        <p:spPr>
          <a:xfrm>
            <a:off x="4044913" y="7516466"/>
            <a:ext cx="2393950" cy="365759"/>
          </a:xfrm>
          <a:prstGeom prst="rect">
            <a:avLst/>
          </a:prstGeom>
        </p:spPr>
        <p:txBody>
          <a:bodyPr vert="horz" wrap="square" lIns="0" tIns="0" rIns="0" bIns="0"/>
          <a:lstStyle/>
          <a:p>
            <a:pPr algn="l" rtl="0" eaLnBrk="0">
              <a:lnSpc>
                <a:spcPct val="82000"/>
              </a:lnSpc>
            </a:pPr>
            <a:endParaRPr lang="en-US" altLang="en-US" sz="100" dirty="0"/>
          </a:p>
          <a:p>
            <a:pPr marL="19050" indent="-6350" algn="l" rtl="0" eaLnBrk="0">
              <a:lnSpc>
                <a:spcPct val="124000"/>
              </a:lnSpc>
            </a:pPr>
            <a:r>
              <a:rPr sz="900" kern="0" spc="30" dirty="0">
                <a:solidFill>
                  <a:srgbClr val="000000">
                    <a:alpha val="100000"/>
                  </a:srgbClr>
                </a:solidFill>
                <a:latin typeface="宋体"/>
                <a:ea typeface="宋体"/>
                <a:cs typeface="宋体"/>
              </a:rPr>
              <a:t>聚焦全面建设社会主义现代化国家的重大问题 </a:t>
            </a:r>
            <a:r>
              <a:rPr sz="900" kern="0" spc="40" dirty="0">
                <a:solidFill>
                  <a:srgbClr val="000000">
                    <a:alpha val="100000"/>
                  </a:srgbClr>
                </a:solidFill>
                <a:latin typeface="宋体"/>
                <a:ea typeface="宋体"/>
                <a:cs typeface="宋体"/>
              </a:rPr>
              <a:t>注重统筹全局，把握重点</a:t>
            </a:r>
            <a:endParaRPr lang="en-US" altLang="en-US" sz="900" dirty="0"/>
          </a:p>
        </p:txBody>
      </p:sp>
      <p:sp>
        <p:nvSpPr>
          <p:cNvPr id="192" name="textbox 192"/>
          <p:cNvSpPr/>
          <p:nvPr/>
        </p:nvSpPr>
        <p:spPr>
          <a:xfrm>
            <a:off x="869974" y="4119617"/>
            <a:ext cx="1070610" cy="283845"/>
          </a:xfrm>
          <a:prstGeom prst="rect">
            <a:avLst/>
          </a:prstGeom>
        </p:spPr>
        <p:txBody>
          <a:bodyPr vert="horz" wrap="square" lIns="0" tIns="0" rIns="0" bIns="0"/>
          <a:lstStyle/>
          <a:p>
            <a:pPr algn="l" rtl="0" eaLnBrk="0">
              <a:lnSpc>
                <a:spcPct val="84000"/>
              </a:lnSpc>
            </a:pPr>
            <a:endParaRPr lang="en-US" altLang="en-US" sz="100" dirty="0"/>
          </a:p>
          <a:p>
            <a:pPr marL="12700" algn="l" rtl="0" eaLnBrk="0">
              <a:lnSpc>
                <a:spcPct val="94000"/>
              </a:lnSpc>
            </a:pPr>
            <a:r>
              <a:rPr sz="900" kern="0" spc="0" dirty="0">
                <a:solidFill>
                  <a:srgbClr val="000000">
                    <a:alpha val="100000"/>
                  </a:srgbClr>
                </a:solidFill>
                <a:latin typeface="宋体"/>
                <a:ea typeface="宋体"/>
                <a:cs typeface="宋体"/>
              </a:rPr>
              <a:t>改革开放是决定当代</a:t>
            </a:r>
            <a:r>
              <a:rPr sz="900" kern="0" spc="80" dirty="0">
                <a:solidFill>
                  <a:srgbClr val="000000">
                    <a:alpha val="100000"/>
                  </a:srgbClr>
                </a:solidFill>
                <a:latin typeface="宋体"/>
                <a:ea typeface="宋体"/>
                <a:cs typeface="宋体"/>
              </a:rPr>
              <a:t> </a:t>
            </a:r>
            <a:r>
              <a:rPr sz="900" kern="0" spc="10" dirty="0">
                <a:solidFill>
                  <a:srgbClr val="000000">
                    <a:alpha val="100000"/>
                  </a:srgbClr>
                </a:solidFill>
                <a:latin typeface="宋体"/>
                <a:ea typeface="宋体"/>
                <a:cs typeface="宋体"/>
              </a:rPr>
              <a:t>中国命运的关键一招</a:t>
            </a:r>
            <a:endParaRPr lang="en-US" altLang="en-US" sz="900" dirty="0"/>
          </a:p>
        </p:txBody>
      </p:sp>
      <p:sp>
        <p:nvSpPr>
          <p:cNvPr id="194" name="textbox 194"/>
          <p:cNvSpPr/>
          <p:nvPr/>
        </p:nvSpPr>
        <p:spPr>
          <a:xfrm>
            <a:off x="2178080" y="7605797"/>
            <a:ext cx="1789429" cy="161925"/>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20" dirty="0">
                <a:solidFill>
                  <a:srgbClr val="000000">
                    <a:alpha val="100000"/>
                  </a:srgbClr>
                </a:solidFill>
                <a:latin typeface="宋体"/>
                <a:ea typeface="宋体"/>
                <a:cs typeface="宋体"/>
              </a:rPr>
              <a:t>坚定不移把全面深化改革引向深入</a:t>
            </a:r>
            <a:endParaRPr lang="en-US" altLang="en-US" sz="900" dirty="0"/>
          </a:p>
        </p:txBody>
      </p:sp>
      <p:sp>
        <p:nvSpPr>
          <p:cNvPr id="196" name="textbox 196"/>
          <p:cNvSpPr/>
          <p:nvPr/>
        </p:nvSpPr>
        <p:spPr>
          <a:xfrm>
            <a:off x="2133572" y="3421099"/>
            <a:ext cx="1671320" cy="161925"/>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20" dirty="0">
                <a:solidFill>
                  <a:srgbClr val="000000">
                    <a:alpha val="100000"/>
                  </a:srgbClr>
                </a:solidFill>
                <a:latin typeface="宋体"/>
                <a:ea typeface="宋体"/>
                <a:cs typeface="宋体"/>
              </a:rPr>
              <a:t>改革开放是我们前进的重要法宝</a:t>
            </a:r>
            <a:endParaRPr lang="en-US" altLang="en-US" sz="900" dirty="0"/>
          </a:p>
        </p:txBody>
      </p:sp>
      <p:sp>
        <p:nvSpPr>
          <p:cNvPr id="198" name="textbox 198"/>
          <p:cNvSpPr/>
          <p:nvPr/>
        </p:nvSpPr>
        <p:spPr>
          <a:xfrm>
            <a:off x="869974" y="5726209"/>
            <a:ext cx="830580" cy="282575"/>
          </a:xfrm>
          <a:prstGeom prst="rect">
            <a:avLst/>
          </a:prstGeom>
        </p:spPr>
        <p:txBody>
          <a:bodyPr vert="horz" wrap="square" lIns="0" tIns="0" rIns="0" bIns="0"/>
          <a:lstStyle/>
          <a:p>
            <a:pPr algn="l" rtl="0" eaLnBrk="0">
              <a:lnSpc>
                <a:spcPct val="77000"/>
              </a:lnSpc>
            </a:pPr>
            <a:endParaRPr lang="en-US" altLang="en-US" sz="100" dirty="0"/>
          </a:p>
          <a:p>
            <a:pPr marL="12700" algn="l" rtl="0" eaLnBrk="0">
              <a:lnSpc>
                <a:spcPct val="94000"/>
              </a:lnSpc>
            </a:pPr>
            <a:r>
              <a:rPr sz="900" kern="0" spc="0" dirty="0">
                <a:solidFill>
                  <a:srgbClr val="000000">
                    <a:alpha val="100000"/>
                  </a:srgbClr>
                </a:solidFill>
                <a:latin typeface="宋体"/>
                <a:ea typeface="宋体"/>
                <a:cs typeface="宋体"/>
              </a:rPr>
              <a:t>统筹推进各领域</a:t>
            </a:r>
            <a:r>
              <a:rPr sz="900" kern="0" spc="20" dirty="0">
                <a:solidFill>
                  <a:srgbClr val="000000">
                    <a:alpha val="100000"/>
                  </a:srgbClr>
                </a:solidFill>
                <a:latin typeface="宋体"/>
                <a:ea typeface="宋体"/>
                <a:cs typeface="宋体"/>
              </a:rPr>
              <a:t> </a:t>
            </a:r>
            <a:r>
              <a:rPr sz="900" kern="0" spc="0" dirty="0">
                <a:solidFill>
                  <a:srgbClr val="000000">
                    <a:alpha val="100000"/>
                  </a:srgbClr>
                </a:solidFill>
                <a:latin typeface="宋体"/>
                <a:ea typeface="宋体"/>
                <a:cs typeface="宋体"/>
              </a:rPr>
              <a:t>各方面改革开放</a:t>
            </a:r>
            <a:endParaRPr lang="en-US" altLang="en-US" sz="900" dirty="0"/>
          </a:p>
        </p:txBody>
      </p:sp>
      <p:sp>
        <p:nvSpPr>
          <p:cNvPr id="200" name="textbox 200"/>
          <p:cNvSpPr/>
          <p:nvPr/>
        </p:nvSpPr>
        <p:spPr>
          <a:xfrm>
            <a:off x="2178080" y="8094760"/>
            <a:ext cx="1535430" cy="161925"/>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10" dirty="0">
                <a:solidFill>
                  <a:srgbClr val="000000">
                    <a:alpha val="100000"/>
                  </a:srgbClr>
                </a:solidFill>
                <a:latin typeface="宋体"/>
                <a:ea typeface="宋体"/>
                <a:cs typeface="宋体"/>
              </a:rPr>
              <a:t>坚定不移扩大高水平对外开放</a:t>
            </a:r>
            <a:endParaRPr lang="en-US" altLang="en-US" sz="900" dirty="0"/>
          </a:p>
        </p:txBody>
      </p:sp>
      <p:sp>
        <p:nvSpPr>
          <p:cNvPr id="202" name="textbox 202"/>
          <p:cNvSpPr/>
          <p:nvPr/>
        </p:nvSpPr>
        <p:spPr>
          <a:xfrm>
            <a:off x="869974" y="7681951"/>
            <a:ext cx="1080135" cy="161925"/>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20" dirty="0">
                <a:solidFill>
                  <a:srgbClr val="000000">
                    <a:alpha val="100000"/>
                  </a:srgbClr>
                </a:solidFill>
                <a:latin typeface="宋体"/>
                <a:ea typeface="宋体"/>
                <a:cs typeface="宋体"/>
              </a:rPr>
              <a:t>将改革开放进行到底</a:t>
            </a:r>
            <a:endParaRPr lang="en-US" altLang="en-US" sz="900" dirty="0"/>
          </a:p>
        </p:txBody>
      </p:sp>
      <p:sp>
        <p:nvSpPr>
          <p:cNvPr id="204" name="textbox 204"/>
          <p:cNvSpPr/>
          <p:nvPr/>
        </p:nvSpPr>
        <p:spPr>
          <a:xfrm>
            <a:off x="459152" y="5519008"/>
            <a:ext cx="156845" cy="986789"/>
          </a:xfrm>
          <a:prstGeom prst="rect">
            <a:avLst/>
          </a:prstGeom>
        </p:spPr>
        <p:txBody>
          <a:bodyPr vert="eaVert" wrap="square" lIns="0" tIns="0" rIns="0" bIns="0"/>
          <a:lstStyle/>
          <a:p>
            <a:pPr algn="l" rtl="0" eaLnBrk="0">
              <a:lnSpc>
                <a:spcPct val="83000"/>
              </a:lnSpc>
            </a:pPr>
            <a:endParaRPr lang="en-US" altLang="en-US" sz="100" dirty="0"/>
          </a:p>
          <a:p>
            <a:pPr marL="12700" algn="l" rtl="0" eaLnBrk="0">
              <a:lnSpc>
                <a:spcPct val="94000"/>
              </a:lnSpc>
            </a:pPr>
            <a:r>
              <a:rPr sz="900" kern="0" spc="40" dirty="0">
                <a:solidFill>
                  <a:srgbClr val="000000">
                    <a:alpha val="100000"/>
                  </a:srgbClr>
                </a:solidFill>
                <a:latin typeface="宋体"/>
                <a:ea typeface="宋体"/>
                <a:cs typeface="宋体"/>
              </a:rPr>
              <a:t>全面深化改革开放</a:t>
            </a:r>
            <a:endParaRPr lang="en-US" altLang="en-US" sz="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 name="picture 206"/>
          <p:cNvPicPr>
            <a:picLocks noChangeAspect="1"/>
          </p:cNvPicPr>
          <p:nvPr/>
        </p:nvPicPr>
        <p:blipFill>
          <a:blip r:embed="rId2"/>
          <a:stretch>
            <a:fillRect/>
          </a:stretch>
        </p:blipFill>
        <p:spPr>
          <a:xfrm rot="21600000">
            <a:off x="285786" y="1301763"/>
            <a:ext cx="7099256" cy="8902683"/>
          </a:xfrm>
          <a:prstGeom prst="rect">
            <a:avLst/>
          </a:prstGeom>
        </p:spPr>
      </p:pic>
      <p:sp>
        <p:nvSpPr>
          <p:cNvPr id="208" name="textbox 208"/>
          <p:cNvSpPr/>
          <p:nvPr/>
        </p:nvSpPr>
        <p:spPr>
          <a:xfrm>
            <a:off x="2863832" y="3427333"/>
            <a:ext cx="4171950" cy="1510664"/>
          </a:xfrm>
          <a:prstGeom prst="rect">
            <a:avLst/>
          </a:prstGeom>
        </p:spPr>
        <p:txBody>
          <a:bodyPr vert="horz" wrap="square" lIns="0" tIns="0" rIns="0" bIns="0"/>
          <a:lstStyle/>
          <a:p>
            <a:pPr algn="l" rtl="0" eaLnBrk="0">
              <a:lnSpc>
                <a:spcPct val="88000"/>
              </a:lnSpc>
            </a:pPr>
            <a:endParaRPr lang="en-US" altLang="en-US" sz="100" dirty="0"/>
          </a:p>
          <a:p>
            <a:pPr marL="1351915" algn="l" rtl="0" eaLnBrk="0">
              <a:lnSpc>
                <a:spcPct val="94000"/>
              </a:lnSpc>
            </a:pPr>
            <a:r>
              <a:rPr sz="1000" kern="0" spc="-50" dirty="0">
                <a:solidFill>
                  <a:srgbClr val="000000">
                    <a:alpha val="100000"/>
                  </a:srgbClr>
                </a:solidFill>
                <a:latin typeface="宋体"/>
                <a:ea typeface="宋体"/>
                <a:cs typeface="宋体"/>
              </a:rPr>
              <a:t>体现了社会主义制度的优越性</a:t>
            </a:r>
            <a:endParaRPr lang="en-US" altLang="en-US" sz="1000" dirty="0"/>
          </a:p>
          <a:p>
            <a:pPr marL="1327150" indent="-1314450" algn="l" rtl="0" eaLnBrk="0">
              <a:lnSpc>
                <a:spcPct val="120000"/>
              </a:lnSpc>
              <a:spcBef>
                <a:spcPts val="325"/>
              </a:spcBef>
            </a:pPr>
            <a:r>
              <a:rPr sz="1500" kern="0" spc="-50" baseline="3000" dirty="0">
                <a:solidFill>
                  <a:srgbClr val="000000">
                    <a:alpha val="100000"/>
                  </a:srgbClr>
                </a:solidFill>
                <a:latin typeface="宋体"/>
                <a:ea typeface="宋体"/>
                <a:cs typeface="宋体"/>
              </a:rPr>
              <a:t>实现高质量发展的保障</a:t>
            </a:r>
            <a:r>
              <a:rPr sz="900" kern="0" spc="130" dirty="0">
                <a:solidFill>
                  <a:srgbClr val="000000">
                    <a:alpha val="100000"/>
                  </a:srgbClr>
                </a:solidFill>
                <a:latin typeface="宋体"/>
                <a:ea typeface="宋体"/>
                <a:cs typeface="宋体"/>
              </a:rPr>
              <a:t>  </a:t>
            </a:r>
            <a:r>
              <a:rPr sz="1000" kern="0" spc="-50" dirty="0">
                <a:solidFill>
                  <a:srgbClr val="000000">
                    <a:alpha val="100000"/>
                  </a:srgbClr>
                </a:solidFill>
                <a:latin typeface="宋体"/>
                <a:ea typeface="宋体"/>
                <a:cs typeface="宋体"/>
              </a:rPr>
              <a:t>同社会主义初级阶段社会生产力发展水平相适应</a:t>
            </a:r>
            <a:r>
              <a:rPr sz="1000" kern="0" spc="0" dirty="0">
                <a:solidFill>
                  <a:srgbClr val="000000">
                    <a:alpha val="100000"/>
                  </a:srgbClr>
                </a:solidFill>
                <a:latin typeface="宋体"/>
                <a:ea typeface="宋体"/>
                <a:cs typeface="宋体"/>
              </a:rPr>
              <a:t>     </a:t>
            </a:r>
            <a:r>
              <a:rPr sz="1000" kern="0" spc="-40" dirty="0">
                <a:solidFill>
                  <a:srgbClr val="000000">
                    <a:alpha val="100000"/>
                  </a:srgbClr>
                </a:solidFill>
                <a:latin typeface="宋体"/>
                <a:ea typeface="宋体"/>
                <a:cs typeface="宋体"/>
              </a:rPr>
              <a:t>党和人民的伟大创造</a:t>
            </a:r>
            <a:endParaRPr lang="en-US" altLang="en-US" sz="1000" dirty="0"/>
          </a:p>
          <a:p>
            <a:pPr marL="1289050" algn="l" rtl="0" eaLnBrk="0">
              <a:lnSpc>
                <a:spcPct val="92000"/>
              </a:lnSpc>
              <a:spcBef>
                <a:spcPts val="410"/>
              </a:spcBef>
            </a:pPr>
            <a:r>
              <a:rPr sz="1000" kern="0" spc="-60" dirty="0">
                <a:solidFill>
                  <a:srgbClr val="000000">
                    <a:alpha val="100000"/>
                  </a:srgbClr>
                </a:solidFill>
                <a:latin typeface="宋体"/>
                <a:ea typeface="宋体"/>
                <a:cs typeface="宋体"/>
              </a:rPr>
              <a:t>公有制经济是全体人民的宝贵财富</a:t>
            </a:r>
            <a:endParaRPr lang="en-US" altLang="en-US" sz="1000" dirty="0"/>
          </a:p>
          <a:p>
            <a:pPr marL="1289050" indent="-1276350" algn="l" rtl="0" eaLnBrk="0">
              <a:lnSpc>
                <a:spcPct val="117000"/>
              </a:lnSpc>
              <a:spcBef>
                <a:spcPts val="15"/>
              </a:spcBef>
            </a:pPr>
            <a:r>
              <a:rPr sz="1500" kern="0" spc="-30" baseline="17000" dirty="0">
                <a:solidFill>
                  <a:srgbClr val="000000">
                    <a:alpha val="100000"/>
                  </a:srgbClr>
                </a:solidFill>
                <a:latin typeface="宋体"/>
                <a:ea typeface="宋体"/>
                <a:cs typeface="宋体"/>
              </a:rPr>
              <a:t>坚持“两个毫不动摇”</a:t>
            </a:r>
            <a:r>
              <a:rPr sz="900" kern="0" spc="190" dirty="0">
                <a:solidFill>
                  <a:srgbClr val="000000">
                    <a:alpha val="100000"/>
                  </a:srgbClr>
                </a:solidFill>
                <a:latin typeface="宋体"/>
                <a:ea typeface="宋体"/>
                <a:cs typeface="宋体"/>
              </a:rPr>
              <a:t> </a:t>
            </a:r>
            <a:r>
              <a:rPr sz="1500" kern="0" spc="-30" baseline="-7000" dirty="0">
                <a:solidFill>
                  <a:srgbClr val="000000">
                    <a:alpha val="100000"/>
                  </a:srgbClr>
                </a:solidFill>
                <a:latin typeface="宋体"/>
                <a:ea typeface="宋体"/>
                <a:cs typeface="宋体"/>
              </a:rPr>
              <a:t>非公有制经济是社会主义市</a:t>
            </a:r>
            <a:r>
              <a:rPr sz="1500" kern="0" spc="-40" baseline="-7000" dirty="0">
                <a:solidFill>
                  <a:srgbClr val="000000">
                    <a:alpha val="100000"/>
                  </a:srgbClr>
                </a:solidFill>
                <a:latin typeface="宋体"/>
                <a:ea typeface="宋体"/>
                <a:cs typeface="宋体"/>
              </a:rPr>
              <a:t>场经济的重要组成部分</a:t>
            </a:r>
            <a:r>
              <a:rPr sz="900" kern="0" spc="-40" dirty="0">
                <a:solidFill>
                  <a:srgbClr val="000000">
                    <a:alpha val="100000"/>
                  </a:srgbClr>
                </a:solidFill>
                <a:latin typeface="宋体"/>
                <a:ea typeface="宋体"/>
                <a:cs typeface="宋体"/>
              </a:rPr>
              <a:t>     </a:t>
            </a:r>
            <a:r>
              <a:rPr sz="1000" kern="0" spc="-40" dirty="0">
                <a:solidFill>
                  <a:srgbClr val="000000">
                    <a:alpha val="100000"/>
                  </a:srgbClr>
                </a:solidFill>
                <a:latin typeface="宋体"/>
                <a:ea typeface="宋体"/>
                <a:cs typeface="宋体"/>
              </a:rPr>
              <a:t>相辅相成相得益彰</a:t>
            </a:r>
            <a:endParaRPr lang="en-US" altLang="en-US" sz="1000" dirty="0"/>
          </a:p>
          <a:p>
            <a:pPr marL="12700" indent="2241550" algn="l" rtl="0" eaLnBrk="0">
              <a:lnSpc>
                <a:spcPct val="66000"/>
              </a:lnSpc>
              <a:spcBef>
                <a:spcPts val="405"/>
              </a:spcBef>
            </a:pPr>
            <a:r>
              <a:rPr sz="1000" kern="0" spc="-60" dirty="0">
                <a:solidFill>
                  <a:srgbClr val="000000">
                    <a:alpha val="100000"/>
                  </a:srgbClr>
                </a:solidFill>
                <a:latin typeface="宋体"/>
                <a:ea typeface="宋体"/>
                <a:cs typeface="宋体"/>
              </a:rPr>
              <a:t>居民收入增长和经济增长同步</a:t>
            </a:r>
            <a:r>
              <a:rPr sz="1000" kern="0" spc="0" dirty="0">
                <a:solidFill>
                  <a:srgbClr val="000000">
                    <a:alpha val="100000"/>
                  </a:srgbClr>
                </a:solidFill>
                <a:latin typeface="宋体"/>
                <a:ea typeface="宋体"/>
                <a:cs typeface="宋体"/>
              </a:rPr>
              <a:t>      </a:t>
            </a:r>
            <a:r>
              <a:rPr sz="1000" kern="0" spc="-50" dirty="0">
                <a:solidFill>
                  <a:srgbClr val="000000">
                    <a:alpha val="100000"/>
                  </a:srgbClr>
                </a:solidFill>
                <a:latin typeface="宋体"/>
                <a:ea typeface="宋体"/>
                <a:cs typeface="宋体"/>
              </a:rPr>
              <a:t>坚持按劳分配为主体，多种分配方式</a:t>
            </a:r>
            <a:r>
              <a:rPr sz="1000" kern="0" spc="-60" dirty="0">
                <a:solidFill>
                  <a:srgbClr val="000000">
                    <a:alpha val="100000"/>
                  </a:srgbClr>
                </a:solidFill>
                <a:latin typeface="宋体"/>
                <a:ea typeface="宋体"/>
                <a:cs typeface="宋体"/>
              </a:rPr>
              <a:t>并存</a:t>
            </a:r>
            <a:endParaRPr lang="en-US" altLang="en-US" sz="1000" dirty="0"/>
          </a:p>
          <a:p>
            <a:pPr algn="r" rtl="0" eaLnBrk="0">
              <a:lnSpc>
                <a:spcPct val="88000"/>
              </a:lnSpc>
              <a:spcBef>
                <a:spcPts val="5"/>
              </a:spcBef>
            </a:pPr>
            <a:r>
              <a:rPr sz="1000" kern="0" spc="-60" dirty="0">
                <a:solidFill>
                  <a:srgbClr val="000000">
                    <a:alpha val="100000"/>
                  </a:srgbClr>
                </a:solidFill>
                <a:latin typeface="宋体"/>
                <a:ea typeface="宋体"/>
                <a:cs typeface="宋体"/>
              </a:rPr>
              <a:t>劳动报酬提高和劳动生产率提高同步</a:t>
            </a:r>
            <a:endParaRPr lang="en-US" altLang="en-US" sz="1000" dirty="0"/>
          </a:p>
        </p:txBody>
      </p:sp>
      <p:sp>
        <p:nvSpPr>
          <p:cNvPr id="210" name="textbox 210"/>
          <p:cNvSpPr/>
          <p:nvPr/>
        </p:nvSpPr>
        <p:spPr>
          <a:xfrm>
            <a:off x="3613135" y="6373710"/>
            <a:ext cx="3263265" cy="1318894"/>
          </a:xfrm>
          <a:prstGeom prst="rect">
            <a:avLst/>
          </a:prstGeom>
        </p:spPr>
        <p:txBody>
          <a:bodyPr vert="horz" wrap="square" lIns="0" tIns="0" rIns="0" bIns="0"/>
          <a:lstStyle/>
          <a:p>
            <a:pPr algn="l" rtl="0" eaLnBrk="0">
              <a:lnSpc>
                <a:spcPct val="88000"/>
              </a:lnSpc>
            </a:pPr>
            <a:endParaRPr lang="en-US" altLang="en-US" sz="100" dirty="0"/>
          </a:p>
          <a:p>
            <a:pPr marL="12700" algn="l" rtl="0" eaLnBrk="0">
              <a:lnSpc>
                <a:spcPct val="94000"/>
              </a:lnSpc>
            </a:pPr>
            <a:r>
              <a:rPr sz="1000" kern="0" spc="-50" dirty="0">
                <a:solidFill>
                  <a:srgbClr val="000000">
                    <a:alpha val="100000"/>
                  </a:srgbClr>
                </a:solidFill>
                <a:latin typeface="宋体"/>
                <a:ea typeface="宋体"/>
                <a:cs typeface="宋体"/>
              </a:rPr>
              <a:t>必须具备强大的国内经济循环体系</a:t>
            </a:r>
            <a:r>
              <a:rPr sz="1000" kern="0" spc="-60" dirty="0">
                <a:solidFill>
                  <a:srgbClr val="000000">
                    <a:alpha val="100000"/>
                  </a:srgbClr>
                </a:solidFill>
                <a:latin typeface="宋体"/>
                <a:ea typeface="宋体"/>
                <a:cs typeface="宋体"/>
              </a:rPr>
              <a:t>和稳固的基本盘</a:t>
            </a:r>
            <a:endParaRPr lang="en-US" altLang="en-US" sz="1000" dirty="0"/>
          </a:p>
          <a:p>
            <a:pPr marL="12700" algn="l" rtl="0" eaLnBrk="0">
              <a:lnSpc>
                <a:spcPct val="108000"/>
              </a:lnSpc>
              <a:spcBef>
                <a:spcPts val="265"/>
              </a:spcBef>
            </a:pPr>
            <a:r>
              <a:rPr sz="1000" kern="0" spc="-60" dirty="0">
                <a:solidFill>
                  <a:srgbClr val="000000">
                    <a:alpha val="100000"/>
                  </a:srgbClr>
                </a:solidFill>
                <a:latin typeface="宋体"/>
                <a:ea typeface="宋体"/>
                <a:cs typeface="宋体"/>
              </a:rPr>
              <a:t>必须发挥比较优势，以国内大循环吸引全球资源要素</a:t>
            </a:r>
            <a:r>
              <a:rPr sz="1000" kern="0" spc="0" dirty="0">
                <a:solidFill>
                  <a:srgbClr val="000000">
                    <a:alpha val="100000"/>
                  </a:srgbClr>
                </a:solidFill>
                <a:latin typeface="宋体"/>
                <a:ea typeface="宋体"/>
                <a:cs typeface="宋体"/>
              </a:rPr>
              <a:t>        </a:t>
            </a:r>
            <a:r>
              <a:rPr sz="1000" kern="0" spc="-50" dirty="0">
                <a:solidFill>
                  <a:srgbClr val="000000">
                    <a:alpha val="100000"/>
                  </a:srgbClr>
                </a:solidFill>
                <a:latin typeface="宋体"/>
                <a:ea typeface="宋体"/>
                <a:cs typeface="宋体"/>
              </a:rPr>
              <a:t>必须保证经济循环畅通无阻</a:t>
            </a:r>
            <a:endParaRPr lang="en-US" altLang="en-US" sz="1000" dirty="0"/>
          </a:p>
          <a:p>
            <a:pPr marL="12700" algn="l" rtl="0" eaLnBrk="0">
              <a:lnSpc>
                <a:spcPct val="102000"/>
              </a:lnSpc>
              <a:spcBef>
                <a:spcPts val="550"/>
              </a:spcBef>
            </a:pPr>
            <a:r>
              <a:rPr sz="1000" kern="0" spc="-50" dirty="0">
                <a:solidFill>
                  <a:srgbClr val="000000">
                    <a:alpha val="100000"/>
                  </a:srgbClr>
                </a:solidFill>
                <a:latin typeface="宋体"/>
                <a:ea typeface="宋体"/>
                <a:cs typeface="宋体"/>
              </a:rPr>
              <a:t>着力推动实施扩大内需</a:t>
            </a:r>
            <a:r>
              <a:rPr sz="1000" kern="0" spc="-60" dirty="0">
                <a:solidFill>
                  <a:srgbClr val="000000">
                    <a:alpha val="100000"/>
                  </a:srgbClr>
                </a:solidFill>
                <a:latin typeface="宋体"/>
                <a:ea typeface="宋体"/>
                <a:cs typeface="宋体"/>
              </a:rPr>
              <a:t>战略同深化供给侧结构性改革有机结合</a:t>
            </a:r>
            <a:r>
              <a:rPr sz="1000" kern="0" spc="-10" dirty="0">
                <a:solidFill>
                  <a:srgbClr val="000000">
                    <a:alpha val="100000"/>
                  </a:srgbClr>
                </a:solidFill>
                <a:latin typeface="宋体"/>
                <a:ea typeface="宋体"/>
                <a:cs typeface="宋体"/>
              </a:rPr>
              <a:t> </a:t>
            </a:r>
            <a:r>
              <a:rPr sz="1000" kern="0" spc="-40" dirty="0">
                <a:solidFill>
                  <a:srgbClr val="000000">
                    <a:alpha val="100000"/>
                  </a:srgbClr>
                </a:solidFill>
                <a:latin typeface="宋体"/>
                <a:ea typeface="宋体"/>
                <a:cs typeface="宋体"/>
              </a:rPr>
              <a:t>着力发展实体经济</a:t>
            </a:r>
            <a:endParaRPr lang="en-US" altLang="en-US" sz="1000" dirty="0"/>
          </a:p>
          <a:p>
            <a:pPr marL="12700" algn="l" rtl="0" eaLnBrk="0">
              <a:lnSpc>
                <a:spcPct val="94000"/>
              </a:lnSpc>
              <a:spcBef>
                <a:spcPts val="415"/>
              </a:spcBef>
            </a:pPr>
            <a:r>
              <a:rPr sz="1000" kern="0" spc="-40" dirty="0">
                <a:solidFill>
                  <a:srgbClr val="000000">
                    <a:alpha val="100000"/>
                  </a:srgbClr>
                </a:solidFill>
                <a:latin typeface="宋体"/>
                <a:ea typeface="宋体"/>
                <a:cs typeface="宋体"/>
              </a:rPr>
              <a:t>着力加快科技自立自强</a:t>
            </a:r>
            <a:endParaRPr lang="en-US" altLang="en-US" sz="1000" dirty="0"/>
          </a:p>
          <a:p>
            <a:pPr algn="l" rtl="0" eaLnBrk="0">
              <a:lnSpc>
                <a:spcPct val="108000"/>
              </a:lnSpc>
            </a:pPr>
            <a:endParaRPr lang="en-US" altLang="en-US" sz="400" dirty="0"/>
          </a:p>
          <a:p>
            <a:pPr marL="12700" algn="l" rtl="0" eaLnBrk="0">
              <a:lnSpc>
                <a:spcPct val="94000"/>
              </a:lnSpc>
              <a:spcBef>
                <a:spcPts val="5"/>
              </a:spcBef>
            </a:pPr>
            <a:r>
              <a:rPr sz="1000" kern="0" spc="-30" dirty="0">
                <a:solidFill>
                  <a:srgbClr val="000000">
                    <a:alpha val="100000"/>
                  </a:srgbClr>
                </a:solidFill>
                <a:latin typeface="宋体"/>
                <a:ea typeface="宋体"/>
                <a:cs typeface="宋体"/>
              </a:rPr>
              <a:t>着力推动产业链供应链优化升级</a:t>
            </a:r>
            <a:endParaRPr lang="en-US" altLang="en-US" sz="1000" dirty="0"/>
          </a:p>
        </p:txBody>
      </p:sp>
      <p:sp>
        <p:nvSpPr>
          <p:cNvPr id="212" name="textbox 212"/>
          <p:cNvSpPr/>
          <p:nvPr/>
        </p:nvSpPr>
        <p:spPr>
          <a:xfrm>
            <a:off x="3213094" y="8920096"/>
            <a:ext cx="3326765" cy="1294764"/>
          </a:xfrm>
          <a:prstGeom prst="rect">
            <a:avLst/>
          </a:prstGeom>
        </p:spPr>
        <p:txBody>
          <a:bodyPr vert="horz" wrap="square" lIns="0" tIns="0" rIns="0" bIns="0"/>
          <a:lstStyle/>
          <a:p>
            <a:pPr algn="l" rtl="0" eaLnBrk="0">
              <a:lnSpc>
                <a:spcPct val="92000"/>
              </a:lnSpc>
            </a:pPr>
            <a:endParaRPr lang="en-US" altLang="en-US" sz="100" dirty="0"/>
          </a:p>
          <a:p>
            <a:pPr marL="43815" algn="l" rtl="0" eaLnBrk="0">
              <a:lnSpc>
                <a:spcPct val="101000"/>
              </a:lnSpc>
            </a:pPr>
            <a:r>
              <a:rPr sz="1000" kern="0" spc="-50" dirty="0">
                <a:solidFill>
                  <a:srgbClr val="000000">
                    <a:alpha val="100000"/>
                  </a:srgbClr>
                </a:solidFill>
                <a:latin typeface="宋体"/>
                <a:ea typeface="宋体"/>
                <a:cs typeface="宋体"/>
              </a:rPr>
              <a:t>把保障粮食和重要农产品稳定安全供给作为头等大事         依托双层经营体制发</a:t>
            </a:r>
            <a:r>
              <a:rPr sz="1000" kern="0" spc="-60" dirty="0">
                <a:solidFill>
                  <a:srgbClr val="000000">
                    <a:alpha val="100000"/>
                  </a:srgbClr>
                </a:solidFill>
                <a:latin typeface="宋体"/>
                <a:ea typeface="宋体"/>
                <a:cs typeface="宋体"/>
              </a:rPr>
              <a:t>展农业</a:t>
            </a:r>
            <a:endParaRPr lang="en-US" altLang="en-US" sz="1000" dirty="0"/>
          </a:p>
          <a:p>
            <a:pPr marL="43815" algn="l" rtl="0" eaLnBrk="0">
              <a:lnSpc>
                <a:spcPct val="95000"/>
              </a:lnSpc>
              <a:spcBef>
                <a:spcPts val="275"/>
              </a:spcBef>
            </a:pPr>
            <a:r>
              <a:rPr sz="1000" kern="0" spc="-50" dirty="0">
                <a:solidFill>
                  <a:srgbClr val="000000">
                    <a:alpha val="100000"/>
                  </a:srgbClr>
                </a:solidFill>
                <a:latin typeface="宋体"/>
                <a:ea typeface="宋体"/>
                <a:cs typeface="宋体"/>
              </a:rPr>
              <a:t>发展低碳生态农业</a:t>
            </a:r>
            <a:endParaRPr lang="en-US" altLang="en-US" sz="1000" dirty="0"/>
          </a:p>
          <a:p>
            <a:pPr marL="43815" algn="l" rtl="0" eaLnBrk="0">
              <a:lnSpc>
                <a:spcPct val="94000"/>
              </a:lnSpc>
              <a:spcBef>
                <a:spcPts val="705"/>
              </a:spcBef>
            </a:pPr>
            <a:r>
              <a:rPr sz="1000" kern="0" spc="-30" dirty="0">
                <a:solidFill>
                  <a:srgbClr val="000000">
                    <a:alpha val="100000"/>
                  </a:srgbClr>
                </a:solidFill>
                <a:latin typeface="宋体"/>
                <a:ea typeface="宋体"/>
                <a:cs typeface="宋体"/>
              </a:rPr>
              <a:t>赓续农耕文明</a:t>
            </a:r>
            <a:endParaRPr lang="en-US" altLang="en-US" sz="1000" dirty="0"/>
          </a:p>
          <a:p>
            <a:pPr marL="12700" algn="l" rtl="0" eaLnBrk="0">
              <a:lnSpc>
                <a:spcPct val="95000"/>
              </a:lnSpc>
              <a:spcBef>
                <a:spcPts val="265"/>
              </a:spcBef>
            </a:pPr>
            <a:r>
              <a:rPr sz="1000" kern="0" spc="-20" dirty="0">
                <a:solidFill>
                  <a:srgbClr val="000000">
                    <a:alpha val="100000"/>
                  </a:srgbClr>
                </a:solidFill>
                <a:latin typeface="宋体"/>
                <a:ea typeface="宋体"/>
                <a:cs typeface="宋体"/>
              </a:rPr>
              <a:t>扎实推进共同富裕</a:t>
            </a:r>
            <a:endParaRPr lang="en-US" altLang="en-US" sz="1000" dirty="0"/>
          </a:p>
          <a:p>
            <a:pPr algn="l" rtl="0" eaLnBrk="0">
              <a:lnSpc>
                <a:spcPct val="117000"/>
              </a:lnSpc>
            </a:pPr>
            <a:endParaRPr lang="en-US" altLang="en-US" sz="300" dirty="0"/>
          </a:p>
          <a:p>
            <a:pPr marL="75565" algn="l" rtl="0" eaLnBrk="0">
              <a:lnSpc>
                <a:spcPct val="99000"/>
              </a:lnSpc>
              <a:spcBef>
                <a:spcPts val="5"/>
              </a:spcBef>
            </a:pPr>
            <a:r>
              <a:rPr sz="1000" kern="0" spc="-50" dirty="0">
                <a:solidFill>
                  <a:srgbClr val="000000">
                    <a:alpha val="100000"/>
                  </a:srgbClr>
                </a:solidFill>
                <a:latin typeface="宋体"/>
                <a:ea typeface="宋体"/>
                <a:cs typeface="宋体"/>
              </a:rPr>
              <a:t>深入实施区域协调发展</a:t>
            </a:r>
            <a:r>
              <a:rPr sz="1000" kern="0" spc="-60" dirty="0">
                <a:solidFill>
                  <a:srgbClr val="000000">
                    <a:alpha val="100000"/>
                  </a:srgbClr>
                </a:solidFill>
                <a:latin typeface="宋体"/>
                <a:ea typeface="宋体"/>
                <a:cs typeface="宋体"/>
              </a:rPr>
              <a:t>战略、区域重大战略、主体功能区战略</a:t>
            </a:r>
            <a:r>
              <a:rPr sz="1000" kern="0" spc="-10" dirty="0">
                <a:solidFill>
                  <a:srgbClr val="000000">
                    <a:alpha val="100000"/>
                  </a:srgbClr>
                </a:solidFill>
                <a:latin typeface="宋体"/>
                <a:ea typeface="宋体"/>
                <a:cs typeface="宋体"/>
              </a:rPr>
              <a:t> </a:t>
            </a:r>
            <a:r>
              <a:rPr sz="1000" u="sng" kern="0" spc="-50" dirty="0">
                <a:solidFill>
                  <a:srgbClr val="000000">
                    <a:alpha val="100000"/>
                  </a:srgbClr>
                </a:solidFill>
                <a:latin typeface="宋体"/>
                <a:ea typeface="宋体"/>
                <a:cs typeface="宋体"/>
              </a:rPr>
              <a:t>推进以人为核心的新型城镇化</a:t>
            </a:r>
            <a:endParaRPr lang="en-US" altLang="en-US" sz="1000" dirty="0"/>
          </a:p>
        </p:txBody>
      </p:sp>
      <p:sp>
        <p:nvSpPr>
          <p:cNvPr id="214" name="textbox 214"/>
          <p:cNvSpPr/>
          <p:nvPr/>
        </p:nvSpPr>
        <p:spPr>
          <a:xfrm>
            <a:off x="2184427" y="5554607"/>
            <a:ext cx="5187950" cy="799465"/>
          </a:xfrm>
          <a:prstGeom prst="rect">
            <a:avLst/>
          </a:prstGeom>
        </p:spPr>
        <p:txBody>
          <a:bodyPr vert="horz" wrap="square" lIns="0" tIns="0" rIns="0" bIns="0"/>
          <a:lstStyle/>
          <a:p>
            <a:pPr algn="l" rtl="0" eaLnBrk="0">
              <a:lnSpc>
                <a:spcPct val="88000"/>
              </a:lnSpc>
            </a:pPr>
            <a:endParaRPr lang="en-US" altLang="en-US" sz="100" dirty="0"/>
          </a:p>
          <a:p>
            <a:pPr marL="2654300" algn="l" rtl="0" eaLnBrk="0">
              <a:lnSpc>
                <a:spcPct val="94000"/>
              </a:lnSpc>
            </a:pPr>
            <a:r>
              <a:rPr sz="1000" kern="0" spc="-40" dirty="0">
                <a:solidFill>
                  <a:srgbClr val="000000">
                    <a:alpha val="100000"/>
                  </a:srgbClr>
                </a:solidFill>
                <a:latin typeface="宋体"/>
                <a:ea typeface="宋体"/>
                <a:cs typeface="宋体"/>
              </a:rPr>
              <a:t>依法规范和引导资本健康发展</a:t>
            </a:r>
            <a:endParaRPr lang="en-US" altLang="en-US" sz="1000" dirty="0"/>
          </a:p>
          <a:p>
            <a:pPr marL="12700" indent="361950" algn="l" rtl="0" eaLnBrk="0">
              <a:lnSpc>
                <a:spcPct val="98000"/>
              </a:lnSpc>
              <a:spcBef>
                <a:spcPts val="955"/>
              </a:spcBef>
            </a:pPr>
            <a:r>
              <a:rPr sz="1400" kern="0" spc="-40" baseline="-7000" dirty="0">
                <a:solidFill>
                  <a:srgbClr val="000000">
                    <a:alpha val="100000"/>
                  </a:srgbClr>
                </a:solidFill>
                <a:latin typeface="宋体"/>
                <a:ea typeface="宋体"/>
                <a:cs typeface="宋体"/>
              </a:rPr>
              <a:t>把握未来</a:t>
            </a:r>
            <a:r>
              <a:rPr sz="900" kern="0" spc="40" dirty="0">
                <a:solidFill>
                  <a:srgbClr val="000000">
                    <a:alpha val="100000"/>
                  </a:srgbClr>
                </a:solidFill>
                <a:latin typeface="宋体"/>
                <a:ea typeface="宋体"/>
                <a:cs typeface="宋体"/>
              </a:rPr>
              <a:t>       </a:t>
            </a:r>
            <a:r>
              <a:rPr sz="1000" kern="0" spc="-40" dirty="0">
                <a:solidFill>
                  <a:srgbClr val="000000">
                    <a:alpha val="100000"/>
                  </a:srgbClr>
                </a:solidFill>
                <a:latin typeface="宋体"/>
                <a:ea typeface="宋体"/>
                <a:cs typeface="宋体"/>
              </a:rPr>
              <a:t>是把握未来发展主动权的先手棋，</a:t>
            </a:r>
            <a:r>
              <a:rPr sz="1000" kern="0" spc="-50" dirty="0">
                <a:solidFill>
                  <a:srgbClr val="000000">
                    <a:alpha val="100000"/>
                  </a:srgbClr>
                </a:solidFill>
                <a:latin typeface="宋体"/>
                <a:ea typeface="宋体"/>
                <a:cs typeface="宋体"/>
              </a:rPr>
              <a:t>不是被迫之举和权宜之计</a:t>
            </a:r>
            <a:r>
              <a:rPr sz="1000" kern="0" spc="0" dirty="0">
                <a:solidFill>
                  <a:srgbClr val="000000">
                    <a:alpha val="100000"/>
                  </a:srgbClr>
                </a:solidFill>
                <a:latin typeface="宋体"/>
                <a:ea typeface="宋体"/>
                <a:cs typeface="宋体"/>
              </a:rPr>
              <a:t>             </a:t>
            </a:r>
            <a:r>
              <a:rPr sz="900" kern="0" spc="-10" dirty="0">
                <a:solidFill>
                  <a:srgbClr val="000000">
                    <a:alpha val="100000"/>
                  </a:srgbClr>
                </a:solidFill>
                <a:latin typeface="宋体"/>
                <a:ea typeface="宋体"/>
                <a:cs typeface="宋体"/>
              </a:rPr>
              <a:t>发展主动权的战略部署</a:t>
            </a:r>
            <a:r>
              <a:rPr sz="900" kern="0" spc="-100" dirty="0">
                <a:solidFill>
                  <a:srgbClr val="000000">
                    <a:alpha val="100000"/>
                  </a:srgbClr>
                </a:solidFill>
                <a:latin typeface="宋体"/>
                <a:ea typeface="宋体"/>
                <a:cs typeface="宋体"/>
              </a:rPr>
              <a:t> </a:t>
            </a:r>
            <a:r>
              <a:rPr sz="1000" kern="0" spc="-10" dirty="0">
                <a:solidFill>
                  <a:srgbClr val="000000">
                    <a:alpha val="100000"/>
                  </a:srgbClr>
                </a:solidFill>
                <a:latin typeface="宋体"/>
                <a:ea typeface="宋体"/>
                <a:cs typeface="宋体"/>
              </a:rPr>
              <a:t>是开放的国内国际双循环</a:t>
            </a:r>
            <a:r>
              <a:rPr sz="1000" kern="0" spc="-20" dirty="0">
                <a:solidFill>
                  <a:srgbClr val="000000">
                    <a:alpha val="100000"/>
                  </a:srgbClr>
                </a:solidFill>
                <a:latin typeface="宋体"/>
                <a:ea typeface="宋体"/>
                <a:cs typeface="宋体"/>
              </a:rPr>
              <a:t>，不是封闭的国内单循环</a:t>
            </a:r>
            <a:endParaRPr lang="en-US" altLang="en-US" sz="1000" dirty="0"/>
          </a:p>
          <a:p>
            <a:pPr algn="l" rtl="0" eaLnBrk="0">
              <a:lnSpc>
                <a:spcPct val="106000"/>
              </a:lnSpc>
            </a:pPr>
            <a:endParaRPr lang="en-US" altLang="en-US" sz="400" dirty="0"/>
          </a:p>
          <a:p>
            <a:pPr algn="r" rtl="0" eaLnBrk="0">
              <a:lnSpc>
                <a:spcPct val="95000"/>
              </a:lnSpc>
              <a:spcBef>
                <a:spcPts val="0"/>
              </a:spcBef>
            </a:pPr>
            <a:r>
              <a:rPr sz="1000" kern="0" spc="-60" dirty="0">
                <a:solidFill>
                  <a:srgbClr val="000000">
                    <a:alpha val="100000"/>
                  </a:srgbClr>
                </a:solidFill>
                <a:latin typeface="宋体"/>
                <a:ea typeface="宋体"/>
                <a:cs typeface="宋体"/>
              </a:rPr>
              <a:t>是以全国统一大市场基础上的国内大</a:t>
            </a:r>
            <a:r>
              <a:rPr sz="1000" kern="0" spc="-70" dirty="0">
                <a:solidFill>
                  <a:srgbClr val="000000">
                    <a:alpha val="100000"/>
                  </a:srgbClr>
                </a:solidFill>
                <a:latin typeface="宋体"/>
                <a:ea typeface="宋体"/>
                <a:cs typeface="宋体"/>
              </a:rPr>
              <a:t>循环为主体，不是各地都搞自我小循环</a:t>
            </a:r>
            <a:endParaRPr lang="en-US" altLang="en-US" sz="1000" dirty="0"/>
          </a:p>
        </p:txBody>
      </p:sp>
      <p:sp>
        <p:nvSpPr>
          <p:cNvPr id="216" name="textbox 216"/>
          <p:cNvSpPr/>
          <p:nvPr/>
        </p:nvSpPr>
        <p:spPr>
          <a:xfrm>
            <a:off x="2089140" y="2602201"/>
            <a:ext cx="4926329" cy="772794"/>
          </a:xfrm>
          <a:prstGeom prst="rect">
            <a:avLst/>
          </a:prstGeom>
        </p:spPr>
        <p:txBody>
          <a:bodyPr vert="horz" wrap="square" lIns="0" tIns="0" rIns="0" bIns="0"/>
          <a:lstStyle/>
          <a:p>
            <a:pPr algn="l" rtl="0" eaLnBrk="0">
              <a:lnSpc>
                <a:spcPct val="81000"/>
              </a:lnSpc>
            </a:pPr>
            <a:endParaRPr lang="en-US" altLang="en-US" sz="100" dirty="0"/>
          </a:p>
          <a:p>
            <a:pPr marL="1771015" algn="l" rtl="0" eaLnBrk="0">
              <a:lnSpc>
                <a:spcPct val="95000"/>
              </a:lnSpc>
            </a:pPr>
            <a:r>
              <a:rPr sz="1000" kern="0" spc="-60" dirty="0">
                <a:solidFill>
                  <a:srgbClr val="000000">
                    <a:alpha val="100000"/>
                  </a:srgbClr>
                </a:solidFill>
                <a:latin typeface="宋体"/>
                <a:ea typeface="宋体"/>
                <a:cs typeface="宋体"/>
              </a:rPr>
              <a:t>必须完整准确全面贯彻新发展理念</a:t>
            </a:r>
            <a:endParaRPr lang="en-US" altLang="en-US" sz="1000" dirty="0"/>
          </a:p>
          <a:p>
            <a:pPr marL="247015" indent="-234315" algn="l" rtl="0" eaLnBrk="0">
              <a:lnSpc>
                <a:spcPct val="88000"/>
              </a:lnSpc>
              <a:spcBef>
                <a:spcPts val="205"/>
              </a:spcBef>
            </a:pPr>
            <a:r>
              <a:rPr sz="900" kern="0" spc="-10" dirty="0">
                <a:solidFill>
                  <a:srgbClr val="000000">
                    <a:alpha val="100000"/>
                  </a:srgbClr>
                </a:solidFill>
                <a:latin typeface="宋体"/>
                <a:ea typeface="宋体"/>
                <a:cs typeface="宋体"/>
              </a:rPr>
              <a:t>高质量发展是全面建设社会主义</a:t>
            </a:r>
            <a:r>
              <a:rPr sz="900" kern="0" spc="190" dirty="0">
                <a:solidFill>
                  <a:srgbClr val="000000">
                    <a:alpha val="100000"/>
                  </a:srgbClr>
                </a:solidFill>
                <a:latin typeface="宋体"/>
                <a:ea typeface="宋体"/>
                <a:cs typeface="宋体"/>
              </a:rPr>
              <a:t> </a:t>
            </a:r>
            <a:r>
              <a:rPr sz="1000" kern="0" spc="-10" dirty="0">
                <a:solidFill>
                  <a:srgbClr val="000000">
                    <a:alpha val="100000"/>
                  </a:srgbClr>
                </a:solidFill>
                <a:latin typeface="宋体"/>
                <a:ea typeface="宋体"/>
                <a:cs typeface="宋体"/>
              </a:rPr>
              <a:t>必须更好统筹质的有效提升和量的合理增长              </a:t>
            </a:r>
            <a:r>
              <a:rPr sz="900" kern="0" spc="40" dirty="0">
                <a:solidFill>
                  <a:srgbClr val="000000">
                    <a:alpha val="100000"/>
                  </a:srgbClr>
                </a:solidFill>
                <a:latin typeface="宋体"/>
                <a:ea typeface="宋体"/>
                <a:cs typeface="宋体"/>
              </a:rPr>
              <a:t>现代化国家的首要任务</a:t>
            </a:r>
            <a:endParaRPr lang="en-US" altLang="en-US" sz="900" dirty="0"/>
          </a:p>
          <a:p>
            <a:pPr marL="1771015" algn="l" rtl="0" eaLnBrk="0">
              <a:lnSpc>
                <a:spcPct val="94000"/>
              </a:lnSpc>
              <a:spcBef>
                <a:spcPts val="10"/>
              </a:spcBef>
            </a:pPr>
            <a:r>
              <a:rPr sz="1000" kern="0" spc="-50" dirty="0">
                <a:solidFill>
                  <a:srgbClr val="000000">
                    <a:alpha val="100000"/>
                  </a:srgbClr>
                </a:solidFill>
                <a:latin typeface="宋体"/>
                <a:ea typeface="宋体"/>
                <a:cs typeface="宋体"/>
              </a:rPr>
              <a:t>必须坚定不移的深化改革开放和深</a:t>
            </a:r>
            <a:r>
              <a:rPr sz="1000" kern="0" spc="-60" dirty="0">
                <a:solidFill>
                  <a:srgbClr val="000000">
                    <a:alpha val="100000"/>
                  </a:srgbClr>
                </a:solidFill>
                <a:latin typeface="宋体"/>
                <a:ea typeface="宋体"/>
                <a:cs typeface="宋体"/>
              </a:rPr>
              <a:t>入转变发展方式</a:t>
            </a:r>
            <a:endParaRPr lang="en-US" altLang="en-US" sz="1000" dirty="0"/>
          </a:p>
          <a:p>
            <a:pPr algn="r" rtl="0" eaLnBrk="0">
              <a:lnSpc>
                <a:spcPct val="94000"/>
              </a:lnSpc>
              <a:spcBef>
                <a:spcPts val="265"/>
              </a:spcBef>
            </a:pPr>
            <a:r>
              <a:rPr sz="1000" kern="0" spc="-50" dirty="0">
                <a:solidFill>
                  <a:srgbClr val="000000">
                    <a:alpha val="100000"/>
                  </a:srgbClr>
                </a:solidFill>
                <a:latin typeface="宋体"/>
                <a:ea typeface="宋体"/>
                <a:cs typeface="宋体"/>
              </a:rPr>
              <a:t>必须以满足人民日益增长的美好生活需要为出发点与落脚点</a:t>
            </a:r>
            <a:endParaRPr lang="en-US" altLang="en-US" sz="1000" dirty="0"/>
          </a:p>
        </p:txBody>
      </p:sp>
      <p:sp>
        <p:nvSpPr>
          <p:cNvPr id="218" name="textbox 218"/>
          <p:cNvSpPr/>
          <p:nvPr/>
        </p:nvSpPr>
        <p:spPr>
          <a:xfrm>
            <a:off x="117139" y="506490"/>
            <a:ext cx="5215890" cy="708025"/>
          </a:xfrm>
          <a:prstGeom prst="rect">
            <a:avLst/>
          </a:prstGeom>
        </p:spPr>
        <p:txBody>
          <a:bodyPr vert="horz" wrap="square" lIns="0" tIns="0" rIns="0" bIns="0"/>
          <a:lstStyle/>
          <a:p>
            <a:pPr algn="l" rtl="0" eaLnBrk="0">
              <a:lnSpc>
                <a:spcPct val="75000"/>
              </a:lnSpc>
            </a:pPr>
            <a:endParaRPr lang="en-US" altLang="en-US" sz="100" dirty="0"/>
          </a:p>
          <a:p>
            <a:pPr algn="r" rtl="0" eaLnBrk="0">
              <a:lnSpc>
                <a:spcPct val="98000"/>
              </a:lnSpc>
            </a:pPr>
            <a:r>
              <a:rPr sz="2000" b="1" kern="0" spc="50" dirty="0">
                <a:solidFill>
                  <a:srgbClr val="000000">
                    <a:alpha val="100000"/>
                  </a:srgbClr>
                </a:solidFill>
                <a:latin typeface="SimHei"/>
                <a:ea typeface="SimHei"/>
                <a:cs typeface="SimHei"/>
              </a:rPr>
              <a:t>第六章</a:t>
            </a:r>
            <a:r>
              <a:rPr sz="2000" kern="0" spc="50" dirty="0">
                <a:solidFill>
                  <a:srgbClr val="000000">
                    <a:alpha val="100000"/>
                  </a:srgbClr>
                </a:solidFill>
                <a:latin typeface="SimHei"/>
                <a:ea typeface="SimHei"/>
                <a:cs typeface="SimHei"/>
              </a:rPr>
              <a:t>  </a:t>
            </a:r>
            <a:r>
              <a:rPr sz="2000" b="1" kern="0" spc="50" dirty="0">
                <a:solidFill>
                  <a:srgbClr val="000000">
                    <a:alpha val="100000"/>
                  </a:srgbClr>
                </a:solidFill>
                <a:latin typeface="SimHei"/>
                <a:ea typeface="SimHei"/>
                <a:cs typeface="SimHei"/>
              </a:rPr>
              <a:t>推动高质量发展</a:t>
            </a:r>
            <a:endParaRPr lang="en-US" altLang="en-US" sz="2000" dirty="0"/>
          </a:p>
          <a:p>
            <a:pPr algn="l" rtl="0" eaLnBrk="0">
              <a:lnSpc>
                <a:spcPct val="104000"/>
              </a:lnSpc>
            </a:pPr>
            <a:endParaRPr lang="en-US" altLang="en-US" sz="1000" dirty="0"/>
          </a:p>
          <a:p>
            <a:pPr marL="12700" algn="l" rtl="0" eaLnBrk="0">
              <a:lnSpc>
                <a:spcPct val="99000"/>
              </a:lnSpc>
            </a:pPr>
            <a:r>
              <a:rPr sz="1500" b="1" kern="0" spc="60" dirty="0">
                <a:solidFill>
                  <a:srgbClr val="000000">
                    <a:alpha val="100000"/>
                  </a:srgbClr>
                </a:solidFill>
                <a:latin typeface="SimHei"/>
                <a:ea typeface="SimHei"/>
                <a:cs typeface="SimHei"/>
              </a:rPr>
              <a:t>本章思维导图</a:t>
            </a:r>
            <a:endParaRPr lang="en-US" altLang="en-US" sz="1500" dirty="0"/>
          </a:p>
        </p:txBody>
      </p:sp>
      <p:sp>
        <p:nvSpPr>
          <p:cNvPr id="220" name="textbox 220"/>
          <p:cNvSpPr/>
          <p:nvPr/>
        </p:nvSpPr>
        <p:spPr>
          <a:xfrm>
            <a:off x="2089140" y="1306465"/>
            <a:ext cx="4945379" cy="709930"/>
          </a:xfrm>
          <a:prstGeom prst="rect">
            <a:avLst/>
          </a:prstGeom>
        </p:spPr>
        <p:txBody>
          <a:bodyPr vert="horz" wrap="square" lIns="0" tIns="0" rIns="0" bIns="0"/>
          <a:lstStyle/>
          <a:p>
            <a:pPr algn="l" rtl="0" eaLnBrk="0">
              <a:lnSpc>
                <a:spcPct val="88000"/>
              </a:lnSpc>
            </a:pPr>
            <a:endParaRPr lang="en-US" altLang="en-US" sz="100" dirty="0"/>
          </a:p>
          <a:p>
            <a:pPr marL="1219200" algn="l" rtl="0" eaLnBrk="0">
              <a:lnSpc>
                <a:spcPct val="94000"/>
              </a:lnSpc>
            </a:pPr>
            <a:r>
              <a:rPr sz="1000" kern="0" spc="-50" dirty="0">
                <a:solidFill>
                  <a:srgbClr val="000000">
                    <a:alpha val="100000"/>
                  </a:srgbClr>
                </a:solidFill>
                <a:latin typeface="宋体"/>
                <a:ea typeface="宋体"/>
                <a:cs typeface="宋体"/>
              </a:rPr>
              <a:t>我国社会主义初级阶段历史进程</a:t>
            </a:r>
            <a:r>
              <a:rPr sz="1000" kern="0" spc="-60" dirty="0">
                <a:solidFill>
                  <a:srgbClr val="000000">
                    <a:alpha val="100000"/>
                  </a:srgbClr>
                </a:solidFill>
                <a:latin typeface="宋体"/>
                <a:ea typeface="宋体"/>
                <a:cs typeface="宋体"/>
              </a:rPr>
              <a:t>中的一个重要阶段</a:t>
            </a:r>
            <a:endParaRPr lang="en-US" altLang="en-US" sz="1000" dirty="0"/>
          </a:p>
          <a:p>
            <a:pPr marL="12700" algn="l" rtl="0" eaLnBrk="0">
              <a:lnSpc>
                <a:spcPts val="1295"/>
              </a:lnSpc>
              <a:spcBef>
                <a:spcPts val="75"/>
              </a:spcBef>
            </a:pPr>
            <a:r>
              <a:rPr sz="1500" kern="0" spc="-20" baseline="16000" dirty="0">
                <a:solidFill>
                  <a:srgbClr val="000000">
                    <a:alpha val="100000"/>
                  </a:srgbClr>
                </a:solidFill>
                <a:latin typeface="宋体"/>
                <a:ea typeface="宋体"/>
                <a:cs typeface="宋体"/>
              </a:rPr>
              <a:t>我国进入发展新阶段</a:t>
            </a:r>
            <a:r>
              <a:rPr sz="900" kern="0" spc="-20" dirty="0">
                <a:solidFill>
                  <a:srgbClr val="000000">
                    <a:alpha val="100000"/>
                  </a:srgbClr>
                </a:solidFill>
                <a:latin typeface="宋体"/>
                <a:ea typeface="宋体"/>
                <a:cs typeface="宋体"/>
              </a:rPr>
              <a:t>  </a:t>
            </a:r>
            <a:r>
              <a:rPr sz="1500" kern="0" spc="-20" baseline="-1000" dirty="0">
                <a:solidFill>
                  <a:srgbClr val="28A3C9">
                    <a:alpha val="100000"/>
                  </a:srgbClr>
                </a:solidFill>
                <a:latin typeface="宋体"/>
                <a:ea typeface="宋体"/>
                <a:cs typeface="宋体"/>
              </a:rPr>
              <a:t>党领导人民迎</a:t>
            </a:r>
            <a:r>
              <a:rPr sz="1500" kern="0" spc="-20" baseline="-1000" dirty="0">
                <a:solidFill>
                  <a:srgbClr val="000000">
                    <a:alpha val="100000"/>
                  </a:srgbClr>
                </a:solidFill>
                <a:latin typeface="宋体"/>
                <a:ea typeface="宋体"/>
                <a:cs typeface="宋体"/>
              </a:rPr>
              <a:t>来</a:t>
            </a:r>
            <a:r>
              <a:rPr sz="1500" kern="0" spc="-20" baseline="-1000" dirty="0">
                <a:solidFill>
                  <a:srgbClr val="28A3C9">
                    <a:alpha val="100000"/>
                  </a:srgbClr>
                </a:solidFill>
                <a:latin typeface="宋体"/>
                <a:ea typeface="宋体"/>
                <a:cs typeface="宋体"/>
              </a:rPr>
              <a:t>了</a:t>
            </a:r>
            <a:r>
              <a:rPr sz="1500" kern="0" spc="-30" baseline="-1000" dirty="0">
                <a:solidFill>
                  <a:srgbClr val="28A3C9">
                    <a:alpha val="100000"/>
                  </a:srgbClr>
                </a:solidFill>
                <a:latin typeface="宋体"/>
                <a:ea typeface="宋体"/>
                <a:cs typeface="宋体"/>
              </a:rPr>
              <a:t>从站起</a:t>
            </a:r>
            <a:r>
              <a:rPr sz="1500" kern="0" spc="-30" baseline="-1000" dirty="0">
                <a:solidFill>
                  <a:srgbClr val="000000">
                    <a:alpha val="100000"/>
                  </a:srgbClr>
                </a:solidFill>
                <a:latin typeface="宋体"/>
                <a:ea typeface="宋体"/>
                <a:cs typeface="宋体"/>
              </a:rPr>
              <a:t>来</a:t>
            </a:r>
            <a:r>
              <a:rPr sz="1500" kern="0" spc="-30" baseline="-1000" dirty="0">
                <a:solidFill>
                  <a:srgbClr val="28A3C9">
                    <a:alpha val="100000"/>
                  </a:srgbClr>
                </a:solidFill>
                <a:latin typeface="宋体"/>
                <a:ea typeface="宋体"/>
                <a:cs typeface="宋体"/>
              </a:rPr>
              <a:t>富起</a:t>
            </a:r>
            <a:r>
              <a:rPr sz="1500" kern="0" spc="-30" baseline="-1000" dirty="0">
                <a:solidFill>
                  <a:srgbClr val="000000">
                    <a:alpha val="100000"/>
                  </a:srgbClr>
                </a:solidFill>
                <a:latin typeface="宋体"/>
                <a:ea typeface="宋体"/>
                <a:cs typeface="宋体"/>
              </a:rPr>
              <a:t>来</a:t>
            </a:r>
            <a:r>
              <a:rPr sz="1500" kern="0" spc="-30" baseline="-1000" dirty="0">
                <a:solidFill>
                  <a:srgbClr val="28A3C9">
                    <a:alpha val="100000"/>
                  </a:srgbClr>
                </a:solidFill>
                <a:latin typeface="宋体"/>
                <a:ea typeface="宋体"/>
                <a:cs typeface="宋体"/>
              </a:rPr>
              <a:t>到强起</a:t>
            </a:r>
            <a:r>
              <a:rPr sz="1500" kern="0" spc="-30" baseline="-1000" dirty="0">
                <a:solidFill>
                  <a:srgbClr val="000000">
                    <a:alpha val="100000"/>
                  </a:srgbClr>
                </a:solidFill>
                <a:latin typeface="宋体"/>
                <a:ea typeface="宋体"/>
                <a:cs typeface="宋体"/>
              </a:rPr>
              <a:t>来</a:t>
            </a:r>
            <a:r>
              <a:rPr sz="1500" kern="0" spc="-30" baseline="-1000" dirty="0">
                <a:solidFill>
                  <a:srgbClr val="28A3C9">
                    <a:alpha val="100000"/>
                  </a:srgbClr>
                </a:solidFill>
                <a:latin typeface="宋体"/>
                <a:ea typeface="宋体"/>
                <a:cs typeface="宋体"/>
              </a:rPr>
              <a:t>历史性跨越的新阶段</a:t>
            </a:r>
            <a:endParaRPr lang="en-US" altLang="en-US" sz="1500" baseline="-1000" dirty="0"/>
          </a:p>
          <a:p>
            <a:pPr algn="l" rtl="0" eaLnBrk="0">
              <a:lnSpc>
                <a:spcPct val="101000"/>
              </a:lnSpc>
            </a:pPr>
            <a:endParaRPr lang="en-US" altLang="en-US" sz="400" dirty="0"/>
          </a:p>
          <a:p>
            <a:pPr marL="1910715" indent="-691515" algn="l" rtl="0" eaLnBrk="0">
              <a:lnSpc>
                <a:spcPct val="100000"/>
              </a:lnSpc>
              <a:spcBef>
                <a:spcPts val="5"/>
              </a:spcBef>
            </a:pPr>
            <a:r>
              <a:rPr sz="1000" kern="0" spc="-60" dirty="0">
                <a:solidFill>
                  <a:srgbClr val="000000">
                    <a:alpha val="100000"/>
                  </a:srgbClr>
                </a:solidFill>
                <a:latin typeface="宋体"/>
                <a:ea typeface="宋体"/>
                <a:cs typeface="宋体"/>
              </a:rPr>
              <a:t>全面建设社会主义现代化国家、向第二个百年奋斗目标进军的重要阶段</a:t>
            </a:r>
            <a:r>
              <a:rPr sz="1000" kern="0" spc="80" dirty="0">
                <a:solidFill>
                  <a:srgbClr val="000000">
                    <a:alpha val="100000"/>
                  </a:srgbClr>
                </a:solidFill>
                <a:latin typeface="宋体"/>
                <a:ea typeface="宋体"/>
                <a:cs typeface="宋体"/>
              </a:rPr>
              <a:t> </a:t>
            </a:r>
            <a:r>
              <a:rPr sz="1000" kern="0" spc="-60" dirty="0">
                <a:solidFill>
                  <a:srgbClr val="000000">
                    <a:alpha val="100000"/>
                  </a:srgbClr>
                </a:solidFill>
                <a:latin typeface="宋体"/>
                <a:ea typeface="宋体"/>
                <a:cs typeface="宋体"/>
              </a:rPr>
              <a:t>新时代我国发展壮大的必由之路</a:t>
            </a:r>
            <a:endParaRPr lang="en-US" altLang="en-US" sz="1000" dirty="0"/>
          </a:p>
        </p:txBody>
      </p:sp>
      <p:sp>
        <p:nvSpPr>
          <p:cNvPr id="222" name="textbox 222"/>
          <p:cNvSpPr/>
          <p:nvPr/>
        </p:nvSpPr>
        <p:spPr>
          <a:xfrm>
            <a:off x="2184428" y="7752115"/>
            <a:ext cx="2697479" cy="1116330"/>
          </a:xfrm>
          <a:prstGeom prst="rect">
            <a:avLst/>
          </a:prstGeom>
        </p:spPr>
        <p:txBody>
          <a:bodyPr vert="horz" wrap="square" lIns="0" tIns="0" rIns="0" bIns="0"/>
          <a:lstStyle/>
          <a:p>
            <a:pPr algn="l" rtl="0" eaLnBrk="0">
              <a:lnSpc>
                <a:spcPct val="81000"/>
              </a:lnSpc>
            </a:pPr>
            <a:endParaRPr lang="en-US" altLang="en-US" sz="100" dirty="0"/>
          </a:p>
          <a:p>
            <a:pPr marL="1123950" algn="l" rtl="0" eaLnBrk="0">
              <a:lnSpc>
                <a:spcPct val="95000"/>
              </a:lnSpc>
            </a:pPr>
            <a:r>
              <a:rPr sz="1000" kern="0" spc="-50" dirty="0">
                <a:solidFill>
                  <a:srgbClr val="000000">
                    <a:alpha val="100000"/>
                  </a:srgbClr>
                </a:solidFill>
                <a:latin typeface="宋体"/>
                <a:ea typeface="宋体"/>
                <a:cs typeface="宋体"/>
              </a:rPr>
              <a:t>巩固优势产业领先地位</a:t>
            </a:r>
            <a:endParaRPr lang="en-US" altLang="en-US" sz="1000" dirty="0"/>
          </a:p>
          <a:p>
            <a:pPr marL="1123950" algn="l" rtl="0" eaLnBrk="0">
              <a:lnSpc>
                <a:spcPct val="95000"/>
              </a:lnSpc>
              <a:spcBef>
                <a:spcPts val="310"/>
              </a:spcBef>
            </a:pPr>
            <a:r>
              <a:rPr sz="1000" kern="0" spc="-50" dirty="0">
                <a:solidFill>
                  <a:srgbClr val="000000">
                    <a:alpha val="100000"/>
                  </a:srgbClr>
                </a:solidFill>
                <a:latin typeface="宋体"/>
                <a:ea typeface="宋体"/>
                <a:cs typeface="宋体"/>
              </a:rPr>
              <a:t>大力发展战略性新兴产业</a:t>
            </a:r>
            <a:endParaRPr lang="en-US" altLang="en-US" sz="1000" dirty="0"/>
          </a:p>
          <a:p>
            <a:pPr marL="12700" indent="1111250" algn="l" rtl="0" eaLnBrk="0">
              <a:lnSpc>
                <a:spcPct val="79000"/>
              </a:lnSpc>
              <a:spcBef>
                <a:spcPts val="465"/>
              </a:spcBef>
            </a:pPr>
            <a:r>
              <a:rPr sz="1000" kern="0" spc="-60" dirty="0">
                <a:solidFill>
                  <a:srgbClr val="000000">
                    <a:alpha val="100000"/>
                  </a:srgbClr>
                </a:solidFill>
                <a:latin typeface="宋体"/>
                <a:ea typeface="宋体"/>
                <a:cs typeface="宋体"/>
              </a:rPr>
              <a:t>构建优质高效的服务业新体系</a:t>
            </a:r>
            <a:r>
              <a:rPr sz="1000" kern="0" spc="50" dirty="0">
                <a:solidFill>
                  <a:srgbClr val="000000">
                    <a:alpha val="100000"/>
                  </a:srgbClr>
                </a:solidFill>
                <a:latin typeface="宋体"/>
                <a:ea typeface="宋体"/>
                <a:cs typeface="宋体"/>
              </a:rPr>
              <a:t> </a:t>
            </a:r>
            <a:r>
              <a:rPr sz="1000" kern="0" spc="-40" dirty="0">
                <a:solidFill>
                  <a:srgbClr val="000000">
                    <a:alpha val="100000"/>
                  </a:srgbClr>
                </a:solidFill>
                <a:latin typeface="宋体"/>
                <a:ea typeface="宋体"/>
                <a:cs typeface="宋体"/>
              </a:rPr>
              <a:t>建设现代化产业体系</a:t>
            </a:r>
            <a:endParaRPr lang="en-US" altLang="en-US" sz="1000" dirty="0"/>
          </a:p>
          <a:p>
            <a:pPr marL="1123950" algn="l" rtl="0" eaLnBrk="0">
              <a:lnSpc>
                <a:spcPct val="95000"/>
              </a:lnSpc>
              <a:spcBef>
                <a:spcPts val="1150"/>
              </a:spcBef>
            </a:pPr>
            <a:r>
              <a:rPr sz="1000" kern="0" spc="-30" dirty="0">
                <a:solidFill>
                  <a:srgbClr val="000000">
                    <a:alpha val="100000"/>
                  </a:srgbClr>
                </a:solidFill>
                <a:latin typeface="宋体"/>
                <a:ea typeface="宋体"/>
                <a:cs typeface="宋体"/>
              </a:rPr>
              <a:t>加快发展数字经济</a:t>
            </a:r>
            <a:endParaRPr lang="en-US" altLang="en-US" sz="1000" dirty="0"/>
          </a:p>
          <a:p>
            <a:pPr marL="1123950" algn="l" rtl="0" eaLnBrk="0">
              <a:lnSpc>
                <a:spcPct val="95000"/>
              </a:lnSpc>
              <a:spcBef>
                <a:spcPts val="210"/>
              </a:spcBef>
            </a:pPr>
            <a:r>
              <a:rPr sz="1000" kern="0" spc="-40" dirty="0">
                <a:solidFill>
                  <a:srgbClr val="000000">
                    <a:alpha val="100000"/>
                  </a:srgbClr>
                </a:solidFill>
                <a:latin typeface="宋体"/>
                <a:ea typeface="宋体"/>
                <a:cs typeface="宋体"/>
              </a:rPr>
              <a:t>构建现代化基础设施体系</a:t>
            </a:r>
            <a:endParaRPr lang="en-US" altLang="en-US" sz="1000" dirty="0"/>
          </a:p>
        </p:txBody>
      </p:sp>
      <p:sp>
        <p:nvSpPr>
          <p:cNvPr id="224" name="textbox 224"/>
          <p:cNvSpPr/>
          <p:nvPr/>
        </p:nvSpPr>
        <p:spPr>
          <a:xfrm>
            <a:off x="3987786" y="2043007"/>
            <a:ext cx="2901314" cy="544194"/>
          </a:xfrm>
          <a:prstGeom prst="rect">
            <a:avLst/>
          </a:prstGeom>
        </p:spPr>
        <p:txBody>
          <a:bodyPr vert="horz" wrap="square" lIns="0" tIns="0" rIns="0" bIns="0"/>
          <a:lstStyle/>
          <a:p>
            <a:pPr algn="l" rtl="0" eaLnBrk="0">
              <a:lnSpc>
                <a:spcPct val="88000"/>
              </a:lnSpc>
            </a:pPr>
            <a:endParaRPr lang="en-US" altLang="en-US" sz="100" dirty="0"/>
          </a:p>
          <a:p>
            <a:pPr marL="12700" algn="l" rtl="0" eaLnBrk="0">
              <a:lnSpc>
                <a:spcPct val="94000"/>
              </a:lnSpc>
            </a:pPr>
            <a:r>
              <a:rPr sz="1000" kern="0" spc="-50" dirty="0">
                <a:solidFill>
                  <a:srgbClr val="000000">
                    <a:alpha val="100000"/>
                  </a:srgbClr>
                </a:solidFill>
                <a:latin typeface="宋体"/>
                <a:ea typeface="宋体"/>
                <a:cs typeface="宋体"/>
              </a:rPr>
              <a:t>十八大以来最重要最主要的</a:t>
            </a:r>
            <a:r>
              <a:rPr sz="1000" kern="0" spc="-60" dirty="0">
                <a:solidFill>
                  <a:srgbClr val="000000">
                    <a:alpha val="100000"/>
                  </a:srgbClr>
                </a:solidFill>
                <a:latin typeface="宋体"/>
                <a:ea typeface="宋体"/>
                <a:cs typeface="宋体"/>
              </a:rPr>
              <a:t>经济社会发展的理论和战略</a:t>
            </a:r>
            <a:endParaRPr lang="en-US" altLang="en-US" sz="1000" dirty="0"/>
          </a:p>
          <a:p>
            <a:pPr marL="12700" algn="l" rtl="0" eaLnBrk="0">
              <a:lnSpc>
                <a:spcPct val="94000"/>
              </a:lnSpc>
              <a:spcBef>
                <a:spcPts val="520"/>
              </a:spcBef>
            </a:pPr>
            <a:r>
              <a:rPr sz="1000" kern="0" spc="-50" dirty="0">
                <a:solidFill>
                  <a:srgbClr val="000000">
                    <a:alpha val="100000"/>
                  </a:srgbClr>
                </a:solidFill>
                <a:latin typeface="宋体"/>
                <a:ea typeface="宋体"/>
                <a:cs typeface="宋体"/>
              </a:rPr>
              <a:t>县有丰富的科学内涵和实践</a:t>
            </a:r>
            <a:r>
              <a:rPr sz="1000" kern="0" spc="-60" dirty="0">
                <a:solidFill>
                  <a:srgbClr val="000000">
                    <a:alpha val="100000"/>
                  </a:srgbClr>
                </a:solidFill>
                <a:latin typeface="宋体"/>
                <a:ea typeface="宋体"/>
                <a:cs typeface="宋体"/>
              </a:rPr>
              <a:t>要求</a:t>
            </a:r>
            <a:endParaRPr lang="en-US" altLang="en-US" sz="1000" dirty="0"/>
          </a:p>
          <a:p>
            <a:pPr marL="12700" algn="l" rtl="0" eaLnBrk="0">
              <a:lnSpc>
                <a:spcPct val="94000"/>
              </a:lnSpc>
              <a:spcBef>
                <a:spcPts val="170"/>
              </a:spcBef>
            </a:pPr>
            <a:r>
              <a:rPr sz="1000" kern="0" spc="-60" dirty="0">
                <a:solidFill>
                  <a:srgbClr val="000000">
                    <a:alpha val="100000"/>
                  </a:srgbClr>
                </a:solidFill>
                <a:latin typeface="宋体"/>
                <a:ea typeface="宋体"/>
                <a:cs typeface="宋体"/>
              </a:rPr>
              <a:t>从根本宗旨、问题导向、忧患意识上把握</a:t>
            </a:r>
            <a:endParaRPr lang="en-US" altLang="en-US" sz="1000" dirty="0"/>
          </a:p>
        </p:txBody>
      </p:sp>
      <p:sp>
        <p:nvSpPr>
          <p:cNvPr id="226" name="textbox 226"/>
          <p:cNvSpPr/>
          <p:nvPr/>
        </p:nvSpPr>
        <p:spPr>
          <a:xfrm>
            <a:off x="4826028" y="4951361"/>
            <a:ext cx="2209164" cy="558165"/>
          </a:xfrm>
          <a:prstGeom prst="rect">
            <a:avLst/>
          </a:prstGeom>
        </p:spPr>
        <p:txBody>
          <a:bodyPr vert="horz" wrap="square" lIns="0" tIns="0" rIns="0" bIns="0"/>
          <a:lstStyle/>
          <a:p>
            <a:pPr algn="l" rtl="0" eaLnBrk="0">
              <a:lnSpc>
                <a:spcPct val="88000"/>
              </a:lnSpc>
            </a:pPr>
            <a:endParaRPr lang="en-US" altLang="en-US" sz="100" dirty="0"/>
          </a:p>
          <a:p>
            <a:pPr marL="12700" algn="l" rtl="0" eaLnBrk="0">
              <a:lnSpc>
                <a:spcPct val="94000"/>
              </a:lnSpc>
            </a:pPr>
            <a:r>
              <a:rPr sz="1000" kern="0" spc="-60" dirty="0">
                <a:solidFill>
                  <a:srgbClr val="000000">
                    <a:alpha val="100000"/>
                  </a:srgbClr>
                </a:solidFill>
                <a:latin typeface="宋体"/>
                <a:ea typeface="宋体"/>
                <a:cs typeface="宋体"/>
              </a:rPr>
              <a:t>关键是处理好政府与市场的关系</a:t>
            </a:r>
            <a:endParaRPr lang="en-US" altLang="en-US" sz="1000" dirty="0"/>
          </a:p>
          <a:p>
            <a:pPr marL="12700" algn="l" rtl="0" eaLnBrk="0">
              <a:lnSpc>
                <a:spcPct val="95000"/>
              </a:lnSpc>
              <a:spcBef>
                <a:spcPts val="615"/>
              </a:spcBef>
            </a:pPr>
            <a:r>
              <a:rPr sz="1000" kern="0" spc="-40" dirty="0">
                <a:solidFill>
                  <a:srgbClr val="000000">
                    <a:alpha val="100000"/>
                  </a:srgbClr>
                </a:solidFill>
                <a:latin typeface="宋体"/>
                <a:ea typeface="宋体"/>
                <a:cs typeface="宋体"/>
              </a:rPr>
              <a:t>加快建设高标准市场体系</a:t>
            </a:r>
            <a:endParaRPr lang="en-US" altLang="en-US" sz="1000" dirty="0"/>
          </a:p>
          <a:p>
            <a:pPr marL="12700" algn="l" rtl="0" eaLnBrk="0">
              <a:lnSpc>
                <a:spcPct val="95000"/>
              </a:lnSpc>
              <a:spcBef>
                <a:spcPts val="160"/>
              </a:spcBef>
            </a:pPr>
            <a:r>
              <a:rPr sz="1000" kern="0" spc="-40" dirty="0">
                <a:solidFill>
                  <a:srgbClr val="000000">
                    <a:alpha val="100000"/>
                  </a:srgbClr>
                </a:solidFill>
                <a:latin typeface="宋体"/>
                <a:ea typeface="宋体"/>
                <a:cs typeface="宋体"/>
              </a:rPr>
              <a:t>推进宏观经济治理体系和治</a:t>
            </a:r>
            <a:r>
              <a:rPr sz="1000" kern="0" spc="-50" dirty="0">
                <a:solidFill>
                  <a:srgbClr val="000000">
                    <a:alpha val="100000"/>
                  </a:srgbClr>
                </a:solidFill>
                <a:latin typeface="宋体"/>
                <a:ea typeface="宋体"/>
                <a:cs typeface="宋体"/>
              </a:rPr>
              <a:t>理能力现代化</a:t>
            </a:r>
            <a:endParaRPr lang="en-US" altLang="en-US" sz="1000" dirty="0"/>
          </a:p>
        </p:txBody>
      </p:sp>
      <p:sp>
        <p:nvSpPr>
          <p:cNvPr id="228" name="textbox 228"/>
          <p:cNvSpPr/>
          <p:nvPr/>
        </p:nvSpPr>
        <p:spPr>
          <a:xfrm>
            <a:off x="2184427" y="6399511"/>
            <a:ext cx="1332230" cy="302895"/>
          </a:xfrm>
          <a:prstGeom prst="rect">
            <a:avLst/>
          </a:prstGeom>
        </p:spPr>
        <p:txBody>
          <a:bodyPr vert="horz" wrap="square" lIns="0" tIns="0" rIns="0" bIns="0"/>
          <a:lstStyle/>
          <a:p>
            <a:pPr algn="l" rtl="0" eaLnBrk="0">
              <a:lnSpc>
                <a:spcPct val="81000"/>
              </a:lnSpc>
            </a:pPr>
            <a:endParaRPr lang="en-US" altLang="en-US" sz="100" dirty="0"/>
          </a:p>
          <a:p>
            <a:pPr marL="12700" indent="126365" algn="l" rtl="0" eaLnBrk="0">
              <a:lnSpc>
                <a:spcPct val="91000"/>
              </a:lnSpc>
            </a:pPr>
            <a:r>
              <a:rPr sz="1000" kern="0" spc="-80" dirty="0">
                <a:solidFill>
                  <a:srgbClr val="000000">
                    <a:alpha val="100000"/>
                  </a:srgbClr>
                </a:solidFill>
                <a:latin typeface="宋体"/>
                <a:ea typeface="宋体"/>
                <a:cs typeface="宋体"/>
              </a:rPr>
              <a:t>以国内大循环为主体</a:t>
            </a:r>
            <a:r>
              <a:rPr sz="1000" kern="0" spc="-90" dirty="0">
                <a:solidFill>
                  <a:srgbClr val="000000">
                    <a:alpha val="100000"/>
                  </a:srgbClr>
                </a:solidFill>
                <a:latin typeface="宋体"/>
                <a:ea typeface="宋体"/>
                <a:cs typeface="宋体"/>
              </a:rPr>
              <a:t>，</a:t>
            </a:r>
            <a:r>
              <a:rPr sz="1000" kern="0" spc="-10" dirty="0">
                <a:solidFill>
                  <a:srgbClr val="000000">
                    <a:alpha val="100000"/>
                  </a:srgbClr>
                </a:solidFill>
                <a:latin typeface="宋体"/>
                <a:ea typeface="宋体"/>
                <a:cs typeface="宋体"/>
              </a:rPr>
              <a:t> </a:t>
            </a:r>
            <a:r>
              <a:rPr sz="1000" kern="0" spc="-70" dirty="0">
                <a:solidFill>
                  <a:srgbClr val="000000">
                    <a:alpha val="100000"/>
                  </a:srgbClr>
                </a:solidFill>
                <a:latin typeface="宋体"/>
                <a:ea typeface="宋体"/>
                <a:cs typeface="宋体"/>
              </a:rPr>
              <a:t>国内国际双循环相互促进</a:t>
            </a:r>
            <a:endParaRPr lang="en-US" altLang="en-US" sz="1000" dirty="0"/>
          </a:p>
        </p:txBody>
      </p:sp>
      <p:sp>
        <p:nvSpPr>
          <p:cNvPr id="230" name="textbox 230"/>
          <p:cNvSpPr/>
          <p:nvPr/>
        </p:nvSpPr>
        <p:spPr>
          <a:xfrm>
            <a:off x="863627" y="2125949"/>
            <a:ext cx="983614" cy="290829"/>
          </a:xfrm>
          <a:prstGeom prst="rect">
            <a:avLst/>
          </a:prstGeom>
        </p:spPr>
        <p:txBody>
          <a:bodyPr vert="horz" wrap="square" lIns="0" tIns="0" rIns="0" bIns="0"/>
          <a:lstStyle/>
          <a:p>
            <a:pPr algn="l" rtl="0" eaLnBrk="0">
              <a:lnSpc>
                <a:spcPct val="83000"/>
              </a:lnSpc>
            </a:pPr>
            <a:endParaRPr lang="en-US" altLang="en-US" sz="100" dirty="0"/>
          </a:p>
          <a:p>
            <a:pPr marL="68580" indent="-56515" algn="l" rtl="0" eaLnBrk="0">
              <a:lnSpc>
                <a:spcPct val="87000"/>
              </a:lnSpc>
            </a:pPr>
            <a:r>
              <a:rPr sz="1000" kern="0" spc="-60" dirty="0">
                <a:solidFill>
                  <a:srgbClr val="000000">
                    <a:alpha val="100000"/>
                  </a:srgbClr>
                </a:solidFill>
                <a:latin typeface="宋体"/>
                <a:ea typeface="宋体"/>
                <a:cs typeface="宋体"/>
              </a:rPr>
              <a:t>完整、准确，全面</a:t>
            </a:r>
            <a:r>
              <a:rPr sz="1000" kern="0" spc="0" dirty="0">
                <a:solidFill>
                  <a:srgbClr val="000000">
                    <a:alpha val="100000"/>
                  </a:srgbClr>
                </a:solidFill>
                <a:latin typeface="宋体"/>
                <a:ea typeface="宋体"/>
                <a:cs typeface="宋体"/>
              </a:rPr>
              <a:t> </a:t>
            </a:r>
            <a:r>
              <a:rPr sz="1000" kern="0" spc="-40" dirty="0">
                <a:solidFill>
                  <a:srgbClr val="000000">
                    <a:alpha val="100000"/>
                  </a:srgbClr>
                </a:solidFill>
                <a:latin typeface="宋体"/>
                <a:ea typeface="宋体"/>
                <a:cs typeface="宋体"/>
              </a:rPr>
              <a:t>贯彻新发展理念</a:t>
            </a:r>
            <a:endParaRPr lang="en-US" altLang="en-US" sz="1000" dirty="0"/>
          </a:p>
        </p:txBody>
      </p:sp>
      <p:sp>
        <p:nvSpPr>
          <p:cNvPr id="232" name="textbox 232"/>
          <p:cNvSpPr/>
          <p:nvPr/>
        </p:nvSpPr>
        <p:spPr>
          <a:xfrm>
            <a:off x="863627" y="4513239"/>
            <a:ext cx="1839595" cy="169545"/>
          </a:xfrm>
          <a:prstGeom prst="rect">
            <a:avLst/>
          </a:prstGeom>
        </p:spPr>
        <p:txBody>
          <a:bodyPr vert="horz" wrap="square" lIns="0" tIns="0" rIns="0" bIns="0"/>
          <a:lstStyle/>
          <a:p>
            <a:pPr algn="l" rtl="0" eaLnBrk="0">
              <a:lnSpc>
                <a:spcPct val="88000"/>
              </a:lnSpc>
            </a:pPr>
            <a:endParaRPr lang="en-US" altLang="en-US" sz="100" dirty="0"/>
          </a:p>
          <a:p>
            <a:pPr marL="12700" algn="l" rtl="0" eaLnBrk="0">
              <a:lnSpc>
                <a:spcPct val="94000"/>
              </a:lnSpc>
            </a:pPr>
            <a:r>
              <a:rPr sz="1000" kern="0" spc="-80" dirty="0">
                <a:solidFill>
                  <a:srgbClr val="000000">
                    <a:alpha val="100000"/>
                  </a:srgbClr>
                </a:solidFill>
                <a:latin typeface="宋体"/>
                <a:ea typeface="宋体"/>
                <a:cs typeface="宋体"/>
              </a:rPr>
              <a:t>坚</a:t>
            </a:r>
            <a:r>
              <a:rPr sz="1000" kern="0" spc="-70" dirty="0">
                <a:solidFill>
                  <a:srgbClr val="000000">
                    <a:alpha val="100000"/>
                  </a:srgbClr>
                </a:solidFill>
                <a:latin typeface="宋体"/>
                <a:ea typeface="宋体"/>
                <a:cs typeface="宋体"/>
              </a:rPr>
              <a:t>持和完善社会主义基本</a:t>
            </a:r>
            <a:r>
              <a:rPr sz="1000" kern="0" spc="-80" dirty="0">
                <a:solidFill>
                  <a:srgbClr val="000000">
                    <a:alpha val="100000"/>
                  </a:srgbClr>
                </a:solidFill>
                <a:latin typeface="宋体"/>
                <a:ea typeface="宋体"/>
                <a:cs typeface="宋体"/>
              </a:rPr>
              <a:t>经济制度</a:t>
            </a:r>
            <a:r>
              <a:rPr sz="1000" kern="0" spc="-70" dirty="0">
                <a:solidFill>
                  <a:srgbClr val="000000">
                    <a:alpha val="100000"/>
                  </a:srgbClr>
                </a:solidFill>
                <a:latin typeface="宋体"/>
                <a:ea typeface="宋体"/>
                <a:cs typeface="宋体"/>
              </a:rPr>
              <a:t>-</a:t>
            </a:r>
            <a:endParaRPr lang="en-US" altLang="en-US" sz="1000" dirty="0"/>
          </a:p>
        </p:txBody>
      </p:sp>
      <p:sp>
        <p:nvSpPr>
          <p:cNvPr id="234" name="textbox 234"/>
          <p:cNvSpPr/>
          <p:nvPr/>
        </p:nvSpPr>
        <p:spPr>
          <a:xfrm>
            <a:off x="2863832" y="5230769"/>
            <a:ext cx="1820545" cy="169545"/>
          </a:xfrm>
          <a:prstGeom prst="rect">
            <a:avLst/>
          </a:prstGeom>
        </p:spPr>
        <p:txBody>
          <a:bodyPr vert="horz" wrap="square" lIns="0" tIns="0" rIns="0" bIns="0"/>
          <a:lstStyle/>
          <a:p>
            <a:pPr algn="l" rtl="0" eaLnBrk="0">
              <a:lnSpc>
                <a:spcPct val="88000"/>
              </a:lnSpc>
            </a:pPr>
            <a:endParaRPr lang="en-US" altLang="en-US" sz="100" dirty="0"/>
          </a:p>
          <a:p>
            <a:pPr marL="12700" algn="l" rtl="0" eaLnBrk="0">
              <a:lnSpc>
                <a:spcPct val="94000"/>
              </a:lnSpc>
            </a:pPr>
            <a:r>
              <a:rPr sz="1000" kern="0" spc="-60" dirty="0">
                <a:solidFill>
                  <a:srgbClr val="000000">
                    <a:alpha val="100000"/>
                  </a:srgbClr>
                </a:solidFill>
                <a:latin typeface="宋体"/>
                <a:ea typeface="宋体"/>
                <a:cs typeface="宋体"/>
              </a:rPr>
              <a:t>构建高水平社会主义市场经济体制</a:t>
            </a:r>
            <a:endParaRPr lang="en-US" altLang="en-US" sz="1000" dirty="0"/>
          </a:p>
        </p:txBody>
      </p:sp>
      <p:sp>
        <p:nvSpPr>
          <p:cNvPr id="236" name="textbox 236"/>
          <p:cNvSpPr/>
          <p:nvPr/>
        </p:nvSpPr>
        <p:spPr>
          <a:xfrm>
            <a:off x="2089140" y="2151369"/>
            <a:ext cx="1815464" cy="170179"/>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95000"/>
              </a:lnSpc>
            </a:pPr>
            <a:r>
              <a:rPr sz="1000" kern="0" spc="-60" dirty="0">
                <a:solidFill>
                  <a:srgbClr val="000000">
                    <a:alpha val="100000"/>
                  </a:srgbClr>
                </a:solidFill>
                <a:latin typeface="宋体"/>
                <a:ea typeface="宋体"/>
                <a:cs typeface="宋体"/>
              </a:rPr>
              <a:t>关系我国发展全局的一场深刻变革</a:t>
            </a:r>
            <a:endParaRPr lang="en-US" altLang="en-US" sz="1000" dirty="0"/>
          </a:p>
        </p:txBody>
      </p:sp>
      <p:sp>
        <p:nvSpPr>
          <p:cNvPr id="238" name="textbox 238"/>
          <p:cNvSpPr/>
          <p:nvPr/>
        </p:nvSpPr>
        <p:spPr>
          <a:xfrm>
            <a:off x="2184428" y="7212312"/>
            <a:ext cx="1337944" cy="170179"/>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95000"/>
              </a:lnSpc>
            </a:pPr>
            <a:r>
              <a:rPr sz="1000" kern="0" spc="-60" dirty="0">
                <a:solidFill>
                  <a:srgbClr val="000000">
                    <a:alpha val="100000"/>
                  </a:srgbClr>
                </a:solidFill>
                <a:latin typeface="宋体"/>
                <a:ea typeface="宋体"/>
                <a:cs typeface="宋体"/>
              </a:rPr>
              <a:t>大力推动构建新发展格局</a:t>
            </a:r>
            <a:endParaRPr lang="en-US" altLang="en-US" sz="1000" dirty="0"/>
          </a:p>
        </p:txBody>
      </p:sp>
      <p:sp>
        <p:nvSpPr>
          <p:cNvPr id="240" name="textbox 240"/>
          <p:cNvSpPr/>
          <p:nvPr/>
        </p:nvSpPr>
        <p:spPr>
          <a:xfrm>
            <a:off x="863627" y="9174464"/>
            <a:ext cx="1155064" cy="168275"/>
          </a:xfrm>
          <a:prstGeom prst="rect">
            <a:avLst/>
          </a:prstGeom>
        </p:spPr>
        <p:txBody>
          <a:bodyPr vert="horz" wrap="square" lIns="0" tIns="0" rIns="0" bIns="0"/>
          <a:lstStyle/>
          <a:p>
            <a:pPr algn="l" rtl="0" eaLnBrk="0">
              <a:lnSpc>
                <a:spcPct val="83000"/>
              </a:lnSpc>
            </a:pPr>
            <a:endParaRPr lang="en-US" altLang="en-US" sz="100" dirty="0"/>
          </a:p>
          <a:p>
            <a:pPr algn="r" rtl="0" eaLnBrk="0">
              <a:lnSpc>
                <a:spcPts val="1125"/>
              </a:lnSpc>
            </a:pPr>
            <a:r>
              <a:rPr sz="900" kern="0" spc="-50" dirty="0">
                <a:solidFill>
                  <a:srgbClr val="000000">
                    <a:alpha val="100000"/>
                  </a:srgbClr>
                </a:solidFill>
                <a:latin typeface="宋体"/>
                <a:ea typeface="宋体"/>
                <a:cs typeface="宋体"/>
              </a:rPr>
              <a:t>建设现代化经济体系</a:t>
            </a:r>
            <a:r>
              <a:rPr sz="900" kern="0" spc="-80" dirty="0">
                <a:solidFill>
                  <a:srgbClr val="000000">
                    <a:alpha val="100000"/>
                  </a:srgbClr>
                </a:solidFill>
                <a:latin typeface="宋体"/>
                <a:ea typeface="宋体"/>
                <a:cs typeface="宋体"/>
              </a:rPr>
              <a:t> </a:t>
            </a:r>
            <a:r>
              <a:rPr sz="900" kern="0" spc="-50" dirty="0">
                <a:solidFill>
                  <a:srgbClr val="000000">
                    <a:alpha val="100000"/>
                  </a:srgbClr>
                </a:solidFill>
                <a:latin typeface="宋体"/>
                <a:ea typeface="宋体"/>
                <a:cs typeface="宋体"/>
              </a:rPr>
              <a:t>·</a:t>
            </a:r>
            <a:endParaRPr lang="en-US" altLang="en-US" sz="900" dirty="0"/>
          </a:p>
        </p:txBody>
      </p:sp>
      <p:sp>
        <p:nvSpPr>
          <p:cNvPr id="242" name="textbox 242"/>
          <p:cNvSpPr/>
          <p:nvPr/>
        </p:nvSpPr>
        <p:spPr>
          <a:xfrm>
            <a:off x="863627" y="6621777"/>
            <a:ext cx="1128394" cy="170179"/>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95000"/>
              </a:lnSpc>
            </a:pPr>
            <a:r>
              <a:rPr sz="1000" kern="0" spc="-90" dirty="0">
                <a:solidFill>
                  <a:srgbClr val="000000">
                    <a:alpha val="100000"/>
                  </a:srgbClr>
                </a:solidFill>
                <a:latin typeface="宋体"/>
                <a:ea typeface="宋体"/>
                <a:cs typeface="宋体"/>
              </a:rPr>
              <a:t>加</a:t>
            </a:r>
            <a:r>
              <a:rPr sz="1000" kern="0" spc="-80" dirty="0">
                <a:solidFill>
                  <a:srgbClr val="000000">
                    <a:alpha val="100000"/>
                  </a:srgbClr>
                </a:solidFill>
                <a:latin typeface="宋体"/>
                <a:ea typeface="宋体"/>
                <a:cs typeface="宋体"/>
              </a:rPr>
              <a:t>快构建新发展格局</a:t>
            </a:r>
            <a:r>
              <a:rPr sz="1000" kern="0" spc="-70" dirty="0">
                <a:solidFill>
                  <a:srgbClr val="000000">
                    <a:alpha val="100000"/>
                  </a:srgbClr>
                </a:solidFill>
                <a:latin typeface="宋体"/>
                <a:ea typeface="宋体"/>
                <a:cs typeface="宋体"/>
              </a:rPr>
              <a:t>-</a:t>
            </a:r>
            <a:endParaRPr lang="en-US" altLang="en-US" sz="1000" dirty="0"/>
          </a:p>
        </p:txBody>
      </p:sp>
      <p:sp>
        <p:nvSpPr>
          <p:cNvPr id="244" name="textbox 244"/>
          <p:cNvSpPr/>
          <p:nvPr/>
        </p:nvSpPr>
        <p:spPr>
          <a:xfrm>
            <a:off x="2184427" y="9923441"/>
            <a:ext cx="984885" cy="169545"/>
          </a:xfrm>
          <a:prstGeom prst="rect">
            <a:avLst/>
          </a:prstGeom>
        </p:spPr>
        <p:txBody>
          <a:bodyPr vert="horz" wrap="square" lIns="0" tIns="0" rIns="0" bIns="0"/>
          <a:lstStyle/>
          <a:p>
            <a:pPr algn="l" rtl="0" eaLnBrk="0">
              <a:lnSpc>
                <a:spcPct val="88000"/>
              </a:lnSpc>
            </a:pPr>
            <a:endParaRPr lang="en-US" altLang="en-US" sz="100" dirty="0"/>
          </a:p>
          <a:p>
            <a:pPr marL="12700" algn="l" rtl="0" eaLnBrk="0">
              <a:lnSpc>
                <a:spcPct val="94000"/>
              </a:lnSpc>
            </a:pPr>
            <a:r>
              <a:rPr sz="1000" kern="0" spc="-60" dirty="0">
                <a:solidFill>
                  <a:srgbClr val="000000">
                    <a:alpha val="100000"/>
                  </a:srgbClr>
                </a:solidFill>
                <a:latin typeface="宋体"/>
                <a:ea typeface="宋体"/>
                <a:cs typeface="宋体"/>
              </a:rPr>
              <a:t>促进区域协调发展</a:t>
            </a:r>
            <a:endParaRPr lang="en-US" altLang="en-US" sz="1000" dirty="0"/>
          </a:p>
        </p:txBody>
      </p:sp>
      <p:sp>
        <p:nvSpPr>
          <p:cNvPr id="246" name="textbox 246"/>
          <p:cNvSpPr/>
          <p:nvPr/>
        </p:nvSpPr>
        <p:spPr>
          <a:xfrm>
            <a:off x="2184427" y="9262947"/>
            <a:ext cx="984250" cy="169545"/>
          </a:xfrm>
          <a:prstGeom prst="rect">
            <a:avLst/>
          </a:prstGeom>
        </p:spPr>
        <p:txBody>
          <a:bodyPr vert="horz" wrap="square" lIns="0" tIns="0" rIns="0" bIns="0"/>
          <a:lstStyle/>
          <a:p>
            <a:pPr algn="l" rtl="0" eaLnBrk="0">
              <a:lnSpc>
                <a:spcPct val="88000"/>
              </a:lnSpc>
            </a:pPr>
            <a:endParaRPr lang="en-US" altLang="en-US" sz="100" dirty="0"/>
          </a:p>
          <a:p>
            <a:pPr marL="12700" algn="l" rtl="0" eaLnBrk="0">
              <a:lnSpc>
                <a:spcPct val="94000"/>
              </a:lnSpc>
            </a:pPr>
            <a:r>
              <a:rPr sz="1000" kern="0" spc="-60" dirty="0">
                <a:solidFill>
                  <a:srgbClr val="000000">
                    <a:alpha val="100000"/>
                  </a:srgbClr>
                </a:solidFill>
                <a:latin typeface="宋体"/>
                <a:ea typeface="宋体"/>
                <a:cs typeface="宋体"/>
              </a:rPr>
              <a:t>全面推进乡村振兴</a:t>
            </a:r>
            <a:endParaRPr lang="en-US" altLang="en-US" sz="1000" dirty="0"/>
          </a:p>
        </p:txBody>
      </p:sp>
      <p:sp>
        <p:nvSpPr>
          <p:cNvPr id="248" name="textbox 248"/>
          <p:cNvSpPr/>
          <p:nvPr/>
        </p:nvSpPr>
        <p:spPr>
          <a:xfrm>
            <a:off x="3295686" y="8329941"/>
            <a:ext cx="982344" cy="170179"/>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95000"/>
              </a:lnSpc>
            </a:pPr>
            <a:r>
              <a:rPr sz="1000" kern="0" spc="-60" dirty="0">
                <a:solidFill>
                  <a:srgbClr val="000000">
                    <a:alpha val="100000"/>
                  </a:srgbClr>
                </a:solidFill>
                <a:latin typeface="宋体"/>
                <a:ea typeface="宋体"/>
                <a:cs typeface="宋体"/>
              </a:rPr>
              <a:t>发展现代流通产业</a:t>
            </a:r>
            <a:endParaRPr lang="en-US" altLang="en-US" sz="1000" dirty="0"/>
          </a:p>
        </p:txBody>
      </p:sp>
      <p:sp>
        <p:nvSpPr>
          <p:cNvPr id="250" name="textbox 250"/>
          <p:cNvSpPr/>
          <p:nvPr/>
        </p:nvSpPr>
        <p:spPr>
          <a:xfrm>
            <a:off x="445973" y="5334073"/>
            <a:ext cx="157479" cy="886460"/>
          </a:xfrm>
          <a:prstGeom prst="rect">
            <a:avLst/>
          </a:prstGeom>
        </p:spPr>
        <p:txBody>
          <a:bodyPr vert="eaVert" wrap="square" lIns="0" tIns="0" rIns="0" bIns="0"/>
          <a:lstStyle/>
          <a:p>
            <a:pPr algn="l" rtl="0" eaLnBrk="0">
              <a:lnSpc>
                <a:spcPct val="86000"/>
              </a:lnSpc>
            </a:pPr>
            <a:endParaRPr lang="en-US" altLang="en-US" sz="100" dirty="0"/>
          </a:p>
          <a:p>
            <a:pPr marL="12700" algn="l" rtl="0" eaLnBrk="0">
              <a:lnSpc>
                <a:spcPct val="94000"/>
              </a:lnSpc>
            </a:pPr>
            <a:r>
              <a:rPr sz="900" kern="0" spc="60" dirty="0">
                <a:solidFill>
                  <a:srgbClr val="000000">
                    <a:alpha val="100000"/>
                  </a:srgbClr>
                </a:solidFill>
                <a:latin typeface="宋体"/>
                <a:ea typeface="宋体"/>
                <a:cs typeface="宋体"/>
              </a:rPr>
              <a:t>推动商质分发展</a:t>
            </a:r>
            <a:endParaRPr lang="en-US" altLang="en-US" sz="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picture 252"/>
          <p:cNvPicPr>
            <a:picLocks noChangeAspect="1"/>
          </p:cNvPicPr>
          <p:nvPr/>
        </p:nvPicPr>
        <p:blipFill>
          <a:blip r:embed="rId2"/>
          <a:stretch>
            <a:fillRect/>
          </a:stretch>
        </p:blipFill>
        <p:spPr>
          <a:xfrm rot="21600000">
            <a:off x="222236" y="2514557"/>
            <a:ext cx="7124720" cy="6597681"/>
          </a:xfrm>
          <a:prstGeom prst="rect">
            <a:avLst/>
          </a:prstGeom>
        </p:spPr>
      </p:pic>
      <p:sp>
        <p:nvSpPr>
          <p:cNvPr id="254" name="textbox 254"/>
          <p:cNvSpPr/>
          <p:nvPr/>
        </p:nvSpPr>
        <p:spPr>
          <a:xfrm>
            <a:off x="40894" y="1707720"/>
            <a:ext cx="6876415" cy="732155"/>
          </a:xfrm>
          <a:prstGeom prst="rect">
            <a:avLst/>
          </a:prstGeom>
        </p:spPr>
        <p:txBody>
          <a:bodyPr vert="horz" wrap="square" lIns="0" tIns="0" rIns="0" bIns="0"/>
          <a:lstStyle/>
          <a:p>
            <a:pPr algn="l" rtl="0" eaLnBrk="0">
              <a:lnSpc>
                <a:spcPct val="82000"/>
              </a:lnSpc>
            </a:pPr>
            <a:endParaRPr lang="en-US" altLang="en-US" sz="100" dirty="0"/>
          </a:p>
          <a:p>
            <a:pPr algn="r" rtl="0" eaLnBrk="0">
              <a:lnSpc>
                <a:spcPct val="98000"/>
              </a:lnSpc>
            </a:pPr>
            <a:r>
              <a:rPr sz="2000" b="1" kern="0" spc="10" dirty="0">
                <a:solidFill>
                  <a:srgbClr val="000000">
                    <a:alpha val="100000"/>
                  </a:srgbClr>
                </a:solidFill>
                <a:latin typeface="SimHei"/>
                <a:ea typeface="SimHei"/>
                <a:cs typeface="SimHei"/>
              </a:rPr>
              <a:t>第七章</a:t>
            </a:r>
            <a:r>
              <a:rPr sz="2000" kern="0" spc="10" dirty="0">
                <a:solidFill>
                  <a:srgbClr val="000000">
                    <a:alpha val="100000"/>
                  </a:srgbClr>
                </a:solidFill>
                <a:latin typeface="SimHei"/>
                <a:ea typeface="SimHei"/>
                <a:cs typeface="SimHei"/>
              </a:rPr>
              <a:t>  </a:t>
            </a:r>
            <a:r>
              <a:rPr sz="2000" b="1" kern="0" spc="10" dirty="0">
                <a:solidFill>
                  <a:srgbClr val="000000">
                    <a:alpha val="100000"/>
                  </a:srgbClr>
                </a:solidFill>
                <a:latin typeface="SimHei"/>
                <a:ea typeface="SimHei"/>
                <a:cs typeface="SimHei"/>
              </a:rPr>
              <a:t>社会主义现代化建设的教育、</a:t>
            </a:r>
            <a:r>
              <a:rPr sz="2000" b="1" kern="0" spc="0" dirty="0">
                <a:solidFill>
                  <a:srgbClr val="000000">
                    <a:alpha val="100000"/>
                  </a:srgbClr>
                </a:solidFill>
                <a:latin typeface="SimHei"/>
                <a:ea typeface="SimHei"/>
                <a:cs typeface="SimHei"/>
              </a:rPr>
              <a:t>科技、人才战略</a:t>
            </a:r>
            <a:endParaRPr lang="en-US" altLang="en-US" sz="2000" dirty="0"/>
          </a:p>
          <a:p>
            <a:pPr algn="l" rtl="0" eaLnBrk="0">
              <a:lnSpc>
                <a:spcPct val="108000"/>
              </a:lnSpc>
            </a:pPr>
            <a:endParaRPr lang="en-US" altLang="en-US" sz="1100" dirty="0"/>
          </a:p>
          <a:p>
            <a:pPr marL="12700" algn="l" rtl="0" eaLnBrk="0">
              <a:lnSpc>
                <a:spcPct val="99000"/>
              </a:lnSpc>
              <a:spcBef>
                <a:spcPts val="5"/>
              </a:spcBef>
            </a:pPr>
            <a:r>
              <a:rPr sz="1500" b="1" kern="0" spc="80" dirty="0">
                <a:solidFill>
                  <a:srgbClr val="000000">
                    <a:alpha val="100000"/>
                  </a:srgbClr>
                </a:solidFill>
                <a:latin typeface="SimHei"/>
                <a:ea typeface="SimHei"/>
                <a:cs typeface="SimHei"/>
              </a:rPr>
              <a:t>本章思维导图</a:t>
            </a:r>
            <a:endParaRPr lang="en-US" altLang="en-US" sz="1500" dirty="0"/>
          </a:p>
        </p:txBody>
      </p:sp>
      <p:sp>
        <p:nvSpPr>
          <p:cNvPr id="256" name="textbox 256"/>
          <p:cNvSpPr/>
          <p:nvPr/>
        </p:nvSpPr>
        <p:spPr>
          <a:xfrm>
            <a:off x="2184427" y="6678713"/>
            <a:ext cx="3987800" cy="1158239"/>
          </a:xfrm>
          <a:prstGeom prst="rect">
            <a:avLst/>
          </a:prstGeom>
        </p:spPr>
        <p:txBody>
          <a:bodyPr vert="horz" wrap="square" lIns="0" tIns="0" rIns="0" bIns="0"/>
          <a:lstStyle/>
          <a:p>
            <a:pPr algn="l" rtl="0" eaLnBrk="0">
              <a:lnSpc>
                <a:spcPct val="81000"/>
              </a:lnSpc>
            </a:pPr>
            <a:endParaRPr lang="en-US" altLang="en-US" sz="100" dirty="0"/>
          </a:p>
          <a:p>
            <a:pPr marL="12700" indent="1434465" algn="l" rtl="0" eaLnBrk="0">
              <a:lnSpc>
                <a:spcPct val="119000"/>
              </a:lnSpc>
            </a:pPr>
            <a:r>
              <a:rPr sz="900" kern="0" spc="50" dirty="0">
                <a:solidFill>
                  <a:srgbClr val="000000">
                    <a:alpha val="100000"/>
                  </a:srgbClr>
                </a:solidFill>
                <a:latin typeface="宋体"/>
                <a:ea typeface="宋体"/>
                <a:cs typeface="宋体"/>
              </a:rPr>
              <a:t>关键核心技术是国之重器，必须</a:t>
            </a:r>
            <a:r>
              <a:rPr sz="900" kern="0" spc="40" dirty="0">
                <a:solidFill>
                  <a:srgbClr val="000000">
                    <a:alpha val="100000"/>
                  </a:srgbClr>
                </a:solidFill>
                <a:latin typeface="宋体"/>
                <a:ea typeface="宋体"/>
                <a:cs typeface="宋体"/>
              </a:rPr>
              <a:t>掌握在自己手里</a:t>
            </a:r>
            <a:r>
              <a:rPr sz="900" kern="0" spc="0" dirty="0">
                <a:solidFill>
                  <a:srgbClr val="000000">
                    <a:alpha val="100000"/>
                  </a:srgbClr>
                </a:solidFill>
                <a:latin typeface="宋体"/>
                <a:ea typeface="宋体"/>
                <a:cs typeface="宋体"/>
              </a:rPr>
              <a:t> </a:t>
            </a:r>
            <a:r>
              <a:rPr sz="900" kern="0" spc="50" dirty="0">
                <a:solidFill>
                  <a:srgbClr val="000000">
                    <a:alpha val="100000"/>
                  </a:srgbClr>
                </a:solidFill>
                <a:latin typeface="宋体"/>
                <a:ea typeface="宋体"/>
                <a:cs typeface="宋体"/>
              </a:rPr>
              <a:t>打赢关键核心技术攻坚战</a:t>
            </a:r>
            <a:r>
              <a:rPr sz="900" kern="0" spc="-100" dirty="0">
                <a:solidFill>
                  <a:srgbClr val="000000">
                    <a:alpha val="100000"/>
                  </a:srgbClr>
                </a:solidFill>
                <a:latin typeface="宋体"/>
                <a:ea typeface="宋体"/>
                <a:cs typeface="宋体"/>
              </a:rPr>
              <a:t> </a:t>
            </a:r>
            <a:r>
              <a:rPr sz="900" kern="0" spc="40" dirty="0">
                <a:solidFill>
                  <a:srgbClr val="000000">
                    <a:alpha val="100000"/>
                  </a:srgbClr>
                </a:solidFill>
                <a:latin typeface="宋体"/>
                <a:ea typeface="宋体"/>
                <a:cs typeface="宋体"/>
              </a:rPr>
              <a:t>必须深入推进科技体制改革</a:t>
            </a:r>
            <a:endParaRPr lang="en-US" altLang="en-US" sz="900" dirty="0"/>
          </a:p>
          <a:p>
            <a:pPr marL="1377315" algn="l" rtl="0" eaLnBrk="0">
              <a:lnSpc>
                <a:spcPct val="99000"/>
              </a:lnSpc>
              <a:spcBef>
                <a:spcPts val="480"/>
              </a:spcBef>
            </a:pPr>
            <a:r>
              <a:rPr sz="900" kern="0" spc="40" dirty="0">
                <a:solidFill>
                  <a:srgbClr val="000000">
                    <a:alpha val="100000"/>
                  </a:srgbClr>
                </a:solidFill>
                <a:latin typeface="宋体"/>
                <a:ea typeface="宋体"/>
                <a:cs typeface="宋体"/>
              </a:rPr>
              <a:t>发挥新型举国体制优势</a:t>
            </a:r>
            <a:endParaRPr lang="en-US" altLang="en-US" sz="900" dirty="0"/>
          </a:p>
          <a:p>
            <a:pPr marL="1091565" algn="l" rtl="0" eaLnBrk="0">
              <a:lnSpc>
                <a:spcPct val="88000"/>
              </a:lnSpc>
              <a:spcBef>
                <a:spcPts val="480"/>
              </a:spcBef>
            </a:pPr>
            <a:r>
              <a:rPr sz="900" kern="0" spc="30" dirty="0">
                <a:solidFill>
                  <a:srgbClr val="000000">
                    <a:alpha val="100000"/>
                  </a:srgbClr>
                </a:solidFill>
                <a:latin typeface="宋体"/>
                <a:ea typeface="宋体"/>
                <a:cs typeface="宋体"/>
              </a:rPr>
              <a:t>加强原始创新、集成创新和开放创新</a:t>
            </a:r>
            <a:endParaRPr lang="en-US" altLang="en-US" sz="900" dirty="0"/>
          </a:p>
          <a:p>
            <a:pPr marL="31115" algn="l" rtl="0" eaLnBrk="0">
              <a:lnSpc>
                <a:spcPts val="1595"/>
              </a:lnSpc>
            </a:pPr>
            <a:r>
              <a:rPr sz="900" kern="0" spc="50" dirty="0">
                <a:solidFill>
                  <a:srgbClr val="000000">
                    <a:alpha val="100000"/>
                  </a:srgbClr>
                </a:solidFill>
                <a:latin typeface="宋体"/>
                <a:ea typeface="宋体"/>
                <a:cs typeface="宋体"/>
              </a:rPr>
              <a:t>增强自主创新能力 基础研究是科技创新的源头</a:t>
            </a:r>
            <a:endParaRPr lang="en-US" altLang="en-US" sz="900" dirty="0"/>
          </a:p>
          <a:p>
            <a:pPr algn="l" rtl="0" eaLnBrk="0">
              <a:lnSpc>
                <a:spcPct val="117000"/>
              </a:lnSpc>
            </a:pPr>
            <a:endParaRPr lang="en-US" altLang="en-US" sz="500" dirty="0"/>
          </a:p>
          <a:p>
            <a:pPr marL="1066165" algn="l" rtl="0" eaLnBrk="0">
              <a:lnSpc>
                <a:spcPct val="99000"/>
              </a:lnSpc>
            </a:pPr>
            <a:r>
              <a:rPr sz="900" kern="0" spc="50" dirty="0">
                <a:solidFill>
                  <a:srgbClr val="000000">
                    <a:alpha val="100000"/>
                  </a:srgbClr>
                </a:solidFill>
                <a:latin typeface="宋体"/>
                <a:ea typeface="宋体"/>
                <a:cs typeface="宋体"/>
              </a:rPr>
              <a:t>国家战略科技力量是世界科技强国竞争的着力点</a:t>
            </a:r>
            <a:endParaRPr lang="en-US" altLang="en-US" sz="900" dirty="0"/>
          </a:p>
        </p:txBody>
      </p:sp>
      <p:sp>
        <p:nvSpPr>
          <p:cNvPr id="258" name="textbox 258"/>
          <p:cNvSpPr/>
          <p:nvPr/>
        </p:nvSpPr>
        <p:spPr>
          <a:xfrm>
            <a:off x="927102" y="4894288"/>
            <a:ext cx="1054100" cy="3672840"/>
          </a:xfrm>
          <a:prstGeom prst="rect">
            <a:avLst/>
          </a:prstGeom>
        </p:spPr>
        <p:txBody>
          <a:bodyPr vert="horz" wrap="square" lIns="0" tIns="0" rIns="0" bIns="0"/>
          <a:lstStyle/>
          <a:p>
            <a:pPr algn="l" rtl="0" eaLnBrk="0">
              <a:lnSpc>
                <a:spcPct val="87000"/>
              </a:lnSpc>
            </a:pPr>
            <a:endParaRPr lang="en-US" altLang="en-US" sz="100" dirty="0"/>
          </a:p>
          <a:p>
            <a:pPr algn="r" rtl="0" eaLnBrk="0">
              <a:lnSpc>
                <a:spcPct val="99000"/>
              </a:lnSpc>
            </a:pPr>
            <a:r>
              <a:rPr sz="900" kern="0" spc="-50" dirty="0">
                <a:solidFill>
                  <a:srgbClr val="000000">
                    <a:alpha val="100000"/>
                  </a:srgbClr>
                </a:solidFill>
                <a:latin typeface="宋体"/>
                <a:ea typeface="宋体"/>
                <a:cs typeface="宋体"/>
              </a:rPr>
              <a:t>加快建设教育强国</a:t>
            </a:r>
            <a:r>
              <a:rPr sz="900" kern="0" spc="-20" dirty="0">
                <a:solidFill>
                  <a:srgbClr val="000000">
                    <a:alpha val="100000"/>
                  </a:srgbClr>
                </a:solidFill>
                <a:latin typeface="宋体"/>
                <a:ea typeface="宋体"/>
                <a:cs typeface="宋体"/>
              </a:rPr>
              <a:t> </a:t>
            </a:r>
            <a:r>
              <a:rPr sz="900" kern="0" spc="-50" dirty="0">
                <a:solidFill>
                  <a:srgbClr val="000000">
                    <a:alpha val="100000"/>
                  </a:srgbClr>
                </a:solidFill>
                <a:latin typeface="宋体"/>
                <a:ea typeface="宋体"/>
                <a:cs typeface="宋体"/>
              </a:rPr>
              <a:t>·</a:t>
            </a:r>
            <a:endParaRPr lang="en-US" altLang="en-US" sz="900" dirty="0"/>
          </a:p>
          <a:p>
            <a:pPr algn="l" rtl="0" eaLnBrk="0">
              <a:lnSpc>
                <a:spcPct val="102000"/>
              </a:lnSpc>
            </a:pPr>
            <a:endParaRPr lang="en-US" altLang="en-US" sz="1000" dirty="0"/>
          </a:p>
          <a:p>
            <a:pPr algn="l" rtl="0" eaLnBrk="0">
              <a:lnSpc>
                <a:spcPct val="102000"/>
              </a:lnSpc>
            </a:pPr>
            <a:endParaRPr lang="en-US" altLang="en-US" sz="1000" dirty="0"/>
          </a:p>
          <a:p>
            <a:pPr algn="l" rtl="0" eaLnBrk="0">
              <a:lnSpc>
                <a:spcPct val="102000"/>
              </a:lnSpc>
            </a:pPr>
            <a:endParaRPr lang="en-US" altLang="en-US" sz="1000" dirty="0"/>
          </a:p>
          <a:p>
            <a:pPr algn="l" rtl="0" eaLnBrk="0">
              <a:lnSpc>
                <a:spcPct val="102000"/>
              </a:lnSpc>
            </a:pPr>
            <a:endParaRPr lang="en-US" altLang="en-US" sz="1000" dirty="0"/>
          </a:p>
          <a:p>
            <a:pPr algn="l" rtl="0" eaLnBrk="0">
              <a:lnSpc>
                <a:spcPct val="102000"/>
              </a:lnSpc>
            </a:pPr>
            <a:endParaRPr lang="en-US" altLang="en-US" sz="1000" dirty="0"/>
          </a:p>
          <a:p>
            <a:pPr algn="l" rtl="0" eaLnBrk="0">
              <a:lnSpc>
                <a:spcPct val="102000"/>
              </a:lnSpc>
            </a:pPr>
            <a:endParaRPr lang="en-US" altLang="en-US" sz="1000" dirty="0"/>
          </a:p>
          <a:p>
            <a:pPr algn="l" rtl="0" eaLnBrk="0">
              <a:lnSpc>
                <a:spcPct val="102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algn="r" rtl="0" eaLnBrk="0">
              <a:lnSpc>
                <a:spcPct val="99000"/>
              </a:lnSpc>
              <a:spcBef>
                <a:spcPts val="280"/>
              </a:spcBef>
            </a:pPr>
            <a:r>
              <a:rPr sz="900" kern="0" spc="-50" dirty="0">
                <a:solidFill>
                  <a:srgbClr val="000000">
                    <a:alpha val="100000"/>
                  </a:srgbClr>
                </a:solidFill>
                <a:latin typeface="宋体"/>
                <a:ea typeface="宋体"/>
                <a:cs typeface="宋体"/>
              </a:rPr>
              <a:t>加快建设科技强国</a:t>
            </a:r>
            <a:r>
              <a:rPr sz="900" kern="0" spc="-20" dirty="0">
                <a:solidFill>
                  <a:srgbClr val="000000">
                    <a:alpha val="100000"/>
                  </a:srgbClr>
                </a:solidFill>
                <a:latin typeface="宋体"/>
                <a:ea typeface="宋体"/>
                <a:cs typeface="宋体"/>
              </a:rPr>
              <a:t> </a:t>
            </a:r>
            <a:r>
              <a:rPr sz="900" kern="0" spc="-50" dirty="0">
                <a:solidFill>
                  <a:srgbClr val="000000">
                    <a:alpha val="100000"/>
                  </a:srgbClr>
                </a:solidFill>
                <a:latin typeface="宋体"/>
                <a:ea typeface="宋体"/>
                <a:cs typeface="宋体"/>
              </a:rPr>
              <a:t>·</a:t>
            </a:r>
            <a:endParaRPr lang="en-US" altLang="en-US" sz="900" dirty="0"/>
          </a:p>
          <a:p>
            <a:pPr algn="l" rtl="0" eaLnBrk="0">
              <a:lnSpc>
                <a:spcPct val="106000"/>
              </a:lnSpc>
            </a:pPr>
            <a:endParaRPr lang="en-US" altLang="en-US" sz="1000" dirty="0"/>
          </a:p>
          <a:p>
            <a:pPr algn="l" rtl="0" eaLnBrk="0">
              <a:lnSpc>
                <a:spcPct val="106000"/>
              </a:lnSpc>
            </a:pPr>
            <a:endParaRPr lang="en-US" altLang="en-US" sz="1000" dirty="0"/>
          </a:p>
          <a:p>
            <a:pPr algn="l" rtl="0" eaLnBrk="0">
              <a:lnSpc>
                <a:spcPct val="106000"/>
              </a:lnSpc>
            </a:pPr>
            <a:endParaRPr lang="en-US" altLang="en-US" sz="1000" dirty="0"/>
          </a:p>
          <a:p>
            <a:pPr algn="l" rtl="0" eaLnBrk="0">
              <a:lnSpc>
                <a:spcPct val="106000"/>
              </a:lnSpc>
            </a:pPr>
            <a:endParaRPr lang="en-US" altLang="en-US" sz="1000" dirty="0"/>
          </a:p>
          <a:p>
            <a:pPr algn="l" rtl="0" eaLnBrk="0">
              <a:lnSpc>
                <a:spcPct val="106000"/>
              </a:lnSpc>
            </a:pPr>
            <a:endParaRPr lang="en-US" altLang="en-US" sz="1000" dirty="0"/>
          </a:p>
          <a:p>
            <a:pPr algn="l" rtl="0" eaLnBrk="0">
              <a:lnSpc>
                <a:spcPct val="107000"/>
              </a:lnSpc>
            </a:pPr>
            <a:endParaRPr lang="en-US" altLang="en-US" sz="1000" dirty="0"/>
          </a:p>
          <a:p>
            <a:pPr algn="l" rtl="0" eaLnBrk="0">
              <a:lnSpc>
                <a:spcPct val="107000"/>
              </a:lnSpc>
            </a:pPr>
            <a:endParaRPr lang="en-US" altLang="en-US" sz="1000" dirty="0"/>
          </a:p>
          <a:p>
            <a:pPr algn="l" rtl="0" eaLnBrk="0">
              <a:lnSpc>
                <a:spcPct val="107000"/>
              </a:lnSpc>
            </a:pPr>
            <a:endParaRPr lang="en-US" altLang="en-US" sz="1000" dirty="0"/>
          </a:p>
          <a:p>
            <a:pPr algn="l" rtl="0" eaLnBrk="0">
              <a:lnSpc>
                <a:spcPct val="112000"/>
              </a:lnSpc>
            </a:pPr>
            <a:endParaRPr lang="en-US" altLang="en-US" sz="200" dirty="0"/>
          </a:p>
          <a:p>
            <a:pPr algn="r" rtl="0" eaLnBrk="0">
              <a:lnSpc>
                <a:spcPct val="99000"/>
              </a:lnSpc>
              <a:spcBef>
                <a:spcPts val="0"/>
              </a:spcBef>
            </a:pPr>
            <a:r>
              <a:rPr sz="900" kern="0" spc="-50" dirty="0">
                <a:solidFill>
                  <a:srgbClr val="000000">
                    <a:alpha val="100000"/>
                  </a:srgbClr>
                </a:solidFill>
                <a:latin typeface="宋体"/>
                <a:ea typeface="宋体"/>
                <a:cs typeface="宋体"/>
              </a:rPr>
              <a:t>加快建设人才强国</a:t>
            </a:r>
            <a:r>
              <a:rPr sz="900" kern="0" spc="-20" dirty="0">
                <a:solidFill>
                  <a:srgbClr val="000000">
                    <a:alpha val="100000"/>
                  </a:srgbClr>
                </a:solidFill>
                <a:latin typeface="宋体"/>
                <a:ea typeface="宋体"/>
                <a:cs typeface="宋体"/>
              </a:rPr>
              <a:t> </a:t>
            </a:r>
            <a:r>
              <a:rPr sz="900" kern="0" spc="-50" dirty="0">
                <a:solidFill>
                  <a:srgbClr val="000000">
                    <a:alpha val="100000"/>
                  </a:srgbClr>
                </a:solidFill>
                <a:latin typeface="宋体"/>
                <a:ea typeface="宋体"/>
                <a:cs typeface="宋体"/>
              </a:rPr>
              <a:t>·</a:t>
            </a:r>
            <a:endParaRPr lang="en-US" altLang="en-US" sz="900" dirty="0"/>
          </a:p>
        </p:txBody>
      </p:sp>
      <p:sp>
        <p:nvSpPr>
          <p:cNvPr id="260" name="textbox 260"/>
          <p:cNvSpPr/>
          <p:nvPr/>
        </p:nvSpPr>
        <p:spPr>
          <a:xfrm>
            <a:off x="4025871" y="3186124"/>
            <a:ext cx="3021329" cy="758190"/>
          </a:xfrm>
          <a:prstGeom prst="rect">
            <a:avLst/>
          </a:prstGeom>
        </p:spPr>
        <p:txBody>
          <a:bodyPr vert="horz" wrap="square" lIns="0" tIns="0" rIns="0" bIns="0"/>
          <a:lstStyle/>
          <a:p>
            <a:pPr algn="l" rtl="0" eaLnBrk="0">
              <a:lnSpc>
                <a:spcPct val="87000"/>
              </a:lnSpc>
            </a:pPr>
            <a:endParaRPr lang="en-US" altLang="en-US" sz="100" dirty="0"/>
          </a:p>
          <a:p>
            <a:pPr marL="298450" algn="l" rtl="0" eaLnBrk="0">
              <a:lnSpc>
                <a:spcPct val="99000"/>
              </a:lnSpc>
            </a:pPr>
            <a:r>
              <a:rPr sz="900" kern="0" spc="40" dirty="0">
                <a:solidFill>
                  <a:srgbClr val="000000">
                    <a:alpha val="100000"/>
                  </a:srgbClr>
                </a:solidFill>
                <a:latin typeface="宋体"/>
                <a:ea typeface="宋体"/>
                <a:cs typeface="宋体"/>
              </a:rPr>
              <a:t>创新是第一动力</a:t>
            </a:r>
            <a:endParaRPr lang="en-US" altLang="en-US" sz="900" dirty="0"/>
          </a:p>
          <a:p>
            <a:pPr marL="12700" algn="l" rtl="0" eaLnBrk="0">
              <a:lnSpc>
                <a:spcPct val="121000"/>
              </a:lnSpc>
              <a:spcBef>
                <a:spcPts val="380"/>
              </a:spcBef>
            </a:pPr>
            <a:r>
              <a:rPr sz="900" kern="0" spc="40" dirty="0">
                <a:solidFill>
                  <a:srgbClr val="000000">
                    <a:alpha val="100000"/>
                  </a:srgbClr>
                </a:solidFill>
                <a:latin typeface="宋体"/>
                <a:ea typeface="宋体"/>
                <a:cs typeface="宋体"/>
              </a:rPr>
              <a:t>教育优先发展是推动党和国家各项事业发展的重要先手棋</a:t>
            </a:r>
            <a:r>
              <a:rPr sz="900" kern="0" spc="70" dirty="0">
                <a:solidFill>
                  <a:srgbClr val="000000">
                    <a:alpha val="100000"/>
                  </a:srgbClr>
                </a:solidFill>
                <a:latin typeface="宋体"/>
                <a:ea typeface="宋体"/>
                <a:cs typeface="宋体"/>
              </a:rPr>
              <a:t> </a:t>
            </a:r>
            <a:r>
              <a:rPr sz="900" kern="0" spc="50" dirty="0">
                <a:solidFill>
                  <a:srgbClr val="000000">
                    <a:alpha val="100000"/>
                  </a:srgbClr>
                </a:solidFill>
                <a:latin typeface="宋体"/>
                <a:ea typeface="宋体"/>
                <a:cs typeface="宋体"/>
              </a:rPr>
              <a:t>科技自立自强是决定我国生存和发展</a:t>
            </a:r>
            <a:r>
              <a:rPr sz="900" kern="0" spc="40" dirty="0">
                <a:solidFill>
                  <a:srgbClr val="000000">
                    <a:alpha val="100000"/>
                  </a:srgbClr>
                </a:solidFill>
                <a:latin typeface="宋体"/>
                <a:ea typeface="宋体"/>
                <a:cs typeface="宋体"/>
              </a:rPr>
              <a:t>的基础能力</a:t>
            </a:r>
            <a:endParaRPr lang="en-US" altLang="en-US" sz="900" dirty="0"/>
          </a:p>
          <a:p>
            <a:pPr algn="l" rtl="0" eaLnBrk="0">
              <a:lnSpc>
                <a:spcPct val="105000"/>
              </a:lnSpc>
            </a:pPr>
            <a:endParaRPr lang="en-US" altLang="en-US" sz="500" dirty="0"/>
          </a:p>
          <a:p>
            <a:pPr marL="44450" algn="l" rtl="0" eaLnBrk="0">
              <a:lnSpc>
                <a:spcPct val="99000"/>
              </a:lnSpc>
              <a:spcBef>
                <a:spcPts val="0"/>
              </a:spcBef>
            </a:pPr>
            <a:r>
              <a:rPr sz="900" kern="0" spc="40" dirty="0">
                <a:solidFill>
                  <a:srgbClr val="000000">
                    <a:alpha val="100000"/>
                  </a:srgbClr>
                </a:solidFill>
                <a:latin typeface="宋体"/>
                <a:ea typeface="宋体"/>
                <a:cs typeface="宋体"/>
              </a:rPr>
              <a:t>人才引领驱动是经济社会发展和国家现代化的基本规律</a:t>
            </a:r>
            <a:endParaRPr lang="en-US" altLang="en-US" sz="900" dirty="0"/>
          </a:p>
        </p:txBody>
      </p:sp>
      <p:sp>
        <p:nvSpPr>
          <p:cNvPr id="262" name="textbox 262"/>
          <p:cNvSpPr/>
          <p:nvPr/>
        </p:nvSpPr>
        <p:spPr>
          <a:xfrm>
            <a:off x="4025870" y="4023983"/>
            <a:ext cx="2903220" cy="746759"/>
          </a:xfrm>
          <a:prstGeom prst="rect">
            <a:avLst/>
          </a:prstGeom>
        </p:spPr>
        <p:txBody>
          <a:bodyPr vert="horz" wrap="square" lIns="0" tIns="0" rIns="0" bIns="0"/>
          <a:lstStyle/>
          <a:p>
            <a:pPr algn="l" rtl="0" eaLnBrk="0">
              <a:lnSpc>
                <a:spcPct val="82000"/>
              </a:lnSpc>
            </a:pPr>
            <a:endParaRPr lang="en-US" altLang="en-US" sz="100" dirty="0"/>
          </a:p>
          <a:p>
            <a:pPr marL="12700" algn="l" rtl="0" eaLnBrk="0">
              <a:lnSpc>
                <a:spcPct val="88000"/>
              </a:lnSpc>
            </a:pPr>
            <a:r>
              <a:rPr sz="900" kern="0" spc="50" dirty="0">
                <a:solidFill>
                  <a:srgbClr val="000000">
                    <a:alpha val="100000"/>
                  </a:srgbClr>
                </a:solidFill>
                <a:latin typeface="宋体"/>
                <a:ea typeface="宋体"/>
                <a:cs typeface="宋体"/>
              </a:rPr>
              <a:t>全面建设社会主义现代化强国</a:t>
            </a:r>
            <a:r>
              <a:rPr sz="900" kern="0" spc="40" dirty="0">
                <a:solidFill>
                  <a:srgbClr val="000000">
                    <a:alpha val="100000"/>
                  </a:srgbClr>
                </a:solidFill>
                <a:latin typeface="宋体"/>
                <a:ea typeface="宋体"/>
                <a:cs typeface="宋体"/>
              </a:rPr>
              <a:t>的战略先导</a:t>
            </a:r>
            <a:endParaRPr lang="en-US" altLang="en-US" sz="900" dirty="0"/>
          </a:p>
          <a:p>
            <a:pPr marL="12700" algn="l" rtl="0" eaLnBrk="0">
              <a:lnSpc>
                <a:spcPts val="1500"/>
              </a:lnSpc>
            </a:pPr>
            <a:r>
              <a:rPr sz="900" kern="0" spc="50" dirty="0">
                <a:solidFill>
                  <a:srgbClr val="000000">
                    <a:alpha val="100000"/>
                  </a:srgbClr>
                </a:solidFill>
                <a:latin typeface="宋体"/>
                <a:ea typeface="宋体"/>
                <a:cs typeface="宋体"/>
              </a:rPr>
              <a:t>实现高水平科技自立</a:t>
            </a:r>
            <a:r>
              <a:rPr sz="900" kern="0" spc="40" dirty="0">
                <a:solidFill>
                  <a:srgbClr val="000000">
                    <a:alpha val="100000"/>
                  </a:srgbClr>
                </a:solidFill>
                <a:latin typeface="宋体"/>
                <a:ea typeface="宋体"/>
                <a:cs typeface="宋体"/>
              </a:rPr>
              <a:t>自强的重要支撑</a:t>
            </a:r>
            <a:endParaRPr lang="en-US" altLang="en-US" sz="900" dirty="0"/>
          </a:p>
          <a:p>
            <a:pPr marL="12700" algn="l" rtl="0" eaLnBrk="0">
              <a:lnSpc>
                <a:spcPct val="99000"/>
              </a:lnSpc>
              <a:spcBef>
                <a:spcPts val="700"/>
              </a:spcBef>
            </a:pPr>
            <a:r>
              <a:rPr sz="900" kern="0" spc="50" dirty="0">
                <a:solidFill>
                  <a:srgbClr val="000000">
                    <a:alpha val="100000"/>
                  </a:srgbClr>
                </a:solidFill>
                <a:latin typeface="宋体"/>
                <a:ea typeface="宋体"/>
                <a:cs typeface="宋体"/>
              </a:rPr>
              <a:t>促进全体人民共同富</a:t>
            </a:r>
            <a:r>
              <a:rPr sz="900" kern="0" spc="40" dirty="0">
                <a:solidFill>
                  <a:srgbClr val="000000">
                    <a:alpha val="100000"/>
                  </a:srgbClr>
                </a:solidFill>
                <a:latin typeface="宋体"/>
                <a:ea typeface="宋体"/>
                <a:cs typeface="宋体"/>
              </a:rPr>
              <a:t>裕的有效途径</a:t>
            </a:r>
            <a:endParaRPr lang="en-US" altLang="en-US" sz="900" dirty="0"/>
          </a:p>
          <a:p>
            <a:pPr algn="l" rtl="0" eaLnBrk="0">
              <a:lnSpc>
                <a:spcPct val="107000"/>
              </a:lnSpc>
            </a:pPr>
            <a:endParaRPr lang="en-US" altLang="en-US" sz="300" dirty="0"/>
          </a:p>
          <a:p>
            <a:pPr marL="12700" algn="l" rtl="0" eaLnBrk="0">
              <a:lnSpc>
                <a:spcPct val="99000"/>
              </a:lnSpc>
              <a:spcBef>
                <a:spcPts val="0"/>
              </a:spcBef>
            </a:pPr>
            <a:r>
              <a:rPr sz="900" kern="0" spc="40" dirty="0">
                <a:solidFill>
                  <a:srgbClr val="000000">
                    <a:alpha val="100000"/>
                  </a:srgbClr>
                </a:solidFill>
                <a:latin typeface="宋体"/>
                <a:ea typeface="宋体"/>
                <a:cs typeface="宋体"/>
              </a:rPr>
              <a:t>以中国式现代化全面推进中华民族伟大复兴的基础工程</a:t>
            </a:r>
            <a:endParaRPr lang="en-US" altLang="en-US" sz="900" dirty="0"/>
          </a:p>
        </p:txBody>
      </p:sp>
      <p:sp>
        <p:nvSpPr>
          <p:cNvPr id="264" name="textbox 264"/>
          <p:cNvSpPr/>
          <p:nvPr/>
        </p:nvSpPr>
        <p:spPr>
          <a:xfrm>
            <a:off x="3549660" y="6069541"/>
            <a:ext cx="3759834" cy="580390"/>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100000"/>
              </a:lnSpc>
            </a:pPr>
            <a:r>
              <a:rPr sz="900" kern="0" spc="40" dirty="0">
                <a:solidFill>
                  <a:srgbClr val="000000">
                    <a:alpha val="100000"/>
                  </a:srgbClr>
                </a:solidFill>
                <a:latin typeface="宋体"/>
                <a:ea typeface="宋体"/>
                <a:cs typeface="宋体"/>
              </a:rPr>
              <a:t>国家强盛和民族复兴的战略基</a:t>
            </a:r>
            <a:r>
              <a:rPr sz="900" kern="0" spc="30" dirty="0">
                <a:solidFill>
                  <a:srgbClr val="000000">
                    <a:alpha val="100000"/>
                  </a:srgbClr>
                </a:solidFill>
                <a:latin typeface="宋体"/>
                <a:ea typeface="宋体"/>
                <a:cs typeface="宋体"/>
              </a:rPr>
              <a:t>石</a:t>
            </a:r>
            <a:endParaRPr lang="en-US" altLang="en-US" sz="900" dirty="0"/>
          </a:p>
          <a:p>
            <a:pPr marL="12700" algn="l" rtl="0" eaLnBrk="0">
              <a:lnSpc>
                <a:spcPct val="100000"/>
              </a:lnSpc>
              <a:spcBef>
                <a:spcPts val="620"/>
              </a:spcBef>
            </a:pPr>
            <a:r>
              <a:rPr sz="900" kern="0" spc="50" dirty="0">
                <a:solidFill>
                  <a:srgbClr val="000000">
                    <a:alpha val="100000"/>
                  </a:srgbClr>
                </a:solidFill>
                <a:latin typeface="宋体"/>
                <a:ea typeface="宋体"/>
                <a:cs typeface="宋体"/>
              </a:rPr>
              <a:t>应对风险挑战和维护国家利益</a:t>
            </a:r>
            <a:r>
              <a:rPr sz="900" kern="0" spc="40" dirty="0">
                <a:solidFill>
                  <a:srgbClr val="000000">
                    <a:alpha val="100000"/>
                  </a:srgbClr>
                </a:solidFill>
                <a:latin typeface="宋体"/>
                <a:ea typeface="宋体"/>
                <a:cs typeface="宋体"/>
              </a:rPr>
              <a:t>的必然选择</a:t>
            </a:r>
            <a:endParaRPr lang="en-US" altLang="en-US" sz="900" dirty="0"/>
          </a:p>
          <a:p>
            <a:pPr algn="l" rtl="0" eaLnBrk="0">
              <a:lnSpc>
                <a:spcPct val="109000"/>
              </a:lnSpc>
            </a:pPr>
            <a:endParaRPr lang="en-US" altLang="en-US" sz="400" dirty="0"/>
          </a:p>
          <a:p>
            <a:pPr marL="12700" algn="l" rtl="0" eaLnBrk="0">
              <a:lnSpc>
                <a:spcPct val="99000"/>
              </a:lnSpc>
            </a:pPr>
            <a:r>
              <a:rPr sz="900" kern="0" spc="50" dirty="0">
                <a:solidFill>
                  <a:srgbClr val="000000">
                    <a:alpha val="100000"/>
                  </a:srgbClr>
                </a:solidFill>
                <a:latin typeface="宋体"/>
                <a:ea typeface="宋体"/>
                <a:cs typeface="宋体"/>
              </a:rPr>
              <a:t>构建新发展格局、推动高质量发展、满足人民美好生活需</a:t>
            </a:r>
            <a:r>
              <a:rPr sz="900" kern="0" spc="40" dirty="0">
                <a:solidFill>
                  <a:srgbClr val="000000">
                    <a:alpha val="100000"/>
                  </a:srgbClr>
                </a:solidFill>
                <a:latin typeface="宋体"/>
                <a:ea typeface="宋体"/>
                <a:cs typeface="宋体"/>
              </a:rPr>
              <a:t>要的内在要求</a:t>
            </a:r>
            <a:endParaRPr lang="en-US" altLang="en-US" sz="900" dirty="0"/>
          </a:p>
        </p:txBody>
      </p:sp>
      <p:sp>
        <p:nvSpPr>
          <p:cNvPr id="266" name="textbox 266"/>
          <p:cNvSpPr/>
          <p:nvPr/>
        </p:nvSpPr>
        <p:spPr>
          <a:xfrm>
            <a:off x="3448025" y="8507100"/>
            <a:ext cx="3256915" cy="574675"/>
          </a:xfrm>
          <a:prstGeom prst="rect">
            <a:avLst/>
          </a:prstGeom>
        </p:spPr>
        <p:txBody>
          <a:bodyPr vert="horz" wrap="square" lIns="0" tIns="0" rIns="0" bIns="0"/>
          <a:lstStyle/>
          <a:p>
            <a:pPr algn="l" rtl="0" eaLnBrk="0">
              <a:lnSpc>
                <a:spcPct val="84000"/>
              </a:lnSpc>
            </a:pPr>
            <a:endParaRPr lang="en-US" altLang="en-US" sz="100" dirty="0"/>
          </a:p>
          <a:p>
            <a:pPr marL="12700" algn="l" rtl="0" eaLnBrk="0">
              <a:lnSpc>
                <a:spcPct val="99000"/>
              </a:lnSpc>
            </a:pPr>
            <a:r>
              <a:rPr sz="900" kern="0" spc="40" dirty="0">
                <a:solidFill>
                  <a:srgbClr val="000000">
                    <a:alpha val="100000"/>
                  </a:srgbClr>
                </a:solidFill>
                <a:latin typeface="宋体"/>
                <a:ea typeface="宋体"/>
                <a:cs typeface="宋体"/>
              </a:rPr>
              <a:t>坚持党对人才工作的全面领导是做好人才工作的根本保证</a:t>
            </a:r>
            <a:endParaRPr lang="en-US" altLang="en-US" sz="900" dirty="0"/>
          </a:p>
          <a:p>
            <a:pPr marL="12700" algn="l" rtl="0" eaLnBrk="0">
              <a:lnSpc>
                <a:spcPct val="99000"/>
              </a:lnSpc>
              <a:spcBef>
                <a:spcPts val="630"/>
              </a:spcBef>
            </a:pPr>
            <a:r>
              <a:rPr sz="900" kern="0" spc="40" dirty="0">
                <a:solidFill>
                  <a:srgbClr val="000000">
                    <a:alpha val="100000"/>
                  </a:srgbClr>
                </a:solidFill>
                <a:latin typeface="宋体"/>
                <a:ea typeface="宋体"/>
                <a:cs typeface="宋体"/>
              </a:rPr>
              <a:t>坚持深化人才发展体制机制改革是做好人才工作的重要保障</a:t>
            </a:r>
            <a:endParaRPr lang="en-US" altLang="en-US" sz="900" dirty="0"/>
          </a:p>
          <a:p>
            <a:pPr algn="l" rtl="0" eaLnBrk="0">
              <a:lnSpc>
                <a:spcPct val="100000"/>
              </a:lnSpc>
            </a:pPr>
            <a:endParaRPr lang="en-US" altLang="en-US" sz="400" dirty="0"/>
          </a:p>
          <a:p>
            <a:pPr marL="12700" algn="l" rtl="0" eaLnBrk="0">
              <a:lnSpc>
                <a:spcPct val="99000"/>
              </a:lnSpc>
              <a:spcBef>
                <a:spcPts val="0"/>
              </a:spcBef>
            </a:pPr>
            <a:r>
              <a:rPr sz="900" kern="0" spc="40" dirty="0">
                <a:solidFill>
                  <a:srgbClr val="000000">
                    <a:alpha val="100000"/>
                  </a:srgbClr>
                </a:solidFill>
                <a:latin typeface="宋体"/>
                <a:ea typeface="宋体"/>
                <a:cs typeface="宋体"/>
              </a:rPr>
              <a:t>坚持营造识才爱才敬才用才的环境是做好人才工作的社会条件</a:t>
            </a:r>
            <a:endParaRPr lang="en-US" altLang="en-US" sz="900" dirty="0"/>
          </a:p>
        </p:txBody>
      </p:sp>
      <p:sp>
        <p:nvSpPr>
          <p:cNvPr id="268" name="textbox 268"/>
          <p:cNvSpPr/>
          <p:nvPr/>
        </p:nvSpPr>
        <p:spPr>
          <a:xfrm>
            <a:off x="2101835" y="4798761"/>
            <a:ext cx="4363720" cy="364490"/>
          </a:xfrm>
          <a:prstGeom prst="rect">
            <a:avLst/>
          </a:prstGeom>
        </p:spPr>
        <p:txBody>
          <a:bodyPr vert="horz" wrap="square" lIns="0" tIns="0" rIns="0" bIns="0"/>
          <a:lstStyle/>
          <a:p>
            <a:pPr algn="l" rtl="0" eaLnBrk="0">
              <a:lnSpc>
                <a:spcPct val="76000"/>
              </a:lnSpc>
            </a:pPr>
            <a:endParaRPr lang="en-US" altLang="en-US" sz="100" dirty="0"/>
          </a:p>
          <a:p>
            <a:pPr marL="1212850" indent="-1200150" algn="l" rtl="0" eaLnBrk="0">
              <a:lnSpc>
                <a:spcPct val="124000"/>
              </a:lnSpc>
            </a:pPr>
            <a:r>
              <a:rPr sz="900" kern="0" spc="50" dirty="0">
                <a:solidFill>
                  <a:srgbClr val="000000">
                    <a:alpha val="100000"/>
                  </a:srgbClr>
                </a:solidFill>
                <a:latin typeface="宋体"/>
                <a:ea typeface="宋体"/>
                <a:cs typeface="宋体"/>
              </a:rPr>
              <a:t>落实立德树人根本任务，着力解决好培养什么人、怎样培养人、为谁</a:t>
            </a:r>
            <a:r>
              <a:rPr sz="900" kern="0" spc="40" dirty="0">
                <a:solidFill>
                  <a:srgbClr val="000000">
                    <a:alpha val="100000"/>
                  </a:srgbClr>
                </a:solidFill>
                <a:latin typeface="宋体"/>
                <a:ea typeface="宋体"/>
                <a:cs typeface="宋体"/>
              </a:rPr>
              <a:t>培养人的问题</a:t>
            </a:r>
            <a:r>
              <a:rPr sz="900" kern="0" spc="0" dirty="0">
                <a:solidFill>
                  <a:srgbClr val="000000">
                    <a:alpha val="100000"/>
                  </a:srgbClr>
                </a:solidFill>
                <a:latin typeface="宋体"/>
                <a:ea typeface="宋体"/>
                <a:cs typeface="宋体"/>
              </a:rPr>
              <a:t> </a:t>
            </a:r>
            <a:r>
              <a:rPr sz="900" kern="0" spc="40" dirty="0">
                <a:solidFill>
                  <a:srgbClr val="000000">
                    <a:alpha val="100000"/>
                  </a:srgbClr>
                </a:solidFill>
                <a:latin typeface="宋体"/>
                <a:ea typeface="宋体"/>
                <a:cs typeface="宋体"/>
              </a:rPr>
              <a:t>大力促进教育公平</a:t>
            </a:r>
            <a:endParaRPr lang="en-US" altLang="en-US" sz="900" dirty="0"/>
          </a:p>
        </p:txBody>
      </p:sp>
      <p:sp>
        <p:nvSpPr>
          <p:cNvPr id="270" name="textbox 270"/>
          <p:cNvSpPr/>
          <p:nvPr/>
        </p:nvSpPr>
        <p:spPr>
          <a:xfrm>
            <a:off x="2101835" y="7941984"/>
            <a:ext cx="1950720" cy="441325"/>
          </a:xfrm>
          <a:prstGeom prst="rect">
            <a:avLst/>
          </a:prstGeom>
        </p:spPr>
        <p:txBody>
          <a:bodyPr vert="horz" wrap="square" lIns="0" tIns="0" rIns="0" bIns="0"/>
          <a:lstStyle/>
          <a:p>
            <a:pPr algn="l" rtl="0" eaLnBrk="0">
              <a:lnSpc>
                <a:spcPct val="84000"/>
              </a:lnSpc>
            </a:pPr>
            <a:endParaRPr lang="en-US" altLang="en-US" sz="100" dirty="0"/>
          </a:p>
          <a:p>
            <a:pPr marL="12700" algn="l" rtl="0" eaLnBrk="0">
              <a:lnSpc>
                <a:spcPct val="99000"/>
              </a:lnSpc>
            </a:pPr>
            <a:r>
              <a:rPr sz="900" kern="0" spc="40" dirty="0">
                <a:solidFill>
                  <a:srgbClr val="000000">
                    <a:alpha val="100000"/>
                  </a:srgbClr>
                </a:solidFill>
                <a:latin typeface="宋体"/>
                <a:ea typeface="宋体"/>
                <a:cs typeface="宋体"/>
              </a:rPr>
              <a:t>培养人才是国家和民族长远</a:t>
            </a:r>
            <a:r>
              <a:rPr sz="900" kern="0" spc="30" dirty="0">
                <a:solidFill>
                  <a:srgbClr val="000000">
                    <a:alpha val="100000"/>
                  </a:srgbClr>
                </a:solidFill>
                <a:latin typeface="宋体"/>
                <a:ea typeface="宋体"/>
                <a:cs typeface="宋体"/>
              </a:rPr>
              <a:t>发展</a:t>
            </a:r>
            <a:r>
              <a:rPr sz="900" kern="0" spc="30" dirty="0">
                <a:solidFill>
                  <a:srgbClr val="2BABCC">
                    <a:alpha val="100000"/>
                  </a:srgbClr>
                </a:solidFill>
                <a:latin typeface="宋体"/>
                <a:ea typeface="宋体"/>
                <a:cs typeface="宋体"/>
              </a:rPr>
              <a:t>大</a:t>
            </a:r>
            <a:r>
              <a:rPr sz="900" kern="0" spc="30" dirty="0">
                <a:solidFill>
                  <a:srgbClr val="000000">
                    <a:alpha val="100000"/>
                  </a:srgbClr>
                </a:solidFill>
                <a:latin typeface="宋体"/>
                <a:ea typeface="宋体"/>
                <a:cs typeface="宋体"/>
              </a:rPr>
              <a:t>计</a:t>
            </a:r>
            <a:endParaRPr lang="en-US" altLang="en-US" sz="900" dirty="0"/>
          </a:p>
          <a:p>
            <a:pPr algn="l" rtl="0" eaLnBrk="0">
              <a:lnSpc>
                <a:spcPct val="104000"/>
              </a:lnSpc>
            </a:pPr>
            <a:endParaRPr lang="en-US" altLang="en-US" sz="900" dirty="0"/>
          </a:p>
          <a:p>
            <a:pPr algn="l" rtl="0" eaLnBrk="0">
              <a:lnSpc>
                <a:spcPct val="7000"/>
              </a:lnSpc>
            </a:pPr>
            <a:endParaRPr lang="en-US" altLang="en-US" sz="100" dirty="0"/>
          </a:p>
          <a:p>
            <a:pPr marL="12700" algn="l" rtl="0" eaLnBrk="0">
              <a:lnSpc>
                <a:spcPct val="99000"/>
              </a:lnSpc>
            </a:pPr>
            <a:r>
              <a:rPr sz="900" kern="0" spc="50" dirty="0">
                <a:solidFill>
                  <a:srgbClr val="000000">
                    <a:alpha val="100000"/>
                  </a:srgbClr>
                </a:solidFill>
                <a:latin typeface="宋体"/>
                <a:ea typeface="宋体"/>
                <a:cs typeface="宋体"/>
              </a:rPr>
              <a:t>培养造就大批德才兼备</a:t>
            </a:r>
            <a:r>
              <a:rPr sz="900" kern="0" spc="40" dirty="0">
                <a:solidFill>
                  <a:srgbClr val="000000">
                    <a:alpha val="100000"/>
                  </a:srgbClr>
                </a:solidFill>
                <a:latin typeface="宋体"/>
                <a:ea typeface="宋体"/>
                <a:cs typeface="宋体"/>
              </a:rPr>
              <a:t>的高素质人才</a:t>
            </a:r>
            <a:endParaRPr lang="en-US" altLang="en-US" sz="900" dirty="0"/>
          </a:p>
        </p:txBody>
      </p:sp>
      <p:sp>
        <p:nvSpPr>
          <p:cNvPr id="272" name="textbox 272"/>
          <p:cNvSpPr/>
          <p:nvPr/>
        </p:nvSpPr>
        <p:spPr>
          <a:xfrm>
            <a:off x="4127506" y="8113410"/>
            <a:ext cx="2081529" cy="389890"/>
          </a:xfrm>
          <a:prstGeom prst="rect">
            <a:avLst/>
          </a:prstGeom>
        </p:spPr>
        <p:txBody>
          <a:bodyPr vert="horz" wrap="square" lIns="0" tIns="0" rIns="0" bIns="0"/>
          <a:lstStyle/>
          <a:p>
            <a:pPr algn="l" rtl="0" eaLnBrk="0">
              <a:lnSpc>
                <a:spcPct val="84000"/>
              </a:lnSpc>
            </a:pPr>
            <a:endParaRPr lang="en-US" altLang="en-US" sz="100" dirty="0"/>
          </a:p>
          <a:p>
            <a:pPr marL="12700" algn="l" rtl="0" eaLnBrk="0">
              <a:lnSpc>
                <a:spcPct val="99000"/>
              </a:lnSpc>
            </a:pPr>
            <a:r>
              <a:rPr sz="900" kern="0" spc="40" dirty="0">
                <a:solidFill>
                  <a:srgbClr val="000000">
                    <a:alpha val="100000"/>
                  </a:srgbClr>
                </a:solidFill>
                <a:latin typeface="宋体"/>
                <a:ea typeface="宋体"/>
                <a:cs typeface="宋体"/>
              </a:rPr>
              <a:t>走好人才自主培养之路</a:t>
            </a:r>
            <a:endParaRPr lang="en-US" altLang="en-US" sz="900" dirty="0"/>
          </a:p>
          <a:p>
            <a:pPr algn="l" rtl="0" eaLnBrk="0">
              <a:lnSpc>
                <a:spcPct val="101000"/>
              </a:lnSpc>
            </a:pPr>
            <a:endParaRPr lang="en-US" altLang="en-US" sz="600" dirty="0"/>
          </a:p>
          <a:p>
            <a:pPr marL="43815" algn="l" rtl="0" eaLnBrk="0">
              <a:lnSpc>
                <a:spcPct val="99000"/>
              </a:lnSpc>
              <a:spcBef>
                <a:spcPts val="5"/>
              </a:spcBef>
            </a:pPr>
            <a:r>
              <a:rPr sz="900" kern="0" spc="40" dirty="0">
                <a:solidFill>
                  <a:srgbClr val="12A9D8">
                    <a:alpha val="100000"/>
                  </a:srgbClr>
                </a:solidFill>
                <a:latin typeface="宋体"/>
                <a:ea typeface="宋体"/>
                <a:cs typeface="宋体"/>
              </a:rPr>
              <a:t>加快建设世界重要人才中</a:t>
            </a:r>
            <a:r>
              <a:rPr sz="900" kern="0" spc="30" dirty="0">
                <a:solidFill>
                  <a:srgbClr val="12A9D8">
                    <a:alpha val="100000"/>
                  </a:srgbClr>
                </a:solidFill>
                <a:latin typeface="宋体"/>
                <a:ea typeface="宋体"/>
                <a:cs typeface="宋体"/>
              </a:rPr>
              <a:t>心和创新高地</a:t>
            </a:r>
            <a:endParaRPr lang="en-US" altLang="en-US" sz="900" dirty="0"/>
          </a:p>
        </p:txBody>
      </p:sp>
      <p:sp>
        <p:nvSpPr>
          <p:cNvPr id="274" name="textbox 274"/>
          <p:cNvSpPr/>
          <p:nvPr/>
        </p:nvSpPr>
        <p:spPr>
          <a:xfrm>
            <a:off x="3302033" y="5611924"/>
            <a:ext cx="1828800" cy="358775"/>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30" dirty="0">
                <a:solidFill>
                  <a:srgbClr val="000000">
                    <a:alpha val="100000"/>
                  </a:srgbClr>
                </a:solidFill>
                <a:latin typeface="宋体"/>
                <a:ea typeface="宋体"/>
                <a:cs typeface="宋体"/>
              </a:rPr>
              <a:t>坚持深化教育改革创新</a:t>
            </a:r>
            <a:endParaRPr lang="en-US" altLang="en-US" sz="900" dirty="0"/>
          </a:p>
          <a:p>
            <a:pPr algn="l" rtl="0" eaLnBrk="0">
              <a:lnSpc>
                <a:spcPct val="100000"/>
              </a:lnSpc>
            </a:pPr>
            <a:endParaRPr lang="en-US" altLang="en-US" sz="400" dirty="0"/>
          </a:p>
          <a:p>
            <a:pPr marL="12700" algn="l" rtl="0" eaLnBrk="0">
              <a:lnSpc>
                <a:spcPct val="99000"/>
              </a:lnSpc>
              <a:spcBef>
                <a:spcPts val="0"/>
              </a:spcBef>
            </a:pPr>
            <a:r>
              <a:rPr sz="900" kern="0" spc="40" dirty="0">
                <a:solidFill>
                  <a:srgbClr val="000000">
                    <a:alpha val="100000"/>
                  </a:srgbClr>
                </a:solidFill>
                <a:latin typeface="宋体"/>
                <a:ea typeface="宋体"/>
                <a:cs typeface="宋体"/>
              </a:rPr>
              <a:t>坚持把教师队伍建设作为基础工作</a:t>
            </a:r>
            <a:endParaRPr lang="en-US" altLang="en-US" sz="900" dirty="0"/>
          </a:p>
        </p:txBody>
      </p:sp>
      <p:sp>
        <p:nvSpPr>
          <p:cNvPr id="276" name="textbox 276"/>
          <p:cNvSpPr/>
          <p:nvPr/>
        </p:nvSpPr>
        <p:spPr>
          <a:xfrm>
            <a:off x="3302033" y="5218128"/>
            <a:ext cx="1709420" cy="345440"/>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30" dirty="0">
                <a:solidFill>
                  <a:srgbClr val="000000">
                    <a:alpha val="100000"/>
                  </a:srgbClr>
                </a:solidFill>
                <a:latin typeface="宋体"/>
                <a:ea typeface="宋体"/>
                <a:cs typeface="宋体"/>
              </a:rPr>
              <a:t>加快建设高质量教育体系</a:t>
            </a:r>
            <a:endParaRPr lang="en-US" altLang="en-US" sz="900" dirty="0"/>
          </a:p>
          <a:p>
            <a:pPr algn="l" rtl="0" eaLnBrk="0">
              <a:lnSpc>
                <a:spcPct val="104000"/>
              </a:lnSpc>
            </a:pPr>
            <a:endParaRPr lang="en-US" altLang="en-US" sz="300" dirty="0"/>
          </a:p>
          <a:p>
            <a:pPr marL="12700" algn="l" rtl="0" eaLnBrk="0">
              <a:lnSpc>
                <a:spcPct val="99000"/>
              </a:lnSpc>
              <a:spcBef>
                <a:spcPts val="0"/>
              </a:spcBef>
            </a:pPr>
            <a:r>
              <a:rPr sz="900" kern="0" spc="40" dirty="0">
                <a:solidFill>
                  <a:srgbClr val="000000">
                    <a:alpha val="100000"/>
                  </a:srgbClr>
                </a:solidFill>
                <a:latin typeface="宋体"/>
                <a:ea typeface="宋体"/>
                <a:cs typeface="宋体"/>
              </a:rPr>
              <a:t>提升教育服务经济社会发展能力</a:t>
            </a:r>
            <a:endParaRPr lang="en-US" altLang="en-US" sz="900" dirty="0"/>
          </a:p>
        </p:txBody>
      </p:sp>
      <p:sp>
        <p:nvSpPr>
          <p:cNvPr id="278" name="textbox 278"/>
          <p:cNvSpPr/>
          <p:nvPr/>
        </p:nvSpPr>
        <p:spPr>
          <a:xfrm>
            <a:off x="2616206" y="2823899"/>
            <a:ext cx="1586864" cy="290195"/>
          </a:xfrm>
          <a:prstGeom prst="rect">
            <a:avLst/>
          </a:prstGeom>
        </p:spPr>
        <p:txBody>
          <a:bodyPr vert="horz" wrap="square" lIns="0" tIns="0" rIns="0" bIns="0"/>
          <a:lstStyle/>
          <a:p>
            <a:pPr algn="l" rtl="0" eaLnBrk="0">
              <a:lnSpc>
                <a:spcPct val="92000"/>
              </a:lnSpc>
            </a:pPr>
            <a:endParaRPr lang="en-US" altLang="en-US" sz="100" dirty="0"/>
          </a:p>
          <a:p>
            <a:pPr marL="12700" algn="l" rtl="0" eaLnBrk="0">
              <a:lnSpc>
                <a:spcPct val="96000"/>
              </a:lnSpc>
            </a:pPr>
            <a:r>
              <a:rPr sz="900" kern="0" spc="40" dirty="0">
                <a:solidFill>
                  <a:srgbClr val="000000">
                    <a:alpha val="100000"/>
                  </a:srgbClr>
                </a:solidFill>
                <a:latin typeface="宋体"/>
                <a:ea typeface="宋体"/>
                <a:cs typeface="宋体"/>
              </a:rPr>
              <a:t>深入实施科教兴国战</a:t>
            </a:r>
            <a:r>
              <a:rPr sz="900" kern="0" spc="30" dirty="0">
                <a:solidFill>
                  <a:srgbClr val="000000">
                    <a:alpha val="100000"/>
                  </a:srgbClr>
                </a:solidFill>
                <a:latin typeface="宋体"/>
                <a:ea typeface="宋体"/>
                <a:cs typeface="宋体"/>
              </a:rPr>
              <a:t>略、人才</a:t>
            </a:r>
            <a:r>
              <a:rPr sz="900" kern="0" spc="-10" dirty="0">
                <a:solidFill>
                  <a:srgbClr val="000000">
                    <a:alpha val="100000"/>
                  </a:srgbClr>
                </a:solidFill>
                <a:latin typeface="宋体"/>
                <a:ea typeface="宋体"/>
                <a:cs typeface="宋体"/>
              </a:rPr>
              <a:t> </a:t>
            </a:r>
            <a:r>
              <a:rPr sz="900" kern="0" spc="40" dirty="0">
                <a:solidFill>
                  <a:srgbClr val="000000">
                    <a:alpha val="100000"/>
                  </a:srgbClr>
                </a:solidFill>
                <a:latin typeface="宋体"/>
                <a:ea typeface="宋体"/>
                <a:cs typeface="宋体"/>
              </a:rPr>
              <a:t>强国战略、创新驱动发展战略</a:t>
            </a:r>
            <a:endParaRPr lang="en-US" altLang="en-US" sz="900" dirty="0"/>
          </a:p>
        </p:txBody>
      </p:sp>
      <p:sp>
        <p:nvSpPr>
          <p:cNvPr id="280" name="textbox 280"/>
          <p:cNvSpPr/>
          <p:nvPr/>
        </p:nvSpPr>
        <p:spPr>
          <a:xfrm>
            <a:off x="927102" y="3077886"/>
            <a:ext cx="1456689" cy="283209"/>
          </a:xfrm>
          <a:prstGeom prst="rect">
            <a:avLst/>
          </a:prstGeom>
        </p:spPr>
        <p:txBody>
          <a:bodyPr vert="horz" wrap="square" lIns="0" tIns="0" rIns="0" bIns="0"/>
          <a:lstStyle/>
          <a:p>
            <a:pPr algn="l" rtl="0" eaLnBrk="0">
              <a:lnSpc>
                <a:spcPct val="80000"/>
              </a:lnSpc>
            </a:pPr>
            <a:endParaRPr lang="en-US" altLang="en-US" sz="100" dirty="0"/>
          </a:p>
          <a:p>
            <a:pPr marL="12700" indent="75565" algn="l" rtl="0" eaLnBrk="0">
              <a:lnSpc>
                <a:spcPct val="94000"/>
              </a:lnSpc>
            </a:pPr>
            <a:r>
              <a:rPr sz="900" kern="0" spc="40" dirty="0">
                <a:solidFill>
                  <a:srgbClr val="000000">
                    <a:alpha val="100000"/>
                  </a:srgbClr>
                </a:solidFill>
                <a:latin typeface="宋体"/>
                <a:ea typeface="宋体"/>
                <a:cs typeface="宋体"/>
              </a:rPr>
              <a:t>全面建设社会主义现代化 国家的基础性、战略</a:t>
            </a:r>
            <a:r>
              <a:rPr sz="900" kern="0" spc="30" dirty="0">
                <a:solidFill>
                  <a:srgbClr val="000000">
                    <a:alpha val="100000"/>
                  </a:srgbClr>
                </a:solidFill>
                <a:latin typeface="宋体"/>
                <a:ea typeface="宋体"/>
                <a:cs typeface="宋体"/>
              </a:rPr>
              <a:t>性支撑</a:t>
            </a:r>
            <a:endParaRPr lang="en-US" altLang="en-US" sz="900" dirty="0"/>
          </a:p>
        </p:txBody>
      </p:sp>
      <p:sp>
        <p:nvSpPr>
          <p:cNvPr id="282" name="textbox 282"/>
          <p:cNvSpPr/>
          <p:nvPr/>
        </p:nvSpPr>
        <p:spPr>
          <a:xfrm>
            <a:off x="4311657" y="2804781"/>
            <a:ext cx="1227455" cy="314325"/>
          </a:xfrm>
          <a:prstGeom prst="rect">
            <a:avLst/>
          </a:prstGeom>
        </p:spPr>
        <p:txBody>
          <a:bodyPr vert="horz" wrap="square" lIns="0" tIns="0" rIns="0" bIns="0"/>
          <a:lstStyle/>
          <a:p>
            <a:pPr algn="l" rtl="0" eaLnBrk="0">
              <a:lnSpc>
                <a:spcPct val="84000"/>
              </a:lnSpc>
            </a:pPr>
            <a:endParaRPr lang="en-US" altLang="en-US" sz="100" dirty="0"/>
          </a:p>
          <a:p>
            <a:pPr marL="12700" algn="l" rtl="0" eaLnBrk="0">
              <a:lnSpc>
                <a:spcPct val="99000"/>
              </a:lnSpc>
            </a:pPr>
            <a:r>
              <a:rPr sz="900" kern="0" spc="40" dirty="0">
                <a:solidFill>
                  <a:srgbClr val="25A5C6">
                    <a:alpha val="100000"/>
                  </a:srgbClr>
                </a:solidFill>
                <a:latin typeface="宋体"/>
                <a:ea typeface="宋体"/>
                <a:cs typeface="宋体"/>
              </a:rPr>
              <a:t>科学技术是第一生产力</a:t>
            </a:r>
            <a:endParaRPr lang="en-US" altLang="en-US" sz="900" dirty="0"/>
          </a:p>
          <a:p>
            <a:pPr marL="12700" algn="l" rtl="0" eaLnBrk="0">
              <a:lnSpc>
                <a:spcPct val="99000"/>
              </a:lnSpc>
              <a:spcBef>
                <a:spcPts val="130"/>
              </a:spcBef>
            </a:pPr>
            <a:r>
              <a:rPr sz="900" kern="0" spc="40" dirty="0">
                <a:solidFill>
                  <a:srgbClr val="000000">
                    <a:alpha val="100000"/>
                  </a:srgbClr>
                </a:solidFill>
                <a:latin typeface="宋体"/>
                <a:ea typeface="宋体"/>
                <a:cs typeface="宋体"/>
              </a:rPr>
              <a:t>人才资源是第一资源</a:t>
            </a:r>
            <a:endParaRPr lang="en-US" altLang="en-US" sz="900" dirty="0"/>
          </a:p>
        </p:txBody>
      </p:sp>
      <p:sp>
        <p:nvSpPr>
          <p:cNvPr id="284" name="textbox 284"/>
          <p:cNvSpPr/>
          <p:nvPr/>
        </p:nvSpPr>
        <p:spPr>
          <a:xfrm>
            <a:off x="2616206" y="3420736"/>
            <a:ext cx="1328419" cy="282575"/>
          </a:xfrm>
          <a:prstGeom prst="rect">
            <a:avLst/>
          </a:prstGeom>
        </p:spPr>
        <p:txBody>
          <a:bodyPr vert="horz" wrap="square" lIns="0" tIns="0" rIns="0" bIns="0"/>
          <a:lstStyle/>
          <a:p>
            <a:pPr algn="l" rtl="0" eaLnBrk="0">
              <a:lnSpc>
                <a:spcPct val="75000"/>
              </a:lnSpc>
            </a:pPr>
            <a:endParaRPr lang="en-US" altLang="en-US" sz="100" dirty="0"/>
          </a:p>
          <a:p>
            <a:pPr marL="12700" algn="l" rtl="0" eaLnBrk="0">
              <a:lnSpc>
                <a:spcPct val="94000"/>
              </a:lnSpc>
            </a:pPr>
            <a:r>
              <a:rPr sz="900" kern="0" spc="30" dirty="0">
                <a:solidFill>
                  <a:srgbClr val="000000">
                    <a:alpha val="100000"/>
                  </a:srgbClr>
                </a:solidFill>
                <a:latin typeface="宋体"/>
                <a:ea typeface="宋体"/>
                <a:cs typeface="宋体"/>
              </a:rPr>
              <a:t>坚持教育优先发展、科技</a:t>
            </a:r>
            <a:r>
              <a:rPr sz="900" kern="0" spc="-10" dirty="0">
                <a:solidFill>
                  <a:srgbClr val="000000">
                    <a:alpha val="100000"/>
                  </a:srgbClr>
                </a:solidFill>
                <a:latin typeface="宋体"/>
                <a:ea typeface="宋体"/>
                <a:cs typeface="宋体"/>
              </a:rPr>
              <a:t> </a:t>
            </a:r>
            <a:r>
              <a:rPr sz="900" kern="0" spc="30" dirty="0">
                <a:solidFill>
                  <a:srgbClr val="000000">
                    <a:alpha val="100000"/>
                  </a:srgbClr>
                </a:solidFill>
                <a:latin typeface="宋体"/>
                <a:ea typeface="宋体"/>
                <a:cs typeface="宋体"/>
              </a:rPr>
              <a:t>自立百强、人才引领驱动</a:t>
            </a:r>
            <a:endParaRPr lang="en-US" altLang="en-US" sz="900" dirty="0"/>
          </a:p>
        </p:txBody>
      </p:sp>
      <p:sp>
        <p:nvSpPr>
          <p:cNvPr id="286" name="textbox 286"/>
          <p:cNvSpPr/>
          <p:nvPr/>
        </p:nvSpPr>
        <p:spPr>
          <a:xfrm>
            <a:off x="2616206" y="2550794"/>
            <a:ext cx="2411729" cy="161925"/>
          </a:xfrm>
          <a:prstGeom prst="rect">
            <a:avLst/>
          </a:prstGeom>
        </p:spPr>
        <p:txBody>
          <a:bodyPr vert="horz" wrap="square" lIns="0" tIns="0" rIns="0" bIns="0"/>
          <a:lstStyle/>
          <a:p>
            <a:pPr algn="l" rtl="0" eaLnBrk="0">
              <a:lnSpc>
                <a:spcPct val="84000"/>
              </a:lnSpc>
            </a:pPr>
            <a:endParaRPr lang="en-US" altLang="en-US" sz="100" dirty="0"/>
          </a:p>
          <a:p>
            <a:pPr marL="12700" algn="l" rtl="0" eaLnBrk="0">
              <a:lnSpc>
                <a:spcPct val="99000"/>
              </a:lnSpc>
            </a:pPr>
            <a:r>
              <a:rPr sz="900" kern="0" spc="40" dirty="0">
                <a:solidFill>
                  <a:srgbClr val="000000">
                    <a:alpha val="100000"/>
                  </a:srgbClr>
                </a:solidFill>
                <a:latin typeface="宋体"/>
                <a:ea typeface="宋体"/>
                <a:cs typeface="宋体"/>
              </a:rPr>
              <a:t>坚持教育发展、科技创新、人才培养一</a:t>
            </a:r>
            <a:r>
              <a:rPr sz="900" kern="0" spc="30" dirty="0">
                <a:solidFill>
                  <a:srgbClr val="000000">
                    <a:alpha val="100000"/>
                  </a:srgbClr>
                </a:solidFill>
                <a:latin typeface="宋体"/>
                <a:ea typeface="宋体"/>
                <a:cs typeface="宋体"/>
              </a:rPr>
              <a:t>体推进</a:t>
            </a:r>
            <a:endParaRPr lang="en-US" altLang="en-US" sz="900" dirty="0"/>
          </a:p>
        </p:txBody>
      </p:sp>
      <p:sp>
        <p:nvSpPr>
          <p:cNvPr id="288" name="textbox 288"/>
          <p:cNvSpPr/>
          <p:nvPr/>
        </p:nvSpPr>
        <p:spPr>
          <a:xfrm>
            <a:off x="2209817" y="6125839"/>
            <a:ext cx="1198880" cy="282575"/>
          </a:xfrm>
          <a:prstGeom prst="rect">
            <a:avLst/>
          </a:prstGeom>
        </p:spPr>
        <p:txBody>
          <a:bodyPr vert="horz" wrap="square" lIns="0" tIns="0" rIns="0" bIns="0"/>
          <a:lstStyle/>
          <a:p>
            <a:pPr algn="l" rtl="0" eaLnBrk="0">
              <a:lnSpc>
                <a:spcPct val="75000"/>
              </a:lnSpc>
            </a:pPr>
            <a:endParaRPr lang="en-US" altLang="en-US" sz="100" dirty="0"/>
          </a:p>
          <a:p>
            <a:pPr marL="62230" indent="-50165" algn="l" rtl="0" eaLnBrk="0">
              <a:lnSpc>
                <a:spcPct val="94000"/>
              </a:lnSpc>
            </a:pPr>
            <a:r>
              <a:rPr sz="900" kern="0" spc="20" dirty="0">
                <a:solidFill>
                  <a:srgbClr val="000000">
                    <a:alpha val="100000"/>
                  </a:srgbClr>
                </a:solidFill>
                <a:latin typeface="宋体"/>
                <a:ea typeface="宋体"/>
                <a:cs typeface="宋体"/>
              </a:rPr>
              <a:t>科技强则国家强，实现 </a:t>
            </a:r>
            <a:r>
              <a:rPr sz="900" kern="0" spc="40" dirty="0">
                <a:solidFill>
                  <a:srgbClr val="000000">
                    <a:alpha val="100000"/>
                  </a:srgbClr>
                </a:solidFill>
                <a:latin typeface="宋体"/>
                <a:ea typeface="宋体"/>
                <a:cs typeface="宋体"/>
              </a:rPr>
              <a:t>高水平科技自立自强</a:t>
            </a:r>
            <a:endParaRPr lang="en-US" altLang="en-US" sz="900" dirty="0"/>
          </a:p>
        </p:txBody>
      </p:sp>
      <p:sp>
        <p:nvSpPr>
          <p:cNvPr id="290" name="textbox 290"/>
          <p:cNvSpPr/>
          <p:nvPr/>
        </p:nvSpPr>
        <p:spPr>
          <a:xfrm>
            <a:off x="2101835" y="8589662"/>
            <a:ext cx="1227455" cy="276859"/>
          </a:xfrm>
          <a:prstGeom prst="rect">
            <a:avLst/>
          </a:prstGeom>
        </p:spPr>
        <p:txBody>
          <a:bodyPr vert="horz" wrap="square" lIns="0" tIns="0" rIns="0" bIns="0"/>
          <a:lstStyle/>
          <a:p>
            <a:pPr algn="l" rtl="0" eaLnBrk="0">
              <a:lnSpc>
                <a:spcPct val="74000"/>
              </a:lnSpc>
            </a:pPr>
            <a:endParaRPr lang="en-US" altLang="en-US" sz="100" dirty="0"/>
          </a:p>
          <a:p>
            <a:pPr marL="12700" algn="l" rtl="0" eaLnBrk="0">
              <a:lnSpc>
                <a:spcPct val="92000"/>
              </a:lnSpc>
            </a:pPr>
            <a:r>
              <a:rPr sz="900" kern="0" spc="40" dirty="0">
                <a:solidFill>
                  <a:srgbClr val="000000">
                    <a:alpha val="100000"/>
                  </a:srgbClr>
                </a:solidFill>
                <a:latin typeface="宋体"/>
                <a:ea typeface="宋体"/>
                <a:cs typeface="宋体"/>
              </a:rPr>
              <a:t>把备方面优秀人才集聚 </a:t>
            </a:r>
            <a:r>
              <a:rPr sz="900" kern="0" spc="20" dirty="0">
                <a:solidFill>
                  <a:srgbClr val="000000">
                    <a:alpha val="100000"/>
                  </a:srgbClr>
                </a:solidFill>
                <a:latin typeface="宋体"/>
                <a:ea typeface="宋体"/>
                <a:cs typeface="宋体"/>
              </a:rPr>
              <a:t>到党和国家的事业中来</a:t>
            </a:r>
            <a:endParaRPr lang="en-US" altLang="en-US" sz="900" dirty="0"/>
          </a:p>
        </p:txBody>
      </p:sp>
      <p:sp>
        <p:nvSpPr>
          <p:cNvPr id="292" name="textbox 292"/>
          <p:cNvSpPr/>
          <p:nvPr/>
        </p:nvSpPr>
        <p:spPr>
          <a:xfrm>
            <a:off x="420156" y="4647744"/>
            <a:ext cx="142239" cy="2429510"/>
          </a:xfrm>
          <a:prstGeom prst="rect">
            <a:avLst/>
          </a:prstGeom>
        </p:spPr>
        <p:txBody>
          <a:bodyPr vert="eaVert" wrap="square" lIns="0" tIns="0" rIns="0" bIns="0"/>
          <a:lstStyle/>
          <a:p>
            <a:pPr algn="l" rtl="0" eaLnBrk="0">
              <a:lnSpc>
                <a:spcPct val="81000"/>
              </a:lnSpc>
            </a:pPr>
            <a:endParaRPr lang="en-US" altLang="en-US" sz="100" dirty="0"/>
          </a:p>
          <a:p>
            <a:pPr marL="12700" algn="l" rtl="0" eaLnBrk="0">
              <a:lnSpc>
                <a:spcPct val="94000"/>
              </a:lnSpc>
            </a:pPr>
            <a:r>
              <a:rPr sz="800" kern="0" spc="190" dirty="0">
                <a:solidFill>
                  <a:srgbClr val="000000">
                    <a:alpha val="100000"/>
                  </a:srgbClr>
                </a:solidFill>
                <a:latin typeface="宋体"/>
                <a:ea typeface="宋体"/>
                <a:cs typeface="宋体"/>
              </a:rPr>
              <a:t>社会至义现代化建设的教</a:t>
            </a:r>
            <a:r>
              <a:rPr sz="800" kern="0" spc="180" dirty="0">
                <a:solidFill>
                  <a:srgbClr val="000000">
                    <a:alpha val="100000"/>
                  </a:srgbClr>
                </a:solidFill>
                <a:latin typeface="宋体"/>
                <a:ea typeface="宋体"/>
                <a:cs typeface="宋体"/>
              </a:rPr>
              <a:t>育(科技(人才成略</a:t>
            </a:r>
            <a:endParaRPr lang="en-US" altLang="en-US" sz="800" dirty="0"/>
          </a:p>
        </p:txBody>
      </p:sp>
      <p:sp>
        <p:nvSpPr>
          <p:cNvPr id="294" name="textbox 294"/>
          <p:cNvSpPr/>
          <p:nvPr/>
        </p:nvSpPr>
        <p:spPr>
          <a:xfrm>
            <a:off x="2101835" y="4309799"/>
            <a:ext cx="1809750" cy="161925"/>
          </a:xfrm>
          <a:prstGeom prst="rect">
            <a:avLst/>
          </a:prstGeom>
        </p:spPr>
        <p:txBody>
          <a:bodyPr vert="horz" wrap="square" lIns="0" tIns="0" rIns="0" bIns="0"/>
          <a:lstStyle/>
          <a:p>
            <a:pPr algn="l" rtl="0" eaLnBrk="0">
              <a:lnSpc>
                <a:spcPct val="84000"/>
              </a:lnSpc>
            </a:pPr>
            <a:endParaRPr lang="en-US" altLang="en-US" sz="100" dirty="0"/>
          </a:p>
          <a:p>
            <a:pPr marL="12700" algn="l" rtl="0" eaLnBrk="0">
              <a:lnSpc>
                <a:spcPct val="99000"/>
              </a:lnSpc>
            </a:pPr>
            <a:r>
              <a:rPr sz="900" kern="0" spc="30" dirty="0">
                <a:solidFill>
                  <a:srgbClr val="000000">
                    <a:alpha val="100000"/>
                  </a:srgbClr>
                </a:solidFill>
                <a:latin typeface="宋体"/>
                <a:ea typeface="宋体"/>
                <a:cs typeface="宋体"/>
              </a:rPr>
              <a:t>教育是民族振兴、社会进步的基石</a:t>
            </a:r>
            <a:endParaRPr lang="en-US" altLang="en-US" sz="900" dirty="0"/>
          </a:p>
        </p:txBody>
      </p:sp>
      <p:sp>
        <p:nvSpPr>
          <p:cNvPr id="296" name="textbox 296"/>
          <p:cNvSpPr/>
          <p:nvPr/>
        </p:nvSpPr>
        <p:spPr>
          <a:xfrm>
            <a:off x="2101835" y="5414972"/>
            <a:ext cx="1083310" cy="161925"/>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99000"/>
              </a:lnSpc>
            </a:pPr>
            <a:r>
              <a:rPr sz="900" kern="0" spc="20" dirty="0">
                <a:solidFill>
                  <a:srgbClr val="000000">
                    <a:alpha val="100000"/>
                  </a:srgbClr>
                </a:solidFill>
                <a:latin typeface="宋体"/>
                <a:ea typeface="宋体"/>
                <a:cs typeface="宋体"/>
              </a:rPr>
              <a:t>办好人民满意的教育</a:t>
            </a:r>
            <a:endParaRPr lang="en-US" altLang="en-US" sz="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8" name="picture 298"/>
          <p:cNvPicPr>
            <a:picLocks noChangeAspect="1"/>
          </p:cNvPicPr>
          <p:nvPr/>
        </p:nvPicPr>
        <p:blipFill>
          <a:blip r:embed="rId2"/>
          <a:stretch>
            <a:fillRect/>
          </a:stretch>
        </p:blipFill>
        <p:spPr>
          <a:xfrm rot="21600000">
            <a:off x="330219" y="2279688"/>
            <a:ext cx="7010391" cy="6965952"/>
          </a:xfrm>
          <a:prstGeom prst="rect">
            <a:avLst/>
          </a:prstGeom>
        </p:spPr>
      </p:pic>
      <p:sp>
        <p:nvSpPr>
          <p:cNvPr id="300" name="textbox 300"/>
          <p:cNvSpPr/>
          <p:nvPr/>
        </p:nvSpPr>
        <p:spPr>
          <a:xfrm>
            <a:off x="3784591" y="2849212"/>
            <a:ext cx="3516629" cy="1830070"/>
          </a:xfrm>
          <a:prstGeom prst="rect">
            <a:avLst/>
          </a:prstGeom>
        </p:spPr>
        <p:txBody>
          <a:bodyPr vert="horz" wrap="square" lIns="0" tIns="0" rIns="0" bIns="0"/>
          <a:lstStyle/>
          <a:p>
            <a:pPr algn="l" rtl="0" eaLnBrk="0">
              <a:lnSpc>
                <a:spcPct val="90000"/>
              </a:lnSpc>
            </a:pPr>
            <a:endParaRPr lang="en-US" altLang="en-US" sz="100" dirty="0"/>
          </a:p>
          <a:p>
            <a:pPr marL="81915" algn="l" rtl="0" eaLnBrk="0">
              <a:lnSpc>
                <a:spcPct val="112000"/>
              </a:lnSpc>
            </a:pPr>
            <a:r>
              <a:rPr sz="900" kern="0" spc="30" dirty="0">
                <a:solidFill>
                  <a:srgbClr val="000000">
                    <a:alpha val="100000"/>
                  </a:srgbClr>
                </a:solidFill>
                <a:latin typeface="宋体"/>
                <a:ea typeface="宋体"/>
                <a:cs typeface="宋体"/>
              </a:rPr>
              <a:t>由根本政治制度、基本政治制度、重要政治制度等组成</a:t>
            </a:r>
            <a:r>
              <a:rPr sz="900" kern="0" spc="20" dirty="0">
                <a:solidFill>
                  <a:srgbClr val="000000">
                    <a:alpha val="100000"/>
                  </a:srgbClr>
                </a:solidFill>
                <a:latin typeface="宋体"/>
                <a:ea typeface="宋体"/>
                <a:cs typeface="宋体"/>
              </a:rPr>
              <a:t>的制度体系</a:t>
            </a:r>
            <a:r>
              <a:rPr sz="900" kern="0" spc="0" dirty="0">
                <a:solidFill>
                  <a:srgbClr val="000000">
                    <a:alpha val="100000"/>
                  </a:srgbClr>
                </a:solidFill>
                <a:latin typeface="宋体"/>
                <a:ea typeface="宋体"/>
                <a:cs typeface="宋体"/>
              </a:rPr>
              <a:t> </a:t>
            </a:r>
            <a:r>
              <a:rPr sz="900" kern="0" spc="40" dirty="0">
                <a:solidFill>
                  <a:srgbClr val="000000">
                    <a:alpha val="100000"/>
                  </a:srgbClr>
                </a:solidFill>
                <a:latin typeface="宋体"/>
                <a:ea typeface="宋体"/>
                <a:cs typeface="宋体"/>
              </a:rPr>
              <a:t>具有鲜明的中国特色</a:t>
            </a:r>
            <a:endParaRPr lang="en-US" altLang="en-US" sz="900" dirty="0"/>
          </a:p>
          <a:p>
            <a:pPr marL="81915" algn="l" rtl="0" eaLnBrk="0">
              <a:lnSpc>
                <a:spcPct val="99000"/>
              </a:lnSpc>
              <a:spcBef>
                <a:spcPts val="280"/>
              </a:spcBef>
            </a:pPr>
            <a:r>
              <a:rPr sz="900" kern="0" spc="30" dirty="0">
                <a:solidFill>
                  <a:srgbClr val="000000">
                    <a:alpha val="100000"/>
                  </a:srgbClr>
                </a:solidFill>
                <a:latin typeface="宋体"/>
                <a:ea typeface="宋体"/>
                <a:cs typeface="宋体"/>
              </a:rPr>
              <a:t>在实践中显示出巨大优势</a:t>
            </a:r>
            <a:endParaRPr lang="en-US" altLang="en-US" sz="900" dirty="0"/>
          </a:p>
          <a:p>
            <a:pPr marL="12700" algn="l" rtl="0" eaLnBrk="0">
              <a:lnSpc>
                <a:spcPct val="117000"/>
              </a:lnSpc>
              <a:spcBef>
                <a:spcPts val="475"/>
              </a:spcBef>
            </a:pPr>
            <a:r>
              <a:rPr sz="900" kern="0" spc="20" dirty="0">
                <a:solidFill>
                  <a:srgbClr val="2EAAD8">
                    <a:alpha val="100000"/>
                  </a:srgbClr>
                </a:solidFill>
                <a:latin typeface="宋体"/>
                <a:ea typeface="宋体"/>
                <a:cs typeface="宋体"/>
              </a:rPr>
              <a:t>必须坚持党的领导、人民当家作主、依法治国有</a:t>
            </a:r>
            <a:r>
              <a:rPr sz="900" kern="0" spc="20" dirty="0">
                <a:solidFill>
                  <a:srgbClr val="000000">
                    <a:alpha val="100000"/>
                  </a:srgbClr>
                </a:solidFill>
                <a:latin typeface="宋体"/>
                <a:ea typeface="宋体"/>
                <a:cs typeface="宋体"/>
              </a:rPr>
              <a:t>机</a:t>
            </a:r>
            <a:r>
              <a:rPr sz="900" kern="0" spc="20" dirty="0">
                <a:solidFill>
                  <a:srgbClr val="2EAAD8">
                    <a:alpha val="100000"/>
                  </a:srgbClr>
                </a:solidFill>
                <a:latin typeface="宋体"/>
                <a:ea typeface="宋体"/>
                <a:cs typeface="宋体"/>
              </a:rPr>
              <a:t>统二       </a:t>
            </a:r>
            <a:r>
              <a:rPr sz="900" kern="0" spc="10" dirty="0">
                <a:solidFill>
                  <a:srgbClr val="2EAAD8">
                    <a:alpha val="100000"/>
                  </a:srgbClr>
                </a:solidFill>
                <a:latin typeface="宋体"/>
                <a:ea typeface="宋体"/>
                <a:cs typeface="宋体"/>
              </a:rPr>
              <a:t>     </a:t>
            </a:r>
            <a:r>
              <a:rPr sz="900" kern="0" spc="30" dirty="0">
                <a:solidFill>
                  <a:srgbClr val="000000">
                    <a:alpha val="100000"/>
                  </a:srgbClr>
                </a:solidFill>
                <a:latin typeface="宋体"/>
                <a:ea typeface="宋体"/>
                <a:cs typeface="宋体"/>
              </a:rPr>
              <a:t>必须积极稳妥推进政治</a:t>
            </a:r>
            <a:r>
              <a:rPr sz="900" kern="0" spc="20" dirty="0">
                <a:solidFill>
                  <a:srgbClr val="000000">
                    <a:alpha val="100000"/>
                  </a:srgbClr>
                </a:solidFill>
                <a:latin typeface="宋体"/>
                <a:ea typeface="宋体"/>
                <a:cs typeface="宋体"/>
              </a:rPr>
              <a:t>体制改革</a:t>
            </a:r>
            <a:endParaRPr lang="en-US" altLang="en-US" sz="900" dirty="0"/>
          </a:p>
          <a:p>
            <a:pPr marL="12700" algn="l" rtl="0" eaLnBrk="0">
              <a:lnSpc>
                <a:spcPct val="99000"/>
              </a:lnSpc>
              <a:spcBef>
                <a:spcPts val="480"/>
              </a:spcBef>
            </a:pPr>
            <a:r>
              <a:rPr sz="900" kern="0" spc="20" dirty="0">
                <a:solidFill>
                  <a:srgbClr val="0E98C2">
                    <a:alpha val="100000"/>
                  </a:srgbClr>
                </a:solidFill>
                <a:latin typeface="宋体"/>
                <a:ea typeface="宋体"/>
                <a:cs typeface="宋体"/>
              </a:rPr>
              <a:t>必须保持政治定力</a:t>
            </a:r>
            <a:endParaRPr lang="en-US" altLang="en-US" sz="900" dirty="0"/>
          </a:p>
          <a:p>
            <a:pPr marL="81915" algn="l" rtl="0" eaLnBrk="0">
              <a:lnSpc>
                <a:spcPct val="100000"/>
              </a:lnSpc>
              <a:spcBef>
                <a:spcPts val="575"/>
              </a:spcBef>
            </a:pPr>
            <a:r>
              <a:rPr sz="900" kern="0" spc="20" dirty="0">
                <a:solidFill>
                  <a:srgbClr val="000000">
                    <a:alpha val="100000"/>
                  </a:srgbClr>
                </a:solidFill>
                <a:latin typeface="宋体"/>
                <a:ea typeface="宋体"/>
                <a:cs typeface="宋体"/>
              </a:rPr>
              <a:t>过程民主和成果民主的</a:t>
            </a:r>
            <a:r>
              <a:rPr sz="900" kern="0" spc="10" dirty="0">
                <a:solidFill>
                  <a:srgbClr val="000000">
                    <a:alpha val="100000"/>
                  </a:srgbClr>
                </a:solidFill>
                <a:latin typeface="宋体"/>
                <a:ea typeface="宋体"/>
                <a:cs typeface="宋体"/>
              </a:rPr>
              <a:t>统一</a:t>
            </a:r>
            <a:endParaRPr lang="en-US" altLang="en-US" sz="900" dirty="0"/>
          </a:p>
          <a:p>
            <a:pPr marL="81915" algn="l" rtl="0" eaLnBrk="0">
              <a:lnSpc>
                <a:spcPct val="88000"/>
              </a:lnSpc>
              <a:spcBef>
                <a:spcPts val="670"/>
              </a:spcBef>
            </a:pPr>
            <a:r>
              <a:rPr sz="900" kern="0" spc="30" dirty="0">
                <a:solidFill>
                  <a:srgbClr val="000000">
                    <a:alpha val="100000"/>
                  </a:srgbClr>
                </a:solidFill>
                <a:latin typeface="宋体"/>
                <a:ea typeface="宋体"/>
                <a:cs typeface="宋体"/>
              </a:rPr>
              <a:t>程序民主和实质民主的统二</a:t>
            </a:r>
            <a:endParaRPr lang="en-US" altLang="en-US" sz="900" dirty="0"/>
          </a:p>
          <a:p>
            <a:pPr marL="81915" algn="l" rtl="0" eaLnBrk="0">
              <a:lnSpc>
                <a:spcPts val="1155"/>
              </a:lnSpc>
            </a:pPr>
            <a:r>
              <a:rPr sz="900" kern="0" spc="20" dirty="0">
                <a:solidFill>
                  <a:srgbClr val="000000">
                    <a:alpha val="100000"/>
                  </a:srgbClr>
                </a:solidFill>
                <a:latin typeface="宋体"/>
                <a:ea typeface="宋体"/>
                <a:cs typeface="宋体"/>
              </a:rPr>
              <a:t>直接民主和间接民主的</a:t>
            </a:r>
            <a:r>
              <a:rPr sz="900" kern="0" spc="10" dirty="0">
                <a:solidFill>
                  <a:srgbClr val="000000">
                    <a:alpha val="100000"/>
                  </a:srgbClr>
                </a:solidFill>
                <a:latin typeface="宋体"/>
                <a:ea typeface="宋体"/>
                <a:cs typeface="宋体"/>
              </a:rPr>
              <a:t>统一</a:t>
            </a:r>
            <a:endParaRPr lang="en-US" altLang="en-US" sz="900" dirty="0"/>
          </a:p>
          <a:p>
            <a:pPr marL="81915" algn="l" rtl="0" eaLnBrk="0">
              <a:lnSpc>
                <a:spcPts val="1445"/>
              </a:lnSpc>
            </a:pPr>
            <a:r>
              <a:rPr sz="900" kern="0" spc="20" dirty="0">
                <a:solidFill>
                  <a:srgbClr val="000000">
                    <a:alpha val="100000"/>
                  </a:srgbClr>
                </a:solidFill>
                <a:latin typeface="宋体"/>
                <a:ea typeface="宋体"/>
                <a:cs typeface="宋体"/>
              </a:rPr>
              <a:t>人民民主和国家意志的</a:t>
            </a:r>
            <a:r>
              <a:rPr sz="900" kern="0" spc="10" dirty="0">
                <a:solidFill>
                  <a:srgbClr val="000000">
                    <a:alpha val="100000"/>
                  </a:srgbClr>
                </a:solidFill>
                <a:latin typeface="宋体"/>
                <a:ea typeface="宋体"/>
                <a:cs typeface="宋体"/>
              </a:rPr>
              <a:t>统一</a:t>
            </a:r>
            <a:endParaRPr lang="en-US" altLang="en-US" sz="900" dirty="0"/>
          </a:p>
        </p:txBody>
      </p:sp>
      <p:sp>
        <p:nvSpPr>
          <p:cNvPr id="302" name="textbox 302"/>
          <p:cNvSpPr/>
          <p:nvPr/>
        </p:nvSpPr>
        <p:spPr>
          <a:xfrm>
            <a:off x="2114530" y="7110428"/>
            <a:ext cx="4729479" cy="1044575"/>
          </a:xfrm>
          <a:prstGeom prst="rect">
            <a:avLst/>
          </a:prstGeom>
        </p:spPr>
        <p:txBody>
          <a:bodyPr vert="horz" wrap="square" lIns="0" tIns="0" rIns="0" bIns="0"/>
          <a:lstStyle/>
          <a:p>
            <a:pPr algn="l" rtl="0" eaLnBrk="0">
              <a:lnSpc>
                <a:spcPct val="83000"/>
              </a:lnSpc>
            </a:pPr>
            <a:endParaRPr lang="en-US" altLang="en-US" sz="100" dirty="0"/>
          </a:p>
          <a:p>
            <a:pPr marL="88900" algn="l" rtl="0" eaLnBrk="0">
              <a:lnSpc>
                <a:spcPts val="1100"/>
              </a:lnSpc>
            </a:pPr>
            <a:r>
              <a:rPr sz="1400" kern="0" spc="30" baseline="8000" dirty="0">
                <a:solidFill>
                  <a:srgbClr val="000000">
                    <a:alpha val="100000"/>
                  </a:srgbClr>
                </a:solidFill>
                <a:latin typeface="宋体"/>
                <a:ea typeface="宋体"/>
                <a:cs typeface="宋体"/>
              </a:rPr>
              <a:t>积极发展基层民主</a:t>
            </a:r>
            <a:r>
              <a:rPr sz="900" kern="0" spc="390" dirty="0">
                <a:solidFill>
                  <a:srgbClr val="000000">
                    <a:alpha val="100000"/>
                  </a:srgbClr>
                </a:solidFill>
                <a:latin typeface="宋体"/>
                <a:ea typeface="宋体"/>
                <a:cs typeface="宋体"/>
              </a:rPr>
              <a:t> </a:t>
            </a:r>
            <a:r>
              <a:rPr sz="900" kern="0" spc="30" dirty="0">
                <a:solidFill>
                  <a:srgbClr val="000000">
                    <a:alpha val="100000"/>
                  </a:srgbClr>
                </a:solidFill>
                <a:latin typeface="宋体"/>
                <a:ea typeface="宋体"/>
                <a:cs typeface="宋体"/>
              </a:rPr>
              <a:t>保障了基</a:t>
            </a:r>
            <a:r>
              <a:rPr sz="900" kern="0" spc="20" dirty="0">
                <a:solidFill>
                  <a:srgbClr val="000000">
                    <a:alpha val="100000"/>
                  </a:srgbClr>
                </a:solidFill>
                <a:latin typeface="宋体"/>
                <a:ea typeface="宋体"/>
                <a:cs typeface="宋体"/>
              </a:rPr>
              <a:t>层群众广泛直接有效行使民主权利</a:t>
            </a:r>
            <a:endParaRPr lang="en-US" altLang="en-US" sz="900" dirty="0"/>
          </a:p>
          <a:p>
            <a:pPr marL="1136650" algn="l" rtl="0" eaLnBrk="0">
              <a:lnSpc>
                <a:spcPct val="99000"/>
              </a:lnSpc>
              <a:spcBef>
                <a:spcPts val="705"/>
              </a:spcBef>
            </a:pPr>
            <a:r>
              <a:rPr sz="900" kern="0" spc="30" dirty="0">
                <a:solidFill>
                  <a:srgbClr val="119BC5">
                    <a:alpha val="100000"/>
                  </a:srgbClr>
                </a:solidFill>
                <a:latin typeface="宋体"/>
                <a:ea typeface="宋体"/>
                <a:cs typeface="宋体"/>
              </a:rPr>
              <a:t>把党的领导贯穿基层群众自治全过程和各</a:t>
            </a:r>
            <a:r>
              <a:rPr sz="900" kern="0" spc="20" dirty="0">
                <a:solidFill>
                  <a:srgbClr val="119BC5">
                    <a:alpha val="100000"/>
                  </a:srgbClr>
                </a:solidFill>
                <a:latin typeface="宋体"/>
                <a:ea typeface="宋体"/>
                <a:cs typeface="宋体"/>
              </a:rPr>
              <a:t>方面</a:t>
            </a:r>
            <a:endParaRPr lang="en-US" altLang="en-US" sz="900" dirty="0"/>
          </a:p>
          <a:p>
            <a:pPr marL="1751965" algn="l" rtl="0" eaLnBrk="0">
              <a:lnSpc>
                <a:spcPct val="99000"/>
              </a:lnSpc>
              <a:spcBef>
                <a:spcPts val="1025"/>
              </a:spcBef>
            </a:pPr>
            <a:r>
              <a:rPr sz="900" kern="0" spc="30" dirty="0">
                <a:solidFill>
                  <a:srgbClr val="000000">
                    <a:alpha val="100000"/>
                  </a:srgbClr>
                </a:solidFill>
                <a:latin typeface="宋体"/>
                <a:ea typeface="宋体"/>
                <a:cs typeface="宋体"/>
              </a:rPr>
              <a:t>本质要求是大团结大联合，解决的是人心和力量问</a:t>
            </a:r>
            <a:r>
              <a:rPr sz="900" kern="0" spc="20" dirty="0">
                <a:solidFill>
                  <a:srgbClr val="000000">
                    <a:alpha val="100000"/>
                  </a:srgbClr>
                </a:solidFill>
                <a:latin typeface="宋体"/>
                <a:ea typeface="宋体"/>
                <a:cs typeface="宋体"/>
              </a:rPr>
              <a:t>题</a:t>
            </a:r>
            <a:endParaRPr lang="en-US" altLang="en-US" sz="900" dirty="0"/>
          </a:p>
          <a:p>
            <a:pPr marL="12700" algn="l" rtl="0" eaLnBrk="0">
              <a:lnSpc>
                <a:spcPct val="99000"/>
              </a:lnSpc>
              <a:spcBef>
                <a:spcPts val="635"/>
              </a:spcBef>
            </a:pPr>
            <a:r>
              <a:rPr sz="900" kern="0" spc="30" dirty="0">
                <a:solidFill>
                  <a:srgbClr val="000000">
                    <a:alpha val="100000"/>
                  </a:srgbClr>
                </a:solidFill>
                <a:latin typeface="宋体"/>
                <a:ea typeface="宋体"/>
                <a:cs typeface="宋体"/>
              </a:rPr>
              <a:t>凝聚人心、汇聚力量的强大法宝「关键是坚持求同</a:t>
            </a:r>
            <a:r>
              <a:rPr sz="900" kern="0" spc="20" dirty="0">
                <a:solidFill>
                  <a:srgbClr val="000000">
                    <a:alpha val="100000"/>
                  </a:srgbClr>
                </a:solidFill>
                <a:latin typeface="宋体"/>
                <a:ea typeface="宋体"/>
                <a:cs typeface="宋体"/>
              </a:rPr>
              <a:t>存异，找到最大公约数，画出最大同心圆</a:t>
            </a:r>
            <a:endParaRPr lang="en-US" altLang="en-US" sz="900" dirty="0"/>
          </a:p>
          <a:p>
            <a:pPr algn="l" rtl="0" eaLnBrk="0">
              <a:lnSpc>
                <a:spcPct val="116000"/>
              </a:lnSpc>
            </a:pPr>
            <a:endParaRPr lang="en-US" altLang="en-US" sz="200" dirty="0"/>
          </a:p>
          <a:p>
            <a:pPr marL="1751965" algn="l" rtl="0" eaLnBrk="0">
              <a:lnSpc>
                <a:spcPct val="99000"/>
              </a:lnSpc>
              <a:spcBef>
                <a:spcPts val="0"/>
              </a:spcBef>
            </a:pPr>
            <a:r>
              <a:rPr sz="900" kern="0" spc="30" dirty="0">
                <a:solidFill>
                  <a:srgbClr val="1AA0C9">
                    <a:alpha val="100000"/>
                  </a:srgbClr>
                </a:solidFill>
                <a:latin typeface="宋体"/>
                <a:ea typeface="宋体"/>
                <a:cs typeface="宋体"/>
              </a:rPr>
              <a:t>坚持党的领导是统一战线最鲜明的特征</a:t>
            </a:r>
            <a:endParaRPr lang="en-US" altLang="en-US" sz="900" dirty="0"/>
          </a:p>
        </p:txBody>
      </p:sp>
      <p:sp>
        <p:nvSpPr>
          <p:cNvPr id="304" name="textbox 304"/>
          <p:cNvSpPr/>
          <p:nvPr/>
        </p:nvSpPr>
        <p:spPr>
          <a:xfrm>
            <a:off x="3263873" y="5846431"/>
            <a:ext cx="3747770" cy="1255394"/>
          </a:xfrm>
          <a:prstGeom prst="rect">
            <a:avLst/>
          </a:prstGeom>
        </p:spPr>
        <p:txBody>
          <a:bodyPr vert="horz" wrap="square" lIns="0" tIns="0" rIns="0" bIns="0"/>
          <a:lstStyle/>
          <a:p>
            <a:pPr algn="l" rtl="0" eaLnBrk="0">
              <a:lnSpc>
                <a:spcPct val="84000"/>
              </a:lnSpc>
            </a:pPr>
            <a:endParaRPr lang="en-US" altLang="en-US" sz="100" dirty="0"/>
          </a:p>
          <a:p>
            <a:pPr marL="88900" algn="l" rtl="0" eaLnBrk="0">
              <a:lnSpc>
                <a:spcPct val="99000"/>
              </a:lnSpc>
            </a:pPr>
            <a:r>
              <a:rPr sz="900" kern="0" spc="20" dirty="0">
                <a:solidFill>
                  <a:srgbClr val="000000">
                    <a:alpha val="100000"/>
                  </a:srgbClr>
                </a:solidFill>
                <a:latin typeface="宋体"/>
                <a:ea typeface="宋体"/>
                <a:cs typeface="宋体"/>
              </a:rPr>
              <a:t>根本政治制度——人民代表大会制</a:t>
            </a:r>
            <a:endParaRPr lang="en-US" altLang="en-US" sz="900" dirty="0"/>
          </a:p>
          <a:p>
            <a:pPr marL="63500" algn="l" rtl="0" eaLnBrk="0">
              <a:lnSpc>
                <a:spcPct val="99000"/>
              </a:lnSpc>
              <a:spcBef>
                <a:spcPts val="280"/>
              </a:spcBef>
            </a:pPr>
            <a:r>
              <a:rPr sz="900" kern="0" spc="30" dirty="0">
                <a:solidFill>
                  <a:srgbClr val="000000">
                    <a:alpha val="100000"/>
                  </a:srgbClr>
                </a:solidFill>
                <a:latin typeface="宋体"/>
                <a:ea typeface="宋体"/>
                <a:cs typeface="宋体"/>
              </a:rPr>
              <a:t>基本政治制度——多党合作制、民族区域自治制度、基层群众自治制度</a:t>
            </a:r>
            <a:endParaRPr lang="en-US" altLang="en-US" sz="900" dirty="0"/>
          </a:p>
          <a:p>
            <a:pPr marL="88900" algn="l" rtl="0" eaLnBrk="0">
              <a:lnSpc>
                <a:spcPct val="100000"/>
              </a:lnSpc>
              <a:spcBef>
                <a:spcPts val="385"/>
              </a:spcBef>
            </a:pPr>
            <a:r>
              <a:rPr sz="900" kern="0" spc="30" dirty="0">
                <a:solidFill>
                  <a:srgbClr val="32BEDA">
                    <a:alpha val="100000"/>
                  </a:srgbClr>
                </a:solidFill>
                <a:latin typeface="宋体"/>
                <a:ea typeface="宋体"/>
                <a:cs typeface="宋体"/>
              </a:rPr>
              <a:t>重要政治制度——体现在国家治理各领</a:t>
            </a:r>
            <a:r>
              <a:rPr sz="900" kern="0" spc="20" dirty="0">
                <a:solidFill>
                  <a:srgbClr val="32BEDA">
                    <a:alpha val="100000"/>
                  </a:srgbClr>
                </a:solidFill>
                <a:latin typeface="宋体"/>
                <a:ea typeface="宋体"/>
                <a:cs typeface="宋体"/>
              </a:rPr>
              <a:t>域各方面各环节的具体政治制度</a:t>
            </a:r>
            <a:endParaRPr lang="en-US" altLang="en-US" sz="900" dirty="0"/>
          </a:p>
          <a:p>
            <a:pPr marL="12700" algn="l" rtl="0" eaLnBrk="0">
              <a:lnSpc>
                <a:spcPct val="100000"/>
              </a:lnSpc>
              <a:spcBef>
                <a:spcPts val="370"/>
              </a:spcBef>
            </a:pPr>
            <a:r>
              <a:rPr sz="900" kern="0" spc="20" dirty="0">
                <a:solidFill>
                  <a:srgbClr val="000000">
                    <a:alpha val="100000"/>
                  </a:srgbClr>
                </a:solidFill>
                <a:latin typeface="宋体"/>
                <a:ea typeface="宋体"/>
                <a:cs typeface="宋体"/>
              </a:rPr>
              <a:t>实践全过程人民民主的重要形式</a:t>
            </a:r>
            <a:endParaRPr lang="en-US" altLang="en-US" sz="900" dirty="0"/>
          </a:p>
          <a:p>
            <a:pPr marL="12700" algn="l" rtl="0" eaLnBrk="0">
              <a:lnSpc>
                <a:spcPct val="115000"/>
              </a:lnSpc>
              <a:spcBef>
                <a:spcPts val="460"/>
              </a:spcBef>
            </a:pPr>
            <a:r>
              <a:rPr sz="900" kern="0" spc="20" dirty="0">
                <a:solidFill>
                  <a:srgbClr val="000000">
                    <a:alpha val="100000"/>
                  </a:srgbClr>
                </a:solidFill>
                <a:latin typeface="宋体"/>
                <a:ea typeface="宋体"/>
                <a:cs typeface="宋体"/>
              </a:rPr>
              <a:t>中国社会主义民主政治中独特的、独有的、独到的民主形式     </a:t>
            </a:r>
            <a:r>
              <a:rPr sz="900" kern="0" spc="10" dirty="0">
                <a:solidFill>
                  <a:srgbClr val="000000">
                    <a:alpha val="100000"/>
                  </a:srgbClr>
                </a:solidFill>
                <a:latin typeface="宋体"/>
                <a:ea typeface="宋体"/>
                <a:cs typeface="宋体"/>
              </a:rPr>
              <a:t>       </a:t>
            </a:r>
            <a:r>
              <a:rPr sz="900" kern="0" spc="20" dirty="0">
                <a:solidFill>
                  <a:srgbClr val="000000">
                    <a:alpha val="100000"/>
                  </a:srgbClr>
                </a:solidFill>
                <a:latin typeface="宋体"/>
                <a:ea typeface="宋体"/>
                <a:cs typeface="宋体"/>
              </a:rPr>
              <a:t>不断完善协商民主体系</a:t>
            </a:r>
            <a:endParaRPr lang="en-US" altLang="en-US" sz="900" dirty="0"/>
          </a:p>
          <a:p>
            <a:pPr algn="l" rtl="0" eaLnBrk="0">
              <a:lnSpc>
                <a:spcPct val="136000"/>
              </a:lnSpc>
            </a:pPr>
            <a:endParaRPr lang="en-US" altLang="en-US" sz="200" dirty="0"/>
          </a:p>
          <a:p>
            <a:pPr marL="12700" algn="l" rtl="0" eaLnBrk="0">
              <a:lnSpc>
                <a:spcPct val="100000"/>
              </a:lnSpc>
            </a:pPr>
            <a:r>
              <a:rPr sz="900" kern="0" spc="10" dirty="0">
                <a:solidFill>
                  <a:srgbClr val="000000">
                    <a:alpha val="100000"/>
                  </a:srgbClr>
                </a:solidFill>
                <a:latin typeface="宋体"/>
                <a:ea typeface="宋体"/>
                <a:cs typeface="宋体"/>
              </a:rPr>
              <a:t>全过程人民民主的重要体现</a:t>
            </a:r>
            <a:endParaRPr lang="en-US" altLang="en-US" sz="900" dirty="0"/>
          </a:p>
        </p:txBody>
      </p:sp>
      <p:sp>
        <p:nvSpPr>
          <p:cNvPr id="306" name="textbox 306"/>
          <p:cNvSpPr/>
          <p:nvPr/>
        </p:nvSpPr>
        <p:spPr>
          <a:xfrm>
            <a:off x="155133" y="1547787"/>
            <a:ext cx="5379720" cy="682625"/>
          </a:xfrm>
          <a:prstGeom prst="rect">
            <a:avLst/>
          </a:prstGeom>
        </p:spPr>
        <p:txBody>
          <a:bodyPr vert="horz" wrap="square" lIns="0" tIns="0" rIns="0" bIns="0"/>
          <a:lstStyle/>
          <a:p>
            <a:pPr algn="l" rtl="0" eaLnBrk="0">
              <a:lnSpc>
                <a:spcPct val="93000"/>
              </a:lnSpc>
            </a:pPr>
            <a:endParaRPr lang="en-US" altLang="en-US" sz="100" dirty="0"/>
          </a:p>
          <a:p>
            <a:pPr algn="r" rtl="0" eaLnBrk="0">
              <a:lnSpc>
                <a:spcPct val="95000"/>
              </a:lnSpc>
            </a:pPr>
            <a:r>
              <a:rPr sz="2000" b="1" kern="0" spc="40" dirty="0">
                <a:solidFill>
                  <a:srgbClr val="000000">
                    <a:alpha val="100000"/>
                  </a:srgbClr>
                </a:solidFill>
                <a:latin typeface="SimHei"/>
                <a:ea typeface="SimHei"/>
                <a:cs typeface="SimHei"/>
              </a:rPr>
              <a:t>第八章</a:t>
            </a:r>
            <a:r>
              <a:rPr sz="2000" kern="0" spc="40" dirty="0">
                <a:solidFill>
                  <a:srgbClr val="000000">
                    <a:alpha val="100000"/>
                  </a:srgbClr>
                </a:solidFill>
                <a:latin typeface="SimHei"/>
                <a:ea typeface="SimHei"/>
                <a:cs typeface="SimHei"/>
              </a:rPr>
              <a:t>  </a:t>
            </a:r>
            <a:r>
              <a:rPr sz="2000" b="1" kern="0" spc="40" dirty="0">
                <a:solidFill>
                  <a:srgbClr val="000000">
                    <a:alpha val="100000"/>
                  </a:srgbClr>
                </a:solidFill>
                <a:latin typeface="SimHei"/>
                <a:ea typeface="SimHei"/>
                <a:cs typeface="SimHei"/>
              </a:rPr>
              <a:t>发展全过程人民</a:t>
            </a:r>
            <a:r>
              <a:rPr sz="2000" b="1" kern="0" spc="30" dirty="0">
                <a:solidFill>
                  <a:srgbClr val="000000">
                    <a:alpha val="100000"/>
                  </a:srgbClr>
                </a:solidFill>
                <a:latin typeface="SimHei"/>
                <a:ea typeface="SimHei"/>
                <a:cs typeface="SimHei"/>
              </a:rPr>
              <a:t>民主</a:t>
            </a:r>
            <a:endParaRPr lang="en-US" altLang="en-US" sz="2000" dirty="0"/>
          </a:p>
          <a:p>
            <a:pPr algn="l" rtl="0" eaLnBrk="0">
              <a:lnSpc>
                <a:spcPct val="106000"/>
              </a:lnSpc>
            </a:pPr>
            <a:endParaRPr lang="en-US" altLang="en-US" sz="900" dirty="0"/>
          </a:p>
          <a:p>
            <a:pPr algn="l" rtl="0" eaLnBrk="0">
              <a:lnSpc>
                <a:spcPct val="6000"/>
              </a:lnSpc>
            </a:pPr>
            <a:endParaRPr lang="en-US" altLang="en-US" sz="100" dirty="0"/>
          </a:p>
          <a:p>
            <a:pPr marL="12700" algn="l" rtl="0" eaLnBrk="0">
              <a:lnSpc>
                <a:spcPct val="96000"/>
              </a:lnSpc>
            </a:pPr>
            <a:r>
              <a:rPr sz="1500" b="1" kern="0" spc="40" dirty="0">
                <a:solidFill>
                  <a:srgbClr val="000000">
                    <a:alpha val="100000"/>
                  </a:srgbClr>
                </a:solidFill>
                <a:latin typeface="SimHei"/>
                <a:ea typeface="SimHei"/>
                <a:cs typeface="SimHei"/>
              </a:rPr>
              <a:t>本章思维导图</a:t>
            </a:r>
            <a:endParaRPr lang="en-US" altLang="en-US" sz="1500" dirty="0"/>
          </a:p>
        </p:txBody>
      </p:sp>
      <p:sp>
        <p:nvSpPr>
          <p:cNvPr id="308" name="textbox 308"/>
          <p:cNvSpPr/>
          <p:nvPr/>
        </p:nvSpPr>
        <p:spPr>
          <a:xfrm>
            <a:off x="2794010" y="5071760"/>
            <a:ext cx="4506595" cy="702309"/>
          </a:xfrm>
          <a:prstGeom prst="rect">
            <a:avLst/>
          </a:prstGeom>
        </p:spPr>
        <p:txBody>
          <a:bodyPr vert="horz" wrap="square" lIns="0" tIns="0" rIns="0" bIns="0"/>
          <a:lstStyle/>
          <a:p>
            <a:pPr algn="l" rtl="0" eaLnBrk="0">
              <a:lnSpc>
                <a:spcPct val="89000"/>
              </a:lnSpc>
            </a:pPr>
            <a:endParaRPr lang="en-US" altLang="en-US" sz="100" dirty="0"/>
          </a:p>
          <a:p>
            <a:pPr marL="12700" indent="393065" algn="l" rtl="0" eaLnBrk="0">
              <a:lnSpc>
                <a:spcPct val="112000"/>
              </a:lnSpc>
            </a:pPr>
            <a:r>
              <a:rPr sz="900" kern="0" spc="-10" dirty="0">
                <a:solidFill>
                  <a:srgbClr val="000000">
                    <a:alpha val="100000"/>
                  </a:srgbClr>
                </a:solidFill>
                <a:latin typeface="宋体"/>
                <a:ea typeface="宋体"/>
                <a:cs typeface="宋体"/>
              </a:rPr>
              <a:t>涵盖国家各项事业各项工作，贯穿“五位一体”总体</a:t>
            </a:r>
            <a:r>
              <a:rPr sz="900" kern="0" spc="-20" dirty="0">
                <a:solidFill>
                  <a:srgbClr val="000000">
                    <a:alpha val="100000"/>
                  </a:srgbClr>
                </a:solidFill>
                <a:latin typeface="宋体"/>
                <a:ea typeface="宋体"/>
                <a:cs typeface="宋体"/>
              </a:rPr>
              <a:t>布局与“四个全面”战略布局</a:t>
            </a:r>
            <a:r>
              <a:rPr sz="900" kern="0" spc="0" dirty="0">
                <a:solidFill>
                  <a:srgbClr val="000000">
                    <a:alpha val="100000"/>
                  </a:srgbClr>
                </a:solidFill>
                <a:latin typeface="宋体"/>
                <a:ea typeface="宋体"/>
                <a:cs typeface="宋体"/>
              </a:rPr>
              <a:t>  </a:t>
            </a:r>
            <a:r>
              <a:rPr sz="900" kern="0" spc="30" dirty="0">
                <a:solidFill>
                  <a:srgbClr val="000000">
                    <a:alpha val="100000"/>
                  </a:srgbClr>
                </a:solidFill>
                <a:latin typeface="宋体"/>
                <a:ea typeface="宋体"/>
                <a:cs typeface="宋体"/>
              </a:rPr>
              <a:t>全体人民共同持续参与，各个民族共同平等享有</a:t>
            </a:r>
            <a:endParaRPr lang="en-US" altLang="en-US" sz="900" dirty="0"/>
          </a:p>
          <a:p>
            <a:pPr algn="l" rtl="0" eaLnBrk="0">
              <a:lnSpc>
                <a:spcPct val="115000"/>
              </a:lnSpc>
            </a:pPr>
            <a:endParaRPr lang="en-US" altLang="en-US" sz="300" dirty="0"/>
          </a:p>
          <a:p>
            <a:pPr marL="12700" algn="l" rtl="0" eaLnBrk="0">
              <a:lnSpc>
                <a:spcPct val="115000"/>
              </a:lnSpc>
              <a:spcBef>
                <a:spcPts val="5"/>
              </a:spcBef>
            </a:pPr>
            <a:r>
              <a:rPr sz="900" kern="0" spc="-20" dirty="0">
                <a:solidFill>
                  <a:srgbClr val="000000">
                    <a:alpha val="100000"/>
                  </a:srgbClr>
                </a:solidFill>
                <a:latin typeface="宋体"/>
                <a:ea typeface="宋体"/>
                <a:cs typeface="宋体"/>
              </a:rPr>
              <a:t>真真切切落实到国家政治生活和社会生活各方面，为全体人民真真切切感知认同的民主体系</a:t>
            </a:r>
            <a:r>
              <a:rPr sz="900" kern="0" spc="60" dirty="0">
                <a:solidFill>
                  <a:srgbClr val="000000">
                    <a:alpha val="100000"/>
                  </a:srgbClr>
                </a:solidFill>
                <a:latin typeface="宋体"/>
                <a:ea typeface="宋体"/>
                <a:cs typeface="宋体"/>
              </a:rPr>
              <a:t> </a:t>
            </a:r>
            <a:r>
              <a:rPr sz="900" kern="0" spc="10" dirty="0">
                <a:solidFill>
                  <a:srgbClr val="000000">
                    <a:alpha val="100000"/>
                  </a:srgbClr>
                </a:solidFill>
                <a:latin typeface="宋体"/>
                <a:ea typeface="宋体"/>
                <a:cs typeface="宋体"/>
              </a:rPr>
              <a:t>具有显著的实践优越性</a:t>
            </a:r>
            <a:endParaRPr lang="en-US" altLang="en-US" sz="900" dirty="0"/>
          </a:p>
        </p:txBody>
      </p:sp>
      <p:sp>
        <p:nvSpPr>
          <p:cNvPr id="310" name="textbox 310"/>
          <p:cNvSpPr/>
          <p:nvPr/>
        </p:nvSpPr>
        <p:spPr>
          <a:xfrm>
            <a:off x="2114530" y="8698006"/>
            <a:ext cx="4158615" cy="549275"/>
          </a:xfrm>
          <a:prstGeom prst="rect">
            <a:avLst/>
          </a:prstGeom>
        </p:spPr>
        <p:txBody>
          <a:bodyPr vert="horz" wrap="square" lIns="0" tIns="0" rIns="0" bIns="0"/>
          <a:lstStyle/>
          <a:p>
            <a:pPr algn="l" rtl="0" eaLnBrk="0">
              <a:lnSpc>
                <a:spcPct val="82000"/>
              </a:lnSpc>
            </a:pPr>
            <a:endParaRPr lang="en-US" altLang="en-US" sz="100" dirty="0"/>
          </a:p>
          <a:p>
            <a:pPr marL="12700" indent="1904365" algn="l" rtl="0" eaLnBrk="0">
              <a:lnSpc>
                <a:spcPct val="112000"/>
              </a:lnSpc>
            </a:pPr>
            <a:r>
              <a:rPr sz="900" kern="0" spc="20" dirty="0">
                <a:solidFill>
                  <a:srgbClr val="000000">
                    <a:alpha val="100000"/>
                  </a:srgbClr>
                </a:solidFill>
                <a:latin typeface="宋体"/>
                <a:ea typeface="宋体"/>
                <a:cs typeface="宋体"/>
              </a:rPr>
              <a:t>新时代爱国统一战线的历史责任</a:t>
            </a:r>
            <a:r>
              <a:rPr sz="900" kern="0" spc="0" dirty="0">
                <a:solidFill>
                  <a:srgbClr val="000000">
                    <a:alpha val="100000"/>
                  </a:srgbClr>
                </a:solidFill>
                <a:latin typeface="宋体"/>
                <a:ea typeface="宋体"/>
                <a:cs typeface="宋体"/>
              </a:rPr>
              <a:t>           </a:t>
            </a:r>
            <a:r>
              <a:rPr sz="900" kern="0" spc="30" dirty="0">
                <a:solidFill>
                  <a:srgbClr val="000000">
                    <a:alpha val="100000"/>
                  </a:srgbClr>
                </a:solidFill>
                <a:latin typeface="宋体"/>
                <a:ea typeface="宋体"/>
                <a:cs typeface="宋体"/>
              </a:rPr>
              <a:t>加强和促进海内外中华儿女大</a:t>
            </a:r>
            <a:r>
              <a:rPr sz="900" kern="0" spc="20" dirty="0">
                <a:solidFill>
                  <a:srgbClr val="000000">
                    <a:alpha val="100000"/>
                  </a:srgbClr>
                </a:solidFill>
                <a:latin typeface="宋体"/>
                <a:ea typeface="宋体"/>
                <a:cs typeface="宋体"/>
              </a:rPr>
              <a:t>团结</a:t>
            </a:r>
            <a:r>
              <a:rPr sz="900" kern="0" spc="390" dirty="0">
                <a:solidFill>
                  <a:srgbClr val="000000">
                    <a:alpha val="100000"/>
                  </a:srgbClr>
                </a:solidFill>
                <a:latin typeface="宋体"/>
                <a:ea typeface="宋体"/>
                <a:cs typeface="宋体"/>
              </a:rPr>
              <a:t> </a:t>
            </a:r>
            <a:r>
              <a:rPr sz="900" kern="0" spc="20" dirty="0">
                <a:solidFill>
                  <a:srgbClr val="000000">
                    <a:alpha val="100000"/>
                  </a:srgbClr>
                </a:solidFill>
                <a:latin typeface="宋体"/>
                <a:ea typeface="宋体"/>
                <a:cs typeface="宋体"/>
              </a:rPr>
              <a:t>高举爱国主义、社会主义的旗帜</a:t>
            </a:r>
            <a:endParaRPr lang="en-US" altLang="en-US" sz="900" dirty="0"/>
          </a:p>
          <a:p>
            <a:pPr algn="l" rtl="0" eaLnBrk="0">
              <a:lnSpc>
                <a:spcPct val="106000"/>
              </a:lnSpc>
            </a:pPr>
            <a:endParaRPr lang="en-US" altLang="en-US" sz="500" dirty="0"/>
          </a:p>
          <a:p>
            <a:pPr algn="r" rtl="0" eaLnBrk="0">
              <a:lnSpc>
                <a:spcPct val="99000"/>
              </a:lnSpc>
              <a:spcBef>
                <a:spcPts val="0"/>
              </a:spcBef>
            </a:pPr>
            <a:r>
              <a:rPr sz="900" kern="0" spc="40" dirty="0">
                <a:solidFill>
                  <a:srgbClr val="30AFC9">
                    <a:alpha val="100000"/>
                  </a:srgbClr>
                </a:solidFill>
                <a:latin typeface="宋体"/>
                <a:ea typeface="宋体"/>
                <a:cs typeface="宋体"/>
              </a:rPr>
              <a:t>抓好重点领域统战工作，把</a:t>
            </a:r>
            <a:r>
              <a:rPr sz="900" kern="0" spc="40" dirty="0">
                <a:solidFill>
                  <a:srgbClr val="000000">
                    <a:alpha val="100000"/>
                  </a:srgbClr>
                </a:solidFill>
                <a:latin typeface="宋体"/>
                <a:ea typeface="宋体"/>
                <a:cs typeface="宋体"/>
              </a:rPr>
              <a:t>握</a:t>
            </a:r>
            <a:r>
              <a:rPr sz="900" kern="0" spc="30" dirty="0">
                <a:solidFill>
                  <a:srgbClr val="30AFC9">
                    <a:alpha val="100000"/>
                  </a:srgbClr>
                </a:solidFill>
                <a:latin typeface="宋体"/>
                <a:ea typeface="宋体"/>
                <a:cs typeface="宋体"/>
              </a:rPr>
              <a:t>好各方面关</a:t>
            </a:r>
            <a:r>
              <a:rPr sz="900" kern="0" spc="30" dirty="0">
                <a:solidFill>
                  <a:srgbClr val="000000">
                    <a:alpha val="100000"/>
                  </a:srgbClr>
                </a:solidFill>
                <a:latin typeface="宋体"/>
                <a:ea typeface="宋体"/>
                <a:cs typeface="宋体"/>
              </a:rPr>
              <a:t>系</a:t>
            </a:r>
            <a:endParaRPr lang="en-US" altLang="en-US" sz="900" dirty="0"/>
          </a:p>
        </p:txBody>
      </p:sp>
      <p:sp>
        <p:nvSpPr>
          <p:cNvPr id="312" name="textbox 312"/>
          <p:cNvSpPr/>
          <p:nvPr/>
        </p:nvSpPr>
        <p:spPr>
          <a:xfrm>
            <a:off x="2927382" y="8157841"/>
            <a:ext cx="4151629" cy="549909"/>
          </a:xfrm>
          <a:prstGeom prst="rect">
            <a:avLst/>
          </a:prstGeom>
        </p:spPr>
        <p:txBody>
          <a:bodyPr vert="horz" wrap="square" lIns="0" tIns="0" rIns="0" bIns="0"/>
          <a:lstStyle/>
          <a:p>
            <a:pPr algn="l" rtl="0" eaLnBrk="0">
              <a:lnSpc>
                <a:spcPct val="84000"/>
              </a:lnSpc>
            </a:pPr>
            <a:endParaRPr lang="en-US" altLang="en-US" sz="100" dirty="0"/>
          </a:p>
          <a:p>
            <a:pPr marL="12700" algn="l" rtl="0" eaLnBrk="0">
              <a:lnSpc>
                <a:spcPct val="99000"/>
              </a:lnSpc>
            </a:pPr>
            <a:r>
              <a:rPr sz="900" kern="0" spc="20" dirty="0">
                <a:solidFill>
                  <a:srgbClr val="000000">
                    <a:alpha val="100000"/>
                  </a:srgbClr>
                </a:solidFill>
                <a:latin typeface="宋体"/>
                <a:ea typeface="宋体"/>
                <a:cs typeface="宋体"/>
              </a:rPr>
              <a:t>中华民族共同体意识是民族团结之本</a:t>
            </a:r>
            <a:endParaRPr lang="en-US" altLang="en-US" sz="900" dirty="0"/>
          </a:p>
          <a:p>
            <a:pPr marL="12700" algn="l" rtl="0" eaLnBrk="0">
              <a:lnSpc>
                <a:spcPct val="99000"/>
              </a:lnSpc>
              <a:spcBef>
                <a:spcPts val="285"/>
              </a:spcBef>
            </a:pPr>
            <a:r>
              <a:rPr sz="900" kern="0" spc="30" dirty="0">
                <a:solidFill>
                  <a:srgbClr val="000000">
                    <a:alpha val="100000"/>
                  </a:srgbClr>
                </a:solidFill>
                <a:latin typeface="宋体"/>
                <a:ea typeface="宋体"/>
                <a:cs typeface="宋体"/>
              </a:rPr>
              <a:t>引导各族人民牢固树立休戚与共、荣辱与共，生死与共、命运</a:t>
            </a:r>
            <a:r>
              <a:rPr sz="900" kern="0" spc="20" dirty="0">
                <a:solidFill>
                  <a:srgbClr val="000000">
                    <a:alpha val="100000"/>
                  </a:srgbClr>
                </a:solidFill>
                <a:latin typeface="宋体"/>
                <a:ea typeface="宋体"/>
                <a:cs typeface="宋体"/>
              </a:rPr>
              <a:t>与共的共同体理念</a:t>
            </a:r>
            <a:endParaRPr lang="en-US" altLang="en-US" sz="900" dirty="0"/>
          </a:p>
          <a:p>
            <a:pPr algn="l" rtl="0" eaLnBrk="0">
              <a:lnSpc>
                <a:spcPct val="105000"/>
              </a:lnSpc>
            </a:pPr>
            <a:endParaRPr lang="en-US" altLang="en-US" sz="500" dirty="0"/>
          </a:p>
          <a:p>
            <a:pPr marL="12700" algn="l" rtl="0" eaLnBrk="0">
              <a:lnSpc>
                <a:spcPct val="99000"/>
              </a:lnSpc>
              <a:spcBef>
                <a:spcPts val="0"/>
              </a:spcBef>
            </a:pPr>
            <a:r>
              <a:rPr sz="900" kern="0" spc="30" dirty="0">
                <a:solidFill>
                  <a:srgbClr val="1091B8">
                    <a:alpha val="100000"/>
                  </a:srgbClr>
                </a:solidFill>
                <a:latin typeface="宋体"/>
                <a:ea typeface="宋体"/>
                <a:cs typeface="宋体"/>
              </a:rPr>
              <a:t>宗教工作在党和国家工作全局中具</a:t>
            </a:r>
            <a:r>
              <a:rPr sz="900" kern="0" spc="20" dirty="0">
                <a:solidFill>
                  <a:srgbClr val="1091B8">
                    <a:alpha val="100000"/>
                  </a:srgbClr>
                </a:solidFill>
                <a:latin typeface="宋体"/>
                <a:ea typeface="宋体"/>
                <a:cs typeface="宋体"/>
              </a:rPr>
              <a:t>有特殊重要性</a:t>
            </a:r>
            <a:endParaRPr lang="en-US" altLang="en-US" sz="900" dirty="0"/>
          </a:p>
        </p:txBody>
      </p:sp>
      <p:sp>
        <p:nvSpPr>
          <p:cNvPr id="314" name="textbox 314"/>
          <p:cNvSpPr/>
          <p:nvPr/>
        </p:nvSpPr>
        <p:spPr>
          <a:xfrm>
            <a:off x="2330419" y="2893751"/>
            <a:ext cx="1421764" cy="815339"/>
          </a:xfrm>
          <a:prstGeom prst="rect">
            <a:avLst/>
          </a:prstGeom>
        </p:spPr>
        <p:txBody>
          <a:bodyPr vert="horz" wrap="square" lIns="0" tIns="0" rIns="0" bIns="0"/>
          <a:lstStyle/>
          <a:p>
            <a:pPr algn="l" rtl="0" eaLnBrk="0">
              <a:lnSpc>
                <a:spcPct val="74000"/>
              </a:lnSpc>
            </a:pPr>
            <a:endParaRPr lang="en-US" altLang="en-US" sz="100" dirty="0"/>
          </a:p>
          <a:p>
            <a:pPr marL="12700" indent="146050" algn="l" rtl="0" eaLnBrk="0">
              <a:lnSpc>
                <a:spcPct val="92000"/>
              </a:lnSpc>
            </a:pPr>
            <a:r>
              <a:rPr sz="900" kern="0" spc="10" dirty="0">
                <a:solidFill>
                  <a:srgbClr val="000000">
                    <a:alpha val="100000"/>
                  </a:srgbClr>
                </a:solidFill>
                <a:latin typeface="宋体"/>
                <a:ea typeface="宋体"/>
                <a:cs typeface="宋体"/>
              </a:rPr>
              <a:t>中国特色社会主义制度  行得通、有生命力、有效率</a:t>
            </a:r>
            <a:endParaRPr lang="en-US" altLang="en-US" sz="900" dirty="0"/>
          </a:p>
          <a:p>
            <a:pPr algn="l" rtl="0" eaLnBrk="0">
              <a:lnSpc>
                <a:spcPct val="154000"/>
              </a:lnSpc>
            </a:pPr>
            <a:endParaRPr lang="en-US" altLang="en-US" sz="1000" dirty="0"/>
          </a:p>
          <a:p>
            <a:pPr algn="l" rtl="0" eaLnBrk="0">
              <a:lnSpc>
                <a:spcPct val="116000"/>
              </a:lnSpc>
            </a:pPr>
            <a:endParaRPr lang="en-US" altLang="en-US" sz="200" dirty="0"/>
          </a:p>
          <a:p>
            <a:pPr marL="95250" indent="-82550" algn="l" rtl="0" eaLnBrk="0">
              <a:lnSpc>
                <a:spcPct val="98000"/>
              </a:lnSpc>
            </a:pPr>
            <a:r>
              <a:rPr sz="900" kern="0" spc="10" dirty="0">
                <a:solidFill>
                  <a:srgbClr val="000000">
                    <a:alpha val="100000"/>
                  </a:srgbClr>
                </a:solidFill>
                <a:latin typeface="宋体"/>
                <a:ea typeface="宋体"/>
                <a:cs typeface="宋体"/>
              </a:rPr>
              <a:t>坚定不移的走中国国特色</a:t>
            </a:r>
            <a:r>
              <a:rPr sz="900" kern="0" spc="20" dirty="0">
                <a:solidFill>
                  <a:srgbClr val="000000">
                    <a:alpha val="100000"/>
                  </a:srgbClr>
                </a:solidFill>
                <a:latin typeface="宋体"/>
                <a:ea typeface="宋体"/>
                <a:cs typeface="宋体"/>
              </a:rPr>
              <a:t>   社会主义政治发展道路</a:t>
            </a:r>
            <a:endParaRPr lang="en-US" altLang="en-US" sz="900" dirty="0"/>
          </a:p>
        </p:txBody>
      </p:sp>
      <p:sp>
        <p:nvSpPr>
          <p:cNvPr id="316" name="textbox 316"/>
          <p:cNvSpPr/>
          <p:nvPr/>
        </p:nvSpPr>
        <p:spPr>
          <a:xfrm>
            <a:off x="3854414" y="2290867"/>
            <a:ext cx="2259964" cy="516890"/>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114000"/>
              </a:lnSpc>
            </a:pPr>
            <a:r>
              <a:rPr sz="900" kern="0" spc="30" dirty="0">
                <a:solidFill>
                  <a:srgbClr val="000000">
                    <a:alpha val="100000"/>
                  </a:srgbClr>
                </a:solidFill>
                <a:latin typeface="宋体"/>
                <a:ea typeface="宋体"/>
                <a:cs typeface="宋体"/>
              </a:rPr>
              <a:t>中国共产党和中国人民</a:t>
            </a:r>
            <a:r>
              <a:rPr sz="900" kern="0" spc="20" dirty="0">
                <a:solidFill>
                  <a:srgbClr val="000000">
                    <a:alpha val="100000"/>
                  </a:srgbClr>
                </a:solidFill>
                <a:latin typeface="宋体"/>
                <a:ea typeface="宋体"/>
                <a:cs typeface="宋体"/>
              </a:rPr>
              <a:t>始终不渝的重要理念</a:t>
            </a:r>
            <a:r>
              <a:rPr sz="900" kern="0" spc="-10" dirty="0">
                <a:solidFill>
                  <a:srgbClr val="000000">
                    <a:alpha val="100000"/>
                  </a:srgbClr>
                </a:solidFill>
                <a:latin typeface="宋体"/>
                <a:ea typeface="宋体"/>
                <a:cs typeface="宋体"/>
              </a:rPr>
              <a:t> </a:t>
            </a:r>
            <a:r>
              <a:rPr sz="900" kern="0" spc="30" dirty="0">
                <a:solidFill>
                  <a:srgbClr val="000000">
                    <a:alpha val="100000"/>
                  </a:srgbClr>
                </a:solidFill>
                <a:latin typeface="宋体"/>
                <a:ea typeface="宋体"/>
                <a:cs typeface="宋体"/>
              </a:rPr>
              <a:t>建立在社会主义经济基础之上</a:t>
            </a:r>
            <a:r>
              <a:rPr sz="900" kern="0" spc="20" dirty="0">
                <a:solidFill>
                  <a:srgbClr val="000000">
                    <a:alpha val="100000"/>
                  </a:srgbClr>
                </a:solidFill>
                <a:latin typeface="宋体"/>
                <a:ea typeface="宋体"/>
                <a:cs typeface="宋体"/>
              </a:rPr>
              <a:t>的新型民主</a:t>
            </a:r>
            <a:endParaRPr lang="en-US" altLang="en-US" sz="900" dirty="0"/>
          </a:p>
          <a:p>
            <a:pPr algn="l" rtl="0" eaLnBrk="0">
              <a:lnSpc>
                <a:spcPct val="138000"/>
              </a:lnSpc>
            </a:pPr>
            <a:endParaRPr lang="en-US" altLang="en-US" sz="200" dirty="0"/>
          </a:p>
          <a:p>
            <a:pPr marL="12700" algn="l" rtl="0" eaLnBrk="0">
              <a:lnSpc>
                <a:spcPct val="99000"/>
              </a:lnSpc>
            </a:pPr>
            <a:r>
              <a:rPr sz="900" kern="0" spc="30" dirty="0">
                <a:solidFill>
                  <a:srgbClr val="000000">
                    <a:alpha val="100000"/>
                  </a:srgbClr>
                </a:solidFill>
                <a:latin typeface="宋体"/>
                <a:ea typeface="宋体"/>
                <a:cs typeface="宋体"/>
              </a:rPr>
              <a:t>全面建设社会主义现代化国</a:t>
            </a:r>
            <a:r>
              <a:rPr sz="900" kern="0" spc="20" dirty="0">
                <a:solidFill>
                  <a:srgbClr val="000000">
                    <a:alpha val="100000"/>
                  </a:srgbClr>
                </a:solidFill>
                <a:latin typeface="宋体"/>
                <a:ea typeface="宋体"/>
                <a:cs typeface="宋体"/>
              </a:rPr>
              <a:t>家的应有之义</a:t>
            </a:r>
            <a:endParaRPr lang="en-US" altLang="en-US" sz="900" dirty="0"/>
          </a:p>
        </p:txBody>
      </p:sp>
      <p:sp>
        <p:nvSpPr>
          <p:cNvPr id="318" name="textbox 318"/>
          <p:cNvSpPr/>
          <p:nvPr/>
        </p:nvSpPr>
        <p:spPr>
          <a:xfrm>
            <a:off x="3187704" y="4722502"/>
            <a:ext cx="3441700" cy="345440"/>
          </a:xfrm>
          <a:prstGeom prst="rect">
            <a:avLst/>
          </a:prstGeom>
        </p:spPr>
        <p:txBody>
          <a:bodyPr vert="horz" wrap="square" lIns="0" tIns="0" rIns="0" bIns="0"/>
          <a:lstStyle/>
          <a:p>
            <a:pPr algn="l" rtl="0" eaLnBrk="0">
              <a:lnSpc>
                <a:spcPct val="78000"/>
              </a:lnSpc>
            </a:pPr>
            <a:endParaRPr lang="en-US" altLang="en-US" sz="100" dirty="0"/>
          </a:p>
          <a:p>
            <a:pPr marL="12700" algn="l" rtl="0" eaLnBrk="0">
              <a:lnSpc>
                <a:spcPct val="117000"/>
              </a:lnSpc>
            </a:pPr>
            <a:r>
              <a:rPr sz="900" kern="0" spc="30" dirty="0">
                <a:solidFill>
                  <a:srgbClr val="000000">
                    <a:alpha val="100000"/>
                  </a:srgbClr>
                </a:solidFill>
                <a:latin typeface="宋体"/>
                <a:ea typeface="宋体"/>
                <a:cs typeface="宋体"/>
              </a:rPr>
              <a:t>贯通民主选举、民主协商、民主决策、民主管</a:t>
            </a:r>
            <a:r>
              <a:rPr sz="900" kern="0" spc="20" dirty="0">
                <a:solidFill>
                  <a:srgbClr val="000000">
                    <a:alpha val="100000"/>
                  </a:srgbClr>
                </a:solidFill>
                <a:latin typeface="宋体"/>
                <a:ea typeface="宋体"/>
                <a:cs typeface="宋体"/>
              </a:rPr>
              <a:t>理、民主监督各环节</a:t>
            </a:r>
            <a:r>
              <a:rPr sz="900" kern="0" spc="0" dirty="0">
                <a:solidFill>
                  <a:srgbClr val="000000">
                    <a:alpha val="100000"/>
                  </a:srgbClr>
                </a:solidFill>
                <a:latin typeface="宋体"/>
                <a:ea typeface="宋体"/>
                <a:cs typeface="宋体"/>
              </a:rPr>
              <a:t> </a:t>
            </a:r>
            <a:r>
              <a:rPr sz="900" kern="0" spc="30" dirty="0">
                <a:solidFill>
                  <a:srgbClr val="000000">
                    <a:alpha val="100000"/>
                  </a:srgbClr>
                </a:solidFill>
                <a:latin typeface="宋体"/>
                <a:ea typeface="宋体"/>
                <a:cs typeface="宋体"/>
              </a:rPr>
              <a:t>贯通国家政治生活和社会生活各层面各维度</a:t>
            </a:r>
            <a:endParaRPr lang="en-US" altLang="en-US" sz="900" dirty="0"/>
          </a:p>
        </p:txBody>
      </p:sp>
      <p:sp>
        <p:nvSpPr>
          <p:cNvPr id="320" name="textbox 320"/>
          <p:cNvSpPr/>
          <p:nvPr/>
        </p:nvSpPr>
        <p:spPr>
          <a:xfrm>
            <a:off x="939796" y="4805908"/>
            <a:ext cx="1141730" cy="389254"/>
          </a:xfrm>
          <a:prstGeom prst="rect">
            <a:avLst/>
          </a:prstGeom>
        </p:spPr>
        <p:txBody>
          <a:bodyPr vert="horz" wrap="square" lIns="0" tIns="0" rIns="0" bIns="0"/>
          <a:lstStyle/>
          <a:p>
            <a:pPr algn="l" rtl="0" eaLnBrk="0">
              <a:lnSpc>
                <a:spcPct val="79000"/>
              </a:lnSpc>
            </a:pPr>
            <a:endParaRPr lang="en-US" altLang="en-US" sz="100" dirty="0"/>
          </a:p>
          <a:p>
            <a:pPr marL="75565" algn="l" rtl="0" eaLnBrk="0">
              <a:lnSpc>
                <a:spcPct val="88000"/>
              </a:lnSpc>
            </a:pPr>
            <a:r>
              <a:rPr sz="900" kern="0" spc="10" dirty="0">
                <a:solidFill>
                  <a:srgbClr val="000000">
                    <a:alpha val="100000"/>
                  </a:srgbClr>
                </a:solidFill>
                <a:latin typeface="宋体"/>
                <a:ea typeface="宋体"/>
                <a:cs typeface="宋体"/>
              </a:rPr>
              <a:t>全过程人民民主是</a:t>
            </a:r>
            <a:endParaRPr lang="en-US" altLang="en-US" sz="900" dirty="0"/>
          </a:p>
          <a:p>
            <a:pPr algn="r" rtl="0" eaLnBrk="0">
              <a:lnSpc>
                <a:spcPct val="82000"/>
              </a:lnSpc>
              <a:spcBef>
                <a:spcPts val="10"/>
              </a:spcBef>
            </a:pPr>
            <a:r>
              <a:rPr sz="900" kern="0" spc="-60" dirty="0">
                <a:solidFill>
                  <a:srgbClr val="000000">
                    <a:alpha val="100000"/>
                  </a:srgbClr>
                </a:solidFill>
                <a:latin typeface="宋体"/>
                <a:ea typeface="宋体"/>
                <a:cs typeface="宋体"/>
              </a:rPr>
              <a:t>社会主义民主政治的</a:t>
            </a:r>
            <a:r>
              <a:rPr sz="900" kern="0" spc="-80" dirty="0">
                <a:solidFill>
                  <a:srgbClr val="000000">
                    <a:alpha val="100000"/>
                  </a:srgbClr>
                </a:solidFill>
                <a:latin typeface="宋体"/>
                <a:ea typeface="宋体"/>
                <a:cs typeface="宋体"/>
              </a:rPr>
              <a:t> </a:t>
            </a:r>
            <a:r>
              <a:rPr sz="900" kern="0" spc="-60" dirty="0">
                <a:solidFill>
                  <a:srgbClr val="000000">
                    <a:alpha val="100000"/>
                  </a:srgbClr>
                </a:solidFill>
                <a:latin typeface="宋体"/>
                <a:ea typeface="宋体"/>
                <a:cs typeface="宋体"/>
              </a:rPr>
              <a:t>·</a:t>
            </a:r>
            <a:endParaRPr lang="en-US" altLang="en-US" sz="900" dirty="0"/>
          </a:p>
          <a:p>
            <a:pPr marL="285115" algn="l" rtl="0" eaLnBrk="0">
              <a:lnSpc>
                <a:spcPct val="94000"/>
              </a:lnSpc>
              <a:spcBef>
                <a:spcPts val="5"/>
              </a:spcBef>
            </a:pPr>
            <a:r>
              <a:rPr sz="900" kern="0" spc="-10" dirty="0">
                <a:solidFill>
                  <a:srgbClr val="000000">
                    <a:alpha val="100000"/>
                  </a:srgbClr>
                </a:solidFill>
                <a:latin typeface="宋体"/>
                <a:ea typeface="宋体"/>
                <a:cs typeface="宋体"/>
              </a:rPr>
              <a:t>本质属性</a:t>
            </a:r>
            <a:endParaRPr lang="en-US" altLang="en-US" sz="900" dirty="0"/>
          </a:p>
        </p:txBody>
      </p:sp>
      <p:sp>
        <p:nvSpPr>
          <p:cNvPr id="322" name="textbox 322"/>
          <p:cNvSpPr/>
          <p:nvPr/>
        </p:nvSpPr>
        <p:spPr>
          <a:xfrm>
            <a:off x="933449" y="3033455"/>
            <a:ext cx="1200150" cy="289559"/>
          </a:xfrm>
          <a:prstGeom prst="rect">
            <a:avLst/>
          </a:prstGeom>
        </p:spPr>
        <p:txBody>
          <a:bodyPr vert="horz" wrap="square" lIns="0" tIns="0" rIns="0" bIns="0"/>
          <a:lstStyle/>
          <a:p>
            <a:pPr algn="l" rtl="0" eaLnBrk="0">
              <a:lnSpc>
                <a:spcPct val="86000"/>
              </a:lnSpc>
            </a:pPr>
            <a:endParaRPr lang="en-US" altLang="en-US" sz="100" dirty="0"/>
          </a:p>
          <a:p>
            <a:pPr marL="253365" indent="-240665" algn="l" rtl="0" eaLnBrk="0">
              <a:lnSpc>
                <a:spcPct val="96000"/>
              </a:lnSpc>
            </a:pPr>
            <a:r>
              <a:rPr sz="900" kern="0" spc="20" dirty="0">
                <a:solidFill>
                  <a:srgbClr val="000000">
                    <a:alpha val="100000"/>
                  </a:srgbClr>
                </a:solidFill>
                <a:latin typeface="宋体"/>
                <a:ea typeface="宋体"/>
                <a:cs typeface="宋体"/>
              </a:rPr>
              <a:t>坚定中国特色社会主义</a:t>
            </a:r>
            <a:r>
              <a:rPr sz="900" kern="0" spc="30" dirty="0">
                <a:solidFill>
                  <a:srgbClr val="000000">
                    <a:alpha val="100000"/>
                  </a:srgbClr>
                </a:solidFill>
                <a:latin typeface="宋体"/>
                <a:ea typeface="宋体"/>
                <a:cs typeface="宋体"/>
              </a:rPr>
              <a:t> </a:t>
            </a:r>
            <a:r>
              <a:rPr sz="900" kern="0" spc="10" dirty="0">
                <a:solidFill>
                  <a:srgbClr val="000000">
                    <a:alpha val="100000"/>
                  </a:srgbClr>
                </a:solidFill>
                <a:latin typeface="宋体"/>
                <a:ea typeface="宋体"/>
                <a:cs typeface="宋体"/>
              </a:rPr>
              <a:t>政治制度自信</a:t>
            </a:r>
            <a:endParaRPr lang="en-US" altLang="en-US" sz="900" dirty="0"/>
          </a:p>
        </p:txBody>
      </p:sp>
      <p:sp>
        <p:nvSpPr>
          <p:cNvPr id="324" name="textbox 324"/>
          <p:cNvSpPr/>
          <p:nvPr/>
        </p:nvSpPr>
        <p:spPr>
          <a:xfrm>
            <a:off x="2190775" y="5891708"/>
            <a:ext cx="1076325" cy="288925"/>
          </a:xfrm>
          <a:prstGeom prst="rect">
            <a:avLst/>
          </a:prstGeom>
        </p:spPr>
        <p:txBody>
          <a:bodyPr vert="horz" wrap="square" lIns="0" tIns="0" rIns="0" bIns="0"/>
          <a:lstStyle/>
          <a:p>
            <a:pPr algn="l" rtl="0" eaLnBrk="0">
              <a:lnSpc>
                <a:spcPct val="81000"/>
              </a:lnSpc>
            </a:pPr>
            <a:endParaRPr lang="en-US" altLang="en-US" sz="100" dirty="0"/>
          </a:p>
          <a:p>
            <a:pPr marL="310515" indent="-297815" algn="l" rtl="0" eaLnBrk="0">
              <a:lnSpc>
                <a:spcPct val="96000"/>
              </a:lnSpc>
            </a:pPr>
            <a:r>
              <a:rPr sz="900" kern="0" spc="10" dirty="0">
                <a:solidFill>
                  <a:srgbClr val="000000">
                    <a:alpha val="100000"/>
                  </a:srgbClr>
                </a:solidFill>
                <a:latin typeface="宋体"/>
                <a:ea typeface="宋体"/>
                <a:cs typeface="宋体"/>
              </a:rPr>
              <a:t>加强人民当家作主的</a:t>
            </a:r>
            <a:r>
              <a:rPr sz="900" kern="0" spc="60" dirty="0">
                <a:solidFill>
                  <a:srgbClr val="000000">
                    <a:alpha val="100000"/>
                  </a:srgbClr>
                </a:solidFill>
                <a:latin typeface="宋体"/>
                <a:ea typeface="宋体"/>
                <a:cs typeface="宋体"/>
              </a:rPr>
              <a:t> </a:t>
            </a:r>
            <a:r>
              <a:rPr sz="900" kern="0" spc="0" dirty="0">
                <a:solidFill>
                  <a:srgbClr val="000000">
                    <a:alpha val="100000"/>
                  </a:srgbClr>
                </a:solidFill>
                <a:latin typeface="宋体"/>
                <a:ea typeface="宋体"/>
                <a:cs typeface="宋体"/>
              </a:rPr>
              <a:t>制度保障</a:t>
            </a:r>
            <a:endParaRPr lang="en-US" altLang="en-US" sz="900" dirty="0"/>
          </a:p>
        </p:txBody>
      </p:sp>
      <p:sp>
        <p:nvSpPr>
          <p:cNvPr id="326" name="textbox 326"/>
          <p:cNvSpPr/>
          <p:nvPr/>
        </p:nvSpPr>
        <p:spPr>
          <a:xfrm>
            <a:off x="876322" y="8329629"/>
            <a:ext cx="952500" cy="290195"/>
          </a:xfrm>
          <a:prstGeom prst="rect">
            <a:avLst/>
          </a:prstGeom>
        </p:spPr>
        <p:txBody>
          <a:bodyPr vert="horz" wrap="square" lIns="0" tIns="0" rIns="0" bIns="0"/>
          <a:lstStyle/>
          <a:p>
            <a:pPr algn="l" rtl="0" eaLnBrk="0">
              <a:lnSpc>
                <a:spcPct val="90000"/>
              </a:lnSpc>
            </a:pPr>
            <a:endParaRPr lang="en-US" altLang="en-US" sz="100" dirty="0"/>
          </a:p>
          <a:p>
            <a:pPr marL="125730" indent="-113665" algn="l" rtl="0" eaLnBrk="0">
              <a:lnSpc>
                <a:spcPct val="96000"/>
              </a:lnSpc>
            </a:pPr>
            <a:r>
              <a:rPr sz="900" kern="0" spc="10" dirty="0">
                <a:solidFill>
                  <a:srgbClr val="000000">
                    <a:alpha val="100000"/>
                  </a:srgbClr>
                </a:solidFill>
                <a:latin typeface="宋体"/>
                <a:ea typeface="宋体"/>
                <a:cs typeface="宋体"/>
              </a:rPr>
              <a:t>巩固和发展新时代</a:t>
            </a:r>
            <a:r>
              <a:rPr sz="900" kern="0" spc="0" dirty="0">
                <a:solidFill>
                  <a:srgbClr val="000000">
                    <a:alpha val="100000"/>
                  </a:srgbClr>
                </a:solidFill>
                <a:latin typeface="宋体"/>
                <a:ea typeface="宋体"/>
                <a:cs typeface="宋体"/>
              </a:rPr>
              <a:t> </a:t>
            </a:r>
            <a:r>
              <a:rPr sz="900" kern="0" spc="30" dirty="0">
                <a:solidFill>
                  <a:srgbClr val="000000">
                    <a:alpha val="100000"/>
                  </a:srgbClr>
                </a:solidFill>
                <a:latin typeface="宋体"/>
                <a:ea typeface="宋体"/>
                <a:cs typeface="宋体"/>
              </a:rPr>
              <a:t>爱国统一战线</a:t>
            </a:r>
            <a:endParaRPr lang="en-US" altLang="en-US" sz="900" dirty="0"/>
          </a:p>
        </p:txBody>
      </p:sp>
      <p:sp>
        <p:nvSpPr>
          <p:cNvPr id="328" name="textbox 328"/>
          <p:cNvSpPr/>
          <p:nvPr/>
        </p:nvSpPr>
        <p:spPr>
          <a:xfrm>
            <a:off x="2279639" y="5072122"/>
            <a:ext cx="484505" cy="538480"/>
          </a:xfrm>
          <a:prstGeom prst="rect">
            <a:avLst/>
          </a:prstGeom>
        </p:spPr>
        <p:txBody>
          <a:bodyPr vert="horz" wrap="square" lIns="0" tIns="0" rIns="0" bIns="0"/>
          <a:lstStyle/>
          <a:p>
            <a:pPr algn="l" rtl="0" eaLnBrk="0">
              <a:lnSpc>
                <a:spcPct val="83000"/>
              </a:lnSpc>
            </a:pPr>
            <a:endParaRPr lang="en-US" altLang="en-US" sz="100" dirty="0"/>
          </a:p>
          <a:p>
            <a:pPr marL="12700" algn="l" rtl="0" eaLnBrk="0">
              <a:lnSpc>
                <a:spcPts val="1060"/>
              </a:lnSpc>
            </a:pPr>
            <a:r>
              <a:rPr sz="800" kern="0" spc="-10" dirty="0">
                <a:solidFill>
                  <a:srgbClr val="000000">
                    <a:alpha val="100000"/>
                  </a:srgbClr>
                </a:solidFill>
                <a:latin typeface="宋体"/>
                <a:ea typeface="宋体"/>
                <a:cs typeface="宋体"/>
              </a:rPr>
              <a:t>最广泛，</a:t>
            </a:r>
            <a:endParaRPr lang="en-US" altLang="en-US" sz="800" dirty="0"/>
          </a:p>
          <a:p>
            <a:pPr marL="12700" algn="l" rtl="0" eaLnBrk="0">
              <a:lnSpc>
                <a:spcPct val="99000"/>
              </a:lnSpc>
              <a:spcBef>
                <a:spcPts val="90"/>
              </a:spcBef>
            </a:pPr>
            <a:r>
              <a:rPr sz="800" kern="0" spc="10" dirty="0">
                <a:solidFill>
                  <a:srgbClr val="FFFFFF">
                    <a:alpha val="100000"/>
                  </a:srgbClr>
                </a:solidFill>
                <a:latin typeface="宋体"/>
                <a:ea typeface="宋体"/>
                <a:cs typeface="宋体"/>
              </a:rPr>
              <a:t>最真实、</a:t>
            </a:r>
            <a:endParaRPr lang="en-US" altLang="en-US" sz="800" dirty="0"/>
          </a:p>
          <a:p>
            <a:pPr marL="12700" algn="l" rtl="0" eaLnBrk="0">
              <a:lnSpc>
                <a:spcPct val="83000"/>
              </a:lnSpc>
              <a:spcBef>
                <a:spcPts val="10"/>
              </a:spcBef>
            </a:pPr>
            <a:r>
              <a:rPr sz="900" kern="0" spc="30" dirty="0">
                <a:solidFill>
                  <a:srgbClr val="000000">
                    <a:alpha val="100000"/>
                  </a:srgbClr>
                </a:solidFill>
                <a:latin typeface="宋体"/>
                <a:ea typeface="宋体"/>
                <a:cs typeface="宋体"/>
              </a:rPr>
              <a:t>最管用</a:t>
            </a:r>
            <a:endParaRPr lang="en-US" altLang="en-US" sz="900" dirty="0"/>
          </a:p>
          <a:p>
            <a:pPr marL="12700" algn="l" rtl="0" eaLnBrk="0">
              <a:lnSpc>
                <a:spcPct val="95000"/>
              </a:lnSpc>
              <a:spcBef>
                <a:spcPts val="5"/>
              </a:spcBef>
            </a:pPr>
            <a:r>
              <a:rPr sz="900" kern="0" spc="10" dirty="0">
                <a:solidFill>
                  <a:srgbClr val="FFFFFF">
                    <a:alpha val="100000"/>
                  </a:srgbClr>
                </a:solidFill>
                <a:latin typeface="宋体"/>
                <a:ea typeface="宋体"/>
                <a:cs typeface="宋体"/>
              </a:rPr>
              <a:t>的民主</a:t>
            </a:r>
            <a:endParaRPr lang="en-US" altLang="en-US" sz="900" dirty="0"/>
          </a:p>
        </p:txBody>
      </p:sp>
      <p:sp>
        <p:nvSpPr>
          <p:cNvPr id="330" name="textbox 330"/>
          <p:cNvSpPr/>
          <p:nvPr/>
        </p:nvSpPr>
        <p:spPr>
          <a:xfrm>
            <a:off x="2190775" y="4754585"/>
            <a:ext cx="923925" cy="277495"/>
          </a:xfrm>
          <a:prstGeom prst="rect">
            <a:avLst/>
          </a:prstGeom>
        </p:spPr>
        <p:txBody>
          <a:bodyPr vert="horz" wrap="square" lIns="0" tIns="0" rIns="0" bIns="0"/>
          <a:lstStyle/>
          <a:p>
            <a:pPr algn="l" rtl="0" eaLnBrk="0">
              <a:lnSpc>
                <a:spcPct val="79000"/>
              </a:lnSpc>
            </a:pPr>
            <a:endParaRPr lang="en-US" altLang="en-US" sz="100" dirty="0"/>
          </a:p>
          <a:p>
            <a:pPr marL="151130" indent="-139065" algn="l" rtl="0" eaLnBrk="0">
              <a:lnSpc>
                <a:spcPct val="92000"/>
              </a:lnSpc>
            </a:pPr>
            <a:r>
              <a:rPr sz="900" kern="0" spc="-70" dirty="0">
                <a:solidFill>
                  <a:srgbClr val="000000">
                    <a:alpha val="100000"/>
                  </a:srgbClr>
                </a:solidFill>
                <a:latin typeface="宋体"/>
                <a:ea typeface="宋体"/>
                <a:cs typeface="宋体"/>
              </a:rPr>
              <a:t>全链条、全方位，</a:t>
            </a:r>
            <a:r>
              <a:rPr sz="900" kern="0" spc="-10" dirty="0">
                <a:solidFill>
                  <a:srgbClr val="000000">
                    <a:alpha val="100000"/>
                  </a:srgbClr>
                </a:solidFill>
                <a:latin typeface="宋体"/>
                <a:ea typeface="宋体"/>
                <a:cs typeface="宋体"/>
              </a:rPr>
              <a:t>  </a:t>
            </a:r>
            <a:r>
              <a:rPr sz="900" kern="0" spc="20" dirty="0">
                <a:solidFill>
                  <a:srgbClr val="000000">
                    <a:alpha val="100000"/>
                  </a:srgbClr>
                </a:solidFill>
                <a:latin typeface="宋体"/>
                <a:ea typeface="宋体"/>
                <a:cs typeface="宋体"/>
              </a:rPr>
              <a:t>全覆盖的民主</a:t>
            </a:r>
            <a:endParaRPr lang="en-US" altLang="en-US" sz="900" dirty="0"/>
          </a:p>
        </p:txBody>
      </p:sp>
      <p:sp>
        <p:nvSpPr>
          <p:cNvPr id="332" name="textbox 332"/>
          <p:cNvSpPr/>
          <p:nvPr/>
        </p:nvSpPr>
        <p:spPr>
          <a:xfrm>
            <a:off x="2190775" y="4246249"/>
            <a:ext cx="1541780" cy="161925"/>
          </a:xfrm>
          <a:prstGeom prst="rect">
            <a:avLst/>
          </a:prstGeom>
        </p:spPr>
        <p:txBody>
          <a:bodyPr vert="horz" wrap="square" lIns="0" tIns="0" rIns="0" bIns="0"/>
          <a:lstStyle/>
          <a:p>
            <a:pPr algn="l" rtl="0" eaLnBrk="0">
              <a:lnSpc>
                <a:spcPct val="84000"/>
              </a:lnSpc>
            </a:pPr>
            <a:endParaRPr lang="en-US" altLang="en-US" sz="100" dirty="0"/>
          </a:p>
          <a:p>
            <a:pPr marL="12700" algn="l" rtl="0" eaLnBrk="0">
              <a:lnSpc>
                <a:spcPct val="99000"/>
              </a:lnSpc>
            </a:pPr>
            <a:r>
              <a:rPr sz="900" kern="0" spc="20" dirty="0">
                <a:solidFill>
                  <a:srgbClr val="000000">
                    <a:alpha val="100000"/>
                  </a:srgbClr>
                </a:solidFill>
                <a:latin typeface="宋体"/>
                <a:ea typeface="宋体"/>
                <a:cs typeface="宋体"/>
              </a:rPr>
              <a:t>社会主义民主政治的</a:t>
            </a:r>
            <a:r>
              <a:rPr sz="900" kern="0" spc="10" dirty="0">
                <a:solidFill>
                  <a:srgbClr val="000000">
                    <a:alpha val="100000"/>
                  </a:srgbClr>
                </a:solidFill>
                <a:latin typeface="宋体"/>
                <a:ea typeface="宋体"/>
                <a:cs typeface="宋体"/>
              </a:rPr>
              <a:t>伟大创造</a:t>
            </a:r>
            <a:endParaRPr lang="en-US" altLang="en-US" sz="900" dirty="0"/>
          </a:p>
        </p:txBody>
      </p:sp>
      <p:sp>
        <p:nvSpPr>
          <p:cNvPr id="334" name="textbox 334"/>
          <p:cNvSpPr/>
          <p:nvPr/>
        </p:nvSpPr>
        <p:spPr>
          <a:xfrm>
            <a:off x="473308" y="5055015"/>
            <a:ext cx="149225" cy="1552575"/>
          </a:xfrm>
          <a:prstGeom prst="rect">
            <a:avLst/>
          </a:prstGeom>
        </p:spPr>
        <p:txBody>
          <a:bodyPr vert="eaVert" wrap="square" lIns="0" tIns="0" rIns="0" bIns="0"/>
          <a:lstStyle/>
          <a:p>
            <a:pPr algn="l" rtl="0" eaLnBrk="0">
              <a:lnSpc>
                <a:spcPct val="79000"/>
              </a:lnSpc>
            </a:pPr>
            <a:endParaRPr lang="en-US" altLang="en-US" sz="100" dirty="0"/>
          </a:p>
          <a:p>
            <a:pPr marL="12700" algn="l" rtl="0" eaLnBrk="0">
              <a:lnSpc>
                <a:spcPct val="100000"/>
              </a:lnSpc>
            </a:pPr>
            <a:r>
              <a:rPr sz="800" kern="0" spc="120" dirty="0">
                <a:solidFill>
                  <a:srgbClr val="000000">
                    <a:alpha val="100000"/>
                  </a:srgbClr>
                </a:solidFill>
                <a:latin typeface="宋体"/>
                <a:ea typeface="宋体"/>
                <a:cs typeface="宋体"/>
              </a:rPr>
              <a:t>健全人民当家作土的制度体系</a:t>
            </a:r>
            <a:endParaRPr lang="en-US" altLang="en-US" sz="800" dirty="0"/>
          </a:p>
        </p:txBody>
      </p:sp>
      <p:sp>
        <p:nvSpPr>
          <p:cNvPr id="336" name="textbox 336"/>
          <p:cNvSpPr/>
          <p:nvPr/>
        </p:nvSpPr>
        <p:spPr>
          <a:xfrm>
            <a:off x="2330419" y="2480943"/>
            <a:ext cx="1402080" cy="161925"/>
          </a:xfrm>
          <a:prstGeom prst="rect">
            <a:avLst/>
          </a:prstGeom>
        </p:spPr>
        <p:txBody>
          <a:bodyPr vert="horz" wrap="square" lIns="0" tIns="0" rIns="0" bIns="0"/>
          <a:lstStyle/>
          <a:p>
            <a:pPr algn="l" rtl="0" eaLnBrk="0">
              <a:lnSpc>
                <a:spcPct val="84000"/>
              </a:lnSpc>
            </a:pPr>
            <a:endParaRPr lang="en-US" altLang="en-US" sz="100" dirty="0"/>
          </a:p>
          <a:p>
            <a:pPr marL="12700" algn="l" rtl="0" eaLnBrk="0">
              <a:lnSpc>
                <a:spcPct val="99000"/>
              </a:lnSpc>
            </a:pPr>
            <a:r>
              <a:rPr sz="900" kern="0" spc="0" dirty="0">
                <a:solidFill>
                  <a:srgbClr val="000000">
                    <a:alpha val="100000"/>
                  </a:srgbClr>
                </a:solidFill>
                <a:latin typeface="宋体"/>
                <a:ea typeface="宋体"/>
                <a:cs typeface="宋体"/>
              </a:rPr>
              <a:t>人民民主是社会主义的生命</a:t>
            </a:r>
            <a:endParaRPr lang="en-US" altLang="en-US" sz="900" dirty="0"/>
          </a:p>
        </p:txBody>
      </p:sp>
      <p:sp>
        <p:nvSpPr>
          <p:cNvPr id="338" name="textbox 338"/>
          <p:cNvSpPr/>
          <p:nvPr/>
        </p:nvSpPr>
        <p:spPr>
          <a:xfrm>
            <a:off x="2114530" y="8209188"/>
            <a:ext cx="707390" cy="269875"/>
          </a:xfrm>
          <a:prstGeom prst="rect">
            <a:avLst/>
          </a:prstGeom>
        </p:spPr>
        <p:txBody>
          <a:bodyPr vert="horz" wrap="square" lIns="0" tIns="0" rIns="0" bIns="0"/>
          <a:lstStyle/>
          <a:p>
            <a:pPr algn="l" rtl="0" eaLnBrk="0">
              <a:lnSpc>
                <a:spcPct val="85000"/>
              </a:lnSpc>
            </a:pPr>
            <a:endParaRPr lang="en-US" altLang="en-US" sz="100" dirty="0"/>
          </a:p>
          <a:p>
            <a:pPr marL="12700" algn="l" rtl="0" eaLnBrk="0">
              <a:lnSpc>
                <a:spcPct val="83000"/>
              </a:lnSpc>
            </a:pPr>
            <a:r>
              <a:rPr sz="900" kern="0" spc="-10" dirty="0">
                <a:solidFill>
                  <a:srgbClr val="000000">
                    <a:alpha val="100000"/>
                  </a:srgbClr>
                </a:solidFill>
                <a:latin typeface="宋体"/>
                <a:ea typeface="宋体"/>
                <a:cs typeface="宋体"/>
              </a:rPr>
              <a:t>铸牢中华民族</a:t>
            </a:r>
            <a:endParaRPr lang="en-US" altLang="en-US" sz="900" dirty="0"/>
          </a:p>
          <a:p>
            <a:pPr marL="88900" algn="l" rtl="0" eaLnBrk="0">
              <a:lnSpc>
                <a:spcPct val="94000"/>
              </a:lnSpc>
              <a:spcBef>
                <a:spcPts val="10"/>
              </a:spcBef>
            </a:pPr>
            <a:r>
              <a:rPr sz="900" kern="0" spc="20" dirty="0">
                <a:solidFill>
                  <a:srgbClr val="FFFFFF">
                    <a:alpha val="100000"/>
                  </a:srgbClr>
                </a:solidFill>
                <a:latin typeface="宋体"/>
                <a:ea typeface="宋体"/>
                <a:cs typeface="宋体"/>
              </a:rPr>
              <a:t>共同体意识</a:t>
            </a:r>
            <a:endParaRPr lang="en-US" altLang="en-US" sz="900" dirty="0"/>
          </a:p>
        </p:txBody>
      </p:sp>
      <p:sp>
        <p:nvSpPr>
          <p:cNvPr id="340" name="textbox 340"/>
          <p:cNvSpPr/>
          <p:nvPr/>
        </p:nvSpPr>
        <p:spPr>
          <a:xfrm>
            <a:off x="889017" y="6647367"/>
            <a:ext cx="1109344" cy="162560"/>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100000"/>
              </a:lnSpc>
            </a:pPr>
            <a:r>
              <a:rPr sz="900" kern="0" spc="0" dirty="0">
                <a:solidFill>
                  <a:srgbClr val="000000">
                    <a:alpha val="100000"/>
                  </a:srgbClr>
                </a:solidFill>
                <a:latin typeface="宋体"/>
                <a:ea typeface="宋体"/>
                <a:cs typeface="宋体"/>
              </a:rPr>
              <a:t>发展全过程人民民主</a:t>
            </a:r>
            <a:r>
              <a:rPr sz="900" kern="0" spc="-10" dirty="0">
                <a:solidFill>
                  <a:srgbClr val="000000">
                    <a:alpha val="100000"/>
                  </a:srgbClr>
                </a:solidFill>
                <a:latin typeface="宋体"/>
                <a:ea typeface="宋体"/>
                <a:cs typeface="宋体"/>
              </a:rPr>
              <a:t>-</a:t>
            </a:r>
            <a:endParaRPr lang="en-US" altLang="en-US" sz="900" dirty="0"/>
          </a:p>
        </p:txBody>
      </p:sp>
      <p:sp>
        <p:nvSpPr>
          <p:cNvPr id="342" name="textbox 342"/>
          <p:cNvSpPr/>
          <p:nvPr/>
        </p:nvSpPr>
        <p:spPr>
          <a:xfrm>
            <a:off x="2190775" y="6583923"/>
            <a:ext cx="946785" cy="162560"/>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100000"/>
              </a:lnSpc>
            </a:pPr>
            <a:r>
              <a:rPr sz="900" kern="0" spc="0" dirty="0">
                <a:solidFill>
                  <a:srgbClr val="000000">
                    <a:alpha val="100000"/>
                  </a:srgbClr>
                </a:solidFill>
                <a:latin typeface="宋体"/>
                <a:ea typeface="宋体"/>
                <a:cs typeface="宋体"/>
              </a:rPr>
              <a:t>全面发展协商民主</a:t>
            </a:r>
            <a:endParaRPr lang="en-US" altLang="en-US" sz="9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1756</Words>
  <Application>Microsoft Macintosh PowerPoint</Application>
  <PresentationFormat>自定义</PresentationFormat>
  <Paragraphs>1187</Paragraphs>
  <Slides>18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FZYaoTi</vt:lpstr>
      <vt:lpstr>SimHei</vt:lpstr>
      <vt:lpstr>宋体</vt:lpstr>
      <vt:lpstr>Arial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Microsoft Office User</cp:lastModifiedBy>
  <cp:revision>2</cp:revision>
  <dcterms:created xsi:type="dcterms:W3CDTF">2024-06-15T09:30:07Z</dcterms:created>
  <dcterms:modified xsi:type="dcterms:W3CDTF">2024-06-18T00:34:15Z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O">
    <vt:lpwstr>wqlLaW5nc29mdCBQREYgdG8gV1BTIDkw</vt:lpwstr>
  </property>
  <property fmtid="{D5CDD505-2E9C-101B-9397-08002B2CF9AE}" pid="3" name="Created">
    <vt:filetime>2024-06-15T17:29:58Z</vt:filetime>
  </property>
  <property fmtid="{D5CDD505-2E9C-101B-9397-08002B2CF9AE}" pid="4" name="UsrData">
    <vt:lpwstr>666d5f0901be9d001ff502dewl</vt:lpwstr>
  </property>
  <property fmtid="{D5CDD505-2E9C-101B-9397-08002B2CF9AE}" pid="5" name="ICV">
    <vt:lpwstr>03866F5C20F3A4391F5F6D66108A6CB4</vt:lpwstr>
  </property>
  <property fmtid="{D5CDD505-2E9C-101B-9397-08002B2CF9AE}" pid="6" name="KSOProductBuildVer">
    <vt:lpwstr>2052-4.7.0.7523</vt:lpwstr>
  </property>
</Properties>
</file>