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1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2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  <p:sldMasterId id="2147483833" r:id="rId5"/>
    <p:sldMasterId id="2147483844" r:id="rId6"/>
    <p:sldMasterId id="2147483856" r:id="rId7"/>
    <p:sldMasterId id="2147483867" r:id="rId8"/>
    <p:sldMasterId id="2147483890" r:id="rId9"/>
    <p:sldMasterId id="2147483899" r:id="rId10"/>
    <p:sldMasterId id="2147483908" r:id="rId11"/>
    <p:sldMasterId id="2147483929" r:id="rId12"/>
    <p:sldMasterId id="2147483938" r:id="rId13"/>
  </p:sldMasterIdLst>
  <p:notesMasterIdLst>
    <p:notesMasterId r:id="rId74"/>
  </p:notesMasterIdLst>
  <p:handoutMasterIdLst>
    <p:handoutMasterId r:id="rId75"/>
  </p:handoutMasterIdLst>
  <p:sldIdLst>
    <p:sldId id="258" r:id="rId14"/>
    <p:sldId id="257" r:id="rId15"/>
    <p:sldId id="815" r:id="rId16"/>
    <p:sldId id="366" r:id="rId17"/>
    <p:sldId id="469" r:id="rId18"/>
    <p:sldId id="259" r:id="rId19"/>
    <p:sldId id="260" r:id="rId20"/>
    <p:sldId id="315" r:id="rId21"/>
    <p:sldId id="316" r:id="rId22"/>
    <p:sldId id="317" r:id="rId23"/>
    <p:sldId id="318" r:id="rId24"/>
    <p:sldId id="263" r:id="rId25"/>
    <p:sldId id="264" r:id="rId26"/>
    <p:sldId id="266" r:id="rId27"/>
    <p:sldId id="272" r:id="rId28"/>
    <p:sldId id="374" r:id="rId29"/>
    <p:sldId id="273" r:id="rId30"/>
    <p:sldId id="379" r:id="rId31"/>
    <p:sldId id="274" r:id="rId32"/>
    <p:sldId id="380" r:id="rId33"/>
    <p:sldId id="381" r:id="rId34"/>
    <p:sldId id="267" r:id="rId35"/>
    <p:sldId id="501" r:id="rId36"/>
    <p:sldId id="796" r:id="rId37"/>
    <p:sldId id="797" r:id="rId38"/>
    <p:sldId id="802" r:id="rId39"/>
    <p:sldId id="314" r:id="rId40"/>
    <p:sldId id="772" r:id="rId41"/>
    <p:sldId id="404" r:id="rId42"/>
    <p:sldId id="405" r:id="rId43"/>
    <p:sldId id="406" r:id="rId44"/>
    <p:sldId id="407" r:id="rId45"/>
    <p:sldId id="409" r:id="rId46"/>
    <p:sldId id="410" r:id="rId47"/>
    <p:sldId id="413" r:id="rId48"/>
    <p:sldId id="416" r:id="rId49"/>
    <p:sldId id="417" r:id="rId50"/>
    <p:sldId id="418" r:id="rId51"/>
    <p:sldId id="294" r:id="rId52"/>
    <p:sldId id="284" r:id="rId53"/>
    <p:sldId id="819" r:id="rId54"/>
    <p:sldId id="289" r:id="rId55"/>
    <p:sldId id="804" r:id="rId56"/>
    <p:sldId id="806" r:id="rId57"/>
    <p:sldId id="805" r:id="rId58"/>
    <p:sldId id="807" r:id="rId59"/>
    <p:sldId id="306" r:id="rId60"/>
    <p:sldId id="791" r:id="rId61"/>
    <p:sldId id="335" r:id="rId62"/>
    <p:sldId id="542" r:id="rId63"/>
    <p:sldId id="543" r:id="rId64"/>
    <p:sldId id="338" r:id="rId65"/>
    <p:sldId id="339" r:id="rId66"/>
    <p:sldId id="544" r:id="rId67"/>
    <p:sldId id="545" r:id="rId68"/>
    <p:sldId id="546" r:id="rId69"/>
    <p:sldId id="547" r:id="rId70"/>
    <p:sldId id="818" r:id="rId71"/>
    <p:sldId id="814" r:id="rId72"/>
    <p:sldId id="817" r:id="rId73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7E"/>
    <a:srgbClr val="1790BB"/>
    <a:srgbClr val="15A0C4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napToGrid="0">
      <p:cViewPr varScale="1">
        <p:scale>
          <a:sx n="67" d="100"/>
          <a:sy n="67" d="100"/>
        </p:scale>
        <p:origin x="1284" y="20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DF803F2-C581-4EEE-914C-EA0B3662E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D562AE77-F0AD-4A2E-B98D-623376E20C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5ABE95F-7C1D-47E6-BC69-D3E89B5591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317BBF4-43DE-4F59-8490-D9D29A7CA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0170A97-A2F0-4148-9458-084E6658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63027CE-0915-4ABA-B038-57F3F1D1E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607E6A44-F955-4272-B82B-93A6D79BA2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9062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89563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D79ED-F803-419D-B4C1-8999E84908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20BD932-E047-4883-8D07-D94FC39035C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2255954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9C6DBF1-8538-4E41-9667-3993F387574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B1020F0C-18E6-4D94-9EAD-D1F33A80154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761470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0D47C3F6-0017-4467-ADF3-3628AC3093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877F078-CCB7-48B4-8C66-2F3DAC670FD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7476923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CD8FF-9630-41CB-8626-4C4D8844A5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C83E940-5E1B-4AE7-9D82-63497F55FC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1817881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77B9D-D30B-4E5B-A6FC-D491319F9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3B85E8D-116D-48D6-8795-7AE64A7A43C7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259921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5B051E4-4F4B-4D94-B267-5BF812741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F1E8F3C-1E47-44A2-898E-A2614AF84555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217231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D8E00D-BB88-42B4-AB65-6BFC8F8175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FD44-71B1-419F-ACD3-D8E28513649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fld id="{E0076A3C-BD62-43ED-AF6B-3DA95DAEE51F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>
                <a:solidFill>
                  <a:srgbClr val="9900CC"/>
                </a:solidFill>
              </a:rPr>
              <a:t>                             CUIT</a:t>
            </a:r>
            <a:endParaRPr kumimoji="0" lang="zh-CN" altLang="en-US" sz="20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98209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CD2C778-C1DF-4AD7-8C0B-5ADD1B59BE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BEEB0E2-EC65-4947-90A8-8EAE1E242C82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82527726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DBC39-61EA-4127-BE86-C83C2A3BB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DB88DD1-9D48-4324-9315-1DAD4C4F1F19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1864512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5F107C9-53DB-4F77-9455-22D9177CDDC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fld id="{97D0CA15-9FAA-4A1A-B6ED-057119BBE197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endParaRPr kumimoji="0" lang="zh-CN" altLang="en-US" sz="20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315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16755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40734541-87E5-415D-9BF3-C0414941F2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DFCC60AD-3455-4604-B6BB-EDF4309E10A6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8829200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613D3-9777-4A69-9966-D9E4112603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6082887-C39A-44C7-8F43-0D69750E6F3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4528836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083FB-5AC5-407A-AD35-5E0FD370C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CEE3EAF-27AF-4662-9D98-D7E00AED472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84031009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AEEA6BF-AFC1-4E3D-A98B-193BE9B329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9B6A74D-12A8-43E2-BE32-AB351C275FB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4549041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F4277C-01EA-43FE-9689-D0F972D134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F69E6-4B3D-4EAD-AAD5-E3044BE40303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fld id="{C2FA08CB-3024-49D2-A85B-461CB9B5C04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>
                <a:solidFill>
                  <a:srgbClr val="9900CC"/>
                </a:solidFill>
              </a:rPr>
              <a:t>                                     CUIT</a:t>
            </a:r>
            <a:endParaRPr kumimoji="0" lang="zh-CN" altLang="en-US" sz="20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544505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B52658A-FA8C-4304-AC3D-19B4D5493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8C22E31-7775-4CDE-A073-FA3E19EE610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817767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546B1-67C2-4F5E-8C14-A9B756013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B3CE9E9-99FE-448F-95A8-CE0F6E99EE0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77280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D674EE6-FE3C-4A24-8EBD-AD849C08C89E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12D7150-C54D-4752-9FF8-66B021E913C1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55848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85A5331E-BD86-4211-8BDD-E42BDD009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1A37BA8-1355-43C3-95C6-FAD94B01FE67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39913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38A83-2220-4CE4-8EE5-707AB0CF05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FE6EEF16-10DD-4F0F-9536-F4CF83B92AF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0256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26562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8C87-E72A-4581-886E-4144A5DB5A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D842A7A-0C64-40F3-BBC5-A27030DD5C5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84441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89E76F2-2D96-46B2-AF92-57F4EF3469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695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F2350F3-4655-4222-AC5C-4BA34BC8EAEE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2B985570-32D2-4E66-8703-D0D17BA3C70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460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F74D8-11C6-4E15-9E76-F42F540E541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9027AD6C-3B14-4DE8-B466-F53BB73FD4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196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FF94290-85C1-4048-844E-19EE82FC1B61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526DAE1A-A941-4E3E-9D00-1F58A96383B3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5401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1260F94-88DC-42E5-8883-0E068860BD1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E31852BC-0A8C-4123-B457-E41CAA5FD8B7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765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925E1B4-E88F-4ABA-8BD0-820091DFE57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F640896C-BB6A-4EA2-8263-339ED2AB1398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4480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ECC0-4005-452A-8C05-A5605F0A08C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B5FD0306-9CC3-43F1-96F8-4EB91263510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2528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7EBC7-CD06-4FA4-B959-67C93393B34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0EB637C-5B04-4742-A3DA-20A0AEE5391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054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A3A25AD-359F-49F6-8852-847C276F5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3586BE0-EBBC-4B6B-99ED-E6EA1AC01AFF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13:12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E35D51-6464-456B-9A16-0626DE66F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4A0A40-4286-428B-8891-DC943A324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0A39D045-8F6D-452B-8E5C-9247360F2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022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6958F04-39E0-4374-84BB-0C3BB8B1E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8BCED09-BD57-4357-B24C-0336C40B88F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187436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0B436E-AEDB-47E5-8FCD-0CD7541B2C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468CE-B7B5-45C4-A7E3-32E789D127B4}"/>
              </a:ext>
            </a:extLst>
          </p:cNvPr>
          <p:cNvSpPr>
            <a:spLocks noGrp="1"/>
          </p:cNvSpPr>
          <p:nvPr userDrawn="1"/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93E37F4-AC8F-4907-B5F0-0782796A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490355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710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4078C1-75FB-4C96-8A4C-8460F2E55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12D1FFC-9668-4390-92B6-0AC6A9592692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305017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B72F7-46C4-4D04-B235-5EE86F133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B5A1F22-9455-48DA-8F5F-8DF85983722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074296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97A0A19-66B6-41E2-B12D-FA20E7854681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B506F006-FE9D-4451-86E2-56CC96D02C9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338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F6D8915C-CE0F-43B0-BD99-3081A43A09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8CA938A5-B0B6-4052-833F-212B1367F8D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275844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08405-798E-4C4B-9589-8B25D51DD2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25CAE5BB-F576-4F02-93EE-26D89FD886C9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713042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399DA-927F-4978-B73B-33E8FF17C9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3CE8306-12A3-43E9-B3FC-45EEAF63E27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5702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2998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2E7FCC-B2DE-4402-8F97-4FA39DA5B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C21FF-C895-4920-8780-375B6D0BF21C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fld id="{5079E286-2A1F-49EB-99D5-48DBCBCBF050}" type="datetime10">
              <a:rPr lang="zh-CN" altLang="en-US"/>
              <a:pPr>
                <a:defRPr/>
              </a:pPr>
              <a:t>13:12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9538B48-4DCF-4636-B596-81A5A0395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sz="2000"/>
              <a:t>操作系统</a:t>
            </a:r>
            <a:r>
              <a:rPr lang="en-US" altLang="zh-CN" sz="2000"/>
              <a:t>|</a:t>
            </a:r>
            <a:r>
              <a:rPr lang="zh-CN" altLang="en-US" sz="2000"/>
              <a:t>进程管理</a:t>
            </a:r>
          </a:p>
          <a:p>
            <a:pPr>
              <a:defRPr/>
            </a:pPr>
            <a:endParaRPr lang="zh-CN" altLang="en-US" sz="2000"/>
          </a:p>
          <a:p>
            <a:pPr>
              <a:defRPr/>
            </a:pPr>
            <a:r>
              <a:rPr lang="zh-CN" altLang="en-US" sz="2000"/>
              <a:t>  </a:t>
            </a:r>
          </a:p>
          <a:p>
            <a:pPr>
              <a:defRPr/>
            </a:pPr>
            <a:fld id="{60D52FA3-AF43-4C58-B7FC-3A2025208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D28AA0-D09B-4D49-84BB-A483F03AA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4929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F517FB-0713-4412-AA83-20EB5C5E1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9F1E-8F86-46E0-9D62-F1C7355227BD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fld id="{5079E286-2A1F-49EB-99D5-48DBCBCBF050}" type="datetime10">
              <a:rPr lang="zh-CN" altLang="en-US"/>
              <a:pPr>
                <a:defRPr/>
              </a:pPr>
              <a:t>13:12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CDEE06-75D3-4EF8-8A06-C78E1A3B7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zh-CN" altLang="en-US" sz="2000"/>
              <a:t>操作系统</a:t>
            </a:r>
            <a:r>
              <a:rPr lang="en-US" altLang="zh-CN" sz="2000"/>
              <a:t>|</a:t>
            </a:r>
            <a:r>
              <a:rPr lang="zh-CN" altLang="en-US" sz="2000"/>
              <a:t>进程管理</a:t>
            </a:r>
          </a:p>
          <a:p>
            <a:pPr>
              <a:defRPr/>
            </a:pPr>
            <a:endParaRPr lang="zh-CN" altLang="en-US" sz="2000"/>
          </a:p>
          <a:p>
            <a:pPr>
              <a:defRPr/>
            </a:pPr>
            <a:r>
              <a:rPr lang="zh-CN" altLang="en-US" sz="2000"/>
              <a:t>  </a:t>
            </a:r>
          </a:p>
          <a:p>
            <a:pPr>
              <a:defRPr/>
            </a:pPr>
            <a:fld id="{8A84AEFA-8CD7-487C-89E1-3F085E04C8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5D7FD1B-C178-476C-BB15-5DE447323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688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46588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153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42074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620536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3900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8240833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9361385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694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8340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088587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1066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5452882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774606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6517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339647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066277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870189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46CF3431-28D1-4ECC-85A9-AA09C1510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1061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44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77586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6712113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存储器管理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fld id="{3ADC308F-3021-4E45-904A-C76DB5FC6ED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31225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7763967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999074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43477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6009130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67933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7510963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46CF3431-28D1-4ECC-85A9-AA09C1510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7641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88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65703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07375" cy="554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8ADD2-9821-4880-B6EC-5B11A867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3211F6-BE9C-4A21-BC2F-C7BD859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4503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D170019-7F9A-46D5-9882-A6BB1C71ED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C5F6109-8349-4E83-8049-61FECC63856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429248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8D5886B-4C29-4EF1-B24D-F8712DA794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3D44A-4996-40B1-BF25-484C49864060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09369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05FC589-571D-408B-8572-218C0D1DE0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9EDEDB-C3E7-437B-8641-3FEDFAA5EFCD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29255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50FF5-8645-491D-A0B7-CB283B274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F21E7F7-5E8B-40C2-81ED-3E3DBB03A95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9206392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1826902-332A-433C-93DD-B57025EDF0D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FE25568E-2649-43CE-A04C-C7E96050D65D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21422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25E522BF-EF3D-42BC-8F4E-81E206672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19C8B9F1-2663-4132-B451-5DEA138C857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8315277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8186E-57A8-43E9-BE79-889DB95F0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C3140EB-88F1-4A1C-B5DB-71BE059A0B19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227268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23E6D-035F-4499-8FBA-D7C388B1D7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B1673B8-9745-4483-9656-37988E565CF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1010253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07375" cy="554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85541-8A62-4CE7-AD57-4CEB2366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6C4E66-F35E-49DF-90EA-C59570C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758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8504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4E7723-76C0-4748-B7C3-57111AC6C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FD06-9D16-43E4-AA13-8910353F370A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fld id="{87181196-8F76-4E21-81B1-0DE49A84DEA0}" type="datetime10">
              <a:rPr lang="zh-CN" altLang="en-US"/>
              <a:pPr>
                <a:defRPr/>
              </a:pPr>
              <a:t>13:12</a:t>
            </a:fld>
            <a:endParaRPr lang="zh-CN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69EF33-E7FE-4919-8789-3B461C1CB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虚拟存储器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444AA3-A662-471B-A323-6A9E4522F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26552CF1-782A-406B-BCE4-EF3D68DED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 sz="1400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7659819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6349558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kern="1200" smtClean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kern="12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kern="12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53998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3746529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4432174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45190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1584246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231363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323206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操作系统</a:t>
            </a:r>
            <a:r>
              <a:rPr lang="en-US" altLang="zh-CN" dirty="0"/>
              <a:t>-</a:t>
            </a:r>
            <a:r>
              <a:rPr lang="zh-CN" altLang="en-US" dirty="0"/>
              <a:t>调度与死锁      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fld id="{46CF3431-28D1-4ECC-85A9-AA09C1510C2D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3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37676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2023/2/12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94619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CB64518-0CBD-4155-89BF-1BC21ED58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89EF02B-4AE8-45FB-B6F3-604ADDC39C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551988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A9EEFE-C254-47CC-B8A7-247669380C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B8BBE-2D33-4C0D-99B5-5B08F0431033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322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7246E25-7FDE-4602-8357-C712AAD18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D46BCB73-7A13-4DCD-B768-CDBC8F89E8A6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02144553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A2E68-1C73-404F-ABBE-0DF32956C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D6817962-FCF9-40B0-929B-6A69BE40C165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524594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A9CC294-D1B2-42AC-8A9A-2B84F49A7E20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F146745-9E43-47AA-9B7E-5FFEF6E1E113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73503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24CCCB6A-E7C5-4334-A9DC-BE1390C035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81B354A-1187-48A0-8E00-E0CDB1F33F2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3167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CD819-3D29-45A2-8847-7E5ED46BF9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12FA460-9178-41A6-B16B-2BA2BF24425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2759679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5F37B-A208-47F7-A198-304F3F484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7AAD2CA-457C-4554-917A-BCBC6AFDE24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250305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020EEDB-06EE-4654-98A2-B268CDA0D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8C5BFA1-8F2D-4B99-82DD-56B5616674D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7998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6527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25B327-10BC-4640-A20C-1A6933C66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97E51-F475-4540-AED8-B38253E205B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5880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EC0E55-915F-4925-A77D-A6D04206D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9F280A2-16F7-452A-81C7-D915B75025E2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762314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6FC4D-632B-44F6-A6D2-D84730BF4C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336DFCB-8EF5-4A6B-9847-E6CB3D6F1585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6707809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54A2D76-3F26-4864-8F25-CAED98E4CF3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算法复习              </a:t>
            </a:r>
            <a:fld id="{3ADC308F-3021-4E45-904A-C76DB5FC6ED9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‹#›</a:t>
            </a:fld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              CUIT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15781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937B0E27-943A-4FB7-A655-AEC9895D6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7D01A3DE-0BD7-419B-B775-A24B8CB4AAF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0829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07A7-7E27-4345-9E41-8F408B8A0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F73E5F9-EA51-4F91-80AE-E32830EEA46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98427709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80E32-DDE5-4A5E-BCC7-D1E89C7F4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B66B88F-E6A9-49A0-A5F2-7661A1CCCA30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09985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CEA1E69-C906-4951-A583-9E7C31ADF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124D648-7D7B-43FD-870A-077E4948756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89463125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2D98F36-89B9-4810-9424-7D4A08B34D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887A1-EC58-4054-A121-754F1B63E92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</a:t>
            </a:r>
            <a:r>
              <a:rPr kumimoji="0" lang="zh-CN" altLang="en-US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fld id="{D6D59AEF-71A5-4342-8967-81D71B313B25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>
                <a:solidFill>
                  <a:srgbClr val="9900CC"/>
                </a:solidFill>
              </a:rPr>
              <a:t>                                     CUIT</a:t>
            </a:r>
            <a:endParaRPr kumimoji="0" lang="zh-CN" altLang="en-US" sz="200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71762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3243939-F5AF-4E8F-B1AE-E3B202A91C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A169791-E972-45A0-BB9C-E248BE78D03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88881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92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01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00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0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08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17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16.xml"/><Relationship Id="rId9" Type="http://schemas.openxmlformats.org/officeDocument/2006/relationships/theme" Target="../theme/theme1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D735C413-C6B7-4A53-9920-03C245ACD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C5D5AE65-EBEA-4094-ADD3-D1CA68949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A31352E3-D5E0-4E4C-ADF5-4AC18971B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06119434-859C-428B-8E84-6B47BBF898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CBCDC6B1-AC14-41EE-AE18-2FBCC0F678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0050E102-FFFB-4854-B133-3BEB49A781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9" descr="Untitled-1">
            <a:extLst>
              <a:ext uri="{FF2B5EF4-FFF2-40B4-BE49-F238E27FC236}">
                <a16:creationId xmlns:a16="http://schemas.microsoft.com/office/drawing/2014/main" id="{EE611B46-48BF-4F6D-88D4-DE1EAEF7C2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3" descr="esedded">
            <a:extLst>
              <a:ext uri="{FF2B5EF4-FFF2-40B4-BE49-F238E27FC236}">
                <a16:creationId xmlns:a16="http://schemas.microsoft.com/office/drawing/2014/main" id="{2CD76E87-0B47-494F-908A-736C7A0D5C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CBCA7AC8-6319-4C79-B561-BB9C94119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B161B-EFD1-4F91-B6D1-0F259D797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86CCA2B4-6198-46B3-B073-901825C2D8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625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9" descr="Untitled-1">
            <a:extLst>
              <a:ext uri="{FF2B5EF4-FFF2-40B4-BE49-F238E27FC236}">
                <a16:creationId xmlns:a16="http://schemas.microsoft.com/office/drawing/2014/main" id="{AC684720-3D18-4B1A-A2F8-B79760FB80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3" descr="esedded">
            <a:extLst>
              <a:ext uri="{FF2B5EF4-FFF2-40B4-BE49-F238E27FC236}">
                <a16:creationId xmlns:a16="http://schemas.microsoft.com/office/drawing/2014/main" id="{6B867A22-3898-4A78-9A3F-58BCA913C8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14E96D15-A587-476F-9A95-761E1A51D3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BC1C1-E3AB-42F3-893B-F7F3A1550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198CE91-993C-4497-BA96-25853170B1DD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2764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9" descr="Untitled-1">
            <a:extLst>
              <a:ext uri="{FF2B5EF4-FFF2-40B4-BE49-F238E27FC236}">
                <a16:creationId xmlns:a16="http://schemas.microsoft.com/office/drawing/2014/main" id="{6AB92F96-F8FE-4E41-B812-90A40CC05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3" descr="esedded">
            <a:extLst>
              <a:ext uri="{FF2B5EF4-FFF2-40B4-BE49-F238E27FC236}">
                <a16:creationId xmlns:a16="http://schemas.microsoft.com/office/drawing/2014/main" id="{076A94C3-5AE4-4C34-BF99-38BDCA6D7E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87F10261-62F1-4CC2-9904-172EB7E7A7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0A62F-544F-4D77-9648-96BA27134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6DC31F17-A926-4A81-A5B4-C340AE5CF73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5752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D3146174-F244-4E60-AB01-9D23445436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8EAFD86D-A308-4B34-B643-95412D28B5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F347D668-D4BD-4630-B6AD-6B7D2ABBA5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49C4D-3BA0-4500-B699-980AC06C5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FB9433B8-2F43-43F0-A6B2-DA6EAB7563BD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70250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F89F0235-1553-4DAE-8008-DE82C5A6FF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A8113EBB-ECC2-476B-8DE3-8FE292BA77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6C72FF29-2093-41C1-BBA1-8CB438B6818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FD715DC0-BBAC-4A5D-9694-56F15CC1434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79554149-180F-436B-99F6-1D0BD7873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D6F320A5-31C0-48D5-A4A5-781419707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D4EB8AF7-D63C-4F4A-A5E6-4207202229A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27" r:id="rId2"/>
    <p:sldLayoutId id="2147483807" r:id="rId3"/>
    <p:sldLayoutId id="2147483808" r:id="rId4"/>
    <p:sldLayoutId id="2147483828" r:id="rId5"/>
    <p:sldLayoutId id="2147483809" r:id="rId6"/>
    <p:sldLayoutId id="2147483810" r:id="rId7"/>
    <p:sldLayoutId id="2147483811" r:id="rId8"/>
    <p:sldLayoutId id="2147483829" r:id="rId9"/>
    <p:sldLayoutId id="2147483830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31" r:id="rId2"/>
    <p:sldLayoutId id="2147483813" r:id="rId3"/>
    <p:sldLayoutId id="2147483814" r:id="rId4"/>
    <p:sldLayoutId id="2147483832" r:id="rId5"/>
    <p:sldLayoutId id="2147483815" r:id="rId6"/>
    <p:sldLayoutId id="2147483816" r:id="rId7"/>
    <p:sldLayoutId id="214748381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58315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20700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7B3E952A-2FB4-423D-AA2E-E7293A0E60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8F3C24C-AE11-4FD5-9898-F7F9A312C9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8C0EBA3-7CD3-4346-86A2-C4F1C50C64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754AF-1026-4347-8E52-3133A7AD6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F86EF0D7-14D2-4C91-97B4-24DFD474F63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781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1866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3629F8FC-14AC-460B-BFA8-7A0D0B6AB3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99A8F7F6-C85B-4E72-985F-3CBBAB869F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2544459C-C4EB-459E-B1AB-E7D2138BD0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B9D4C-8DEF-4957-B0A5-03BE2BDCF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anose="05000000000000000000" pitchFamily="2" charset="2"/>
              <a:buNone/>
              <a:defRPr kumimoji="0" sz="20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7696D20-8F13-42FC-B7D6-2BD39D920C8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97371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>
            <a:extLst>
              <a:ext uri="{FF2B5EF4-FFF2-40B4-BE49-F238E27FC236}">
                <a16:creationId xmlns:a16="http://schemas.microsoft.com/office/drawing/2014/main" id="{CC51BD02-DDC3-45DE-98AB-6A3407B55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算法复习</a:t>
            </a:r>
            <a:b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9D2EB21-0FB8-46BC-B0C3-7DC92F54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855663"/>
            <a:ext cx="7723188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Conductor(   )  {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while (true) {	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wait(stop);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开车门；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下乘客；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上乘客；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关车门；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signal(run);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售票；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D88E2B4E-8BC4-4422-A7C6-CF42BE61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569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void main()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parbegin (Driver() , Conductor());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FBDD5CD-A342-4EDB-9376-385B75C08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69620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哲学家问题解决死锁的方法：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奇数号哲学家先拿左边的叉子，偶数号哲学家先拿右边的叉子。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 class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diningphilosophers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semaphore [] fork = new semaphore[5](1);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206556B-B370-45A5-AA28-1FDC2808A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6888"/>
            <a:ext cx="792480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public void philosopher (int i)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while (true)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think();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if (i % 2 == 1)    then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{wait (fork[i]);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wait (fork [(i+1) % 5]);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else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{wait (fork [(i+1) % 5]);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	wait (fork[i]);    }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eat();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signal(fork [(i+1) % 5]);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	signal(fork[i]);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111F205-8C43-42A8-9827-40141F37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3" y="1079500"/>
            <a:ext cx="7391400" cy="500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public static void main()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parbegin (philosopher (0),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	      philosopher (1),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 	      philosopher (2),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	      philosopher (3),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	      philosopher (4));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8888E588-C2E0-4F42-9634-8682B367F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二、进程</a:t>
            </a:r>
            <a:r>
              <a:rPr lang="zh-CN" altLang="en-US" sz="3600" dirty="0">
                <a:latin typeface="Times New Roman" panose="02020603050405020304" pitchFamily="18" charset="0"/>
              </a:rPr>
              <a:t>调度算法</a:t>
            </a:r>
            <a:endParaRPr lang="zh-CN" altLang="en-US" sz="3600" dirty="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E5F327CB-F57A-4778-B9FD-CA9755603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先来先服务调度算法（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FCFS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First-Come-First-Served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原理：根据进程到达时间的顺序进行调度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特点：</a:t>
            </a:r>
            <a:r>
              <a:rPr lang="zh-CN" altLang="en-US" sz="2800" dirty="0">
                <a:latin typeface="Times New Roman" panose="02020603050405020304" pitchFamily="18" charset="0"/>
              </a:rPr>
              <a:t>利于长作业，利于</a:t>
            </a:r>
            <a:r>
              <a:rPr lang="en-US" altLang="zh-CN" sz="2800" dirty="0">
                <a:latin typeface="Arial Narrow" panose="020B0606020202030204" pitchFamily="34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</a:rPr>
              <a:t>繁忙型的作业。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761" name="Group 217">
            <a:extLst>
              <a:ext uri="{FF2B5EF4-FFF2-40B4-BE49-F238E27FC236}">
                <a16:creationId xmlns:a16="http://schemas.microsoft.com/office/drawing/2014/main" id="{CE81AF75-F677-4ED4-90B0-DE6F2EB1D09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572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8.6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2.25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6546" name="Picture 2">
            <a:extLst>
              <a:ext uri="{FF2B5EF4-FFF2-40B4-BE49-F238E27FC236}">
                <a16:creationId xmlns:a16="http://schemas.microsoft.com/office/drawing/2014/main" id="{438659FF-5CA4-4889-93C4-4FD7DBEF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636" name="Text Box 92">
            <a:extLst>
              <a:ext uri="{FF2B5EF4-FFF2-40B4-BE49-F238E27FC236}">
                <a16:creationId xmlns:a16="http://schemas.microsoft.com/office/drawing/2014/main" id="{3ECC8D7F-61F1-4275-8581-57288DE8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870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38" name="Text Box 94">
            <a:extLst>
              <a:ext uri="{FF2B5EF4-FFF2-40B4-BE49-F238E27FC236}">
                <a16:creationId xmlns:a16="http://schemas.microsoft.com/office/drawing/2014/main" id="{AFCFDEF6-634B-446A-B44D-2F936A18D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495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F31D3789-4900-478A-8C75-C1EB01A5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720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40" name="Text Box 96">
            <a:extLst>
              <a:ext uri="{FF2B5EF4-FFF2-40B4-BE49-F238E27FC236}">
                <a16:creationId xmlns:a16="http://schemas.microsoft.com/office/drawing/2014/main" id="{2BC90C99-2E6F-4E7C-8C93-8DAF4AF5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83" y="493236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D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41" name="Text Box 97">
            <a:extLst>
              <a:ext uri="{FF2B5EF4-FFF2-40B4-BE49-F238E27FC236}">
                <a16:creationId xmlns:a16="http://schemas.microsoft.com/office/drawing/2014/main" id="{4C533159-8D33-4F4D-8C6E-3BC15DAB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570" y="4498975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36724" name="Group 180">
            <a:extLst>
              <a:ext uri="{FF2B5EF4-FFF2-40B4-BE49-F238E27FC236}">
                <a16:creationId xmlns:a16="http://schemas.microsoft.com/office/drawing/2014/main" id="{91D2B8D5-D482-4D33-BEE3-9AE99E98EED9}"/>
              </a:ext>
            </a:extLst>
          </p:cNvPr>
          <p:cNvGrpSpPr>
            <a:grpSpLocks/>
          </p:cNvGrpSpPr>
          <p:nvPr/>
        </p:nvGrpSpPr>
        <p:grpSpPr bwMode="auto">
          <a:xfrm>
            <a:off x="1228408" y="6442075"/>
            <a:ext cx="6454775" cy="415925"/>
            <a:chOff x="793" y="3486"/>
            <a:chExt cx="4066" cy="262"/>
          </a:xfrm>
        </p:grpSpPr>
        <p:sp>
          <p:nvSpPr>
            <p:cNvPr id="17501" name="Rectangle 181">
              <a:extLst>
                <a:ext uri="{FF2B5EF4-FFF2-40B4-BE49-F238E27FC236}">
                  <a16:creationId xmlns:a16="http://schemas.microsoft.com/office/drawing/2014/main" id="{F4112360-42E5-4696-8B55-0A1FC60A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502" name="Rectangle 182">
              <a:extLst>
                <a:ext uri="{FF2B5EF4-FFF2-40B4-BE49-F238E27FC236}">
                  <a16:creationId xmlns:a16="http://schemas.microsoft.com/office/drawing/2014/main" id="{C2486863-8259-4EF2-A855-93C1739B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503" name="Rectangle 183">
              <a:extLst>
                <a:ext uri="{FF2B5EF4-FFF2-40B4-BE49-F238E27FC236}">
                  <a16:creationId xmlns:a16="http://schemas.microsoft.com/office/drawing/2014/main" id="{8805C3DD-5CF8-423C-8C5C-A428F0BC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7504" name="Rectangle 184">
              <a:extLst>
                <a:ext uri="{FF2B5EF4-FFF2-40B4-BE49-F238E27FC236}">
                  <a16:creationId xmlns:a16="http://schemas.microsoft.com/office/drawing/2014/main" id="{402EFC57-C30E-4CFC-ACA2-665C9C38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7505" name="Rectangle 185">
              <a:extLst>
                <a:ext uri="{FF2B5EF4-FFF2-40B4-BE49-F238E27FC236}">
                  <a16:creationId xmlns:a16="http://schemas.microsoft.com/office/drawing/2014/main" id="{69F7C9AB-655E-4D87-9C88-06220451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236730" name="Group 186">
            <a:extLst>
              <a:ext uri="{FF2B5EF4-FFF2-40B4-BE49-F238E27FC236}">
                <a16:creationId xmlns:a16="http://schemas.microsoft.com/office/drawing/2014/main" id="{9953901C-128F-407A-9A71-113C48195352}"/>
              </a:ext>
            </a:extLst>
          </p:cNvPr>
          <p:cNvGrpSpPr>
            <a:grpSpLocks/>
          </p:cNvGrpSpPr>
          <p:nvPr/>
        </p:nvGrpSpPr>
        <p:grpSpPr bwMode="auto">
          <a:xfrm>
            <a:off x="1372870" y="4570412"/>
            <a:ext cx="6129338" cy="1920875"/>
            <a:chOff x="884" y="2274"/>
            <a:chExt cx="3861" cy="1119"/>
          </a:xfrm>
        </p:grpSpPr>
        <p:sp>
          <p:nvSpPr>
            <p:cNvPr id="17479" name="Line 187">
              <a:extLst>
                <a:ext uri="{FF2B5EF4-FFF2-40B4-BE49-F238E27FC236}">
                  <a16:creationId xmlns:a16="http://schemas.microsoft.com/office/drawing/2014/main" id="{B4E08C79-CD24-4742-A06F-581498974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0" name="Line 188">
              <a:extLst>
                <a:ext uri="{FF2B5EF4-FFF2-40B4-BE49-F238E27FC236}">
                  <a16:creationId xmlns:a16="http://schemas.microsoft.com/office/drawing/2014/main" id="{2826110B-956E-4F58-B3AD-048F95E87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1" name="Line 189">
              <a:extLst>
                <a:ext uri="{FF2B5EF4-FFF2-40B4-BE49-F238E27FC236}">
                  <a16:creationId xmlns:a16="http://schemas.microsoft.com/office/drawing/2014/main" id="{53F07E03-CFA3-4B71-8CFD-FF83122D1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2" name="Line 190">
              <a:extLst>
                <a:ext uri="{FF2B5EF4-FFF2-40B4-BE49-F238E27FC236}">
                  <a16:creationId xmlns:a16="http://schemas.microsoft.com/office/drawing/2014/main" id="{423272CA-08FF-4FB6-93F9-CC15E9663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3" name="Line 191">
              <a:extLst>
                <a:ext uri="{FF2B5EF4-FFF2-40B4-BE49-F238E27FC236}">
                  <a16:creationId xmlns:a16="http://schemas.microsoft.com/office/drawing/2014/main" id="{B9828EBA-CACB-4A4F-9EFB-9ACD4D5E0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4" name="Line 192">
              <a:extLst>
                <a:ext uri="{FF2B5EF4-FFF2-40B4-BE49-F238E27FC236}">
                  <a16:creationId xmlns:a16="http://schemas.microsoft.com/office/drawing/2014/main" id="{843310B7-7E55-4206-A399-E6C3DAFEC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5" name="Line 193">
              <a:extLst>
                <a:ext uri="{FF2B5EF4-FFF2-40B4-BE49-F238E27FC236}">
                  <a16:creationId xmlns:a16="http://schemas.microsoft.com/office/drawing/2014/main" id="{F06E6908-708D-4B08-8EC0-BE8B93EA1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6" name="Line 194">
              <a:extLst>
                <a:ext uri="{FF2B5EF4-FFF2-40B4-BE49-F238E27FC236}">
                  <a16:creationId xmlns:a16="http://schemas.microsoft.com/office/drawing/2014/main" id="{7A0A6313-3E11-4BA7-8D33-1F526C621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7" name="Line 195">
              <a:extLst>
                <a:ext uri="{FF2B5EF4-FFF2-40B4-BE49-F238E27FC236}">
                  <a16:creationId xmlns:a16="http://schemas.microsoft.com/office/drawing/2014/main" id="{CE90E2E1-D90C-4EAE-9715-C9EAB57AC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8" name="Line 196">
              <a:extLst>
                <a:ext uri="{FF2B5EF4-FFF2-40B4-BE49-F238E27FC236}">
                  <a16:creationId xmlns:a16="http://schemas.microsoft.com/office/drawing/2014/main" id="{13D4A7D6-8ADD-4768-8365-8716BF90C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89" name="Line 197">
              <a:extLst>
                <a:ext uri="{FF2B5EF4-FFF2-40B4-BE49-F238E27FC236}">
                  <a16:creationId xmlns:a16="http://schemas.microsoft.com/office/drawing/2014/main" id="{8FE50FDD-54AD-4BB0-BEDD-41A0FF252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0" name="Line 198">
              <a:extLst>
                <a:ext uri="{FF2B5EF4-FFF2-40B4-BE49-F238E27FC236}">
                  <a16:creationId xmlns:a16="http://schemas.microsoft.com/office/drawing/2014/main" id="{26043EBB-921B-40EF-B2C8-2A895203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1" name="Line 199">
              <a:extLst>
                <a:ext uri="{FF2B5EF4-FFF2-40B4-BE49-F238E27FC236}">
                  <a16:creationId xmlns:a16="http://schemas.microsoft.com/office/drawing/2014/main" id="{1B1DDE0B-FEAA-4F21-B330-6BF6A9137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2" name="Line 200">
              <a:extLst>
                <a:ext uri="{FF2B5EF4-FFF2-40B4-BE49-F238E27FC236}">
                  <a16:creationId xmlns:a16="http://schemas.microsoft.com/office/drawing/2014/main" id="{E25E0B6B-B112-4D45-BEF4-D91181FBA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3" name="Line 201">
              <a:extLst>
                <a:ext uri="{FF2B5EF4-FFF2-40B4-BE49-F238E27FC236}">
                  <a16:creationId xmlns:a16="http://schemas.microsoft.com/office/drawing/2014/main" id="{DBAB2CC3-B1A4-407A-B28F-9E0A7E78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4" name="Line 202">
              <a:extLst>
                <a:ext uri="{FF2B5EF4-FFF2-40B4-BE49-F238E27FC236}">
                  <a16:creationId xmlns:a16="http://schemas.microsoft.com/office/drawing/2014/main" id="{557C0A63-AF11-4DDB-8864-76AAA8104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5" name="Line 203">
              <a:extLst>
                <a:ext uri="{FF2B5EF4-FFF2-40B4-BE49-F238E27FC236}">
                  <a16:creationId xmlns:a16="http://schemas.microsoft.com/office/drawing/2014/main" id="{9F911693-498C-4789-90FF-52BA3E810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6" name="Line 204">
              <a:extLst>
                <a:ext uri="{FF2B5EF4-FFF2-40B4-BE49-F238E27FC236}">
                  <a16:creationId xmlns:a16="http://schemas.microsoft.com/office/drawing/2014/main" id="{9CB09381-83B8-47F4-A999-B05F51C28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7" name="Line 205">
              <a:extLst>
                <a:ext uri="{FF2B5EF4-FFF2-40B4-BE49-F238E27FC236}">
                  <a16:creationId xmlns:a16="http://schemas.microsoft.com/office/drawing/2014/main" id="{810F0D01-6EDA-484F-BDB6-963BD8292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8" name="Line 206">
              <a:extLst>
                <a:ext uri="{FF2B5EF4-FFF2-40B4-BE49-F238E27FC236}">
                  <a16:creationId xmlns:a16="http://schemas.microsoft.com/office/drawing/2014/main" id="{0C6A72EA-1D6D-4F02-B7DE-46192F3D2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99" name="Line 207">
              <a:extLst>
                <a:ext uri="{FF2B5EF4-FFF2-40B4-BE49-F238E27FC236}">
                  <a16:creationId xmlns:a16="http://schemas.microsoft.com/office/drawing/2014/main" id="{7374DFAC-32E0-487F-8774-78590AAF0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00" name="Line 208">
              <a:extLst>
                <a:ext uri="{FF2B5EF4-FFF2-40B4-BE49-F238E27FC236}">
                  <a16:creationId xmlns:a16="http://schemas.microsoft.com/office/drawing/2014/main" id="{B9F84DBE-6595-41FD-8ACF-86917F6AC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478" name="Text Box 218">
            <a:extLst>
              <a:ext uri="{FF2B5EF4-FFF2-40B4-BE49-F238E27FC236}">
                <a16:creationId xmlns:a16="http://schemas.microsoft.com/office/drawing/2014/main" id="{C8BB2BA2-55B0-477E-A7B1-0E9E6134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3" y="297815"/>
            <a:ext cx="1152525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36" grpId="0" animBg="1"/>
      <p:bldP spid="236638" grpId="0" animBg="1"/>
      <p:bldP spid="236639" grpId="0" animBg="1"/>
      <p:bldP spid="236640" grpId="0" animBg="1"/>
      <p:bldP spid="2366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4FCF-B21F-4326-B2BA-73D583C0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C813BF3-3A12-4918-B4D4-5ACF0BD20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最短作业（进程）优先调度算法（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</a:rPr>
              <a:t>SPN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  <a:endParaRPr lang="en-US" altLang="zh-CN" dirty="0">
              <a:solidFill>
                <a:srgbClr val="0070C0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70C0"/>
                </a:solidFill>
                <a:latin typeface="Arial Narrow" pitchFamily="34" charset="0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（ </a:t>
            </a:r>
            <a:r>
              <a:rPr lang="en-US" altLang="zh-CN" sz="3200" dirty="0">
                <a:solidFill>
                  <a:srgbClr val="0070C0"/>
                </a:solidFill>
              </a:rPr>
              <a:t>Shortest Process Next</a:t>
            </a:r>
            <a:r>
              <a:rPr lang="en-US" altLang="zh-CN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6666"/>
                </a:solidFill>
                <a:latin typeface="Arial Narrow" pitchFamily="34" charset="0"/>
              </a:rPr>
              <a:t>原理：选取</a:t>
            </a:r>
            <a:r>
              <a:rPr lang="zh-CN" altLang="en-US" dirty="0">
                <a:solidFill>
                  <a:srgbClr val="006666"/>
                </a:solidFill>
                <a:latin typeface="Times New Roman" pitchFamily="18" charset="0"/>
              </a:rPr>
              <a:t>估计运行时间最短的进程。</a:t>
            </a:r>
            <a:endParaRPr lang="en-US" altLang="zh-CN" dirty="0">
              <a:solidFill>
                <a:srgbClr val="006666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itchFamily="18" charset="0"/>
              </a:rPr>
              <a:t>优点：</a:t>
            </a:r>
            <a:r>
              <a:rPr lang="en-US" altLang="zh-CN" sz="2800" dirty="0">
                <a:latin typeface="Arial Narrow" pitchFamily="34" charset="0"/>
              </a:rPr>
              <a:t>SPN</a:t>
            </a:r>
            <a:r>
              <a:rPr lang="zh-CN" altLang="en-US" sz="2800" dirty="0">
                <a:latin typeface="Times New Roman" pitchFamily="18" charset="0"/>
              </a:rPr>
              <a:t>能有效地降低作业的平均等待时间和提高系统吞吐量。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itchFamily="18" charset="0"/>
              </a:rPr>
              <a:t>缺点：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对长作业不利；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不能保证紧迫性作业或进程会得到及时处理；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不一定能真正做到短作业优先。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9" name="Group 97">
            <a:extLst>
              <a:ext uri="{FF2B5EF4-FFF2-40B4-BE49-F238E27FC236}">
                <a16:creationId xmlns:a16="http://schemas.microsoft.com/office/drawing/2014/main" id="{78D1A286-23A6-4AD2-96D0-C6D371E38D7C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74686" y="2502693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7.6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2.75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1.84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3714" name="Picture 2">
            <a:extLst>
              <a:ext uri="{FF2B5EF4-FFF2-40B4-BE49-F238E27FC236}">
                <a16:creationId xmlns:a16="http://schemas.microsoft.com/office/drawing/2014/main" id="{75E39A79-3757-49A9-B786-2F1C747A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5" name="Text Box 3">
            <a:extLst>
              <a:ext uri="{FF2B5EF4-FFF2-40B4-BE49-F238E27FC236}">
                <a16:creationId xmlns:a16="http://schemas.microsoft.com/office/drawing/2014/main" id="{46A959F5-6859-4BFF-9AAA-A5C56B2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6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26D4BD80-6884-4857-9F69-F33DA39A6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1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D5551FEF-1202-4F37-886A-4AE8E715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6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437FB824-B47D-4A61-8090-423406F1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6" y="5362575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F6F9A672-A6D0-40EB-8458-4BAE6568F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49" y="4884737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3778" name="Group 66">
            <a:extLst>
              <a:ext uri="{FF2B5EF4-FFF2-40B4-BE49-F238E27FC236}">
                <a16:creationId xmlns:a16="http://schemas.microsoft.com/office/drawing/2014/main" id="{C0F2C449-FF82-4215-A1EA-29CE59A19734}"/>
              </a:ext>
            </a:extLst>
          </p:cNvPr>
          <p:cNvGrpSpPr>
            <a:grpSpLocks/>
          </p:cNvGrpSpPr>
          <p:nvPr/>
        </p:nvGrpSpPr>
        <p:grpSpPr bwMode="auto">
          <a:xfrm>
            <a:off x="1273174" y="6442075"/>
            <a:ext cx="6454775" cy="415925"/>
            <a:chOff x="793" y="3486"/>
            <a:chExt cx="4066" cy="262"/>
          </a:xfrm>
        </p:grpSpPr>
        <p:sp>
          <p:nvSpPr>
            <p:cNvPr id="19549" name="Rectangle 67">
              <a:extLst>
                <a:ext uri="{FF2B5EF4-FFF2-40B4-BE49-F238E27FC236}">
                  <a16:creationId xmlns:a16="http://schemas.microsoft.com/office/drawing/2014/main" id="{681121A6-F967-4AA7-BAD4-3C7BAB3BC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550" name="Rectangle 68">
              <a:extLst>
                <a:ext uri="{FF2B5EF4-FFF2-40B4-BE49-F238E27FC236}">
                  <a16:creationId xmlns:a16="http://schemas.microsoft.com/office/drawing/2014/main" id="{104BEEAC-97EE-40A3-A011-58016B87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551" name="Rectangle 69">
              <a:extLst>
                <a:ext uri="{FF2B5EF4-FFF2-40B4-BE49-F238E27FC236}">
                  <a16:creationId xmlns:a16="http://schemas.microsoft.com/office/drawing/2014/main" id="{37EF88CE-221A-4BA1-84C2-3CF3F07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552" name="Rectangle 70">
              <a:extLst>
                <a:ext uri="{FF2B5EF4-FFF2-40B4-BE49-F238E27FC236}">
                  <a16:creationId xmlns:a16="http://schemas.microsoft.com/office/drawing/2014/main" id="{E6A20384-1FC6-485D-BD68-CEA6D989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9553" name="Rectangle 71">
              <a:extLst>
                <a:ext uri="{FF2B5EF4-FFF2-40B4-BE49-F238E27FC236}">
                  <a16:creationId xmlns:a16="http://schemas.microsoft.com/office/drawing/2014/main" id="{D428AA2C-0897-4D2C-AB85-DF24E814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243784" name="Group 72">
            <a:extLst>
              <a:ext uri="{FF2B5EF4-FFF2-40B4-BE49-F238E27FC236}">
                <a16:creationId xmlns:a16="http://schemas.microsoft.com/office/drawing/2014/main" id="{D2094617-3CB5-41C7-9E63-80A626125BE3}"/>
              </a:ext>
            </a:extLst>
          </p:cNvPr>
          <p:cNvGrpSpPr>
            <a:grpSpLocks/>
          </p:cNvGrpSpPr>
          <p:nvPr/>
        </p:nvGrpSpPr>
        <p:grpSpPr bwMode="auto">
          <a:xfrm>
            <a:off x="1417636" y="4570412"/>
            <a:ext cx="6129338" cy="1920875"/>
            <a:chOff x="884" y="2274"/>
            <a:chExt cx="3861" cy="1119"/>
          </a:xfrm>
        </p:grpSpPr>
        <p:sp>
          <p:nvSpPr>
            <p:cNvPr id="19527" name="Line 73">
              <a:extLst>
                <a:ext uri="{FF2B5EF4-FFF2-40B4-BE49-F238E27FC236}">
                  <a16:creationId xmlns:a16="http://schemas.microsoft.com/office/drawing/2014/main" id="{12AA1681-9F4C-4A36-A071-88C69C2C1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28" name="Line 74">
              <a:extLst>
                <a:ext uri="{FF2B5EF4-FFF2-40B4-BE49-F238E27FC236}">
                  <a16:creationId xmlns:a16="http://schemas.microsoft.com/office/drawing/2014/main" id="{E06EE312-1AE1-4542-A66F-357F2288F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29" name="Line 75">
              <a:extLst>
                <a:ext uri="{FF2B5EF4-FFF2-40B4-BE49-F238E27FC236}">
                  <a16:creationId xmlns:a16="http://schemas.microsoft.com/office/drawing/2014/main" id="{0CF74C62-4667-4FE3-A31A-F4D782A24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0" name="Line 76">
              <a:extLst>
                <a:ext uri="{FF2B5EF4-FFF2-40B4-BE49-F238E27FC236}">
                  <a16:creationId xmlns:a16="http://schemas.microsoft.com/office/drawing/2014/main" id="{A8E03746-0623-4158-A68E-4082873B8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1" name="Line 77">
              <a:extLst>
                <a:ext uri="{FF2B5EF4-FFF2-40B4-BE49-F238E27FC236}">
                  <a16:creationId xmlns:a16="http://schemas.microsoft.com/office/drawing/2014/main" id="{16CE6743-FD1B-4B3A-B028-EBB3EAD1F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2" name="Line 78">
              <a:extLst>
                <a:ext uri="{FF2B5EF4-FFF2-40B4-BE49-F238E27FC236}">
                  <a16:creationId xmlns:a16="http://schemas.microsoft.com/office/drawing/2014/main" id="{BC0FAAFB-1720-4FBF-8DBC-D33FCC533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3" name="Line 79">
              <a:extLst>
                <a:ext uri="{FF2B5EF4-FFF2-40B4-BE49-F238E27FC236}">
                  <a16:creationId xmlns:a16="http://schemas.microsoft.com/office/drawing/2014/main" id="{4AB30B03-ACE1-408D-931F-99FEFDD16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4" name="Line 80">
              <a:extLst>
                <a:ext uri="{FF2B5EF4-FFF2-40B4-BE49-F238E27FC236}">
                  <a16:creationId xmlns:a16="http://schemas.microsoft.com/office/drawing/2014/main" id="{245A5B40-2454-4281-A127-24B62926E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5" name="Line 81">
              <a:extLst>
                <a:ext uri="{FF2B5EF4-FFF2-40B4-BE49-F238E27FC236}">
                  <a16:creationId xmlns:a16="http://schemas.microsoft.com/office/drawing/2014/main" id="{78FE72A2-649D-4FEA-A38D-24AADF058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6" name="Line 82">
              <a:extLst>
                <a:ext uri="{FF2B5EF4-FFF2-40B4-BE49-F238E27FC236}">
                  <a16:creationId xmlns:a16="http://schemas.microsoft.com/office/drawing/2014/main" id="{A0CAA37A-FC4C-4371-9F22-351875CD6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7" name="Line 83">
              <a:extLst>
                <a:ext uri="{FF2B5EF4-FFF2-40B4-BE49-F238E27FC236}">
                  <a16:creationId xmlns:a16="http://schemas.microsoft.com/office/drawing/2014/main" id="{B21310D2-0460-401C-8420-A4FC12A3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8" name="Line 84">
              <a:extLst>
                <a:ext uri="{FF2B5EF4-FFF2-40B4-BE49-F238E27FC236}">
                  <a16:creationId xmlns:a16="http://schemas.microsoft.com/office/drawing/2014/main" id="{AA1D2AB5-B995-4F16-BF15-E067B04C0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39" name="Line 85">
              <a:extLst>
                <a:ext uri="{FF2B5EF4-FFF2-40B4-BE49-F238E27FC236}">
                  <a16:creationId xmlns:a16="http://schemas.microsoft.com/office/drawing/2014/main" id="{43BB2364-CA45-4CCC-8477-042173FFA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0" name="Line 86">
              <a:extLst>
                <a:ext uri="{FF2B5EF4-FFF2-40B4-BE49-F238E27FC236}">
                  <a16:creationId xmlns:a16="http://schemas.microsoft.com/office/drawing/2014/main" id="{A3BEDAC7-2439-46CF-8279-F8F77ACA8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1" name="Line 87">
              <a:extLst>
                <a:ext uri="{FF2B5EF4-FFF2-40B4-BE49-F238E27FC236}">
                  <a16:creationId xmlns:a16="http://schemas.microsoft.com/office/drawing/2014/main" id="{DA66F960-CBEA-4518-BF22-482B2AC75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2" name="Line 88">
              <a:extLst>
                <a:ext uri="{FF2B5EF4-FFF2-40B4-BE49-F238E27FC236}">
                  <a16:creationId xmlns:a16="http://schemas.microsoft.com/office/drawing/2014/main" id="{0258CE11-E6DF-405B-B27D-5C320E1A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3" name="Line 89">
              <a:extLst>
                <a:ext uri="{FF2B5EF4-FFF2-40B4-BE49-F238E27FC236}">
                  <a16:creationId xmlns:a16="http://schemas.microsoft.com/office/drawing/2014/main" id="{4936E46E-7362-40D1-80B7-C5D390E85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4" name="Line 90">
              <a:extLst>
                <a:ext uri="{FF2B5EF4-FFF2-40B4-BE49-F238E27FC236}">
                  <a16:creationId xmlns:a16="http://schemas.microsoft.com/office/drawing/2014/main" id="{75C6E6EE-D04E-47A1-BC4B-AE932004B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5" name="Line 91">
              <a:extLst>
                <a:ext uri="{FF2B5EF4-FFF2-40B4-BE49-F238E27FC236}">
                  <a16:creationId xmlns:a16="http://schemas.microsoft.com/office/drawing/2014/main" id="{8B2DB568-96E9-421A-BCBC-BA0B0E1AA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6" name="Line 92">
              <a:extLst>
                <a:ext uri="{FF2B5EF4-FFF2-40B4-BE49-F238E27FC236}">
                  <a16:creationId xmlns:a16="http://schemas.microsoft.com/office/drawing/2014/main" id="{A51987E6-63D2-42AC-8FB0-BB5527843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7" name="Line 93">
              <a:extLst>
                <a:ext uri="{FF2B5EF4-FFF2-40B4-BE49-F238E27FC236}">
                  <a16:creationId xmlns:a16="http://schemas.microsoft.com/office/drawing/2014/main" id="{7DE14454-B6D2-453D-8FAB-869936158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48" name="Line 94">
              <a:extLst>
                <a:ext uri="{FF2B5EF4-FFF2-40B4-BE49-F238E27FC236}">
                  <a16:creationId xmlns:a16="http://schemas.microsoft.com/office/drawing/2014/main" id="{72ABC5DB-87E8-48F8-8B3C-B762C5255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526" name="Text Box 98">
            <a:extLst>
              <a:ext uri="{FF2B5EF4-FFF2-40B4-BE49-F238E27FC236}">
                <a16:creationId xmlns:a16="http://schemas.microsoft.com/office/drawing/2014/main" id="{67424A04-F4BA-4EB6-8841-5A6A1776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28" y="258763"/>
            <a:ext cx="1150937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SPN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  <p:bldP spid="243717" grpId="0" animBg="1"/>
      <p:bldP spid="243718" grpId="0" animBg="1"/>
      <p:bldP spid="2437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72EC-4EE7-48FF-A534-A7E50C34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77D39CE-2B24-4000-B984-0BB74C72B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最高响应比优先算法</a:t>
            </a: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Arial Narrow" panose="020B0606020202030204" pitchFamily="34" charset="0"/>
              </a:rPr>
              <a:t>HRRN</a:t>
            </a: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 dirty="0">
                <a:solidFill>
                  <a:srgbClr val="0070C0"/>
                </a:solidFill>
              </a:rPr>
              <a:t>Highest Response Ratio Next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        </a:t>
            </a:r>
            <a:r>
              <a:rPr lang="en-US" altLang="zh-CN" sz="2800" dirty="0">
                <a:latin typeface="Arial Narrow" panose="020B0606020202030204" pitchFamily="34" charset="0"/>
              </a:rPr>
              <a:t>HRRN</a:t>
            </a:r>
            <a:r>
              <a:rPr lang="zh-CN" altLang="en-US" sz="2800" dirty="0">
                <a:latin typeface="Times New Roman" panose="02020603050405020304" pitchFamily="18" charset="0"/>
              </a:rPr>
              <a:t>是对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Arial Narrow" panose="020B0606020202030204" pitchFamily="34" charset="0"/>
              </a:rPr>
              <a:t>SPF</a:t>
            </a:r>
            <a:r>
              <a:rPr lang="zh-CN" altLang="en-US" sz="2800" dirty="0">
                <a:latin typeface="Times New Roman" panose="02020603050405020304" pitchFamily="18" charset="0"/>
              </a:rPr>
              <a:t>方式的一种综合平衡。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响应比：</a:t>
            </a:r>
            <a:r>
              <a:rPr lang="zh-CN" altLang="en-US" sz="2800" dirty="0">
                <a:latin typeface="Arial Narrow" panose="020B0606020202030204" pitchFamily="34" charset="0"/>
              </a:rPr>
              <a:t>  </a:t>
            </a:r>
            <a:r>
              <a:rPr lang="en-US" altLang="zh-CN" sz="2800" dirty="0">
                <a:latin typeface="Arial Narrow" panose="020B0606020202030204" pitchFamily="34" charset="0"/>
              </a:rPr>
              <a:t>R=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Arial Narrow" panose="020B0606020202030204" pitchFamily="34" charset="0"/>
              </a:rPr>
              <a:t>W+S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Arial Narrow" panose="020B0606020202030204" pitchFamily="34" charset="0"/>
              </a:rPr>
              <a:t>/S= 1+W/S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Arial Narrow" panose="020B0606020202030204" pitchFamily="34" charset="0"/>
              </a:rPr>
              <a:t>		S</a:t>
            </a:r>
            <a:r>
              <a:rPr lang="zh-CN" altLang="en-US" sz="2800" dirty="0">
                <a:latin typeface="Times New Roman" panose="02020603050405020304" pitchFamily="18" charset="0"/>
              </a:rPr>
              <a:t>：估计执行时间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		</a:t>
            </a:r>
            <a:r>
              <a:rPr lang="en-US" altLang="zh-CN" sz="2800" dirty="0">
                <a:latin typeface="Arial Narrow" panose="020B0606020202030204" pitchFamily="34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：等待时间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		</a:t>
            </a:r>
            <a:r>
              <a:rPr lang="en-US" altLang="zh-CN" sz="2800" dirty="0">
                <a:latin typeface="Arial Narrow" panose="020B0606020202030204" pitchFamily="34" charset="0"/>
              </a:rPr>
              <a:t>W+S</a:t>
            </a:r>
            <a:r>
              <a:rPr lang="zh-CN" altLang="en-US" sz="2800" dirty="0">
                <a:latin typeface="Times New Roman" panose="02020603050405020304" pitchFamily="18" charset="0"/>
              </a:rPr>
              <a:t>：响应时间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每当要进行调度时，系统计算每个作业的响应比，选择其中</a:t>
            </a:r>
            <a:r>
              <a:rPr lang="en-US" altLang="zh-CN" sz="2800" dirty="0">
                <a:latin typeface="Arial Narrow" panose="020B0606020202030204" pitchFamily="34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最大者投入执行。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8BEB-5F7B-4BC4-8B92-F1D5821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考试题型及分值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E2916-9A1A-4697-A114-0A3DAB353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选择：</a:t>
            </a:r>
            <a:r>
              <a:rPr lang="en-US" altLang="zh-CN" dirty="0"/>
              <a:t>10(</a:t>
            </a:r>
            <a:r>
              <a:rPr lang="zh-CN" altLang="en-US" dirty="0"/>
              <a:t>题</a:t>
            </a:r>
            <a:r>
              <a:rPr lang="en-US" altLang="zh-CN" dirty="0"/>
              <a:t>)×1=10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判断：</a:t>
            </a:r>
            <a:r>
              <a:rPr lang="en-US" altLang="zh-CN" dirty="0"/>
              <a:t>10(</a:t>
            </a:r>
            <a:r>
              <a:rPr lang="zh-CN" altLang="en-US" dirty="0"/>
              <a:t>题</a:t>
            </a:r>
            <a:r>
              <a:rPr lang="en-US" altLang="zh-CN" dirty="0"/>
              <a:t>)×1=10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多选题：</a:t>
            </a:r>
            <a:r>
              <a:rPr lang="en-US" altLang="zh-CN" dirty="0"/>
              <a:t>10(</a:t>
            </a:r>
            <a:r>
              <a:rPr lang="zh-CN" altLang="en-US" dirty="0"/>
              <a:t>题</a:t>
            </a:r>
            <a:r>
              <a:rPr lang="en-US" altLang="zh-CN" dirty="0"/>
              <a:t>)×2=20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填空：</a:t>
            </a:r>
            <a:r>
              <a:rPr lang="en-US" altLang="zh-CN" dirty="0"/>
              <a:t>5(</a:t>
            </a:r>
            <a:r>
              <a:rPr lang="zh-CN" altLang="en-US" dirty="0"/>
              <a:t>题</a:t>
            </a:r>
            <a:r>
              <a:rPr lang="en-US" altLang="zh-CN" dirty="0"/>
              <a:t>) </a:t>
            </a:r>
            <a:r>
              <a:rPr lang="zh-CN" altLang="en-US" dirty="0"/>
              <a:t>：</a:t>
            </a:r>
            <a:r>
              <a:rPr lang="en-US" altLang="zh-CN" dirty="0"/>
              <a:t>6+6+9+5+12=38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问答题：</a:t>
            </a:r>
            <a:r>
              <a:rPr lang="en-US" altLang="zh-CN" dirty="0"/>
              <a:t>3(</a:t>
            </a:r>
            <a:r>
              <a:rPr lang="zh-CN" altLang="en-US" dirty="0"/>
              <a:t>题</a:t>
            </a:r>
            <a:r>
              <a:rPr lang="en-US" altLang="zh-CN" dirty="0"/>
              <a:t>)×4=12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同步算法题：</a:t>
            </a:r>
            <a:r>
              <a:rPr lang="en-US" altLang="zh-CN" dirty="0"/>
              <a:t>1(</a:t>
            </a:r>
            <a:r>
              <a:rPr lang="zh-CN" altLang="en-US" dirty="0"/>
              <a:t>题</a:t>
            </a:r>
            <a:r>
              <a:rPr lang="en-US" altLang="zh-CN" dirty="0"/>
              <a:t>)×10=10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题目难度：参考</a:t>
            </a:r>
            <a:r>
              <a:rPr lang="en-US" altLang="zh-CN" dirty="0">
                <a:solidFill>
                  <a:srgbClr val="FF0000"/>
                </a:solidFill>
              </a:rPr>
              <a:t>PTA</a:t>
            </a:r>
            <a:r>
              <a:rPr lang="zh-CN" altLang="en-US" dirty="0">
                <a:solidFill>
                  <a:srgbClr val="FF0000"/>
                </a:solidFill>
              </a:rPr>
              <a:t>作业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22350-DD40-4208-848D-D2372403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0706100" y="6427788"/>
            <a:ext cx="143933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spcBef>
                <a:spcPct val="50000"/>
              </a:spcBef>
              <a:defRPr sz="14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5FF63C-2101-4342-BCB4-13BCB39CA11A}" type="slidenum">
              <a:rPr lang="en-US" altLang="zh-CN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Group 8">
            <a:extLst>
              <a:ext uri="{FF2B5EF4-FFF2-40B4-BE49-F238E27FC236}">
                <a16:creationId xmlns:a16="http://schemas.microsoft.com/office/drawing/2014/main" id="{8C0B5EE9-6789-41D8-9945-890ED05CFEB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0" y="257333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2.25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5762" name="Picture 2">
            <a:extLst>
              <a:ext uri="{FF2B5EF4-FFF2-40B4-BE49-F238E27FC236}">
                <a16:creationId xmlns:a16="http://schemas.microsoft.com/office/drawing/2014/main" id="{00319B33-9ECE-40E7-8660-A819043B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3" name="Text Box 3">
            <a:extLst>
              <a:ext uri="{FF2B5EF4-FFF2-40B4-BE49-F238E27FC236}">
                <a16:creationId xmlns:a16="http://schemas.microsoft.com/office/drawing/2014/main" id="{0C1712D0-3E78-4A0A-97C8-D25D6EE5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858E6874-A2BE-40C8-853E-29DF8A24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62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939E4103-04BD-4F23-8D7B-05FE4076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7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68C72574-0EFC-4EC9-B73B-721661D2C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46692835-A442-4FF6-A604-CD63B6AC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500221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5826" name="Group 66">
            <a:extLst>
              <a:ext uri="{FF2B5EF4-FFF2-40B4-BE49-F238E27FC236}">
                <a16:creationId xmlns:a16="http://schemas.microsoft.com/office/drawing/2014/main" id="{746C67BE-E0DD-42C0-B2E1-1F9EDE1B2883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6442075"/>
            <a:ext cx="6454775" cy="415925"/>
            <a:chOff x="793" y="3486"/>
            <a:chExt cx="4066" cy="262"/>
          </a:xfrm>
        </p:grpSpPr>
        <p:sp>
          <p:nvSpPr>
            <p:cNvPr id="23645" name="Rectangle 67">
              <a:extLst>
                <a:ext uri="{FF2B5EF4-FFF2-40B4-BE49-F238E27FC236}">
                  <a16:creationId xmlns:a16="http://schemas.microsoft.com/office/drawing/2014/main" id="{59B31764-E019-428C-A096-6E76B2BD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646" name="Rectangle 68">
              <a:extLst>
                <a:ext uri="{FF2B5EF4-FFF2-40B4-BE49-F238E27FC236}">
                  <a16:creationId xmlns:a16="http://schemas.microsoft.com/office/drawing/2014/main" id="{C2AB5EBC-1C1B-47BD-A0FC-E3DE9F67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647" name="Rectangle 69">
              <a:extLst>
                <a:ext uri="{FF2B5EF4-FFF2-40B4-BE49-F238E27FC236}">
                  <a16:creationId xmlns:a16="http://schemas.microsoft.com/office/drawing/2014/main" id="{52376B37-76C2-4365-A08C-7FBFAAC8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3648" name="Rectangle 70">
              <a:extLst>
                <a:ext uri="{FF2B5EF4-FFF2-40B4-BE49-F238E27FC236}">
                  <a16:creationId xmlns:a16="http://schemas.microsoft.com/office/drawing/2014/main" id="{45606B11-9B91-4DBC-9BEA-5082469F0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23649" name="Rectangle 71">
              <a:extLst>
                <a:ext uri="{FF2B5EF4-FFF2-40B4-BE49-F238E27FC236}">
                  <a16:creationId xmlns:a16="http://schemas.microsoft.com/office/drawing/2014/main" id="{81216460-5591-4F3C-988A-E3D387EA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245832" name="Group 72">
            <a:extLst>
              <a:ext uri="{FF2B5EF4-FFF2-40B4-BE49-F238E27FC236}">
                <a16:creationId xmlns:a16="http://schemas.microsoft.com/office/drawing/2014/main" id="{4DEE57B9-E0EA-4C24-BC68-864B2B69D023}"/>
              </a:ext>
            </a:extLst>
          </p:cNvPr>
          <p:cNvGrpSpPr>
            <a:grpSpLocks/>
          </p:cNvGrpSpPr>
          <p:nvPr/>
        </p:nvGrpSpPr>
        <p:grpSpPr bwMode="auto">
          <a:xfrm>
            <a:off x="236537" y="4570412"/>
            <a:ext cx="6129338" cy="1920875"/>
            <a:chOff x="884" y="2274"/>
            <a:chExt cx="3861" cy="1119"/>
          </a:xfrm>
        </p:grpSpPr>
        <p:sp>
          <p:nvSpPr>
            <p:cNvPr id="23623" name="Line 73">
              <a:extLst>
                <a:ext uri="{FF2B5EF4-FFF2-40B4-BE49-F238E27FC236}">
                  <a16:creationId xmlns:a16="http://schemas.microsoft.com/office/drawing/2014/main" id="{CF9E4AB3-817E-4285-8066-D1AD9DB20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4" name="Line 74">
              <a:extLst>
                <a:ext uri="{FF2B5EF4-FFF2-40B4-BE49-F238E27FC236}">
                  <a16:creationId xmlns:a16="http://schemas.microsoft.com/office/drawing/2014/main" id="{BC002826-A458-429F-BC74-234DE9131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5" name="Line 75">
              <a:extLst>
                <a:ext uri="{FF2B5EF4-FFF2-40B4-BE49-F238E27FC236}">
                  <a16:creationId xmlns:a16="http://schemas.microsoft.com/office/drawing/2014/main" id="{9E1C6ED9-4FD8-40DF-9B68-D355F8B6C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6" name="Line 76">
              <a:extLst>
                <a:ext uri="{FF2B5EF4-FFF2-40B4-BE49-F238E27FC236}">
                  <a16:creationId xmlns:a16="http://schemas.microsoft.com/office/drawing/2014/main" id="{54BEC014-6736-4DA3-88D7-3DB27D14E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7" name="Line 77">
              <a:extLst>
                <a:ext uri="{FF2B5EF4-FFF2-40B4-BE49-F238E27FC236}">
                  <a16:creationId xmlns:a16="http://schemas.microsoft.com/office/drawing/2014/main" id="{2AD0604C-7368-47FE-B32D-8AD10019A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8" name="Line 78">
              <a:extLst>
                <a:ext uri="{FF2B5EF4-FFF2-40B4-BE49-F238E27FC236}">
                  <a16:creationId xmlns:a16="http://schemas.microsoft.com/office/drawing/2014/main" id="{513DCEDC-07C3-4905-98F4-9ADFF6E65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29" name="Line 79">
              <a:extLst>
                <a:ext uri="{FF2B5EF4-FFF2-40B4-BE49-F238E27FC236}">
                  <a16:creationId xmlns:a16="http://schemas.microsoft.com/office/drawing/2014/main" id="{56045C68-12E3-4145-BBDD-4CB9992E9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0" name="Line 80">
              <a:extLst>
                <a:ext uri="{FF2B5EF4-FFF2-40B4-BE49-F238E27FC236}">
                  <a16:creationId xmlns:a16="http://schemas.microsoft.com/office/drawing/2014/main" id="{C64AD113-91A8-4641-982F-5619DB176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1" name="Line 81">
              <a:extLst>
                <a:ext uri="{FF2B5EF4-FFF2-40B4-BE49-F238E27FC236}">
                  <a16:creationId xmlns:a16="http://schemas.microsoft.com/office/drawing/2014/main" id="{E1511D1B-39FB-4567-B419-38981B1B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2" name="Line 82">
              <a:extLst>
                <a:ext uri="{FF2B5EF4-FFF2-40B4-BE49-F238E27FC236}">
                  <a16:creationId xmlns:a16="http://schemas.microsoft.com/office/drawing/2014/main" id="{C15E86C4-1F5E-4484-897F-EB1A561BC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3" name="Line 83">
              <a:extLst>
                <a:ext uri="{FF2B5EF4-FFF2-40B4-BE49-F238E27FC236}">
                  <a16:creationId xmlns:a16="http://schemas.microsoft.com/office/drawing/2014/main" id="{454FB24E-C239-4D09-B042-04A94CBE6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4" name="Line 84">
              <a:extLst>
                <a:ext uri="{FF2B5EF4-FFF2-40B4-BE49-F238E27FC236}">
                  <a16:creationId xmlns:a16="http://schemas.microsoft.com/office/drawing/2014/main" id="{9F4040F4-BD95-4380-951C-19C7BD3FD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5" name="Line 85">
              <a:extLst>
                <a:ext uri="{FF2B5EF4-FFF2-40B4-BE49-F238E27FC236}">
                  <a16:creationId xmlns:a16="http://schemas.microsoft.com/office/drawing/2014/main" id="{295322F8-8704-41E9-BAF7-7C31EE763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6" name="Line 86">
              <a:extLst>
                <a:ext uri="{FF2B5EF4-FFF2-40B4-BE49-F238E27FC236}">
                  <a16:creationId xmlns:a16="http://schemas.microsoft.com/office/drawing/2014/main" id="{823A557D-BCA5-42C9-883E-0832504DC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7" name="Line 87">
              <a:extLst>
                <a:ext uri="{FF2B5EF4-FFF2-40B4-BE49-F238E27FC236}">
                  <a16:creationId xmlns:a16="http://schemas.microsoft.com/office/drawing/2014/main" id="{745EC8F9-1D59-493B-9865-E9A7545C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8" name="Line 88">
              <a:extLst>
                <a:ext uri="{FF2B5EF4-FFF2-40B4-BE49-F238E27FC236}">
                  <a16:creationId xmlns:a16="http://schemas.microsoft.com/office/drawing/2014/main" id="{CAFAD887-CC5F-4CAF-8A28-641E52874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39" name="Line 89">
              <a:extLst>
                <a:ext uri="{FF2B5EF4-FFF2-40B4-BE49-F238E27FC236}">
                  <a16:creationId xmlns:a16="http://schemas.microsoft.com/office/drawing/2014/main" id="{ADE57883-D292-4625-8870-893641D15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0" name="Line 90">
              <a:extLst>
                <a:ext uri="{FF2B5EF4-FFF2-40B4-BE49-F238E27FC236}">
                  <a16:creationId xmlns:a16="http://schemas.microsoft.com/office/drawing/2014/main" id="{F58BD09F-3382-4A21-8CD7-1656C2C9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1" name="Line 91">
              <a:extLst>
                <a:ext uri="{FF2B5EF4-FFF2-40B4-BE49-F238E27FC236}">
                  <a16:creationId xmlns:a16="http://schemas.microsoft.com/office/drawing/2014/main" id="{D4BB018A-621B-4244-9DF8-F6116E85B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2" name="Line 92">
              <a:extLst>
                <a:ext uri="{FF2B5EF4-FFF2-40B4-BE49-F238E27FC236}">
                  <a16:creationId xmlns:a16="http://schemas.microsoft.com/office/drawing/2014/main" id="{A498BB11-9283-41C0-971B-ED004007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3" name="Line 93">
              <a:extLst>
                <a:ext uri="{FF2B5EF4-FFF2-40B4-BE49-F238E27FC236}">
                  <a16:creationId xmlns:a16="http://schemas.microsoft.com/office/drawing/2014/main" id="{3D344E8D-B1F0-4BDF-8C9E-98BCBC101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44" name="Line 94">
              <a:extLst>
                <a:ext uri="{FF2B5EF4-FFF2-40B4-BE49-F238E27FC236}">
                  <a16:creationId xmlns:a16="http://schemas.microsoft.com/office/drawing/2014/main" id="{E8B3012C-7591-4C67-9C6A-B5AE0B4B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622" name="Text Box 95">
            <a:extLst>
              <a:ext uri="{FF2B5EF4-FFF2-40B4-BE49-F238E27FC236}">
                <a16:creationId xmlns:a16="http://schemas.microsoft.com/office/drawing/2014/main" id="{F9AD26BE-8E4D-4B78-B26D-2E667B4A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8" y="246856"/>
            <a:ext cx="1366838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HRRN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00B2CF-9A27-2CEE-B854-50F1EC5F462C}"/>
              </a:ext>
            </a:extLst>
          </p:cNvPr>
          <p:cNvSpPr txBox="1"/>
          <p:nvPr/>
        </p:nvSpPr>
        <p:spPr>
          <a:xfrm>
            <a:off x="6456364" y="4527451"/>
            <a:ext cx="26876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T9: </a:t>
            </a:r>
          </a:p>
          <a:p>
            <a:r>
              <a:rPr lang="en-US" altLang="zh-CN" sz="1600" dirty="0"/>
              <a:t>   </a:t>
            </a:r>
            <a:r>
              <a:rPr lang="en-US" altLang="zh-CN" sz="1600" dirty="0" err="1">
                <a:solidFill>
                  <a:srgbClr val="FF0000"/>
                </a:solidFill>
              </a:rPr>
              <a:t>Rc</a:t>
            </a:r>
            <a:r>
              <a:rPr lang="en-US" altLang="zh-CN" sz="1600" dirty="0">
                <a:solidFill>
                  <a:srgbClr val="FF0000"/>
                </a:solidFill>
              </a:rPr>
              <a:t> = (9-4+4)/4 = 9/4</a:t>
            </a:r>
          </a:p>
          <a:p>
            <a:r>
              <a:rPr lang="en-US" altLang="zh-CN" sz="1600" dirty="0"/>
              <a:t>   Rd = (9-6+5)/5 = 8/5</a:t>
            </a:r>
          </a:p>
          <a:p>
            <a:r>
              <a:rPr lang="en-US" altLang="zh-CN" sz="1600" dirty="0"/>
              <a:t>   Re =  (9-8+2)/2  = 3/2</a:t>
            </a:r>
          </a:p>
          <a:p>
            <a:endParaRPr lang="en-US" altLang="zh-CN" sz="1600" dirty="0"/>
          </a:p>
          <a:p>
            <a:r>
              <a:rPr lang="en-US" altLang="zh-CN" sz="1600" dirty="0"/>
              <a:t>T13:</a:t>
            </a:r>
          </a:p>
          <a:p>
            <a:r>
              <a:rPr lang="en-US" altLang="zh-CN" sz="1600" dirty="0"/>
              <a:t>   Rd = (13-6+5)/5 = 12/5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Re = (13-8+2)/2 = 7/2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/>
      <p:bldP spid="245764" grpId="0" animBg="1"/>
      <p:bldP spid="245765" grpId="0" animBg="1"/>
      <p:bldP spid="245766" grpId="0" animBg="1"/>
      <p:bldP spid="2457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905" name="Group 121">
            <a:extLst>
              <a:ext uri="{FF2B5EF4-FFF2-40B4-BE49-F238E27FC236}">
                <a16:creationId xmlns:a16="http://schemas.microsoft.com/office/drawing/2014/main" id="{CFD08F89-5443-4192-82B0-3000C5B7A3D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44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2.71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6786" name="Picture 2">
            <a:extLst>
              <a:ext uri="{FF2B5EF4-FFF2-40B4-BE49-F238E27FC236}">
                <a16:creationId xmlns:a16="http://schemas.microsoft.com/office/drawing/2014/main" id="{49BB3A54-2D55-4E90-A067-7DA8B009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7" name="Text Box 3">
            <a:extLst>
              <a:ext uri="{FF2B5EF4-FFF2-40B4-BE49-F238E27FC236}">
                <a16:creationId xmlns:a16="http://schemas.microsoft.com/office/drawing/2014/main" id="{2A0E2C18-6A07-4C76-B037-50998F23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93" y="6069012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6167987B-0102-4FAB-9CF3-E0A9FFD5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518" y="5708650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1C223AC4-EF82-42DC-A225-A96D1CEB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481" y="5275262"/>
            <a:ext cx="1223962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9338BF61-95B0-41F8-BA72-A3A077C0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443" y="48688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FE0756BF-A344-451E-B109-8EA08E5CB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668" y="448310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6850" name="Group 66">
            <a:extLst>
              <a:ext uri="{FF2B5EF4-FFF2-40B4-BE49-F238E27FC236}">
                <a16:creationId xmlns:a16="http://schemas.microsoft.com/office/drawing/2014/main" id="{E2C4EDD0-57E8-4D39-B429-A8293A481AFF}"/>
              </a:ext>
            </a:extLst>
          </p:cNvPr>
          <p:cNvGrpSpPr>
            <a:grpSpLocks/>
          </p:cNvGrpSpPr>
          <p:nvPr/>
        </p:nvGrpSpPr>
        <p:grpSpPr bwMode="auto">
          <a:xfrm>
            <a:off x="1281431" y="6426200"/>
            <a:ext cx="6454775" cy="415925"/>
            <a:chOff x="793" y="3486"/>
            <a:chExt cx="4066" cy="262"/>
          </a:xfrm>
        </p:grpSpPr>
        <p:sp>
          <p:nvSpPr>
            <p:cNvPr id="25695" name="Rectangle 67">
              <a:extLst>
                <a:ext uri="{FF2B5EF4-FFF2-40B4-BE49-F238E27FC236}">
                  <a16:creationId xmlns:a16="http://schemas.microsoft.com/office/drawing/2014/main" id="{7009EAFA-22D3-466E-8251-9F61ED20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96" name="Rectangle 68">
              <a:extLst>
                <a:ext uri="{FF2B5EF4-FFF2-40B4-BE49-F238E27FC236}">
                  <a16:creationId xmlns:a16="http://schemas.microsoft.com/office/drawing/2014/main" id="{2F8A1B5D-4A55-45A3-A791-215C3950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697" name="Rectangle 69">
              <a:extLst>
                <a:ext uri="{FF2B5EF4-FFF2-40B4-BE49-F238E27FC236}">
                  <a16:creationId xmlns:a16="http://schemas.microsoft.com/office/drawing/2014/main" id="{143F225A-1648-41E1-A833-C206330D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5698" name="Rectangle 70">
              <a:extLst>
                <a:ext uri="{FF2B5EF4-FFF2-40B4-BE49-F238E27FC236}">
                  <a16:creationId xmlns:a16="http://schemas.microsoft.com/office/drawing/2014/main" id="{E6217B55-722C-46CC-BDAD-9FE6E73A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25699" name="Rectangle 71">
              <a:extLst>
                <a:ext uri="{FF2B5EF4-FFF2-40B4-BE49-F238E27FC236}">
                  <a16:creationId xmlns:a16="http://schemas.microsoft.com/office/drawing/2014/main" id="{B870DF0E-B494-464C-82E9-F3BE4B60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grpSp>
        <p:nvGrpSpPr>
          <p:cNvPr id="246856" name="Group 72">
            <a:extLst>
              <a:ext uri="{FF2B5EF4-FFF2-40B4-BE49-F238E27FC236}">
                <a16:creationId xmlns:a16="http://schemas.microsoft.com/office/drawing/2014/main" id="{CCCB524F-718C-4A38-853A-E44F686D1852}"/>
              </a:ext>
            </a:extLst>
          </p:cNvPr>
          <p:cNvGrpSpPr>
            <a:grpSpLocks/>
          </p:cNvGrpSpPr>
          <p:nvPr/>
        </p:nvGrpSpPr>
        <p:grpSpPr bwMode="auto">
          <a:xfrm>
            <a:off x="1425893" y="4554537"/>
            <a:ext cx="6129338" cy="1920875"/>
            <a:chOff x="884" y="2274"/>
            <a:chExt cx="3861" cy="1119"/>
          </a:xfrm>
        </p:grpSpPr>
        <p:sp>
          <p:nvSpPr>
            <p:cNvPr id="25673" name="Line 73">
              <a:extLst>
                <a:ext uri="{FF2B5EF4-FFF2-40B4-BE49-F238E27FC236}">
                  <a16:creationId xmlns:a16="http://schemas.microsoft.com/office/drawing/2014/main" id="{695D69F9-829E-4F87-8E73-679409283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4" name="Line 74">
              <a:extLst>
                <a:ext uri="{FF2B5EF4-FFF2-40B4-BE49-F238E27FC236}">
                  <a16:creationId xmlns:a16="http://schemas.microsoft.com/office/drawing/2014/main" id="{72B806AE-6977-4DA4-9C45-12A924A6C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5" name="Line 75">
              <a:extLst>
                <a:ext uri="{FF2B5EF4-FFF2-40B4-BE49-F238E27FC236}">
                  <a16:creationId xmlns:a16="http://schemas.microsoft.com/office/drawing/2014/main" id="{5E02A5A3-05F6-46E0-A71D-34F96EF88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6" name="Line 76">
              <a:extLst>
                <a:ext uri="{FF2B5EF4-FFF2-40B4-BE49-F238E27FC236}">
                  <a16:creationId xmlns:a16="http://schemas.microsoft.com/office/drawing/2014/main" id="{34038D1D-D436-4699-B3F2-A3719571E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7" name="Line 77">
              <a:extLst>
                <a:ext uri="{FF2B5EF4-FFF2-40B4-BE49-F238E27FC236}">
                  <a16:creationId xmlns:a16="http://schemas.microsoft.com/office/drawing/2014/main" id="{A9E54B38-B577-4E6B-ABDE-3C7B087A7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8" name="Line 78">
              <a:extLst>
                <a:ext uri="{FF2B5EF4-FFF2-40B4-BE49-F238E27FC236}">
                  <a16:creationId xmlns:a16="http://schemas.microsoft.com/office/drawing/2014/main" id="{ABF7C315-3FCE-43E3-9F44-A1149D6DD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79" name="Line 79">
              <a:extLst>
                <a:ext uri="{FF2B5EF4-FFF2-40B4-BE49-F238E27FC236}">
                  <a16:creationId xmlns:a16="http://schemas.microsoft.com/office/drawing/2014/main" id="{F2DB1070-B3F1-40A2-8390-2FC151EA0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0" name="Line 80">
              <a:extLst>
                <a:ext uri="{FF2B5EF4-FFF2-40B4-BE49-F238E27FC236}">
                  <a16:creationId xmlns:a16="http://schemas.microsoft.com/office/drawing/2014/main" id="{257CCC9B-04D3-45F2-A2E0-98BE19C82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1" name="Line 81">
              <a:extLst>
                <a:ext uri="{FF2B5EF4-FFF2-40B4-BE49-F238E27FC236}">
                  <a16:creationId xmlns:a16="http://schemas.microsoft.com/office/drawing/2014/main" id="{79869F67-3792-4AAC-B5C9-E6AF59D18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2" name="Line 82">
              <a:extLst>
                <a:ext uri="{FF2B5EF4-FFF2-40B4-BE49-F238E27FC236}">
                  <a16:creationId xmlns:a16="http://schemas.microsoft.com/office/drawing/2014/main" id="{E380EAE9-6830-4FC6-B555-9324FE07A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3" name="Line 83">
              <a:extLst>
                <a:ext uri="{FF2B5EF4-FFF2-40B4-BE49-F238E27FC236}">
                  <a16:creationId xmlns:a16="http://schemas.microsoft.com/office/drawing/2014/main" id="{376D9D46-75BC-46BC-8DC0-6B921F68A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4" name="Line 84">
              <a:extLst>
                <a:ext uri="{FF2B5EF4-FFF2-40B4-BE49-F238E27FC236}">
                  <a16:creationId xmlns:a16="http://schemas.microsoft.com/office/drawing/2014/main" id="{03374CAA-CE1F-4AF0-995F-BFD2FE740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5" name="Line 85">
              <a:extLst>
                <a:ext uri="{FF2B5EF4-FFF2-40B4-BE49-F238E27FC236}">
                  <a16:creationId xmlns:a16="http://schemas.microsoft.com/office/drawing/2014/main" id="{90268B33-6FD7-4010-959E-93FAC8F62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6" name="Line 86">
              <a:extLst>
                <a:ext uri="{FF2B5EF4-FFF2-40B4-BE49-F238E27FC236}">
                  <a16:creationId xmlns:a16="http://schemas.microsoft.com/office/drawing/2014/main" id="{C5ABAD7C-2FC2-4D93-9637-B8BED0AEA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7" name="Line 87">
              <a:extLst>
                <a:ext uri="{FF2B5EF4-FFF2-40B4-BE49-F238E27FC236}">
                  <a16:creationId xmlns:a16="http://schemas.microsoft.com/office/drawing/2014/main" id="{76FFD8F2-7EA5-47D0-BDBF-1B4E276A6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8" name="Line 88">
              <a:extLst>
                <a:ext uri="{FF2B5EF4-FFF2-40B4-BE49-F238E27FC236}">
                  <a16:creationId xmlns:a16="http://schemas.microsoft.com/office/drawing/2014/main" id="{1DF7D9D6-74BD-4EE0-8220-241160DF9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CA2C13F7-8C06-438D-BE87-25443890B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955320B5-F85F-46D5-B880-243789E4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1" name="Line 91">
              <a:extLst>
                <a:ext uri="{FF2B5EF4-FFF2-40B4-BE49-F238E27FC236}">
                  <a16:creationId xmlns:a16="http://schemas.microsoft.com/office/drawing/2014/main" id="{98514226-5A4C-40D9-B116-CBA2A6F23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2" name="Line 92">
              <a:extLst>
                <a:ext uri="{FF2B5EF4-FFF2-40B4-BE49-F238E27FC236}">
                  <a16:creationId xmlns:a16="http://schemas.microsoft.com/office/drawing/2014/main" id="{49B7684C-AE88-4E56-8D97-CC7163E5B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3" name="Line 93">
              <a:extLst>
                <a:ext uri="{FF2B5EF4-FFF2-40B4-BE49-F238E27FC236}">
                  <a16:creationId xmlns:a16="http://schemas.microsoft.com/office/drawing/2014/main" id="{D6440044-925B-4DB5-AE83-87434860F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94" name="Line 94">
              <a:extLst>
                <a:ext uri="{FF2B5EF4-FFF2-40B4-BE49-F238E27FC236}">
                  <a16:creationId xmlns:a16="http://schemas.microsoft.com/office/drawing/2014/main" id="{B30F94A0-92F8-4890-8CC2-724F51CBA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6902" name="Text Box 118">
            <a:extLst>
              <a:ext uri="{FF2B5EF4-FFF2-40B4-BE49-F238E27FC236}">
                <a16:creationId xmlns:a16="http://schemas.microsoft.com/office/drawing/2014/main" id="{45F76E46-8080-4ABA-BA47-88795409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406" y="570706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903" name="Text Box 119">
            <a:extLst>
              <a:ext uri="{FF2B5EF4-FFF2-40B4-BE49-F238E27FC236}">
                <a16:creationId xmlns:a16="http://schemas.microsoft.com/office/drawing/2014/main" id="{A7D985D2-8DD2-4875-AC1F-F402F3A7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368" y="491490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72" name="Text Box 122">
            <a:extLst>
              <a:ext uri="{FF2B5EF4-FFF2-40B4-BE49-F238E27FC236}">
                <a16:creationId xmlns:a16="http://schemas.microsoft.com/office/drawing/2014/main" id="{C0AF7841-455B-4286-9076-B890A333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3" y="189054"/>
            <a:ext cx="1428432" cy="707886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RoundRobin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Q=4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2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24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nimBg="1"/>
      <p:bldP spid="246788" grpId="0" animBg="1"/>
      <p:bldP spid="246789" grpId="0" animBg="1"/>
      <p:bldP spid="246790" grpId="0" animBg="1"/>
      <p:bldP spid="246791" grpId="0" animBg="1"/>
      <p:bldP spid="246902" grpId="0" animBg="1"/>
      <p:bldP spid="2469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7D05D17A-639D-4775-941C-C1ECBE5781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022350"/>
            <a:ext cx="86868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假定有四个作业，它们的提交，运行情况如下：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    </a:t>
            </a:r>
            <a:r>
              <a:rPr lang="zh-CN" altLang="en-US" sz="2400" b="1" dirty="0"/>
              <a:t>作业             提交时间</a:t>
            </a:r>
            <a:r>
              <a:rPr lang="en-US" altLang="zh-CN" sz="2400" b="1" dirty="0" err="1"/>
              <a:t>Tbi</a:t>
            </a:r>
            <a:r>
              <a:rPr lang="en-US" altLang="zh-CN" sz="2400" b="1" dirty="0"/>
              <a:t>   	</a:t>
            </a:r>
            <a:r>
              <a:rPr lang="zh-CN" altLang="en-US" sz="2400" b="1" dirty="0"/>
              <a:t>估计运行时间</a:t>
            </a:r>
            <a:r>
              <a:rPr lang="en-US" altLang="zh-CN" sz="2400" b="1" dirty="0" err="1"/>
              <a:t>Tsi</a:t>
            </a:r>
            <a:r>
              <a:rPr lang="en-US" altLang="zh-CN" sz="2400" b="1" dirty="0"/>
              <a:t>  	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1                          0                   8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2                          1                   4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3                          2                   9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4                          3                   3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求短作业优先和最高响应比优先算法分别给出作业调度顺序，算出作业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的周转时间和带权周转时间</a:t>
            </a:r>
            <a:r>
              <a:rPr lang="zh-CN" altLang="en-US" sz="2400" dirty="0"/>
              <a:t> 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短作业优先：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T4=</a:t>
            </a:r>
            <a:r>
              <a:rPr lang="zh-CN" altLang="en-US" sz="2400" dirty="0"/>
              <a:t>（</a:t>
            </a:r>
            <a:r>
              <a:rPr lang="en-US" altLang="zh-CN" sz="2400" dirty="0"/>
              <a:t>8+3</a:t>
            </a:r>
            <a:r>
              <a:rPr lang="zh-CN" altLang="en-US" sz="2400" dirty="0"/>
              <a:t>）</a:t>
            </a:r>
            <a:r>
              <a:rPr lang="en-US" altLang="zh-CN" sz="2400" dirty="0"/>
              <a:t>-3         W4=8/3=2.7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响应比：</a:t>
            </a:r>
            <a:r>
              <a:rPr lang="zh-CN" altLang="en-US" sz="2400" dirty="0">
                <a:latin typeface="Arial Narrow" panose="020B0606020202030204" pitchFamily="34" charset="0"/>
              </a:rPr>
              <a:t>  </a:t>
            </a:r>
            <a:r>
              <a:rPr lang="en-US" altLang="zh-CN" sz="2400" dirty="0">
                <a:latin typeface="Arial Narrow" panose="020B0606020202030204" pitchFamily="34" charset="0"/>
              </a:rPr>
              <a:t>R=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Arial Narrow" panose="020B0606020202030204" pitchFamily="34" charset="0"/>
              </a:rPr>
              <a:t>W+T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Arial Narrow" panose="020B0606020202030204" pitchFamily="34" charset="0"/>
              </a:rPr>
              <a:t>/T = 1+W/T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最高响应比优先：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T4=12         W4=12/3=4</a:t>
            </a:r>
          </a:p>
        </p:txBody>
      </p:sp>
    </p:spTree>
    <p:extLst>
      <p:ext uri="{BB962C8B-B14F-4D97-AF65-F5344CB8AC3E}">
        <p14:creationId xmlns:p14="http://schemas.microsoft.com/office/powerpoint/2010/main" val="178261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2420A66F-7DD6-4396-B4A7-3BFCCA06ED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6294" y="111761"/>
            <a:ext cx="7199312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330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三、银行家算法</a:t>
            </a: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93FED08C-3969-4425-AD3F-D295B0B3A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770630"/>
            <a:ext cx="8686800" cy="2667000"/>
          </a:xfrm>
          <a:prstGeom prst="rect">
            <a:avLst/>
          </a:prstGeom>
          <a:solidFill>
            <a:srgbClr val="0033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</a:t>
            </a:r>
            <a:r>
              <a:rPr lang="en-US" altLang="zh-CN" sz="2000" b="0" dirty="0">
                <a:solidFill>
                  <a:schemeClr val="bg1"/>
                </a:solidFill>
              </a:rPr>
              <a:t>Work          Need      Allocation     </a:t>
            </a:r>
            <a:r>
              <a:rPr lang="en-US" altLang="zh-CN" sz="2000" b="0" dirty="0" err="1">
                <a:solidFill>
                  <a:schemeClr val="bg1"/>
                </a:solidFill>
              </a:rPr>
              <a:t>work+Allocation</a:t>
            </a:r>
            <a:r>
              <a:rPr lang="en-US" altLang="zh-CN" sz="2000" b="0" dirty="0">
                <a:solidFill>
                  <a:schemeClr val="bg1"/>
                </a:solidFill>
              </a:rPr>
              <a:t>  Finish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          A  B  C        A  B  C         A  B  C         A   B  C 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P1      3   3   2       1   2   2        2   0   0        5   3   2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P3      5   3   2       0   1   1        2   1   1        7   4   3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P4      7   4   3       4   3   1        0   0   2        7   4   5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P2      7   4   5       6   0   0        3   0   2        10  4   7      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P0      10  4   7      7   4   3        0   1   0         10  5   7     	true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227CABF0-E752-45EB-84F2-D0578579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3573"/>
            <a:ext cx="8686800" cy="30845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         Claim               Allocation               Need             Available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A   B   C            A   B   C              A   B   C            A   B   C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P0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7    5    3            0    1    0               7    4    3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3    3    2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P1     3    2    2            2    0    0               1    2    2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P2     9    0    2            3    0    2               6    0    0   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P3     2    2    2            2    1    1               0    1    1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P4     4    3    3            0    0    2               4    3    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3E364064-8264-4BD6-8FCB-FF8A3D69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023"/>
            <a:ext cx="1143000" cy="396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5E9E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T0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时刻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6127FC1B-0C97-4975-BC46-F4D89A4C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51600"/>
            <a:ext cx="1524000" cy="406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安全序列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6A410D99-E8B1-4F07-8C5E-971AF947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865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(2   3   0)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68E83886-7849-4D69-8ECF-A75CC688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913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(3   0   2)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9435406F-48A1-4D86-B3B7-B1114893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1373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(0   2   0)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94D4EB1C-0D71-4648-BDEF-598E163A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2773"/>
            <a:ext cx="22748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P1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</a:rPr>
              <a:t>请求（</a:t>
            </a: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</a:rPr>
              <a:t>1      0      2</a:t>
            </a: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6813" name="Rect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BDC94E-2B32-4728-95D3-739BCEAC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814" name="Rectangl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D77A5-DA66-4BD7-AD41-D483FA55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6815" name="Oval 1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D7990E-C33F-4A8B-BFD7-99B7415C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248400"/>
            <a:ext cx="10668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uild="p" animBg="1" autoUpdateAnimBg="0" advAuto="0"/>
      <p:bldP spid="234499" grpId="0" animBg="1" autoUpdateAnimBg="0"/>
      <p:bldP spid="234501" grpId="0" animBg="1" autoUpdateAnimBg="0"/>
      <p:bldP spid="234502" grpId="0" animBg="1" autoUpdateAnimBg="0"/>
      <p:bldP spid="234503" grpId="0" autoUpdateAnimBg="0"/>
      <p:bldP spid="234504" grpId="0" autoUpdateAnimBg="0"/>
      <p:bldP spid="234505" grpId="0" autoUpdateAnimBg="0"/>
      <p:bldP spid="2345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E2ED19E9-C984-410E-A9D8-5D902FA5D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三、银行家算法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A15ED587-387F-480A-9F99-D8F1F76D3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763" y="1366838"/>
            <a:ext cx="8885237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1. </a:t>
            </a:r>
            <a:r>
              <a:rPr lang="zh-CN" altLang="en-US" sz="2000" dirty="0"/>
              <a:t>在银行家算法中，若出现下述资源分配情况：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试问：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该状态是否安全？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若进程</a:t>
            </a:r>
            <a:r>
              <a:rPr lang="en-US" altLang="zh-CN" sz="2000" dirty="0"/>
              <a:t>P2</a:t>
            </a:r>
            <a:r>
              <a:rPr lang="zh-CN" altLang="en-US" sz="2000" dirty="0"/>
              <a:t>提出请求</a:t>
            </a:r>
            <a:r>
              <a:rPr lang="en-US" altLang="zh-CN" sz="2000" dirty="0"/>
              <a:t>Request(1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2)</a:t>
            </a:r>
            <a:r>
              <a:rPr lang="zh-CN" altLang="en-US" sz="2000" dirty="0"/>
              <a:t>后，系统能否将资源分配给它？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pic>
        <p:nvPicPr>
          <p:cNvPr id="53252" name="图片 3">
            <a:extLst>
              <a:ext uri="{FF2B5EF4-FFF2-40B4-BE49-F238E27FC236}">
                <a16:creationId xmlns:a16="http://schemas.microsoft.com/office/drawing/2014/main" id="{66DBFE82-740A-488E-A12E-089362A0A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833563"/>
            <a:ext cx="7424738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22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A45BBA1E-FB4C-4D4F-83C7-92C733F0C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37AE5459-630B-46DA-9157-FCCD201A4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6868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(1)</a:t>
            </a:r>
            <a:r>
              <a:rPr lang="zh-CN" altLang="en-US" sz="2000"/>
              <a:t>该状态是安全的，因为存在一个安全序列</a:t>
            </a:r>
            <a:r>
              <a:rPr lang="en-US" altLang="zh-CN" sz="2000"/>
              <a:t>&lt; P0</a:t>
            </a:r>
            <a:r>
              <a:rPr lang="zh-CN" altLang="en-US" sz="2000"/>
              <a:t>，</a:t>
            </a:r>
            <a:r>
              <a:rPr lang="en-US" altLang="zh-CN" sz="2000"/>
              <a:t>P3</a:t>
            </a:r>
            <a:r>
              <a:rPr lang="zh-CN" altLang="en-US" sz="2000"/>
              <a:t>，</a:t>
            </a:r>
            <a:r>
              <a:rPr lang="en-US" altLang="zh-CN" sz="2000"/>
              <a:t>P4</a:t>
            </a:r>
            <a:r>
              <a:rPr lang="zh-CN" altLang="en-US" sz="2000"/>
              <a:t>，</a:t>
            </a:r>
            <a:r>
              <a:rPr lang="en-US" altLang="zh-CN" sz="2000"/>
              <a:t>P1</a:t>
            </a:r>
            <a:r>
              <a:rPr lang="zh-CN" altLang="en-US" sz="2000"/>
              <a:t>，</a:t>
            </a:r>
            <a:r>
              <a:rPr lang="en-US" altLang="zh-CN" sz="2000"/>
              <a:t>P2&gt;</a:t>
            </a:r>
            <a:r>
              <a:rPr lang="zh-CN" altLang="en-US" sz="2000"/>
              <a:t>。下表为该时刻的安全序列表。</a:t>
            </a: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pic>
        <p:nvPicPr>
          <p:cNvPr id="54276" name="图片 4">
            <a:extLst>
              <a:ext uri="{FF2B5EF4-FFF2-40B4-BE49-F238E27FC236}">
                <a16:creationId xmlns:a16="http://schemas.microsoft.com/office/drawing/2014/main" id="{686D6CB7-FA17-42FB-8073-B697AF74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8875"/>
            <a:ext cx="8250238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3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1DA3FF74-C70F-4A3E-A356-C2BF03F4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3A7A1D50-BED8-4737-9B99-2BE0266A5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6868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(2) P2</a:t>
            </a:r>
            <a:r>
              <a:rPr lang="zh-CN" altLang="en-US" sz="2000"/>
              <a:t>提出请求</a:t>
            </a:r>
            <a:r>
              <a:rPr lang="en-US" altLang="zh-CN" sz="2000"/>
              <a:t>Request2(1, 2, 2, 2)</a:t>
            </a:r>
            <a:r>
              <a:rPr lang="zh-CN" altLang="en-US" sz="2000"/>
              <a:t>，按银行家算法进行检查：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Request2(1, 2, 2, 2) ≤ Need2(2, 3, 5, 6)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Request2(1, 2, 2, 2) ≤ Available(1, 6, 2, 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/>
              <a:t>P2</a:t>
            </a:r>
            <a:r>
              <a:rPr lang="zh-CN" altLang="en-US" sz="2000"/>
              <a:t>的请求可以得到满足，系统假定可以为</a:t>
            </a:r>
            <a:r>
              <a:rPr lang="en-US" altLang="zh-CN" sz="2000"/>
              <a:t>P2</a:t>
            </a:r>
            <a:r>
              <a:rPr lang="zh-CN" altLang="en-US" sz="2000"/>
              <a:t>分配资源，并修改相关数据，如下表：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55301" name="文本框 6">
            <a:extLst>
              <a:ext uri="{FF2B5EF4-FFF2-40B4-BE49-F238E27FC236}">
                <a16:creationId xmlns:a16="http://schemas.microsoft.com/office/drawing/2014/main" id="{70199381-02EC-4C49-9582-0F0E6F2C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3181350"/>
            <a:ext cx="148907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进行安全检查：新的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Available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已不能满足任何进程的需要。所以，系统不可以分配资源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,P2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阻塞。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76902-51CE-4E32-B924-B72AB44A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81349"/>
            <a:ext cx="6415088" cy="2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10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F1F17EA2-9118-4686-9271-532A81C9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8686800" cy="227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某系统中有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个并发进程，都需要同类型的资源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个，问该系统不会发生死锁的最少资源数是多少？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该系统不会发生死锁的最少资源数是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个。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BE0E3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3*15+1=16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2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F02320A-1D65-4456-B63D-7AC42A8A9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/>
              <a:t>四、页面置换算法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EC7313A-E555-4B0D-83DF-1F24E00A3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</a:rPr>
              <a:t>一个置换算法的效能是和进程运行过程中访问地址空间的变化规律（即程序的动态特征）紧密相关的，而这个变化规律是难以预测的。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影响页面换进换出效率的若干因素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页面置换算法。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写回磁盘的频率。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读入内存的频率。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F9737050-B8C0-4B9C-9675-91C32EE4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6458A9B-9FE9-4988-B56F-375812A0F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最佳置换算法</a:t>
            </a:r>
            <a:r>
              <a:rPr lang="en-US" altLang="zh-CN">
                <a:latin typeface="Times New Roman" panose="02020603050405020304" pitchFamily="18" charset="0"/>
              </a:rPr>
              <a:t>OPT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Optimal  Replacement  Algorithm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被淘汰的页面是永远不使用的页面，或是在最长时间内不再被访问的页面。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作为评价标准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矩形 2">
            <a:extLst>
              <a:ext uri="{FF2B5EF4-FFF2-40B4-BE49-F238E27FC236}">
                <a16:creationId xmlns:a16="http://schemas.microsoft.com/office/drawing/2014/main" id="{27E5C7BE-1220-402A-848B-76DFF596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93850"/>
            <a:ext cx="78390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已知某前驱图对应的同步关系如下 ，请画出对应的前驱图。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var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a,b,c,d,e,f,g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 :semaphore := 0,0,0,0,0,0,0;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begin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parbegin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    begin  wait(f);wait(e);wait(g); S1;signal(a);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    begin  S2; signal(c); signal(d); signal(g);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    begin  wait(a);wait(b); S3 ;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    begin  wait(c); S4; signal(b); signal(f);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    begin  wait(d); S5; signal(e); 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parend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/>
              </a:rPr>
              <a:t>end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4E74125-DA00-40D4-B846-EAFC05304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0975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</a:rPr>
              <a:t>一、进程同步算法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473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2" name="Group 2">
            <a:extLst>
              <a:ext uri="{FF2B5EF4-FFF2-40B4-BE49-F238E27FC236}">
                <a16:creationId xmlns:a16="http://schemas.microsoft.com/office/drawing/2014/main" id="{44AD4054-65E2-463F-8F1D-4C3298775A0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57400"/>
          <a:ext cx="7848600" cy="579438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6270" name="Group 30">
            <a:extLst>
              <a:ext uri="{FF2B5EF4-FFF2-40B4-BE49-F238E27FC236}">
                <a16:creationId xmlns:a16="http://schemas.microsoft.com/office/drawing/2014/main" id="{5C9714F9-525B-46DD-AC89-09838BFE396F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280" name="Group 40">
            <a:extLst>
              <a:ext uri="{FF2B5EF4-FFF2-40B4-BE49-F238E27FC236}">
                <a16:creationId xmlns:a16="http://schemas.microsoft.com/office/drawing/2014/main" id="{2127CE4B-A0CD-47A2-A017-BFFAB52894D9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290" name="Group 50">
            <a:extLst>
              <a:ext uri="{FF2B5EF4-FFF2-40B4-BE49-F238E27FC236}">
                <a16:creationId xmlns:a16="http://schemas.microsoft.com/office/drawing/2014/main" id="{D9C8D3E3-C505-4DFC-9363-DF62529BD354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00" name="Group 60">
            <a:extLst>
              <a:ext uri="{FF2B5EF4-FFF2-40B4-BE49-F238E27FC236}">
                <a16:creationId xmlns:a16="http://schemas.microsoft.com/office/drawing/2014/main" id="{49C88F24-F677-4655-AABE-9A41300B16E5}"/>
              </a:ext>
            </a:extLst>
          </p:cNvPr>
          <p:cNvGraphicFramePr>
            <a:graphicFrameLocks noGrp="1"/>
          </p:cNvGraphicFramePr>
          <p:nvPr/>
        </p:nvGraphicFramePr>
        <p:xfrm>
          <a:off x="3516313" y="2828925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10" name="Group 70">
            <a:extLst>
              <a:ext uri="{FF2B5EF4-FFF2-40B4-BE49-F238E27FC236}">
                <a16:creationId xmlns:a16="http://schemas.microsoft.com/office/drawing/2014/main" id="{C870E936-AEA5-4C72-8D3C-90E9BA87022C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20" name="Group 80">
            <a:extLst>
              <a:ext uri="{FF2B5EF4-FFF2-40B4-BE49-F238E27FC236}">
                <a16:creationId xmlns:a16="http://schemas.microsoft.com/office/drawing/2014/main" id="{B40569F6-AD53-41B1-B22C-AB0B5A16047C}"/>
              </a:ext>
            </a:extLst>
          </p:cNvPr>
          <p:cNvGraphicFramePr>
            <a:graphicFrameLocks noGrp="1"/>
          </p:cNvGraphicFramePr>
          <p:nvPr/>
        </p:nvGraphicFramePr>
        <p:xfrm>
          <a:off x="67818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170" name="Rectangle 90">
            <a:extLst>
              <a:ext uri="{FF2B5EF4-FFF2-40B4-BE49-F238E27FC236}">
                <a16:creationId xmlns:a16="http://schemas.microsoft.com/office/drawing/2014/main" id="{23DB21CA-E706-4074-8DB8-D7568791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138238"/>
            <a:ext cx="77930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例：一个有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个页面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的进程，在内存为它分配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个物理块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，其页面访问顺序如下：</a:t>
            </a:r>
          </a:p>
        </p:txBody>
      </p:sp>
      <p:sp>
        <p:nvSpPr>
          <p:cNvPr id="266331" name="Text Box 91">
            <a:extLst>
              <a:ext uri="{FF2B5EF4-FFF2-40B4-BE49-F238E27FC236}">
                <a16:creationId xmlns:a16="http://schemas.microsoft.com/office/drawing/2014/main" id="{6AF5332D-04A7-4685-A4FA-117DB312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OPT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算法：页面置换次数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=3</a:t>
            </a:r>
          </a:p>
        </p:txBody>
      </p:sp>
      <p:graphicFrame>
        <p:nvGraphicFramePr>
          <p:cNvPr id="266333" name="Group 93">
            <a:extLst>
              <a:ext uri="{FF2B5EF4-FFF2-40B4-BE49-F238E27FC236}">
                <a16:creationId xmlns:a16="http://schemas.microsoft.com/office/drawing/2014/main" id="{0165A91F-E132-4733-A7A6-B6FF19BFFC5C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43" name="Group 103">
            <a:extLst>
              <a:ext uri="{FF2B5EF4-FFF2-40B4-BE49-F238E27FC236}">
                <a16:creationId xmlns:a16="http://schemas.microsoft.com/office/drawing/2014/main" id="{BB43235F-DDB4-4C6F-8C8E-9F1A50356CF4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53" name="Group 113">
            <a:extLst>
              <a:ext uri="{FF2B5EF4-FFF2-40B4-BE49-F238E27FC236}">
                <a16:creationId xmlns:a16="http://schemas.microsoft.com/office/drawing/2014/main" id="{4EFEAA4A-3141-430F-91B5-DBE80238633F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63" name="Group 123">
            <a:extLst>
              <a:ext uri="{FF2B5EF4-FFF2-40B4-BE49-F238E27FC236}">
                <a16:creationId xmlns:a16="http://schemas.microsoft.com/office/drawing/2014/main" id="{71D78E71-1753-4CEA-9932-D07FCD45140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73" name="Group 133">
            <a:extLst>
              <a:ext uri="{FF2B5EF4-FFF2-40B4-BE49-F238E27FC236}">
                <a16:creationId xmlns:a16="http://schemas.microsoft.com/office/drawing/2014/main" id="{62FB98C3-0A54-4792-893D-5AE6B3F6DA87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383" name="Group 143">
            <a:extLst>
              <a:ext uri="{FF2B5EF4-FFF2-40B4-BE49-F238E27FC236}">
                <a16:creationId xmlns:a16="http://schemas.microsoft.com/office/drawing/2014/main" id="{50EA5B24-6070-40C3-9E2E-A78F734E8192}"/>
              </a:ext>
            </a:extLst>
          </p:cNvPr>
          <p:cNvGraphicFramePr>
            <a:graphicFrameLocks noGrp="1"/>
          </p:cNvGraphicFramePr>
          <p:nvPr/>
        </p:nvGraphicFramePr>
        <p:xfrm>
          <a:off x="8077200" y="2819400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393" name="Rectangle 153">
            <a:extLst>
              <a:ext uri="{FF2B5EF4-FFF2-40B4-BE49-F238E27FC236}">
                <a16:creationId xmlns:a16="http://schemas.microsoft.com/office/drawing/2014/main" id="{E55E0E88-C051-4431-85E2-343263DE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19800"/>
            <a:ext cx="322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高效但不可行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233" name="标题 1">
            <a:extLst>
              <a:ext uri="{FF2B5EF4-FFF2-40B4-BE49-F238E27FC236}">
                <a16:creationId xmlns:a16="http://schemas.microsoft.com/office/drawing/2014/main" id="{BBDF1EA9-4AFA-4B67-85EC-4551EC2527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0813"/>
            <a:ext cx="6415088" cy="11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1" grpId="0" autoUpdateAnimBg="0"/>
      <p:bldP spid="26639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992E182D-558D-4F11-ABA5-EC493F05C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CB0FBA6-E25A-42B7-875B-81B71EAA2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38"/>
            <a:ext cx="8229600" cy="4759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先进先出算法（</a:t>
            </a:r>
            <a:r>
              <a:rPr lang="en-US" altLang="zh-CN" dirty="0">
                <a:latin typeface="Times New Roman" panose="02020603050405020304" pitchFamily="18" charset="0"/>
              </a:rPr>
              <a:t>FIFO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原理：选择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在内存驻留时间最长</a:t>
            </a:r>
            <a:r>
              <a:rPr lang="zh-CN" altLang="en-US" dirty="0">
                <a:latin typeface="Times New Roman" panose="02020603050405020304" pitchFamily="18" charset="0"/>
              </a:rPr>
              <a:t>的一页将其淘汰。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实现方法</a:t>
            </a:r>
          </a:p>
          <a:p>
            <a:pPr lvl="2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按页调入内存顺序建立一队列：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Q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---Q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m—1</a:t>
            </a:r>
            <a:r>
              <a:rPr lang="zh-CN" altLang="en-US" dirty="0">
                <a:latin typeface="Times New Roman" panose="02020603050405020304" pitchFamily="18" charset="0"/>
              </a:rPr>
              <a:t>）和一替换指针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指针指向最早调入内存的一页。</a:t>
            </a:r>
          </a:p>
          <a:p>
            <a:pPr lvl="2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把这个队列表建立在存储分块表中。</a:t>
            </a:r>
          </a:p>
          <a:p>
            <a:pPr lvl="1" eaLnBrk="1" hangingPunct="1"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290" name="Group 2">
            <a:extLst>
              <a:ext uri="{FF2B5EF4-FFF2-40B4-BE49-F238E27FC236}">
                <a16:creationId xmlns:a16="http://schemas.microsoft.com/office/drawing/2014/main" id="{414D3FCE-F5EA-4CCB-8534-B75266F592DE}"/>
              </a:ext>
            </a:extLst>
          </p:cNvPr>
          <p:cNvGraphicFramePr>
            <a:graphicFrameLocks noGrp="1"/>
          </p:cNvGraphicFramePr>
          <p:nvPr/>
        </p:nvGraphicFramePr>
        <p:xfrm>
          <a:off x="706438" y="2219325"/>
          <a:ext cx="8077200" cy="579438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158" name="Rectangle 30">
            <a:extLst>
              <a:ext uri="{FF2B5EF4-FFF2-40B4-BE49-F238E27FC236}">
                <a16:creationId xmlns:a16="http://schemas.microsoft.com/office/drawing/2014/main" id="{5E800BC4-0CC8-4C23-A2C9-248B434D7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1344613"/>
            <a:ext cx="77930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例：一个有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个页面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的进程，在内存为它分配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个物理块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，其页面访问顺序如下：</a:t>
            </a:r>
          </a:p>
        </p:txBody>
      </p:sp>
      <p:sp>
        <p:nvSpPr>
          <p:cNvPr id="268319" name="Text Box 31">
            <a:extLst>
              <a:ext uri="{FF2B5EF4-FFF2-40B4-BE49-F238E27FC236}">
                <a16:creationId xmlns:a16="http://schemas.microsoft.com/office/drawing/2014/main" id="{3578584D-8E54-4048-B725-28BFF2D6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134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FIFO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算法：页面置换次数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=6</a:t>
            </a:r>
          </a:p>
        </p:txBody>
      </p:sp>
      <p:graphicFrame>
        <p:nvGraphicFramePr>
          <p:cNvPr id="268320" name="Group 32">
            <a:extLst>
              <a:ext uri="{FF2B5EF4-FFF2-40B4-BE49-F238E27FC236}">
                <a16:creationId xmlns:a16="http://schemas.microsoft.com/office/drawing/2014/main" id="{C241900F-66BB-4425-B976-F4062EA36308}"/>
              </a:ext>
            </a:extLst>
          </p:cNvPr>
          <p:cNvGraphicFramePr>
            <a:graphicFrameLocks noGrp="1"/>
          </p:cNvGraphicFramePr>
          <p:nvPr/>
        </p:nvGraphicFramePr>
        <p:xfrm>
          <a:off x="7064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330" name="AutoShape 42">
            <a:extLst>
              <a:ext uri="{FF2B5EF4-FFF2-40B4-BE49-F238E27FC236}">
                <a16:creationId xmlns:a16="http://schemas.microsoft.com/office/drawing/2014/main" id="{022DF7C2-A7B7-410A-92CC-D711956D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41243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331" name="Group 43">
            <a:extLst>
              <a:ext uri="{FF2B5EF4-FFF2-40B4-BE49-F238E27FC236}">
                <a16:creationId xmlns:a16="http://schemas.microsoft.com/office/drawing/2014/main" id="{A6655DEB-5E1D-4C55-9190-AB7FD6372645}"/>
              </a:ext>
            </a:extLst>
          </p:cNvPr>
          <p:cNvGraphicFramePr>
            <a:graphicFrameLocks noGrp="1"/>
          </p:cNvGraphicFramePr>
          <p:nvPr/>
        </p:nvGraphicFramePr>
        <p:xfrm>
          <a:off x="13922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341" name="AutoShape 53">
            <a:extLst>
              <a:ext uri="{FF2B5EF4-FFF2-40B4-BE49-F238E27FC236}">
                <a16:creationId xmlns:a16="http://schemas.microsoft.com/office/drawing/2014/main" id="{1D390344-5541-42E0-B43B-AA0806F2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9625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8342" name="AutoShape 54">
            <a:extLst>
              <a:ext uri="{FF2B5EF4-FFF2-40B4-BE49-F238E27FC236}">
                <a16:creationId xmlns:a16="http://schemas.microsoft.com/office/drawing/2014/main" id="{096BF195-B576-4B43-BD9C-EE6C88F1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9625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343" name="Group 55">
            <a:extLst>
              <a:ext uri="{FF2B5EF4-FFF2-40B4-BE49-F238E27FC236}">
                <a16:creationId xmlns:a16="http://schemas.microsoft.com/office/drawing/2014/main" id="{68AD5C8E-2F4D-472F-A2E9-B41733A696BE}"/>
              </a:ext>
            </a:extLst>
          </p:cNvPr>
          <p:cNvGraphicFramePr>
            <a:graphicFrameLocks noGrp="1"/>
          </p:cNvGraphicFramePr>
          <p:nvPr/>
        </p:nvGraphicFramePr>
        <p:xfrm>
          <a:off x="20780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8353" name="Group 65">
            <a:extLst>
              <a:ext uri="{FF2B5EF4-FFF2-40B4-BE49-F238E27FC236}">
                <a16:creationId xmlns:a16="http://schemas.microsoft.com/office/drawing/2014/main" id="{CCD1AB8C-75F3-4E7A-9A5D-2797CCF79C96}"/>
              </a:ext>
            </a:extLst>
          </p:cNvPr>
          <p:cNvGraphicFramePr>
            <a:graphicFrameLocks noGrp="1"/>
          </p:cNvGraphicFramePr>
          <p:nvPr/>
        </p:nvGraphicFramePr>
        <p:xfrm>
          <a:off x="27638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363" name="AutoShape 75">
            <a:extLst>
              <a:ext uri="{FF2B5EF4-FFF2-40B4-BE49-F238E27FC236}">
                <a16:creationId xmlns:a16="http://schemas.microsoft.com/office/drawing/2014/main" id="{7372AB16-9AD3-47EF-B06E-1061211D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32099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8364" name="AutoShape 76">
            <a:extLst>
              <a:ext uri="{FF2B5EF4-FFF2-40B4-BE49-F238E27FC236}">
                <a16:creationId xmlns:a16="http://schemas.microsoft.com/office/drawing/2014/main" id="{D004C6A5-0232-414B-AB58-16C50AAD4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50387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365" name="Group 77">
            <a:extLst>
              <a:ext uri="{FF2B5EF4-FFF2-40B4-BE49-F238E27FC236}">
                <a16:creationId xmlns:a16="http://schemas.microsoft.com/office/drawing/2014/main" id="{84FEF6CA-7A8C-456A-9BDD-E3FA295C77D7}"/>
              </a:ext>
            </a:extLst>
          </p:cNvPr>
          <p:cNvGraphicFramePr>
            <a:graphicFrameLocks noGrp="1"/>
          </p:cNvGraphicFramePr>
          <p:nvPr/>
        </p:nvGraphicFramePr>
        <p:xfrm>
          <a:off x="34496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375" name="AutoShape 87">
            <a:extLst>
              <a:ext uri="{FF2B5EF4-FFF2-40B4-BE49-F238E27FC236}">
                <a16:creationId xmlns:a16="http://schemas.microsoft.com/office/drawing/2014/main" id="{35DB9DF8-AD39-4701-9A76-1FCD5D6D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42005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376" name="Group 88">
            <a:extLst>
              <a:ext uri="{FF2B5EF4-FFF2-40B4-BE49-F238E27FC236}">
                <a16:creationId xmlns:a16="http://schemas.microsoft.com/office/drawing/2014/main" id="{711BC240-3874-4251-82A1-98654C9F0D37}"/>
              </a:ext>
            </a:extLst>
          </p:cNvPr>
          <p:cNvGraphicFramePr>
            <a:graphicFrameLocks noGrp="1"/>
          </p:cNvGraphicFramePr>
          <p:nvPr/>
        </p:nvGraphicFramePr>
        <p:xfrm>
          <a:off x="41354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8386" name="Group 98">
            <a:extLst>
              <a:ext uri="{FF2B5EF4-FFF2-40B4-BE49-F238E27FC236}">
                <a16:creationId xmlns:a16="http://schemas.microsoft.com/office/drawing/2014/main" id="{2CC92BD1-28B5-4DA6-A9EE-BDCCA0E7E217}"/>
              </a:ext>
            </a:extLst>
          </p:cNvPr>
          <p:cNvGraphicFramePr>
            <a:graphicFrameLocks noGrp="1"/>
          </p:cNvGraphicFramePr>
          <p:nvPr/>
        </p:nvGraphicFramePr>
        <p:xfrm>
          <a:off x="48212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396" name="AutoShape 108">
            <a:extLst>
              <a:ext uri="{FF2B5EF4-FFF2-40B4-BE49-F238E27FC236}">
                <a16:creationId xmlns:a16="http://schemas.microsoft.com/office/drawing/2014/main" id="{222C2F68-D7F6-4EEA-8CDA-3D9297A8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32861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397" name="Group 109">
            <a:extLst>
              <a:ext uri="{FF2B5EF4-FFF2-40B4-BE49-F238E27FC236}">
                <a16:creationId xmlns:a16="http://schemas.microsoft.com/office/drawing/2014/main" id="{25C809B5-DA0D-4A05-A73D-D382A8EC118C}"/>
              </a:ext>
            </a:extLst>
          </p:cNvPr>
          <p:cNvGraphicFramePr>
            <a:graphicFrameLocks noGrp="1"/>
          </p:cNvGraphicFramePr>
          <p:nvPr/>
        </p:nvGraphicFramePr>
        <p:xfrm>
          <a:off x="55070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407" name="AutoShape 119">
            <a:extLst>
              <a:ext uri="{FF2B5EF4-FFF2-40B4-BE49-F238E27FC236}">
                <a16:creationId xmlns:a16="http://schemas.microsoft.com/office/drawing/2014/main" id="{227A6954-2C04-4F5A-AD2A-B2B3AC60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2861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408" name="Group 120">
            <a:extLst>
              <a:ext uri="{FF2B5EF4-FFF2-40B4-BE49-F238E27FC236}">
                <a16:creationId xmlns:a16="http://schemas.microsoft.com/office/drawing/2014/main" id="{762BE771-0908-4F58-9B6E-8AA01C1BFC09}"/>
              </a:ext>
            </a:extLst>
          </p:cNvPr>
          <p:cNvGraphicFramePr>
            <a:graphicFrameLocks noGrp="1"/>
          </p:cNvGraphicFramePr>
          <p:nvPr/>
        </p:nvGraphicFramePr>
        <p:xfrm>
          <a:off x="61928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418" name="AutoShape 130">
            <a:extLst>
              <a:ext uri="{FF2B5EF4-FFF2-40B4-BE49-F238E27FC236}">
                <a16:creationId xmlns:a16="http://schemas.microsoft.com/office/drawing/2014/main" id="{1D6BC30A-5894-4739-AA05-3BCEB5DCB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40481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419" name="Group 131">
            <a:extLst>
              <a:ext uri="{FF2B5EF4-FFF2-40B4-BE49-F238E27FC236}">
                <a16:creationId xmlns:a16="http://schemas.microsoft.com/office/drawing/2014/main" id="{A6F454F1-896B-465B-A43F-1AA1254AA7F8}"/>
              </a:ext>
            </a:extLst>
          </p:cNvPr>
          <p:cNvGraphicFramePr>
            <a:graphicFrameLocks noGrp="1"/>
          </p:cNvGraphicFramePr>
          <p:nvPr/>
        </p:nvGraphicFramePr>
        <p:xfrm>
          <a:off x="68786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429" name="AutoShape 141">
            <a:extLst>
              <a:ext uri="{FF2B5EF4-FFF2-40B4-BE49-F238E27FC236}">
                <a16:creationId xmlns:a16="http://schemas.microsoft.com/office/drawing/2014/main" id="{B9431F2A-ADEE-431E-B0EC-47E0113E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1243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430" name="Group 142">
            <a:extLst>
              <a:ext uri="{FF2B5EF4-FFF2-40B4-BE49-F238E27FC236}">
                <a16:creationId xmlns:a16="http://schemas.microsoft.com/office/drawing/2014/main" id="{B33A8D16-D16B-4605-9185-9FA02AD95EA4}"/>
              </a:ext>
            </a:extLst>
          </p:cNvPr>
          <p:cNvGraphicFramePr>
            <a:graphicFrameLocks noGrp="1"/>
          </p:cNvGraphicFramePr>
          <p:nvPr/>
        </p:nvGraphicFramePr>
        <p:xfrm>
          <a:off x="75644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440" name="AutoShape 152">
            <a:extLst>
              <a:ext uri="{FF2B5EF4-FFF2-40B4-BE49-F238E27FC236}">
                <a16:creationId xmlns:a16="http://schemas.microsoft.com/office/drawing/2014/main" id="{57F35933-E232-4F9B-9514-477A894C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438" y="32861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8441" name="Group 153">
            <a:extLst>
              <a:ext uri="{FF2B5EF4-FFF2-40B4-BE49-F238E27FC236}">
                <a16:creationId xmlns:a16="http://schemas.microsoft.com/office/drawing/2014/main" id="{B8147FDE-BFC1-4946-8FC8-A6D425A7D12A}"/>
              </a:ext>
            </a:extLst>
          </p:cNvPr>
          <p:cNvGraphicFramePr>
            <a:graphicFrameLocks noGrp="1"/>
          </p:cNvGraphicFramePr>
          <p:nvPr/>
        </p:nvGraphicFramePr>
        <p:xfrm>
          <a:off x="8250238" y="2981325"/>
          <a:ext cx="381000" cy="2514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451" name="AutoShape 163">
            <a:extLst>
              <a:ext uri="{FF2B5EF4-FFF2-40B4-BE49-F238E27FC236}">
                <a16:creationId xmlns:a16="http://schemas.microsoft.com/office/drawing/2014/main" id="{40657F96-7B4F-4119-A70A-296C24D9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4886325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292" name="标题 1">
            <a:extLst>
              <a:ext uri="{FF2B5EF4-FFF2-40B4-BE49-F238E27FC236}">
                <a16:creationId xmlns:a16="http://schemas.microsoft.com/office/drawing/2014/main" id="{B078B5F1-35F6-4531-8279-4EA0BB54C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6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6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6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6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19" grpId="0" autoUpdateAnimBg="0"/>
      <p:bldP spid="268330" grpId="0" animBg="1"/>
      <p:bldP spid="268341" grpId="0" animBg="1"/>
      <p:bldP spid="268342" grpId="0" animBg="1"/>
      <p:bldP spid="268363" grpId="0" animBg="1"/>
      <p:bldP spid="268364" grpId="0" animBg="1"/>
      <p:bldP spid="268375" grpId="0" animBg="1"/>
      <p:bldP spid="268396" grpId="0" animBg="1"/>
      <p:bldP spid="268407" grpId="0" animBg="1"/>
      <p:bldP spid="268418" grpId="0" animBg="1"/>
      <p:bldP spid="268429" grpId="0" animBg="1"/>
      <p:bldP spid="268440" grpId="0" animBg="1"/>
      <p:bldP spid="2684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E6944D6D-4C73-4002-A91A-FEBC01DF0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59BACDD-4D84-4549-9113-D4E0D955B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最近最久未用页面置换算法</a:t>
            </a:r>
            <a:r>
              <a:rPr lang="en-US" altLang="zh-CN">
                <a:latin typeface="Times New Roman" panose="02020603050405020304" pitchFamily="18" charset="0"/>
              </a:rPr>
              <a:t>LRU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Least  Recently  Used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原理：当需要置换一页时，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选择在最近一段时间内最久未用的页予以淘汰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实现</a:t>
            </a:r>
          </a:p>
          <a:p>
            <a:pPr algn="just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通过周期性地对“引用位”进行检查，并利用它来记录一个页面自上次被访问以来所经历的时间</a:t>
            </a:r>
            <a:r>
              <a:rPr lang="en-US" altLang="zh-CN" sz="2400"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；淘汰时，选择</a:t>
            </a:r>
            <a:r>
              <a:rPr lang="en-US" altLang="zh-CN" sz="2400">
                <a:latin typeface="Times New Roman" panose="02020603050405020304" pitchFamily="18" charset="0"/>
              </a:rPr>
              <a:t>T </a:t>
            </a:r>
            <a:r>
              <a:rPr lang="zh-CN" altLang="en-US" sz="2400">
                <a:latin typeface="Times New Roman" panose="02020603050405020304" pitchFamily="18" charset="0"/>
              </a:rPr>
              <a:t>为最大的页</a:t>
            </a:r>
            <a:r>
              <a:rPr lang="zh-CN" altLang="en-US">
                <a:latin typeface="Times New Roman" panose="02020603050405020304" pitchFamily="18" charset="0"/>
              </a:rPr>
              <a:t>。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362" name="Group 2">
            <a:extLst>
              <a:ext uri="{FF2B5EF4-FFF2-40B4-BE49-F238E27FC236}">
                <a16:creationId xmlns:a16="http://schemas.microsoft.com/office/drawing/2014/main" id="{6EC18501-3B47-45A1-965C-F8DF39984D22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89163"/>
          <a:ext cx="8077200" cy="579437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390" name="Group 30">
            <a:extLst>
              <a:ext uri="{FF2B5EF4-FFF2-40B4-BE49-F238E27FC236}">
                <a16:creationId xmlns:a16="http://schemas.microsoft.com/office/drawing/2014/main" id="{B5B16D99-3F87-42D9-9D32-7DB3F84C8FE6}"/>
              </a:ext>
            </a:extLst>
          </p:cNvPr>
          <p:cNvGraphicFramePr>
            <a:graphicFrameLocks noGrp="1"/>
          </p:cNvGraphicFramePr>
          <p:nvPr/>
        </p:nvGraphicFramePr>
        <p:xfrm>
          <a:off x="5889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00" name="Group 40">
            <a:extLst>
              <a:ext uri="{FF2B5EF4-FFF2-40B4-BE49-F238E27FC236}">
                <a16:creationId xmlns:a16="http://schemas.microsoft.com/office/drawing/2014/main" id="{204A79D2-23C7-4976-AAA2-A95BF0CA0CB9}"/>
              </a:ext>
            </a:extLst>
          </p:cNvPr>
          <p:cNvGraphicFramePr>
            <a:graphicFrameLocks noGrp="1"/>
          </p:cNvGraphicFramePr>
          <p:nvPr/>
        </p:nvGraphicFramePr>
        <p:xfrm>
          <a:off x="12747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10" name="Group 50">
            <a:extLst>
              <a:ext uri="{FF2B5EF4-FFF2-40B4-BE49-F238E27FC236}">
                <a16:creationId xmlns:a16="http://schemas.microsoft.com/office/drawing/2014/main" id="{70C22D23-AB4F-456F-9A61-1C1E2B366DC7}"/>
              </a:ext>
            </a:extLst>
          </p:cNvPr>
          <p:cNvGraphicFramePr>
            <a:graphicFrameLocks noGrp="1"/>
          </p:cNvGraphicFramePr>
          <p:nvPr/>
        </p:nvGraphicFramePr>
        <p:xfrm>
          <a:off x="25701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20" name="Group 60">
            <a:extLst>
              <a:ext uri="{FF2B5EF4-FFF2-40B4-BE49-F238E27FC236}">
                <a16:creationId xmlns:a16="http://schemas.microsoft.com/office/drawing/2014/main" id="{315306ED-B6C7-45C3-9B4C-CA43DCAB9CA0}"/>
              </a:ext>
            </a:extLst>
          </p:cNvPr>
          <p:cNvGraphicFramePr>
            <a:graphicFrameLocks noGrp="1"/>
          </p:cNvGraphicFramePr>
          <p:nvPr/>
        </p:nvGraphicFramePr>
        <p:xfrm>
          <a:off x="32559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30" name="Group 70">
            <a:extLst>
              <a:ext uri="{FF2B5EF4-FFF2-40B4-BE49-F238E27FC236}">
                <a16:creationId xmlns:a16="http://schemas.microsoft.com/office/drawing/2014/main" id="{5FDAF5E4-7EA8-440E-B719-9D47C6170475}"/>
              </a:ext>
            </a:extLst>
          </p:cNvPr>
          <p:cNvGraphicFramePr>
            <a:graphicFrameLocks noGrp="1"/>
          </p:cNvGraphicFramePr>
          <p:nvPr/>
        </p:nvGraphicFramePr>
        <p:xfrm>
          <a:off x="46275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40" name="Group 80">
            <a:extLst>
              <a:ext uri="{FF2B5EF4-FFF2-40B4-BE49-F238E27FC236}">
                <a16:creationId xmlns:a16="http://schemas.microsoft.com/office/drawing/2014/main" id="{3532748C-8DC8-498D-BF31-85294F1AD4B2}"/>
              </a:ext>
            </a:extLst>
          </p:cNvPr>
          <p:cNvGraphicFramePr>
            <a:graphicFrameLocks noGrp="1"/>
          </p:cNvGraphicFramePr>
          <p:nvPr/>
        </p:nvGraphicFramePr>
        <p:xfrm>
          <a:off x="67611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290" name="Rectangle 90">
            <a:extLst>
              <a:ext uri="{FF2B5EF4-FFF2-40B4-BE49-F238E27FC236}">
                <a16:creationId xmlns:a16="http://schemas.microsoft.com/office/drawing/2014/main" id="{C8C42939-122A-4DD0-AD1D-4E5966C4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8425"/>
            <a:ext cx="77930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例：一个有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个页面的进程，在内存为它分配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个物理块，其页面访问顺序如下：</a:t>
            </a:r>
          </a:p>
        </p:txBody>
      </p:sp>
      <p:sp>
        <p:nvSpPr>
          <p:cNvPr id="271451" name="Text Box 91">
            <a:extLst>
              <a:ext uri="{FF2B5EF4-FFF2-40B4-BE49-F238E27FC236}">
                <a16:creationId xmlns:a16="http://schemas.microsoft.com/office/drawing/2014/main" id="{43F568C9-F68D-4658-9954-821CD6FE0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56070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LRU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算法：页面置换次数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=4</a:t>
            </a:r>
          </a:p>
        </p:txBody>
      </p:sp>
      <p:graphicFrame>
        <p:nvGraphicFramePr>
          <p:cNvPr id="271452" name="Group 92">
            <a:extLst>
              <a:ext uri="{FF2B5EF4-FFF2-40B4-BE49-F238E27FC236}">
                <a16:creationId xmlns:a16="http://schemas.microsoft.com/office/drawing/2014/main" id="{00E7F406-30EF-42D2-889F-644F364A82C0}"/>
              </a:ext>
            </a:extLst>
          </p:cNvPr>
          <p:cNvGraphicFramePr>
            <a:graphicFrameLocks noGrp="1"/>
          </p:cNvGraphicFramePr>
          <p:nvPr/>
        </p:nvGraphicFramePr>
        <p:xfrm>
          <a:off x="59991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63" name="Group 103">
            <a:extLst>
              <a:ext uri="{FF2B5EF4-FFF2-40B4-BE49-F238E27FC236}">
                <a16:creationId xmlns:a16="http://schemas.microsoft.com/office/drawing/2014/main" id="{58E0B392-4366-4352-B8DF-312722A5C548}"/>
              </a:ext>
            </a:extLst>
          </p:cNvPr>
          <p:cNvGraphicFramePr>
            <a:graphicFrameLocks noGrp="1"/>
          </p:cNvGraphicFramePr>
          <p:nvPr/>
        </p:nvGraphicFramePr>
        <p:xfrm>
          <a:off x="1938338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73" name="Group 113">
            <a:extLst>
              <a:ext uri="{FF2B5EF4-FFF2-40B4-BE49-F238E27FC236}">
                <a16:creationId xmlns:a16="http://schemas.microsoft.com/office/drawing/2014/main" id="{A9FCF742-5727-4F24-BAC9-BE5358EE3EAA}"/>
              </a:ext>
            </a:extLst>
          </p:cNvPr>
          <p:cNvGraphicFramePr>
            <a:graphicFrameLocks noGrp="1"/>
          </p:cNvGraphicFramePr>
          <p:nvPr/>
        </p:nvGraphicFramePr>
        <p:xfrm>
          <a:off x="39417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83" name="Group 123">
            <a:extLst>
              <a:ext uri="{FF2B5EF4-FFF2-40B4-BE49-F238E27FC236}">
                <a16:creationId xmlns:a16="http://schemas.microsoft.com/office/drawing/2014/main" id="{75F128C1-FDA7-4F98-BF47-DD95084AD7E0}"/>
              </a:ext>
            </a:extLst>
          </p:cNvPr>
          <p:cNvGraphicFramePr>
            <a:graphicFrameLocks noGrp="1"/>
          </p:cNvGraphicFramePr>
          <p:nvPr/>
        </p:nvGraphicFramePr>
        <p:xfrm>
          <a:off x="5291138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493" name="Group 133">
            <a:extLst>
              <a:ext uri="{FF2B5EF4-FFF2-40B4-BE49-F238E27FC236}">
                <a16:creationId xmlns:a16="http://schemas.microsoft.com/office/drawing/2014/main" id="{A41E2058-1480-4AB3-B8EA-43B68C5FBC56}"/>
              </a:ext>
            </a:extLst>
          </p:cNvPr>
          <p:cNvGraphicFramePr>
            <a:graphicFrameLocks noGrp="1"/>
          </p:cNvGraphicFramePr>
          <p:nvPr/>
        </p:nvGraphicFramePr>
        <p:xfrm>
          <a:off x="73707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1503" name="Group 143">
            <a:extLst>
              <a:ext uri="{FF2B5EF4-FFF2-40B4-BE49-F238E27FC236}">
                <a16:creationId xmlns:a16="http://schemas.microsoft.com/office/drawing/2014/main" id="{0C814F6B-953C-48BC-8A77-E6BA89F07518}"/>
              </a:ext>
            </a:extLst>
          </p:cNvPr>
          <p:cNvGraphicFramePr>
            <a:graphicFrameLocks noGrp="1"/>
          </p:cNvGraphicFramePr>
          <p:nvPr/>
        </p:nvGraphicFramePr>
        <p:xfrm>
          <a:off x="7980363" y="2951163"/>
          <a:ext cx="533400" cy="25146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52" name="标题 1">
            <a:extLst>
              <a:ext uri="{FF2B5EF4-FFF2-40B4-BE49-F238E27FC236}">
                <a16:creationId xmlns:a16="http://schemas.microsoft.com/office/drawing/2014/main" id="{6E775757-D126-41A6-B77E-869BD956A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5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BE143B88-44EA-4192-B43D-0E22A2684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5F239E7-59A7-4286-8984-275C91922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Clock</a:t>
            </a:r>
            <a:r>
              <a:rPr lang="zh-CN" altLang="en-US">
                <a:latin typeface="Times New Roman" panose="02020603050405020304" pitchFamily="18" charset="0"/>
              </a:rPr>
              <a:t>置换算法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最近没使用算法</a:t>
            </a:r>
            <a:r>
              <a:rPr lang="en-US" altLang="zh-CN">
                <a:latin typeface="Times New Roman" panose="02020603050405020304" pitchFamily="18" charset="0"/>
              </a:rPr>
              <a:t>NRU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原理：淘汰最近一段时间内未被访问的一页。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实现：设置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访问位</a:t>
            </a:r>
            <a:r>
              <a:rPr lang="zh-CN" altLang="en-US" sz="1800">
                <a:latin typeface="Times New Roman" panose="02020603050405020304" pitchFamily="18" charset="0"/>
              </a:rPr>
              <a:t>	</a:t>
            </a:r>
          </a:p>
          <a:p>
            <a:pPr lvl="3" eaLnBrk="1" hangingPunct="1"/>
            <a:r>
              <a:rPr lang="en-US" altLang="zh-CN">
                <a:latin typeface="Times New Roman" panose="02020603050405020304" pitchFamily="18" charset="0"/>
              </a:rPr>
              <a:t>A=0	</a:t>
            </a:r>
            <a:r>
              <a:rPr lang="zh-CN" altLang="en-US">
                <a:latin typeface="Times New Roman" panose="02020603050405020304" pitchFamily="18" charset="0"/>
              </a:rPr>
              <a:t>最近未被访问</a:t>
            </a:r>
          </a:p>
          <a:p>
            <a:pPr lvl="3" eaLnBrk="1" hangingPunct="1"/>
            <a:r>
              <a:rPr lang="en-US" altLang="zh-CN">
                <a:latin typeface="Times New Roman" panose="02020603050405020304" pitchFamily="18" charset="0"/>
              </a:rPr>
              <a:t>A=1	</a:t>
            </a:r>
            <a:r>
              <a:rPr lang="zh-CN" altLang="en-US">
                <a:latin typeface="Times New Roman" panose="02020603050405020304" pitchFamily="18" charset="0"/>
              </a:rPr>
              <a:t>最近被访问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步骤：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特点：简单，实现容易；但时间周期</a:t>
            </a:r>
            <a:r>
              <a:rPr lang="en-US" altLang="zh-CN">
                <a:latin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</a:rPr>
              <a:t>选择不易确定。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06" name="Group 2">
            <a:extLst>
              <a:ext uri="{FF2B5EF4-FFF2-40B4-BE49-F238E27FC236}">
                <a16:creationId xmlns:a16="http://schemas.microsoft.com/office/drawing/2014/main" id="{EE9D6292-988F-49C0-839A-8CBC57DADC5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89163"/>
          <a:ext cx="8229600" cy="579437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5" marB="457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8A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534" name="Group 30">
            <a:extLst>
              <a:ext uri="{FF2B5EF4-FFF2-40B4-BE49-F238E27FC236}">
                <a16:creationId xmlns:a16="http://schemas.microsoft.com/office/drawing/2014/main" id="{63AE15CF-144C-45EB-8DEF-E395AC6BE4B4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951163"/>
          <a:ext cx="381000" cy="257175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1" marB="457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384" name="Rectangle 40">
            <a:extLst>
              <a:ext uri="{FF2B5EF4-FFF2-40B4-BE49-F238E27FC236}">
                <a16:creationId xmlns:a16="http://schemas.microsoft.com/office/drawing/2014/main" id="{5D42576C-BBB9-444E-B0D5-F3C25BB1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1368425"/>
            <a:ext cx="77930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例：一个有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个页面的进程，在内存为它分配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个物理块，其页面访问顺序如下：</a:t>
            </a:r>
          </a:p>
        </p:txBody>
      </p:sp>
      <p:sp>
        <p:nvSpPr>
          <p:cNvPr id="277545" name="Text Box 41">
            <a:extLst>
              <a:ext uri="{FF2B5EF4-FFF2-40B4-BE49-F238E27FC236}">
                <a16:creationId xmlns:a16="http://schemas.microsoft.com/office/drawing/2014/main" id="{9E3FC4D8-48FB-41D1-9492-427019DCC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68963"/>
            <a:ext cx="754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Clock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算法：页面置换次数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=5</a:t>
            </a:r>
          </a:p>
        </p:txBody>
      </p:sp>
      <p:sp>
        <p:nvSpPr>
          <p:cNvPr id="277546" name="AutoShape 42">
            <a:extLst>
              <a:ext uri="{FF2B5EF4-FFF2-40B4-BE49-F238E27FC236}">
                <a16:creationId xmlns:a16="http://schemas.microsoft.com/office/drawing/2014/main" id="{633CCBE5-51DA-400E-AACC-3040D357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941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547" name="Group 43">
            <a:extLst>
              <a:ext uri="{FF2B5EF4-FFF2-40B4-BE49-F238E27FC236}">
                <a16:creationId xmlns:a16="http://schemas.microsoft.com/office/drawing/2014/main" id="{7D044931-9B10-4690-ACF7-EA77C3A425CF}"/>
              </a:ext>
            </a:extLst>
          </p:cNvPr>
          <p:cNvGraphicFramePr>
            <a:graphicFrameLocks noGrp="1"/>
          </p:cNvGraphicFramePr>
          <p:nvPr/>
        </p:nvGraphicFramePr>
        <p:xfrm>
          <a:off x="1371600" y="2951163"/>
          <a:ext cx="381000" cy="26304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557" name="AutoShape 53">
            <a:extLst>
              <a:ext uri="{FF2B5EF4-FFF2-40B4-BE49-F238E27FC236}">
                <a16:creationId xmlns:a16="http://schemas.microsoft.com/office/drawing/2014/main" id="{0F474BF6-EAF6-46EE-8A79-3A5B466E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323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7558" name="AutoShape 54">
            <a:extLst>
              <a:ext uri="{FF2B5EF4-FFF2-40B4-BE49-F238E27FC236}">
                <a16:creationId xmlns:a16="http://schemas.microsoft.com/office/drawing/2014/main" id="{140EAD61-3926-4115-A346-24456889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323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559" name="Group 55">
            <a:extLst>
              <a:ext uri="{FF2B5EF4-FFF2-40B4-BE49-F238E27FC236}">
                <a16:creationId xmlns:a16="http://schemas.microsoft.com/office/drawing/2014/main" id="{CA7A0CA4-2ED8-4710-A648-CD84FD1A742E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951163"/>
          <a:ext cx="381000" cy="263048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7569" name="Group 65">
            <a:extLst>
              <a:ext uri="{FF2B5EF4-FFF2-40B4-BE49-F238E27FC236}">
                <a16:creationId xmlns:a16="http://schemas.microsoft.com/office/drawing/2014/main" id="{44C06773-1D36-496B-892F-E14425FCF553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579" name="AutoShape 75">
            <a:extLst>
              <a:ext uri="{FF2B5EF4-FFF2-40B4-BE49-F238E27FC236}">
                <a16:creationId xmlns:a16="http://schemas.microsoft.com/office/drawing/2014/main" id="{2B5A98D9-5441-4E36-8C7F-BFBBC9E4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797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7580" name="AutoShape 76">
            <a:extLst>
              <a:ext uri="{FF2B5EF4-FFF2-40B4-BE49-F238E27FC236}">
                <a16:creationId xmlns:a16="http://schemas.microsoft.com/office/drawing/2014/main" id="{5BD2E82D-FD4F-4E6A-AF91-74C02955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085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581" name="Group 77">
            <a:extLst>
              <a:ext uri="{FF2B5EF4-FFF2-40B4-BE49-F238E27FC236}">
                <a16:creationId xmlns:a16="http://schemas.microsoft.com/office/drawing/2014/main" id="{3F49D64B-3F49-47F8-B5A2-FB6C798067C0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7591" name="Group 87">
            <a:extLst>
              <a:ext uri="{FF2B5EF4-FFF2-40B4-BE49-F238E27FC236}">
                <a16:creationId xmlns:a16="http://schemas.microsoft.com/office/drawing/2014/main" id="{458B12B7-44C5-4BEE-B502-091C86A711FD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01" name="AutoShape 97">
            <a:extLst>
              <a:ext uri="{FF2B5EF4-FFF2-40B4-BE49-F238E27FC236}">
                <a16:creationId xmlns:a16="http://schemas.microsoft.com/office/drawing/2014/main" id="{B9631B6A-368C-467B-B5E0-14BC4DDDB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559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602" name="Group 98">
            <a:extLst>
              <a:ext uri="{FF2B5EF4-FFF2-40B4-BE49-F238E27FC236}">
                <a16:creationId xmlns:a16="http://schemas.microsoft.com/office/drawing/2014/main" id="{48A3D2D2-3007-4AAE-B560-DAC3FD9BD9F7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12" name="AutoShape 108">
            <a:extLst>
              <a:ext uri="{FF2B5EF4-FFF2-40B4-BE49-F238E27FC236}">
                <a16:creationId xmlns:a16="http://schemas.microsoft.com/office/drawing/2014/main" id="{628FE223-7B4E-4A96-A42F-B87447F2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559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613" name="Group 109">
            <a:extLst>
              <a:ext uri="{FF2B5EF4-FFF2-40B4-BE49-F238E27FC236}">
                <a16:creationId xmlns:a16="http://schemas.microsoft.com/office/drawing/2014/main" id="{0BCBA3F9-306B-4514-AC87-81F470692459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23" name="AutoShape 119">
            <a:extLst>
              <a:ext uri="{FF2B5EF4-FFF2-40B4-BE49-F238E27FC236}">
                <a16:creationId xmlns:a16="http://schemas.microsoft.com/office/drawing/2014/main" id="{22B8A11D-D23B-4841-9B4C-4AD0CAB3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179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624" name="Group 120">
            <a:extLst>
              <a:ext uri="{FF2B5EF4-FFF2-40B4-BE49-F238E27FC236}">
                <a16:creationId xmlns:a16="http://schemas.microsoft.com/office/drawing/2014/main" id="{1A86B068-E038-4472-9337-D21248E8DC97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34" name="AutoShape 130">
            <a:extLst>
              <a:ext uri="{FF2B5EF4-FFF2-40B4-BE49-F238E27FC236}">
                <a16:creationId xmlns:a16="http://schemas.microsoft.com/office/drawing/2014/main" id="{80517F25-8EEC-43B5-8E2B-9642DF096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941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635" name="Group 131">
            <a:extLst>
              <a:ext uri="{FF2B5EF4-FFF2-40B4-BE49-F238E27FC236}">
                <a16:creationId xmlns:a16="http://schemas.microsoft.com/office/drawing/2014/main" id="{41B4F537-5A36-4A6E-9E53-210C186601E1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45" name="AutoShape 141">
            <a:extLst>
              <a:ext uri="{FF2B5EF4-FFF2-40B4-BE49-F238E27FC236}">
                <a16:creationId xmlns:a16="http://schemas.microsoft.com/office/drawing/2014/main" id="{CA9C551A-FFD1-4CA7-9FB5-008766E9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559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7646" name="Group 142">
            <a:extLst>
              <a:ext uri="{FF2B5EF4-FFF2-40B4-BE49-F238E27FC236}">
                <a16:creationId xmlns:a16="http://schemas.microsoft.com/office/drawing/2014/main" id="{AA4D8BB3-5E52-4CAA-AB4C-CB9A69030457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2951163"/>
          <a:ext cx="381000" cy="268766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  <a:endParaRPr kumimoji="1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T="45608" marB="4560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656" name="AutoShape 152">
            <a:extLst>
              <a:ext uri="{FF2B5EF4-FFF2-40B4-BE49-F238E27FC236}">
                <a16:creationId xmlns:a16="http://schemas.microsoft.com/office/drawing/2014/main" id="{31F1DA01-6321-4E29-BAA5-36B05465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55963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7658" name="Group 154">
            <a:extLst>
              <a:ext uri="{FF2B5EF4-FFF2-40B4-BE49-F238E27FC236}">
                <a16:creationId xmlns:a16="http://schemas.microsoft.com/office/drawing/2014/main" id="{2350C7F4-6046-48EF-BDA1-0822A92E57E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51163"/>
            <a:ext cx="685800" cy="2681287"/>
            <a:chOff x="5568" y="2304"/>
            <a:chExt cx="432" cy="1689"/>
          </a:xfrm>
        </p:grpSpPr>
        <p:sp>
          <p:nvSpPr>
            <p:cNvPr id="57532" name="Rectangle 155">
              <a:extLst>
                <a:ext uri="{FF2B5EF4-FFF2-40B4-BE49-F238E27FC236}">
                  <a16:creationId xmlns:a16="http://schemas.microsoft.com/office/drawing/2014/main" id="{43F7C5A0-215C-4D79-8BBE-421A2588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3430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57533" name="Rectangle 156">
              <a:extLst>
                <a:ext uri="{FF2B5EF4-FFF2-40B4-BE49-F238E27FC236}">
                  <a16:creationId xmlns:a16="http://schemas.microsoft.com/office/drawing/2014/main" id="{EEBECF27-4ECE-4019-8C49-CC6748CF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2867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57534" name="Rectangle 157">
              <a:extLst>
                <a:ext uri="{FF2B5EF4-FFF2-40B4-BE49-F238E27FC236}">
                  <a16:creationId xmlns:a16="http://schemas.microsoft.com/office/drawing/2014/main" id="{487590BF-FC4F-4001-8FDF-87F9C3E67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" y="2304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535" name="Line 158">
              <a:extLst>
                <a:ext uri="{FF2B5EF4-FFF2-40B4-BE49-F238E27FC236}">
                  <a16:creationId xmlns:a16="http://schemas.microsoft.com/office/drawing/2014/main" id="{C1425F00-F764-485D-A031-CD6E2FDC5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30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6" name="Line 159">
              <a:extLst>
                <a:ext uri="{FF2B5EF4-FFF2-40B4-BE49-F238E27FC236}">
                  <a16:creationId xmlns:a16="http://schemas.microsoft.com/office/drawing/2014/main" id="{7AB89019-B384-4741-BE3A-694CACA6E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867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7" name="Line 160">
              <a:extLst>
                <a:ext uri="{FF2B5EF4-FFF2-40B4-BE49-F238E27FC236}">
                  <a16:creationId xmlns:a16="http://schemas.microsoft.com/office/drawing/2014/main" id="{400C8C05-C6E5-4D7D-B9F7-40023746E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34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8" name="Line 161">
              <a:extLst>
                <a:ext uri="{FF2B5EF4-FFF2-40B4-BE49-F238E27FC236}">
                  <a16:creationId xmlns:a16="http://schemas.microsoft.com/office/drawing/2014/main" id="{2A48BE52-22E7-4ECD-8361-55DF6D5EE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3993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9" name="Line 162">
              <a:extLst>
                <a:ext uri="{FF2B5EF4-FFF2-40B4-BE49-F238E27FC236}">
                  <a16:creationId xmlns:a16="http://schemas.microsoft.com/office/drawing/2014/main" id="{0343A28C-F26D-4F80-A9D9-A147EF4AA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40" name="Line 163">
              <a:extLst>
                <a:ext uri="{FF2B5EF4-FFF2-40B4-BE49-F238E27FC236}">
                  <a16:creationId xmlns:a16="http://schemas.microsoft.com/office/drawing/2014/main" id="{0821CD66-D40B-40F7-84FF-0F160A738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41" name="AutoShape 164">
              <a:extLst>
                <a:ext uri="{FF2B5EF4-FFF2-40B4-BE49-F238E27FC236}">
                  <a16:creationId xmlns:a16="http://schemas.microsoft.com/office/drawing/2014/main" id="{C725C7C7-88DE-418B-B10E-48F21C07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024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669" name="Group 165">
            <a:extLst>
              <a:ext uri="{FF2B5EF4-FFF2-40B4-BE49-F238E27FC236}">
                <a16:creationId xmlns:a16="http://schemas.microsoft.com/office/drawing/2014/main" id="{497F3190-7E9E-440F-B87C-B539DB0863F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51163"/>
            <a:ext cx="685800" cy="2681287"/>
            <a:chOff x="6048" y="2304"/>
            <a:chExt cx="432" cy="1689"/>
          </a:xfrm>
        </p:grpSpPr>
        <p:sp>
          <p:nvSpPr>
            <p:cNvPr id="57522" name="Rectangle 166">
              <a:extLst>
                <a:ext uri="{FF2B5EF4-FFF2-40B4-BE49-F238E27FC236}">
                  <a16:creationId xmlns:a16="http://schemas.microsoft.com/office/drawing/2014/main" id="{A652E4AD-CE82-4D61-81EE-53D0D1114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" y="3430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57523" name="Rectangle 167">
              <a:extLst>
                <a:ext uri="{FF2B5EF4-FFF2-40B4-BE49-F238E27FC236}">
                  <a16:creationId xmlns:a16="http://schemas.microsoft.com/office/drawing/2014/main" id="{0F0487C2-C405-44B4-9683-D02F6F69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" y="2867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7524" name="Rectangle 168">
              <a:extLst>
                <a:ext uri="{FF2B5EF4-FFF2-40B4-BE49-F238E27FC236}">
                  <a16:creationId xmlns:a16="http://schemas.microsoft.com/office/drawing/2014/main" id="{03065262-0AB3-47BB-AFB7-495F3795B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" y="2304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525" name="Line 169">
              <a:extLst>
                <a:ext uri="{FF2B5EF4-FFF2-40B4-BE49-F238E27FC236}">
                  <a16:creationId xmlns:a16="http://schemas.microsoft.com/office/drawing/2014/main" id="{2FEC3B4B-A45B-4C03-8EE8-377E33966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" y="230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6" name="Line 170">
              <a:extLst>
                <a:ext uri="{FF2B5EF4-FFF2-40B4-BE49-F238E27FC236}">
                  <a16:creationId xmlns:a16="http://schemas.microsoft.com/office/drawing/2014/main" id="{B0718DCD-4880-4EBD-BDA2-5A205BA45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" y="2867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7" name="Line 171">
              <a:extLst>
                <a:ext uri="{FF2B5EF4-FFF2-40B4-BE49-F238E27FC236}">
                  <a16:creationId xmlns:a16="http://schemas.microsoft.com/office/drawing/2014/main" id="{97B79DB6-5097-4F47-B4C7-BAC3CEDA9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" y="34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8" name="Line 172">
              <a:extLst>
                <a:ext uri="{FF2B5EF4-FFF2-40B4-BE49-F238E27FC236}">
                  <a16:creationId xmlns:a16="http://schemas.microsoft.com/office/drawing/2014/main" id="{9EAB4A65-DF01-4569-9C07-35FE6F05C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" y="3993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9" name="Line 173">
              <a:extLst>
                <a:ext uri="{FF2B5EF4-FFF2-40B4-BE49-F238E27FC236}">
                  <a16:creationId xmlns:a16="http://schemas.microsoft.com/office/drawing/2014/main" id="{41A9F2A2-7B16-486D-B6E7-28AA63F4E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0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0" name="Line 174">
              <a:extLst>
                <a:ext uri="{FF2B5EF4-FFF2-40B4-BE49-F238E27FC236}">
                  <a16:creationId xmlns:a16="http://schemas.microsoft.com/office/drawing/2014/main" id="{2FDA8F37-DA23-4D0D-81C9-D3F16B86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0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31" name="AutoShape 175">
              <a:extLst>
                <a:ext uri="{FF2B5EF4-FFF2-40B4-BE49-F238E27FC236}">
                  <a16:creationId xmlns:a16="http://schemas.microsoft.com/office/drawing/2014/main" id="{AEBBA2C1-43B8-433D-9AF3-16CA2D69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3648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680" name="Group 176">
            <a:extLst>
              <a:ext uri="{FF2B5EF4-FFF2-40B4-BE49-F238E27FC236}">
                <a16:creationId xmlns:a16="http://schemas.microsoft.com/office/drawing/2014/main" id="{AA0E3EA2-AA18-49DC-BA43-4B0DA981A6A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51163"/>
            <a:ext cx="685800" cy="2681287"/>
            <a:chOff x="6576" y="2304"/>
            <a:chExt cx="432" cy="1689"/>
          </a:xfrm>
        </p:grpSpPr>
        <p:sp>
          <p:nvSpPr>
            <p:cNvPr id="57512" name="Rectangle 177">
              <a:extLst>
                <a:ext uri="{FF2B5EF4-FFF2-40B4-BE49-F238E27FC236}">
                  <a16:creationId xmlns:a16="http://schemas.microsoft.com/office/drawing/2014/main" id="{15A2E281-84F2-4F99-84D3-F6A5F1B9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" y="3430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7513" name="Rectangle 178">
              <a:extLst>
                <a:ext uri="{FF2B5EF4-FFF2-40B4-BE49-F238E27FC236}">
                  <a16:creationId xmlns:a16="http://schemas.microsoft.com/office/drawing/2014/main" id="{D0A0B28E-0784-4CE8-9156-576B5D1EB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" y="2867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7514" name="Rectangle 179">
              <a:extLst>
                <a:ext uri="{FF2B5EF4-FFF2-40B4-BE49-F238E27FC236}">
                  <a16:creationId xmlns:a16="http://schemas.microsoft.com/office/drawing/2014/main" id="{AEFAD12D-14D5-4BA8-8EF6-8C069645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8" y="2304"/>
              <a:ext cx="240" cy="563"/>
            </a:xfrm>
            <a:prstGeom prst="rect">
              <a:avLst/>
            </a:prstGeom>
            <a:solidFill>
              <a:srgbClr val="49D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endPara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515" name="Line 180">
              <a:extLst>
                <a:ext uri="{FF2B5EF4-FFF2-40B4-BE49-F238E27FC236}">
                  <a16:creationId xmlns:a16="http://schemas.microsoft.com/office/drawing/2014/main" id="{8E2EC064-2298-4218-BCAB-8FD044A6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30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6" name="Line 181">
              <a:extLst>
                <a:ext uri="{FF2B5EF4-FFF2-40B4-BE49-F238E27FC236}">
                  <a16:creationId xmlns:a16="http://schemas.microsoft.com/office/drawing/2014/main" id="{4A7A3E18-9D98-4618-BC51-6D32D67BB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867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7" name="Line 182">
              <a:extLst>
                <a:ext uri="{FF2B5EF4-FFF2-40B4-BE49-F238E27FC236}">
                  <a16:creationId xmlns:a16="http://schemas.microsoft.com/office/drawing/2014/main" id="{0325663C-54B8-41AB-A6AC-5D57A33C6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34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8" name="Line 183">
              <a:extLst>
                <a:ext uri="{FF2B5EF4-FFF2-40B4-BE49-F238E27FC236}">
                  <a16:creationId xmlns:a16="http://schemas.microsoft.com/office/drawing/2014/main" id="{D196BE79-E2F2-4E97-96D5-854D53AAB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3993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9" name="Line 184">
              <a:extLst>
                <a:ext uri="{FF2B5EF4-FFF2-40B4-BE49-F238E27FC236}">
                  <a16:creationId xmlns:a16="http://schemas.microsoft.com/office/drawing/2014/main" id="{949926CC-1CF8-4338-9A9C-218FC57BC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0" name="Line 185">
              <a:extLst>
                <a:ext uri="{FF2B5EF4-FFF2-40B4-BE49-F238E27FC236}">
                  <a16:creationId xmlns:a16="http://schemas.microsoft.com/office/drawing/2014/main" id="{A8024B5F-55EB-4EC4-9A6A-5A2D006F1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8" y="2304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21" name="AutoShape 186">
              <a:extLst>
                <a:ext uri="{FF2B5EF4-FFF2-40B4-BE49-F238E27FC236}">
                  <a16:creationId xmlns:a16="http://schemas.microsoft.com/office/drawing/2014/main" id="{3C65D495-9C4E-4B65-87E3-01C13AF9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6" y="2448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7691" name="Group 187">
            <a:extLst>
              <a:ext uri="{FF2B5EF4-FFF2-40B4-BE49-F238E27FC236}">
                <a16:creationId xmlns:a16="http://schemas.microsoft.com/office/drawing/2014/main" id="{D4B44C8F-9D7A-44D4-A6D4-F9D9143B27D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51163"/>
            <a:ext cx="685800" cy="2681287"/>
            <a:chOff x="6144" y="2400"/>
            <a:chExt cx="432" cy="1689"/>
          </a:xfrm>
        </p:grpSpPr>
        <p:sp>
          <p:nvSpPr>
            <p:cNvPr id="57502" name="Rectangle 188">
              <a:extLst>
                <a:ext uri="{FF2B5EF4-FFF2-40B4-BE49-F238E27FC236}">
                  <a16:creationId xmlns:a16="http://schemas.microsoft.com/office/drawing/2014/main" id="{89E5C0CB-3975-49C9-B67D-22414F74F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3526"/>
              <a:ext cx="240" cy="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7503" name="Rectangle 189">
              <a:extLst>
                <a:ext uri="{FF2B5EF4-FFF2-40B4-BE49-F238E27FC236}">
                  <a16:creationId xmlns:a16="http://schemas.microsoft.com/office/drawing/2014/main" id="{F1A64EC8-8DFD-4B23-885C-A3FD01AB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2963"/>
              <a:ext cx="240" cy="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7504" name="Rectangle 190">
              <a:extLst>
                <a:ext uri="{FF2B5EF4-FFF2-40B4-BE49-F238E27FC236}">
                  <a16:creationId xmlns:a16="http://schemas.microsoft.com/office/drawing/2014/main" id="{F6C97D14-D602-4226-91BB-6EB91A140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" y="2400"/>
              <a:ext cx="240" cy="5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9CC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rPr>
                <a:t>5 *</a:t>
              </a:r>
              <a:endParaRPr kumimoji="1" lang="en-US" altLang="zh-CN" sz="20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505" name="Line 191">
              <a:extLst>
                <a:ext uri="{FF2B5EF4-FFF2-40B4-BE49-F238E27FC236}">
                  <a16:creationId xmlns:a16="http://schemas.microsoft.com/office/drawing/2014/main" id="{E78CC582-7962-4FFC-BBC3-AF5FAA078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40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06" name="Line 192">
              <a:extLst>
                <a:ext uri="{FF2B5EF4-FFF2-40B4-BE49-F238E27FC236}">
                  <a16:creationId xmlns:a16="http://schemas.microsoft.com/office/drawing/2014/main" id="{257F0301-9EF8-46A9-91DA-BDFB3852C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96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07" name="Line 193">
              <a:extLst>
                <a:ext uri="{FF2B5EF4-FFF2-40B4-BE49-F238E27FC236}">
                  <a16:creationId xmlns:a16="http://schemas.microsoft.com/office/drawing/2014/main" id="{5773F889-3BB7-4063-9602-AA58F6942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352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08" name="Line 194">
              <a:extLst>
                <a:ext uri="{FF2B5EF4-FFF2-40B4-BE49-F238E27FC236}">
                  <a16:creationId xmlns:a16="http://schemas.microsoft.com/office/drawing/2014/main" id="{D0B1ED5C-26C1-46BF-BEA9-EAAF117C5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4089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09" name="Line 195">
              <a:extLst>
                <a:ext uri="{FF2B5EF4-FFF2-40B4-BE49-F238E27FC236}">
                  <a16:creationId xmlns:a16="http://schemas.microsoft.com/office/drawing/2014/main" id="{A669351B-92F5-4176-8884-94332D9CA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2400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0" name="Line 196">
              <a:extLst>
                <a:ext uri="{FF2B5EF4-FFF2-40B4-BE49-F238E27FC236}">
                  <a16:creationId xmlns:a16="http://schemas.microsoft.com/office/drawing/2014/main" id="{7AB35AF0-4AFB-4636-AB36-D72CEEB96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6" y="2400"/>
              <a:ext cx="0" cy="16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511" name="AutoShape 197">
              <a:extLst>
                <a:ext uri="{FF2B5EF4-FFF2-40B4-BE49-F238E27FC236}">
                  <a16:creationId xmlns:a16="http://schemas.microsoft.com/office/drawing/2014/main" id="{0A0574D0-A22E-40CE-90AE-28CF271D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4" y="3120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/>
                  <a:ea typeface="HY강B"/>
                  <a:cs typeface="HY강B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501" name="标题 1">
            <a:extLst>
              <a:ext uri="{FF2B5EF4-FFF2-40B4-BE49-F238E27FC236}">
                <a16:creationId xmlns:a16="http://schemas.microsoft.com/office/drawing/2014/main" id="{22B0FDAF-6775-4E3D-BC2C-D6A07C3A2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7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7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7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7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7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7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7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5" grpId="0" autoUpdateAnimBg="0"/>
      <p:bldP spid="277546" grpId="0" animBg="1"/>
      <p:bldP spid="277557" grpId="0" animBg="1"/>
      <p:bldP spid="277558" grpId="0" animBg="1"/>
      <p:bldP spid="277579" grpId="0" animBg="1"/>
      <p:bldP spid="277580" grpId="0" animBg="1"/>
      <p:bldP spid="277601" grpId="0" animBg="1"/>
      <p:bldP spid="277612" grpId="0" animBg="1"/>
      <p:bldP spid="277623" grpId="0" animBg="1"/>
      <p:bldP spid="277634" grpId="0" animBg="1"/>
      <p:bldP spid="277645" grpId="0" animBg="1"/>
      <p:bldP spid="2776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170F2F21-9135-4667-B475-3B52614CD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9C26B4F-3BF0-4D1B-909C-B75378689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zh-CN" sz="3600">
                <a:latin typeface="Times New Roman" panose="02020603050405020304" pitchFamily="18" charset="0"/>
              </a:rPr>
              <a:t>NRU </a:t>
            </a:r>
            <a:r>
              <a:rPr lang="zh-CN" altLang="en-US" sz="3600">
                <a:latin typeface="Times New Roman" panose="02020603050405020304" pitchFamily="18" charset="0"/>
              </a:rPr>
              <a:t>改进算法</a:t>
            </a:r>
          </a:p>
          <a:p>
            <a:pPr algn="just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A </a:t>
            </a:r>
            <a:r>
              <a:rPr lang="zh-CN" altLang="en-US" sz="2800">
                <a:latin typeface="Times New Roman" panose="02020603050405020304" pitchFamily="18" charset="0"/>
              </a:rPr>
              <a:t>：访问位	  </a:t>
            </a:r>
            <a:r>
              <a:rPr lang="en-US" altLang="zh-CN" sz="2800">
                <a:latin typeface="Times New Roman" panose="02020603050405020304" pitchFamily="18" charset="0"/>
              </a:rPr>
              <a:t>M</a:t>
            </a:r>
            <a:r>
              <a:rPr lang="zh-CN" altLang="en-US" sz="2800">
                <a:latin typeface="Times New Roman" panose="02020603050405020304" pitchFamily="18" charset="0"/>
              </a:rPr>
              <a:t>：修改位</a:t>
            </a:r>
          </a:p>
          <a:p>
            <a:pPr algn="just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类（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M=0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 最近既未被访问，又未被修改；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B3078AC5-BDB4-4C27-8D88-71F1CF23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5194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类（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A=0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 最近既未被访问，但已被修改；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BBE676DD-28D7-4DB8-B4D4-BD6D3817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23703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类（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M=0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  最近被访问，未被修改；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DFE9C28A-8804-423D-8734-117B7D22D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97205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类（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M=1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  最近被访问，且被修改。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utoUpdateAnimBg="0"/>
      <p:bldP spid="278533" grpId="0" autoUpdateAnimBg="0"/>
      <p:bldP spid="27853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2B302AE3-1D73-413F-A383-DD47929CE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5559471-0D0D-4154-A936-41D4DBCE4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2296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步骤：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）扫描循环队列，找出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第一类页面</a:t>
            </a:r>
            <a:r>
              <a:rPr lang="zh-CN" altLang="en-US">
                <a:latin typeface="Times New Roman" panose="02020603050405020304" pitchFamily="18" charset="0"/>
              </a:rPr>
              <a:t>，找到则淘汰该页。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）未找到，开始第二轮扫描，找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第二类页面</a:t>
            </a:r>
            <a:r>
              <a:rPr lang="zh-CN" altLang="en-US">
                <a:latin typeface="Times New Roman" panose="02020603050405020304" pitchFamily="18" charset="0"/>
              </a:rPr>
              <a:t>，找到淘汰该页，并将所有经过的页面的访问位置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都失败，重复（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），（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），直到找到淘汰页面。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66C8F5ED-1047-2425-16B6-C8D277FDC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1295400"/>
            <a:ext cx="9129712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例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1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、 一个进程的大小为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5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个页面，为它分配了四个物理块。当前每个块的情况如下表所示（都为十进制数，且从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0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开始计数。时间单位为“秒”）。当虚页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4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发生缺页时，使用下列的页面置换算法，哪一个物理块将被换出？并解释原因．若每块的大小为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1K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，请计算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4111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单元的物理地址。</a:t>
            </a:r>
            <a:endParaRPr kumimoji="0" lang="zh-CN" altLang="en-US" sz="1800" dirty="0">
              <a:solidFill>
                <a:srgbClr val="000000"/>
              </a:solidFill>
              <a:ea typeface="HY강B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页号	块号	加载时刻	访问时刻        访问位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R        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修改位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M</a:t>
            </a:r>
            <a:endParaRPr kumimoji="0" lang="en-US" altLang="zh-CN" sz="1800" dirty="0">
              <a:solidFill>
                <a:srgbClr val="000000"/>
              </a:solidFill>
              <a:ea typeface="HY강B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0		2	26		162		1		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1		1	130		160		0		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2		0	60		161		0		1</a:t>
            </a:r>
            <a:endParaRPr kumimoji="0" lang="en-US" altLang="zh-CN" sz="1800" dirty="0">
              <a:solidFill>
                <a:srgbClr val="000000"/>
              </a:solidFill>
              <a:ea typeface="HY강B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3		5	20		163		1		1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1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）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FIFO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算法	  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2)   LRU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算法	 </a:t>
            </a:r>
            <a:r>
              <a:rPr kumimoji="0" lang="en-US" altLang="zh-CN" sz="1800" b="1" dirty="0">
                <a:solidFill>
                  <a:srgbClr val="000000"/>
                </a:solidFill>
                <a:ea typeface="HY강B"/>
              </a:rPr>
              <a:t>3) CLOCK</a:t>
            </a:r>
            <a:r>
              <a:rPr kumimoji="0" lang="zh-CN" altLang="en-US" sz="1800" b="1" dirty="0">
                <a:solidFill>
                  <a:srgbClr val="000000"/>
                </a:solidFill>
                <a:ea typeface="HY강B"/>
              </a:rPr>
              <a:t>算法</a:t>
            </a:r>
            <a:r>
              <a:rPr kumimoji="0" lang="zh-CN" altLang="en-US" sz="1800" dirty="0">
                <a:solidFill>
                  <a:srgbClr val="000000"/>
                </a:solidFill>
                <a:ea typeface="HY강B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Oval 2">
            <a:extLst>
              <a:ext uri="{FF2B5EF4-FFF2-40B4-BE49-F238E27FC236}">
                <a16:creationId xmlns:a16="http://schemas.microsoft.com/office/drawing/2014/main" id="{BCAFF572-6338-498D-8C93-E9B4D96D9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85" y="3080077"/>
            <a:ext cx="534839" cy="530013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62" name="Text Box 3">
            <a:extLst>
              <a:ext uri="{FF2B5EF4-FFF2-40B4-BE49-F238E27FC236}">
                <a16:creationId xmlns:a16="http://schemas.microsoft.com/office/drawing/2014/main" id="{51BA5EAD-940E-486E-8020-E2F2ABFE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503" y="3080077"/>
            <a:ext cx="687650" cy="45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96263" name="Oval 4">
            <a:extLst>
              <a:ext uri="{FF2B5EF4-FFF2-40B4-BE49-F238E27FC236}">
                <a16:creationId xmlns:a16="http://schemas.microsoft.com/office/drawing/2014/main" id="{790D8DE5-9336-4C4B-96A2-D44E891FB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319" y="2020050"/>
            <a:ext cx="534839" cy="530013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64" name="Text Box 5">
            <a:extLst>
              <a:ext uri="{FF2B5EF4-FFF2-40B4-BE49-F238E27FC236}">
                <a16:creationId xmlns:a16="http://schemas.microsoft.com/office/drawing/2014/main" id="{9EA7272B-A29D-4CB9-B0A5-88BAAAAE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95" y="2020050"/>
            <a:ext cx="558715" cy="45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</a:p>
        </p:txBody>
      </p:sp>
      <p:sp>
        <p:nvSpPr>
          <p:cNvPr id="96265" name="Oval 6">
            <a:extLst>
              <a:ext uri="{FF2B5EF4-FFF2-40B4-BE49-F238E27FC236}">
                <a16:creationId xmlns:a16="http://schemas.microsoft.com/office/drawing/2014/main" id="{05B98344-9B35-46E4-9143-1F87B908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319" y="3382942"/>
            <a:ext cx="534839" cy="530013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66" name="Text Box 7">
            <a:extLst>
              <a:ext uri="{FF2B5EF4-FFF2-40B4-BE49-F238E27FC236}">
                <a16:creationId xmlns:a16="http://schemas.microsoft.com/office/drawing/2014/main" id="{A9E8B3A8-2D60-404A-B49B-26976EF77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95" y="3382942"/>
            <a:ext cx="631937" cy="45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96267" name="Oval 8">
            <a:extLst>
              <a:ext uri="{FF2B5EF4-FFF2-40B4-BE49-F238E27FC236}">
                <a16:creationId xmlns:a16="http://schemas.microsoft.com/office/drawing/2014/main" id="{F32D8FD9-C75B-443C-83B8-71F9763F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319" y="4594401"/>
            <a:ext cx="534839" cy="530013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68" name="Text Box 9">
            <a:extLst>
              <a:ext uri="{FF2B5EF4-FFF2-40B4-BE49-F238E27FC236}">
                <a16:creationId xmlns:a16="http://schemas.microsoft.com/office/drawing/2014/main" id="{D7931254-CBBA-4E30-B1F2-3C3F551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215" y="4594401"/>
            <a:ext cx="560308" cy="45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S5</a:t>
            </a:r>
          </a:p>
        </p:txBody>
      </p:sp>
      <p:sp>
        <p:nvSpPr>
          <p:cNvPr id="96269" name="Oval 10">
            <a:extLst>
              <a:ext uri="{FF2B5EF4-FFF2-40B4-BE49-F238E27FC236}">
                <a16:creationId xmlns:a16="http://schemas.microsoft.com/office/drawing/2014/main" id="{97057FF8-D6A9-40DB-9806-EDCD145D7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486" y="2701496"/>
            <a:ext cx="534839" cy="530013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/>
            <a:endParaRPr lang="zh-CN" altLang="en-US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6270" name="Text Box 11">
            <a:extLst>
              <a:ext uri="{FF2B5EF4-FFF2-40B4-BE49-F238E27FC236}">
                <a16:creationId xmlns:a16="http://schemas.microsoft.com/office/drawing/2014/main" id="{B0B2BBDC-861E-415F-95AA-89F5139C9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262" y="2701496"/>
            <a:ext cx="534839" cy="45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96275" name="Line 16">
            <a:extLst>
              <a:ext uri="{FF2B5EF4-FFF2-40B4-BE49-F238E27FC236}">
                <a16:creationId xmlns:a16="http://schemas.microsoft.com/office/drawing/2014/main" id="{F3487FC0-3928-4E6E-88FF-F32A48CBD1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613" y="2398631"/>
            <a:ext cx="1451706" cy="6814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6" name="Line 17">
            <a:extLst>
              <a:ext uri="{FF2B5EF4-FFF2-40B4-BE49-F238E27FC236}">
                <a16:creationId xmlns:a16="http://schemas.microsoft.com/office/drawing/2014/main" id="{D8B52954-7DD9-4C19-895D-3E1AD7B17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1424" y="3307225"/>
            <a:ext cx="1298895" cy="378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7" name="Line 18">
            <a:extLst>
              <a:ext uri="{FF2B5EF4-FFF2-40B4-BE49-F238E27FC236}">
                <a16:creationId xmlns:a16="http://schemas.microsoft.com/office/drawing/2014/main" id="{6501EDE7-E694-43B0-95FB-D005A7DE4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613" y="3610090"/>
            <a:ext cx="1451706" cy="11357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8" name="Line 19">
            <a:extLst>
              <a:ext uri="{FF2B5EF4-FFF2-40B4-BE49-F238E27FC236}">
                <a16:creationId xmlns:a16="http://schemas.microsoft.com/office/drawing/2014/main" id="{3D885CB3-4260-4AE9-B2F9-5CD314133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2347" y="2247199"/>
            <a:ext cx="152811" cy="1081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79" name="Line 20">
            <a:extLst>
              <a:ext uri="{FF2B5EF4-FFF2-40B4-BE49-F238E27FC236}">
                <a16:creationId xmlns:a16="http://schemas.microsoft.com/office/drawing/2014/main" id="{6F24A559-EBB1-4C38-9712-C1A8926A6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8753" y="3172193"/>
            <a:ext cx="1935607" cy="513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0" name="Line 21">
            <a:extLst>
              <a:ext uri="{FF2B5EF4-FFF2-40B4-BE49-F238E27FC236}">
                <a16:creationId xmlns:a16="http://schemas.microsoft.com/office/drawing/2014/main" id="{427953A0-22E9-49A1-B534-C37F86DFAE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6879" y="3967538"/>
            <a:ext cx="178279" cy="92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1" name="Line 22">
            <a:extLst>
              <a:ext uri="{FF2B5EF4-FFF2-40B4-BE49-F238E27FC236}">
                <a16:creationId xmlns:a16="http://schemas.microsoft.com/office/drawing/2014/main" id="{0C86458A-24C1-4453-82E2-1BB735028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799" y="2264103"/>
            <a:ext cx="1722463" cy="559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283" name="Text Box 24">
            <a:extLst>
              <a:ext uri="{FF2B5EF4-FFF2-40B4-BE49-F238E27FC236}">
                <a16:creationId xmlns:a16="http://schemas.microsoft.com/office/drawing/2014/main" id="{8BB3248B-0F45-4342-B8DC-72546405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641" y="2247199"/>
            <a:ext cx="3056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4" name="Text Box 25">
            <a:extLst>
              <a:ext uri="{FF2B5EF4-FFF2-40B4-BE49-F238E27FC236}">
                <a16:creationId xmlns:a16="http://schemas.microsoft.com/office/drawing/2014/main" id="{076EDC6F-63A2-425F-85C2-96B7326F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58" y="3004361"/>
            <a:ext cx="458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5" name="Text Box 26">
            <a:extLst>
              <a:ext uri="{FF2B5EF4-FFF2-40B4-BE49-F238E27FC236}">
                <a16:creationId xmlns:a16="http://schemas.microsoft.com/office/drawing/2014/main" id="{1C5816D4-5BE9-43BA-B419-A824A9AB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480" y="3912955"/>
            <a:ext cx="458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6" name="Text Box 27">
            <a:extLst>
              <a:ext uri="{FF2B5EF4-FFF2-40B4-BE49-F238E27FC236}">
                <a16:creationId xmlns:a16="http://schemas.microsoft.com/office/drawing/2014/main" id="{777331F6-3DA5-45D2-BAE9-DD16B4AD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619" y="1944334"/>
            <a:ext cx="5348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8" name="Text Box 29">
            <a:extLst>
              <a:ext uri="{FF2B5EF4-FFF2-40B4-BE49-F238E27FC236}">
                <a16:creationId xmlns:a16="http://schemas.microsoft.com/office/drawing/2014/main" id="{9C6E2865-39A5-4A4F-B139-579C0DD8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780" y="4291536"/>
            <a:ext cx="458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9" name="Text Box 30">
            <a:extLst>
              <a:ext uri="{FF2B5EF4-FFF2-40B4-BE49-F238E27FC236}">
                <a16:creationId xmlns:a16="http://schemas.microsoft.com/office/drawing/2014/main" id="{ACB66815-B3F4-4D5D-A857-1191AA5B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740" y="3612384"/>
            <a:ext cx="458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90" name="Text Box 31">
            <a:extLst>
              <a:ext uri="{FF2B5EF4-FFF2-40B4-BE49-F238E27FC236}">
                <a16:creationId xmlns:a16="http://schemas.microsoft.com/office/drawing/2014/main" id="{4D5C0990-7068-4AEB-B089-88E6312A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731" y="3837239"/>
            <a:ext cx="458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9D71BE-6C47-4851-8AB3-A2E11FD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FA7963A2-36A6-AC97-AE4E-449C047C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31888"/>
            <a:ext cx="8686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解答：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1.FIFO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算法：第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号物理块将被换出，因为最早被装入；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4111=4096+15</a:t>
            </a:r>
          </a:p>
          <a:p>
            <a:pPr>
              <a:spcBef>
                <a:spcPct val="50000"/>
              </a:spcBef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=5*1024+15=5135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LRU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算法：第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号物理块将被换出，因为最久没被访问；</a:t>
            </a:r>
          </a:p>
          <a:p>
            <a:pPr>
              <a:spcBef>
                <a:spcPct val="50000"/>
              </a:spcBef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=1*1024+15=1039</a:t>
            </a: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CLOCK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算法：第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号物理块将被换出，因为最近既没被访问又没被修改过。</a:t>
            </a:r>
          </a:p>
          <a:p>
            <a:pPr>
              <a:spcBef>
                <a:spcPct val="50000"/>
              </a:spcBef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=1*1024+15=1039</a:t>
            </a:r>
          </a:p>
          <a:p>
            <a:pPr>
              <a:spcBef>
                <a:spcPct val="50000"/>
              </a:spcBef>
            </a:pPr>
            <a:endParaRPr kumimoji="0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C68DE5D2-C968-9894-E13F-4745A238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0149"/>
              </p:ext>
            </p:extLst>
          </p:nvPr>
        </p:nvGraphicFramePr>
        <p:xfrm>
          <a:off x="1528763" y="3498850"/>
          <a:ext cx="1725612" cy="1981200"/>
        </p:xfrm>
        <a:graphic>
          <a:graphicData uri="http://schemas.openxmlformats.org/drawingml/2006/table">
            <a:tbl>
              <a:tblPr/>
              <a:tblGrid>
                <a:gridCol w="86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9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快表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(TLB)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块号</a:t>
                      </a:r>
                    </a:p>
                  </a:txBody>
                  <a:tcPr marL="91406" marR="91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06" marR="91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06" marR="91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06" marR="91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06" marR="91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22">
            <a:extLst>
              <a:ext uri="{FF2B5EF4-FFF2-40B4-BE49-F238E27FC236}">
                <a16:creationId xmlns:a16="http://schemas.microsoft.com/office/drawing/2014/main" id="{8D3C719F-BED9-07E7-D3A7-413FAEA188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831815"/>
              </p:ext>
            </p:extLst>
          </p:nvPr>
        </p:nvGraphicFramePr>
        <p:xfrm>
          <a:off x="4022725" y="2528616"/>
          <a:ext cx="2617788" cy="3535392"/>
        </p:xfrm>
        <a:graphic>
          <a:graphicData uri="http://schemas.openxmlformats.org/drawingml/2006/table">
            <a:tbl>
              <a:tblPr/>
              <a:tblGrid>
                <a:gridCol w="87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5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页表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页号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块号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存在位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70" marR="91470" marT="45704" marB="4570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HY강B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70" marR="91470"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18" name="矩形 1">
            <a:extLst>
              <a:ext uri="{FF2B5EF4-FFF2-40B4-BE49-F238E27FC236}">
                <a16:creationId xmlns:a16="http://schemas.microsoft.com/office/drawing/2014/main" id="{90D3B72A-634B-538A-A364-B67C97028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38251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例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2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、某操作系统采用请求页式存储管理机制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,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用户进程有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7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个页面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,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系统为其分配了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5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个物理块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,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每页大小为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1K,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页表和快表如下表所示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,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分别对三个虚地址说明系统处理过程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:0X5C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、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0X85C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、</a:t>
            </a:r>
            <a:r>
              <a:rPr kumimoji="0" lang="en-US" altLang="zh-CN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0X185C</a:t>
            </a:r>
            <a:r>
              <a:rPr kumimoji="0" lang="zh-CN" altLang="en-US" sz="2000" b="1" dirty="0">
                <a:solidFill>
                  <a:srgbClr val="003300"/>
                </a:solidFill>
                <a:latin typeface="Verdana" panose="020B0604030504040204" pitchFamily="34" charset="0"/>
                <a:ea typeface="HY강B"/>
              </a:rPr>
              <a:t>。</a:t>
            </a:r>
            <a:endParaRPr kumimoji="0" lang="en-US" altLang="zh-CN" sz="2000" b="1" dirty="0">
              <a:solidFill>
                <a:srgbClr val="003300"/>
              </a:solidFill>
              <a:latin typeface="Verdana" panose="020B0604030504040204" pitchFamily="34" charset="0"/>
              <a:ea typeface="HY강B"/>
            </a:endParaRPr>
          </a:p>
        </p:txBody>
      </p:sp>
    </p:spTree>
    <p:extLst>
      <p:ext uri="{BB962C8B-B14F-4D97-AF65-F5344CB8AC3E}">
        <p14:creationId xmlns:p14="http://schemas.microsoft.com/office/powerpoint/2010/main" val="517207499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>
            <a:extLst>
              <a:ext uri="{FF2B5EF4-FFF2-40B4-BE49-F238E27FC236}">
                <a16:creationId xmlns:a16="http://schemas.microsoft.com/office/drawing/2014/main" id="{4670ADC0-596C-3E8A-D11C-1B2497231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6988"/>
            <a:ext cx="9144000" cy="695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  答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0X5C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的地址转换过程：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=(5C)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=(0101,1100)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页号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=(0 ) 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          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快表没有命中，查页表，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P=1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表示在内存，得到物理块号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=(1000 ) 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10,00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00,0101,1100)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=(205C)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  0X85C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的地址转换过程：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=(85C)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00,0101,1100)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页号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=(10 ) 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          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查快表命中，得到物理块号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=(100 ) 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物理地址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1,00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00,0101,1100)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=(105C)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  0X185C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的地址转换过程：</a:t>
            </a: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逻辑地址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=(185C)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1,10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00,0101,1100)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页号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=(110 ) 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B           </a:t>
            </a:r>
            <a:endParaRPr kumimoji="0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查快表没有命中，查页表，</a:t>
            </a:r>
            <a:r>
              <a:rPr kumimoji="0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P=0,</a:t>
            </a:r>
            <a:r>
              <a:rPr kumimoji="0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表示不在内存，产生缺页中断</a:t>
            </a:r>
            <a:r>
              <a:rPr kumimoji="0"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5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5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5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5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2A3DD17A-A833-4ED9-A42A-D374ABC1F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6D1B1F9C-782E-4101-8A37-F8A22D947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6868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3. </a:t>
            </a:r>
            <a:r>
              <a:rPr lang="zh-CN" altLang="en-US" sz="2000" dirty="0"/>
              <a:t>已知在请求分页存储管理中，采用固定分配方法，如果系统为某一进程分配</a:t>
            </a:r>
            <a:r>
              <a:rPr lang="en-US" altLang="zh-CN" sz="2000" dirty="0"/>
              <a:t>3</a:t>
            </a:r>
            <a:r>
              <a:rPr lang="zh-CN" altLang="en-US" sz="2000" dirty="0"/>
              <a:t>个内存物理块，页面访问顺序依次为：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	7 1 4 2 1 7 5 4 3 7 1 5 7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请按相应的置换算法给出置换过程： 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C905E72A-6F6C-4A7F-879F-0ED15459B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DF868E-490C-4569-A314-A3C4DF820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01686"/>
              </p:ext>
            </p:extLst>
          </p:nvPr>
        </p:nvGraphicFramePr>
        <p:xfrm>
          <a:off x="931863" y="1474788"/>
          <a:ext cx="7042533" cy="1504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1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OPT</a:t>
                      </a:r>
                      <a:r>
                        <a:rPr lang="zh-CN" sz="2000" kern="0">
                          <a:effectLst/>
                        </a:rPr>
                        <a:t>：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5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E75570-118F-47BA-A516-DDDDD1076144}"/>
              </a:ext>
            </a:extLst>
          </p:cNvPr>
          <p:cNvGraphicFramePr>
            <a:graphicFrameLocks noGrp="1"/>
          </p:cNvGraphicFramePr>
          <p:nvPr/>
        </p:nvGraphicFramePr>
        <p:xfrm>
          <a:off x="931863" y="3063875"/>
          <a:ext cx="7223125" cy="1525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9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39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FIFO</a:t>
                      </a:r>
                      <a:r>
                        <a:rPr lang="zh-CN" sz="2000" kern="0">
                          <a:effectLst/>
                        </a:rPr>
                        <a:t>：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0">
                          <a:effectLst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3034C4-1FA4-4844-91C8-D32B2412D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03575"/>
              </p:ext>
            </p:extLst>
          </p:nvPr>
        </p:nvGraphicFramePr>
        <p:xfrm>
          <a:off x="931863" y="4673600"/>
          <a:ext cx="7434258" cy="1598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83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351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 dirty="0">
                          <a:effectLst/>
                        </a:rPr>
                        <a:t> 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2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 dirty="0">
                          <a:effectLst/>
                        </a:rPr>
                        <a:t>LRU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 dirty="0">
                          <a:effectLst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 dirty="0">
                          <a:effectLst/>
                        </a:rPr>
                        <a:t>2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5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900" kern="0">
                          <a:effectLst/>
                        </a:rPr>
                        <a:t>　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900" kern="0">
                          <a:effectLst/>
                        </a:rPr>
                        <a:t>　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 dirty="0">
                          <a:effectLst/>
                        </a:rPr>
                        <a:t>1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</a:rPr>
                        <a:t>1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4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1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12"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900" kern="0">
                          <a:effectLst/>
                        </a:rPr>
                        <a:t>　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900" kern="0">
                          <a:effectLst/>
                        </a:rPr>
                        <a:t>　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900" kern="0">
                          <a:effectLst/>
                        </a:rPr>
                        <a:t>　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7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kern="0">
                          <a:effectLst/>
                        </a:rPr>
                        <a:t>3</a:t>
                      </a:r>
                      <a:endParaRPr lang="zh-CN" sz="19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9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9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727" name="Rectangle 1">
            <a:extLst>
              <a:ext uri="{FF2B5EF4-FFF2-40B4-BE49-F238E27FC236}">
                <a16:creationId xmlns:a16="http://schemas.microsoft.com/office/drawing/2014/main" id="{DD93EB72-BDAE-44D1-9DE0-E761811D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5033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911AC25A-79C0-4BAE-8305-A7247C7E9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93640C4E-C23A-4FF0-8874-6EF9C12EF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6838"/>
            <a:ext cx="86868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4.</a:t>
            </a:r>
            <a:r>
              <a:rPr lang="zh-CN" altLang="en-US" sz="2000" dirty="0"/>
              <a:t>某操作系统采用请求页式存储管理机制</a:t>
            </a:r>
            <a:r>
              <a:rPr lang="en-US" altLang="zh-CN" sz="2000" dirty="0"/>
              <a:t>,</a:t>
            </a:r>
            <a:r>
              <a:rPr lang="zh-CN" altLang="en-US" sz="2000" dirty="0"/>
              <a:t>用户进程总共有</a:t>
            </a:r>
            <a:r>
              <a:rPr lang="en-US" altLang="zh-CN" sz="2000" dirty="0"/>
              <a:t>7</a:t>
            </a:r>
            <a:r>
              <a:rPr lang="zh-CN" altLang="en-US" sz="2000" dirty="0"/>
              <a:t>个页面</a:t>
            </a:r>
            <a:r>
              <a:rPr lang="en-US" altLang="zh-CN" sz="2000" dirty="0"/>
              <a:t>,</a:t>
            </a:r>
            <a:r>
              <a:rPr lang="zh-CN" altLang="en-US" sz="2000" dirty="0"/>
              <a:t>系统为其固定分配了</a:t>
            </a:r>
            <a:r>
              <a:rPr lang="en-US" altLang="zh-CN" sz="2000" dirty="0"/>
              <a:t>5</a:t>
            </a:r>
            <a:r>
              <a:rPr lang="zh-CN" altLang="en-US" sz="2000" dirty="0"/>
              <a:t>个物理块，页面大小为</a:t>
            </a:r>
            <a:r>
              <a:rPr lang="en-US" altLang="zh-CN" sz="2000" dirty="0"/>
              <a:t>2K</a:t>
            </a:r>
            <a:r>
              <a:rPr lang="zh-CN" altLang="en-US" sz="2000" dirty="0"/>
              <a:t>，进程在当前时刻的页表状态如下所示。此后进程将依次连续访问以下三个逻辑地址</a:t>
            </a:r>
            <a:r>
              <a:rPr lang="en-US" altLang="zh-CN" sz="2000" dirty="0"/>
              <a:t>:0X FAD</a:t>
            </a:r>
            <a:r>
              <a:rPr lang="zh-CN" altLang="en-US" sz="2000" dirty="0"/>
              <a:t>，</a:t>
            </a:r>
            <a:r>
              <a:rPr lang="en-US" altLang="zh-CN" sz="2000" dirty="0"/>
              <a:t>0X 27AD</a:t>
            </a:r>
            <a:r>
              <a:rPr lang="zh-CN" altLang="en-US" sz="2000" dirty="0"/>
              <a:t>，</a:t>
            </a:r>
            <a:r>
              <a:rPr lang="en-US" altLang="zh-CN" sz="2000" dirty="0"/>
              <a:t>0X 17AD</a:t>
            </a:r>
            <a:r>
              <a:rPr lang="zh-CN" altLang="en-US" sz="2000" dirty="0"/>
              <a:t>（置换策略采用根据访问位与修改位的状态进行）。请给出上述逻辑地址对应的物理地址。</a:t>
            </a: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/>
              <a:t>				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383720-3885-4396-AC2B-087D1963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1236"/>
              </p:ext>
            </p:extLst>
          </p:nvPr>
        </p:nvGraphicFramePr>
        <p:xfrm>
          <a:off x="1657350" y="2965451"/>
          <a:ext cx="5867400" cy="3240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116">
                  <a:extLst>
                    <a:ext uri="{9D8B030D-6E8A-4147-A177-3AD203B41FA5}">
                      <a16:colId xmlns:a16="http://schemas.microsoft.com/office/drawing/2014/main" val="3271469081"/>
                    </a:ext>
                  </a:extLst>
                </a:gridCol>
                <a:gridCol w="189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050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块号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存在</a:t>
                      </a:r>
                      <a:r>
                        <a:rPr lang="zh-CN" sz="2000" kern="100" dirty="0">
                          <a:effectLst/>
                        </a:rPr>
                        <a:t>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访问位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修改位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0X FE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0X 9F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0X E9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0X CD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0X FA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005"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88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D9DD8FEF-BDFC-455F-8297-9AA7A419E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6415088" cy="1136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AB10FFB2-3952-4570-A99C-4987FDDB9A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6363"/>
            <a:ext cx="8686800" cy="475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30A9DA3-CF92-4D12-8268-202E65736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57757"/>
              </p:ext>
            </p:extLst>
          </p:nvPr>
        </p:nvGraphicFramePr>
        <p:xfrm>
          <a:off x="-71437" y="1376363"/>
          <a:ext cx="8408987" cy="4660885"/>
        </p:xfrm>
        <a:graphic>
          <a:graphicData uri="http://schemas.openxmlformats.org/drawingml/2006/table">
            <a:tbl>
              <a:tblPr/>
              <a:tblGrid>
                <a:gridCol w="8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837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逻辑地址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页内偏移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物理地址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37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FAD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7AD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9F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4FFAD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页的访问位置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37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27AD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7AD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CD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kern="100" dirty="0"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66FAD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页的访问位置</a:t>
                      </a:r>
                      <a:r>
                        <a:rPr lang="en-US" altLang="zh-CN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045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17AD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（缺页，置换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页）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7AD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FE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 7F7AD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66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2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835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C7A9084-F167-483E-9607-A30E666A66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8888" y="2601913"/>
          <a:ext cx="7127875" cy="1654175"/>
        </p:xfrm>
        <a:graphic>
          <a:graphicData uri="http://schemas.openxmlformats.org/drawingml/2006/table">
            <a:tbl>
              <a:tblPr/>
              <a:tblGrid>
                <a:gridCol w="178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0x1C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0x3F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0x5D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594" name="Rectangle 1">
            <a:extLst>
              <a:ext uri="{FF2B5EF4-FFF2-40B4-BE49-F238E27FC236}">
                <a16:creationId xmlns:a16="http://schemas.microsoft.com/office/drawing/2014/main" id="{6B130CDF-7446-4B5A-9CBA-0A87AFD29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566863"/>
            <a:ext cx="830897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一个进程的大小占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个页面，每页的大小为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，系统为它分配了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个物理块。当前进程的页表如图所示：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块号		存在位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访问位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修改位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有那些页面不在内存？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请分别计算进程中虚地址为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0x3B7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0x12A5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0x1432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单元的物理地址（用十六进制表示），并说明理由。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A6113FD-6F92-484F-95DD-14D2D6B46E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6013" y="1268413"/>
          <a:ext cx="7127875" cy="1655760"/>
        </p:xfrm>
        <a:graphic>
          <a:graphicData uri="http://schemas.openxmlformats.org/drawingml/2006/table">
            <a:tbl>
              <a:tblPr/>
              <a:tblGrid>
                <a:gridCol w="178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0x1C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0x3F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0x5D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71" marR="685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18" name="Rectangle 1">
            <a:extLst>
              <a:ext uri="{FF2B5EF4-FFF2-40B4-BE49-F238E27FC236}">
                <a16:creationId xmlns:a16="http://schemas.microsoft.com/office/drawing/2014/main" id="{9A72C500-4806-4347-A966-98C4F0AB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2075"/>
            <a:ext cx="9036050" cy="566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一个进程的大小占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个页面，每页的大小为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，系统为它分配了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个物理块。当前进程的页表如图所示：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块号		存在位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访问位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	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修改位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有那些页面不在内存？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请分别计算进程中虚地址为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0x3B7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0x12A5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0x1432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单元的物理地址（用十六进制表示），并说明理由。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不在内存的是第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页（按页号）  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0x3B7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的物理地址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=0x 73 B7  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0x12 A5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的物理地址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=0x 176 A5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，缺页，换出第三页。  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0x1432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地址越界，出错。</a:t>
            </a:r>
            <a:endParaRPr lang="zh-CN" altLang="en-US" sz="5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7A0F85-53B0-4B89-A323-8D8D8ED1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五、磁盘存储器管理</a:t>
            </a: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D2630BD-0AC3-4223-8FD7-1E566833B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磁盘调度算法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目标：平均寻道时间最短。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3B75AF01-8079-4042-91DC-8FDF25A8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650875"/>
            <a:ext cx="84439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公共汽车上，乘客上完后，售票员关门，驾驶员开车，售票员售票，到站汽车停稳后，售票员开门，乘客上下车，售票员和驾驶员之间密切配合，直到下班。请用信号量描述公共汽车上售票员与驾驶员的工作过程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E9E368-9A6D-4A96-B42B-C20EF52E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29F512E-CF2B-4E94-B360-A8232F698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先来先服务</a:t>
            </a:r>
            <a:r>
              <a:rPr lang="en-US" altLang="zh-CN">
                <a:latin typeface="Times New Roman" panose="02020603050405020304" pitchFamily="18" charset="0"/>
              </a:rPr>
              <a:t>FCFS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First—Come  First—Served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原理</a:t>
            </a:r>
            <a:r>
              <a:rPr lang="zh-CN" altLang="en-US" b="0"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根据进程请求访问磁盘的先后次序进行调度。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特点：公平、简单。平均寻道时间长。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4000"/>
          </a:p>
        </p:txBody>
      </p:sp>
      <p:pic>
        <p:nvPicPr>
          <p:cNvPr id="72707" name="Picture 2">
            <a:extLst>
              <a:ext uri="{FF2B5EF4-FFF2-40B4-BE49-F238E27FC236}">
                <a16:creationId xmlns:a16="http://schemas.microsoft.com/office/drawing/2014/main" id="{BD046195-B70D-4E6F-946E-DA9C349C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0A5F83-EFD9-4519-901C-C955BAEC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20BA6F-530E-4C21-8E0B-348AD3DF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3FA4D6E1-D32C-4D61-A979-3E40CFB1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394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3FA76D-F88A-4F01-9A19-46F2817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0A852C-75D7-4B68-92AB-A23EFEF0B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最短寻道时间优先</a:t>
            </a:r>
            <a:r>
              <a:rPr lang="en-US" altLang="zh-CN">
                <a:latin typeface="Times New Roman" panose="02020603050405020304" pitchFamily="18" charset="0"/>
              </a:rPr>
              <a:t>SSTF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Shortest Seek Time First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原理：选择有距当前磁头所在磁道最近的访问磁道的进程。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特点：寻道时间最短，但导致某些进程发生“饥饿”现象。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6DCA4185-9A53-4156-8EF8-87E8C010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0D4DDA-ED46-4942-8B06-937A855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19110E-BD97-47E3-96E2-51CECD1A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8" name="页脚占位符 4">
            <a:extLst>
              <a:ext uri="{FF2B5EF4-FFF2-40B4-BE49-F238E27FC236}">
                <a16:creationId xmlns:a16="http://schemas.microsoft.com/office/drawing/2014/main" id="{3784BEBA-8687-4BDA-AA46-2DC37F7443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操作系统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设备管理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9206C6A1-B781-4F31-9D40-E58A94853419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53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55AF244D-22CC-4852-921E-B2B0E884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43211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0" name="Picture 3">
            <a:extLst>
              <a:ext uri="{FF2B5EF4-FFF2-40B4-BE49-F238E27FC236}">
                <a16:creationId xmlns:a16="http://schemas.microsoft.com/office/drawing/2014/main" id="{AE2ED95A-C91C-40B0-BF40-51DAEC5C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4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4DAEA0-D64D-4F61-B59F-3D5F1810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F39E16DF-1EC2-4036-B9D7-8BD01109A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扫描算法（</a:t>
            </a:r>
            <a:r>
              <a:rPr lang="en-US" altLang="zh-CN">
                <a:latin typeface="Times New Roman" panose="02020603050405020304" pitchFamily="18" charset="0"/>
              </a:rPr>
              <a:t>SCAN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原理：选择与当前磁头移动方向一致且距离最近的进程。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特点：寻道性能较好，避免了进程“饥饿”现象。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/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D919CD7-E08E-4BF7-BABC-B1E0642AF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04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7BFAD8-8C41-4A65-B961-A95015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4F5C06-B265-4C53-9828-74097330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7826" name="页脚占位符 4">
            <a:extLst>
              <a:ext uri="{FF2B5EF4-FFF2-40B4-BE49-F238E27FC236}">
                <a16:creationId xmlns:a16="http://schemas.microsoft.com/office/drawing/2014/main" id="{D2CFDAC5-CFC4-426D-9F33-8AD90696258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操作系统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设备管理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9206C6A1-B781-4F31-9D40-E58A94853419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55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7827" name="Picture 2">
            <a:extLst>
              <a:ext uri="{FF2B5EF4-FFF2-40B4-BE49-F238E27FC236}">
                <a16:creationId xmlns:a16="http://schemas.microsoft.com/office/drawing/2014/main" id="{CFF78EE5-E97A-4A32-9A67-9816A132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0"/>
            <a:ext cx="43338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8" name="Picture 3">
            <a:extLst>
              <a:ext uri="{FF2B5EF4-FFF2-40B4-BE49-F238E27FC236}">
                <a16:creationId xmlns:a16="http://schemas.microsoft.com/office/drawing/2014/main" id="{ED32EF3A-E3FC-4FD7-AB10-AD6CFCF0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4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BD842AC-D277-4C03-8A6B-58E257DB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557"/>
            <a:ext cx="6414940" cy="113655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8FE650E-C835-40AF-8930-9E95C6431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循环扫描算法（</a:t>
            </a:r>
            <a:r>
              <a:rPr lang="en-US" altLang="zh-CN">
                <a:latin typeface="Times New Roman" panose="02020603050405020304" pitchFamily="18" charset="0"/>
              </a:rPr>
              <a:t>CSCAN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规定磁头单向移动。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/>
          </a:p>
        </p:txBody>
      </p:sp>
      <p:pic>
        <p:nvPicPr>
          <p:cNvPr id="78851" name="Picture 2">
            <a:extLst>
              <a:ext uri="{FF2B5EF4-FFF2-40B4-BE49-F238E27FC236}">
                <a16:creationId xmlns:a16="http://schemas.microsoft.com/office/drawing/2014/main" id="{D2FB2FBD-5133-4A21-BC79-C806C043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A5BDCF-B3E5-4E41-9242-A8DAA512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0935DE-9059-496B-898C-F8BADF52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9874" name="页脚占位符 4">
            <a:extLst>
              <a:ext uri="{FF2B5EF4-FFF2-40B4-BE49-F238E27FC236}">
                <a16:creationId xmlns:a16="http://schemas.microsoft.com/office/drawing/2014/main" id="{13D592C3-ED60-44CB-9E34-4ACA2E9738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操作系统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|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设备管理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9206C6A1-B781-4F31-9D40-E58A94853419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57</a:t>
            </a:fld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23D8BCB2-32BF-48AA-B22D-FC2347EC6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0"/>
            <a:ext cx="43307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6" name="Picture 3">
            <a:extLst>
              <a:ext uri="{FF2B5EF4-FFF2-40B4-BE49-F238E27FC236}">
                <a16:creationId xmlns:a16="http://schemas.microsoft.com/office/drawing/2014/main" id="{E325D50A-79C4-4D95-B98E-0C753478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4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A9B56C-33C1-4EF1-AA2B-5D3139E767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3630613"/>
          <a:ext cx="6769099" cy="1511300"/>
        </p:xfrm>
        <a:graphic>
          <a:graphicData uri="http://schemas.openxmlformats.org/drawingml/2006/table">
            <a:tbl>
              <a:tblPr/>
              <a:tblGrid>
                <a:gridCol w="2947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5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69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作业号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D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访问的磁道号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110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120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90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75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33" name="Rectangle 1">
            <a:extLst>
              <a:ext uri="{FF2B5EF4-FFF2-40B4-BE49-F238E27FC236}">
                <a16:creationId xmlns:a16="http://schemas.microsoft.com/office/drawing/2014/main" id="{54B1C2A2-276F-4A87-81B8-8D2E4F59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16038"/>
            <a:ext cx="755967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已知有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个作业按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ABCDE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顺序依次提出磁盘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请求，当前磁头位于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号磁道，先前磁头位于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号磁道。请分别按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FCFS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SSTF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SCAN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CSCAN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算法完成相关表格及计算平均寻道长度。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012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A9B56C-33C1-4EF1-AA2B-5D3139E7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336787"/>
              </p:ext>
            </p:extLst>
          </p:nvPr>
        </p:nvGraphicFramePr>
        <p:xfrm>
          <a:off x="733425" y="3047980"/>
          <a:ext cx="6680199" cy="965836"/>
        </p:xfrm>
        <a:graphic>
          <a:graphicData uri="http://schemas.openxmlformats.org/drawingml/2006/table">
            <a:tbl>
              <a:tblPr/>
              <a:tblGrid>
                <a:gridCol w="29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9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2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作业号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D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7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访问的磁道号</a:t>
                      </a: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95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90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75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33" name="Rectangle 1">
            <a:extLst>
              <a:ext uri="{FF2B5EF4-FFF2-40B4-BE49-F238E27FC236}">
                <a16:creationId xmlns:a16="http://schemas.microsoft.com/office/drawing/2014/main" id="{54B1C2A2-276F-4A87-81B8-8D2E4F59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85310"/>
            <a:ext cx="75596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已知有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个作业按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ABCDE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顺序依次提出磁盘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请求，当前磁头位于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号磁道，先前磁头位于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号磁道。请分别按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FCFS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SSTF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SCAN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CSCAN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算法完成相关表格及计算平均寻道长度。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E837663-BA19-CC8B-A8CF-D9724217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13789"/>
              </p:ext>
            </p:extLst>
          </p:nvPr>
        </p:nvGraphicFramePr>
        <p:xfrm>
          <a:off x="962024" y="4165580"/>
          <a:ext cx="6886576" cy="186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97">
                  <a:extLst>
                    <a:ext uri="{9D8B030D-6E8A-4147-A177-3AD203B41FA5}">
                      <a16:colId xmlns:a16="http://schemas.microsoft.com/office/drawing/2014/main" val="3949168796"/>
                    </a:ext>
                  </a:extLst>
                </a:gridCol>
                <a:gridCol w="706696">
                  <a:extLst>
                    <a:ext uri="{9D8B030D-6E8A-4147-A177-3AD203B41FA5}">
                      <a16:colId xmlns:a16="http://schemas.microsoft.com/office/drawing/2014/main" val="3934539435"/>
                    </a:ext>
                  </a:extLst>
                </a:gridCol>
                <a:gridCol w="690609">
                  <a:extLst>
                    <a:ext uri="{9D8B030D-6E8A-4147-A177-3AD203B41FA5}">
                      <a16:colId xmlns:a16="http://schemas.microsoft.com/office/drawing/2014/main" val="4232721343"/>
                    </a:ext>
                  </a:extLst>
                </a:gridCol>
                <a:gridCol w="684604">
                  <a:extLst>
                    <a:ext uri="{9D8B030D-6E8A-4147-A177-3AD203B41FA5}">
                      <a16:colId xmlns:a16="http://schemas.microsoft.com/office/drawing/2014/main" val="416302337"/>
                    </a:ext>
                  </a:extLst>
                </a:gridCol>
                <a:gridCol w="786694">
                  <a:extLst>
                    <a:ext uri="{9D8B030D-6E8A-4147-A177-3AD203B41FA5}">
                      <a16:colId xmlns:a16="http://schemas.microsoft.com/office/drawing/2014/main" val="1559333757"/>
                    </a:ext>
                  </a:extLst>
                </a:gridCol>
                <a:gridCol w="684604">
                  <a:extLst>
                    <a:ext uri="{9D8B030D-6E8A-4147-A177-3AD203B41FA5}">
                      <a16:colId xmlns:a16="http://schemas.microsoft.com/office/drawing/2014/main" val="1289655800"/>
                    </a:ext>
                  </a:extLst>
                </a:gridCol>
                <a:gridCol w="2349572">
                  <a:extLst>
                    <a:ext uri="{9D8B030D-6E8A-4147-A177-3AD203B41FA5}">
                      <a16:colId xmlns:a16="http://schemas.microsoft.com/office/drawing/2014/main" val="2489053543"/>
                    </a:ext>
                  </a:extLst>
                </a:gridCol>
              </a:tblGrid>
              <a:tr h="372114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调 度 顺 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平均寻道长度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78544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r>
                        <a:rPr lang="en-US" altLang="zh-CN" dirty="0"/>
                        <a:t>FCFS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59291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r>
                        <a:rPr lang="en-US" altLang="zh-CN" dirty="0"/>
                        <a:t>SSTF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39045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r>
                        <a:rPr lang="en-US" altLang="zh-CN" dirty="0"/>
                        <a:t>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84546"/>
                  </a:ext>
                </a:extLst>
              </a:tr>
              <a:tr h="372114">
                <a:tc>
                  <a:txBody>
                    <a:bodyPr/>
                    <a:lstStyle/>
                    <a:p>
                      <a:r>
                        <a:rPr lang="en-US" altLang="zh-CN" dirty="0"/>
                        <a:t>CSCAN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1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2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160B11-6889-4DB5-8E69-4B2443F0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76325"/>
            <a:ext cx="8305800" cy="501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just"/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一、算法一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semaphore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stop = 0, run = 0;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void Driver( )   {</a:t>
            </a: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while (true)  {</a:t>
            </a: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		 wait(run);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启动车辆；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		正常行车；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		到站停车；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signal(stop);</a:t>
            </a: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}	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EB8B7-6C3F-46BA-BF04-4EE5C930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操作系统考试注意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0C127-B510-46D8-8CD1-FA1B2742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提前记住自己的考位，提前到考室；</a:t>
            </a:r>
            <a:endParaRPr lang="en-US" altLang="zh-CN" sz="2800" dirty="0"/>
          </a:p>
          <a:p>
            <a:r>
              <a:rPr lang="zh-CN" altLang="en-US" sz="2800" dirty="0"/>
              <a:t>填空题特别需要看清楚</a:t>
            </a:r>
            <a:r>
              <a:rPr lang="zh-CN" altLang="en-US" sz="2800" dirty="0">
                <a:solidFill>
                  <a:srgbClr val="FF0000"/>
                </a:solidFill>
              </a:rPr>
              <a:t>题目要求</a:t>
            </a:r>
            <a:r>
              <a:rPr lang="zh-CN" altLang="en-US" sz="2800" dirty="0"/>
              <a:t>，不要额外的空格和其它符号；</a:t>
            </a:r>
            <a:endParaRPr lang="en-US" altLang="zh-CN" sz="2800" dirty="0"/>
          </a:p>
          <a:p>
            <a:r>
              <a:rPr lang="zh-CN" altLang="en-US" sz="2800" dirty="0"/>
              <a:t>同步算法题目描述要全面完整，包括信号量定义、赋初值、进程定义，主函数定义等等。</a:t>
            </a:r>
            <a:endParaRPr lang="en-US" altLang="zh-CN" sz="2800" dirty="0"/>
          </a:p>
          <a:p>
            <a:r>
              <a:rPr lang="zh-CN" altLang="en-US" sz="2800" dirty="0"/>
              <a:t>计算要精确，不能用分数替代。</a:t>
            </a:r>
          </a:p>
        </p:txBody>
      </p:sp>
    </p:spTree>
    <p:extLst>
      <p:ext uri="{BB962C8B-B14F-4D97-AF65-F5344CB8AC3E}">
        <p14:creationId xmlns:p14="http://schemas.microsoft.com/office/powerpoint/2010/main" val="340237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184E422-1460-439F-80FF-A0C18EF3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855663"/>
            <a:ext cx="8305800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void Conductor(   )  {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while (true) {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上乘客； 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关车门；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signal(run);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售票；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wait(stop);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开车门；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下乘客；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1AB1594B-36F5-417D-9C7B-FCA28A52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569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void main()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parbegin (Driver() , Conductor());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D54A83A-5A60-4755-85AA-A1F0279E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138238"/>
            <a:ext cx="83058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just"/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一、算法二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semaphore stop = 1, run = 0;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Driver( )   {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while (true)  {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wait(run);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启动车辆；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正常行车；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到站停车；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signal(stop);</a:t>
            </a: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	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37038</TotalTime>
  <Words>4218</Words>
  <Application>Microsoft Office PowerPoint</Application>
  <PresentationFormat>全屏显示(4:3)</PresentationFormat>
  <Paragraphs>1139</Paragraphs>
  <Slides>60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60</vt:i4>
      </vt:variant>
    </vt:vector>
  </HeadingPairs>
  <TitlesOfParts>
    <vt:vector size="86" baseType="lpstr">
      <vt:lpstr>HY강B</vt:lpstr>
      <vt:lpstr>黑体</vt:lpstr>
      <vt:lpstr>楷体</vt:lpstr>
      <vt:lpstr>隶书</vt:lpstr>
      <vt:lpstr>宋体</vt:lpstr>
      <vt:lpstr>微软雅黑</vt:lpstr>
      <vt:lpstr>Arial</vt:lpstr>
      <vt:lpstr>Arial Narrow</vt:lpstr>
      <vt:lpstr>Calibri</vt:lpstr>
      <vt:lpstr>Tahoma</vt:lpstr>
      <vt:lpstr>Times New Roman</vt:lpstr>
      <vt:lpstr>Verdana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PowerPoint 演示文稿</vt:lpstr>
      <vt:lpstr>考试题型及分值</vt:lpstr>
      <vt:lpstr> 一、进程同步算法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二、进程调度算法</vt:lpstr>
      <vt:lpstr>PowerPoint 演示文稿</vt:lpstr>
      <vt:lpstr>3.2 进程调度算法</vt:lpstr>
      <vt:lpstr>PowerPoint 演示文稿</vt:lpstr>
      <vt:lpstr>3.2 进程调度算法</vt:lpstr>
      <vt:lpstr>PowerPoint 演示文稿</vt:lpstr>
      <vt:lpstr>PowerPoint 演示文稿</vt:lpstr>
      <vt:lpstr>PowerPoint 演示文稿</vt:lpstr>
      <vt:lpstr>三、银行家算法</vt:lpstr>
      <vt:lpstr>三、银行家算法</vt:lpstr>
      <vt:lpstr>PowerPoint 演示文稿</vt:lpstr>
      <vt:lpstr>PowerPoint 演示文稿</vt:lpstr>
      <vt:lpstr>PowerPoint 演示文稿</vt:lpstr>
      <vt:lpstr>四、页面置换算法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五、磁盘存储器管理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操作系统考试注意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x h</cp:lastModifiedBy>
  <cp:revision>638</cp:revision>
  <dcterms:created xsi:type="dcterms:W3CDTF">2005-12-31T15:41:19Z</dcterms:created>
  <dcterms:modified xsi:type="dcterms:W3CDTF">2023-02-12T05:54:43Z</dcterms:modified>
</cp:coreProperties>
</file>